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3" r:id="rId19"/>
  </p:sldIdLst>
  <p:sldSz cx="12192000" cy="6858000"/>
  <p:notesSz cx="6858000" cy="9144000"/>
  <p:defaultTextStyle>
    <a:defPPr>
      <a:defRPr lang="en-V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1B610-28F5-400B-9C7F-FBF637CF46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3024DE-24D5-4716-A4B7-103C5A3F9AFF}">
      <dgm:prSet/>
      <dgm:spPr/>
      <dgm:t>
        <a:bodyPr/>
        <a:lstStyle/>
        <a:p>
          <a:r>
            <a:rPr lang="en-US"/>
            <a:t>Clustering depends on unsupervised machine learning. </a:t>
          </a:r>
        </a:p>
      </dgm:t>
    </dgm:pt>
    <dgm:pt modelId="{31D08479-BDFE-46D1-8F47-5E930CFDCB26}" type="parTrans" cxnId="{2516CC82-5555-4F28-B03C-EA53FAA36AC9}">
      <dgm:prSet/>
      <dgm:spPr/>
      <dgm:t>
        <a:bodyPr/>
        <a:lstStyle/>
        <a:p>
          <a:endParaRPr lang="en-US"/>
        </a:p>
      </dgm:t>
    </dgm:pt>
    <dgm:pt modelId="{F12ABAA4-09F2-4351-BF59-ED3FA26848C9}" type="sibTrans" cxnId="{2516CC82-5555-4F28-B03C-EA53FAA36AC9}">
      <dgm:prSet/>
      <dgm:spPr/>
      <dgm:t>
        <a:bodyPr/>
        <a:lstStyle/>
        <a:p>
          <a:endParaRPr lang="en-US"/>
        </a:p>
      </dgm:t>
    </dgm:pt>
    <dgm:pt modelId="{32B020C5-A106-432C-ADE8-054B8544EBBC}">
      <dgm:prSet/>
      <dgm:spPr/>
      <dgm:t>
        <a:bodyPr/>
        <a:lstStyle/>
        <a:p>
          <a:r>
            <a:rPr lang="en-US"/>
            <a:t>Unsupervised learning in machine learning are types of algorithms that learns patterns from untagged data. </a:t>
          </a:r>
        </a:p>
      </dgm:t>
    </dgm:pt>
    <dgm:pt modelId="{96D7BF47-F610-4826-B1AD-C7CF605137D9}" type="parTrans" cxnId="{ADBEA920-81F4-4624-8483-89F64E6F4567}">
      <dgm:prSet/>
      <dgm:spPr/>
      <dgm:t>
        <a:bodyPr/>
        <a:lstStyle/>
        <a:p>
          <a:endParaRPr lang="en-US"/>
        </a:p>
      </dgm:t>
    </dgm:pt>
    <dgm:pt modelId="{FD5AA247-51AC-4FE2-B516-CFBBA99FE2B0}" type="sibTrans" cxnId="{ADBEA920-81F4-4624-8483-89F64E6F4567}">
      <dgm:prSet/>
      <dgm:spPr/>
      <dgm:t>
        <a:bodyPr/>
        <a:lstStyle/>
        <a:p>
          <a:endParaRPr lang="en-US"/>
        </a:p>
      </dgm:t>
    </dgm:pt>
    <dgm:pt modelId="{66C671FE-05BE-4A30-A9BE-82E34A794EEC}">
      <dgm:prSet/>
      <dgm:spPr/>
      <dgm:t>
        <a:bodyPr/>
        <a:lstStyle/>
        <a:p>
          <a:r>
            <a:rPr lang="en-US"/>
            <a:t>The idea is to mimic behaviors like people do in real life. </a:t>
          </a:r>
        </a:p>
      </dgm:t>
    </dgm:pt>
    <dgm:pt modelId="{754BA062-FFE2-43D2-A550-0C1B870FDF98}" type="parTrans" cxnId="{517858E0-E513-4C22-84E6-5C4FA36FA15A}">
      <dgm:prSet/>
      <dgm:spPr/>
      <dgm:t>
        <a:bodyPr/>
        <a:lstStyle/>
        <a:p>
          <a:endParaRPr lang="en-US"/>
        </a:p>
      </dgm:t>
    </dgm:pt>
    <dgm:pt modelId="{D1E79ACB-449B-4BFF-B875-D6986993DFBD}" type="sibTrans" cxnId="{517858E0-E513-4C22-84E6-5C4FA36FA15A}">
      <dgm:prSet/>
      <dgm:spPr/>
      <dgm:t>
        <a:bodyPr/>
        <a:lstStyle/>
        <a:p>
          <a:endParaRPr lang="en-US"/>
        </a:p>
      </dgm:t>
    </dgm:pt>
    <dgm:pt modelId="{20E57682-A1DD-4C6E-8648-4A3F7CC00C11}">
      <dgm:prSet/>
      <dgm:spPr/>
      <dgm:t>
        <a:bodyPr/>
        <a:lstStyle/>
        <a:p>
          <a:r>
            <a:rPr lang="en-US"/>
            <a:t>The clustering algorithms are used to process data that is unclassified, raw and takes them into groups that are then represented by structures and patterns that reside in the information.</a:t>
          </a:r>
        </a:p>
      </dgm:t>
    </dgm:pt>
    <dgm:pt modelId="{C5E6C6D5-927E-4DC4-B067-26416D697858}" type="parTrans" cxnId="{7F1ADEFD-B5B3-47BA-942A-4B537A2A3944}">
      <dgm:prSet/>
      <dgm:spPr/>
      <dgm:t>
        <a:bodyPr/>
        <a:lstStyle/>
        <a:p>
          <a:endParaRPr lang="en-US"/>
        </a:p>
      </dgm:t>
    </dgm:pt>
    <dgm:pt modelId="{20D6D9B3-5EBB-4E24-A2B6-DA5F2CA61C66}" type="sibTrans" cxnId="{7F1ADEFD-B5B3-47BA-942A-4B537A2A3944}">
      <dgm:prSet/>
      <dgm:spPr/>
      <dgm:t>
        <a:bodyPr/>
        <a:lstStyle/>
        <a:p>
          <a:endParaRPr lang="en-US"/>
        </a:p>
      </dgm:t>
    </dgm:pt>
    <dgm:pt modelId="{626015D5-F0E1-49AD-AE3C-C1D54AB9B3AA}" type="pres">
      <dgm:prSet presAssocID="{8D81B610-28F5-400B-9C7F-FBF637CF460C}" presName="root" presStyleCnt="0">
        <dgm:presLayoutVars>
          <dgm:dir/>
          <dgm:resizeHandles val="exact"/>
        </dgm:presLayoutVars>
      </dgm:prSet>
      <dgm:spPr/>
    </dgm:pt>
    <dgm:pt modelId="{3285B760-AB6A-41D1-B810-0F84C1066F21}" type="pres">
      <dgm:prSet presAssocID="{523024DE-24D5-4716-A4B7-103C5A3F9AFF}" presName="compNode" presStyleCnt="0"/>
      <dgm:spPr/>
    </dgm:pt>
    <dgm:pt modelId="{502706BE-31FA-452A-B7D9-4838B3B9D1DC}" type="pres">
      <dgm:prSet presAssocID="{523024DE-24D5-4716-A4B7-103C5A3F9A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4ACDE03F-AF7F-4593-BAC4-F46DD734A539}" type="pres">
      <dgm:prSet presAssocID="{523024DE-24D5-4716-A4B7-103C5A3F9AFF}" presName="spaceRect" presStyleCnt="0"/>
      <dgm:spPr/>
    </dgm:pt>
    <dgm:pt modelId="{D5B957FD-7574-4AA3-9CA0-675BFE5AB057}" type="pres">
      <dgm:prSet presAssocID="{523024DE-24D5-4716-A4B7-103C5A3F9AFF}" presName="textRect" presStyleLbl="revTx" presStyleIdx="0" presStyleCnt="4">
        <dgm:presLayoutVars>
          <dgm:chMax val="1"/>
          <dgm:chPref val="1"/>
        </dgm:presLayoutVars>
      </dgm:prSet>
      <dgm:spPr/>
    </dgm:pt>
    <dgm:pt modelId="{403A54FA-6097-40D1-BF56-73B775C89A4D}" type="pres">
      <dgm:prSet presAssocID="{F12ABAA4-09F2-4351-BF59-ED3FA26848C9}" presName="sibTrans" presStyleCnt="0"/>
      <dgm:spPr/>
    </dgm:pt>
    <dgm:pt modelId="{DAD3A2B4-720E-47A3-B1A1-CCE22E4E42D7}" type="pres">
      <dgm:prSet presAssocID="{32B020C5-A106-432C-ADE8-054B8544EBBC}" presName="compNode" presStyleCnt="0"/>
      <dgm:spPr/>
    </dgm:pt>
    <dgm:pt modelId="{38830EDF-A5BD-4033-B6CA-DF9B1884D7DD}" type="pres">
      <dgm:prSet presAssocID="{32B020C5-A106-432C-ADE8-054B8544EB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4A263A0-0F80-4581-AE18-ABB812CCD762}" type="pres">
      <dgm:prSet presAssocID="{32B020C5-A106-432C-ADE8-054B8544EBBC}" presName="spaceRect" presStyleCnt="0"/>
      <dgm:spPr/>
    </dgm:pt>
    <dgm:pt modelId="{3DDC25F7-6446-4F8A-AAA4-0E1598BF4E1D}" type="pres">
      <dgm:prSet presAssocID="{32B020C5-A106-432C-ADE8-054B8544EBBC}" presName="textRect" presStyleLbl="revTx" presStyleIdx="1" presStyleCnt="4">
        <dgm:presLayoutVars>
          <dgm:chMax val="1"/>
          <dgm:chPref val="1"/>
        </dgm:presLayoutVars>
      </dgm:prSet>
      <dgm:spPr/>
    </dgm:pt>
    <dgm:pt modelId="{ECD7E6E4-3660-4F89-9311-779A069285E1}" type="pres">
      <dgm:prSet presAssocID="{FD5AA247-51AC-4FE2-B516-CFBBA99FE2B0}" presName="sibTrans" presStyleCnt="0"/>
      <dgm:spPr/>
    </dgm:pt>
    <dgm:pt modelId="{61127B65-78B4-44B1-B670-92EFC217FBDE}" type="pres">
      <dgm:prSet presAssocID="{66C671FE-05BE-4A30-A9BE-82E34A794EEC}" presName="compNode" presStyleCnt="0"/>
      <dgm:spPr/>
    </dgm:pt>
    <dgm:pt modelId="{93D518C1-88FC-434D-ABF4-2767A1E128F2}" type="pres">
      <dgm:prSet presAssocID="{66C671FE-05BE-4A30-A9BE-82E34A794E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B2EC2E0-37B6-4837-BDC7-77F1C519CB8B}" type="pres">
      <dgm:prSet presAssocID="{66C671FE-05BE-4A30-A9BE-82E34A794EEC}" presName="spaceRect" presStyleCnt="0"/>
      <dgm:spPr/>
    </dgm:pt>
    <dgm:pt modelId="{493EF2B2-BB1C-4ACB-AE43-F906E6C0B5FD}" type="pres">
      <dgm:prSet presAssocID="{66C671FE-05BE-4A30-A9BE-82E34A794EEC}" presName="textRect" presStyleLbl="revTx" presStyleIdx="2" presStyleCnt="4">
        <dgm:presLayoutVars>
          <dgm:chMax val="1"/>
          <dgm:chPref val="1"/>
        </dgm:presLayoutVars>
      </dgm:prSet>
      <dgm:spPr/>
    </dgm:pt>
    <dgm:pt modelId="{817118E7-EB83-4255-9E57-CB629DC1C3F5}" type="pres">
      <dgm:prSet presAssocID="{D1E79ACB-449B-4BFF-B875-D6986993DFBD}" presName="sibTrans" presStyleCnt="0"/>
      <dgm:spPr/>
    </dgm:pt>
    <dgm:pt modelId="{EBC2AAB1-7EA6-40A5-A537-8608D6AA55EF}" type="pres">
      <dgm:prSet presAssocID="{20E57682-A1DD-4C6E-8648-4A3F7CC00C11}" presName="compNode" presStyleCnt="0"/>
      <dgm:spPr/>
    </dgm:pt>
    <dgm:pt modelId="{FB159526-2D33-4FEC-8DD9-E51F7DE29DF7}" type="pres">
      <dgm:prSet presAssocID="{20E57682-A1DD-4C6E-8648-4A3F7CC00C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0EE21A0-7AC5-4389-A742-008ADA5DE71E}" type="pres">
      <dgm:prSet presAssocID="{20E57682-A1DD-4C6E-8648-4A3F7CC00C11}" presName="spaceRect" presStyleCnt="0"/>
      <dgm:spPr/>
    </dgm:pt>
    <dgm:pt modelId="{FC433B15-329F-464F-B531-7ECC35F5D63A}" type="pres">
      <dgm:prSet presAssocID="{20E57682-A1DD-4C6E-8648-4A3F7CC00C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58771C-1928-450D-888B-A0A514CF8A06}" type="presOf" srcId="{20E57682-A1DD-4C6E-8648-4A3F7CC00C11}" destId="{FC433B15-329F-464F-B531-7ECC35F5D63A}" srcOrd="0" destOrd="0" presId="urn:microsoft.com/office/officeart/2018/2/layout/IconLabelList"/>
    <dgm:cxn modelId="{ADBEA920-81F4-4624-8483-89F64E6F4567}" srcId="{8D81B610-28F5-400B-9C7F-FBF637CF460C}" destId="{32B020C5-A106-432C-ADE8-054B8544EBBC}" srcOrd="1" destOrd="0" parTransId="{96D7BF47-F610-4826-B1AD-C7CF605137D9}" sibTransId="{FD5AA247-51AC-4FE2-B516-CFBBA99FE2B0}"/>
    <dgm:cxn modelId="{200F8464-E5C4-40C1-92DD-6381BE7E71B8}" type="presOf" srcId="{66C671FE-05BE-4A30-A9BE-82E34A794EEC}" destId="{493EF2B2-BB1C-4ACB-AE43-F906E6C0B5FD}" srcOrd="0" destOrd="0" presId="urn:microsoft.com/office/officeart/2018/2/layout/IconLabelList"/>
    <dgm:cxn modelId="{2516CC82-5555-4F28-B03C-EA53FAA36AC9}" srcId="{8D81B610-28F5-400B-9C7F-FBF637CF460C}" destId="{523024DE-24D5-4716-A4B7-103C5A3F9AFF}" srcOrd="0" destOrd="0" parTransId="{31D08479-BDFE-46D1-8F47-5E930CFDCB26}" sibTransId="{F12ABAA4-09F2-4351-BF59-ED3FA26848C9}"/>
    <dgm:cxn modelId="{6B884CA3-8E52-4777-B5AB-1720B110570A}" type="presOf" srcId="{32B020C5-A106-432C-ADE8-054B8544EBBC}" destId="{3DDC25F7-6446-4F8A-AAA4-0E1598BF4E1D}" srcOrd="0" destOrd="0" presId="urn:microsoft.com/office/officeart/2018/2/layout/IconLabelList"/>
    <dgm:cxn modelId="{ADCF94DF-C0C9-42A9-AFED-03E63E384EAE}" type="presOf" srcId="{523024DE-24D5-4716-A4B7-103C5A3F9AFF}" destId="{D5B957FD-7574-4AA3-9CA0-675BFE5AB057}" srcOrd="0" destOrd="0" presId="urn:microsoft.com/office/officeart/2018/2/layout/IconLabelList"/>
    <dgm:cxn modelId="{517858E0-E513-4C22-84E6-5C4FA36FA15A}" srcId="{8D81B610-28F5-400B-9C7F-FBF637CF460C}" destId="{66C671FE-05BE-4A30-A9BE-82E34A794EEC}" srcOrd="2" destOrd="0" parTransId="{754BA062-FFE2-43D2-A550-0C1B870FDF98}" sibTransId="{D1E79ACB-449B-4BFF-B875-D6986993DFBD}"/>
    <dgm:cxn modelId="{2BC100E3-3641-4036-BF4E-DECC175FF38B}" type="presOf" srcId="{8D81B610-28F5-400B-9C7F-FBF637CF460C}" destId="{626015D5-F0E1-49AD-AE3C-C1D54AB9B3AA}" srcOrd="0" destOrd="0" presId="urn:microsoft.com/office/officeart/2018/2/layout/IconLabelList"/>
    <dgm:cxn modelId="{7F1ADEFD-B5B3-47BA-942A-4B537A2A3944}" srcId="{8D81B610-28F5-400B-9C7F-FBF637CF460C}" destId="{20E57682-A1DD-4C6E-8648-4A3F7CC00C11}" srcOrd="3" destOrd="0" parTransId="{C5E6C6D5-927E-4DC4-B067-26416D697858}" sibTransId="{20D6D9B3-5EBB-4E24-A2B6-DA5F2CA61C66}"/>
    <dgm:cxn modelId="{C9F081C6-1338-4DAA-A4A2-1A0A6E46147C}" type="presParOf" srcId="{626015D5-F0E1-49AD-AE3C-C1D54AB9B3AA}" destId="{3285B760-AB6A-41D1-B810-0F84C1066F21}" srcOrd="0" destOrd="0" presId="urn:microsoft.com/office/officeart/2018/2/layout/IconLabelList"/>
    <dgm:cxn modelId="{6BCB657F-0982-44F1-8E94-A985BC5BEEB1}" type="presParOf" srcId="{3285B760-AB6A-41D1-B810-0F84C1066F21}" destId="{502706BE-31FA-452A-B7D9-4838B3B9D1DC}" srcOrd="0" destOrd="0" presId="urn:microsoft.com/office/officeart/2018/2/layout/IconLabelList"/>
    <dgm:cxn modelId="{7B6BB921-C189-4BF4-94C3-AF0CD4AA67C0}" type="presParOf" srcId="{3285B760-AB6A-41D1-B810-0F84C1066F21}" destId="{4ACDE03F-AF7F-4593-BAC4-F46DD734A539}" srcOrd="1" destOrd="0" presId="urn:microsoft.com/office/officeart/2018/2/layout/IconLabelList"/>
    <dgm:cxn modelId="{C3491441-0AC6-412E-B29F-ED70BC4775C8}" type="presParOf" srcId="{3285B760-AB6A-41D1-B810-0F84C1066F21}" destId="{D5B957FD-7574-4AA3-9CA0-675BFE5AB057}" srcOrd="2" destOrd="0" presId="urn:microsoft.com/office/officeart/2018/2/layout/IconLabelList"/>
    <dgm:cxn modelId="{66CDF1A3-901D-491F-A3C7-FBF7B951EC5D}" type="presParOf" srcId="{626015D5-F0E1-49AD-AE3C-C1D54AB9B3AA}" destId="{403A54FA-6097-40D1-BF56-73B775C89A4D}" srcOrd="1" destOrd="0" presId="urn:microsoft.com/office/officeart/2018/2/layout/IconLabelList"/>
    <dgm:cxn modelId="{74E6E459-F66F-4788-87B4-53F768EEB22F}" type="presParOf" srcId="{626015D5-F0E1-49AD-AE3C-C1D54AB9B3AA}" destId="{DAD3A2B4-720E-47A3-B1A1-CCE22E4E42D7}" srcOrd="2" destOrd="0" presId="urn:microsoft.com/office/officeart/2018/2/layout/IconLabelList"/>
    <dgm:cxn modelId="{56721230-865B-4134-8627-D4A80DA47563}" type="presParOf" srcId="{DAD3A2B4-720E-47A3-B1A1-CCE22E4E42D7}" destId="{38830EDF-A5BD-4033-B6CA-DF9B1884D7DD}" srcOrd="0" destOrd="0" presId="urn:microsoft.com/office/officeart/2018/2/layout/IconLabelList"/>
    <dgm:cxn modelId="{6A90371C-5D56-49F0-BDA4-5916D3944C0A}" type="presParOf" srcId="{DAD3A2B4-720E-47A3-B1A1-CCE22E4E42D7}" destId="{64A263A0-0F80-4581-AE18-ABB812CCD762}" srcOrd="1" destOrd="0" presId="urn:microsoft.com/office/officeart/2018/2/layout/IconLabelList"/>
    <dgm:cxn modelId="{E53A15CC-0393-455E-8494-D6FF496C4471}" type="presParOf" srcId="{DAD3A2B4-720E-47A3-B1A1-CCE22E4E42D7}" destId="{3DDC25F7-6446-4F8A-AAA4-0E1598BF4E1D}" srcOrd="2" destOrd="0" presId="urn:microsoft.com/office/officeart/2018/2/layout/IconLabelList"/>
    <dgm:cxn modelId="{897E082B-F48D-4A60-8355-D740230A25EC}" type="presParOf" srcId="{626015D5-F0E1-49AD-AE3C-C1D54AB9B3AA}" destId="{ECD7E6E4-3660-4F89-9311-779A069285E1}" srcOrd="3" destOrd="0" presId="urn:microsoft.com/office/officeart/2018/2/layout/IconLabelList"/>
    <dgm:cxn modelId="{77EB12F0-CE07-4816-B2DF-FCC2BA7EB7AD}" type="presParOf" srcId="{626015D5-F0E1-49AD-AE3C-C1D54AB9B3AA}" destId="{61127B65-78B4-44B1-B670-92EFC217FBDE}" srcOrd="4" destOrd="0" presId="urn:microsoft.com/office/officeart/2018/2/layout/IconLabelList"/>
    <dgm:cxn modelId="{BFB1CE85-CEF4-42E6-ACD4-3B365AC3714B}" type="presParOf" srcId="{61127B65-78B4-44B1-B670-92EFC217FBDE}" destId="{93D518C1-88FC-434D-ABF4-2767A1E128F2}" srcOrd="0" destOrd="0" presId="urn:microsoft.com/office/officeart/2018/2/layout/IconLabelList"/>
    <dgm:cxn modelId="{03F81AC1-080E-4346-BD41-D6B5E589E393}" type="presParOf" srcId="{61127B65-78B4-44B1-B670-92EFC217FBDE}" destId="{EB2EC2E0-37B6-4837-BDC7-77F1C519CB8B}" srcOrd="1" destOrd="0" presId="urn:microsoft.com/office/officeart/2018/2/layout/IconLabelList"/>
    <dgm:cxn modelId="{2FE79EC9-44E0-4A5C-98CB-445021D1274C}" type="presParOf" srcId="{61127B65-78B4-44B1-B670-92EFC217FBDE}" destId="{493EF2B2-BB1C-4ACB-AE43-F906E6C0B5FD}" srcOrd="2" destOrd="0" presId="urn:microsoft.com/office/officeart/2018/2/layout/IconLabelList"/>
    <dgm:cxn modelId="{BAD32B37-F957-4678-AD2A-D77826B9AD1C}" type="presParOf" srcId="{626015D5-F0E1-49AD-AE3C-C1D54AB9B3AA}" destId="{817118E7-EB83-4255-9E57-CB629DC1C3F5}" srcOrd="5" destOrd="0" presId="urn:microsoft.com/office/officeart/2018/2/layout/IconLabelList"/>
    <dgm:cxn modelId="{C81AFE69-3DD2-473C-A150-1F73B0C7F3C1}" type="presParOf" srcId="{626015D5-F0E1-49AD-AE3C-C1D54AB9B3AA}" destId="{EBC2AAB1-7EA6-40A5-A537-8608D6AA55EF}" srcOrd="6" destOrd="0" presId="urn:microsoft.com/office/officeart/2018/2/layout/IconLabelList"/>
    <dgm:cxn modelId="{C3C596F3-37BF-4761-883C-6CA1C647ABCD}" type="presParOf" srcId="{EBC2AAB1-7EA6-40A5-A537-8608D6AA55EF}" destId="{FB159526-2D33-4FEC-8DD9-E51F7DE29DF7}" srcOrd="0" destOrd="0" presId="urn:microsoft.com/office/officeart/2018/2/layout/IconLabelList"/>
    <dgm:cxn modelId="{222F2B37-9ADB-4E0F-AD4D-15C81BD2F287}" type="presParOf" srcId="{EBC2AAB1-7EA6-40A5-A537-8608D6AA55EF}" destId="{A0EE21A0-7AC5-4389-A742-008ADA5DE71E}" srcOrd="1" destOrd="0" presId="urn:microsoft.com/office/officeart/2018/2/layout/IconLabelList"/>
    <dgm:cxn modelId="{A7272ABC-431B-4C82-8C58-7F07D5BCBFFE}" type="presParOf" srcId="{EBC2AAB1-7EA6-40A5-A537-8608D6AA55EF}" destId="{FC433B15-329F-464F-B531-7ECC35F5D6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F03D9-E8DB-4C7A-A3B3-608CEB3122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B5E12D-EE48-4B68-8D34-E8B2899640E8}">
      <dgm:prSet/>
      <dgm:spPr/>
      <dgm:t>
        <a:bodyPr/>
        <a:lstStyle/>
        <a:p>
          <a:r>
            <a:rPr lang="en-US" b="1"/>
            <a:t>Hypothesis: Which Clustering algorithm performs better using the same dataset, DBSCAN or BIRCH.</a:t>
          </a:r>
          <a:endParaRPr lang="en-US"/>
        </a:p>
      </dgm:t>
    </dgm:pt>
    <dgm:pt modelId="{FC143532-8E5C-4B0C-8A89-9B12D9E1E30B}" type="parTrans" cxnId="{0B6D0E66-7B3A-4D55-B0CC-D874F79F4C7E}">
      <dgm:prSet/>
      <dgm:spPr/>
      <dgm:t>
        <a:bodyPr/>
        <a:lstStyle/>
        <a:p>
          <a:endParaRPr lang="en-US"/>
        </a:p>
      </dgm:t>
    </dgm:pt>
    <dgm:pt modelId="{CAE6884C-9648-4511-B9EE-9C09E5AD14B9}" type="sibTrans" cxnId="{0B6D0E66-7B3A-4D55-B0CC-D874F79F4C7E}">
      <dgm:prSet/>
      <dgm:spPr/>
      <dgm:t>
        <a:bodyPr/>
        <a:lstStyle/>
        <a:p>
          <a:endParaRPr lang="en-US"/>
        </a:p>
      </dgm:t>
    </dgm:pt>
    <dgm:pt modelId="{B303DE22-4EBF-405A-9F23-6EB8654D0B42}">
      <dgm:prSet/>
      <dgm:spPr/>
      <dgm:t>
        <a:bodyPr/>
        <a:lstStyle/>
        <a:p>
          <a:r>
            <a:rPr lang="en-US"/>
            <a:t>How do machine learning algorithms differ from one another?</a:t>
          </a:r>
        </a:p>
      </dgm:t>
    </dgm:pt>
    <dgm:pt modelId="{665CB252-7F85-4D1F-8212-37ACC0B1EBF9}" type="parTrans" cxnId="{A27E2B3D-967A-4AE0-AC06-18400DE2671D}">
      <dgm:prSet/>
      <dgm:spPr/>
      <dgm:t>
        <a:bodyPr/>
        <a:lstStyle/>
        <a:p>
          <a:endParaRPr lang="en-US"/>
        </a:p>
      </dgm:t>
    </dgm:pt>
    <dgm:pt modelId="{E2197DFF-F6A4-4604-9E82-741861D645B8}" type="sibTrans" cxnId="{A27E2B3D-967A-4AE0-AC06-18400DE2671D}">
      <dgm:prSet/>
      <dgm:spPr/>
      <dgm:t>
        <a:bodyPr/>
        <a:lstStyle/>
        <a:p>
          <a:endParaRPr lang="en-US"/>
        </a:p>
      </dgm:t>
    </dgm:pt>
    <dgm:pt modelId="{28529C25-1500-4D8E-AA1E-9197CDC60CCD}">
      <dgm:prSet/>
      <dgm:spPr/>
      <dgm:t>
        <a:bodyPr/>
        <a:lstStyle/>
        <a:p>
          <a:r>
            <a:rPr lang="en-US"/>
            <a:t>How do they compare? </a:t>
          </a:r>
        </a:p>
      </dgm:t>
    </dgm:pt>
    <dgm:pt modelId="{F3066FD3-F53D-4D12-94BE-98C04FF8DAC0}" type="parTrans" cxnId="{3D06813C-D18E-4FFD-A2CE-A45DA10B6F42}">
      <dgm:prSet/>
      <dgm:spPr/>
      <dgm:t>
        <a:bodyPr/>
        <a:lstStyle/>
        <a:p>
          <a:endParaRPr lang="en-US"/>
        </a:p>
      </dgm:t>
    </dgm:pt>
    <dgm:pt modelId="{6E5C51AC-1C32-4A0B-8128-9549DE3C9BF7}" type="sibTrans" cxnId="{3D06813C-D18E-4FFD-A2CE-A45DA10B6F42}">
      <dgm:prSet/>
      <dgm:spPr/>
      <dgm:t>
        <a:bodyPr/>
        <a:lstStyle/>
        <a:p>
          <a:endParaRPr lang="en-US"/>
        </a:p>
      </dgm:t>
    </dgm:pt>
    <dgm:pt modelId="{1FC5F337-1C5F-4E93-9A2E-CDF37EDA0961}">
      <dgm:prSet/>
      <dgm:spPr/>
      <dgm:t>
        <a:bodyPr/>
        <a:lstStyle/>
        <a:p>
          <a:r>
            <a:rPr lang="en-US"/>
            <a:t>What attributes do these algorithms possess and how do they function. </a:t>
          </a:r>
        </a:p>
      </dgm:t>
    </dgm:pt>
    <dgm:pt modelId="{98ADCDC1-83DD-4AD9-95F0-14EC60B8BB74}" type="parTrans" cxnId="{FAB6D673-E40B-4438-B5F0-06E9D2103693}">
      <dgm:prSet/>
      <dgm:spPr/>
      <dgm:t>
        <a:bodyPr/>
        <a:lstStyle/>
        <a:p>
          <a:endParaRPr lang="en-US"/>
        </a:p>
      </dgm:t>
    </dgm:pt>
    <dgm:pt modelId="{60DC8EB5-464E-45E7-97E9-634D766A9BA6}" type="sibTrans" cxnId="{FAB6D673-E40B-4438-B5F0-06E9D2103693}">
      <dgm:prSet/>
      <dgm:spPr/>
      <dgm:t>
        <a:bodyPr/>
        <a:lstStyle/>
        <a:p>
          <a:endParaRPr lang="en-US"/>
        </a:p>
      </dgm:t>
    </dgm:pt>
    <dgm:pt modelId="{FC11694E-6385-4275-9134-EB171B9B7BE0}">
      <dgm:prSet/>
      <dgm:spPr/>
      <dgm:t>
        <a:bodyPr/>
        <a:lstStyle/>
        <a:p>
          <a:r>
            <a:rPr lang="en-US"/>
            <a:t>I will talk about this and more by covering a special type of Machine Learning operation called clustering and how the algorithms DBSCAN and BIRCH represent this ideology. </a:t>
          </a:r>
        </a:p>
      </dgm:t>
    </dgm:pt>
    <dgm:pt modelId="{974CB850-CC55-4C74-B1C2-CE860389E039}" type="parTrans" cxnId="{A725FB5D-5419-46B1-95BF-10E43E312A74}">
      <dgm:prSet/>
      <dgm:spPr/>
      <dgm:t>
        <a:bodyPr/>
        <a:lstStyle/>
        <a:p>
          <a:endParaRPr lang="en-US"/>
        </a:p>
      </dgm:t>
    </dgm:pt>
    <dgm:pt modelId="{24655CA6-CAD7-4119-BC1B-A615882FFD46}" type="sibTrans" cxnId="{A725FB5D-5419-46B1-95BF-10E43E312A74}">
      <dgm:prSet/>
      <dgm:spPr/>
      <dgm:t>
        <a:bodyPr/>
        <a:lstStyle/>
        <a:p>
          <a:endParaRPr lang="en-US"/>
        </a:p>
      </dgm:t>
    </dgm:pt>
    <dgm:pt modelId="{0DE9D855-B65A-4DE5-8B09-0DCDA5CEDC58}" type="pres">
      <dgm:prSet presAssocID="{DD5F03D9-E8DB-4C7A-A3B3-608CEB312271}" presName="linear" presStyleCnt="0">
        <dgm:presLayoutVars>
          <dgm:animLvl val="lvl"/>
          <dgm:resizeHandles val="exact"/>
        </dgm:presLayoutVars>
      </dgm:prSet>
      <dgm:spPr/>
    </dgm:pt>
    <dgm:pt modelId="{27A2B5A4-C050-426A-A39C-EEF4EC94400A}" type="pres">
      <dgm:prSet presAssocID="{FBB5E12D-EE48-4B68-8D34-E8B2899640E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C5EB55E-E25A-46B3-BC30-B14557FF6D16}" type="pres">
      <dgm:prSet presAssocID="{FBB5E12D-EE48-4B68-8D34-E8B2899640E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D1D235-7AE1-4667-848A-C36353B049F5}" type="presOf" srcId="{1FC5F337-1C5F-4E93-9A2E-CDF37EDA0961}" destId="{1C5EB55E-E25A-46B3-BC30-B14557FF6D16}" srcOrd="0" destOrd="2" presId="urn:microsoft.com/office/officeart/2005/8/layout/vList2"/>
    <dgm:cxn modelId="{9C338937-1B44-4C18-8F42-B24B98D43CC5}" type="presOf" srcId="{FBB5E12D-EE48-4B68-8D34-E8B2899640E8}" destId="{27A2B5A4-C050-426A-A39C-EEF4EC94400A}" srcOrd="0" destOrd="0" presId="urn:microsoft.com/office/officeart/2005/8/layout/vList2"/>
    <dgm:cxn modelId="{3D06813C-D18E-4FFD-A2CE-A45DA10B6F42}" srcId="{FBB5E12D-EE48-4B68-8D34-E8B2899640E8}" destId="{28529C25-1500-4D8E-AA1E-9197CDC60CCD}" srcOrd="1" destOrd="0" parTransId="{F3066FD3-F53D-4D12-94BE-98C04FF8DAC0}" sibTransId="{6E5C51AC-1C32-4A0B-8128-9549DE3C9BF7}"/>
    <dgm:cxn modelId="{A27E2B3D-967A-4AE0-AC06-18400DE2671D}" srcId="{FBB5E12D-EE48-4B68-8D34-E8B2899640E8}" destId="{B303DE22-4EBF-405A-9F23-6EB8654D0B42}" srcOrd="0" destOrd="0" parTransId="{665CB252-7F85-4D1F-8212-37ACC0B1EBF9}" sibTransId="{E2197DFF-F6A4-4604-9E82-741861D645B8}"/>
    <dgm:cxn modelId="{A725FB5D-5419-46B1-95BF-10E43E312A74}" srcId="{FBB5E12D-EE48-4B68-8D34-E8B2899640E8}" destId="{FC11694E-6385-4275-9134-EB171B9B7BE0}" srcOrd="3" destOrd="0" parTransId="{974CB850-CC55-4C74-B1C2-CE860389E039}" sibTransId="{24655CA6-CAD7-4119-BC1B-A615882FFD46}"/>
    <dgm:cxn modelId="{0B6D0E66-7B3A-4D55-B0CC-D874F79F4C7E}" srcId="{DD5F03D9-E8DB-4C7A-A3B3-608CEB312271}" destId="{FBB5E12D-EE48-4B68-8D34-E8B2899640E8}" srcOrd="0" destOrd="0" parTransId="{FC143532-8E5C-4B0C-8A89-9B12D9E1E30B}" sibTransId="{CAE6884C-9648-4511-B9EE-9C09E5AD14B9}"/>
    <dgm:cxn modelId="{BA553969-61C9-47F3-A4F7-A3734F3AA1CA}" type="presOf" srcId="{28529C25-1500-4D8E-AA1E-9197CDC60CCD}" destId="{1C5EB55E-E25A-46B3-BC30-B14557FF6D16}" srcOrd="0" destOrd="1" presId="urn:microsoft.com/office/officeart/2005/8/layout/vList2"/>
    <dgm:cxn modelId="{FAB6D673-E40B-4438-B5F0-06E9D2103693}" srcId="{FBB5E12D-EE48-4B68-8D34-E8B2899640E8}" destId="{1FC5F337-1C5F-4E93-9A2E-CDF37EDA0961}" srcOrd="2" destOrd="0" parTransId="{98ADCDC1-83DD-4AD9-95F0-14EC60B8BB74}" sibTransId="{60DC8EB5-464E-45E7-97E9-634D766A9BA6}"/>
    <dgm:cxn modelId="{12FFB783-3265-4EF8-971D-7279B7887082}" type="presOf" srcId="{B303DE22-4EBF-405A-9F23-6EB8654D0B42}" destId="{1C5EB55E-E25A-46B3-BC30-B14557FF6D16}" srcOrd="0" destOrd="0" presId="urn:microsoft.com/office/officeart/2005/8/layout/vList2"/>
    <dgm:cxn modelId="{9BE3A593-8C5C-4E8E-A56B-0E4D15FD84AD}" type="presOf" srcId="{DD5F03D9-E8DB-4C7A-A3B3-608CEB312271}" destId="{0DE9D855-B65A-4DE5-8B09-0DCDA5CEDC58}" srcOrd="0" destOrd="0" presId="urn:microsoft.com/office/officeart/2005/8/layout/vList2"/>
    <dgm:cxn modelId="{02DCE7AE-F433-434E-9A06-0BAEA28B4F13}" type="presOf" srcId="{FC11694E-6385-4275-9134-EB171B9B7BE0}" destId="{1C5EB55E-E25A-46B3-BC30-B14557FF6D16}" srcOrd="0" destOrd="3" presId="urn:microsoft.com/office/officeart/2005/8/layout/vList2"/>
    <dgm:cxn modelId="{1DD9B957-0EA0-4A30-BB1C-9B4EC13CBBAD}" type="presParOf" srcId="{0DE9D855-B65A-4DE5-8B09-0DCDA5CEDC58}" destId="{27A2B5A4-C050-426A-A39C-EEF4EC94400A}" srcOrd="0" destOrd="0" presId="urn:microsoft.com/office/officeart/2005/8/layout/vList2"/>
    <dgm:cxn modelId="{72F76690-E445-4B46-A0CC-AB3079FC3943}" type="presParOf" srcId="{0DE9D855-B65A-4DE5-8B09-0DCDA5CEDC58}" destId="{1C5EB55E-E25A-46B3-BC30-B14557FF6D1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13CF6-9C1A-447E-86EF-42E0E39DD1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F8494A-8AEE-4190-A8BD-D415C6AFFD39}">
      <dgm:prSet/>
      <dgm:spPr/>
      <dgm:t>
        <a:bodyPr/>
        <a:lstStyle/>
        <a:p>
          <a:r>
            <a:rPr lang="en-US"/>
            <a:t>Data mining is a technique found in clustering which takes groups of unlabeled data and bases them on their differences and similarities.</a:t>
          </a:r>
        </a:p>
      </dgm:t>
    </dgm:pt>
    <dgm:pt modelId="{ED321DAC-5960-4FA8-BFAF-D674B6E4AF28}" type="parTrans" cxnId="{830EE001-6DFC-4798-9DC6-DB53BD0AEE89}">
      <dgm:prSet/>
      <dgm:spPr/>
      <dgm:t>
        <a:bodyPr/>
        <a:lstStyle/>
        <a:p>
          <a:endParaRPr lang="en-US"/>
        </a:p>
      </dgm:t>
    </dgm:pt>
    <dgm:pt modelId="{C7845CF2-6F71-401E-9CE3-0C8EF62B65E9}" type="sibTrans" cxnId="{830EE001-6DFC-4798-9DC6-DB53BD0AEE89}">
      <dgm:prSet/>
      <dgm:spPr/>
      <dgm:t>
        <a:bodyPr/>
        <a:lstStyle/>
        <a:p>
          <a:endParaRPr lang="en-US"/>
        </a:p>
      </dgm:t>
    </dgm:pt>
    <dgm:pt modelId="{231ADC2F-CBBD-4B72-A876-D38546ECFD24}">
      <dgm:prSet/>
      <dgm:spPr/>
      <dgm:t>
        <a:bodyPr/>
        <a:lstStyle/>
        <a:p>
          <a:r>
            <a:rPr lang="en-US"/>
            <a:t>Clustering can be broken down into different categorized types such as probabilistic, overlapping, hierarchical and specifically exclusive.</a:t>
          </a:r>
        </a:p>
      </dgm:t>
    </dgm:pt>
    <dgm:pt modelId="{11C3ED5F-1D58-40F8-8F17-E1D6F547B898}" type="parTrans" cxnId="{B9B802FD-DB12-4399-9957-208DC0DE53A4}">
      <dgm:prSet/>
      <dgm:spPr/>
      <dgm:t>
        <a:bodyPr/>
        <a:lstStyle/>
        <a:p>
          <a:endParaRPr lang="en-US"/>
        </a:p>
      </dgm:t>
    </dgm:pt>
    <dgm:pt modelId="{4C509E0B-BB5A-4ECB-9C15-A2A062309345}" type="sibTrans" cxnId="{B9B802FD-DB12-4399-9957-208DC0DE53A4}">
      <dgm:prSet/>
      <dgm:spPr/>
      <dgm:t>
        <a:bodyPr/>
        <a:lstStyle/>
        <a:p>
          <a:endParaRPr lang="en-US"/>
        </a:p>
      </dgm:t>
    </dgm:pt>
    <dgm:pt modelId="{A12A716E-5560-4725-BE9B-1A2A95AA7472}">
      <dgm:prSet/>
      <dgm:spPr/>
      <dgm:t>
        <a:bodyPr/>
        <a:lstStyle/>
        <a:p>
          <a:r>
            <a:rPr lang="en-US"/>
            <a:t>In this report the types of clustering I will be covering are density clustering with the DBSCAN algorithm and hierarchical clustering with the BIRCH algorithm. </a:t>
          </a:r>
        </a:p>
      </dgm:t>
    </dgm:pt>
    <dgm:pt modelId="{BCE4B0A9-C5C0-40C7-88D6-88916BFC9C65}" type="parTrans" cxnId="{2E1EE754-E804-48A1-A0F2-551F9ADB7112}">
      <dgm:prSet/>
      <dgm:spPr/>
      <dgm:t>
        <a:bodyPr/>
        <a:lstStyle/>
        <a:p>
          <a:endParaRPr lang="en-US"/>
        </a:p>
      </dgm:t>
    </dgm:pt>
    <dgm:pt modelId="{F960CFDD-A52B-4D21-B027-CBE2C2832040}" type="sibTrans" cxnId="{2E1EE754-E804-48A1-A0F2-551F9ADB7112}">
      <dgm:prSet/>
      <dgm:spPr/>
      <dgm:t>
        <a:bodyPr/>
        <a:lstStyle/>
        <a:p>
          <a:endParaRPr lang="en-US"/>
        </a:p>
      </dgm:t>
    </dgm:pt>
    <dgm:pt modelId="{C2761528-86C7-410F-8A63-1FA184B543BF}" type="pres">
      <dgm:prSet presAssocID="{5FA13CF6-9C1A-447E-86EF-42E0E39DD1CE}" presName="linear" presStyleCnt="0">
        <dgm:presLayoutVars>
          <dgm:animLvl val="lvl"/>
          <dgm:resizeHandles val="exact"/>
        </dgm:presLayoutVars>
      </dgm:prSet>
      <dgm:spPr/>
    </dgm:pt>
    <dgm:pt modelId="{766BBDC4-A67B-4774-9D00-1B13A44880E8}" type="pres">
      <dgm:prSet presAssocID="{17F8494A-8AEE-4190-A8BD-D415C6AFFD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B82B9E-75C9-498E-BFA2-67E4760404C6}" type="pres">
      <dgm:prSet presAssocID="{C7845CF2-6F71-401E-9CE3-0C8EF62B65E9}" presName="spacer" presStyleCnt="0"/>
      <dgm:spPr/>
    </dgm:pt>
    <dgm:pt modelId="{385A15FD-7FE4-4F29-A73D-EB6A695B4936}" type="pres">
      <dgm:prSet presAssocID="{231ADC2F-CBBD-4B72-A876-D38546ECFD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007D96-241F-4234-9E6D-575971A6DBFF}" type="pres">
      <dgm:prSet presAssocID="{4C509E0B-BB5A-4ECB-9C15-A2A062309345}" presName="spacer" presStyleCnt="0"/>
      <dgm:spPr/>
    </dgm:pt>
    <dgm:pt modelId="{775AF641-0493-4934-8991-89C39804ADE4}" type="pres">
      <dgm:prSet presAssocID="{A12A716E-5560-4725-BE9B-1A2A95AA747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0EE001-6DFC-4798-9DC6-DB53BD0AEE89}" srcId="{5FA13CF6-9C1A-447E-86EF-42E0E39DD1CE}" destId="{17F8494A-8AEE-4190-A8BD-D415C6AFFD39}" srcOrd="0" destOrd="0" parTransId="{ED321DAC-5960-4FA8-BFAF-D674B6E4AF28}" sibTransId="{C7845CF2-6F71-401E-9CE3-0C8EF62B65E9}"/>
    <dgm:cxn modelId="{92EB4C0F-5E8A-4ED2-96BD-DD9156029BD5}" type="presOf" srcId="{17F8494A-8AEE-4190-A8BD-D415C6AFFD39}" destId="{766BBDC4-A67B-4774-9D00-1B13A44880E8}" srcOrd="0" destOrd="0" presId="urn:microsoft.com/office/officeart/2005/8/layout/vList2"/>
    <dgm:cxn modelId="{2E1EE754-E804-48A1-A0F2-551F9ADB7112}" srcId="{5FA13CF6-9C1A-447E-86EF-42E0E39DD1CE}" destId="{A12A716E-5560-4725-BE9B-1A2A95AA7472}" srcOrd="2" destOrd="0" parTransId="{BCE4B0A9-C5C0-40C7-88D6-88916BFC9C65}" sibTransId="{F960CFDD-A52B-4D21-B027-CBE2C2832040}"/>
    <dgm:cxn modelId="{D1C50B8F-5557-4C3F-A3E8-A9502E46B357}" type="presOf" srcId="{5FA13CF6-9C1A-447E-86EF-42E0E39DD1CE}" destId="{C2761528-86C7-410F-8A63-1FA184B543BF}" srcOrd="0" destOrd="0" presId="urn:microsoft.com/office/officeart/2005/8/layout/vList2"/>
    <dgm:cxn modelId="{6EC51EBB-82A2-48A4-AB99-196FA2050316}" type="presOf" srcId="{231ADC2F-CBBD-4B72-A876-D38546ECFD24}" destId="{385A15FD-7FE4-4F29-A73D-EB6A695B4936}" srcOrd="0" destOrd="0" presId="urn:microsoft.com/office/officeart/2005/8/layout/vList2"/>
    <dgm:cxn modelId="{FBA0EFF2-1FD9-4CBD-B05F-9CDBC75A83B6}" type="presOf" srcId="{A12A716E-5560-4725-BE9B-1A2A95AA7472}" destId="{775AF641-0493-4934-8991-89C39804ADE4}" srcOrd="0" destOrd="0" presId="urn:microsoft.com/office/officeart/2005/8/layout/vList2"/>
    <dgm:cxn modelId="{B9B802FD-DB12-4399-9957-208DC0DE53A4}" srcId="{5FA13CF6-9C1A-447E-86EF-42E0E39DD1CE}" destId="{231ADC2F-CBBD-4B72-A876-D38546ECFD24}" srcOrd="1" destOrd="0" parTransId="{11C3ED5F-1D58-40F8-8F17-E1D6F547B898}" sibTransId="{4C509E0B-BB5A-4ECB-9C15-A2A062309345}"/>
    <dgm:cxn modelId="{17023AF1-D2ED-4555-9694-031FD624A903}" type="presParOf" srcId="{C2761528-86C7-410F-8A63-1FA184B543BF}" destId="{766BBDC4-A67B-4774-9D00-1B13A44880E8}" srcOrd="0" destOrd="0" presId="urn:microsoft.com/office/officeart/2005/8/layout/vList2"/>
    <dgm:cxn modelId="{DEE8FFFB-826D-46F5-8DCD-4C85E30F423F}" type="presParOf" srcId="{C2761528-86C7-410F-8A63-1FA184B543BF}" destId="{7CB82B9E-75C9-498E-BFA2-67E4760404C6}" srcOrd="1" destOrd="0" presId="urn:microsoft.com/office/officeart/2005/8/layout/vList2"/>
    <dgm:cxn modelId="{87A0CBBE-688F-4C4D-98F0-A86BA6436A16}" type="presParOf" srcId="{C2761528-86C7-410F-8A63-1FA184B543BF}" destId="{385A15FD-7FE4-4F29-A73D-EB6A695B4936}" srcOrd="2" destOrd="0" presId="urn:microsoft.com/office/officeart/2005/8/layout/vList2"/>
    <dgm:cxn modelId="{CAF4BE2D-DE3B-4014-9843-96EBDB77ED39}" type="presParOf" srcId="{C2761528-86C7-410F-8A63-1FA184B543BF}" destId="{C2007D96-241F-4234-9E6D-575971A6DBFF}" srcOrd="3" destOrd="0" presId="urn:microsoft.com/office/officeart/2005/8/layout/vList2"/>
    <dgm:cxn modelId="{72B8C00E-059D-40B9-A649-4701E0276364}" type="presParOf" srcId="{C2761528-86C7-410F-8A63-1FA184B543BF}" destId="{775AF641-0493-4934-8991-89C39804AD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72120E-8917-4067-9920-40913B71265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BEAF34-C3CD-460A-A6C8-41A3CDA44801}">
      <dgm:prSet/>
      <dgm:spPr/>
      <dgm:t>
        <a:bodyPr/>
        <a:lstStyle/>
        <a:p>
          <a:r>
            <a:rPr lang="en-US"/>
            <a:t>Birch converts data into a tree data structure, while the centroids are being read off the leaf.</a:t>
          </a:r>
        </a:p>
      </dgm:t>
    </dgm:pt>
    <dgm:pt modelId="{7769595E-385A-4A15-8F3D-2F0A594B929F}" type="parTrans" cxnId="{46D8E015-9BC8-49F5-B26E-20536E5F89F3}">
      <dgm:prSet/>
      <dgm:spPr/>
      <dgm:t>
        <a:bodyPr/>
        <a:lstStyle/>
        <a:p>
          <a:endParaRPr lang="en-US"/>
        </a:p>
      </dgm:t>
    </dgm:pt>
    <dgm:pt modelId="{5A26A68A-0DAF-4433-B851-9431E7597122}" type="sibTrans" cxnId="{46D8E015-9BC8-49F5-B26E-20536E5F89F3}">
      <dgm:prSet/>
      <dgm:spPr/>
      <dgm:t>
        <a:bodyPr/>
        <a:lstStyle/>
        <a:p>
          <a:endParaRPr lang="en-US"/>
        </a:p>
      </dgm:t>
    </dgm:pt>
    <dgm:pt modelId="{73C8E8F5-056D-4FAD-BD28-CB88FF10DDB9}">
      <dgm:prSet/>
      <dgm:spPr/>
      <dgm:t>
        <a:bodyPr/>
        <a:lstStyle/>
        <a:p>
          <a:r>
            <a:rPr lang="en-US"/>
            <a:t>the centroids can remain the final cluster centroid. </a:t>
          </a:r>
        </a:p>
      </dgm:t>
    </dgm:pt>
    <dgm:pt modelId="{6E096E86-A34E-4298-B633-679398D413BA}" type="parTrans" cxnId="{DF78383E-7CE8-476D-AF19-A1B8A50255F9}">
      <dgm:prSet/>
      <dgm:spPr/>
      <dgm:t>
        <a:bodyPr/>
        <a:lstStyle/>
        <a:p>
          <a:endParaRPr lang="en-US"/>
        </a:p>
      </dgm:t>
    </dgm:pt>
    <dgm:pt modelId="{D49A34ED-813A-4424-831C-CB1642EDF9BF}" type="sibTrans" cxnId="{DF78383E-7CE8-476D-AF19-A1B8A50255F9}">
      <dgm:prSet/>
      <dgm:spPr/>
      <dgm:t>
        <a:bodyPr/>
        <a:lstStyle/>
        <a:p>
          <a:endParaRPr lang="en-US"/>
        </a:p>
      </dgm:t>
    </dgm:pt>
    <dgm:pt modelId="{2D0CA786-7F86-43E3-BCD3-CEEAFB2BB321}">
      <dgm:prSet/>
      <dgm:spPr/>
      <dgm:t>
        <a:bodyPr/>
        <a:lstStyle/>
        <a:p>
          <a:r>
            <a:rPr lang="en-US"/>
            <a:t>Four Phases:</a:t>
          </a:r>
        </a:p>
      </dgm:t>
    </dgm:pt>
    <dgm:pt modelId="{A71F5E99-5A18-4A5B-9EC7-516CED035223}" type="parTrans" cxnId="{6E564E4E-F996-4D85-9F8C-B9ADDBB537C8}">
      <dgm:prSet/>
      <dgm:spPr/>
      <dgm:t>
        <a:bodyPr/>
        <a:lstStyle/>
        <a:p>
          <a:endParaRPr lang="en-US"/>
        </a:p>
      </dgm:t>
    </dgm:pt>
    <dgm:pt modelId="{89FD2FBB-D7F2-4438-B62E-CFFC750654AA}" type="sibTrans" cxnId="{6E564E4E-F996-4D85-9F8C-B9ADDBB537C8}">
      <dgm:prSet/>
      <dgm:spPr/>
      <dgm:t>
        <a:bodyPr/>
        <a:lstStyle/>
        <a:p>
          <a:endParaRPr lang="en-US"/>
        </a:p>
      </dgm:t>
    </dgm:pt>
    <dgm:pt modelId="{4DAEE120-D784-48C3-9C68-EE99F729BBE7}">
      <dgm:prSet/>
      <dgm:spPr/>
      <dgm:t>
        <a:bodyPr/>
        <a:lstStyle/>
        <a:p>
          <a:r>
            <a:rPr lang="en-US"/>
            <a:t>•	Scanning data into memory.</a:t>
          </a:r>
        </a:p>
      </dgm:t>
    </dgm:pt>
    <dgm:pt modelId="{B6AE9BA0-A569-4C48-9ED9-715203AEF321}" type="parTrans" cxnId="{CA3F522E-8DE8-4933-AD00-B2297F3C2256}">
      <dgm:prSet/>
      <dgm:spPr/>
      <dgm:t>
        <a:bodyPr/>
        <a:lstStyle/>
        <a:p>
          <a:endParaRPr lang="en-US"/>
        </a:p>
      </dgm:t>
    </dgm:pt>
    <dgm:pt modelId="{308CC9FA-7450-4B01-A8BD-A3AEAF7EC076}" type="sibTrans" cxnId="{CA3F522E-8DE8-4933-AD00-B2297F3C2256}">
      <dgm:prSet/>
      <dgm:spPr/>
      <dgm:t>
        <a:bodyPr/>
        <a:lstStyle/>
        <a:p>
          <a:endParaRPr lang="en-US"/>
        </a:p>
      </dgm:t>
    </dgm:pt>
    <dgm:pt modelId="{BE8812E6-673A-4237-8E7B-65B9905E9B70}">
      <dgm:prSet/>
      <dgm:spPr/>
      <dgm:t>
        <a:bodyPr/>
        <a:lstStyle/>
        <a:p>
          <a:r>
            <a:rPr lang="en-US"/>
            <a:t>•	Resize Data</a:t>
          </a:r>
        </a:p>
      </dgm:t>
    </dgm:pt>
    <dgm:pt modelId="{1CA18BB2-8C8A-4CA0-AC4B-80AC408BCAA2}" type="parTrans" cxnId="{51594CB6-D43B-4B3A-B994-152B18613A90}">
      <dgm:prSet/>
      <dgm:spPr/>
      <dgm:t>
        <a:bodyPr/>
        <a:lstStyle/>
        <a:p>
          <a:endParaRPr lang="en-US"/>
        </a:p>
      </dgm:t>
    </dgm:pt>
    <dgm:pt modelId="{2422EA76-A99E-4F2C-943B-50B9E21EC6F3}" type="sibTrans" cxnId="{51594CB6-D43B-4B3A-B994-152B18613A90}">
      <dgm:prSet/>
      <dgm:spPr/>
      <dgm:t>
        <a:bodyPr/>
        <a:lstStyle/>
        <a:p>
          <a:endParaRPr lang="en-US"/>
        </a:p>
      </dgm:t>
    </dgm:pt>
    <dgm:pt modelId="{59B9D02B-6CA7-4974-8F90-DE7722E9AD49}">
      <dgm:prSet/>
      <dgm:spPr/>
      <dgm:t>
        <a:bodyPr/>
        <a:lstStyle/>
        <a:p>
          <a:r>
            <a:rPr lang="en-US"/>
            <a:t>•	Global clustering.  </a:t>
          </a:r>
        </a:p>
      </dgm:t>
    </dgm:pt>
    <dgm:pt modelId="{F328B486-C2BC-422C-838F-D2E465E52AA8}" type="parTrans" cxnId="{859146E0-A5E2-4262-9260-7DF6391EF713}">
      <dgm:prSet/>
      <dgm:spPr/>
      <dgm:t>
        <a:bodyPr/>
        <a:lstStyle/>
        <a:p>
          <a:endParaRPr lang="en-US"/>
        </a:p>
      </dgm:t>
    </dgm:pt>
    <dgm:pt modelId="{5FED1660-93B2-4CD6-ABBA-1FB0F9AA6BDD}" type="sibTrans" cxnId="{859146E0-A5E2-4262-9260-7DF6391EF713}">
      <dgm:prSet/>
      <dgm:spPr/>
      <dgm:t>
        <a:bodyPr/>
        <a:lstStyle/>
        <a:p>
          <a:endParaRPr lang="en-US"/>
        </a:p>
      </dgm:t>
    </dgm:pt>
    <dgm:pt modelId="{BFFA6835-CEAD-4CDF-9DFA-322ED4F6F298}">
      <dgm:prSet/>
      <dgm:spPr/>
      <dgm:t>
        <a:bodyPr/>
        <a:lstStyle/>
        <a:p>
          <a:r>
            <a:rPr lang="en-US"/>
            <a:t>•	Refining clusters</a:t>
          </a:r>
        </a:p>
      </dgm:t>
    </dgm:pt>
    <dgm:pt modelId="{5CC55A0D-DCC9-4EF9-8919-EDD28FB91BD3}" type="parTrans" cxnId="{62F0F895-830D-44AA-B5F4-28981E8F1703}">
      <dgm:prSet/>
      <dgm:spPr/>
      <dgm:t>
        <a:bodyPr/>
        <a:lstStyle/>
        <a:p>
          <a:endParaRPr lang="en-US"/>
        </a:p>
      </dgm:t>
    </dgm:pt>
    <dgm:pt modelId="{42EB963A-D771-4191-8A08-CDAA40FAE9FD}" type="sibTrans" cxnId="{62F0F895-830D-44AA-B5F4-28981E8F1703}">
      <dgm:prSet/>
      <dgm:spPr/>
      <dgm:t>
        <a:bodyPr/>
        <a:lstStyle/>
        <a:p>
          <a:endParaRPr lang="en-US"/>
        </a:p>
      </dgm:t>
    </dgm:pt>
    <dgm:pt modelId="{DC174646-A70B-4A21-A4AE-68579E4DC02E}" type="pres">
      <dgm:prSet presAssocID="{2772120E-8917-4067-9920-40913B712655}" presName="Name0" presStyleCnt="0">
        <dgm:presLayoutVars>
          <dgm:dir/>
          <dgm:resizeHandles val="exact"/>
        </dgm:presLayoutVars>
      </dgm:prSet>
      <dgm:spPr/>
    </dgm:pt>
    <dgm:pt modelId="{42F22B88-184F-41F2-979D-A85D4B0A4ACB}" type="pres">
      <dgm:prSet presAssocID="{9BBEAF34-C3CD-460A-A6C8-41A3CDA44801}" presName="node" presStyleLbl="node1" presStyleIdx="0" presStyleCnt="7">
        <dgm:presLayoutVars>
          <dgm:bulletEnabled val="1"/>
        </dgm:presLayoutVars>
      </dgm:prSet>
      <dgm:spPr/>
    </dgm:pt>
    <dgm:pt modelId="{49835C29-291E-4DBE-AA0B-61F5DC496E12}" type="pres">
      <dgm:prSet presAssocID="{5A26A68A-0DAF-4433-B851-9431E7597122}" presName="sibTrans" presStyleLbl="sibTrans1D1" presStyleIdx="0" presStyleCnt="6"/>
      <dgm:spPr/>
    </dgm:pt>
    <dgm:pt modelId="{0881BBEF-B2C3-495E-ADCE-0B6A08FDA321}" type="pres">
      <dgm:prSet presAssocID="{5A26A68A-0DAF-4433-B851-9431E7597122}" presName="connectorText" presStyleLbl="sibTrans1D1" presStyleIdx="0" presStyleCnt="6"/>
      <dgm:spPr/>
    </dgm:pt>
    <dgm:pt modelId="{B59F0311-C106-4BE4-A8D3-BD34393F8462}" type="pres">
      <dgm:prSet presAssocID="{73C8E8F5-056D-4FAD-BD28-CB88FF10DDB9}" presName="node" presStyleLbl="node1" presStyleIdx="1" presStyleCnt="7">
        <dgm:presLayoutVars>
          <dgm:bulletEnabled val="1"/>
        </dgm:presLayoutVars>
      </dgm:prSet>
      <dgm:spPr/>
    </dgm:pt>
    <dgm:pt modelId="{FA6D40A2-4740-4CEF-B7C5-FA1D53905A20}" type="pres">
      <dgm:prSet presAssocID="{D49A34ED-813A-4424-831C-CB1642EDF9BF}" presName="sibTrans" presStyleLbl="sibTrans1D1" presStyleIdx="1" presStyleCnt="6"/>
      <dgm:spPr/>
    </dgm:pt>
    <dgm:pt modelId="{99C1571B-7A22-4C33-9DF6-7D67DC318285}" type="pres">
      <dgm:prSet presAssocID="{D49A34ED-813A-4424-831C-CB1642EDF9BF}" presName="connectorText" presStyleLbl="sibTrans1D1" presStyleIdx="1" presStyleCnt="6"/>
      <dgm:spPr/>
    </dgm:pt>
    <dgm:pt modelId="{AEE97941-7995-4850-9C96-C92FE96D4204}" type="pres">
      <dgm:prSet presAssocID="{2D0CA786-7F86-43E3-BCD3-CEEAFB2BB321}" presName="node" presStyleLbl="node1" presStyleIdx="2" presStyleCnt="7">
        <dgm:presLayoutVars>
          <dgm:bulletEnabled val="1"/>
        </dgm:presLayoutVars>
      </dgm:prSet>
      <dgm:spPr/>
    </dgm:pt>
    <dgm:pt modelId="{49B69378-0354-4BF6-AD0A-AD4A3EF02248}" type="pres">
      <dgm:prSet presAssocID="{89FD2FBB-D7F2-4438-B62E-CFFC750654AA}" presName="sibTrans" presStyleLbl="sibTrans1D1" presStyleIdx="2" presStyleCnt="6"/>
      <dgm:spPr/>
    </dgm:pt>
    <dgm:pt modelId="{F05034A1-0FEE-4568-9965-BAB35B806C4A}" type="pres">
      <dgm:prSet presAssocID="{89FD2FBB-D7F2-4438-B62E-CFFC750654AA}" presName="connectorText" presStyleLbl="sibTrans1D1" presStyleIdx="2" presStyleCnt="6"/>
      <dgm:spPr/>
    </dgm:pt>
    <dgm:pt modelId="{8F7D6618-7666-490F-8F73-4C7E42DBA8D6}" type="pres">
      <dgm:prSet presAssocID="{4DAEE120-D784-48C3-9C68-EE99F729BBE7}" presName="node" presStyleLbl="node1" presStyleIdx="3" presStyleCnt="7">
        <dgm:presLayoutVars>
          <dgm:bulletEnabled val="1"/>
        </dgm:presLayoutVars>
      </dgm:prSet>
      <dgm:spPr/>
    </dgm:pt>
    <dgm:pt modelId="{C2BB8516-CC8A-4776-B1A1-10748923CC22}" type="pres">
      <dgm:prSet presAssocID="{308CC9FA-7450-4B01-A8BD-A3AEAF7EC076}" presName="sibTrans" presStyleLbl="sibTrans1D1" presStyleIdx="3" presStyleCnt="6"/>
      <dgm:spPr/>
    </dgm:pt>
    <dgm:pt modelId="{86D15E9A-FD08-496F-90C6-C3747501A22E}" type="pres">
      <dgm:prSet presAssocID="{308CC9FA-7450-4B01-A8BD-A3AEAF7EC076}" presName="connectorText" presStyleLbl="sibTrans1D1" presStyleIdx="3" presStyleCnt="6"/>
      <dgm:spPr/>
    </dgm:pt>
    <dgm:pt modelId="{0B63AAF3-A306-4EFC-B438-1699E5529FA8}" type="pres">
      <dgm:prSet presAssocID="{BE8812E6-673A-4237-8E7B-65B9905E9B70}" presName="node" presStyleLbl="node1" presStyleIdx="4" presStyleCnt="7">
        <dgm:presLayoutVars>
          <dgm:bulletEnabled val="1"/>
        </dgm:presLayoutVars>
      </dgm:prSet>
      <dgm:spPr/>
    </dgm:pt>
    <dgm:pt modelId="{2DD7428F-AB43-45BF-9BEF-8A159494F715}" type="pres">
      <dgm:prSet presAssocID="{2422EA76-A99E-4F2C-943B-50B9E21EC6F3}" presName="sibTrans" presStyleLbl="sibTrans1D1" presStyleIdx="4" presStyleCnt="6"/>
      <dgm:spPr/>
    </dgm:pt>
    <dgm:pt modelId="{EB61713F-9825-4610-9B08-7BA5E3EDB1A1}" type="pres">
      <dgm:prSet presAssocID="{2422EA76-A99E-4F2C-943B-50B9E21EC6F3}" presName="connectorText" presStyleLbl="sibTrans1D1" presStyleIdx="4" presStyleCnt="6"/>
      <dgm:spPr/>
    </dgm:pt>
    <dgm:pt modelId="{1E05E0E5-335B-4832-B2E9-9F16057AA379}" type="pres">
      <dgm:prSet presAssocID="{59B9D02B-6CA7-4974-8F90-DE7722E9AD49}" presName="node" presStyleLbl="node1" presStyleIdx="5" presStyleCnt="7">
        <dgm:presLayoutVars>
          <dgm:bulletEnabled val="1"/>
        </dgm:presLayoutVars>
      </dgm:prSet>
      <dgm:spPr/>
    </dgm:pt>
    <dgm:pt modelId="{7D64ACD6-835A-446C-A9CF-5178440533BF}" type="pres">
      <dgm:prSet presAssocID="{5FED1660-93B2-4CD6-ABBA-1FB0F9AA6BDD}" presName="sibTrans" presStyleLbl="sibTrans1D1" presStyleIdx="5" presStyleCnt="6"/>
      <dgm:spPr/>
    </dgm:pt>
    <dgm:pt modelId="{3914AE4B-1702-489B-B44F-F3F6FBA4284F}" type="pres">
      <dgm:prSet presAssocID="{5FED1660-93B2-4CD6-ABBA-1FB0F9AA6BDD}" presName="connectorText" presStyleLbl="sibTrans1D1" presStyleIdx="5" presStyleCnt="6"/>
      <dgm:spPr/>
    </dgm:pt>
    <dgm:pt modelId="{3CB6EC94-8EF2-43C2-9FDF-894378B8B6E5}" type="pres">
      <dgm:prSet presAssocID="{BFFA6835-CEAD-4CDF-9DFA-322ED4F6F298}" presName="node" presStyleLbl="node1" presStyleIdx="6" presStyleCnt="7">
        <dgm:presLayoutVars>
          <dgm:bulletEnabled val="1"/>
        </dgm:presLayoutVars>
      </dgm:prSet>
      <dgm:spPr/>
    </dgm:pt>
  </dgm:ptLst>
  <dgm:cxnLst>
    <dgm:cxn modelId="{6EE18607-2CEB-4DDD-98EF-ACF3AE1F83EA}" type="presOf" srcId="{BFFA6835-CEAD-4CDF-9DFA-322ED4F6F298}" destId="{3CB6EC94-8EF2-43C2-9FDF-894378B8B6E5}" srcOrd="0" destOrd="0" presId="urn:microsoft.com/office/officeart/2016/7/layout/RepeatingBendingProcessNew"/>
    <dgm:cxn modelId="{1F15DD09-DC29-4F48-A6DD-793D6E48BB42}" type="presOf" srcId="{5FED1660-93B2-4CD6-ABBA-1FB0F9AA6BDD}" destId="{7D64ACD6-835A-446C-A9CF-5178440533BF}" srcOrd="0" destOrd="0" presId="urn:microsoft.com/office/officeart/2016/7/layout/RepeatingBendingProcessNew"/>
    <dgm:cxn modelId="{D6C0A50E-9940-45CD-A7EA-3A4145A28A33}" type="presOf" srcId="{5FED1660-93B2-4CD6-ABBA-1FB0F9AA6BDD}" destId="{3914AE4B-1702-489B-B44F-F3F6FBA4284F}" srcOrd="1" destOrd="0" presId="urn:microsoft.com/office/officeart/2016/7/layout/RepeatingBendingProcessNew"/>
    <dgm:cxn modelId="{C9872513-5FBE-4793-9C9E-163191532E5A}" type="presOf" srcId="{89FD2FBB-D7F2-4438-B62E-CFFC750654AA}" destId="{49B69378-0354-4BF6-AD0A-AD4A3EF02248}" srcOrd="0" destOrd="0" presId="urn:microsoft.com/office/officeart/2016/7/layout/RepeatingBendingProcessNew"/>
    <dgm:cxn modelId="{21769913-E393-48DD-A00E-2F86629CD9C0}" type="presOf" srcId="{59B9D02B-6CA7-4974-8F90-DE7722E9AD49}" destId="{1E05E0E5-335B-4832-B2E9-9F16057AA379}" srcOrd="0" destOrd="0" presId="urn:microsoft.com/office/officeart/2016/7/layout/RepeatingBendingProcessNew"/>
    <dgm:cxn modelId="{46D8E015-9BC8-49F5-B26E-20536E5F89F3}" srcId="{2772120E-8917-4067-9920-40913B712655}" destId="{9BBEAF34-C3CD-460A-A6C8-41A3CDA44801}" srcOrd="0" destOrd="0" parTransId="{7769595E-385A-4A15-8F3D-2F0A594B929F}" sibTransId="{5A26A68A-0DAF-4433-B851-9431E7597122}"/>
    <dgm:cxn modelId="{88367D1C-506A-4AF5-91BE-4D579AA4EF7E}" type="presOf" srcId="{9BBEAF34-C3CD-460A-A6C8-41A3CDA44801}" destId="{42F22B88-184F-41F2-979D-A85D4B0A4ACB}" srcOrd="0" destOrd="0" presId="urn:microsoft.com/office/officeart/2016/7/layout/RepeatingBendingProcessNew"/>
    <dgm:cxn modelId="{7F3C582C-AD38-4F5F-A9AE-8F74D5A4551D}" type="presOf" srcId="{73C8E8F5-056D-4FAD-BD28-CB88FF10DDB9}" destId="{B59F0311-C106-4BE4-A8D3-BD34393F8462}" srcOrd="0" destOrd="0" presId="urn:microsoft.com/office/officeart/2016/7/layout/RepeatingBendingProcessNew"/>
    <dgm:cxn modelId="{CA3F522E-8DE8-4933-AD00-B2297F3C2256}" srcId="{2772120E-8917-4067-9920-40913B712655}" destId="{4DAEE120-D784-48C3-9C68-EE99F729BBE7}" srcOrd="3" destOrd="0" parTransId="{B6AE9BA0-A569-4C48-9ED9-715203AEF321}" sibTransId="{308CC9FA-7450-4B01-A8BD-A3AEAF7EC076}"/>
    <dgm:cxn modelId="{D6231739-4314-4B61-A8A6-C2B9787FFB60}" type="presOf" srcId="{4DAEE120-D784-48C3-9C68-EE99F729BBE7}" destId="{8F7D6618-7666-490F-8F73-4C7E42DBA8D6}" srcOrd="0" destOrd="0" presId="urn:microsoft.com/office/officeart/2016/7/layout/RepeatingBendingProcessNew"/>
    <dgm:cxn modelId="{2155BE3C-9FC9-4A0C-973E-7370A8D779CD}" type="presOf" srcId="{89FD2FBB-D7F2-4438-B62E-CFFC750654AA}" destId="{F05034A1-0FEE-4568-9965-BAB35B806C4A}" srcOrd="1" destOrd="0" presId="urn:microsoft.com/office/officeart/2016/7/layout/RepeatingBendingProcessNew"/>
    <dgm:cxn modelId="{DF78383E-7CE8-476D-AF19-A1B8A50255F9}" srcId="{2772120E-8917-4067-9920-40913B712655}" destId="{73C8E8F5-056D-4FAD-BD28-CB88FF10DDB9}" srcOrd="1" destOrd="0" parTransId="{6E096E86-A34E-4298-B633-679398D413BA}" sibTransId="{D49A34ED-813A-4424-831C-CB1642EDF9BF}"/>
    <dgm:cxn modelId="{6E564E4E-F996-4D85-9F8C-B9ADDBB537C8}" srcId="{2772120E-8917-4067-9920-40913B712655}" destId="{2D0CA786-7F86-43E3-BCD3-CEEAFB2BB321}" srcOrd="2" destOrd="0" parTransId="{A71F5E99-5A18-4A5B-9EC7-516CED035223}" sibTransId="{89FD2FBB-D7F2-4438-B62E-CFFC750654AA}"/>
    <dgm:cxn modelId="{19EFC459-26C2-45A6-9C67-D79660C4AA0A}" type="presOf" srcId="{2422EA76-A99E-4F2C-943B-50B9E21EC6F3}" destId="{2DD7428F-AB43-45BF-9BEF-8A159494F715}" srcOrd="0" destOrd="0" presId="urn:microsoft.com/office/officeart/2016/7/layout/RepeatingBendingProcessNew"/>
    <dgm:cxn modelId="{95822D5C-109C-45CD-98B1-1C171D6FAE71}" type="presOf" srcId="{308CC9FA-7450-4B01-A8BD-A3AEAF7EC076}" destId="{C2BB8516-CC8A-4776-B1A1-10748923CC22}" srcOrd="0" destOrd="0" presId="urn:microsoft.com/office/officeart/2016/7/layout/RepeatingBendingProcessNew"/>
    <dgm:cxn modelId="{D1F6A884-5B9A-4607-8922-4F363E8ECC42}" type="presOf" srcId="{2772120E-8917-4067-9920-40913B712655}" destId="{DC174646-A70B-4A21-A4AE-68579E4DC02E}" srcOrd="0" destOrd="0" presId="urn:microsoft.com/office/officeart/2016/7/layout/RepeatingBendingProcessNew"/>
    <dgm:cxn modelId="{62F0F895-830D-44AA-B5F4-28981E8F1703}" srcId="{2772120E-8917-4067-9920-40913B712655}" destId="{BFFA6835-CEAD-4CDF-9DFA-322ED4F6F298}" srcOrd="6" destOrd="0" parTransId="{5CC55A0D-DCC9-4EF9-8919-EDD28FB91BD3}" sibTransId="{42EB963A-D771-4191-8A08-CDAA40FAE9FD}"/>
    <dgm:cxn modelId="{2BE2239D-1127-4735-B8D0-21F52653053F}" type="presOf" srcId="{2D0CA786-7F86-43E3-BCD3-CEEAFB2BB321}" destId="{AEE97941-7995-4850-9C96-C92FE96D4204}" srcOrd="0" destOrd="0" presId="urn:microsoft.com/office/officeart/2016/7/layout/RepeatingBendingProcessNew"/>
    <dgm:cxn modelId="{51594CB6-D43B-4B3A-B994-152B18613A90}" srcId="{2772120E-8917-4067-9920-40913B712655}" destId="{BE8812E6-673A-4237-8E7B-65B9905E9B70}" srcOrd="4" destOrd="0" parTransId="{1CA18BB2-8C8A-4CA0-AC4B-80AC408BCAA2}" sibTransId="{2422EA76-A99E-4F2C-943B-50B9E21EC6F3}"/>
    <dgm:cxn modelId="{89D06EC1-497A-47A3-AB6D-026E37244F31}" type="presOf" srcId="{BE8812E6-673A-4237-8E7B-65B9905E9B70}" destId="{0B63AAF3-A306-4EFC-B438-1699E5529FA8}" srcOrd="0" destOrd="0" presId="urn:microsoft.com/office/officeart/2016/7/layout/RepeatingBendingProcessNew"/>
    <dgm:cxn modelId="{04B002C8-CFCD-4236-9061-2490CD8F1713}" type="presOf" srcId="{D49A34ED-813A-4424-831C-CB1642EDF9BF}" destId="{99C1571B-7A22-4C33-9DF6-7D67DC318285}" srcOrd="1" destOrd="0" presId="urn:microsoft.com/office/officeart/2016/7/layout/RepeatingBendingProcessNew"/>
    <dgm:cxn modelId="{1DEF2CCC-113C-47A4-8BDC-5D1ED774A0F1}" type="presOf" srcId="{D49A34ED-813A-4424-831C-CB1642EDF9BF}" destId="{FA6D40A2-4740-4CEF-B7C5-FA1D53905A20}" srcOrd="0" destOrd="0" presId="urn:microsoft.com/office/officeart/2016/7/layout/RepeatingBendingProcessNew"/>
    <dgm:cxn modelId="{CE3616CE-AE28-43DB-B5FA-AC43B8D5CDF5}" type="presOf" srcId="{5A26A68A-0DAF-4433-B851-9431E7597122}" destId="{49835C29-291E-4DBE-AA0B-61F5DC496E12}" srcOrd="0" destOrd="0" presId="urn:microsoft.com/office/officeart/2016/7/layout/RepeatingBendingProcessNew"/>
    <dgm:cxn modelId="{DC40B6D5-AFAF-44AD-A3B1-09A7432B123F}" type="presOf" srcId="{2422EA76-A99E-4F2C-943B-50B9E21EC6F3}" destId="{EB61713F-9825-4610-9B08-7BA5E3EDB1A1}" srcOrd="1" destOrd="0" presId="urn:microsoft.com/office/officeart/2016/7/layout/RepeatingBendingProcessNew"/>
    <dgm:cxn modelId="{9C50B8D7-6943-4FA9-B795-41A68C9AA16E}" type="presOf" srcId="{308CC9FA-7450-4B01-A8BD-A3AEAF7EC076}" destId="{86D15E9A-FD08-496F-90C6-C3747501A22E}" srcOrd="1" destOrd="0" presId="urn:microsoft.com/office/officeart/2016/7/layout/RepeatingBendingProcessNew"/>
    <dgm:cxn modelId="{859146E0-A5E2-4262-9260-7DF6391EF713}" srcId="{2772120E-8917-4067-9920-40913B712655}" destId="{59B9D02B-6CA7-4974-8F90-DE7722E9AD49}" srcOrd="5" destOrd="0" parTransId="{F328B486-C2BC-422C-838F-D2E465E52AA8}" sibTransId="{5FED1660-93B2-4CD6-ABBA-1FB0F9AA6BDD}"/>
    <dgm:cxn modelId="{F485A1E7-5C21-4BEC-89DE-70D6075CDDC1}" type="presOf" srcId="{5A26A68A-0DAF-4433-B851-9431E7597122}" destId="{0881BBEF-B2C3-495E-ADCE-0B6A08FDA321}" srcOrd="1" destOrd="0" presId="urn:microsoft.com/office/officeart/2016/7/layout/RepeatingBendingProcessNew"/>
    <dgm:cxn modelId="{99FE6181-2A0E-45E2-93E1-91690B8F3304}" type="presParOf" srcId="{DC174646-A70B-4A21-A4AE-68579E4DC02E}" destId="{42F22B88-184F-41F2-979D-A85D4B0A4ACB}" srcOrd="0" destOrd="0" presId="urn:microsoft.com/office/officeart/2016/7/layout/RepeatingBendingProcessNew"/>
    <dgm:cxn modelId="{26354ECD-3D07-43E0-9E9F-21131663DB8E}" type="presParOf" srcId="{DC174646-A70B-4A21-A4AE-68579E4DC02E}" destId="{49835C29-291E-4DBE-AA0B-61F5DC496E12}" srcOrd="1" destOrd="0" presId="urn:microsoft.com/office/officeart/2016/7/layout/RepeatingBendingProcessNew"/>
    <dgm:cxn modelId="{755571AD-03C1-4C12-8957-A290DDFC8B62}" type="presParOf" srcId="{49835C29-291E-4DBE-AA0B-61F5DC496E12}" destId="{0881BBEF-B2C3-495E-ADCE-0B6A08FDA321}" srcOrd="0" destOrd="0" presId="urn:microsoft.com/office/officeart/2016/7/layout/RepeatingBendingProcessNew"/>
    <dgm:cxn modelId="{47AB50A2-5720-482F-A7CF-AED5F64B5B1E}" type="presParOf" srcId="{DC174646-A70B-4A21-A4AE-68579E4DC02E}" destId="{B59F0311-C106-4BE4-A8D3-BD34393F8462}" srcOrd="2" destOrd="0" presId="urn:microsoft.com/office/officeart/2016/7/layout/RepeatingBendingProcessNew"/>
    <dgm:cxn modelId="{8162ED90-8528-4040-9B77-93679A99A991}" type="presParOf" srcId="{DC174646-A70B-4A21-A4AE-68579E4DC02E}" destId="{FA6D40A2-4740-4CEF-B7C5-FA1D53905A20}" srcOrd="3" destOrd="0" presId="urn:microsoft.com/office/officeart/2016/7/layout/RepeatingBendingProcessNew"/>
    <dgm:cxn modelId="{EA60F97F-6D14-411C-97CF-1C6D8371B54C}" type="presParOf" srcId="{FA6D40A2-4740-4CEF-B7C5-FA1D53905A20}" destId="{99C1571B-7A22-4C33-9DF6-7D67DC318285}" srcOrd="0" destOrd="0" presId="urn:microsoft.com/office/officeart/2016/7/layout/RepeatingBendingProcessNew"/>
    <dgm:cxn modelId="{D6E5903D-ADA5-48EF-80AD-4690BA07D102}" type="presParOf" srcId="{DC174646-A70B-4A21-A4AE-68579E4DC02E}" destId="{AEE97941-7995-4850-9C96-C92FE96D4204}" srcOrd="4" destOrd="0" presId="urn:microsoft.com/office/officeart/2016/7/layout/RepeatingBendingProcessNew"/>
    <dgm:cxn modelId="{761FF7FC-0FCD-4F5B-8102-CCBED71C12A5}" type="presParOf" srcId="{DC174646-A70B-4A21-A4AE-68579E4DC02E}" destId="{49B69378-0354-4BF6-AD0A-AD4A3EF02248}" srcOrd="5" destOrd="0" presId="urn:microsoft.com/office/officeart/2016/7/layout/RepeatingBendingProcessNew"/>
    <dgm:cxn modelId="{947F326A-F90E-4A51-A9CD-CB8D2D5FDBFF}" type="presParOf" srcId="{49B69378-0354-4BF6-AD0A-AD4A3EF02248}" destId="{F05034A1-0FEE-4568-9965-BAB35B806C4A}" srcOrd="0" destOrd="0" presId="urn:microsoft.com/office/officeart/2016/7/layout/RepeatingBendingProcessNew"/>
    <dgm:cxn modelId="{C2D2742B-8E64-47B4-9C07-99EC5D9B66DE}" type="presParOf" srcId="{DC174646-A70B-4A21-A4AE-68579E4DC02E}" destId="{8F7D6618-7666-490F-8F73-4C7E42DBA8D6}" srcOrd="6" destOrd="0" presId="urn:microsoft.com/office/officeart/2016/7/layout/RepeatingBendingProcessNew"/>
    <dgm:cxn modelId="{24C138EE-4E97-48FE-9288-F916CBC922EA}" type="presParOf" srcId="{DC174646-A70B-4A21-A4AE-68579E4DC02E}" destId="{C2BB8516-CC8A-4776-B1A1-10748923CC22}" srcOrd="7" destOrd="0" presId="urn:microsoft.com/office/officeart/2016/7/layout/RepeatingBendingProcessNew"/>
    <dgm:cxn modelId="{5E72FB33-8CC7-4098-BFB5-1A3136E2824C}" type="presParOf" srcId="{C2BB8516-CC8A-4776-B1A1-10748923CC22}" destId="{86D15E9A-FD08-496F-90C6-C3747501A22E}" srcOrd="0" destOrd="0" presId="urn:microsoft.com/office/officeart/2016/7/layout/RepeatingBendingProcessNew"/>
    <dgm:cxn modelId="{3DE4D3F6-6B1D-4CE3-B0B5-934CB50CFBE0}" type="presParOf" srcId="{DC174646-A70B-4A21-A4AE-68579E4DC02E}" destId="{0B63AAF3-A306-4EFC-B438-1699E5529FA8}" srcOrd="8" destOrd="0" presId="urn:microsoft.com/office/officeart/2016/7/layout/RepeatingBendingProcessNew"/>
    <dgm:cxn modelId="{FB626F65-6D61-44FB-9EF2-F94427C32887}" type="presParOf" srcId="{DC174646-A70B-4A21-A4AE-68579E4DC02E}" destId="{2DD7428F-AB43-45BF-9BEF-8A159494F715}" srcOrd="9" destOrd="0" presId="urn:microsoft.com/office/officeart/2016/7/layout/RepeatingBendingProcessNew"/>
    <dgm:cxn modelId="{81505641-900B-4F1F-A973-04ADB3D5D11C}" type="presParOf" srcId="{2DD7428F-AB43-45BF-9BEF-8A159494F715}" destId="{EB61713F-9825-4610-9B08-7BA5E3EDB1A1}" srcOrd="0" destOrd="0" presId="urn:microsoft.com/office/officeart/2016/7/layout/RepeatingBendingProcessNew"/>
    <dgm:cxn modelId="{0C10AF76-125A-4B35-8A00-B87724845086}" type="presParOf" srcId="{DC174646-A70B-4A21-A4AE-68579E4DC02E}" destId="{1E05E0E5-335B-4832-B2E9-9F16057AA379}" srcOrd="10" destOrd="0" presId="urn:microsoft.com/office/officeart/2016/7/layout/RepeatingBendingProcessNew"/>
    <dgm:cxn modelId="{554820FA-8F1C-4937-8DBD-D4DE6F763CBC}" type="presParOf" srcId="{DC174646-A70B-4A21-A4AE-68579E4DC02E}" destId="{7D64ACD6-835A-446C-A9CF-5178440533BF}" srcOrd="11" destOrd="0" presId="urn:microsoft.com/office/officeart/2016/7/layout/RepeatingBendingProcessNew"/>
    <dgm:cxn modelId="{9EEFBBCD-EE87-4A35-8532-D594E86B2019}" type="presParOf" srcId="{7D64ACD6-835A-446C-A9CF-5178440533BF}" destId="{3914AE4B-1702-489B-B44F-F3F6FBA4284F}" srcOrd="0" destOrd="0" presId="urn:microsoft.com/office/officeart/2016/7/layout/RepeatingBendingProcessNew"/>
    <dgm:cxn modelId="{0DFF26F1-8B40-41D6-9B8E-283FBB12BAD3}" type="presParOf" srcId="{DC174646-A70B-4A21-A4AE-68579E4DC02E}" destId="{3CB6EC94-8EF2-43C2-9FDF-894378B8B6E5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5DAE6C-735E-4248-A9CC-1F9BC67F80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75536D-422F-4903-8136-B560513F8944}">
      <dgm:prSet/>
      <dgm:spPr/>
      <dgm:t>
        <a:bodyPr/>
        <a:lstStyle/>
        <a:p>
          <a:r>
            <a:rPr lang="en-US"/>
            <a:t>K-means: </a:t>
          </a:r>
        </a:p>
      </dgm:t>
    </dgm:pt>
    <dgm:pt modelId="{7A0DE28A-1F55-4271-9FE2-FFFB12EE1789}" type="parTrans" cxnId="{5ACCDBED-D369-41CB-A2B5-0CC6D5301C20}">
      <dgm:prSet/>
      <dgm:spPr/>
      <dgm:t>
        <a:bodyPr/>
        <a:lstStyle/>
        <a:p>
          <a:endParaRPr lang="en-US"/>
        </a:p>
      </dgm:t>
    </dgm:pt>
    <dgm:pt modelId="{3291830D-8948-477D-8D2C-E0EDAEE34C8B}" type="sibTrans" cxnId="{5ACCDBED-D369-41CB-A2B5-0CC6D5301C20}">
      <dgm:prSet/>
      <dgm:spPr/>
      <dgm:t>
        <a:bodyPr/>
        <a:lstStyle/>
        <a:p>
          <a:endParaRPr lang="en-US"/>
        </a:p>
      </dgm:t>
    </dgm:pt>
    <dgm:pt modelId="{7E5AE2AD-0890-4F78-B9AB-DA55FE3E7F4B}">
      <dgm:prSet/>
      <dgm:spPr/>
      <dgm:t>
        <a:bodyPr/>
        <a:lstStyle/>
        <a:p>
          <a:r>
            <a:rPr lang="en-US"/>
            <a:t>k-means clustering is a simple and well-known unsupervised machine learning algorithm.</a:t>
          </a:r>
        </a:p>
      </dgm:t>
    </dgm:pt>
    <dgm:pt modelId="{10542D6F-9B33-42C0-B497-5136ACE2E818}" type="parTrans" cxnId="{E09639E5-EC29-4F4E-B34A-E75B0D057C32}">
      <dgm:prSet/>
      <dgm:spPr/>
      <dgm:t>
        <a:bodyPr/>
        <a:lstStyle/>
        <a:p>
          <a:endParaRPr lang="en-US"/>
        </a:p>
      </dgm:t>
    </dgm:pt>
    <dgm:pt modelId="{CE11611F-CC85-4517-A296-1418A3BD8604}" type="sibTrans" cxnId="{E09639E5-EC29-4F4E-B34A-E75B0D057C32}">
      <dgm:prSet/>
      <dgm:spPr/>
      <dgm:t>
        <a:bodyPr/>
        <a:lstStyle/>
        <a:p>
          <a:endParaRPr lang="en-US"/>
        </a:p>
      </dgm:t>
    </dgm:pt>
    <dgm:pt modelId="{A24BBF46-B986-480A-BC49-F4D75015F5B6}">
      <dgm:prSet/>
      <dgm:spPr/>
      <dgm:t>
        <a:bodyPr/>
        <a:lstStyle/>
        <a:p>
          <a:r>
            <a:rPr lang="en-US"/>
            <a:t>Its objective is to group data points together so that it showcases underlying patterns in the data. </a:t>
          </a:r>
        </a:p>
      </dgm:t>
    </dgm:pt>
    <dgm:pt modelId="{ADCD3E56-EAD6-4A94-AE54-59A332F80BA2}" type="parTrans" cxnId="{DF3D7463-5305-43A0-86BE-091FCA07B18D}">
      <dgm:prSet/>
      <dgm:spPr/>
      <dgm:t>
        <a:bodyPr/>
        <a:lstStyle/>
        <a:p>
          <a:endParaRPr lang="en-US"/>
        </a:p>
      </dgm:t>
    </dgm:pt>
    <dgm:pt modelId="{7BC4B2FF-7F3A-4F24-AE0B-5B8AE243C8EE}" type="sibTrans" cxnId="{DF3D7463-5305-43A0-86BE-091FCA07B18D}">
      <dgm:prSet/>
      <dgm:spPr/>
      <dgm:t>
        <a:bodyPr/>
        <a:lstStyle/>
        <a:p>
          <a:endParaRPr lang="en-US"/>
        </a:p>
      </dgm:t>
    </dgm:pt>
    <dgm:pt modelId="{BFAF285F-2404-41F6-953B-4B93426CCC83}">
      <dgm:prSet/>
      <dgm:spPr/>
      <dgm:t>
        <a:bodyPr/>
        <a:lstStyle/>
        <a:p>
          <a:r>
            <a:rPr lang="en-US"/>
            <a:t>To accomplish its goal, the algorithm searches for a fixed number of clusters from a provided dataset. The method must define a target number k, which implies to the number of centroids needed in the dataset. </a:t>
          </a:r>
        </a:p>
      </dgm:t>
    </dgm:pt>
    <dgm:pt modelId="{7A40C0EE-E986-4EB9-AA2A-BA4603544C9A}" type="parTrans" cxnId="{FB77B953-EA20-4108-97FF-35AE9D2E3DDE}">
      <dgm:prSet/>
      <dgm:spPr/>
      <dgm:t>
        <a:bodyPr/>
        <a:lstStyle/>
        <a:p>
          <a:endParaRPr lang="en-US"/>
        </a:p>
      </dgm:t>
    </dgm:pt>
    <dgm:pt modelId="{AA24E870-D978-4EFC-AF30-78C1962EE0CB}" type="sibTrans" cxnId="{FB77B953-EA20-4108-97FF-35AE9D2E3DDE}">
      <dgm:prSet/>
      <dgm:spPr/>
      <dgm:t>
        <a:bodyPr/>
        <a:lstStyle/>
        <a:p>
          <a:endParaRPr lang="en-US"/>
        </a:p>
      </dgm:t>
    </dgm:pt>
    <dgm:pt modelId="{E40675C1-9ECB-4E69-8843-CC9B09D55BC1}" type="pres">
      <dgm:prSet presAssocID="{705DAE6C-735E-4248-A9CC-1F9BC67F8043}" presName="linear" presStyleCnt="0">
        <dgm:presLayoutVars>
          <dgm:animLvl val="lvl"/>
          <dgm:resizeHandles val="exact"/>
        </dgm:presLayoutVars>
      </dgm:prSet>
      <dgm:spPr/>
    </dgm:pt>
    <dgm:pt modelId="{4FD4D342-C630-4D3F-9287-F5CAB71E34AF}" type="pres">
      <dgm:prSet presAssocID="{DA75536D-422F-4903-8136-B560513F894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923CEE6-F1E5-4600-8DDB-0636E8E4184D}" type="pres">
      <dgm:prSet presAssocID="{DA75536D-422F-4903-8136-B560513F894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DDC2824-44EA-4F6D-8959-57CAF992E214}" type="presOf" srcId="{7E5AE2AD-0890-4F78-B9AB-DA55FE3E7F4B}" destId="{5923CEE6-F1E5-4600-8DDB-0636E8E4184D}" srcOrd="0" destOrd="0" presId="urn:microsoft.com/office/officeart/2005/8/layout/vList2"/>
    <dgm:cxn modelId="{C4358F27-B4A5-4C08-8826-642123E0469C}" type="presOf" srcId="{A24BBF46-B986-480A-BC49-F4D75015F5B6}" destId="{5923CEE6-F1E5-4600-8DDB-0636E8E4184D}" srcOrd="0" destOrd="1" presId="urn:microsoft.com/office/officeart/2005/8/layout/vList2"/>
    <dgm:cxn modelId="{466B8728-A5D8-4258-AA87-83F1CA50D8CB}" type="presOf" srcId="{705DAE6C-735E-4248-A9CC-1F9BC67F8043}" destId="{E40675C1-9ECB-4E69-8843-CC9B09D55BC1}" srcOrd="0" destOrd="0" presId="urn:microsoft.com/office/officeart/2005/8/layout/vList2"/>
    <dgm:cxn modelId="{60220A2C-5E2E-45A9-B6D1-8566E90A77B0}" type="presOf" srcId="{DA75536D-422F-4903-8136-B560513F8944}" destId="{4FD4D342-C630-4D3F-9287-F5CAB71E34AF}" srcOrd="0" destOrd="0" presId="urn:microsoft.com/office/officeart/2005/8/layout/vList2"/>
    <dgm:cxn modelId="{FB77B953-EA20-4108-97FF-35AE9D2E3DDE}" srcId="{DA75536D-422F-4903-8136-B560513F8944}" destId="{BFAF285F-2404-41F6-953B-4B93426CCC83}" srcOrd="2" destOrd="0" parTransId="{7A40C0EE-E986-4EB9-AA2A-BA4603544C9A}" sibTransId="{AA24E870-D978-4EFC-AF30-78C1962EE0CB}"/>
    <dgm:cxn modelId="{DF3D7463-5305-43A0-86BE-091FCA07B18D}" srcId="{DA75536D-422F-4903-8136-B560513F8944}" destId="{A24BBF46-B986-480A-BC49-F4D75015F5B6}" srcOrd="1" destOrd="0" parTransId="{ADCD3E56-EAD6-4A94-AE54-59A332F80BA2}" sibTransId="{7BC4B2FF-7F3A-4F24-AE0B-5B8AE243C8EE}"/>
    <dgm:cxn modelId="{5EB9D576-8F2A-409F-AF06-D304E388ED78}" type="presOf" srcId="{BFAF285F-2404-41F6-953B-4B93426CCC83}" destId="{5923CEE6-F1E5-4600-8DDB-0636E8E4184D}" srcOrd="0" destOrd="2" presId="urn:microsoft.com/office/officeart/2005/8/layout/vList2"/>
    <dgm:cxn modelId="{E09639E5-EC29-4F4E-B34A-E75B0D057C32}" srcId="{DA75536D-422F-4903-8136-B560513F8944}" destId="{7E5AE2AD-0890-4F78-B9AB-DA55FE3E7F4B}" srcOrd="0" destOrd="0" parTransId="{10542D6F-9B33-42C0-B497-5136ACE2E818}" sibTransId="{CE11611F-CC85-4517-A296-1418A3BD8604}"/>
    <dgm:cxn modelId="{5ACCDBED-D369-41CB-A2B5-0CC6D5301C20}" srcId="{705DAE6C-735E-4248-A9CC-1F9BC67F8043}" destId="{DA75536D-422F-4903-8136-B560513F8944}" srcOrd="0" destOrd="0" parTransId="{7A0DE28A-1F55-4271-9FE2-FFFB12EE1789}" sibTransId="{3291830D-8948-477D-8D2C-E0EDAEE34C8B}"/>
    <dgm:cxn modelId="{8969AC0B-543C-4745-8888-DCFBC73AB45D}" type="presParOf" srcId="{E40675C1-9ECB-4E69-8843-CC9B09D55BC1}" destId="{4FD4D342-C630-4D3F-9287-F5CAB71E34AF}" srcOrd="0" destOrd="0" presId="urn:microsoft.com/office/officeart/2005/8/layout/vList2"/>
    <dgm:cxn modelId="{A77979DA-0DC8-4597-BE4A-08C382EBBD90}" type="presParOf" srcId="{E40675C1-9ECB-4E69-8843-CC9B09D55BC1}" destId="{5923CEE6-F1E5-4600-8DDB-0636E8E4184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29D6CE-7077-4BB9-BF6A-2C3523A3C99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FC05DC-AF30-44E9-9E7B-520EF034B8E8}">
      <dgm:prSet/>
      <dgm:spPr/>
      <dgm:t>
        <a:bodyPr/>
        <a:lstStyle/>
        <a:p>
          <a:r>
            <a:rPr lang="en-US"/>
            <a:t>Regular cluster algorithms don’t scale to running time and quality with large sets.</a:t>
          </a:r>
        </a:p>
      </dgm:t>
    </dgm:pt>
    <dgm:pt modelId="{D23C350A-1C3B-475F-9395-F8F43E27BEAD}" type="parTrans" cxnId="{F6C168F2-AACB-4671-9E7A-76D7F3BF5F50}">
      <dgm:prSet/>
      <dgm:spPr/>
      <dgm:t>
        <a:bodyPr/>
        <a:lstStyle/>
        <a:p>
          <a:endParaRPr lang="en-US"/>
        </a:p>
      </dgm:t>
    </dgm:pt>
    <dgm:pt modelId="{C537E332-51A6-4197-8423-759B6E3FE824}" type="sibTrans" cxnId="{F6C168F2-AACB-4671-9E7A-76D7F3BF5F50}">
      <dgm:prSet/>
      <dgm:spPr/>
      <dgm:t>
        <a:bodyPr/>
        <a:lstStyle/>
        <a:p>
          <a:endParaRPr lang="en-US"/>
        </a:p>
      </dgm:t>
    </dgm:pt>
    <dgm:pt modelId="{F4829B00-1056-4131-920D-7B3C7E0CC529}">
      <dgm:prSet/>
      <dgm:spPr/>
      <dgm:t>
        <a:bodyPr/>
        <a:lstStyle/>
        <a:p>
          <a:r>
            <a:rPr lang="en-US" b="1"/>
            <a:t>Balanced Iterative Reducing and Clustering using Hierarchies </a:t>
          </a:r>
          <a:r>
            <a:rPr lang="en-US"/>
            <a:t>(BIRCH) is an algorithm that can cluster large datasets. </a:t>
          </a:r>
        </a:p>
      </dgm:t>
    </dgm:pt>
    <dgm:pt modelId="{9543850D-5923-4452-A612-D5FCEA0991E3}" type="parTrans" cxnId="{88DABBE0-0F79-472C-9ED5-E56A32250DFA}">
      <dgm:prSet/>
      <dgm:spPr/>
      <dgm:t>
        <a:bodyPr/>
        <a:lstStyle/>
        <a:p>
          <a:endParaRPr lang="en-US"/>
        </a:p>
      </dgm:t>
    </dgm:pt>
    <dgm:pt modelId="{22B38E90-3F03-4AAC-BC41-D4BC753E5383}" type="sibTrans" cxnId="{88DABBE0-0F79-472C-9ED5-E56A32250DFA}">
      <dgm:prSet/>
      <dgm:spPr/>
      <dgm:t>
        <a:bodyPr/>
        <a:lstStyle/>
        <a:p>
          <a:endParaRPr lang="en-US"/>
        </a:p>
      </dgm:t>
    </dgm:pt>
    <dgm:pt modelId="{FCC370AC-8829-487B-BBE2-4D70403EDB8F}">
      <dgm:prSet/>
      <dgm:spPr/>
      <dgm:t>
        <a:bodyPr/>
        <a:lstStyle/>
        <a:p>
          <a:r>
            <a:rPr lang="en-US"/>
            <a:t>Generates a compact and small summary of the large dataset it uses to keep as much information as possible.</a:t>
          </a:r>
        </a:p>
      </dgm:t>
    </dgm:pt>
    <dgm:pt modelId="{1601A2C0-83E7-4C03-9C6C-74CBCD3B0F2C}" type="parTrans" cxnId="{869DBA3B-FDB1-4E5B-ACC5-3A10F640C4C5}">
      <dgm:prSet/>
      <dgm:spPr/>
      <dgm:t>
        <a:bodyPr/>
        <a:lstStyle/>
        <a:p>
          <a:endParaRPr lang="en-US"/>
        </a:p>
      </dgm:t>
    </dgm:pt>
    <dgm:pt modelId="{34DF6E90-454A-4519-84B9-A95E3431B4D6}" type="sibTrans" cxnId="{869DBA3B-FDB1-4E5B-ACC5-3A10F640C4C5}">
      <dgm:prSet/>
      <dgm:spPr/>
      <dgm:t>
        <a:bodyPr/>
        <a:lstStyle/>
        <a:p>
          <a:endParaRPr lang="en-US"/>
        </a:p>
      </dgm:t>
    </dgm:pt>
    <dgm:pt modelId="{A779EDCB-1A53-4287-AC39-02E73C24DABA}">
      <dgm:prSet/>
      <dgm:spPr/>
      <dgm:t>
        <a:bodyPr/>
        <a:lstStyle/>
        <a:p>
          <a:r>
            <a:rPr lang="en-US"/>
            <a:t>The algorithm summarizes its large data sets into dense smaller regions which are Clustering Features.</a:t>
          </a:r>
        </a:p>
      </dgm:t>
    </dgm:pt>
    <dgm:pt modelId="{0EAA8DDD-E517-4401-B167-6BDB4F8454C1}" type="parTrans" cxnId="{FAF15DA3-684E-4A57-8897-3E4477B0420F}">
      <dgm:prSet/>
      <dgm:spPr/>
      <dgm:t>
        <a:bodyPr/>
        <a:lstStyle/>
        <a:p>
          <a:endParaRPr lang="en-US"/>
        </a:p>
      </dgm:t>
    </dgm:pt>
    <dgm:pt modelId="{11D83725-5998-427C-9371-CDAB8E5C84FE}" type="sibTrans" cxnId="{FAF15DA3-684E-4A57-8897-3E4477B0420F}">
      <dgm:prSet/>
      <dgm:spPr/>
      <dgm:t>
        <a:bodyPr/>
        <a:lstStyle/>
        <a:p>
          <a:endParaRPr lang="en-US"/>
        </a:p>
      </dgm:t>
    </dgm:pt>
    <dgm:pt modelId="{C62CD5AE-2FC1-4C49-B26A-AFA25FE8BCF3}">
      <dgm:prSet/>
      <dgm:spPr/>
      <dgm:t>
        <a:bodyPr/>
        <a:lstStyle/>
        <a:p>
          <a:r>
            <a:rPr lang="en-US"/>
            <a:t>Clustering Features are written as ordered triples (N, LS, SS) </a:t>
          </a:r>
        </a:p>
      </dgm:t>
    </dgm:pt>
    <dgm:pt modelId="{45B0CDF6-9E53-4700-B842-451AE58AF1CF}" type="parTrans" cxnId="{1585E025-90B2-46BC-8D9F-FA7AD74BF787}">
      <dgm:prSet/>
      <dgm:spPr/>
      <dgm:t>
        <a:bodyPr/>
        <a:lstStyle/>
        <a:p>
          <a:endParaRPr lang="en-US"/>
        </a:p>
      </dgm:t>
    </dgm:pt>
    <dgm:pt modelId="{97C698E9-91BA-4F08-B9F2-BF0E873DF86A}" type="sibTrans" cxnId="{1585E025-90B2-46BC-8D9F-FA7AD74BF787}">
      <dgm:prSet/>
      <dgm:spPr/>
      <dgm:t>
        <a:bodyPr/>
        <a:lstStyle/>
        <a:p>
          <a:endParaRPr lang="en-US"/>
        </a:p>
      </dgm:t>
    </dgm:pt>
    <dgm:pt modelId="{B2108844-2405-45F1-9AEA-A1B532B8031D}">
      <dgm:prSet/>
      <dgm:spPr/>
      <dgm:t>
        <a:bodyPr/>
        <a:lstStyle/>
        <a:p>
          <a:r>
            <a:rPr lang="en-US"/>
            <a:t>N is the amount of data points in the cluster</a:t>
          </a:r>
        </a:p>
      </dgm:t>
    </dgm:pt>
    <dgm:pt modelId="{2F8B7F0F-E1B8-4CC6-9B27-34AD06511C0A}" type="parTrans" cxnId="{3DE398A6-B0EF-431C-8C12-DC0C32CE7410}">
      <dgm:prSet/>
      <dgm:spPr/>
      <dgm:t>
        <a:bodyPr/>
        <a:lstStyle/>
        <a:p>
          <a:endParaRPr lang="en-US"/>
        </a:p>
      </dgm:t>
    </dgm:pt>
    <dgm:pt modelId="{D8B4FC7B-5CFA-49A8-AFAD-14C67C1B82B9}" type="sibTrans" cxnId="{3DE398A6-B0EF-431C-8C12-DC0C32CE7410}">
      <dgm:prSet/>
      <dgm:spPr/>
      <dgm:t>
        <a:bodyPr/>
        <a:lstStyle/>
        <a:p>
          <a:endParaRPr lang="en-US"/>
        </a:p>
      </dgm:t>
    </dgm:pt>
    <dgm:pt modelId="{BDC98CD4-445F-4D8C-A06A-75A0EAD3AF16}">
      <dgm:prSet/>
      <dgm:spPr/>
      <dgm:t>
        <a:bodyPr/>
        <a:lstStyle/>
        <a:p>
          <a:r>
            <a:rPr lang="en-US"/>
            <a:t>LS is the linear sum of data points</a:t>
          </a:r>
        </a:p>
      </dgm:t>
    </dgm:pt>
    <dgm:pt modelId="{807D329D-8D39-4F24-A8D3-D4FFB10BC7E4}" type="parTrans" cxnId="{C28244E5-BB41-42E6-AA3C-B17B67586D9D}">
      <dgm:prSet/>
      <dgm:spPr/>
      <dgm:t>
        <a:bodyPr/>
        <a:lstStyle/>
        <a:p>
          <a:endParaRPr lang="en-US"/>
        </a:p>
      </dgm:t>
    </dgm:pt>
    <dgm:pt modelId="{467B08FB-3DD5-4A1B-B704-FDDFEE5422F6}" type="sibTrans" cxnId="{C28244E5-BB41-42E6-AA3C-B17B67586D9D}">
      <dgm:prSet/>
      <dgm:spPr/>
      <dgm:t>
        <a:bodyPr/>
        <a:lstStyle/>
        <a:p>
          <a:endParaRPr lang="en-US"/>
        </a:p>
      </dgm:t>
    </dgm:pt>
    <dgm:pt modelId="{B4C5D55A-A379-4165-B08D-B656F09FE930}">
      <dgm:prSet/>
      <dgm:spPr/>
      <dgm:t>
        <a:bodyPr/>
        <a:lstStyle/>
        <a:p>
          <a:r>
            <a:rPr lang="en-US"/>
            <a:t>SS is what data points’ squared sum.</a:t>
          </a:r>
        </a:p>
      </dgm:t>
    </dgm:pt>
    <dgm:pt modelId="{C84272AE-9A41-4305-9287-6FDC79CA150A}" type="parTrans" cxnId="{870A8A2F-1E1A-4DE9-8FB6-6FE83B436969}">
      <dgm:prSet/>
      <dgm:spPr/>
      <dgm:t>
        <a:bodyPr/>
        <a:lstStyle/>
        <a:p>
          <a:endParaRPr lang="en-US"/>
        </a:p>
      </dgm:t>
    </dgm:pt>
    <dgm:pt modelId="{810491CC-D37C-4EF6-943C-0644AB7DB0B9}" type="sibTrans" cxnId="{870A8A2F-1E1A-4DE9-8FB6-6FE83B436969}">
      <dgm:prSet/>
      <dgm:spPr/>
      <dgm:t>
        <a:bodyPr/>
        <a:lstStyle/>
        <a:p>
          <a:endParaRPr lang="en-US"/>
        </a:p>
      </dgm:t>
    </dgm:pt>
    <dgm:pt modelId="{311B39C5-667C-4266-B336-1FF23FBC6137}">
      <dgm:prSet/>
      <dgm:spPr/>
      <dgm:t>
        <a:bodyPr/>
        <a:lstStyle/>
        <a:p>
          <a:r>
            <a:rPr lang="en-US"/>
            <a:t>Clustering Trees (CT) is the compact representation </a:t>
          </a:r>
        </a:p>
      </dgm:t>
    </dgm:pt>
    <dgm:pt modelId="{9ECFE028-F8E4-43D7-A861-0264458BD6DE}" type="parTrans" cxnId="{0802B51B-E70F-4F13-820F-6C58B2EE9857}">
      <dgm:prSet/>
      <dgm:spPr/>
      <dgm:t>
        <a:bodyPr/>
        <a:lstStyle/>
        <a:p>
          <a:endParaRPr lang="en-US"/>
        </a:p>
      </dgm:t>
    </dgm:pt>
    <dgm:pt modelId="{8707E8F2-CF0A-4FF1-9D76-B37153E9CE0A}" type="sibTrans" cxnId="{0802B51B-E70F-4F13-820F-6C58B2EE9857}">
      <dgm:prSet/>
      <dgm:spPr/>
      <dgm:t>
        <a:bodyPr/>
        <a:lstStyle/>
        <a:p>
          <a:endParaRPr lang="en-US"/>
        </a:p>
      </dgm:t>
    </dgm:pt>
    <dgm:pt modelId="{033CC324-52AA-4002-ABAC-42CA662BADFA}">
      <dgm:prSet/>
      <dgm:spPr/>
      <dgm:t>
        <a:bodyPr/>
        <a:lstStyle/>
        <a:p>
          <a:r>
            <a:rPr lang="en-US"/>
            <a:t>In a clustering tree there are leaf nodes that each contain a sub-cluster. </a:t>
          </a:r>
        </a:p>
      </dgm:t>
    </dgm:pt>
    <dgm:pt modelId="{9DEB5517-9BCB-4319-BA0C-5869B4E727C8}" type="parTrans" cxnId="{7E6A1D66-0A38-4C10-BDCA-77698BAF68CE}">
      <dgm:prSet/>
      <dgm:spPr/>
      <dgm:t>
        <a:bodyPr/>
        <a:lstStyle/>
        <a:p>
          <a:endParaRPr lang="en-US"/>
        </a:p>
      </dgm:t>
    </dgm:pt>
    <dgm:pt modelId="{E90D5D8B-BC7E-47A4-A543-8E6E0D6C7E68}" type="sibTrans" cxnId="{7E6A1D66-0A38-4C10-BDCA-77698BAF68CE}">
      <dgm:prSet/>
      <dgm:spPr/>
      <dgm:t>
        <a:bodyPr/>
        <a:lstStyle/>
        <a:p>
          <a:endParaRPr lang="en-US"/>
        </a:p>
      </dgm:t>
    </dgm:pt>
    <dgm:pt modelId="{98EA0888-A614-41A7-8809-337778ECF9C4}">
      <dgm:prSet/>
      <dgm:spPr/>
      <dgm:t>
        <a:bodyPr/>
        <a:lstStyle/>
        <a:p>
          <a:r>
            <a:rPr lang="en-US"/>
            <a:t>In every entry the tree holds a pointer to a child node. A clustering tree entry is made up from the sum of the entries into the child nodes. </a:t>
          </a:r>
        </a:p>
      </dgm:t>
    </dgm:pt>
    <dgm:pt modelId="{35380296-5493-4CE7-82D6-DA824E9652F7}" type="parTrans" cxnId="{9AC0400C-D314-4D3B-A852-479D87F9C87F}">
      <dgm:prSet/>
      <dgm:spPr/>
      <dgm:t>
        <a:bodyPr/>
        <a:lstStyle/>
        <a:p>
          <a:endParaRPr lang="en-US"/>
        </a:p>
      </dgm:t>
    </dgm:pt>
    <dgm:pt modelId="{9ED34761-5A8F-4060-8A78-200472723D0F}" type="sibTrans" cxnId="{9AC0400C-D314-4D3B-A852-479D87F9C87F}">
      <dgm:prSet/>
      <dgm:spPr/>
      <dgm:t>
        <a:bodyPr/>
        <a:lstStyle/>
        <a:p>
          <a:endParaRPr lang="en-US"/>
        </a:p>
      </dgm:t>
    </dgm:pt>
    <dgm:pt modelId="{06594FED-A7D5-4343-BE0D-386B86FD7B38}">
      <dgm:prSet/>
      <dgm:spPr/>
      <dgm:t>
        <a:bodyPr/>
        <a:lstStyle/>
        <a:p>
          <a:r>
            <a:rPr lang="en-US"/>
            <a:t>Each child node has a maximum number of entries which is referred to as the threshold. </a:t>
          </a:r>
        </a:p>
      </dgm:t>
    </dgm:pt>
    <dgm:pt modelId="{63A01540-3F3A-4D4E-9671-FC4E94AA72B7}" type="parTrans" cxnId="{63B86BB3-E0BF-4AEB-A62A-CC06F38FF8EE}">
      <dgm:prSet/>
      <dgm:spPr/>
      <dgm:t>
        <a:bodyPr/>
        <a:lstStyle/>
        <a:p>
          <a:endParaRPr lang="en-US"/>
        </a:p>
      </dgm:t>
    </dgm:pt>
    <dgm:pt modelId="{9F17F6BD-B03E-418F-AC54-BCE42A628249}" type="sibTrans" cxnId="{63B86BB3-E0BF-4AEB-A62A-CC06F38FF8EE}">
      <dgm:prSet/>
      <dgm:spPr/>
      <dgm:t>
        <a:bodyPr/>
        <a:lstStyle/>
        <a:p>
          <a:endParaRPr lang="en-US"/>
        </a:p>
      </dgm:t>
    </dgm:pt>
    <dgm:pt modelId="{B60F8AA4-8804-4E2E-86A9-C8FFA78E7B19}" type="pres">
      <dgm:prSet presAssocID="{EB29D6CE-7077-4BB9-BF6A-2C3523A3C996}" presName="diagram" presStyleCnt="0">
        <dgm:presLayoutVars>
          <dgm:dir/>
          <dgm:resizeHandles val="exact"/>
        </dgm:presLayoutVars>
      </dgm:prSet>
      <dgm:spPr/>
    </dgm:pt>
    <dgm:pt modelId="{ED99D132-7F94-495A-AEE7-AB9CE73BA84D}" type="pres">
      <dgm:prSet presAssocID="{9CFC05DC-AF30-44E9-9E7B-520EF034B8E8}" presName="node" presStyleLbl="node1" presStyleIdx="0" presStyleCnt="12">
        <dgm:presLayoutVars>
          <dgm:bulletEnabled val="1"/>
        </dgm:presLayoutVars>
      </dgm:prSet>
      <dgm:spPr/>
    </dgm:pt>
    <dgm:pt modelId="{A70E1746-CC4B-4C78-BEE5-C34D13D68990}" type="pres">
      <dgm:prSet presAssocID="{C537E332-51A6-4197-8423-759B6E3FE824}" presName="sibTrans" presStyleCnt="0"/>
      <dgm:spPr/>
    </dgm:pt>
    <dgm:pt modelId="{5D680877-E859-42D1-B2BB-9140B894175D}" type="pres">
      <dgm:prSet presAssocID="{F4829B00-1056-4131-920D-7B3C7E0CC529}" presName="node" presStyleLbl="node1" presStyleIdx="1" presStyleCnt="12">
        <dgm:presLayoutVars>
          <dgm:bulletEnabled val="1"/>
        </dgm:presLayoutVars>
      </dgm:prSet>
      <dgm:spPr/>
    </dgm:pt>
    <dgm:pt modelId="{84D3372D-DA81-4182-85F0-909184006807}" type="pres">
      <dgm:prSet presAssocID="{22B38E90-3F03-4AAC-BC41-D4BC753E5383}" presName="sibTrans" presStyleCnt="0"/>
      <dgm:spPr/>
    </dgm:pt>
    <dgm:pt modelId="{07DF632A-F73C-4597-B9B2-83CD3FBCA1DA}" type="pres">
      <dgm:prSet presAssocID="{FCC370AC-8829-487B-BBE2-4D70403EDB8F}" presName="node" presStyleLbl="node1" presStyleIdx="2" presStyleCnt="12">
        <dgm:presLayoutVars>
          <dgm:bulletEnabled val="1"/>
        </dgm:presLayoutVars>
      </dgm:prSet>
      <dgm:spPr/>
    </dgm:pt>
    <dgm:pt modelId="{F6F89C0E-C33D-4D53-9F1F-239556398278}" type="pres">
      <dgm:prSet presAssocID="{34DF6E90-454A-4519-84B9-A95E3431B4D6}" presName="sibTrans" presStyleCnt="0"/>
      <dgm:spPr/>
    </dgm:pt>
    <dgm:pt modelId="{210712FB-3E95-44DE-9FFF-2C3B26A50ADA}" type="pres">
      <dgm:prSet presAssocID="{A779EDCB-1A53-4287-AC39-02E73C24DABA}" presName="node" presStyleLbl="node1" presStyleIdx="3" presStyleCnt="12">
        <dgm:presLayoutVars>
          <dgm:bulletEnabled val="1"/>
        </dgm:presLayoutVars>
      </dgm:prSet>
      <dgm:spPr/>
    </dgm:pt>
    <dgm:pt modelId="{ADCC7B86-D426-4D23-83F5-B78EC6AD2E42}" type="pres">
      <dgm:prSet presAssocID="{11D83725-5998-427C-9371-CDAB8E5C84FE}" presName="sibTrans" presStyleCnt="0"/>
      <dgm:spPr/>
    </dgm:pt>
    <dgm:pt modelId="{1D453C98-DB1A-4658-A4D9-2325C4A80B6F}" type="pres">
      <dgm:prSet presAssocID="{C62CD5AE-2FC1-4C49-B26A-AFA25FE8BCF3}" presName="node" presStyleLbl="node1" presStyleIdx="4" presStyleCnt="12">
        <dgm:presLayoutVars>
          <dgm:bulletEnabled val="1"/>
        </dgm:presLayoutVars>
      </dgm:prSet>
      <dgm:spPr/>
    </dgm:pt>
    <dgm:pt modelId="{BA0F02D3-3607-407C-8719-93EF24A31AD2}" type="pres">
      <dgm:prSet presAssocID="{97C698E9-91BA-4F08-B9F2-BF0E873DF86A}" presName="sibTrans" presStyleCnt="0"/>
      <dgm:spPr/>
    </dgm:pt>
    <dgm:pt modelId="{F59D8359-A6E3-48B7-A7C7-2A9D213B45B9}" type="pres">
      <dgm:prSet presAssocID="{B2108844-2405-45F1-9AEA-A1B532B8031D}" presName="node" presStyleLbl="node1" presStyleIdx="5" presStyleCnt="12">
        <dgm:presLayoutVars>
          <dgm:bulletEnabled val="1"/>
        </dgm:presLayoutVars>
      </dgm:prSet>
      <dgm:spPr/>
    </dgm:pt>
    <dgm:pt modelId="{85EB8345-C061-4D9E-A4BF-110DFCBB8BF4}" type="pres">
      <dgm:prSet presAssocID="{D8B4FC7B-5CFA-49A8-AFAD-14C67C1B82B9}" presName="sibTrans" presStyleCnt="0"/>
      <dgm:spPr/>
    </dgm:pt>
    <dgm:pt modelId="{927DA921-E154-4043-9765-594E0EEE92B4}" type="pres">
      <dgm:prSet presAssocID="{BDC98CD4-445F-4D8C-A06A-75A0EAD3AF16}" presName="node" presStyleLbl="node1" presStyleIdx="6" presStyleCnt="12">
        <dgm:presLayoutVars>
          <dgm:bulletEnabled val="1"/>
        </dgm:presLayoutVars>
      </dgm:prSet>
      <dgm:spPr/>
    </dgm:pt>
    <dgm:pt modelId="{C423F521-FBC9-4A32-95B1-E6D185FDD572}" type="pres">
      <dgm:prSet presAssocID="{467B08FB-3DD5-4A1B-B704-FDDFEE5422F6}" presName="sibTrans" presStyleCnt="0"/>
      <dgm:spPr/>
    </dgm:pt>
    <dgm:pt modelId="{3029D98B-2E80-4A01-B4DA-C92307F0C3B4}" type="pres">
      <dgm:prSet presAssocID="{B4C5D55A-A379-4165-B08D-B656F09FE930}" presName="node" presStyleLbl="node1" presStyleIdx="7" presStyleCnt="12">
        <dgm:presLayoutVars>
          <dgm:bulletEnabled val="1"/>
        </dgm:presLayoutVars>
      </dgm:prSet>
      <dgm:spPr/>
    </dgm:pt>
    <dgm:pt modelId="{9123B201-E85F-40B7-90F1-4F482BFD9AC3}" type="pres">
      <dgm:prSet presAssocID="{810491CC-D37C-4EF6-943C-0644AB7DB0B9}" presName="sibTrans" presStyleCnt="0"/>
      <dgm:spPr/>
    </dgm:pt>
    <dgm:pt modelId="{165FB6AF-013E-4A1B-865A-517C5C8C03E8}" type="pres">
      <dgm:prSet presAssocID="{311B39C5-667C-4266-B336-1FF23FBC6137}" presName="node" presStyleLbl="node1" presStyleIdx="8" presStyleCnt="12">
        <dgm:presLayoutVars>
          <dgm:bulletEnabled val="1"/>
        </dgm:presLayoutVars>
      </dgm:prSet>
      <dgm:spPr/>
    </dgm:pt>
    <dgm:pt modelId="{A0BAA68A-BF46-4D86-8FD9-00B3344F88DC}" type="pres">
      <dgm:prSet presAssocID="{8707E8F2-CF0A-4FF1-9D76-B37153E9CE0A}" presName="sibTrans" presStyleCnt="0"/>
      <dgm:spPr/>
    </dgm:pt>
    <dgm:pt modelId="{5587FF54-84E9-4548-B5FA-4ACF572C2C26}" type="pres">
      <dgm:prSet presAssocID="{033CC324-52AA-4002-ABAC-42CA662BADFA}" presName="node" presStyleLbl="node1" presStyleIdx="9" presStyleCnt="12">
        <dgm:presLayoutVars>
          <dgm:bulletEnabled val="1"/>
        </dgm:presLayoutVars>
      </dgm:prSet>
      <dgm:spPr/>
    </dgm:pt>
    <dgm:pt modelId="{4CB862DE-1A8C-4AC9-9171-461561CB4EAE}" type="pres">
      <dgm:prSet presAssocID="{E90D5D8B-BC7E-47A4-A543-8E6E0D6C7E68}" presName="sibTrans" presStyleCnt="0"/>
      <dgm:spPr/>
    </dgm:pt>
    <dgm:pt modelId="{C9810D1E-D0BA-4DD4-B45E-95569F975931}" type="pres">
      <dgm:prSet presAssocID="{98EA0888-A614-41A7-8809-337778ECF9C4}" presName="node" presStyleLbl="node1" presStyleIdx="10" presStyleCnt="12">
        <dgm:presLayoutVars>
          <dgm:bulletEnabled val="1"/>
        </dgm:presLayoutVars>
      </dgm:prSet>
      <dgm:spPr/>
    </dgm:pt>
    <dgm:pt modelId="{08FDD709-7F9C-4E0E-B163-3DF5A1BEA055}" type="pres">
      <dgm:prSet presAssocID="{9ED34761-5A8F-4060-8A78-200472723D0F}" presName="sibTrans" presStyleCnt="0"/>
      <dgm:spPr/>
    </dgm:pt>
    <dgm:pt modelId="{300A4FAF-D3CB-4567-8B02-C94CEE49FFA0}" type="pres">
      <dgm:prSet presAssocID="{06594FED-A7D5-4343-BE0D-386B86FD7B3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AC0400C-D314-4D3B-A852-479D87F9C87F}" srcId="{EB29D6CE-7077-4BB9-BF6A-2C3523A3C996}" destId="{98EA0888-A614-41A7-8809-337778ECF9C4}" srcOrd="10" destOrd="0" parTransId="{35380296-5493-4CE7-82D6-DA824E9652F7}" sibTransId="{9ED34761-5A8F-4060-8A78-200472723D0F}"/>
    <dgm:cxn modelId="{4140F619-058F-4E1D-A60E-40218E73FD79}" type="presOf" srcId="{F4829B00-1056-4131-920D-7B3C7E0CC529}" destId="{5D680877-E859-42D1-B2BB-9140B894175D}" srcOrd="0" destOrd="0" presId="urn:microsoft.com/office/officeart/2005/8/layout/default"/>
    <dgm:cxn modelId="{0802B51B-E70F-4F13-820F-6C58B2EE9857}" srcId="{EB29D6CE-7077-4BB9-BF6A-2C3523A3C996}" destId="{311B39C5-667C-4266-B336-1FF23FBC6137}" srcOrd="8" destOrd="0" parTransId="{9ECFE028-F8E4-43D7-A861-0264458BD6DE}" sibTransId="{8707E8F2-CF0A-4FF1-9D76-B37153E9CE0A}"/>
    <dgm:cxn modelId="{2A48B124-7717-4038-8F86-D38AC7E3A3FF}" type="presOf" srcId="{BDC98CD4-445F-4D8C-A06A-75A0EAD3AF16}" destId="{927DA921-E154-4043-9765-594E0EEE92B4}" srcOrd="0" destOrd="0" presId="urn:microsoft.com/office/officeart/2005/8/layout/default"/>
    <dgm:cxn modelId="{1585E025-90B2-46BC-8D9F-FA7AD74BF787}" srcId="{EB29D6CE-7077-4BB9-BF6A-2C3523A3C996}" destId="{C62CD5AE-2FC1-4C49-B26A-AFA25FE8BCF3}" srcOrd="4" destOrd="0" parTransId="{45B0CDF6-9E53-4700-B842-451AE58AF1CF}" sibTransId="{97C698E9-91BA-4F08-B9F2-BF0E873DF86A}"/>
    <dgm:cxn modelId="{58D7922A-665E-4C6D-B0EF-B415F8D108B3}" type="presOf" srcId="{033CC324-52AA-4002-ABAC-42CA662BADFA}" destId="{5587FF54-84E9-4548-B5FA-4ACF572C2C26}" srcOrd="0" destOrd="0" presId="urn:microsoft.com/office/officeart/2005/8/layout/default"/>
    <dgm:cxn modelId="{870A8A2F-1E1A-4DE9-8FB6-6FE83B436969}" srcId="{EB29D6CE-7077-4BB9-BF6A-2C3523A3C996}" destId="{B4C5D55A-A379-4165-B08D-B656F09FE930}" srcOrd="7" destOrd="0" parTransId="{C84272AE-9A41-4305-9287-6FDC79CA150A}" sibTransId="{810491CC-D37C-4EF6-943C-0644AB7DB0B9}"/>
    <dgm:cxn modelId="{869DBA3B-FDB1-4E5B-ACC5-3A10F640C4C5}" srcId="{EB29D6CE-7077-4BB9-BF6A-2C3523A3C996}" destId="{FCC370AC-8829-487B-BBE2-4D70403EDB8F}" srcOrd="2" destOrd="0" parTransId="{1601A2C0-83E7-4C03-9C6C-74CBCD3B0F2C}" sibTransId="{34DF6E90-454A-4519-84B9-A95E3431B4D6}"/>
    <dgm:cxn modelId="{9372AA3C-BC2F-4A8F-B5BB-0570CCB58D8A}" type="presOf" srcId="{98EA0888-A614-41A7-8809-337778ECF9C4}" destId="{C9810D1E-D0BA-4DD4-B45E-95569F975931}" srcOrd="0" destOrd="0" presId="urn:microsoft.com/office/officeart/2005/8/layout/default"/>
    <dgm:cxn modelId="{E6B73342-5C42-4AB6-A80D-CBA950544194}" type="presOf" srcId="{FCC370AC-8829-487B-BBE2-4D70403EDB8F}" destId="{07DF632A-F73C-4597-B9B2-83CD3FBCA1DA}" srcOrd="0" destOrd="0" presId="urn:microsoft.com/office/officeart/2005/8/layout/default"/>
    <dgm:cxn modelId="{954DB35F-CCE9-4F5A-A6D0-FC3F936D96BD}" type="presOf" srcId="{9CFC05DC-AF30-44E9-9E7B-520EF034B8E8}" destId="{ED99D132-7F94-495A-AEE7-AB9CE73BA84D}" srcOrd="0" destOrd="0" presId="urn:microsoft.com/office/officeart/2005/8/layout/default"/>
    <dgm:cxn modelId="{46EEEA64-69CB-4995-9E42-686857445F7C}" type="presOf" srcId="{06594FED-A7D5-4343-BE0D-386B86FD7B38}" destId="{300A4FAF-D3CB-4567-8B02-C94CEE49FFA0}" srcOrd="0" destOrd="0" presId="urn:microsoft.com/office/officeart/2005/8/layout/default"/>
    <dgm:cxn modelId="{7E6A1D66-0A38-4C10-BDCA-77698BAF68CE}" srcId="{EB29D6CE-7077-4BB9-BF6A-2C3523A3C996}" destId="{033CC324-52AA-4002-ABAC-42CA662BADFA}" srcOrd="9" destOrd="0" parTransId="{9DEB5517-9BCB-4319-BA0C-5869B4E727C8}" sibTransId="{E90D5D8B-BC7E-47A4-A543-8E6E0D6C7E68}"/>
    <dgm:cxn modelId="{BC5D0177-7686-4AF5-AFE5-55D631AB8BA1}" type="presOf" srcId="{311B39C5-667C-4266-B336-1FF23FBC6137}" destId="{165FB6AF-013E-4A1B-865A-517C5C8C03E8}" srcOrd="0" destOrd="0" presId="urn:microsoft.com/office/officeart/2005/8/layout/default"/>
    <dgm:cxn modelId="{5E7F0084-2DE6-45AD-B9EA-FC9DA6FBB2CA}" type="presOf" srcId="{EB29D6CE-7077-4BB9-BF6A-2C3523A3C996}" destId="{B60F8AA4-8804-4E2E-86A9-C8FFA78E7B19}" srcOrd="0" destOrd="0" presId="urn:microsoft.com/office/officeart/2005/8/layout/default"/>
    <dgm:cxn modelId="{FAF15DA3-684E-4A57-8897-3E4477B0420F}" srcId="{EB29D6CE-7077-4BB9-BF6A-2C3523A3C996}" destId="{A779EDCB-1A53-4287-AC39-02E73C24DABA}" srcOrd="3" destOrd="0" parTransId="{0EAA8DDD-E517-4401-B167-6BDB4F8454C1}" sibTransId="{11D83725-5998-427C-9371-CDAB8E5C84FE}"/>
    <dgm:cxn modelId="{3DE398A6-B0EF-431C-8C12-DC0C32CE7410}" srcId="{EB29D6CE-7077-4BB9-BF6A-2C3523A3C996}" destId="{B2108844-2405-45F1-9AEA-A1B532B8031D}" srcOrd="5" destOrd="0" parTransId="{2F8B7F0F-E1B8-4CC6-9B27-34AD06511C0A}" sibTransId="{D8B4FC7B-5CFA-49A8-AFAD-14C67C1B82B9}"/>
    <dgm:cxn modelId="{63B86BB3-E0BF-4AEB-A62A-CC06F38FF8EE}" srcId="{EB29D6CE-7077-4BB9-BF6A-2C3523A3C996}" destId="{06594FED-A7D5-4343-BE0D-386B86FD7B38}" srcOrd="11" destOrd="0" parTransId="{63A01540-3F3A-4D4E-9671-FC4E94AA72B7}" sibTransId="{9F17F6BD-B03E-418F-AC54-BCE42A628249}"/>
    <dgm:cxn modelId="{05653BD7-AF07-4024-AEF7-F9357DD0FFE2}" type="presOf" srcId="{C62CD5AE-2FC1-4C49-B26A-AFA25FE8BCF3}" destId="{1D453C98-DB1A-4658-A4D9-2325C4A80B6F}" srcOrd="0" destOrd="0" presId="urn:microsoft.com/office/officeart/2005/8/layout/default"/>
    <dgm:cxn modelId="{429A9CDE-CF59-4AE4-8716-6398C4592E04}" type="presOf" srcId="{A779EDCB-1A53-4287-AC39-02E73C24DABA}" destId="{210712FB-3E95-44DE-9FFF-2C3B26A50ADA}" srcOrd="0" destOrd="0" presId="urn:microsoft.com/office/officeart/2005/8/layout/default"/>
    <dgm:cxn modelId="{88DABBE0-0F79-472C-9ED5-E56A32250DFA}" srcId="{EB29D6CE-7077-4BB9-BF6A-2C3523A3C996}" destId="{F4829B00-1056-4131-920D-7B3C7E0CC529}" srcOrd="1" destOrd="0" parTransId="{9543850D-5923-4452-A612-D5FCEA0991E3}" sibTransId="{22B38E90-3F03-4AAC-BC41-D4BC753E5383}"/>
    <dgm:cxn modelId="{C28244E5-BB41-42E6-AA3C-B17B67586D9D}" srcId="{EB29D6CE-7077-4BB9-BF6A-2C3523A3C996}" destId="{BDC98CD4-445F-4D8C-A06A-75A0EAD3AF16}" srcOrd="6" destOrd="0" parTransId="{807D329D-8D39-4F24-A8D3-D4FFB10BC7E4}" sibTransId="{467B08FB-3DD5-4A1B-B704-FDDFEE5422F6}"/>
    <dgm:cxn modelId="{DED599EA-7F60-43C2-99C6-40374A80B084}" type="presOf" srcId="{B2108844-2405-45F1-9AEA-A1B532B8031D}" destId="{F59D8359-A6E3-48B7-A7C7-2A9D213B45B9}" srcOrd="0" destOrd="0" presId="urn:microsoft.com/office/officeart/2005/8/layout/default"/>
    <dgm:cxn modelId="{F6C168F2-AACB-4671-9E7A-76D7F3BF5F50}" srcId="{EB29D6CE-7077-4BB9-BF6A-2C3523A3C996}" destId="{9CFC05DC-AF30-44E9-9E7B-520EF034B8E8}" srcOrd="0" destOrd="0" parTransId="{D23C350A-1C3B-475F-9395-F8F43E27BEAD}" sibTransId="{C537E332-51A6-4197-8423-759B6E3FE824}"/>
    <dgm:cxn modelId="{D4F681F8-7994-4029-A940-FAFE1ACED104}" type="presOf" srcId="{B4C5D55A-A379-4165-B08D-B656F09FE930}" destId="{3029D98B-2E80-4A01-B4DA-C92307F0C3B4}" srcOrd="0" destOrd="0" presId="urn:microsoft.com/office/officeart/2005/8/layout/default"/>
    <dgm:cxn modelId="{A3E5412E-85C5-4F28-A815-0C0609D01995}" type="presParOf" srcId="{B60F8AA4-8804-4E2E-86A9-C8FFA78E7B19}" destId="{ED99D132-7F94-495A-AEE7-AB9CE73BA84D}" srcOrd="0" destOrd="0" presId="urn:microsoft.com/office/officeart/2005/8/layout/default"/>
    <dgm:cxn modelId="{54EF4F95-63C1-4064-AA57-93CE64F217DE}" type="presParOf" srcId="{B60F8AA4-8804-4E2E-86A9-C8FFA78E7B19}" destId="{A70E1746-CC4B-4C78-BEE5-C34D13D68990}" srcOrd="1" destOrd="0" presId="urn:microsoft.com/office/officeart/2005/8/layout/default"/>
    <dgm:cxn modelId="{F6BFC2C0-1F7E-4BA3-AD1A-3670531A4120}" type="presParOf" srcId="{B60F8AA4-8804-4E2E-86A9-C8FFA78E7B19}" destId="{5D680877-E859-42D1-B2BB-9140B894175D}" srcOrd="2" destOrd="0" presId="urn:microsoft.com/office/officeart/2005/8/layout/default"/>
    <dgm:cxn modelId="{F83FB63A-8A35-45A1-8340-70A502A018AE}" type="presParOf" srcId="{B60F8AA4-8804-4E2E-86A9-C8FFA78E7B19}" destId="{84D3372D-DA81-4182-85F0-909184006807}" srcOrd="3" destOrd="0" presId="urn:microsoft.com/office/officeart/2005/8/layout/default"/>
    <dgm:cxn modelId="{71462EB4-FE93-4818-ACD2-4FF35079E589}" type="presParOf" srcId="{B60F8AA4-8804-4E2E-86A9-C8FFA78E7B19}" destId="{07DF632A-F73C-4597-B9B2-83CD3FBCA1DA}" srcOrd="4" destOrd="0" presId="urn:microsoft.com/office/officeart/2005/8/layout/default"/>
    <dgm:cxn modelId="{040DC0BA-E076-4128-B2C3-252E9932FB9D}" type="presParOf" srcId="{B60F8AA4-8804-4E2E-86A9-C8FFA78E7B19}" destId="{F6F89C0E-C33D-4D53-9F1F-239556398278}" srcOrd="5" destOrd="0" presId="urn:microsoft.com/office/officeart/2005/8/layout/default"/>
    <dgm:cxn modelId="{C7D038D7-E8E7-448E-BC24-BF1CCD0D3714}" type="presParOf" srcId="{B60F8AA4-8804-4E2E-86A9-C8FFA78E7B19}" destId="{210712FB-3E95-44DE-9FFF-2C3B26A50ADA}" srcOrd="6" destOrd="0" presId="urn:microsoft.com/office/officeart/2005/8/layout/default"/>
    <dgm:cxn modelId="{3228E5FA-3006-45F5-9B9C-9D0647BDA334}" type="presParOf" srcId="{B60F8AA4-8804-4E2E-86A9-C8FFA78E7B19}" destId="{ADCC7B86-D426-4D23-83F5-B78EC6AD2E42}" srcOrd="7" destOrd="0" presId="urn:microsoft.com/office/officeart/2005/8/layout/default"/>
    <dgm:cxn modelId="{772A32F1-19DC-467A-B3C7-A62E14E06FF6}" type="presParOf" srcId="{B60F8AA4-8804-4E2E-86A9-C8FFA78E7B19}" destId="{1D453C98-DB1A-4658-A4D9-2325C4A80B6F}" srcOrd="8" destOrd="0" presId="urn:microsoft.com/office/officeart/2005/8/layout/default"/>
    <dgm:cxn modelId="{784807EA-07C6-4A15-8258-4900CB37409D}" type="presParOf" srcId="{B60F8AA4-8804-4E2E-86A9-C8FFA78E7B19}" destId="{BA0F02D3-3607-407C-8719-93EF24A31AD2}" srcOrd="9" destOrd="0" presId="urn:microsoft.com/office/officeart/2005/8/layout/default"/>
    <dgm:cxn modelId="{F738824A-8EC2-486E-A5FF-959A388AF18F}" type="presParOf" srcId="{B60F8AA4-8804-4E2E-86A9-C8FFA78E7B19}" destId="{F59D8359-A6E3-48B7-A7C7-2A9D213B45B9}" srcOrd="10" destOrd="0" presId="urn:microsoft.com/office/officeart/2005/8/layout/default"/>
    <dgm:cxn modelId="{61B59C0B-5FDA-474C-8369-DCFA25C765DA}" type="presParOf" srcId="{B60F8AA4-8804-4E2E-86A9-C8FFA78E7B19}" destId="{85EB8345-C061-4D9E-A4BF-110DFCBB8BF4}" srcOrd="11" destOrd="0" presId="urn:microsoft.com/office/officeart/2005/8/layout/default"/>
    <dgm:cxn modelId="{59D96000-5298-400A-B21F-7DC98CA5AE9C}" type="presParOf" srcId="{B60F8AA4-8804-4E2E-86A9-C8FFA78E7B19}" destId="{927DA921-E154-4043-9765-594E0EEE92B4}" srcOrd="12" destOrd="0" presId="urn:microsoft.com/office/officeart/2005/8/layout/default"/>
    <dgm:cxn modelId="{65928AEE-7A07-45C0-8369-90492616E566}" type="presParOf" srcId="{B60F8AA4-8804-4E2E-86A9-C8FFA78E7B19}" destId="{C423F521-FBC9-4A32-95B1-E6D185FDD572}" srcOrd="13" destOrd="0" presId="urn:microsoft.com/office/officeart/2005/8/layout/default"/>
    <dgm:cxn modelId="{A9FC1DC7-C39E-4D1B-B5A8-95370EA76243}" type="presParOf" srcId="{B60F8AA4-8804-4E2E-86A9-C8FFA78E7B19}" destId="{3029D98B-2E80-4A01-B4DA-C92307F0C3B4}" srcOrd="14" destOrd="0" presId="urn:microsoft.com/office/officeart/2005/8/layout/default"/>
    <dgm:cxn modelId="{7EA23198-B3E5-4BC5-BCBD-BCC5EB59CA7A}" type="presParOf" srcId="{B60F8AA4-8804-4E2E-86A9-C8FFA78E7B19}" destId="{9123B201-E85F-40B7-90F1-4F482BFD9AC3}" srcOrd="15" destOrd="0" presId="urn:microsoft.com/office/officeart/2005/8/layout/default"/>
    <dgm:cxn modelId="{6BEB62B6-4C1E-44D1-84C2-294010544842}" type="presParOf" srcId="{B60F8AA4-8804-4E2E-86A9-C8FFA78E7B19}" destId="{165FB6AF-013E-4A1B-865A-517C5C8C03E8}" srcOrd="16" destOrd="0" presId="urn:microsoft.com/office/officeart/2005/8/layout/default"/>
    <dgm:cxn modelId="{79196974-3E8C-46E0-9D43-BF2F8F08A0CF}" type="presParOf" srcId="{B60F8AA4-8804-4E2E-86A9-C8FFA78E7B19}" destId="{A0BAA68A-BF46-4D86-8FD9-00B3344F88DC}" srcOrd="17" destOrd="0" presId="urn:microsoft.com/office/officeart/2005/8/layout/default"/>
    <dgm:cxn modelId="{42A0A5D9-C8D0-41D3-8D10-06F1143375BE}" type="presParOf" srcId="{B60F8AA4-8804-4E2E-86A9-C8FFA78E7B19}" destId="{5587FF54-84E9-4548-B5FA-4ACF572C2C26}" srcOrd="18" destOrd="0" presId="urn:microsoft.com/office/officeart/2005/8/layout/default"/>
    <dgm:cxn modelId="{E9A47A1C-57EA-4A51-9F56-B28AB60CDB62}" type="presParOf" srcId="{B60F8AA4-8804-4E2E-86A9-C8FFA78E7B19}" destId="{4CB862DE-1A8C-4AC9-9171-461561CB4EAE}" srcOrd="19" destOrd="0" presId="urn:microsoft.com/office/officeart/2005/8/layout/default"/>
    <dgm:cxn modelId="{1586CE21-BE73-4409-95E3-3E90461CEF57}" type="presParOf" srcId="{B60F8AA4-8804-4E2E-86A9-C8FFA78E7B19}" destId="{C9810D1E-D0BA-4DD4-B45E-95569F975931}" srcOrd="20" destOrd="0" presId="urn:microsoft.com/office/officeart/2005/8/layout/default"/>
    <dgm:cxn modelId="{BB5D9CF6-4BD6-4810-B350-54189DBCE47E}" type="presParOf" srcId="{B60F8AA4-8804-4E2E-86A9-C8FFA78E7B19}" destId="{08FDD709-7F9C-4E0E-B163-3DF5A1BEA055}" srcOrd="21" destOrd="0" presId="urn:microsoft.com/office/officeart/2005/8/layout/default"/>
    <dgm:cxn modelId="{D662F2F3-C9B0-4222-A685-D63EA585A7AC}" type="presParOf" srcId="{B60F8AA4-8804-4E2E-86A9-C8FFA78E7B19}" destId="{300A4FAF-D3CB-4567-8B02-C94CEE49FFA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706BE-31FA-452A-B7D9-4838B3B9D1DC}">
      <dsp:nvSpPr>
        <dsp:cNvPr id="0" name=""/>
        <dsp:cNvSpPr/>
      </dsp:nvSpPr>
      <dsp:spPr>
        <a:xfrm>
          <a:off x="1502919" y="316078"/>
          <a:ext cx="871197" cy="871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957FD-7574-4AA3-9CA0-675BFE5AB057}">
      <dsp:nvSpPr>
        <dsp:cNvPr id="0" name=""/>
        <dsp:cNvSpPr/>
      </dsp:nvSpPr>
      <dsp:spPr>
        <a:xfrm>
          <a:off x="970521" y="1531729"/>
          <a:ext cx="1935994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Clustering depends on unsupervised machine learning. </a:t>
          </a:r>
        </a:p>
      </dsp:txBody>
      <dsp:txXfrm>
        <a:off x="970521" y="1531729"/>
        <a:ext cx="1935994" cy="1080000"/>
      </dsp:txXfrm>
    </dsp:sp>
    <dsp:sp modelId="{38830EDF-A5BD-4033-B6CA-DF9B1884D7DD}">
      <dsp:nvSpPr>
        <dsp:cNvPr id="0" name=""/>
        <dsp:cNvSpPr/>
      </dsp:nvSpPr>
      <dsp:spPr>
        <a:xfrm>
          <a:off x="3777713" y="316078"/>
          <a:ext cx="871197" cy="871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C25F7-6446-4F8A-AAA4-0E1598BF4E1D}">
      <dsp:nvSpPr>
        <dsp:cNvPr id="0" name=""/>
        <dsp:cNvSpPr/>
      </dsp:nvSpPr>
      <dsp:spPr>
        <a:xfrm>
          <a:off x="3245315" y="1531729"/>
          <a:ext cx="1935994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Unsupervised learning in machine learning are types of algorithms that learns patterns from untagged data. </a:t>
          </a:r>
        </a:p>
      </dsp:txBody>
      <dsp:txXfrm>
        <a:off x="3245315" y="1531729"/>
        <a:ext cx="1935994" cy="1080000"/>
      </dsp:txXfrm>
    </dsp:sp>
    <dsp:sp modelId="{93D518C1-88FC-434D-ABF4-2767A1E128F2}">
      <dsp:nvSpPr>
        <dsp:cNvPr id="0" name=""/>
        <dsp:cNvSpPr/>
      </dsp:nvSpPr>
      <dsp:spPr>
        <a:xfrm>
          <a:off x="1502919" y="3095728"/>
          <a:ext cx="871197" cy="871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EF2B2-BB1C-4ACB-AE43-F906E6C0B5FD}">
      <dsp:nvSpPr>
        <dsp:cNvPr id="0" name=""/>
        <dsp:cNvSpPr/>
      </dsp:nvSpPr>
      <dsp:spPr>
        <a:xfrm>
          <a:off x="970521" y="4311379"/>
          <a:ext cx="1935994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idea is to mimic behaviors like people do in real life. </a:t>
          </a:r>
        </a:p>
      </dsp:txBody>
      <dsp:txXfrm>
        <a:off x="970521" y="4311379"/>
        <a:ext cx="1935994" cy="1080000"/>
      </dsp:txXfrm>
    </dsp:sp>
    <dsp:sp modelId="{FB159526-2D33-4FEC-8DD9-E51F7DE29DF7}">
      <dsp:nvSpPr>
        <dsp:cNvPr id="0" name=""/>
        <dsp:cNvSpPr/>
      </dsp:nvSpPr>
      <dsp:spPr>
        <a:xfrm>
          <a:off x="3777713" y="3095728"/>
          <a:ext cx="871197" cy="871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33B15-329F-464F-B531-7ECC35F5D63A}">
      <dsp:nvSpPr>
        <dsp:cNvPr id="0" name=""/>
        <dsp:cNvSpPr/>
      </dsp:nvSpPr>
      <dsp:spPr>
        <a:xfrm>
          <a:off x="3245315" y="4311379"/>
          <a:ext cx="1935994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clustering algorithms are used to process data that is unclassified, raw and takes them into groups that are then represented by structures and patterns that reside in the information.</a:t>
          </a:r>
        </a:p>
      </dsp:txBody>
      <dsp:txXfrm>
        <a:off x="3245315" y="4311379"/>
        <a:ext cx="1935994" cy="108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2B5A4-C050-426A-A39C-EEF4EC94400A}">
      <dsp:nvSpPr>
        <dsp:cNvPr id="0" name=""/>
        <dsp:cNvSpPr/>
      </dsp:nvSpPr>
      <dsp:spPr>
        <a:xfrm>
          <a:off x="0" y="145342"/>
          <a:ext cx="10077557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Hypothesis: Which Clustering algorithm performs better using the same dataset, DBSCAN or BIRCH.</a:t>
          </a:r>
          <a:endParaRPr lang="en-US" sz="2800" kern="1200"/>
        </a:p>
      </dsp:txBody>
      <dsp:txXfrm>
        <a:off x="54373" y="199715"/>
        <a:ext cx="9968811" cy="1005094"/>
      </dsp:txXfrm>
    </dsp:sp>
    <dsp:sp modelId="{1C5EB55E-E25A-46B3-BC30-B14557FF6D16}">
      <dsp:nvSpPr>
        <dsp:cNvPr id="0" name=""/>
        <dsp:cNvSpPr/>
      </dsp:nvSpPr>
      <dsp:spPr>
        <a:xfrm>
          <a:off x="0" y="1259182"/>
          <a:ext cx="10077557" cy="2144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96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How do machine learning algorithms differ from one another?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How do they compare?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What attributes do these algorithms possess and how do they function.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 will talk about this and more by covering a special type of Machine Learning operation called clustering and how the algorithms DBSCAN and BIRCH represent this ideology. </a:t>
          </a:r>
        </a:p>
      </dsp:txBody>
      <dsp:txXfrm>
        <a:off x="0" y="1259182"/>
        <a:ext cx="10077557" cy="2144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BBDC4-A67B-4774-9D00-1B13A44880E8}">
      <dsp:nvSpPr>
        <dsp:cNvPr id="0" name=""/>
        <dsp:cNvSpPr/>
      </dsp:nvSpPr>
      <dsp:spPr>
        <a:xfrm>
          <a:off x="0" y="257409"/>
          <a:ext cx="6151830" cy="168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mining is a technique found in clustering which takes groups of unlabeled data and bases them on their differences and similarities.</a:t>
          </a:r>
        </a:p>
      </dsp:txBody>
      <dsp:txXfrm>
        <a:off x="82245" y="339654"/>
        <a:ext cx="5987340" cy="1520310"/>
      </dsp:txXfrm>
    </dsp:sp>
    <dsp:sp modelId="{385A15FD-7FE4-4F29-A73D-EB6A695B4936}">
      <dsp:nvSpPr>
        <dsp:cNvPr id="0" name=""/>
        <dsp:cNvSpPr/>
      </dsp:nvSpPr>
      <dsp:spPr>
        <a:xfrm>
          <a:off x="0" y="2011329"/>
          <a:ext cx="6151830" cy="168480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Clustering can be broken down into different categorized types such as probabilistic, overlapping, hierarchical and specifically exclusive.</a:t>
          </a:r>
        </a:p>
      </dsp:txBody>
      <dsp:txXfrm>
        <a:off x="82245" y="2093574"/>
        <a:ext cx="5987340" cy="1520310"/>
      </dsp:txXfrm>
    </dsp:sp>
    <dsp:sp modelId="{775AF641-0493-4934-8991-89C39804ADE4}">
      <dsp:nvSpPr>
        <dsp:cNvPr id="0" name=""/>
        <dsp:cNvSpPr/>
      </dsp:nvSpPr>
      <dsp:spPr>
        <a:xfrm>
          <a:off x="0" y="3765249"/>
          <a:ext cx="6151830" cy="168480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this report the types of clustering I will be covering are density clustering with the DBSCAN algorithm and hierarchical clustering with the BIRCH algorithm. </a:t>
          </a:r>
        </a:p>
      </dsp:txBody>
      <dsp:txXfrm>
        <a:off x="82245" y="3847494"/>
        <a:ext cx="5987340" cy="1520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35C29-291E-4DBE-AA0B-61F5DC496E12}">
      <dsp:nvSpPr>
        <dsp:cNvPr id="0" name=""/>
        <dsp:cNvSpPr/>
      </dsp:nvSpPr>
      <dsp:spPr>
        <a:xfrm>
          <a:off x="2148082" y="837433"/>
          <a:ext cx="463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4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7438" y="880683"/>
        <a:ext cx="24700" cy="4940"/>
      </dsp:txXfrm>
    </dsp:sp>
    <dsp:sp modelId="{42F22B88-184F-41F2-979D-A85D4B0A4ACB}">
      <dsp:nvSpPr>
        <dsp:cNvPr id="0" name=""/>
        <dsp:cNvSpPr/>
      </dsp:nvSpPr>
      <dsp:spPr>
        <a:xfrm>
          <a:off x="2005" y="238789"/>
          <a:ext cx="2147877" cy="128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48" tIns="110476" rIns="105248" bIns="1104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Birch converts data into a tree data structure, while the centroids are being read off the leaf.</a:t>
          </a:r>
        </a:p>
      </dsp:txBody>
      <dsp:txXfrm>
        <a:off x="2005" y="238789"/>
        <a:ext cx="2147877" cy="1288726"/>
      </dsp:txXfrm>
    </dsp:sp>
    <dsp:sp modelId="{FA6D40A2-4740-4CEF-B7C5-FA1D53905A20}">
      <dsp:nvSpPr>
        <dsp:cNvPr id="0" name=""/>
        <dsp:cNvSpPr/>
      </dsp:nvSpPr>
      <dsp:spPr>
        <a:xfrm>
          <a:off x="4789972" y="837433"/>
          <a:ext cx="463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4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9328" y="880683"/>
        <a:ext cx="24700" cy="4940"/>
      </dsp:txXfrm>
    </dsp:sp>
    <dsp:sp modelId="{B59F0311-C106-4BE4-A8D3-BD34393F8462}">
      <dsp:nvSpPr>
        <dsp:cNvPr id="0" name=""/>
        <dsp:cNvSpPr/>
      </dsp:nvSpPr>
      <dsp:spPr>
        <a:xfrm>
          <a:off x="2643894" y="238789"/>
          <a:ext cx="2147877" cy="128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48" tIns="110476" rIns="105248" bIns="1104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centroids can remain the final cluster centroid. </a:t>
          </a:r>
        </a:p>
      </dsp:txBody>
      <dsp:txXfrm>
        <a:off x="2643894" y="238789"/>
        <a:ext cx="2147877" cy="1288726"/>
      </dsp:txXfrm>
    </dsp:sp>
    <dsp:sp modelId="{49B69378-0354-4BF6-AD0A-AD4A3EF02248}">
      <dsp:nvSpPr>
        <dsp:cNvPr id="0" name=""/>
        <dsp:cNvSpPr/>
      </dsp:nvSpPr>
      <dsp:spPr>
        <a:xfrm>
          <a:off x="7431862" y="837433"/>
          <a:ext cx="463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4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51217" y="880683"/>
        <a:ext cx="24700" cy="4940"/>
      </dsp:txXfrm>
    </dsp:sp>
    <dsp:sp modelId="{AEE97941-7995-4850-9C96-C92FE96D4204}">
      <dsp:nvSpPr>
        <dsp:cNvPr id="0" name=""/>
        <dsp:cNvSpPr/>
      </dsp:nvSpPr>
      <dsp:spPr>
        <a:xfrm>
          <a:off x="5285784" y="238789"/>
          <a:ext cx="2147877" cy="128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48" tIns="110476" rIns="105248" bIns="1104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Four Phases:</a:t>
          </a:r>
        </a:p>
      </dsp:txBody>
      <dsp:txXfrm>
        <a:off x="5285784" y="238789"/>
        <a:ext cx="2147877" cy="1288726"/>
      </dsp:txXfrm>
    </dsp:sp>
    <dsp:sp modelId="{C2BB8516-CC8A-4776-B1A1-10748923CC22}">
      <dsp:nvSpPr>
        <dsp:cNvPr id="0" name=""/>
        <dsp:cNvSpPr/>
      </dsp:nvSpPr>
      <dsp:spPr>
        <a:xfrm>
          <a:off x="1075944" y="1525716"/>
          <a:ext cx="7925668" cy="463411"/>
        </a:xfrm>
        <a:custGeom>
          <a:avLst/>
          <a:gdLst/>
          <a:ahLst/>
          <a:cxnLst/>
          <a:rect l="0" t="0" r="0" b="0"/>
          <a:pathLst>
            <a:path>
              <a:moveTo>
                <a:pt x="7925668" y="0"/>
              </a:moveTo>
              <a:lnTo>
                <a:pt x="7925668" y="248805"/>
              </a:lnTo>
              <a:lnTo>
                <a:pt x="0" y="248805"/>
              </a:lnTo>
              <a:lnTo>
                <a:pt x="0" y="46341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0252" y="1754952"/>
        <a:ext cx="397052" cy="4940"/>
      </dsp:txXfrm>
    </dsp:sp>
    <dsp:sp modelId="{8F7D6618-7666-490F-8F73-4C7E42DBA8D6}">
      <dsp:nvSpPr>
        <dsp:cNvPr id="0" name=""/>
        <dsp:cNvSpPr/>
      </dsp:nvSpPr>
      <dsp:spPr>
        <a:xfrm>
          <a:off x="7927674" y="238789"/>
          <a:ext cx="2147877" cy="128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48" tIns="110476" rIns="105248" bIns="1104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	Scanning data into memory.</a:t>
          </a:r>
        </a:p>
      </dsp:txBody>
      <dsp:txXfrm>
        <a:off x="7927674" y="238789"/>
        <a:ext cx="2147877" cy="1288726"/>
      </dsp:txXfrm>
    </dsp:sp>
    <dsp:sp modelId="{2DD7428F-AB43-45BF-9BEF-8A159494F715}">
      <dsp:nvSpPr>
        <dsp:cNvPr id="0" name=""/>
        <dsp:cNvSpPr/>
      </dsp:nvSpPr>
      <dsp:spPr>
        <a:xfrm>
          <a:off x="2148082" y="2620171"/>
          <a:ext cx="463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4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7438" y="2663421"/>
        <a:ext cx="24700" cy="4940"/>
      </dsp:txXfrm>
    </dsp:sp>
    <dsp:sp modelId="{0B63AAF3-A306-4EFC-B438-1699E5529FA8}">
      <dsp:nvSpPr>
        <dsp:cNvPr id="0" name=""/>
        <dsp:cNvSpPr/>
      </dsp:nvSpPr>
      <dsp:spPr>
        <a:xfrm>
          <a:off x="2005" y="2021528"/>
          <a:ext cx="2147877" cy="128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48" tIns="110476" rIns="105248" bIns="1104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	Resize Data</a:t>
          </a:r>
        </a:p>
      </dsp:txBody>
      <dsp:txXfrm>
        <a:off x="2005" y="2021528"/>
        <a:ext cx="2147877" cy="1288726"/>
      </dsp:txXfrm>
    </dsp:sp>
    <dsp:sp modelId="{7D64ACD6-835A-446C-A9CF-5178440533BF}">
      <dsp:nvSpPr>
        <dsp:cNvPr id="0" name=""/>
        <dsp:cNvSpPr/>
      </dsp:nvSpPr>
      <dsp:spPr>
        <a:xfrm>
          <a:off x="4789972" y="2620171"/>
          <a:ext cx="4634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341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9328" y="2663421"/>
        <a:ext cx="24700" cy="4940"/>
      </dsp:txXfrm>
    </dsp:sp>
    <dsp:sp modelId="{1E05E0E5-335B-4832-B2E9-9F16057AA379}">
      <dsp:nvSpPr>
        <dsp:cNvPr id="0" name=""/>
        <dsp:cNvSpPr/>
      </dsp:nvSpPr>
      <dsp:spPr>
        <a:xfrm>
          <a:off x="2643894" y="2021528"/>
          <a:ext cx="2147877" cy="128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48" tIns="110476" rIns="105248" bIns="1104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	Global clustering.  </a:t>
          </a:r>
        </a:p>
      </dsp:txBody>
      <dsp:txXfrm>
        <a:off x="2643894" y="2021528"/>
        <a:ext cx="2147877" cy="1288726"/>
      </dsp:txXfrm>
    </dsp:sp>
    <dsp:sp modelId="{3CB6EC94-8EF2-43C2-9FDF-894378B8B6E5}">
      <dsp:nvSpPr>
        <dsp:cNvPr id="0" name=""/>
        <dsp:cNvSpPr/>
      </dsp:nvSpPr>
      <dsp:spPr>
        <a:xfrm>
          <a:off x="5285784" y="2021528"/>
          <a:ext cx="2147877" cy="1288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48" tIns="110476" rIns="105248" bIns="1104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	Refining clusters</a:t>
          </a:r>
        </a:p>
      </dsp:txBody>
      <dsp:txXfrm>
        <a:off x="5285784" y="2021528"/>
        <a:ext cx="2147877" cy="1288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4D342-C630-4D3F-9287-F5CAB71E34AF}">
      <dsp:nvSpPr>
        <dsp:cNvPr id="0" name=""/>
        <dsp:cNvSpPr/>
      </dsp:nvSpPr>
      <dsp:spPr>
        <a:xfrm>
          <a:off x="0" y="17497"/>
          <a:ext cx="10077557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K-means: </a:t>
          </a:r>
        </a:p>
      </dsp:txBody>
      <dsp:txXfrm>
        <a:off x="35125" y="52622"/>
        <a:ext cx="10007307" cy="649299"/>
      </dsp:txXfrm>
    </dsp:sp>
    <dsp:sp modelId="{5923CEE6-F1E5-4600-8DDB-0636E8E4184D}">
      <dsp:nvSpPr>
        <dsp:cNvPr id="0" name=""/>
        <dsp:cNvSpPr/>
      </dsp:nvSpPr>
      <dsp:spPr>
        <a:xfrm>
          <a:off x="0" y="737047"/>
          <a:ext cx="10077557" cy="279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96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k-means clustering is a simple and well-known unsupervised machine learning algorithm.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Its objective is to group data points together so that it showcases underlying patterns in the data.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To accomplish its goal, the algorithm searches for a fixed number of clusters from a provided dataset. The method must define a target number k, which implies to the number of centroids needed in the dataset. </a:t>
          </a:r>
        </a:p>
      </dsp:txBody>
      <dsp:txXfrm>
        <a:off x="0" y="737047"/>
        <a:ext cx="10077557" cy="2794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9D132-7F94-495A-AEE7-AB9CE73BA84D}">
      <dsp:nvSpPr>
        <dsp:cNvPr id="0" name=""/>
        <dsp:cNvSpPr/>
      </dsp:nvSpPr>
      <dsp:spPr>
        <a:xfrm>
          <a:off x="765685" y="605"/>
          <a:ext cx="2203026" cy="13218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Regular cluster algorithms don’t scale to running time and quality with large sets.</a:t>
          </a:r>
        </a:p>
      </dsp:txBody>
      <dsp:txXfrm>
        <a:off x="765685" y="605"/>
        <a:ext cx="2203026" cy="1321815"/>
      </dsp:txXfrm>
    </dsp:sp>
    <dsp:sp modelId="{5D680877-E859-42D1-B2BB-9140B894175D}">
      <dsp:nvSpPr>
        <dsp:cNvPr id="0" name=""/>
        <dsp:cNvSpPr/>
      </dsp:nvSpPr>
      <dsp:spPr>
        <a:xfrm>
          <a:off x="3189014" y="605"/>
          <a:ext cx="2203026" cy="1321815"/>
        </a:xfrm>
        <a:prstGeom prst="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Balanced Iterative Reducing and Clustering using Hierarchies </a:t>
          </a:r>
          <a:r>
            <a:rPr lang="en-US" sz="1400" kern="1200"/>
            <a:t>(BIRCH) is an algorithm that can cluster large datasets. </a:t>
          </a:r>
        </a:p>
      </dsp:txBody>
      <dsp:txXfrm>
        <a:off x="3189014" y="605"/>
        <a:ext cx="2203026" cy="1321815"/>
      </dsp:txXfrm>
    </dsp:sp>
    <dsp:sp modelId="{07DF632A-F73C-4597-B9B2-83CD3FBCA1DA}">
      <dsp:nvSpPr>
        <dsp:cNvPr id="0" name=""/>
        <dsp:cNvSpPr/>
      </dsp:nvSpPr>
      <dsp:spPr>
        <a:xfrm>
          <a:off x="5612343" y="605"/>
          <a:ext cx="2203026" cy="1321815"/>
        </a:xfrm>
        <a:prstGeom prst="rect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Generates a compact and small summary of the large dataset it uses to keep as much information as possible.</a:t>
          </a:r>
        </a:p>
      </dsp:txBody>
      <dsp:txXfrm>
        <a:off x="5612343" y="605"/>
        <a:ext cx="2203026" cy="1321815"/>
      </dsp:txXfrm>
    </dsp:sp>
    <dsp:sp modelId="{210712FB-3E95-44DE-9FFF-2C3B26A50ADA}">
      <dsp:nvSpPr>
        <dsp:cNvPr id="0" name=""/>
        <dsp:cNvSpPr/>
      </dsp:nvSpPr>
      <dsp:spPr>
        <a:xfrm>
          <a:off x="8035672" y="605"/>
          <a:ext cx="2203026" cy="1321815"/>
        </a:xfrm>
        <a:prstGeom prst="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algorithm summarizes its large data sets into dense smaller regions which are Clustering Features.</a:t>
          </a:r>
        </a:p>
      </dsp:txBody>
      <dsp:txXfrm>
        <a:off x="8035672" y="605"/>
        <a:ext cx="2203026" cy="1321815"/>
      </dsp:txXfrm>
    </dsp:sp>
    <dsp:sp modelId="{1D453C98-DB1A-4658-A4D9-2325C4A80B6F}">
      <dsp:nvSpPr>
        <dsp:cNvPr id="0" name=""/>
        <dsp:cNvSpPr/>
      </dsp:nvSpPr>
      <dsp:spPr>
        <a:xfrm>
          <a:off x="765685" y="1542724"/>
          <a:ext cx="2203026" cy="1321815"/>
        </a:xfrm>
        <a:prstGeom prst="rect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Clustering Features are written as ordered triples (N, LS, SS) </a:t>
          </a:r>
        </a:p>
      </dsp:txBody>
      <dsp:txXfrm>
        <a:off x="765685" y="1542724"/>
        <a:ext cx="2203026" cy="1321815"/>
      </dsp:txXfrm>
    </dsp:sp>
    <dsp:sp modelId="{F59D8359-A6E3-48B7-A7C7-2A9D213B45B9}">
      <dsp:nvSpPr>
        <dsp:cNvPr id="0" name=""/>
        <dsp:cNvSpPr/>
      </dsp:nvSpPr>
      <dsp:spPr>
        <a:xfrm>
          <a:off x="3189014" y="1542724"/>
          <a:ext cx="2203026" cy="1321815"/>
        </a:xfrm>
        <a:prstGeom prst="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 is the amount of data points in the cluster</a:t>
          </a:r>
        </a:p>
      </dsp:txBody>
      <dsp:txXfrm>
        <a:off x="3189014" y="1542724"/>
        <a:ext cx="2203026" cy="1321815"/>
      </dsp:txXfrm>
    </dsp:sp>
    <dsp:sp modelId="{927DA921-E154-4043-9765-594E0EEE92B4}">
      <dsp:nvSpPr>
        <dsp:cNvPr id="0" name=""/>
        <dsp:cNvSpPr/>
      </dsp:nvSpPr>
      <dsp:spPr>
        <a:xfrm>
          <a:off x="5612343" y="1542724"/>
          <a:ext cx="2203026" cy="1321815"/>
        </a:xfrm>
        <a:prstGeom prst="rect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LS is the linear sum of data points</a:t>
          </a:r>
        </a:p>
      </dsp:txBody>
      <dsp:txXfrm>
        <a:off x="5612343" y="1542724"/>
        <a:ext cx="2203026" cy="1321815"/>
      </dsp:txXfrm>
    </dsp:sp>
    <dsp:sp modelId="{3029D98B-2E80-4A01-B4DA-C92307F0C3B4}">
      <dsp:nvSpPr>
        <dsp:cNvPr id="0" name=""/>
        <dsp:cNvSpPr/>
      </dsp:nvSpPr>
      <dsp:spPr>
        <a:xfrm>
          <a:off x="8035672" y="1542724"/>
          <a:ext cx="2203026" cy="1321815"/>
        </a:xfrm>
        <a:prstGeom prst="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SS is what data points’ squared sum.</a:t>
          </a:r>
        </a:p>
      </dsp:txBody>
      <dsp:txXfrm>
        <a:off x="8035672" y="1542724"/>
        <a:ext cx="2203026" cy="1321815"/>
      </dsp:txXfrm>
    </dsp:sp>
    <dsp:sp modelId="{165FB6AF-013E-4A1B-865A-517C5C8C03E8}">
      <dsp:nvSpPr>
        <dsp:cNvPr id="0" name=""/>
        <dsp:cNvSpPr/>
      </dsp:nvSpPr>
      <dsp:spPr>
        <a:xfrm>
          <a:off x="765685" y="3084842"/>
          <a:ext cx="2203026" cy="1321815"/>
        </a:xfrm>
        <a:prstGeom prst="rect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Clustering Trees (CT) is the compact representation </a:t>
          </a:r>
        </a:p>
      </dsp:txBody>
      <dsp:txXfrm>
        <a:off x="765685" y="3084842"/>
        <a:ext cx="2203026" cy="1321815"/>
      </dsp:txXfrm>
    </dsp:sp>
    <dsp:sp modelId="{5587FF54-84E9-4548-B5FA-4ACF572C2C26}">
      <dsp:nvSpPr>
        <dsp:cNvPr id="0" name=""/>
        <dsp:cNvSpPr/>
      </dsp:nvSpPr>
      <dsp:spPr>
        <a:xfrm>
          <a:off x="3189014" y="3084842"/>
          <a:ext cx="2203026" cy="1321815"/>
        </a:xfrm>
        <a:prstGeom prst="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a clustering tree there are leaf nodes that each contain a sub-cluster. </a:t>
          </a:r>
        </a:p>
      </dsp:txBody>
      <dsp:txXfrm>
        <a:off x="3189014" y="3084842"/>
        <a:ext cx="2203026" cy="1321815"/>
      </dsp:txXfrm>
    </dsp:sp>
    <dsp:sp modelId="{C9810D1E-D0BA-4DD4-B45E-95569F975931}">
      <dsp:nvSpPr>
        <dsp:cNvPr id="0" name=""/>
        <dsp:cNvSpPr/>
      </dsp:nvSpPr>
      <dsp:spPr>
        <a:xfrm>
          <a:off x="5612343" y="3084842"/>
          <a:ext cx="2203026" cy="1321815"/>
        </a:xfrm>
        <a:prstGeom prst="rect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every entry the tree holds a pointer to a child node. A clustering tree entry is made up from the sum of the entries into the child nodes. </a:t>
          </a:r>
        </a:p>
      </dsp:txBody>
      <dsp:txXfrm>
        <a:off x="5612343" y="3084842"/>
        <a:ext cx="2203026" cy="1321815"/>
      </dsp:txXfrm>
    </dsp:sp>
    <dsp:sp modelId="{300A4FAF-D3CB-4567-8B02-C94CEE49FFA0}">
      <dsp:nvSpPr>
        <dsp:cNvPr id="0" name=""/>
        <dsp:cNvSpPr/>
      </dsp:nvSpPr>
      <dsp:spPr>
        <a:xfrm>
          <a:off x="8035672" y="3084842"/>
          <a:ext cx="2203026" cy="132181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child node has a maximum number of entries which is referred to as the threshold. </a:t>
          </a:r>
        </a:p>
      </dsp:txBody>
      <dsp:txXfrm>
        <a:off x="8035672" y="3084842"/>
        <a:ext cx="2203026" cy="1321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020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90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3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19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873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92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826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31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kmeans-silhouette-score-explained-with-python-exa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st.github.com/pravalliyaram/5c05f43d2351249927b8a3f3cc3e5ec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0C9C7-D801-051B-1967-34BA2B5DA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Comparing and Contrasting Clustering in Machine Learning, algorithms DBSCAN and BIRCH.</a:t>
            </a:r>
            <a:endParaRPr lang="en-VI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48ED4-A847-CB42-187F-961DB300E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225" y="4408331"/>
            <a:ext cx="5313400" cy="154752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Tomy Romero </a:t>
            </a:r>
          </a:p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CSC 497</a:t>
            </a:r>
          </a:p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Fall 2022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3" name="Picture 3" descr="Complex maths formulae on a blackboard">
            <a:extLst>
              <a:ext uri="{FF2B5EF4-FFF2-40B4-BE49-F238E27FC236}">
                <a16:creationId xmlns:a16="http://schemas.microsoft.com/office/drawing/2014/main" id="{2B1B56D2-0A52-A439-C7D8-9F271732F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8" r="12864" b="-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BC6C-CCE4-5B81-0217-04B2052B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80" y="200216"/>
            <a:ext cx="10077557" cy="697766"/>
          </a:xfrm>
        </p:spPr>
        <p:txBody>
          <a:bodyPr/>
          <a:lstStyle/>
          <a:p>
            <a:r>
              <a:rPr lang="en-US"/>
              <a:t>K-means Application The Elbow Method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C3A1-69B4-F0F0-E78D-71DA2583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80" y="1955410"/>
            <a:ext cx="4837853" cy="5064370"/>
          </a:xfrm>
        </p:spPr>
        <p:txBody>
          <a:bodyPr>
            <a:normAutofit fontScale="85000" lnSpcReduction="10000"/>
          </a:bodyPr>
          <a:lstStyle/>
          <a:p>
            <a:r>
              <a:rPr lang="en-US" b="1"/>
              <a:t>After accessing the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elbow method performs K-means clustering with the dataset for the range of values, for example 10 iterations, and then proceed to compute the value of k an average score of all the clusters.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WCSS represents the sum of squared distance between each point and the centroid.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 The elbow method gets its name because when the data is plotting the WCSS along with the k value look like an Elbow.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When the number of clusters goes up, the WCSS goes down. Therefore, the WCSS value is biggest when K is equal to one. </a:t>
            </a:r>
            <a:endParaRPr lang="en-V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184F7-44EF-74C7-D049-0E8F86CB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84" y="1724261"/>
            <a:ext cx="5687876" cy="44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1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F8FB-A20B-E439-696D-6540769F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97" y="224252"/>
            <a:ext cx="4663649" cy="674409"/>
          </a:xfrm>
        </p:spPr>
        <p:txBody>
          <a:bodyPr>
            <a:normAutofit fontScale="90000"/>
          </a:bodyPr>
          <a:lstStyle/>
          <a:p>
            <a:r>
              <a:rPr lang="en-US"/>
              <a:t>DBSCAN Application</a:t>
            </a:r>
            <a:endParaRPr lang="en-VI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0EE6-DA43-B741-0765-0780AAB3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00" y="933096"/>
            <a:ext cx="4663649" cy="5548435"/>
          </a:xfrm>
        </p:spPr>
        <p:txBody>
          <a:bodyPr>
            <a:normAutofit fontScale="92500" lnSpcReduction="20000"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Unlike K-means, in DBSCAN clusters are arbitrary-shaped, which may contain noise or outliers, in contrast to k-means clusters which are spherical shaped.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DBSCAN stands for Density Based Spatial Clustering of Applications with Noise.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Clusters are created from dense areas and apart from little to no density areas.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Apart from K-mean, DBSCAN does not ask for several clusters at first.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DBSCAN needs E and minPts parameters to cluster.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Eps is the neighborhood around a data point, therefore, if the distance between two data points is less than or equal to Eps then they are neighbors.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MinPts are the minimum number of neighbors in the Eps radius.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Data point p are randomly selected data points that are called core points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Border points are data points within e-neighborhood of P and has lower number of minimum points within the place.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a point that is not considered a core or border point is known as a Noise point.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endParaRPr lang="en-VI"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1C0F9-8D2F-E623-FD4A-F9D9FF8F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89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4CC0C-E07F-7A55-D31A-AE21D73A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950173" cy="1455091"/>
          </a:xfrm>
        </p:spPr>
        <p:txBody>
          <a:bodyPr>
            <a:normAutofit/>
          </a:bodyPr>
          <a:lstStyle/>
          <a:p>
            <a:r>
              <a:rPr lang="en-US"/>
              <a:t>DBSCAN Application: </a:t>
            </a:r>
            <a:endParaRPr lang="en-VI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8A84-6354-5233-BA08-3DB8FBEB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37" y="2884029"/>
            <a:ext cx="4950173" cy="327450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Same data was prepared for DBSCAN using the same columns of annual income and spending score.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 Data was fitted into a model then the same data was predicted to acquire the labels to map the graph.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Using the PLT library we can visualize the results and determine whether the algorithm detected the clusters.</a:t>
            </a:r>
            <a:endParaRPr lang="en-V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52BBE-FE4F-1AC8-B9ED-E589656B0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7" r="19515" b="3"/>
          <a:stretch/>
        </p:blipFill>
        <p:spPr>
          <a:xfrm>
            <a:off x="5812265" y="510149"/>
            <a:ext cx="5606888" cy="5677185"/>
          </a:xfrm>
          <a:prstGeom prst="rect">
            <a:avLst/>
          </a:prstGeom>
        </p:spPr>
      </p:pic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3ED029-C4F8-7CF3-826A-FB292C8283E6}"/>
              </a:ext>
            </a:extLst>
          </p:cNvPr>
          <p:cNvSpPr txBox="1"/>
          <p:nvPr/>
        </p:nvSpPr>
        <p:spPr>
          <a:xfrm>
            <a:off x="5910371" y="6187334"/>
            <a:ext cx="424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Successful clustering was conducted </a:t>
            </a:r>
            <a:endParaRPr lang="en-VI" b="1"/>
          </a:p>
        </p:txBody>
      </p:sp>
    </p:spTree>
    <p:extLst>
      <p:ext uri="{BB962C8B-B14F-4D97-AF65-F5344CB8AC3E}">
        <p14:creationId xmlns:p14="http://schemas.microsoft.com/office/powerpoint/2010/main" val="338904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7EDA5-6A7D-464B-6C58-A3EBDF64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/>
              <a:t>BIRCH Application  </a:t>
            </a:r>
            <a:endParaRPr lang="en-VI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5D9B4-297A-A438-BA93-F8F844C93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45969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70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8B82D-B160-B00F-A71A-15EE21DD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47" y="1691165"/>
            <a:ext cx="4767930" cy="811486"/>
          </a:xfrm>
        </p:spPr>
        <p:txBody>
          <a:bodyPr>
            <a:normAutofit/>
          </a:bodyPr>
          <a:lstStyle/>
          <a:p>
            <a:r>
              <a:rPr lang="en-US"/>
              <a:t>BIRCH Application </a:t>
            </a:r>
            <a:endParaRPr lang="en-VI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17AA-5175-4A2B-DFEC-450A2501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47" y="3327608"/>
            <a:ext cx="4767930" cy="2745750"/>
          </a:xfrm>
        </p:spPr>
        <p:txBody>
          <a:bodyPr>
            <a:normAutofit/>
          </a:bodyPr>
          <a:lstStyle/>
          <a:p>
            <a:r>
              <a:rPr lang="en-US"/>
              <a:t>•Find a model, in my case I will be using the same Mall Customers Data</a:t>
            </a:r>
          </a:p>
          <a:p>
            <a:r>
              <a:rPr lang="en-US"/>
              <a:t>•Fit the Data</a:t>
            </a:r>
          </a:p>
          <a:p>
            <a:r>
              <a:rPr lang="en-US"/>
              <a:t>•Visualize the Results</a:t>
            </a:r>
          </a:p>
          <a:p>
            <a:endParaRPr lang="en-V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7E623-6A74-2018-9FB0-85C3A1F5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02" y="444792"/>
            <a:ext cx="6098462" cy="4695817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479547-0C98-8BC7-7E9C-BB24FC38BF64}"/>
              </a:ext>
            </a:extLst>
          </p:cNvPr>
          <p:cNvSpPr txBox="1"/>
          <p:nvPr/>
        </p:nvSpPr>
        <p:spPr>
          <a:xfrm>
            <a:off x="6423327" y="5205503"/>
            <a:ext cx="45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Implementation of successful clustering </a:t>
            </a:r>
            <a:endParaRPr lang="en-VI" b="1"/>
          </a:p>
        </p:txBody>
      </p:sp>
    </p:spTree>
    <p:extLst>
      <p:ext uri="{BB962C8B-B14F-4D97-AF65-F5344CB8AC3E}">
        <p14:creationId xmlns:p14="http://schemas.microsoft.com/office/powerpoint/2010/main" val="358369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937E-E432-8A27-F206-989B154D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48" y="286604"/>
            <a:ext cx="10077557" cy="720559"/>
          </a:xfrm>
        </p:spPr>
        <p:txBody>
          <a:bodyPr/>
          <a:lstStyle/>
          <a:p>
            <a:r>
              <a:rPr lang="en-US"/>
              <a:t>Setting up the Results: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E464-8864-1175-8C34-504ADDB12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82" y="1293766"/>
            <a:ext cx="10597208" cy="5063767"/>
          </a:xfrm>
        </p:spPr>
        <p:txBody>
          <a:bodyPr>
            <a:normAutofit fontScale="85000" lnSpcReduction="10000"/>
          </a:bodyPr>
          <a:lstStyle/>
          <a:p>
            <a:r>
              <a:rPr lang="en-US" b="1"/>
              <a:t>To conduct this experiment on which Algorithm runs the dataset better:</a:t>
            </a:r>
          </a:p>
          <a:p>
            <a:r>
              <a:rPr lang="en-US"/>
              <a:t>I set time functions in python during the duration of algorithms ten time and calculated the average time to provide the most accurate result. </a:t>
            </a:r>
          </a:p>
          <a:p>
            <a:r>
              <a:rPr lang="en-US"/>
              <a:t>I also calculated the Silhouette Score for each Algorithm. </a:t>
            </a:r>
          </a:p>
          <a:p>
            <a:r>
              <a:rPr lang="en-US"/>
              <a:t>The Silhouette Score is a measurement used to analysis the performance of a clustering algorithm. </a:t>
            </a:r>
          </a:p>
          <a:p>
            <a:r>
              <a:rPr lang="en-US"/>
              <a:t> It uses the compactness of specific clusters also known as the intra cluster distance and the separation within the clusters which is the inter cluster distance. </a:t>
            </a:r>
          </a:p>
          <a:p>
            <a:r>
              <a:rPr lang="en-US"/>
              <a:t>It takes these attributes to measure the representative overall score and it determines how well the clustering algorithm has operated. </a:t>
            </a:r>
          </a:p>
          <a:p>
            <a:pPr algn="ctr"/>
            <a:r>
              <a:rPr lang="en-US" b="1"/>
              <a:t>S=(b−a)/max(a,b)S=(b−a)/max(a,b)</a:t>
            </a:r>
          </a:p>
          <a:p>
            <a:r>
              <a:rPr lang="en-US"/>
              <a:t>A is the intra-cluster distance</a:t>
            </a:r>
          </a:p>
          <a:p>
            <a:r>
              <a:rPr lang="en-US"/>
              <a:t>B is the mean nearest cluster distance. </a:t>
            </a:r>
          </a:p>
          <a:p>
            <a:r>
              <a:rPr lang="en-US"/>
              <a:t>The Silhouette Score ranges from -1 to 1.</a:t>
            </a:r>
          </a:p>
          <a:p>
            <a:r>
              <a:rPr lang="en-US"/>
              <a:t> When the score is closer to one, it shows that its better at clustering </a:t>
            </a:r>
          </a:p>
          <a:p>
            <a:endParaRPr lang="en-US"/>
          </a:p>
          <a:p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07016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A9C9B-D9DC-BF72-59FC-9F7548D2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1" y="473674"/>
            <a:ext cx="6093724" cy="6743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/>
              <a:t>Performance Results: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19653D-2F73-443C-916C-3E9277B4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87002" y="5868567"/>
            <a:ext cx="3104998" cy="1002257"/>
          </a:xfrm>
          <a:custGeom>
            <a:avLst/>
            <a:gdLst>
              <a:gd name="connsiteX0" fmla="*/ 2220651 w 3104998"/>
              <a:gd name="connsiteY0" fmla="*/ 141 h 1002257"/>
              <a:gd name="connsiteX1" fmla="*/ 3076626 w 3104998"/>
              <a:gd name="connsiteY1" fmla="*/ 220708 h 1002257"/>
              <a:gd name="connsiteX2" fmla="*/ 3104998 w 3104998"/>
              <a:gd name="connsiteY2" fmla="*/ 237645 h 1002257"/>
              <a:gd name="connsiteX3" fmla="*/ 3104998 w 3104998"/>
              <a:gd name="connsiteY3" fmla="*/ 1002257 h 1002257"/>
              <a:gd name="connsiteX4" fmla="*/ 0 w 3104998"/>
              <a:gd name="connsiteY4" fmla="*/ 1002257 h 1002257"/>
              <a:gd name="connsiteX5" fmla="*/ 208734 w 3104998"/>
              <a:gd name="connsiteY5" fmla="*/ 868737 h 1002257"/>
              <a:gd name="connsiteX6" fmla="*/ 1364122 w 3104998"/>
              <a:gd name="connsiteY6" fmla="*/ 222705 h 1002257"/>
              <a:gd name="connsiteX7" fmla="*/ 2085269 w 3104998"/>
              <a:gd name="connsiteY7" fmla="*/ 7760 h 1002257"/>
              <a:gd name="connsiteX8" fmla="*/ 2220651 w 3104998"/>
              <a:gd name="connsiteY8" fmla="*/ 141 h 100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998" h="1002257">
                <a:moveTo>
                  <a:pt x="2220651" y="141"/>
                </a:moveTo>
                <a:cubicBezTo>
                  <a:pt x="2532946" y="-4033"/>
                  <a:pt x="2819845" y="84824"/>
                  <a:pt x="3076626" y="220708"/>
                </a:cubicBezTo>
                <a:lnTo>
                  <a:pt x="3104998" y="237645"/>
                </a:lnTo>
                <a:lnTo>
                  <a:pt x="3104998" y="1002257"/>
                </a:lnTo>
                <a:lnTo>
                  <a:pt x="0" y="1002257"/>
                </a:lnTo>
                <a:lnTo>
                  <a:pt x="208734" y="868737"/>
                </a:lnTo>
                <a:cubicBezTo>
                  <a:pt x="716785" y="552239"/>
                  <a:pt x="1150146" y="315174"/>
                  <a:pt x="1364122" y="222705"/>
                </a:cubicBezTo>
                <a:cubicBezTo>
                  <a:pt x="1588430" y="125724"/>
                  <a:pt x="1824360" y="33775"/>
                  <a:pt x="2085269" y="7760"/>
                </a:cubicBezTo>
                <a:cubicBezTo>
                  <a:pt x="2130905" y="3232"/>
                  <a:pt x="2176037" y="737"/>
                  <a:pt x="2220651" y="1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353866">
            <a:off x="9634789" y="5881498"/>
            <a:ext cx="1513209" cy="1055579"/>
            <a:chOff x="10631877" y="3331293"/>
            <a:chExt cx="1483323" cy="103473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983079" y="3331293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31877" y="4207203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1CD7D1-CF5D-B2EB-77AD-56BA1D00C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71248"/>
              </p:ext>
            </p:extLst>
          </p:nvPr>
        </p:nvGraphicFramePr>
        <p:xfrm>
          <a:off x="6160282" y="589788"/>
          <a:ext cx="5328448" cy="5678431"/>
        </p:xfrm>
        <a:graphic>
          <a:graphicData uri="http://schemas.openxmlformats.org/drawingml/2006/table">
            <a:tbl>
              <a:tblPr firstRow="1" firstCol="1" bandRow="1"/>
              <a:tblGrid>
                <a:gridCol w="1270090">
                  <a:extLst>
                    <a:ext uri="{9D8B030D-6E8A-4147-A177-3AD203B41FA5}">
                      <a16:colId xmlns:a16="http://schemas.microsoft.com/office/drawing/2014/main" val="1029243039"/>
                    </a:ext>
                  </a:extLst>
                </a:gridCol>
                <a:gridCol w="1515618">
                  <a:extLst>
                    <a:ext uri="{9D8B030D-6E8A-4147-A177-3AD203B41FA5}">
                      <a16:colId xmlns:a16="http://schemas.microsoft.com/office/drawing/2014/main" val="29938074"/>
                    </a:ext>
                  </a:extLst>
                </a:gridCol>
                <a:gridCol w="1392855">
                  <a:extLst>
                    <a:ext uri="{9D8B030D-6E8A-4147-A177-3AD203B41FA5}">
                      <a16:colId xmlns:a16="http://schemas.microsoft.com/office/drawing/2014/main" val="2378482949"/>
                    </a:ext>
                  </a:extLst>
                </a:gridCol>
                <a:gridCol w="1149885">
                  <a:extLst>
                    <a:ext uri="{9D8B030D-6E8A-4147-A177-3AD203B41FA5}">
                      <a16:colId xmlns:a16="http://schemas.microsoft.com/office/drawing/2014/main" val="438922667"/>
                    </a:ext>
                  </a:extLst>
                </a:gridCol>
              </a:tblGrid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Round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K-Means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DBSCAN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BIRCH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390232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1" i="0" u="none" strike="noStrike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1.990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1.323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1.323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512765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1" i="0" u="none" strike="noStrike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2.668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1.063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039225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1" i="0" u="none" strike="noStrike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1.830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1.394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709531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1" i="0" u="none" strike="noStrike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1.763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1.331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20943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1" i="0" u="none" strike="noStrike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1.130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275216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1" i="0" u="none" strike="noStrike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2.016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1.320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1.189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068230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1" i="0" u="none" strike="noStrike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1.872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1.337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1.561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67821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1" i="0" u="none" strike="noStrike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2.192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1.176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1.197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869609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1" i="0" u="none" strike="noStrike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2.591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1.235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1.222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90046"/>
                  </a:ext>
                </a:extLst>
              </a:tr>
              <a:tr h="51622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1" i="0" u="none" strike="noStrike" cap="all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2.205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1.278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1.294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487" marR="110487" marT="153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5817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9778FA-9824-D074-9F90-9351D4C57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92161"/>
              </p:ext>
            </p:extLst>
          </p:nvPr>
        </p:nvGraphicFramePr>
        <p:xfrm>
          <a:off x="217561" y="1906671"/>
          <a:ext cx="5725160" cy="141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3088006795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876056692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107626824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444898365"/>
                    </a:ext>
                  </a:extLst>
                </a:gridCol>
              </a:tblGrid>
              <a:tr h="354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Sum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Median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295092"/>
                  </a:ext>
                </a:extLst>
              </a:tr>
              <a:tr h="354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K-means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21.047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2.003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2.1047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153332"/>
                  </a:ext>
                </a:extLst>
              </a:tr>
              <a:tr h="354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DBSCAN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12.333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1.2565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1.2333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41805"/>
                  </a:ext>
                </a:extLst>
              </a:tr>
              <a:tr h="354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BIRCH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11.455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1.2095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1.1455</a:t>
                      </a:r>
                      <a:endParaRPr lang="en-VI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9647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8589FA-7E41-48FB-A9CF-E1D73663D030}"/>
              </a:ext>
            </a:extLst>
          </p:cNvPr>
          <p:cNvSpPr txBox="1"/>
          <p:nvPr/>
        </p:nvSpPr>
        <p:spPr>
          <a:xfrm>
            <a:off x="255223" y="3915427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DBSCAN Silhouetter Score: </a:t>
            </a:r>
            <a:r>
              <a:rPr lang="en-US" sz="2400"/>
              <a:t>0.114</a:t>
            </a:r>
          </a:p>
          <a:p>
            <a:endParaRPr lang="en-US" sz="2400" b="1"/>
          </a:p>
          <a:p>
            <a:r>
              <a:rPr lang="en-US" sz="2400" b="1"/>
              <a:t>BIRCH Silhouetter Score: </a:t>
            </a:r>
            <a:r>
              <a:rPr lang="en-US" sz="2400"/>
              <a:t>0.323</a:t>
            </a:r>
          </a:p>
        </p:txBody>
      </p:sp>
    </p:spTree>
    <p:extLst>
      <p:ext uri="{BB962C8B-B14F-4D97-AF65-F5344CB8AC3E}">
        <p14:creationId xmlns:p14="http://schemas.microsoft.com/office/powerpoint/2010/main" val="209852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F23F5-4AAA-FF2A-CA7C-747562EA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858" y="1175085"/>
            <a:ext cx="7602283" cy="855281"/>
          </a:xfrm>
        </p:spPr>
        <p:txBody>
          <a:bodyPr>
            <a:normAutofit/>
          </a:bodyPr>
          <a:lstStyle/>
          <a:p>
            <a:r>
              <a:rPr lang="en-US"/>
              <a:t>Conclusion and Future Work:</a:t>
            </a:r>
            <a:endParaRPr lang="en-VI"/>
          </a:p>
        </p:txBody>
      </p: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F166-CBB5-FB28-EF1F-BD6159D0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602283" cy="32745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/>
              <a:t>The algorithm that performs better using the same dataset is BIRCH.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This claim is supported by two factors, the data of the time/performance.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BIRCH performed faster but it also had more accurate results.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BIRCH got the lowest sum, median and average of the test runs.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BIRCH also had the higher Silhouetter Score.</a:t>
            </a:r>
          </a:p>
          <a:p>
            <a:pPr>
              <a:lnSpc>
                <a:spcPct val="100000"/>
              </a:lnSpc>
            </a:pPr>
            <a:r>
              <a:rPr lang="en-US" sz="1600" b="1"/>
              <a:t>For Future Work: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Use more datasets that can be ran with both algorithms so that further tests can be ran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Use different metrics to test the efficiency of the algorithms</a:t>
            </a:r>
            <a:endParaRPr lang="en-VI" sz="16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32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2FE6-2807-23B2-6AC9-81FA68CF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5" y="-313899"/>
            <a:ext cx="10077557" cy="1325563"/>
          </a:xfrm>
        </p:spPr>
        <p:txBody>
          <a:bodyPr/>
          <a:lstStyle/>
          <a:p>
            <a:r>
              <a:rPr lang="en-US"/>
              <a:t>References: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96D5-FB2F-6DCC-0045-2CAA8AFA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82" y="1181397"/>
            <a:ext cx="10733686" cy="5806258"/>
          </a:xfrm>
        </p:spPr>
        <p:txBody>
          <a:bodyPr>
            <a:normAutofit fontScale="25000" lnSpcReduction="20000"/>
          </a:bodyPr>
          <a:lstStyle/>
          <a:p>
            <a:r>
              <a:rPr lang="en-US" sz="4800"/>
              <a:t>IBM Cloud Education. (n.d.). What is unsupervised learning? IBM. Retrieved November 20, 2022, from </a:t>
            </a:r>
          </a:p>
          <a:p>
            <a:r>
              <a:rPr lang="en-US" sz="4800"/>
              <a:t>Self-organizing maps - kohonen maps. GeeksforGeeks. (2022, February 16). Retrieved November 20, 2022, from https://www.geeksforgeeks.org/self-organising-maps-kohonen-maps/</a:t>
            </a:r>
          </a:p>
          <a:p>
            <a:r>
              <a:rPr lang="en-US" sz="4800"/>
              <a:t>DBSCAN clustering in ML: Density based clustering. GeeksforGeeks. (2022, August 24). Retrieved November 20, 2022, from https://www.geeksforgeeks.org/dbscan-clustering-in-ml-density-based-clustering/</a:t>
            </a:r>
          </a:p>
          <a:p>
            <a:r>
              <a:rPr lang="en-US" sz="4800" err="1"/>
              <a:t>Siddiquiamir</a:t>
            </a:r>
            <a:r>
              <a:rPr lang="en-US" sz="4800"/>
              <a:t>. (2022, January 15). Python-clustering-tutorials/mall_customers.CSV at main · </a:t>
            </a:r>
            <a:r>
              <a:rPr lang="en-US" sz="4800" err="1"/>
              <a:t>Siddiquiamir</a:t>
            </a:r>
            <a:r>
              <a:rPr lang="en-US" sz="4800"/>
              <a:t>/python-clustering-tutorials. GitHub. Retrieved November 30, 2022, from https://github.com/siddiquiamir/Python-Clustering-Tutorials/blob/main/Mall_customers.csv</a:t>
            </a:r>
          </a:p>
          <a:p>
            <a:r>
              <a:rPr lang="en-US" sz="4800"/>
              <a:t>Google. (n.d.). What is clustering? &amp;nbsp2;|&amp;nbsp; machine learning &amp;nbsp;|&amp;nbsp; google developers. Google. Retrieved November 20, 2022, from https://developers.google.com/machine-learning/clustering/overview#:~:text=In%20machine%20learning%20too%2C%20we,relies%20on%20unsupervised%20machine%20learning.</a:t>
            </a:r>
          </a:p>
          <a:p>
            <a:r>
              <a:rPr lang="en-US" sz="4800"/>
              <a:t>Workflow of a machine learning project - towards data science. (n.d.). Retrieved November 20, 2022, from https://towardsdatascience.com/workflow-of-a-machine-learning-project-ec1dba419b94</a:t>
            </a:r>
          </a:p>
          <a:p>
            <a:r>
              <a:rPr lang="en-US" sz="4800"/>
              <a:t>Birch in Data Mining - Javatpoint. www.javatpoint.com. (n.d.). Retrieved November 20, 2022, from https://www.javatpoint.com/birch-in-data-mining</a:t>
            </a:r>
          </a:p>
          <a:p>
            <a:r>
              <a:rPr lang="en-US" sz="4800"/>
              <a:t>How DBSCAN works and why should we use it? (n.d.). Retrieved November 20, 2022, from https://towardsdatascience.com/how-dbscan-works-and-why-should-i-use-it-443b4a191c80</a:t>
            </a:r>
          </a:p>
          <a:p>
            <a:r>
              <a:rPr lang="en-US" sz="4800"/>
              <a:t>Benzer, N. J. (2022, May 25). Balanced iterative reducing and clustering using heirarchies(birch). Medium. Retrieved November 20, 2022, from https://medium.com/@noel.cs21/balanced-iterative-reducing-and-clustering-using-heirachies-birch-5680adffaa58</a:t>
            </a:r>
          </a:p>
          <a:p>
            <a:r>
              <a:rPr lang="en-US" sz="4800" err="1"/>
              <a:t>Bedre</a:t>
            </a:r>
            <a:r>
              <a:rPr lang="en-US" sz="4800"/>
              <a:t>, R. (2022, May 1). DBSCAN in python (with example dataset). Data science blog. Retrieved November 29, 2022, from https://www.reneshbedre.com/blog/dbscan-python.html</a:t>
            </a:r>
          </a:p>
          <a:p>
            <a:r>
              <a:rPr lang="en-US" sz="4800"/>
              <a:t>Kumar, A. (2021, June 21). </a:t>
            </a:r>
            <a:r>
              <a:rPr lang="en-US" sz="4800" err="1"/>
              <a:t>Kmeans</a:t>
            </a:r>
            <a:r>
              <a:rPr lang="en-US" sz="4800"/>
              <a:t> silhouette score with python examples - </a:t>
            </a:r>
            <a:r>
              <a:rPr lang="en-US" sz="4800" err="1"/>
              <a:t>dzone</a:t>
            </a:r>
            <a:r>
              <a:rPr lang="en-US" sz="4800"/>
              <a:t>. dzone.com. Retrieved November 30, 2022, from </a:t>
            </a:r>
            <a:r>
              <a:rPr lang="en-US" sz="4800">
                <a:hlinkClick r:id="rId2"/>
              </a:rPr>
              <a:t>https://dzone.com/articles/kmeans-silhouette-score-explained-with-python-exam</a:t>
            </a:r>
            <a:endParaRPr lang="en-US" sz="4800"/>
          </a:p>
          <a:p>
            <a:r>
              <a:rPr lang="en-US" sz="4800" err="1"/>
              <a:t>Thevapalan</a:t>
            </a:r>
            <a:r>
              <a:rPr lang="en-US" sz="4800"/>
              <a:t>, A. (2022, May 16). The Machine Learning Workflow explained (and how you can practice it now). Medium. Retrieved November 30, 2022, from https://towardsdatascience.com/the-machine-learning-workflow-explained-557abf882079 </a:t>
            </a:r>
          </a:p>
          <a:p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6729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29002-F852-7A23-27FB-C72D8760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/>
              <a:t>What is Clustering and unsupervised learning </a:t>
            </a:r>
            <a:endParaRPr lang="en-VI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FCD9C-8CCF-F61C-E4F5-6031E35FC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138662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A3C-0144-6699-EE8D-ADD63EA6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53" y="124288"/>
            <a:ext cx="10077557" cy="1325563"/>
          </a:xfrm>
        </p:spPr>
        <p:txBody>
          <a:bodyPr/>
          <a:lstStyle/>
          <a:p>
            <a:r>
              <a:rPr lang="en-US"/>
              <a:t>Abstract </a:t>
            </a:r>
            <a:endParaRPr lang="en-VI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23A37FD-5D75-FED7-98FE-3A9BA82B98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33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967D6-E583-F3DF-9D3E-97C1D9BB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/>
              <a:t>Background</a:t>
            </a:r>
            <a:endParaRPr lang="en-VI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B32FC-4108-AB7E-DF2A-A6FA33FDA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254006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59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A75C6-C68C-304D-C263-55CE9CB0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Method and Approach: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84EC3AD-BEEC-BA6C-D5A6-1FD5C4824128}"/>
              </a:ext>
            </a:extLst>
          </p:cNvPr>
          <p:cNvSpPr txBox="1"/>
          <p:nvPr/>
        </p:nvSpPr>
        <p:spPr>
          <a:xfrm>
            <a:off x="525717" y="2796427"/>
            <a:ext cx="4663649" cy="3274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1600" dirty="0"/>
              <a:t>The rationale behind the machine learning: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 gather data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https://gist.github.com/pravalliyaram/5c05f43d2351249927b8a3f3cc3e5ecf</a:t>
            </a:r>
            <a:r>
              <a:rPr lang="en-029" sz="1600" dirty="0">
                <a:effectLst/>
              </a:rPr>
              <a:t> ) Credit goes to Github Repo for their data. 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preprocess the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decide what model will be best for the data type train and test the data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elevate the results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FD23A5D-5712-C1BE-48F8-F2475E1D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80" y="1260942"/>
            <a:ext cx="5660211" cy="424515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E0C11-661B-DC4E-4E74-0E2DBCFF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Design and Implementation DBSCAN:</a:t>
            </a:r>
            <a:endParaRPr lang="en-VI" sz="33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F4CA-DB07-3AB6-1E5B-AEEEAFE9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endParaRPr lang="en-US" sz="1300" b="1"/>
          </a:p>
          <a:p>
            <a:pPr>
              <a:lnSpc>
                <a:spcPct val="100000"/>
              </a:lnSpc>
            </a:pPr>
            <a:r>
              <a:rPr lang="en-US" sz="1500" b="1"/>
              <a:t>The design and implementation of the DBSCAN algorithm can be described as</a:t>
            </a:r>
          </a:p>
          <a:p>
            <a:pPr>
              <a:lnSpc>
                <a:spcPct val="100000"/>
              </a:lnSpc>
            </a:pPr>
            <a:endParaRPr lang="en-US" sz="1300"/>
          </a:p>
          <a:p>
            <a:pPr>
              <a:lnSpc>
                <a:spcPct val="100000"/>
              </a:lnSpc>
            </a:pPr>
            <a:r>
              <a:rPr lang="en-US" sz="1300"/>
              <a:t>•</a:t>
            </a:r>
            <a:r>
              <a:rPr lang="en-US" sz="1500"/>
              <a:t>Find all the neighbor points within eps </a:t>
            </a:r>
          </a:p>
          <a:p>
            <a:pPr>
              <a:lnSpc>
                <a:spcPct val="100000"/>
              </a:lnSpc>
            </a:pPr>
            <a:r>
              <a:rPr lang="en-US" sz="1500"/>
              <a:t>•identify the core points with more than MinPts neighbors.</a:t>
            </a:r>
          </a:p>
          <a:p>
            <a:pPr>
              <a:lnSpc>
                <a:spcPct val="100000"/>
              </a:lnSpc>
            </a:pPr>
            <a:r>
              <a:rPr lang="en-US" sz="1500"/>
              <a:t>•If core not already assigned to a cluster, create a new cluster.</a:t>
            </a:r>
          </a:p>
          <a:p>
            <a:pPr>
              <a:lnSpc>
                <a:spcPct val="100000"/>
              </a:lnSpc>
            </a:pPr>
            <a:r>
              <a:rPr lang="en-US" sz="1500"/>
              <a:t>•Find density connected points and assign them to the same cluster as the core point. </a:t>
            </a:r>
          </a:p>
          <a:p>
            <a:pPr>
              <a:lnSpc>
                <a:spcPct val="100000"/>
              </a:lnSpc>
            </a:pPr>
            <a:r>
              <a:rPr lang="en-US" sz="1500"/>
              <a:t>•Iterate through the remaining unvisited points in the dataset. </a:t>
            </a:r>
          </a:p>
          <a:p>
            <a:pPr>
              <a:lnSpc>
                <a:spcPct val="100000"/>
              </a:lnSpc>
            </a:pPr>
            <a:endParaRPr lang="en-VI" sz="130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FE86B5-2936-BC5B-5455-CAA8AF96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1756210"/>
            <a:ext cx="5660211" cy="3254622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76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77EA-34C7-0188-CDB8-87185CD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Design and Implementation BIRCH:</a:t>
            </a:r>
            <a:endParaRPr lang="en-VI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1C5B87-FD6F-AB00-D027-9810DAC5C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64453"/>
              </p:ext>
            </p:extLst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4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0A29-DF67-FA1D-83A9-D7370DF4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20" y="682387"/>
            <a:ext cx="10077557" cy="706912"/>
          </a:xfrm>
        </p:spPr>
        <p:txBody>
          <a:bodyPr/>
          <a:lstStyle/>
          <a:p>
            <a:r>
              <a:rPr lang="en-US"/>
              <a:t>Evaluation and interpretation of results:</a:t>
            </a:r>
            <a:endParaRPr lang="en-VI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DA035-A29C-EF12-9E5A-820CE2EF07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2887" y="2626568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07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5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ABCD4-9872-E68C-CC1E-59E97765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950173" cy="1455091"/>
          </a:xfrm>
        </p:spPr>
        <p:txBody>
          <a:bodyPr>
            <a:normAutofit/>
          </a:bodyPr>
          <a:lstStyle/>
          <a:p>
            <a:r>
              <a:rPr lang="en-US"/>
              <a:t>K-means Application:</a:t>
            </a:r>
            <a:endParaRPr lang="en-VI"/>
          </a:p>
        </p:txBody>
      </p:sp>
      <p:sp>
        <p:nvSpPr>
          <p:cNvPr id="77" name="Freeform: Shape 5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9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FB34-6E48-1CB5-BC6B-C43EAAC0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973781"/>
            <a:ext cx="4950173" cy="32745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/>
              <a:t>Data: Sample mall customers spreadsheet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the columns included goes as customer ID, gender, age, annual income, and spending score.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The spending score represents the score provided to a customer by mall authorities, based upon the money spent and the actions of the customer.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I want to use clustering to provide a pattern in the data based on the annual income of and spending score of customers.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First, I visualized the scatter plot of the data using Python and the columns Annual income and Spending Score</a:t>
            </a:r>
          </a:p>
          <a:p>
            <a:pPr>
              <a:lnSpc>
                <a:spcPct val="100000"/>
              </a:lnSpc>
            </a:pPr>
            <a:endParaRPr lang="en-US" sz="110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D5A268B-525F-A14B-48BE-A307ADF6C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" r="20180" b="3"/>
          <a:stretch/>
        </p:blipFill>
        <p:spPr>
          <a:xfrm>
            <a:off x="6248064" y="293388"/>
            <a:ext cx="5606888" cy="5677185"/>
          </a:xfrm>
          <a:prstGeom prst="rect">
            <a:avLst/>
          </a:prstGeom>
        </p:spPr>
      </p:pic>
      <p:sp>
        <p:nvSpPr>
          <p:cNvPr id="84" name="Freeform: Shape 64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66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6" name="Freeform: Shape 67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Freeform: Shape 68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8" name="Freeform: Shape 69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9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73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Microsoft Macintosh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Avenir Next LT Pro Light</vt:lpstr>
      <vt:lpstr>Calibri</vt:lpstr>
      <vt:lpstr>Georgia Pro Semibold</vt:lpstr>
      <vt:lpstr>Times New Roman</vt:lpstr>
      <vt:lpstr>RocaVTI</vt:lpstr>
      <vt:lpstr>Comparing and Contrasting Clustering in Machine Learning, algorithms DBSCAN and BIRCH.</vt:lpstr>
      <vt:lpstr>What is Clustering and unsupervised learning </vt:lpstr>
      <vt:lpstr>Abstract </vt:lpstr>
      <vt:lpstr>Background</vt:lpstr>
      <vt:lpstr>Method and Approach:</vt:lpstr>
      <vt:lpstr>Design and Implementation DBSCAN:</vt:lpstr>
      <vt:lpstr>Design and Implementation BIRCH:</vt:lpstr>
      <vt:lpstr>Evaluation and interpretation of results:</vt:lpstr>
      <vt:lpstr>K-means Application:</vt:lpstr>
      <vt:lpstr>K-means Application The Elbow Method</vt:lpstr>
      <vt:lpstr>DBSCAN Application</vt:lpstr>
      <vt:lpstr>DBSCAN Application: </vt:lpstr>
      <vt:lpstr>BIRCH Application  </vt:lpstr>
      <vt:lpstr>BIRCH Application </vt:lpstr>
      <vt:lpstr>Setting up the Results:</vt:lpstr>
      <vt:lpstr>Performance Results:</vt:lpstr>
      <vt:lpstr>Conclusion and Future Work: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and Contrasting Clustering in Machine Learning, algorithms DBSCAN and BIRCH.</dc:title>
  <dc:creator>Tomy Romero</dc:creator>
  <cp:lastModifiedBy>Tomy Romero</cp:lastModifiedBy>
  <cp:revision>2</cp:revision>
  <dcterms:created xsi:type="dcterms:W3CDTF">2022-11-30T18:46:33Z</dcterms:created>
  <dcterms:modified xsi:type="dcterms:W3CDTF">2023-09-27T23:55:29Z</dcterms:modified>
</cp:coreProperties>
</file>