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0" r:id="rId3"/>
    <p:sldId id="335" r:id="rId4"/>
    <p:sldId id="311" r:id="rId5"/>
    <p:sldId id="407" r:id="rId6"/>
    <p:sldId id="408" r:id="rId7"/>
    <p:sldId id="423" r:id="rId8"/>
    <p:sldId id="424" r:id="rId9"/>
    <p:sldId id="425" r:id="rId10"/>
    <p:sldId id="426" r:id="rId11"/>
    <p:sldId id="409" r:id="rId12"/>
    <p:sldId id="410" r:id="rId13"/>
    <p:sldId id="413" r:id="rId14"/>
    <p:sldId id="411" r:id="rId15"/>
    <p:sldId id="348" r:id="rId16"/>
    <p:sldId id="347" r:id="rId17"/>
    <p:sldId id="414" r:id="rId18"/>
    <p:sldId id="415" r:id="rId19"/>
    <p:sldId id="416" r:id="rId20"/>
    <p:sldId id="417" r:id="rId21"/>
    <p:sldId id="418" r:id="rId22"/>
    <p:sldId id="420" r:id="rId23"/>
    <p:sldId id="421" r:id="rId24"/>
    <p:sldId id="422" r:id="rId25"/>
    <p:sldId id="33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0F1F4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22266"/>
    <p:restoredTop sz="94661"/>
  </p:normalViewPr>
  <p:slideViewPr>
    <p:cSldViewPr snapToGrid="0" snapToObjects="1">
      <p:cViewPr varScale="1">
        <p:scale>
          <a:sx n="72" d="100"/>
          <a:sy n="72" d="100"/>
        </p:scale>
        <p:origin x="12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4BA1F-1031-2C42-837A-C6DBAB340155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C20E3-FB14-7E48-9C5F-483662B9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4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9761D-73B9-1A4F-8555-48E06A216E40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9DADB-19AE-004E-8C71-97EB08DF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877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Video Module 2-01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63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2-06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89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A262-1C51-46F4-B4E1-EF89941267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8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Video Module 2-02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56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2-03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3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2-04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12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96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2-05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12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12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1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983655"/>
            <a:ext cx="9143999" cy="4890691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" y="4488455"/>
            <a:ext cx="9143999" cy="77700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3300" b="0" spc="-75" baseline="0">
                <a:solidFill>
                  <a:srgbClr val="F4812A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" y="5279800"/>
            <a:ext cx="9143999" cy="46595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500" b="0" i="0" cap="none" spc="0" baseline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054" y="1984211"/>
            <a:ext cx="5581894" cy="200375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0"/>
            <a:ext cx="1739900" cy="6858000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00" y="864108"/>
            <a:ext cx="6565900" cy="5120640"/>
          </a:xfrm>
          <a:prstGeom prst="rect">
            <a:avLst/>
          </a:prstGeom>
        </p:spPr>
        <p:txBody>
          <a:bodyPr anchor="t"/>
          <a:lstStyle>
            <a:lvl1pPr marL="25717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38350" y="1123838"/>
            <a:ext cx="1601550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100" b="0">
                <a:solidFill>
                  <a:srgbClr val="E78734"/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1135571"/>
            <a:ext cx="8007350" cy="5120640"/>
          </a:xfrm>
          <a:prstGeom prst="rect">
            <a:avLst/>
          </a:prstGeom>
        </p:spPr>
        <p:txBody>
          <a:bodyPr anchor="t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2" y="885830"/>
            <a:ext cx="4832749" cy="45719"/>
          </a:xfrm>
          <a:prstGeom prst="rect">
            <a:avLst/>
          </a:prstGeom>
          <a:solidFill>
            <a:srgbClr val="F48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85738" y="257175"/>
            <a:ext cx="8007350" cy="628652"/>
          </a:xfrm>
          <a:prstGeom prst="rect">
            <a:avLst/>
          </a:prstGeom>
        </p:spPr>
        <p:txBody>
          <a:bodyPr anchor="t"/>
          <a:lstStyle>
            <a:lvl1pPr marL="137160" indent="0">
              <a:spcBef>
                <a:spcPts val="900"/>
              </a:spcBef>
              <a:buClr>
                <a:srgbClr val="0B194E"/>
              </a:buClr>
              <a:buFont typeface="Arial" charset="0"/>
              <a:buNone/>
              <a:defRPr sz="2700">
                <a:solidFill>
                  <a:srgbClr val="000000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add Slide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ro Image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948" y="5378981"/>
            <a:ext cx="5743574" cy="917660"/>
          </a:xfrm>
          <a:prstGeom prst="rect">
            <a:avLst/>
          </a:prstGeom>
          <a:gradFill flip="none" rotWithShape="1">
            <a:gsLst>
              <a:gs pos="41000">
                <a:srgbClr val="01275D"/>
              </a:gs>
              <a:gs pos="100000">
                <a:srgbClr val="013D73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 flipV="1">
            <a:off x="6948" y="6261321"/>
            <a:ext cx="9148032" cy="56907"/>
          </a:xfrm>
          <a:prstGeom prst="rect">
            <a:avLst/>
          </a:prstGeom>
          <a:solidFill>
            <a:srgbClr val="DE5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46460" y="5607350"/>
            <a:ext cx="5300462" cy="51435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11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57850E7-7C6C-754D-81F8-C814130E13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H="1">
            <a:off x="2" y="885830"/>
            <a:ext cx="4832749" cy="45719"/>
          </a:xfrm>
          <a:prstGeom prst="rect">
            <a:avLst/>
          </a:prstGeom>
          <a:solidFill>
            <a:srgbClr val="F48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52564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w Video">
    <p:bg>
      <p:bgPr>
        <a:blipFill dpi="0" rotWithShape="1">
          <a:blip r:embed="rId2">
            <a:alphaModFix amt="6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4000" contrast="-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" y="0"/>
            <a:ext cx="2582693" cy="6858000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anchor="t"/>
          <a:lstStyle>
            <a:lvl1pPr marL="25717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9689" y="2"/>
            <a:ext cx="2210612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400" b="0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" y="2"/>
            <a:ext cx="1905119" cy="6857999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7872" y="171452"/>
            <a:ext cx="1660922" cy="2045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16996" y="1407555"/>
            <a:ext cx="5967413" cy="4910696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616996" y="459263"/>
            <a:ext cx="5967413" cy="55022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300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Secondary Title Here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70424" y="603843"/>
            <a:ext cx="6107907" cy="64228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700" b="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 Title Here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1470425" y="1628774"/>
            <a:ext cx="6273403" cy="46672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="0" i="0"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38928" y="1114427"/>
            <a:ext cx="4401476" cy="4954975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52668" y="504827"/>
            <a:ext cx="3751082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38928" y="459263"/>
            <a:ext cx="4401476" cy="550227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10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Secondary Title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16893" y="2"/>
            <a:ext cx="4427108" cy="6857999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06581" y="504827"/>
            <a:ext cx="4418999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1559" y="504826"/>
            <a:ext cx="4108847" cy="5207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00" b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31559" y="1331056"/>
            <a:ext cx="4108847" cy="5095144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06581" y="504827"/>
            <a:ext cx="4418999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1559" y="504826"/>
            <a:ext cx="4108847" cy="5207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00" b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31559" y="1331056"/>
            <a:ext cx="4108847" cy="5095144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711551" y="688479"/>
            <a:ext cx="7781152" cy="541643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875009"/>
            <a:ext cx="9143999" cy="982993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587500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072190"/>
            <a:ext cx="9143999" cy="61277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baseline="0">
                <a:solidFill>
                  <a:srgbClr val="F58420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</p:spTree>
    <p:extLst/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67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4000" contrast="-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45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-45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44">
          <p15:clr>
            <a:srgbClr val="F26B43"/>
          </p15:clr>
        </p15:guide>
        <p15:guide id="2" pos="2016">
          <p15:clr>
            <a:srgbClr val="F26B43"/>
          </p15:clr>
        </p15:guide>
        <p15:guide id="5" orient="horz" pos="648">
          <p15:clr>
            <a:srgbClr val="F26B43"/>
          </p15:clr>
        </p15:guide>
        <p15:guide id="6" orient="horz" pos="36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Proof Techniques for Algorithm </a:t>
            </a:r>
            <a:r>
              <a:rPr lang="en-US" sz="3600" b="1" dirty="0"/>
              <a:t>Correctness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86"/>
    </mc:Choice>
    <mc:Fallback xmlns="">
      <p:transition spd="slow" advTm="2468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10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Using </a:t>
            </a:r>
            <a:r>
              <a:rPr lang="en-US" dirty="0">
                <a:latin typeface="+mn-lt"/>
              </a:rPr>
              <a:t>“Proof By Contradiction” with Algorithms (Cont’d)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2"/>
            <a:ext cx="7924800" cy="4976092"/>
          </a:xfrm>
        </p:spPr>
        <p:txBody>
          <a:bodyPr/>
          <a:lstStyle/>
          <a:p>
            <a:r>
              <a:rPr lang="en-US" sz="2000" dirty="0"/>
              <a:t>Consider this alternative</a:t>
            </a:r>
          </a:p>
          <a:p>
            <a:pPr lvl="1"/>
            <a:r>
              <a:rPr lang="en-US" sz="1700" dirty="0"/>
              <a:t>if (A) // A is some </a:t>
            </a:r>
            <a:r>
              <a:rPr lang="en-US" sz="1700" dirty="0" err="1"/>
              <a:t>boolean</a:t>
            </a:r>
            <a:r>
              <a:rPr lang="en-US" sz="1700" dirty="0"/>
              <a:t> expression</a:t>
            </a:r>
          </a:p>
          <a:p>
            <a:pPr lvl="2"/>
            <a:r>
              <a:rPr lang="en-US" sz="1550" dirty="0"/>
              <a:t>then</a:t>
            </a:r>
          </a:p>
          <a:p>
            <a:pPr lvl="3"/>
            <a:r>
              <a:rPr lang="en-US" sz="1400" dirty="0"/>
              <a:t>x = x + 1</a:t>
            </a:r>
          </a:p>
          <a:p>
            <a:pPr lvl="3"/>
            <a:r>
              <a:rPr lang="en-US" sz="1400" dirty="0"/>
              <a:t>y = 0</a:t>
            </a:r>
          </a:p>
          <a:p>
            <a:pPr lvl="2"/>
            <a:r>
              <a:rPr lang="en-US" sz="1550" dirty="0"/>
              <a:t>else</a:t>
            </a:r>
          </a:p>
          <a:p>
            <a:pPr lvl="3"/>
            <a:r>
              <a:rPr lang="en-US" sz="1400" dirty="0"/>
              <a:t>x = x – 1</a:t>
            </a:r>
          </a:p>
          <a:p>
            <a:pPr lvl="3"/>
            <a:r>
              <a:rPr lang="en-US" sz="1400" dirty="0"/>
              <a:t>y = 1</a:t>
            </a:r>
          </a:p>
          <a:p>
            <a:r>
              <a:rPr lang="en-US" sz="2000" dirty="0"/>
              <a:t>A is true </a:t>
            </a:r>
            <a:r>
              <a:rPr lang="en-US" sz="2000" dirty="0">
                <a:sym typeface="Wingdings"/>
              </a:rPr>
              <a:t> </a:t>
            </a:r>
            <a:r>
              <a:rPr lang="en-US" sz="2000" dirty="0"/>
              <a:t>either “then” body or “else” is executed, not both</a:t>
            </a:r>
          </a:p>
          <a:p>
            <a:r>
              <a:rPr lang="en-US" sz="2000" dirty="0"/>
              <a:t>Assume A is true and ¬(either “then” body or “else” is executed, not both)</a:t>
            </a:r>
          </a:p>
          <a:p>
            <a:r>
              <a:rPr lang="en-US" sz="2000" dirty="0"/>
              <a:t>A is true and (both “then” body and “else” are executed)</a:t>
            </a:r>
          </a:p>
          <a:p>
            <a:r>
              <a:rPr lang="en-US" sz="2000" dirty="0"/>
              <a:t>Now, if (both “then” body and “else” are executed) </a:t>
            </a:r>
          </a:p>
          <a:p>
            <a:pPr lvl="1"/>
            <a:r>
              <a:rPr lang="en-US" sz="1700" dirty="0"/>
              <a:t>then (y == 0 and y == 1) (actions by these </a:t>
            </a:r>
            <a:r>
              <a:rPr lang="en-US" sz="1700" dirty="0" err="1"/>
              <a:t>statemenst</a:t>
            </a:r>
            <a:r>
              <a:rPr lang="en-US" sz="1700" dirty="0"/>
              <a:t>)</a:t>
            </a:r>
          </a:p>
          <a:p>
            <a:pPr lvl="1"/>
            <a:r>
              <a:rPr lang="en-US" sz="1700" dirty="0"/>
              <a:t>this is a </a:t>
            </a:r>
            <a:r>
              <a:rPr lang="en-US" sz="1700" b="1" dirty="0">
                <a:solidFill>
                  <a:srgbClr val="3366FF"/>
                </a:solidFill>
              </a:rPr>
              <a:t>contradiction</a:t>
            </a:r>
          </a:p>
          <a:p>
            <a:pPr lvl="1"/>
            <a:endParaRPr lang="en-US" sz="1700" dirty="0"/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2"/>
            <a:endParaRPr lang="en-US" sz="1950" dirty="0">
              <a:sym typeface="Wingdings"/>
            </a:endParaRPr>
          </a:p>
          <a:p>
            <a:pPr lvl="2"/>
            <a:endParaRPr lang="en-US" sz="1950" dirty="0"/>
          </a:p>
          <a:p>
            <a:pPr marL="377190" lvl="1" indent="0">
              <a:buNone/>
            </a:pPr>
            <a:r>
              <a:rPr lang="en-US" sz="2100" dirty="0"/>
              <a:t> </a:t>
            </a:r>
            <a:endParaRPr lang="en-US" sz="2100" b="1" dirty="0"/>
          </a:p>
          <a:p>
            <a:pPr lvl="1"/>
            <a:endParaRPr lang="en-US" sz="21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145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5120640"/>
          </a:xfrm>
        </p:spPr>
        <p:txBody>
          <a:bodyPr/>
          <a:lstStyle/>
          <a:p>
            <a:r>
              <a:rPr lang="en-US" dirty="0"/>
              <a:t>What is the (mathematical) induction? When to use it in general?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When to use it for algorithms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</a:t>
            </a:r>
          </a:p>
        </p:txBody>
      </p:sp>
    </p:spTree>
    <p:extLst>
      <p:ext uri="{BB962C8B-B14F-4D97-AF65-F5344CB8AC3E}">
        <p14:creationId xmlns:p14="http://schemas.microsoft.com/office/powerpoint/2010/main" val="419202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12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What</a:t>
            </a:r>
            <a:r>
              <a:rPr lang="en-US" dirty="0">
                <a:latin typeface="+mn-lt"/>
              </a:rPr>
              <a:t> Is Mathematical Induction? (Wikipedia)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2"/>
            <a:ext cx="7924800" cy="4976092"/>
          </a:xfrm>
        </p:spPr>
        <p:txBody>
          <a:bodyPr/>
          <a:lstStyle/>
          <a:p>
            <a:r>
              <a:rPr lang="en-US" sz="2400" dirty="0"/>
              <a:t>The mathematical </a:t>
            </a:r>
            <a:r>
              <a:rPr lang="en-US" sz="2400" b="1" i="1" dirty="0">
                <a:solidFill>
                  <a:srgbClr val="3366FF"/>
                </a:solidFill>
              </a:rPr>
              <a:t>Induction </a:t>
            </a:r>
            <a:r>
              <a:rPr lang="en-US" sz="2400" dirty="0">
                <a:solidFill>
                  <a:schemeClr val="tx1"/>
                </a:solidFill>
              </a:rPr>
              <a:t>is a proof technique.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It is used to prove that a propriety P(n) holds for all naturals numbers 0, 1, 2, 3</a:t>
            </a:r>
            <a:r>
              <a:rPr lang="is-IS" sz="2400" dirty="0">
                <a:solidFill>
                  <a:schemeClr val="tx1"/>
                </a:solidFill>
              </a:rPr>
              <a:t>….. </a:t>
            </a:r>
          </a:p>
          <a:p>
            <a:r>
              <a:rPr lang="is-IS" sz="2400" dirty="0">
                <a:solidFill>
                  <a:schemeClr val="tx1"/>
                </a:solidFill>
              </a:rPr>
              <a:t>Metaphor from “Concrete Mathematics1”</a:t>
            </a:r>
          </a:p>
          <a:p>
            <a:pPr marL="377190" lvl="1" indent="0">
              <a:buNone/>
            </a:pPr>
            <a:r>
              <a:rPr lang="en-US" sz="1800" dirty="0">
                <a:latin typeface="Courier New"/>
                <a:cs typeface="Courier New"/>
              </a:rPr>
              <a:t>Mathematical induction proves that we can climb as high as we like on a ladder, by proving that we can climb onto the 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bottom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rung (the 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basis</a:t>
            </a:r>
            <a:r>
              <a:rPr lang="en-US" sz="1800" dirty="0">
                <a:latin typeface="Courier New"/>
                <a:cs typeface="Courier New"/>
              </a:rPr>
              <a:t>) and that from each rung we can climb up to the </a:t>
            </a:r>
            <a:r>
              <a:rPr lang="en-US" sz="1800" b="1" dirty="0">
                <a:solidFill>
                  <a:srgbClr val="3366FF"/>
                </a:solidFill>
                <a:latin typeface="Courier New"/>
                <a:cs typeface="Courier New"/>
              </a:rPr>
              <a:t>next</a:t>
            </a:r>
            <a:r>
              <a:rPr lang="en-US" sz="180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one (the </a:t>
            </a:r>
            <a:r>
              <a:rPr lang="en-US" sz="1800" b="1" dirty="0">
                <a:solidFill>
                  <a:srgbClr val="3366FF"/>
                </a:solidFill>
                <a:latin typeface="Courier New"/>
                <a:cs typeface="Courier New"/>
              </a:rPr>
              <a:t>step</a:t>
            </a:r>
            <a:r>
              <a:rPr lang="en-US" sz="1800" dirty="0">
                <a:latin typeface="Courier New"/>
                <a:cs typeface="Courier New"/>
              </a:rPr>
              <a:t>).</a:t>
            </a:r>
            <a:endParaRPr lang="en-US" sz="2400" dirty="0"/>
          </a:p>
          <a:p>
            <a:r>
              <a:rPr lang="en-US" sz="1950" dirty="0"/>
              <a:t> </a:t>
            </a:r>
            <a:r>
              <a:rPr lang="en-US" sz="2400" dirty="0"/>
              <a:t>The method of induction requires two cases to be proved. The first case, called the </a:t>
            </a:r>
            <a:r>
              <a:rPr lang="en-US" sz="2400" b="1" dirty="0">
                <a:solidFill>
                  <a:srgbClr val="3366FF"/>
                </a:solidFill>
              </a:rPr>
              <a:t>base case</a:t>
            </a:r>
            <a:r>
              <a:rPr lang="en-US" sz="2400" dirty="0">
                <a:solidFill>
                  <a:srgbClr val="3366FF"/>
                </a:solidFill>
              </a:rPr>
              <a:t> </a:t>
            </a:r>
            <a:r>
              <a:rPr lang="en-US" sz="2400" dirty="0"/>
              <a:t>(or, sometimes, the </a:t>
            </a:r>
            <a:r>
              <a:rPr lang="en-US" sz="2400" b="1" dirty="0"/>
              <a:t>basis</a:t>
            </a:r>
            <a:r>
              <a:rPr lang="en-US" sz="2400" dirty="0"/>
              <a:t>), proves that the property holds for the number 0. The second case, called the </a:t>
            </a:r>
            <a:r>
              <a:rPr lang="en-US" sz="2400" b="1" dirty="0">
                <a:solidFill>
                  <a:srgbClr val="3366FF"/>
                </a:solidFill>
              </a:rPr>
              <a:t>induction step</a:t>
            </a:r>
            <a:r>
              <a:rPr lang="en-US" sz="2400" dirty="0"/>
              <a:t>, proves that, if the property holds for one natural number </a:t>
            </a:r>
            <a:r>
              <a:rPr lang="en-US" sz="2400" i="1" dirty="0"/>
              <a:t>n</a:t>
            </a:r>
            <a:r>
              <a:rPr lang="en-US" sz="2400" dirty="0"/>
              <a:t>, then it holds for the next natural number </a:t>
            </a:r>
            <a:r>
              <a:rPr lang="en-US" sz="2400" i="1" dirty="0"/>
              <a:t>n+1</a:t>
            </a:r>
            <a:r>
              <a:rPr lang="en-US" sz="2400" dirty="0"/>
              <a:t>.</a:t>
            </a:r>
            <a:r>
              <a:rPr lang="en-US" sz="2400" b="1" dirty="0"/>
              <a:t> </a:t>
            </a:r>
            <a:endParaRPr lang="en-US" sz="2400" dirty="0"/>
          </a:p>
          <a:p>
            <a:pPr lvl="1"/>
            <a:endParaRPr lang="en-US" sz="21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357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bldLvl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Induction: (well known)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0901"/>
            <a:ext cx="8458200" cy="5753099"/>
          </a:xfrm>
        </p:spPr>
        <p:txBody>
          <a:bodyPr/>
          <a:lstStyle/>
          <a:p>
            <a:r>
              <a:rPr lang="en-US" dirty="0"/>
              <a:t>Let us use induction to prove :</a:t>
            </a:r>
          </a:p>
          <a:p>
            <a:endParaRPr lang="en-US" dirty="0"/>
          </a:p>
          <a:p>
            <a:r>
              <a:rPr lang="en-US" b="1" dirty="0"/>
              <a:t>Examples:</a:t>
            </a:r>
          </a:p>
          <a:p>
            <a:pPr lvl="1"/>
            <a:r>
              <a:rPr lang="en-US" dirty="0"/>
              <a:t>S(1) = 1</a:t>
            </a:r>
          </a:p>
          <a:p>
            <a:pPr lvl="1"/>
            <a:r>
              <a:rPr lang="en-US" dirty="0"/>
              <a:t>S(2) = 1 + 2 = 2 (2+1)/2 = </a:t>
            </a:r>
            <a:r>
              <a:rPr lang="en-US" b="1" strike="sngStrike" dirty="0"/>
              <a:t>2</a:t>
            </a:r>
            <a:r>
              <a:rPr lang="en-US" dirty="0"/>
              <a:t> (2+1)/</a:t>
            </a:r>
            <a:r>
              <a:rPr lang="en-US" b="1" strike="sngStrike" dirty="0"/>
              <a:t>2 </a:t>
            </a:r>
            <a:r>
              <a:rPr lang="en-US" dirty="0"/>
              <a:t>= 3</a:t>
            </a:r>
          </a:p>
          <a:p>
            <a:pPr lvl="1"/>
            <a:r>
              <a:rPr lang="en-US" dirty="0"/>
              <a:t>S(4) = 1 + 2 + 3 + 4 = 4 (4+1)/2 = 2 (4 + 1) = 10</a:t>
            </a:r>
          </a:p>
          <a:p>
            <a:r>
              <a:rPr lang="en-US" b="1" dirty="0">
                <a:solidFill>
                  <a:srgbClr val="3366FF"/>
                </a:solidFill>
              </a:rPr>
              <a:t>Basis</a:t>
            </a:r>
          </a:p>
          <a:p>
            <a:pPr lvl="1"/>
            <a:r>
              <a:rPr lang="en-US" dirty="0"/>
              <a:t>Prove that the property holds for n = 1</a:t>
            </a:r>
          </a:p>
          <a:p>
            <a:pPr marL="377190" lvl="1" indent="0">
              <a:buNone/>
            </a:pPr>
            <a:r>
              <a:rPr lang="en-US" dirty="0"/>
              <a:t>S(1) = 1 (1 + 1)/2 = 1 * 1 = 1, the property holds for n = 1</a:t>
            </a:r>
          </a:p>
          <a:p>
            <a:r>
              <a:rPr lang="en-US" b="1" dirty="0">
                <a:solidFill>
                  <a:srgbClr val="3366FF"/>
                </a:solidFill>
              </a:rPr>
              <a:t>Induction Step</a:t>
            </a:r>
          </a:p>
          <a:p>
            <a:pPr lvl="1"/>
            <a:r>
              <a:rPr lang="en-US" dirty="0"/>
              <a:t>We </a:t>
            </a:r>
            <a:r>
              <a:rPr lang="en-US" dirty="0">
                <a:solidFill>
                  <a:srgbClr val="3366FF"/>
                </a:solidFill>
              </a:rPr>
              <a:t>assume that the property holds for n </a:t>
            </a:r>
            <a:r>
              <a:rPr lang="en-US" dirty="0"/>
              <a:t>and we </a:t>
            </a:r>
            <a:r>
              <a:rPr lang="en-US" dirty="0">
                <a:solidFill>
                  <a:srgbClr val="3366FF"/>
                </a:solidFill>
              </a:rPr>
              <a:t>prove that it will hold for (n+1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We then start with assuming that S(n) = </a:t>
            </a:r>
            <a:r>
              <a:rPr lang="en-US" dirty="0">
                <a:solidFill>
                  <a:srgbClr val="3366FF"/>
                </a:solidFill>
              </a:rPr>
              <a:t>n</a:t>
            </a:r>
            <a:r>
              <a:rPr lang="en-US" dirty="0"/>
              <a:t> (</a:t>
            </a:r>
            <a:r>
              <a:rPr lang="en-US" dirty="0">
                <a:solidFill>
                  <a:srgbClr val="3366FF"/>
                </a:solidFill>
              </a:rPr>
              <a:t>n</a:t>
            </a:r>
            <a:r>
              <a:rPr lang="en-US" dirty="0"/>
              <a:t>+1)/2</a:t>
            </a:r>
          </a:p>
          <a:p>
            <a:pPr lvl="1"/>
            <a:r>
              <a:rPr lang="en-US" dirty="0"/>
              <a:t>Let us derive S(n+1)</a:t>
            </a:r>
          </a:p>
          <a:p>
            <a:pPr marL="720090" lvl="2" indent="0">
              <a:buNone/>
            </a:pPr>
            <a:r>
              <a:rPr lang="en-US" dirty="0"/>
              <a:t>S(n+1) = </a:t>
            </a:r>
            <a:r>
              <a:rPr lang="en-US" dirty="0">
                <a:solidFill>
                  <a:srgbClr val="3366FF"/>
                </a:solidFill>
              </a:rPr>
              <a:t>1 + 2 + 3 + </a:t>
            </a:r>
            <a:r>
              <a:rPr lang="is-IS" dirty="0">
                <a:solidFill>
                  <a:srgbClr val="3366FF"/>
                </a:solidFill>
              </a:rPr>
              <a:t>….... + (n-1) + n </a:t>
            </a:r>
            <a:r>
              <a:rPr lang="is-IS" dirty="0"/>
              <a:t>+ (n+1)</a:t>
            </a:r>
          </a:p>
          <a:p>
            <a:pPr marL="720090" lvl="2" indent="0">
              <a:buNone/>
            </a:pPr>
            <a:r>
              <a:rPr lang="is-IS" dirty="0"/>
              <a:t>           =                      </a:t>
            </a:r>
            <a:r>
              <a:rPr lang="is-IS" dirty="0">
                <a:solidFill>
                  <a:srgbClr val="3366FF"/>
                </a:solidFill>
              </a:rPr>
              <a:t>S(n)  </a:t>
            </a:r>
            <a:r>
              <a:rPr lang="is-IS" dirty="0"/>
              <a:t>             + (n+1)</a:t>
            </a:r>
          </a:p>
          <a:p>
            <a:pPr marL="720090" lvl="2" indent="0">
              <a:buNone/>
            </a:pPr>
            <a:r>
              <a:rPr lang="is-IS" dirty="0"/>
              <a:t>           =                     n (n+1)/2        +  (n+1) since we assumed that S(n) = n(n+1)/2</a:t>
            </a:r>
          </a:p>
          <a:p>
            <a:pPr marL="720090" lvl="2" indent="0">
              <a:buNone/>
            </a:pPr>
            <a:r>
              <a:rPr lang="is-IS" dirty="0"/>
              <a:t>           =            (n+1) (n/2                +    1)    by </a:t>
            </a:r>
            <a:r>
              <a:rPr lang="is-IS" dirty="0">
                <a:solidFill>
                  <a:srgbClr val="3366FF"/>
                </a:solidFill>
              </a:rPr>
              <a:t>factoring (n+1)</a:t>
            </a:r>
          </a:p>
          <a:p>
            <a:pPr marL="720090" lvl="2" indent="0">
              <a:buNone/>
            </a:pPr>
            <a:r>
              <a:rPr lang="is-IS" dirty="0"/>
              <a:t>           =            (n+1) ( n/2               +     </a:t>
            </a:r>
            <a:r>
              <a:rPr lang="is-IS" b="1" dirty="0">
                <a:solidFill>
                  <a:srgbClr val="3366FF"/>
                </a:solidFill>
              </a:rPr>
              <a:t>2/2</a:t>
            </a:r>
            <a:r>
              <a:rPr lang="is-IS" dirty="0"/>
              <a:t>) by using the common multiple</a:t>
            </a:r>
          </a:p>
          <a:p>
            <a:pPr marL="720090" lvl="2" indent="0">
              <a:buNone/>
            </a:pPr>
            <a:r>
              <a:rPr lang="is-IS" dirty="0"/>
              <a:t>           =            (n+1) ( n                  +     2)</a:t>
            </a:r>
            <a:r>
              <a:rPr lang="is-IS" b="1" dirty="0">
                <a:solidFill>
                  <a:srgbClr val="3366FF"/>
                </a:solidFill>
              </a:rPr>
              <a:t>/2</a:t>
            </a:r>
            <a:r>
              <a:rPr lang="is-IS" dirty="0"/>
              <a:t>  by </a:t>
            </a:r>
            <a:r>
              <a:rPr lang="is-IS" dirty="0">
                <a:solidFill>
                  <a:srgbClr val="3366FF"/>
                </a:solidFill>
              </a:rPr>
              <a:t>factoring </a:t>
            </a:r>
            <a:r>
              <a:rPr lang="en-US" dirty="0">
                <a:solidFill>
                  <a:srgbClr val="3366FF"/>
                </a:solidFill>
              </a:rPr>
              <a:t>½</a:t>
            </a:r>
            <a:endParaRPr lang="is-IS" dirty="0">
              <a:solidFill>
                <a:srgbClr val="3366FF"/>
              </a:solidFill>
            </a:endParaRPr>
          </a:p>
          <a:p>
            <a:pPr marL="720090" lvl="2" indent="0">
              <a:buNone/>
            </a:pPr>
            <a:r>
              <a:rPr lang="is-IS" dirty="0"/>
              <a:t>           =            (n+1) ( (n+1)            +     1)/2  by transforming</a:t>
            </a:r>
            <a:r>
              <a:rPr lang="is-IS" dirty="0">
                <a:solidFill>
                  <a:srgbClr val="3366FF"/>
                </a:solidFill>
              </a:rPr>
              <a:t> (n+2) = (n+1) + 1</a:t>
            </a:r>
          </a:p>
          <a:p>
            <a:pPr marL="720090" lvl="2" indent="0">
              <a:buNone/>
            </a:pPr>
            <a:r>
              <a:rPr lang="is-IS" dirty="0"/>
              <a:t>           = </a:t>
            </a:r>
            <a:r>
              <a:rPr lang="is-IS" dirty="0">
                <a:solidFill>
                  <a:srgbClr val="3366FF"/>
                </a:solidFill>
              </a:rPr>
              <a:t>(n+1)</a:t>
            </a:r>
            <a:r>
              <a:rPr lang="is-IS" dirty="0"/>
              <a:t> (</a:t>
            </a:r>
            <a:r>
              <a:rPr lang="is-IS" dirty="0">
                <a:solidFill>
                  <a:srgbClr val="3366FF"/>
                </a:solidFill>
              </a:rPr>
              <a:t>(n+1</a:t>
            </a:r>
            <a:r>
              <a:rPr lang="is-IS" dirty="0"/>
              <a:t>) + 1)/2   </a:t>
            </a:r>
            <a:r>
              <a:rPr lang="is-IS" dirty="0">
                <a:sym typeface="Wingdings"/>
              </a:rPr>
              <a:t> S(n+1) has the same pattern as S(n), then the property holds for S(n+1)</a:t>
            </a:r>
            <a:r>
              <a:rPr lang="is-IS" dirty="0"/>
              <a:t>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13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785510"/>
              </p:ext>
            </p:extLst>
          </p:nvPr>
        </p:nvGraphicFramePr>
        <p:xfrm>
          <a:off x="3830638" y="923931"/>
          <a:ext cx="2547937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3" imgW="1346200" imgH="482600" progId="Equation.3">
                  <p:embed/>
                </p:oleObj>
              </mc:Choice>
              <mc:Fallback>
                <p:oleObj name="Equation" r:id="rId3" imgW="1346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30638" y="923931"/>
                        <a:ext cx="2547937" cy="912812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727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14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When </a:t>
            </a:r>
            <a:r>
              <a:rPr lang="en-US" dirty="0">
                <a:latin typeface="+mn-lt"/>
              </a:rPr>
              <a:t>to Use Mathematical Induction for an Algorithm?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2"/>
            <a:ext cx="7924800" cy="4976092"/>
          </a:xfrm>
        </p:spPr>
        <p:txBody>
          <a:bodyPr/>
          <a:lstStyle/>
          <a:p>
            <a:r>
              <a:rPr lang="en-US" sz="2400" dirty="0"/>
              <a:t>For proving properties related to </a:t>
            </a:r>
            <a:r>
              <a:rPr lang="en-US" sz="2400" b="1" i="1" dirty="0">
                <a:solidFill>
                  <a:srgbClr val="3366FF"/>
                </a:solidFill>
              </a:rPr>
              <a:t>for loops </a:t>
            </a:r>
            <a:r>
              <a:rPr lang="en-US" sz="2400" dirty="0"/>
              <a:t>or </a:t>
            </a:r>
            <a:r>
              <a:rPr lang="en-US" sz="2400" b="1" i="1" dirty="0">
                <a:solidFill>
                  <a:srgbClr val="3366FF"/>
                </a:solidFill>
              </a:rPr>
              <a:t>while loops </a:t>
            </a:r>
            <a:r>
              <a:rPr lang="en-US" sz="2400" dirty="0"/>
              <a:t>involving counter variables using natural numbers (0, 1, 2, 3..n)</a:t>
            </a:r>
            <a:endParaRPr lang="en-US" sz="2100" dirty="0"/>
          </a:p>
          <a:p>
            <a:pPr lvl="1"/>
            <a:endParaRPr lang="en-US" sz="2100" dirty="0"/>
          </a:p>
          <a:p>
            <a:r>
              <a:rPr lang="en-US" sz="2400" dirty="0"/>
              <a:t>Algorithms include often such loops.</a:t>
            </a:r>
          </a:p>
          <a:p>
            <a:endParaRPr lang="en-US" sz="2400" dirty="0"/>
          </a:p>
          <a:p>
            <a:r>
              <a:rPr lang="en-US" sz="2400" dirty="0"/>
              <a:t>Proving correctness of an algorithm will often consist of proving some property about loops</a:t>
            </a:r>
            <a:r>
              <a:rPr lang="is-IS" sz="2400" dirty="0"/>
              <a:t>…..</a:t>
            </a:r>
          </a:p>
          <a:p>
            <a:pPr marL="0" indent="0">
              <a:buNone/>
            </a:pPr>
            <a:endParaRPr lang="en-US" sz="1950" dirty="0"/>
          </a:p>
          <a:p>
            <a:pPr lvl="1"/>
            <a:endParaRPr lang="en-US" sz="21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977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bldLvl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Invariants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6056" y="156495"/>
            <a:ext cx="5910745" cy="61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45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>
              <a:latin typeface="Times New Roman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76056" y="330049"/>
            <a:ext cx="5910745" cy="2309231"/>
          </a:xfrm>
          <a:prstGeom prst="rect">
            <a:avLst/>
          </a:prstGeom>
        </p:spPr>
        <p:txBody>
          <a:bodyPr anchor="t"/>
          <a:lstStyle>
            <a:lvl1pPr marL="25717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 sz="18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5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35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7F7F7F"/>
                </a:solidFill>
                <a:latin typeface="Times New Roman" charset="0"/>
              </a:rPr>
              <a:t>What is a </a:t>
            </a:r>
            <a:r>
              <a:rPr lang="en-US" altLang="ja-JP" b="1" dirty="0">
                <a:solidFill>
                  <a:srgbClr val="3366FF"/>
                </a:solidFill>
                <a:latin typeface="Times New Roman" charset="0"/>
              </a:rPr>
              <a:t>loop invariant (property)</a:t>
            </a:r>
            <a:r>
              <a:rPr lang="en-US" altLang="ja-JP" dirty="0">
                <a:solidFill>
                  <a:srgbClr val="7F7F7F"/>
                </a:solidFill>
                <a:latin typeface="Times New Roman" charset="0"/>
              </a:rPr>
              <a:t>?</a:t>
            </a:r>
          </a:p>
          <a:p>
            <a:r>
              <a:rPr lang="en-US" altLang="ja-JP" b="1" dirty="0">
                <a:solidFill>
                  <a:srgbClr val="3366FF"/>
                </a:solidFill>
                <a:latin typeface="Times New Roman" charset="0"/>
              </a:rPr>
              <a:t>When</a:t>
            </a:r>
            <a:r>
              <a:rPr lang="en-US" altLang="ja-JP" dirty="0">
                <a:solidFill>
                  <a:srgbClr val="7F7F7F"/>
                </a:solidFill>
                <a:latin typeface="Times New Roman" charset="0"/>
              </a:rPr>
              <a:t> how to use loop invariants?</a:t>
            </a:r>
          </a:p>
          <a:p>
            <a:r>
              <a:rPr lang="en-US" altLang="ja-JP" b="1" dirty="0">
                <a:solidFill>
                  <a:srgbClr val="3366FF"/>
                </a:solidFill>
                <a:latin typeface="Times New Roman" charset="0"/>
              </a:rPr>
              <a:t>How</a:t>
            </a:r>
            <a:r>
              <a:rPr lang="en-US" altLang="ja-JP" dirty="0">
                <a:solidFill>
                  <a:srgbClr val="3366FF"/>
                </a:solidFill>
                <a:latin typeface="Times New Roman" charset="0"/>
              </a:rPr>
              <a:t> </a:t>
            </a:r>
            <a:r>
              <a:rPr lang="en-US" altLang="ja-JP" dirty="0">
                <a:solidFill>
                  <a:srgbClr val="7F7F7F"/>
                </a:solidFill>
                <a:latin typeface="Times New Roman" charset="0"/>
              </a:rPr>
              <a:t>to use loop invariants?</a:t>
            </a:r>
          </a:p>
          <a:p>
            <a:r>
              <a:rPr lang="en-US" altLang="ja-JP" b="1" dirty="0">
                <a:solidFill>
                  <a:srgbClr val="3366FF"/>
                </a:solidFill>
                <a:latin typeface="Times New Roman" charset="0"/>
              </a:rPr>
              <a:t>Example 1</a:t>
            </a:r>
            <a:r>
              <a:rPr lang="en-US" altLang="ja-JP" dirty="0">
                <a:solidFill>
                  <a:srgbClr val="7F7F7F"/>
                </a:solidFill>
                <a:latin typeface="Times New Roman" charset="0"/>
              </a:rPr>
              <a:t>: max function</a:t>
            </a:r>
          </a:p>
          <a:p>
            <a:r>
              <a:rPr lang="en-US" altLang="ja-JP" b="1" dirty="0">
                <a:solidFill>
                  <a:srgbClr val="3366FF"/>
                </a:solidFill>
                <a:latin typeface="Times New Roman" charset="0"/>
              </a:rPr>
              <a:t>Example 2</a:t>
            </a:r>
            <a:r>
              <a:rPr lang="en-US" altLang="ja-JP" dirty="0">
                <a:solidFill>
                  <a:srgbClr val="7F7F7F"/>
                </a:solidFill>
                <a:latin typeface="Times New Roman" charset="0"/>
              </a:rPr>
              <a:t>: sequential search.</a:t>
            </a:r>
          </a:p>
          <a:p>
            <a:r>
              <a:rPr lang="en-US" altLang="ja-JP" dirty="0">
                <a:solidFill>
                  <a:srgbClr val="3366FF"/>
                </a:solidFill>
                <a:latin typeface="Times New Roman" charset="0"/>
              </a:rPr>
              <a:t>Do not confuse </a:t>
            </a:r>
            <a:r>
              <a:rPr lang="en-US" altLang="ja-JP" dirty="0">
                <a:solidFill>
                  <a:srgbClr val="7F7F7F"/>
                </a:solidFill>
                <a:latin typeface="Times New Roman" charset="0"/>
              </a:rPr>
              <a:t>with loop invariant </a:t>
            </a:r>
            <a:r>
              <a:rPr lang="en-US" altLang="ja-JP" b="1" dirty="0">
                <a:solidFill>
                  <a:srgbClr val="3366FF"/>
                </a:solidFill>
                <a:latin typeface="Times New Roman" charset="0"/>
              </a:rPr>
              <a:t>code</a:t>
            </a:r>
            <a:r>
              <a:rPr lang="en-US" altLang="ja-JP" dirty="0">
                <a:solidFill>
                  <a:srgbClr val="7F7F7F"/>
                </a:solidFill>
                <a:latin typeface="Times New Roman" charset="0"/>
              </a:rPr>
              <a:t>.</a:t>
            </a:r>
          </a:p>
          <a:p>
            <a:endParaRPr lang="en-US" altLang="ja-JP" dirty="0">
              <a:solidFill>
                <a:srgbClr val="7F7F7F"/>
              </a:solidFill>
              <a:latin typeface="Times New Roman" charset="0"/>
            </a:endParaRPr>
          </a:p>
          <a:p>
            <a:endParaRPr lang="en-US" dirty="0">
              <a:solidFill>
                <a:srgbClr val="7F7F7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04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Definition</a:t>
            </a:r>
            <a:r>
              <a:rPr lang="en-US" dirty="0"/>
              <a:t>: Loop Invariant (Property)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694"/>
            <a:ext cx="8229600" cy="5507705"/>
          </a:xfrm>
        </p:spPr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“</a:t>
            </a:r>
            <a:r>
              <a:rPr lang="en-US" dirty="0"/>
              <a:t>In computer science, a </a:t>
            </a:r>
            <a:r>
              <a:rPr lang="en-US" b="1" dirty="0">
                <a:solidFill>
                  <a:srgbClr val="3366FF"/>
                </a:solidFill>
              </a:rPr>
              <a:t>loop invariant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is a property of a program loop that is true before (and/or after) each iteration. It is a </a:t>
            </a:r>
            <a:r>
              <a:rPr lang="en-US" b="1" dirty="0">
                <a:solidFill>
                  <a:srgbClr val="3366FF"/>
                </a:solidFill>
              </a:rPr>
              <a:t>logical assertion</a:t>
            </a:r>
            <a:r>
              <a:rPr lang="en-US" dirty="0"/>
              <a:t>, sometimes checked within the code by an assertion call.” (</a:t>
            </a:r>
            <a:r>
              <a:rPr lang="en-US" i="1" dirty="0"/>
              <a:t>Wikipedia 5/28/2018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Using Loop Invariant to prove correctness requires three steps: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Initialization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i="1" dirty="0">
                <a:solidFill>
                  <a:schemeClr val="tx1"/>
                </a:solidFill>
              </a:rPr>
              <a:t>basis</a:t>
            </a:r>
            <a:r>
              <a:rPr lang="en-US" dirty="0">
                <a:solidFill>
                  <a:schemeClr val="tx1"/>
                </a:solidFill>
              </a:rPr>
              <a:t>): it is true prior to the first iteration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Maintenance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i="1" dirty="0">
                <a:solidFill>
                  <a:schemeClr val="tx1"/>
                </a:solidFill>
              </a:rPr>
              <a:t>step</a:t>
            </a:r>
            <a:r>
              <a:rPr lang="en-US" dirty="0">
                <a:solidFill>
                  <a:schemeClr val="tx1"/>
                </a:solidFill>
              </a:rPr>
              <a:t>): If it is true before an iteration of the loop, it remains true before the next iteration.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Termination</a:t>
            </a:r>
            <a:r>
              <a:rPr lang="en-US" dirty="0">
                <a:solidFill>
                  <a:schemeClr val="tx1"/>
                </a:solidFill>
              </a:rPr>
              <a:t>:  When the loop terminates, the invariant gives us a useful property that helps show that the algorithm is correct.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Example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See next Slide</a:t>
            </a:r>
          </a:p>
          <a:p>
            <a:pPr marL="37719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1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Simple Example</a:t>
            </a:r>
            <a:r>
              <a:rPr lang="en-US" dirty="0"/>
              <a:t>: Loop Invariant (Property)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694"/>
            <a:ext cx="8432800" cy="550770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Consider this code</a:t>
            </a:r>
          </a:p>
          <a:p>
            <a:pPr marL="377190" lvl="1" indent="0">
              <a:buNone/>
            </a:pPr>
            <a:r>
              <a:rPr lang="en-US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= 10; </a:t>
            </a:r>
          </a:p>
          <a:p>
            <a:pPr marL="377190" lvl="1" indent="0"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for (</a:t>
            </a:r>
            <a:r>
              <a:rPr lang="en-US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j=0;  j &lt; 7;  j++)</a:t>
            </a:r>
          </a:p>
          <a:p>
            <a:pPr marL="377190" lvl="1" indent="0"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 // before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current</a:t>
            </a: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iteration</a:t>
            </a:r>
          </a:p>
          <a:p>
            <a:pPr marL="377190" lvl="1" indent="0"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--;</a:t>
            </a:r>
          </a:p>
          <a:p>
            <a:pPr marL="377190" lvl="1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rgbClr val="3366FF"/>
                </a:solidFill>
              </a:rPr>
              <a:t>assertion (</a:t>
            </a:r>
            <a:r>
              <a:rPr lang="en-US" b="1" dirty="0" err="1">
                <a:solidFill>
                  <a:srgbClr val="3366FF"/>
                </a:solidFill>
              </a:rPr>
              <a:t>i</a:t>
            </a:r>
            <a:r>
              <a:rPr lang="en-US" b="1" dirty="0">
                <a:solidFill>
                  <a:srgbClr val="3366FF"/>
                </a:solidFill>
              </a:rPr>
              <a:t> + j == 10) </a:t>
            </a:r>
            <a:r>
              <a:rPr lang="en-US" dirty="0">
                <a:solidFill>
                  <a:schemeClr val="tx1"/>
                </a:solidFill>
              </a:rPr>
              <a:t>is true before each iteration</a:t>
            </a:r>
          </a:p>
          <a:p>
            <a:pPr lvl="1"/>
            <a:r>
              <a:rPr lang="en-US" sz="1800" dirty="0">
                <a:solidFill>
                  <a:srgbClr val="3366FF"/>
                </a:solidFill>
              </a:rPr>
              <a:t>Initialization</a:t>
            </a:r>
            <a:r>
              <a:rPr lang="en-US" sz="1800" dirty="0">
                <a:solidFill>
                  <a:schemeClr val="tx1"/>
                </a:solidFill>
              </a:rPr>
              <a:t>: when (j == 0),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 == 10, then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 + j == 10 </a:t>
            </a:r>
          </a:p>
          <a:p>
            <a:pPr lvl="1"/>
            <a:r>
              <a:rPr lang="en-US" sz="1800" dirty="0">
                <a:solidFill>
                  <a:srgbClr val="3366FF"/>
                </a:solidFill>
              </a:rPr>
              <a:t>Maintenance</a:t>
            </a:r>
            <a:r>
              <a:rPr lang="en-US" sz="1800" dirty="0">
                <a:solidFill>
                  <a:schemeClr val="tx1"/>
                </a:solidFill>
              </a:rPr>
              <a:t>:  </a:t>
            </a:r>
            <a:r>
              <a:rPr lang="en-US" sz="1800" b="1" dirty="0">
                <a:solidFill>
                  <a:srgbClr val="3366FF"/>
                </a:solidFill>
              </a:rPr>
              <a:t>suppose (</a:t>
            </a:r>
            <a:r>
              <a:rPr lang="en-US" sz="1800" b="1" dirty="0" err="1">
                <a:solidFill>
                  <a:srgbClr val="3366FF"/>
                </a:solidFill>
              </a:rPr>
              <a:t>i</a:t>
            </a:r>
            <a:r>
              <a:rPr lang="en-US" sz="1800" b="1" dirty="0">
                <a:solidFill>
                  <a:srgbClr val="3366FF"/>
                </a:solidFill>
              </a:rPr>
              <a:t> + j == 10) just before the iteration with j value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1062990" lvl="2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 Let us denote </a:t>
            </a:r>
            <a:r>
              <a:rPr lang="en-US" sz="1800" b="1" i="1" dirty="0">
                <a:solidFill>
                  <a:schemeClr val="tx1"/>
                </a:solidFill>
              </a:rPr>
              <a:t>a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b="1" i="1" dirty="0">
                <a:solidFill>
                  <a:schemeClr val="tx1"/>
                </a:solidFill>
              </a:rPr>
              <a:t>b</a:t>
            </a:r>
            <a:r>
              <a:rPr lang="en-US" sz="1800" dirty="0">
                <a:solidFill>
                  <a:schemeClr val="tx1"/>
                </a:solidFill>
              </a:rPr>
              <a:t> the values of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 and j, respectively BEFORE the current iteration.</a:t>
            </a:r>
          </a:p>
          <a:p>
            <a:pPr marL="1062990" lvl="2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 So, a + b =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 + j = 10 before the iteration </a:t>
            </a:r>
            <a:r>
              <a:rPr lang="en-US" sz="1800" b="1" dirty="0">
                <a:solidFill>
                  <a:srgbClr val="FF0000"/>
                </a:solidFill>
              </a:rPr>
              <a:t>j </a:t>
            </a:r>
            <a:r>
              <a:rPr lang="en-US" sz="1800" dirty="0">
                <a:solidFill>
                  <a:schemeClr val="tx1"/>
                </a:solidFill>
              </a:rPr>
              <a:t>(correction </a:t>
            </a:r>
            <a:r>
              <a:rPr lang="en-US" sz="1800" b="1" strike="sngStrike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  <a:endParaRPr lang="en-US" sz="1800" dirty="0">
              <a:solidFill>
                <a:srgbClr val="FF0000"/>
              </a:solidFill>
            </a:endParaRPr>
          </a:p>
          <a:p>
            <a:pPr marL="1062990" lvl="2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After the execution of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--, we have (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 ==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 -1= a - 1).</a:t>
            </a:r>
          </a:p>
          <a:p>
            <a:pPr marL="1062990" lvl="2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 Before the </a:t>
            </a:r>
            <a:r>
              <a:rPr lang="en-US" sz="1800" b="1" dirty="0">
                <a:solidFill>
                  <a:schemeClr val="tx1"/>
                </a:solidFill>
              </a:rPr>
              <a:t>next</a:t>
            </a:r>
            <a:r>
              <a:rPr lang="en-US" sz="1800" dirty="0">
                <a:solidFill>
                  <a:schemeClr val="tx1"/>
                </a:solidFill>
              </a:rPr>
              <a:t> iteration we have (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 == a -1) and ( j == j + 1= b +1) .</a:t>
            </a:r>
          </a:p>
          <a:p>
            <a:pPr marL="1062990" lvl="2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 So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 + j  = (a– 1) + (b + 1) = a + b = 10 based on our assumption on Step 1</a:t>
            </a:r>
          </a:p>
          <a:p>
            <a:pPr lvl="1"/>
            <a:endParaRPr lang="en-US" sz="1800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1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Invariant (Property) </a:t>
            </a:r>
            <a:r>
              <a:rPr lang="en-US" b="1" dirty="0">
                <a:solidFill>
                  <a:srgbClr val="3366FF"/>
                </a:solidFill>
              </a:rPr>
              <a:t>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694"/>
            <a:ext cx="8432800" cy="550770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Programs are full of for loops and while loops. If you show that all loops in your program are correct, it will be </a:t>
            </a:r>
            <a:r>
              <a:rPr lang="en-US" b="1" i="1" dirty="0">
                <a:solidFill>
                  <a:schemeClr val="tx1"/>
                </a:solidFill>
              </a:rPr>
              <a:t>likely</a:t>
            </a:r>
            <a:r>
              <a:rPr lang="en-US" dirty="0">
                <a:solidFill>
                  <a:schemeClr val="tx1"/>
                </a:solidFill>
              </a:rPr>
              <a:t> that your full program is correct.</a:t>
            </a:r>
          </a:p>
          <a:p>
            <a:r>
              <a:rPr lang="en-US" sz="1800" dirty="0">
                <a:solidFill>
                  <a:schemeClr val="tx1"/>
                </a:solidFill>
              </a:rPr>
              <a:t>Use Loop Invariants with </a:t>
            </a:r>
            <a:r>
              <a:rPr lang="en-US" i="1" dirty="0">
                <a:solidFill>
                  <a:schemeClr val="tx1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i="1" dirty="0">
                <a:solidFill>
                  <a:schemeClr val="tx1"/>
                </a:solidFill>
              </a:rPr>
              <a:t>while </a:t>
            </a:r>
            <a:r>
              <a:rPr lang="en-US" sz="1800" dirty="0">
                <a:solidFill>
                  <a:schemeClr val="tx1"/>
                </a:solidFill>
              </a:rPr>
              <a:t>loops</a:t>
            </a:r>
          </a:p>
          <a:p>
            <a:r>
              <a:rPr lang="en-US" dirty="0">
                <a:solidFill>
                  <a:schemeClr val="tx1"/>
                </a:solidFill>
              </a:rPr>
              <a:t>Loop invariants can be used to:</a:t>
            </a:r>
          </a:p>
          <a:p>
            <a:pPr lvl="1"/>
            <a:r>
              <a:rPr lang="en-US" sz="1500" dirty="0">
                <a:solidFill>
                  <a:schemeClr val="tx1"/>
                </a:solidFill>
              </a:rPr>
              <a:t>just </a:t>
            </a:r>
            <a:r>
              <a:rPr lang="en-US" sz="1500" dirty="0">
                <a:solidFill>
                  <a:srgbClr val="3366FF"/>
                </a:solidFill>
              </a:rPr>
              <a:t>document</a:t>
            </a:r>
            <a:r>
              <a:rPr lang="en-US" sz="1500" dirty="0">
                <a:solidFill>
                  <a:schemeClr val="tx1"/>
                </a:solidFill>
              </a:rPr>
              <a:t> your code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check them by making explicit assert calls (available in most languages C, Java, Python, Pascal</a:t>
            </a:r>
            <a:r>
              <a:rPr lang="is-IS" dirty="0">
                <a:solidFill>
                  <a:schemeClr val="tx1"/>
                </a:solidFill>
              </a:rPr>
              <a:t>…)</a:t>
            </a:r>
          </a:p>
          <a:p>
            <a:pPr lvl="1"/>
            <a:r>
              <a:rPr lang="is-IS" dirty="0">
                <a:solidFill>
                  <a:schemeClr val="tx1"/>
                </a:solidFill>
              </a:rPr>
              <a:t>prove correctness</a:t>
            </a:r>
          </a:p>
          <a:p>
            <a:r>
              <a:rPr lang="is-IS" sz="1800" dirty="0">
                <a:solidFill>
                  <a:srgbClr val="3366FF"/>
                </a:solidFill>
              </a:rPr>
              <a:t>Select the loop invariant </a:t>
            </a:r>
            <a:r>
              <a:rPr lang="is-IS" sz="1800" dirty="0">
                <a:solidFill>
                  <a:schemeClr val="tx1"/>
                </a:solidFill>
              </a:rPr>
              <a:t>as </a:t>
            </a:r>
            <a:r>
              <a:rPr lang="is-IS" sz="1800" b="1" dirty="0">
                <a:solidFill>
                  <a:srgbClr val="3366FF"/>
                </a:solidFill>
              </a:rPr>
              <a:t>close</a:t>
            </a:r>
            <a:r>
              <a:rPr lang="is-IS" sz="1800" dirty="0">
                <a:solidFill>
                  <a:srgbClr val="3366FF"/>
                </a:solidFill>
              </a:rPr>
              <a:t> </a:t>
            </a:r>
            <a:r>
              <a:rPr lang="is-IS" sz="1800" dirty="0">
                <a:solidFill>
                  <a:schemeClr val="tx1"/>
                </a:solidFill>
              </a:rPr>
              <a:t>as possible to the property you are seeking from your final OUTPUTS of your algorithm.</a:t>
            </a:r>
          </a:p>
          <a:p>
            <a:pPr lvl="1"/>
            <a:r>
              <a:rPr lang="is-IS" sz="1500" dirty="0">
                <a:solidFill>
                  <a:schemeClr val="tx1"/>
                </a:solidFill>
              </a:rPr>
              <a:t>Example of useless loop invariants: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Consider this code</a:t>
            </a:r>
          </a:p>
          <a:p>
            <a:pPr marL="377190" lvl="1" indent="0"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= 10; </a:t>
            </a:r>
          </a:p>
          <a:p>
            <a:pPr marL="377190" lvl="1" indent="0"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	for (</a:t>
            </a:r>
            <a:r>
              <a:rPr lang="en-US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j=0;  j &lt; 7;  j++)</a:t>
            </a:r>
          </a:p>
          <a:p>
            <a:pPr marL="377190" lvl="1" indent="0"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		</a:t>
            </a:r>
            <a:r>
              <a:rPr lang="en-US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--;</a:t>
            </a:r>
          </a:p>
          <a:p>
            <a:pPr lvl="1"/>
            <a:endParaRPr lang="is-IS" sz="1500" dirty="0">
              <a:solidFill>
                <a:schemeClr val="tx1"/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A useless (true) loop invariant could be: </a:t>
            </a:r>
            <a:r>
              <a:rPr lang="en-US" dirty="0">
                <a:solidFill>
                  <a:srgbClr val="3366FF"/>
                </a:solidFill>
              </a:rPr>
              <a:t>(0 ≤ j &lt; 7) </a:t>
            </a:r>
            <a:r>
              <a:rPr lang="en-US" dirty="0">
                <a:solidFill>
                  <a:schemeClr val="tx1"/>
                </a:solidFill>
              </a:rPr>
              <a:t>Yes, this is true</a:t>
            </a:r>
            <a:r>
              <a:rPr lang="is-IS" dirty="0">
                <a:solidFill>
                  <a:schemeClr val="tx1"/>
                </a:solidFill>
              </a:rPr>
              <a:t>…. but useless</a:t>
            </a:r>
            <a:endParaRPr lang="en-US" sz="135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pPr lvl="1"/>
            <a:endParaRPr lang="en-US" sz="1800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30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Example 1</a:t>
            </a:r>
            <a:r>
              <a:rPr lang="en-US" dirty="0"/>
              <a:t>: Loop Invariant (Property)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694"/>
            <a:ext cx="8432800" cy="550770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Consider this code to find the max integer in a non empty array A</a:t>
            </a:r>
          </a:p>
          <a:p>
            <a:pPr marL="377190" lvl="1" indent="0">
              <a:buNone/>
            </a:pPr>
            <a:r>
              <a:rPr lang="en-US" b="1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chemeClr val="tx1"/>
                </a:solidFill>
              </a:rPr>
              <a:t>an array </a:t>
            </a:r>
            <a:r>
              <a:rPr lang="en-US" b="1" i="1" dirty="0">
                <a:solidFill>
                  <a:schemeClr val="tx1"/>
                </a:solidFill>
              </a:rPr>
              <a:t>A</a:t>
            </a:r>
          </a:p>
          <a:p>
            <a:pPr marL="377190" lvl="1" indent="0">
              <a:buNone/>
            </a:pPr>
            <a:r>
              <a:rPr lang="en-US" b="1" dirty="0">
                <a:solidFill>
                  <a:schemeClr val="tx1"/>
                </a:solidFill>
              </a:rPr>
              <a:t>Output</a:t>
            </a:r>
            <a:r>
              <a:rPr lang="en-US" dirty="0">
                <a:solidFill>
                  <a:schemeClr val="tx1"/>
                </a:solidFill>
              </a:rPr>
              <a:t>: a number m that is the largest number in Array A</a:t>
            </a:r>
          </a:p>
          <a:p>
            <a:pPr marL="377190" lvl="1" indent="0"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max(A)</a:t>
            </a:r>
          </a:p>
          <a:p>
            <a:pPr marL="377190" lvl="1" indent="0"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	m = A[1]</a:t>
            </a:r>
          </a:p>
          <a:p>
            <a:pPr marL="377190" lvl="1" indent="0"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= 2;</a:t>
            </a:r>
          </a:p>
          <a:p>
            <a:pPr marL="377190" lvl="1" indent="0"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	while (</a:t>
            </a:r>
            <a:r>
              <a:rPr lang="en-US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≤ </a:t>
            </a:r>
            <a:r>
              <a:rPr lang="en-US" dirty="0" err="1">
                <a:solidFill>
                  <a:srgbClr val="3366FF"/>
                </a:solidFill>
                <a:latin typeface="Courier New"/>
                <a:cs typeface="Courier New"/>
              </a:rPr>
              <a:t>A.length</a:t>
            </a: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pPr marL="377190" lvl="1" indent="0"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	   if (m &lt; A[</a:t>
            </a:r>
            <a:r>
              <a:rPr lang="en-US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])</a:t>
            </a:r>
          </a:p>
          <a:p>
            <a:pPr marL="377190" lvl="1" indent="0"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		m = A[</a:t>
            </a:r>
            <a:r>
              <a:rPr lang="en-US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]</a:t>
            </a:r>
          </a:p>
          <a:p>
            <a:pPr marL="377190" lvl="1" indent="0"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	   </a:t>
            </a:r>
            <a:r>
              <a:rPr lang="en-US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++</a:t>
            </a:r>
          </a:p>
          <a:p>
            <a:pPr marL="377190" lvl="1" indent="0"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	return m</a:t>
            </a:r>
          </a:p>
          <a:p>
            <a:r>
              <a:rPr lang="en-US" dirty="0">
                <a:solidFill>
                  <a:schemeClr val="tx1"/>
                </a:solidFill>
              </a:rPr>
              <a:t>Is the above algorithm correct?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What is the property/condition that the output of max(A) must meet such that the algorithm is correct?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Answer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(obviously) our </a:t>
            </a:r>
            <a:r>
              <a:rPr lang="en-US" b="1" dirty="0">
                <a:solidFill>
                  <a:srgbClr val="FF0000"/>
                </a:solidFill>
              </a:rPr>
              <a:t>target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: </a:t>
            </a:r>
            <a:r>
              <a:rPr lang="en-US" b="1" dirty="0">
                <a:solidFill>
                  <a:srgbClr val="3366FF"/>
                </a:solidFill>
              </a:rPr>
              <a:t>m ≥ A[</a:t>
            </a:r>
            <a:r>
              <a:rPr lang="en-US" b="1" dirty="0" err="1">
                <a:solidFill>
                  <a:srgbClr val="3366FF"/>
                </a:solidFill>
              </a:rPr>
              <a:t>i</a:t>
            </a:r>
            <a:r>
              <a:rPr lang="en-US" b="1" dirty="0">
                <a:solidFill>
                  <a:srgbClr val="3366FF"/>
                </a:solidFill>
              </a:rPr>
              <a:t>] for all </a:t>
            </a:r>
            <a:r>
              <a:rPr lang="en-US" b="1" dirty="0" err="1">
                <a:solidFill>
                  <a:srgbClr val="3366FF"/>
                </a:solidFill>
              </a:rPr>
              <a:t>i</a:t>
            </a:r>
            <a:r>
              <a:rPr lang="en-US" b="1" dirty="0">
                <a:solidFill>
                  <a:srgbClr val="3366FF"/>
                </a:solidFill>
              </a:rPr>
              <a:t> from 1 to </a:t>
            </a:r>
            <a:r>
              <a:rPr lang="en-US" b="1" dirty="0" err="1">
                <a:solidFill>
                  <a:srgbClr val="3366FF"/>
                </a:solidFill>
              </a:rPr>
              <a:t>A.length</a:t>
            </a:r>
            <a:endParaRPr lang="en-US" b="1" dirty="0">
              <a:solidFill>
                <a:srgbClr val="3366FF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So, what should be the loop invariant (closest to the above condition)?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Answer</a:t>
            </a:r>
            <a:r>
              <a:rPr lang="en-US" dirty="0">
                <a:solidFill>
                  <a:schemeClr val="tx1"/>
                </a:solidFill>
              </a:rPr>
              <a:t>: m ≥ A[k] for all k from 1 to i-1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Can we prove that the algorithm is correct?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Answer: Yes, by using loop invariants: see 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4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14878" y="127432"/>
            <a:ext cx="4429125" cy="390525"/>
          </a:xfrm>
        </p:spPr>
        <p:txBody>
          <a:bodyPr/>
          <a:lstStyle/>
          <a:p>
            <a:r>
              <a:rPr lang="en-US" dirty="0">
                <a:ea typeface="Century Gothic"/>
                <a:sym typeface="Questrial"/>
              </a:rPr>
              <a:t>Overview</a:t>
            </a:r>
            <a:endParaRPr lang="en-US" dirty="0"/>
          </a:p>
        </p:txBody>
      </p:sp>
      <p:pic>
        <p:nvPicPr>
          <p:cNvPr id="5" name="Picture 4" descr="heads.jp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01"/>
          <a:stretch/>
        </p:blipFill>
        <p:spPr>
          <a:xfrm>
            <a:off x="153716" y="1543300"/>
            <a:ext cx="4339459" cy="1921533"/>
          </a:xfrm>
          <a:prstGeom prst="rect">
            <a:avLst/>
          </a:prstGeom>
        </p:spPr>
      </p:pic>
      <p:pic>
        <p:nvPicPr>
          <p:cNvPr id="6" name="Picture 5" descr="heads.jp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01"/>
          <a:stretch/>
        </p:blipFill>
        <p:spPr>
          <a:xfrm>
            <a:off x="95536" y="2713644"/>
            <a:ext cx="4455814" cy="1973056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831557" y="754024"/>
            <a:ext cx="4215880" cy="5819181"/>
          </a:xfrm>
        </p:spPr>
        <p:txBody>
          <a:bodyPr/>
          <a:lstStyle/>
          <a:p>
            <a:pPr marL="137160" indent="0">
              <a:buNone/>
            </a:pPr>
            <a:r>
              <a:rPr lang="en-US" sz="2100" b="1" dirty="0"/>
              <a:t>Objectives</a:t>
            </a:r>
          </a:p>
          <a:p>
            <a:r>
              <a:rPr lang="en-US" dirty="0"/>
              <a:t>Review, understand, and apply the </a:t>
            </a:r>
            <a:r>
              <a:rPr lang="en-US" dirty="0">
                <a:solidFill>
                  <a:srgbClr val="FF6600"/>
                </a:solidFill>
              </a:rPr>
              <a:t>counterexample </a:t>
            </a:r>
            <a:r>
              <a:rPr lang="en-US" dirty="0"/>
              <a:t>technique to algorithms.</a:t>
            </a:r>
          </a:p>
          <a:p>
            <a:r>
              <a:rPr lang="en-US" dirty="0"/>
              <a:t>Review, understand, and apply the </a:t>
            </a:r>
            <a:r>
              <a:rPr lang="en-US" dirty="0">
                <a:solidFill>
                  <a:srgbClr val="FF6600"/>
                </a:solidFill>
              </a:rPr>
              <a:t>contradiction </a:t>
            </a:r>
            <a:r>
              <a:rPr lang="en-US" dirty="0"/>
              <a:t>technique to algorithms.</a:t>
            </a:r>
          </a:p>
          <a:p>
            <a:r>
              <a:rPr lang="en-US" dirty="0"/>
              <a:t>Review, understand, and apply the </a:t>
            </a:r>
            <a:r>
              <a:rPr lang="en-US" dirty="0">
                <a:solidFill>
                  <a:srgbClr val="FF6600"/>
                </a:solidFill>
              </a:rPr>
              <a:t>induction </a:t>
            </a:r>
            <a:r>
              <a:rPr lang="en-US" dirty="0"/>
              <a:t>technique.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/>
              <a:t>Learn, understand, and use </a:t>
            </a:r>
            <a:r>
              <a:rPr lang="en-US" dirty="0">
                <a:solidFill>
                  <a:srgbClr val="FF6600"/>
                </a:solidFill>
              </a:rPr>
              <a:t>loop invariants </a:t>
            </a:r>
            <a:r>
              <a:rPr lang="en-US" dirty="0"/>
              <a:t>(Very similar to induction)</a:t>
            </a:r>
          </a:p>
          <a:p>
            <a:endParaRPr lang="en-US" dirty="0">
              <a:solidFill>
                <a:srgbClr val="FF6600"/>
              </a:solidFill>
            </a:endParaRPr>
          </a:p>
          <a:p>
            <a:pPr marL="137160" indent="0">
              <a:buNone/>
            </a:pPr>
            <a:r>
              <a:rPr lang="en-US" sz="2000" b="1" dirty="0"/>
              <a:t>Requirements</a:t>
            </a:r>
          </a:p>
          <a:p>
            <a:r>
              <a:rPr lang="en-US" dirty="0"/>
              <a:t>Review the counterexample, contradiction, and induction proof techniques covered in </a:t>
            </a:r>
            <a:r>
              <a:rPr lang="en-US" i="1" dirty="0">
                <a:solidFill>
                  <a:srgbClr val="FF6600"/>
                </a:solidFill>
              </a:rPr>
              <a:t>CPSC 3243 Discrete Structures</a:t>
            </a:r>
            <a:r>
              <a:rPr lang="en-US" dirty="0"/>
              <a:t> or equivalent</a:t>
            </a:r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145501"/>
              </p:ext>
            </p:extLst>
          </p:nvPr>
        </p:nvGraphicFramePr>
        <p:xfrm>
          <a:off x="571500" y="4750601"/>
          <a:ext cx="2984500" cy="1572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4" name="Equation" r:id="rId5" imgW="939800" imgH="495300" progId="Equation.3">
                  <p:embed/>
                </p:oleObj>
              </mc:Choice>
              <mc:Fallback>
                <p:oleObj name="Equation" r:id="rId5" imgW="9398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1500" y="4750601"/>
                        <a:ext cx="2984500" cy="157230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65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Example 1</a:t>
            </a:r>
            <a:r>
              <a:rPr lang="en-US" dirty="0"/>
              <a:t>: Loop Invariant (Property) </a:t>
            </a:r>
            <a:r>
              <a:rPr lang="en-US" i="1" dirty="0">
                <a:solidFill>
                  <a:srgbClr val="008000"/>
                </a:solidFill>
              </a:rPr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5830"/>
            <a:ext cx="8432800" cy="56292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Consider this code to find the max integer in a non empty array A</a:t>
            </a:r>
          </a:p>
          <a:p>
            <a:pPr marL="377190" lvl="1" indent="0">
              <a:buNone/>
            </a:pPr>
            <a:r>
              <a:rPr lang="en-US" dirty="0">
                <a:latin typeface="Courier New"/>
                <a:cs typeface="Courier New"/>
              </a:rPr>
              <a:t>max(A)</a:t>
            </a:r>
          </a:p>
          <a:p>
            <a:pPr marL="377190" lvl="1" indent="0">
              <a:buNone/>
            </a:pPr>
            <a:r>
              <a:rPr lang="en-US" dirty="0">
                <a:latin typeface="Courier New"/>
                <a:cs typeface="Courier New"/>
              </a:rPr>
              <a:t>	m = A[1]</a:t>
            </a:r>
          </a:p>
          <a:p>
            <a:pPr marL="377190" lvl="1" indent="0">
              <a:buNone/>
            </a:pPr>
            <a:r>
              <a:rPr lang="en-US" dirty="0">
                <a:latin typeface="Courier New"/>
                <a:cs typeface="Courier New"/>
              </a:rPr>
              <a:t>	i = 2;</a:t>
            </a:r>
          </a:p>
          <a:p>
            <a:pPr marL="377190" lvl="1" indent="0">
              <a:buNone/>
            </a:pPr>
            <a:r>
              <a:rPr lang="en-US" dirty="0">
                <a:latin typeface="Courier New"/>
                <a:cs typeface="Courier New"/>
              </a:rPr>
              <a:t>	while (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≤ A. length)</a:t>
            </a:r>
          </a:p>
          <a:p>
            <a:pPr marL="377190" lvl="1" indent="0">
              <a:buNone/>
            </a:pPr>
            <a:r>
              <a:rPr lang="en-US" dirty="0">
                <a:latin typeface="Courier New"/>
                <a:cs typeface="Courier New"/>
              </a:rPr>
              <a:t>	  //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Loop invariant </a:t>
            </a:r>
            <a:r>
              <a:rPr lang="en-US" dirty="0">
                <a:latin typeface="Courier New"/>
                <a:cs typeface="Courier New"/>
              </a:rPr>
              <a:t>: </a:t>
            </a: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m ≥ A[k] for all k from 1 to i-1</a:t>
            </a:r>
            <a:endParaRPr lang="en-US" dirty="0">
              <a:latin typeface="Courier New"/>
              <a:cs typeface="Courier New"/>
            </a:endParaRPr>
          </a:p>
          <a:p>
            <a:pPr marL="377190" lvl="1" indent="0">
              <a:buNone/>
            </a:pPr>
            <a:r>
              <a:rPr lang="en-US" dirty="0">
                <a:latin typeface="Courier New"/>
                <a:cs typeface="Courier New"/>
              </a:rPr>
              <a:t>	  if (m &lt;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])</a:t>
            </a:r>
          </a:p>
          <a:p>
            <a:pPr marL="377190" lvl="1" indent="0">
              <a:buNone/>
            </a:pPr>
            <a:r>
              <a:rPr lang="en-US" dirty="0">
                <a:latin typeface="Courier New"/>
                <a:cs typeface="Courier New"/>
              </a:rPr>
              <a:t>		m =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pPr marL="377190" lvl="1" indent="0">
              <a:buNone/>
            </a:pPr>
            <a:r>
              <a:rPr lang="en-US" dirty="0">
                <a:latin typeface="Courier New"/>
                <a:cs typeface="Courier New"/>
              </a:rPr>
              <a:t>	 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++</a:t>
            </a:r>
          </a:p>
          <a:p>
            <a:pPr marL="377190" lvl="1" indent="0"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	return m</a:t>
            </a:r>
          </a:p>
          <a:p>
            <a:r>
              <a:rPr lang="en-US" dirty="0">
                <a:solidFill>
                  <a:schemeClr val="tx1"/>
                </a:solidFill>
              </a:rPr>
              <a:t>Correctness Proof using the loop invariant: </a:t>
            </a:r>
            <a:r>
              <a:rPr lang="en-US" dirty="0">
                <a:solidFill>
                  <a:srgbClr val="3366FF"/>
                </a:solidFill>
              </a:rPr>
              <a:t>m ≥ A[k] for all k from 1 to i-1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Initialization</a:t>
            </a:r>
            <a:r>
              <a:rPr lang="en-US" dirty="0">
                <a:solidFill>
                  <a:schemeClr val="tx1"/>
                </a:solidFill>
              </a:rPr>
              <a:t>:  for k = 2, we need m ≥ A[k] for all k from 1 to 1. Before the loop, we set m = A[1], so this condition is satisfied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Maintenance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suppose that the condition </a:t>
            </a:r>
            <a:r>
              <a:rPr lang="en-US" dirty="0">
                <a:solidFill>
                  <a:srgbClr val="3366FF"/>
                </a:solidFill>
              </a:rPr>
              <a:t>m ≥ A[k] for all k from 1 to i-1 </a:t>
            </a:r>
            <a:r>
              <a:rPr lang="en-US" dirty="0">
                <a:solidFill>
                  <a:schemeClr val="tx1"/>
                </a:solidFill>
              </a:rPr>
              <a:t>is respected before the iteration when we reach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. Let us prove that this condition will be satisfied before the next iteration when we reach (i+1).  We need only to prove that before the next iteration m ≥ 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]. Just before the next iteration we checked the condition (if m &lt; 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]) and update m in case m &lt; 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]). Therefore for the next iteration we can assert that  </a:t>
            </a:r>
            <a:r>
              <a:rPr lang="en-US" dirty="0">
                <a:solidFill>
                  <a:srgbClr val="3366FF"/>
                </a:solidFill>
              </a:rPr>
              <a:t>m ≥ A[k] for all k from 1 to (i+1)-1 = </a:t>
            </a:r>
            <a:r>
              <a:rPr lang="en-US" dirty="0" err="1">
                <a:solidFill>
                  <a:srgbClr val="3366FF"/>
                </a:solidFill>
              </a:rPr>
              <a:t>i</a:t>
            </a:r>
            <a:endParaRPr lang="en-US" dirty="0">
              <a:solidFill>
                <a:srgbClr val="3366FF"/>
              </a:solidFill>
            </a:endParaRP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Termination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when the loop terminates, we have 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== </a:t>
            </a:r>
            <a:r>
              <a:rPr lang="en-US" dirty="0" err="1">
                <a:solidFill>
                  <a:schemeClr val="tx1"/>
                </a:solidFill>
              </a:rPr>
              <a:t>A.length</a:t>
            </a:r>
            <a:r>
              <a:rPr lang="en-US" dirty="0">
                <a:solidFill>
                  <a:schemeClr val="tx1"/>
                </a:solidFill>
              </a:rPr>
              <a:t> + 1): this is how the while loop </a:t>
            </a:r>
            <a:r>
              <a:rPr lang="en-US" i="1" dirty="0">
                <a:solidFill>
                  <a:srgbClr val="008000"/>
                </a:solidFill>
              </a:rPr>
              <a:t>while (</a:t>
            </a:r>
            <a:r>
              <a:rPr lang="en-US" i="1" dirty="0" err="1">
                <a:solidFill>
                  <a:srgbClr val="008000"/>
                </a:solidFill>
              </a:rPr>
              <a:t>i</a:t>
            </a:r>
            <a:r>
              <a:rPr lang="en-US" i="1" dirty="0">
                <a:solidFill>
                  <a:srgbClr val="008000"/>
                </a:solidFill>
              </a:rPr>
              <a:t> ≤ A. length) </a:t>
            </a:r>
            <a:r>
              <a:rPr lang="en-US" dirty="0"/>
              <a:t>terminates.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We proved this loop invariant</a:t>
            </a:r>
            <a:r>
              <a:rPr lang="en-US" dirty="0"/>
              <a:t>: </a:t>
            </a:r>
            <a:r>
              <a:rPr lang="en-US" dirty="0">
                <a:solidFill>
                  <a:srgbClr val="3366FF"/>
                </a:solidFill>
              </a:rPr>
              <a:t>m ≥ A[k] for all k from 1 to i-1 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Let us replace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with the value it has when it terminated: (recall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== </a:t>
            </a:r>
            <a:r>
              <a:rPr lang="en-US" dirty="0" err="1">
                <a:solidFill>
                  <a:srgbClr val="000000"/>
                </a:solidFill>
              </a:rPr>
              <a:t>A.length</a:t>
            </a:r>
            <a:r>
              <a:rPr lang="en-US" dirty="0">
                <a:solidFill>
                  <a:srgbClr val="000000"/>
                </a:solidFill>
              </a:rPr>
              <a:t> + 1 ). The condition becomes:</a:t>
            </a:r>
          </a:p>
          <a:p>
            <a:pPr lvl="2"/>
            <a:r>
              <a:rPr lang="en-US" dirty="0"/>
              <a:t>: </a:t>
            </a:r>
            <a:r>
              <a:rPr lang="en-US" dirty="0">
                <a:solidFill>
                  <a:srgbClr val="3366FF"/>
                </a:solidFill>
              </a:rPr>
              <a:t>m ≥ A[k] for all k from 1 to </a:t>
            </a:r>
            <a:r>
              <a:rPr lang="en-US" dirty="0" err="1">
                <a:solidFill>
                  <a:srgbClr val="3366FF"/>
                </a:solidFill>
              </a:rPr>
              <a:t>A.length</a:t>
            </a:r>
            <a:r>
              <a:rPr lang="en-US" dirty="0">
                <a:solidFill>
                  <a:srgbClr val="3366FF"/>
                </a:solidFill>
              </a:rPr>
              <a:t> + 1-1 = A. length       </a:t>
            </a:r>
            <a:r>
              <a:rPr lang="en-US" dirty="0">
                <a:solidFill>
                  <a:srgbClr val="000000"/>
                </a:solidFill>
              </a:rPr>
              <a:t>This is our </a:t>
            </a:r>
            <a:r>
              <a:rPr lang="en-US" b="1" dirty="0">
                <a:solidFill>
                  <a:srgbClr val="FF0000"/>
                </a:solidFill>
              </a:rPr>
              <a:t>target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(check previous slide)</a:t>
            </a:r>
          </a:p>
          <a:p>
            <a:pPr lvl="2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58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Example 1I</a:t>
            </a:r>
            <a:r>
              <a:rPr lang="en-US" dirty="0"/>
              <a:t>: Loop Invariant (Property)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694"/>
            <a:ext cx="8432800" cy="550770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Consider this code to find the </a:t>
            </a:r>
            <a:r>
              <a:rPr lang="en-US" b="1" dirty="0">
                <a:solidFill>
                  <a:srgbClr val="3366FF"/>
                </a:solidFill>
              </a:rPr>
              <a:t>index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of an item 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 in a non empty array A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chemeClr val="tx1"/>
                </a:solidFill>
              </a:rPr>
              <a:t>an array </a:t>
            </a:r>
            <a:r>
              <a:rPr lang="en-US" b="1" i="1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 the item we seek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Output</a:t>
            </a:r>
            <a:r>
              <a:rPr lang="en-US" dirty="0">
                <a:solidFill>
                  <a:schemeClr val="tx1"/>
                </a:solidFill>
              </a:rPr>
              <a:t>: the </a:t>
            </a:r>
            <a:r>
              <a:rPr lang="en-US" b="1" dirty="0">
                <a:solidFill>
                  <a:srgbClr val="3366FF"/>
                </a:solidFill>
              </a:rPr>
              <a:t>smallest</a:t>
            </a:r>
            <a:r>
              <a:rPr lang="en-US" dirty="0">
                <a:solidFill>
                  <a:schemeClr val="tx1"/>
                </a:solidFill>
              </a:rPr>
              <a:t>  index of x in Array A (0 if x is not found)</a:t>
            </a:r>
          </a:p>
          <a:p>
            <a:pPr marL="377190" lvl="1" indent="0">
              <a:lnSpc>
                <a:spcPct val="70000"/>
              </a:lnSpc>
              <a:buNone/>
            </a:pPr>
            <a:r>
              <a:rPr lang="en-US" dirty="0" err="1">
                <a:solidFill>
                  <a:srgbClr val="3366FF"/>
                </a:solidFill>
                <a:latin typeface="Courier New"/>
                <a:cs typeface="Courier New"/>
              </a:rPr>
              <a:t>whichIndex</a:t>
            </a: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3366FF"/>
                </a:solidFill>
                <a:latin typeface="Courier New"/>
                <a:cs typeface="Courier New"/>
              </a:rPr>
              <a:t>A,x</a:t>
            </a: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pPr marL="377190" lvl="1" indent="0">
              <a:lnSpc>
                <a:spcPct val="70000"/>
              </a:lnSpc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	Index = 1</a:t>
            </a:r>
          </a:p>
          <a:p>
            <a:pPr marL="377190" lvl="1" indent="0">
              <a:lnSpc>
                <a:spcPct val="70000"/>
              </a:lnSpc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	while (Index ≤ A. length) and (A[Index] ≠ x)</a:t>
            </a:r>
          </a:p>
          <a:p>
            <a:pPr marL="377190" lvl="1" indent="0">
              <a:lnSpc>
                <a:spcPct val="70000"/>
              </a:lnSpc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	    Index = Index + 1</a:t>
            </a:r>
          </a:p>
          <a:p>
            <a:pPr marL="377190" lvl="1" indent="0">
              <a:lnSpc>
                <a:spcPct val="70000"/>
              </a:lnSpc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	if (Index &gt; </a:t>
            </a:r>
            <a:r>
              <a:rPr lang="en-US" dirty="0" err="1">
                <a:solidFill>
                  <a:srgbClr val="3366FF"/>
                </a:solidFill>
                <a:latin typeface="Courier New"/>
                <a:cs typeface="Courier New"/>
              </a:rPr>
              <a:t>A.length</a:t>
            </a: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pPr marL="377190" lvl="1" indent="0">
              <a:lnSpc>
                <a:spcPct val="70000"/>
              </a:lnSpc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	    Index = 0 </a:t>
            </a:r>
          </a:p>
          <a:p>
            <a:pPr marL="377190" lvl="1" indent="0">
              <a:lnSpc>
                <a:spcPct val="70000"/>
              </a:lnSpc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	return Index</a:t>
            </a:r>
          </a:p>
          <a:p>
            <a:r>
              <a:rPr lang="en-US" dirty="0">
                <a:solidFill>
                  <a:schemeClr val="tx1"/>
                </a:solidFill>
              </a:rPr>
              <a:t>Is the above algorithm correct?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What is the property/condition that the output Index must meet such that the algorithm is correct?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Answer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(obviously) our </a:t>
            </a:r>
            <a:r>
              <a:rPr lang="en-US" b="1" dirty="0">
                <a:solidFill>
                  <a:srgbClr val="FF0000"/>
                </a:solidFill>
              </a:rPr>
              <a:t>target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: Index is the smallest such x == A[Index] if found or 0 otherwise.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 have a problem: while searching, I do not yet know Index. So what to do?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Answer: find another property/condition useful and verifiable.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So, what should be the loop invariant (closest to the above condition)?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Answer</a:t>
            </a:r>
            <a:r>
              <a:rPr lang="en-US" dirty="0">
                <a:solidFill>
                  <a:schemeClr val="tx1"/>
                </a:solidFill>
              </a:rPr>
              <a:t>: for all k with 1≤ k ≤ A.length+1, when we reach the while statement for the </a:t>
            </a:r>
            <a:r>
              <a:rPr lang="en-US" dirty="0" err="1">
                <a:solidFill>
                  <a:schemeClr val="tx1"/>
                </a:solidFill>
              </a:rPr>
              <a:t>k</a:t>
            </a:r>
            <a:r>
              <a:rPr lang="en-US" baseline="30000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time, these loop invariants  are satisfied</a:t>
            </a:r>
            <a:r>
              <a:rPr lang="en-US" dirty="0">
                <a:solidFill>
                  <a:srgbClr val="3366FF"/>
                </a:solidFill>
              </a:rPr>
              <a:t>: Index = k and A[</a:t>
            </a:r>
            <a:r>
              <a:rPr lang="en-US" dirty="0" err="1">
                <a:solidFill>
                  <a:srgbClr val="3366FF"/>
                </a:solidFill>
              </a:rPr>
              <a:t>i</a:t>
            </a:r>
            <a:r>
              <a:rPr lang="en-US" dirty="0">
                <a:solidFill>
                  <a:srgbClr val="3366FF"/>
                </a:solidFill>
              </a:rPr>
              <a:t>] ≠ x for all </a:t>
            </a:r>
            <a:r>
              <a:rPr lang="en-US" dirty="0" err="1">
                <a:solidFill>
                  <a:srgbClr val="3366FF"/>
                </a:solidFill>
              </a:rPr>
              <a:t>i</a:t>
            </a:r>
            <a:r>
              <a:rPr lang="en-US" dirty="0">
                <a:solidFill>
                  <a:srgbClr val="3366FF"/>
                </a:solidFill>
              </a:rPr>
              <a:t> such that 1≤ </a:t>
            </a:r>
            <a:r>
              <a:rPr lang="en-US" dirty="0" err="1">
                <a:solidFill>
                  <a:srgbClr val="3366FF"/>
                </a:solidFill>
              </a:rPr>
              <a:t>i</a:t>
            </a:r>
            <a:r>
              <a:rPr lang="en-US" dirty="0">
                <a:solidFill>
                  <a:srgbClr val="3366FF"/>
                </a:solidFill>
              </a:rPr>
              <a:t> &lt;k.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 other words, the loop invariant states that if we are still executing the loop, this means we did not yet find x.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Can we prove that the algorithm is correct?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Answer</a:t>
            </a:r>
            <a:r>
              <a:rPr lang="en-US" dirty="0">
                <a:solidFill>
                  <a:schemeClr val="tx1"/>
                </a:solidFill>
              </a:rPr>
              <a:t>: Yes,  see 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49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Example 1I</a:t>
            </a:r>
            <a:r>
              <a:rPr lang="en-US" dirty="0"/>
              <a:t>: Loop Invariant (Property) </a:t>
            </a:r>
            <a:r>
              <a:rPr lang="en-US" i="1" dirty="0">
                <a:solidFill>
                  <a:srgbClr val="008000"/>
                </a:solidFill>
              </a:rPr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694"/>
            <a:ext cx="8432800" cy="550770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Consider this code to find the </a:t>
            </a:r>
            <a:r>
              <a:rPr lang="en-US" b="1" dirty="0">
                <a:solidFill>
                  <a:srgbClr val="3366FF"/>
                </a:solidFill>
              </a:rPr>
              <a:t>index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of an item 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 in a non empty array A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chemeClr val="tx1"/>
                </a:solidFill>
              </a:rPr>
              <a:t>an array </a:t>
            </a:r>
            <a:r>
              <a:rPr lang="en-US" b="1" i="1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 the item we seek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Output</a:t>
            </a:r>
            <a:r>
              <a:rPr lang="en-US" dirty="0">
                <a:solidFill>
                  <a:schemeClr val="tx1"/>
                </a:solidFill>
              </a:rPr>
              <a:t>: the </a:t>
            </a:r>
            <a:r>
              <a:rPr lang="en-US" b="1" dirty="0">
                <a:solidFill>
                  <a:srgbClr val="3366FF"/>
                </a:solidFill>
              </a:rPr>
              <a:t>smallest</a:t>
            </a:r>
            <a:r>
              <a:rPr lang="en-US" dirty="0">
                <a:solidFill>
                  <a:schemeClr val="tx1"/>
                </a:solidFill>
              </a:rPr>
              <a:t>  index of x in Array A (0 if x is not found)</a:t>
            </a:r>
          </a:p>
          <a:p>
            <a:pPr marL="377190" lvl="1" indent="0">
              <a:lnSpc>
                <a:spcPct val="70000"/>
              </a:lnSpc>
              <a:buNone/>
            </a:pPr>
            <a:r>
              <a:rPr lang="en-US" dirty="0" err="1">
                <a:latin typeface="Courier New"/>
                <a:cs typeface="Courier New"/>
              </a:rPr>
              <a:t>whichIndex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A,x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377190" lvl="1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Index = 1</a:t>
            </a:r>
          </a:p>
          <a:p>
            <a:pPr marL="377190" lvl="1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while (Index ≤ A. length) and (A[Index] ≠ x)</a:t>
            </a:r>
          </a:p>
          <a:p>
            <a:pPr marL="377190" lvl="1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    Index = Index + 1</a:t>
            </a:r>
          </a:p>
          <a:p>
            <a:pPr marL="377190" lvl="1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if (Index &gt; 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377190" lvl="1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    Index = 0 </a:t>
            </a:r>
          </a:p>
          <a:p>
            <a:pPr marL="377190" lvl="1" indent="0">
              <a:lnSpc>
                <a:spcPct val="7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	return Index</a:t>
            </a:r>
          </a:p>
          <a:p>
            <a:r>
              <a:rPr lang="en-US" dirty="0">
                <a:solidFill>
                  <a:schemeClr val="tx1"/>
                </a:solidFill>
              </a:rPr>
              <a:t>Correctness Proof using the loop invariant:</a:t>
            </a:r>
            <a:r>
              <a:rPr lang="en-US" dirty="0">
                <a:solidFill>
                  <a:srgbClr val="3366FF"/>
                </a:solidFill>
              </a:rPr>
              <a:t> Index = k and A[</a:t>
            </a:r>
            <a:r>
              <a:rPr lang="en-US" dirty="0" err="1">
                <a:solidFill>
                  <a:srgbClr val="3366FF"/>
                </a:solidFill>
              </a:rPr>
              <a:t>i</a:t>
            </a:r>
            <a:r>
              <a:rPr lang="en-US" dirty="0">
                <a:solidFill>
                  <a:srgbClr val="3366FF"/>
                </a:solidFill>
              </a:rPr>
              <a:t>] ≠ x for all </a:t>
            </a:r>
            <a:r>
              <a:rPr lang="en-US" dirty="0" err="1">
                <a:solidFill>
                  <a:srgbClr val="3366FF"/>
                </a:solidFill>
              </a:rPr>
              <a:t>i</a:t>
            </a:r>
            <a:r>
              <a:rPr lang="en-US" dirty="0">
                <a:solidFill>
                  <a:srgbClr val="3366FF"/>
                </a:solidFill>
              </a:rPr>
              <a:t> such that 1≤ </a:t>
            </a:r>
            <a:r>
              <a:rPr lang="en-US" dirty="0" err="1">
                <a:solidFill>
                  <a:srgbClr val="3366FF"/>
                </a:solidFill>
              </a:rPr>
              <a:t>i</a:t>
            </a:r>
            <a:r>
              <a:rPr lang="en-US" dirty="0">
                <a:solidFill>
                  <a:srgbClr val="3366FF"/>
                </a:solidFill>
              </a:rPr>
              <a:t> &lt;k.</a:t>
            </a:r>
            <a:endParaRPr lang="en-US" sz="1600" dirty="0">
              <a:solidFill>
                <a:srgbClr val="3366FF"/>
              </a:solidFill>
            </a:endParaRPr>
          </a:p>
          <a:p>
            <a:pPr lvl="1"/>
            <a:r>
              <a:rPr lang="en-US" sz="1600" b="1" dirty="0">
                <a:solidFill>
                  <a:srgbClr val="3366FF"/>
                </a:solidFill>
              </a:rPr>
              <a:t>Initialization</a:t>
            </a:r>
            <a:r>
              <a:rPr lang="en-US" sz="1600" dirty="0">
                <a:solidFill>
                  <a:schemeClr val="tx1"/>
                </a:solidFill>
              </a:rPr>
              <a:t>:  for k = 1, this is the first time we execute the while statement. We just previously set Index to 1. Therefore we have Index = k (both are equal to 1) and there is no A[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 with 1≤ 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 &lt; 1</a:t>
            </a:r>
          </a:p>
          <a:p>
            <a:pPr lvl="1"/>
            <a:r>
              <a:rPr lang="en-US" sz="1600" b="1" dirty="0">
                <a:solidFill>
                  <a:srgbClr val="3366FF"/>
                </a:solidFill>
              </a:rPr>
              <a:t>Maintenance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</a:rPr>
              <a:t>suppose that the condition </a:t>
            </a:r>
            <a:r>
              <a:rPr lang="en-US" sz="1600" dirty="0">
                <a:solidFill>
                  <a:srgbClr val="3366FF"/>
                </a:solidFill>
              </a:rPr>
              <a:t>Index = k and A[</a:t>
            </a:r>
            <a:r>
              <a:rPr lang="en-US" sz="1600" dirty="0" err="1">
                <a:solidFill>
                  <a:srgbClr val="3366FF"/>
                </a:solidFill>
              </a:rPr>
              <a:t>i</a:t>
            </a:r>
            <a:r>
              <a:rPr lang="en-US" sz="1600" dirty="0">
                <a:solidFill>
                  <a:srgbClr val="3366FF"/>
                </a:solidFill>
              </a:rPr>
              <a:t>] ≠ x for all </a:t>
            </a:r>
            <a:r>
              <a:rPr lang="en-US" sz="1600" dirty="0" err="1">
                <a:solidFill>
                  <a:srgbClr val="3366FF"/>
                </a:solidFill>
              </a:rPr>
              <a:t>i</a:t>
            </a:r>
            <a:r>
              <a:rPr lang="en-US" sz="1600" dirty="0">
                <a:solidFill>
                  <a:srgbClr val="3366FF"/>
                </a:solidFill>
              </a:rPr>
              <a:t> such that 1≤ </a:t>
            </a:r>
            <a:r>
              <a:rPr lang="en-US" sz="1600" dirty="0" err="1">
                <a:solidFill>
                  <a:srgbClr val="3366FF"/>
                </a:solidFill>
              </a:rPr>
              <a:t>i</a:t>
            </a:r>
            <a:r>
              <a:rPr lang="en-US" sz="1600" dirty="0">
                <a:solidFill>
                  <a:srgbClr val="3366FF"/>
                </a:solidFill>
              </a:rPr>
              <a:t> &lt;k is respected </a:t>
            </a:r>
            <a:r>
              <a:rPr lang="en-US" sz="1600" dirty="0">
                <a:solidFill>
                  <a:schemeClr val="tx1"/>
                </a:solidFill>
              </a:rPr>
              <a:t>before the while statement is executed for the </a:t>
            </a:r>
            <a:r>
              <a:rPr lang="en-US" sz="1600" dirty="0" err="1">
                <a:solidFill>
                  <a:schemeClr val="tx1"/>
                </a:solidFill>
              </a:rPr>
              <a:t>k</a:t>
            </a:r>
            <a:r>
              <a:rPr lang="en-US" sz="1600" baseline="30000" dirty="0" err="1">
                <a:solidFill>
                  <a:schemeClr val="tx1"/>
                </a:solidFill>
              </a:rPr>
              <a:t>th</a:t>
            </a:r>
            <a:r>
              <a:rPr lang="en-US" sz="1600" dirty="0">
                <a:solidFill>
                  <a:schemeClr val="tx1"/>
                </a:solidFill>
              </a:rPr>
              <a:t> time.  If the </a:t>
            </a:r>
            <a:r>
              <a:rPr lang="en-US" sz="1600" i="1" dirty="0">
                <a:solidFill>
                  <a:schemeClr val="tx1"/>
                </a:solidFill>
              </a:rPr>
              <a:t>while</a:t>
            </a:r>
            <a:r>
              <a:rPr lang="en-US" sz="1600" dirty="0">
                <a:solidFill>
                  <a:schemeClr val="tx1"/>
                </a:solidFill>
              </a:rPr>
              <a:t> statement is executed a (k+1)</a:t>
            </a:r>
            <a:r>
              <a:rPr lang="en-US" sz="1600" dirty="0" err="1">
                <a:solidFill>
                  <a:schemeClr val="tx1"/>
                </a:solidFill>
              </a:rPr>
              <a:t>th</a:t>
            </a:r>
            <a:r>
              <a:rPr lang="en-US" sz="1600" dirty="0">
                <a:solidFill>
                  <a:schemeClr val="tx1"/>
                </a:solidFill>
              </a:rPr>
              <a:t> time, this means that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Index was incremented and therefore Index is now equal to (k+1)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A[k] ≠ x (otherwise the </a:t>
            </a:r>
            <a:r>
              <a:rPr lang="en-US" sz="1600" i="1" dirty="0">
                <a:solidFill>
                  <a:schemeClr val="tx1"/>
                </a:solidFill>
              </a:rPr>
              <a:t>while</a:t>
            </a:r>
            <a:r>
              <a:rPr lang="en-US" sz="1600" dirty="0">
                <a:solidFill>
                  <a:schemeClr val="tx1"/>
                </a:solidFill>
              </a:rPr>
              <a:t> statement would not have been executed a (k+1)</a:t>
            </a:r>
            <a:r>
              <a:rPr lang="en-US" sz="1600" dirty="0" err="1">
                <a:solidFill>
                  <a:schemeClr val="tx1"/>
                </a:solidFill>
              </a:rPr>
              <a:t>th</a:t>
            </a:r>
            <a:r>
              <a:rPr lang="en-US" sz="1600" dirty="0">
                <a:solidFill>
                  <a:schemeClr val="tx1"/>
                </a:solidFill>
              </a:rPr>
              <a:t> time)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So, we proved the induction step.</a:t>
            </a:r>
            <a:endParaRPr lang="en-US" sz="1600" dirty="0">
              <a:solidFill>
                <a:srgbClr val="3366FF"/>
              </a:solidFill>
            </a:endParaRPr>
          </a:p>
          <a:p>
            <a:pPr lvl="1"/>
            <a:r>
              <a:rPr lang="en-US" sz="1600" b="1" dirty="0">
                <a:solidFill>
                  <a:srgbClr val="3366FF"/>
                </a:solidFill>
              </a:rPr>
              <a:t>Termination</a:t>
            </a:r>
            <a:r>
              <a:rPr lang="en-US" sz="1600" dirty="0">
                <a:solidFill>
                  <a:srgbClr val="3366FF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:  </a:t>
            </a:r>
            <a:r>
              <a:rPr lang="en-US" sz="1600" dirty="0">
                <a:solidFill>
                  <a:schemeClr val="tx1"/>
                </a:solidFill>
              </a:rPr>
              <a:t>See next Slide</a:t>
            </a:r>
            <a:r>
              <a:rPr lang="is-IS" sz="1600" dirty="0">
                <a:solidFill>
                  <a:schemeClr val="tx1"/>
                </a:solidFill>
              </a:rPr>
              <a:t>…</a:t>
            </a:r>
            <a:endParaRPr lang="en-US" sz="1600" dirty="0">
              <a:solidFill>
                <a:srgbClr val="00000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Example 1I</a:t>
            </a:r>
            <a:r>
              <a:rPr lang="en-US" dirty="0"/>
              <a:t>: Loop Invariant (Property) </a:t>
            </a:r>
            <a:r>
              <a:rPr lang="en-US" i="1" dirty="0">
                <a:solidFill>
                  <a:srgbClr val="008000"/>
                </a:solidFill>
              </a:rPr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694"/>
            <a:ext cx="8432800" cy="550770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Consider this code to find the </a:t>
            </a:r>
            <a:r>
              <a:rPr lang="en-US" b="1" dirty="0">
                <a:solidFill>
                  <a:srgbClr val="3366FF"/>
                </a:solidFill>
              </a:rPr>
              <a:t>index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of an item 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 in a non empty array A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chemeClr val="tx1"/>
                </a:solidFill>
              </a:rPr>
              <a:t>an array </a:t>
            </a:r>
            <a:r>
              <a:rPr lang="en-US" b="1" i="1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 the item we seek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Output</a:t>
            </a:r>
            <a:r>
              <a:rPr lang="en-US" dirty="0">
                <a:solidFill>
                  <a:schemeClr val="tx1"/>
                </a:solidFill>
              </a:rPr>
              <a:t>: the </a:t>
            </a:r>
            <a:r>
              <a:rPr lang="en-US" b="1" dirty="0">
                <a:solidFill>
                  <a:srgbClr val="3366FF"/>
                </a:solidFill>
              </a:rPr>
              <a:t>smallest</a:t>
            </a:r>
            <a:r>
              <a:rPr lang="en-US" dirty="0">
                <a:solidFill>
                  <a:schemeClr val="tx1"/>
                </a:solidFill>
              </a:rPr>
              <a:t>  index of x in Array A (0 if x is not found)</a:t>
            </a:r>
          </a:p>
          <a:p>
            <a:pPr marL="377190" lvl="1" indent="0">
              <a:lnSpc>
                <a:spcPct val="70000"/>
              </a:lnSpc>
              <a:buNone/>
            </a:pPr>
            <a:r>
              <a:rPr lang="en-US" dirty="0" err="1">
                <a:latin typeface="Courier New"/>
                <a:cs typeface="Courier New"/>
              </a:rPr>
              <a:t>whichIndex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A,x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377190" lvl="1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Index = 1</a:t>
            </a:r>
          </a:p>
          <a:p>
            <a:pPr marL="377190" lvl="1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while (Index ≤ 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r>
              <a:rPr lang="en-US" dirty="0">
                <a:latin typeface="Courier New"/>
                <a:cs typeface="Courier New"/>
              </a:rPr>
              <a:t>) and (A[Index] ≠ x)</a:t>
            </a:r>
          </a:p>
          <a:p>
            <a:pPr marL="377190" lvl="1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    Index = Index + 1</a:t>
            </a:r>
          </a:p>
          <a:p>
            <a:pPr marL="377190" lvl="1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if (Index &gt; 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377190" lvl="1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    Index = 0 </a:t>
            </a:r>
          </a:p>
          <a:p>
            <a:pPr marL="377190" lvl="1" indent="0">
              <a:lnSpc>
                <a:spcPct val="7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	return Index</a:t>
            </a:r>
          </a:p>
          <a:p>
            <a:r>
              <a:rPr lang="en-US" dirty="0">
                <a:solidFill>
                  <a:schemeClr val="tx1"/>
                </a:solidFill>
              </a:rPr>
              <a:t>Correctness Proof using the loop invariant: (</a:t>
            </a:r>
            <a:r>
              <a:rPr lang="en-US" i="1" dirty="0">
                <a:solidFill>
                  <a:srgbClr val="008000"/>
                </a:solidFill>
              </a:rPr>
              <a:t>Continued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377190" lvl="1" indent="0">
              <a:buNone/>
            </a:pPr>
            <a:r>
              <a:rPr lang="en-US" dirty="0">
                <a:solidFill>
                  <a:srgbClr val="3366FF"/>
                </a:solidFill>
              </a:rPr>
              <a:t> Index = k and A[</a:t>
            </a:r>
            <a:r>
              <a:rPr lang="en-US" dirty="0" err="1">
                <a:solidFill>
                  <a:srgbClr val="3366FF"/>
                </a:solidFill>
              </a:rPr>
              <a:t>i</a:t>
            </a:r>
            <a:r>
              <a:rPr lang="en-US" dirty="0">
                <a:solidFill>
                  <a:srgbClr val="3366FF"/>
                </a:solidFill>
              </a:rPr>
              <a:t>] ≠ x for all </a:t>
            </a:r>
            <a:r>
              <a:rPr lang="en-US" dirty="0" err="1">
                <a:solidFill>
                  <a:srgbClr val="3366FF"/>
                </a:solidFill>
              </a:rPr>
              <a:t>i</a:t>
            </a:r>
            <a:r>
              <a:rPr lang="en-US" dirty="0">
                <a:solidFill>
                  <a:srgbClr val="3366FF"/>
                </a:solidFill>
              </a:rPr>
              <a:t> such that 1≤ </a:t>
            </a:r>
            <a:r>
              <a:rPr lang="en-US" dirty="0" err="1">
                <a:solidFill>
                  <a:srgbClr val="3366FF"/>
                </a:solidFill>
              </a:rPr>
              <a:t>i</a:t>
            </a:r>
            <a:r>
              <a:rPr lang="en-US" dirty="0">
                <a:solidFill>
                  <a:srgbClr val="3366FF"/>
                </a:solidFill>
              </a:rPr>
              <a:t> &lt;k.</a:t>
            </a:r>
          </a:p>
          <a:p>
            <a:pPr lvl="1"/>
            <a:r>
              <a:rPr lang="en-US" sz="1800" b="1" dirty="0">
                <a:solidFill>
                  <a:srgbClr val="3366FF"/>
                </a:solidFill>
              </a:rPr>
              <a:t>Termination</a:t>
            </a:r>
            <a:r>
              <a:rPr lang="en-US" sz="1800" dirty="0">
                <a:solidFill>
                  <a:srgbClr val="3366FF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:  </a:t>
            </a:r>
            <a:r>
              <a:rPr lang="en-US" sz="1800" dirty="0">
                <a:solidFill>
                  <a:schemeClr val="tx1"/>
                </a:solidFill>
              </a:rPr>
              <a:t>If the algorithm terminates, this means that either </a:t>
            </a:r>
            <a:r>
              <a:rPr lang="en-US" sz="1800" dirty="0">
                <a:latin typeface="Courier New"/>
                <a:cs typeface="Courier New"/>
              </a:rPr>
              <a:t>(Index &gt; A. length) </a:t>
            </a:r>
            <a:r>
              <a:rPr lang="en-US" sz="1800" dirty="0">
                <a:solidFill>
                  <a:schemeClr val="tx1"/>
                </a:solidFill>
              </a:rPr>
              <a:t> or </a:t>
            </a:r>
            <a:r>
              <a:rPr lang="en-US" sz="1800" dirty="0">
                <a:latin typeface="Courier New"/>
                <a:cs typeface="Courier New"/>
              </a:rPr>
              <a:t>(A[Index] = x)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1062990" lvl="2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if </a:t>
            </a:r>
            <a:r>
              <a:rPr lang="en-US" sz="1800" dirty="0">
                <a:latin typeface="Courier New"/>
                <a:cs typeface="Courier New"/>
              </a:rPr>
              <a:t>(Index &gt; A. length) </a:t>
            </a:r>
            <a:r>
              <a:rPr lang="en-US" sz="1800" dirty="0">
                <a:solidFill>
                  <a:schemeClr val="tx1"/>
                </a:solidFill>
              </a:rPr>
              <a:t> , then Index is set to 0: x is not found in Array A. This is correct.</a:t>
            </a:r>
          </a:p>
          <a:p>
            <a:pPr marL="1062990" lvl="2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if </a:t>
            </a:r>
            <a:r>
              <a:rPr lang="en-US" sz="1800" dirty="0">
                <a:latin typeface="Courier New"/>
                <a:cs typeface="Courier New"/>
              </a:rPr>
              <a:t>(A[Index] = x)</a:t>
            </a:r>
            <a:r>
              <a:rPr lang="en-US" sz="1800" dirty="0">
                <a:solidFill>
                  <a:schemeClr val="tx1"/>
                </a:solidFill>
              </a:rPr>
              <a:t> then x is found</a:t>
            </a:r>
            <a:r>
              <a:rPr lang="is-IS" sz="1800" dirty="0">
                <a:solidFill>
                  <a:schemeClr val="tx1"/>
                </a:solidFill>
              </a:rPr>
              <a:t>….. But, is Index the smallest Index?</a:t>
            </a:r>
          </a:p>
          <a:p>
            <a:pPr marL="1062990" lvl="3" indent="0">
              <a:buNone/>
            </a:pPr>
            <a:r>
              <a:rPr lang="is-IS" sz="1800" b="1" dirty="0">
                <a:solidFill>
                  <a:srgbClr val="3366FF"/>
                </a:solidFill>
              </a:rPr>
              <a:t>Answer</a:t>
            </a:r>
            <a:r>
              <a:rPr lang="is-IS" sz="1800" dirty="0">
                <a:solidFill>
                  <a:schemeClr val="tx1"/>
                </a:solidFill>
              </a:rPr>
              <a:t>: Yes: our loop invariant guarantees it.</a:t>
            </a:r>
            <a:endParaRPr lang="en-US" sz="1800" dirty="0">
              <a:solidFill>
                <a:srgbClr val="00000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0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confuse with Loop Invariants </a:t>
            </a:r>
            <a:r>
              <a:rPr lang="en-US" b="1" dirty="0">
                <a:solidFill>
                  <a:srgbClr val="FF0000"/>
                </a:solidFill>
              </a:rPr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69300" cy="452596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Definition</a:t>
            </a:r>
            <a:r>
              <a:rPr lang="en-US" dirty="0">
                <a:solidFill>
                  <a:schemeClr val="tx1"/>
                </a:solidFill>
              </a:rPr>
              <a:t>: “</a:t>
            </a:r>
            <a:r>
              <a:rPr lang="en-US" dirty="0">
                <a:solidFill>
                  <a:srgbClr val="3366FF"/>
                </a:solidFill>
              </a:rPr>
              <a:t>Loop-invariant code </a:t>
            </a:r>
            <a:r>
              <a:rPr lang="en-US" dirty="0"/>
              <a:t>are statements or expressions that can be moved outside the body of a loop without affecting the semantics of a program;” (Wikipedia)</a:t>
            </a:r>
          </a:p>
          <a:p>
            <a:endParaRPr lang="en-US" dirty="0"/>
          </a:p>
          <a:p>
            <a:r>
              <a:rPr lang="en-US" b="1" dirty="0">
                <a:solidFill>
                  <a:schemeClr val="tx1"/>
                </a:solidFill>
              </a:rPr>
              <a:t>Example</a:t>
            </a:r>
            <a:r>
              <a:rPr lang="en-US" dirty="0">
                <a:solidFill>
                  <a:schemeClr val="tx1"/>
                </a:solidFill>
              </a:rPr>
              <a:t>: Consider this code:</a:t>
            </a:r>
          </a:p>
          <a:p>
            <a:pPr marL="377190" lvl="1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a = 2</a:t>
            </a:r>
          </a:p>
          <a:p>
            <a:pPr marL="377190" lvl="1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b = 2*a + 1</a:t>
            </a:r>
          </a:p>
          <a:p>
            <a:pPr marL="377190" lvl="1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x = a - b</a:t>
            </a:r>
          </a:p>
          <a:p>
            <a:pPr marL="377190" lvl="1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Index = 1</a:t>
            </a:r>
          </a:p>
          <a:p>
            <a:pPr marL="377190" lvl="1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while (Index ≤ A. length) and (A[Index] ≠ x)</a:t>
            </a:r>
          </a:p>
          <a:p>
            <a:pPr marL="377190" lvl="1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    c = a + b</a:t>
            </a:r>
          </a:p>
          <a:p>
            <a:pPr marL="377190" lvl="1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    Index = Index + c;</a:t>
            </a:r>
          </a:p>
          <a:p>
            <a:pPr marL="377190" lvl="1" indent="0">
              <a:lnSpc>
                <a:spcPct val="7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37160" lvl="1">
              <a:spcBef>
                <a:spcPts val="90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</a:rPr>
              <a:t>The statement </a:t>
            </a:r>
            <a:r>
              <a:rPr lang="en-US" sz="1800" dirty="0">
                <a:latin typeface="Courier New"/>
                <a:cs typeface="Courier New"/>
              </a:rPr>
              <a:t>c = a + b </a:t>
            </a:r>
            <a:r>
              <a:rPr lang="en-US" sz="1800" dirty="0">
                <a:solidFill>
                  <a:schemeClr val="tx1"/>
                </a:solidFill>
              </a:rPr>
              <a:t>is a loop invariant </a:t>
            </a:r>
            <a:r>
              <a:rPr lang="en-US" sz="1800" dirty="0">
                <a:solidFill>
                  <a:srgbClr val="FF0000"/>
                </a:solidFill>
              </a:rPr>
              <a:t>code</a:t>
            </a:r>
            <a:r>
              <a:rPr lang="en-US" sz="1800" dirty="0">
                <a:solidFill>
                  <a:schemeClr val="tx1"/>
                </a:solidFill>
              </a:rPr>
              <a:t>. It could be moved before start the while loop such that </a:t>
            </a:r>
          </a:p>
          <a:p>
            <a:pPr marL="685800" lvl="2" indent="-342900">
              <a:spcBef>
                <a:spcPts val="9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50" dirty="0">
                <a:solidFill>
                  <a:schemeClr val="tx1"/>
                </a:solidFill>
              </a:rPr>
              <a:t>it would not change the outputs of this algorithm, and</a:t>
            </a:r>
          </a:p>
          <a:p>
            <a:pPr marL="685800" lvl="2" indent="-342900">
              <a:spcBef>
                <a:spcPts val="9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50" dirty="0">
                <a:solidFill>
                  <a:schemeClr val="tx1"/>
                </a:solidFill>
              </a:rPr>
              <a:t>the loop will run faster</a:t>
            </a:r>
            <a:r>
              <a:rPr lang="en-US" dirty="0">
                <a:latin typeface="Courier New"/>
                <a:cs typeface="Courier New"/>
              </a:rPr>
              <a:t>    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24</a:t>
            </a:fld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2336800" y="3619500"/>
            <a:ext cx="991100" cy="368300"/>
          </a:xfrm>
          <a:custGeom>
            <a:avLst/>
            <a:gdLst>
              <a:gd name="connsiteX0" fmla="*/ 0 w 991100"/>
              <a:gd name="connsiteY0" fmla="*/ 0 h 368300"/>
              <a:gd name="connsiteX1" fmla="*/ 838200 w 991100"/>
              <a:gd name="connsiteY1" fmla="*/ 50800 h 368300"/>
              <a:gd name="connsiteX2" fmla="*/ 952500 w 991100"/>
              <a:gd name="connsiteY2" fmla="*/ 228600 h 368300"/>
              <a:gd name="connsiteX3" fmla="*/ 393700 w 991100"/>
              <a:gd name="connsiteY3" fmla="*/ 3683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1100" h="368300">
                <a:moveTo>
                  <a:pt x="0" y="0"/>
                </a:moveTo>
                <a:cubicBezTo>
                  <a:pt x="339725" y="6350"/>
                  <a:pt x="679450" y="12700"/>
                  <a:pt x="838200" y="50800"/>
                </a:cubicBezTo>
                <a:cubicBezTo>
                  <a:pt x="996950" y="88900"/>
                  <a:pt x="1026583" y="175683"/>
                  <a:pt x="952500" y="228600"/>
                </a:cubicBezTo>
                <a:cubicBezTo>
                  <a:pt x="878417" y="281517"/>
                  <a:pt x="393700" y="368300"/>
                  <a:pt x="393700" y="368300"/>
                </a:cubicBezTo>
              </a:path>
            </a:pathLst>
          </a:custGeom>
          <a:ln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4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  <a:latin typeface="Times New Roman" charset="0"/>
              </a:rPr>
              <a:t>Wrap Up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457200" y="1092200"/>
            <a:ext cx="8229600" cy="4114800"/>
          </a:xfrm>
        </p:spPr>
        <p:txBody>
          <a:bodyPr/>
          <a:lstStyle/>
          <a:p>
            <a:r>
              <a:rPr lang="en-US" sz="2400" dirty="0"/>
              <a:t>Review, understand, and apply the </a:t>
            </a:r>
            <a:r>
              <a:rPr lang="en-US" sz="2400" dirty="0">
                <a:solidFill>
                  <a:srgbClr val="FF6600"/>
                </a:solidFill>
              </a:rPr>
              <a:t>counterexample </a:t>
            </a:r>
            <a:r>
              <a:rPr lang="en-US" sz="2400" dirty="0"/>
              <a:t>technique to algorithms.</a:t>
            </a:r>
          </a:p>
          <a:p>
            <a:r>
              <a:rPr lang="en-US" sz="2400" dirty="0"/>
              <a:t>Review, understand, and apply the </a:t>
            </a:r>
            <a:r>
              <a:rPr lang="en-US" sz="2400" dirty="0">
                <a:solidFill>
                  <a:srgbClr val="FF6600"/>
                </a:solidFill>
              </a:rPr>
              <a:t>contradiction </a:t>
            </a:r>
            <a:r>
              <a:rPr lang="en-US" sz="2400" dirty="0"/>
              <a:t>technique to algorithms.</a:t>
            </a:r>
          </a:p>
          <a:p>
            <a:r>
              <a:rPr lang="en-US" sz="2400" dirty="0"/>
              <a:t>Review, understand, and apply the </a:t>
            </a:r>
            <a:r>
              <a:rPr lang="en-US" sz="2400" dirty="0">
                <a:solidFill>
                  <a:srgbClr val="FF6600"/>
                </a:solidFill>
              </a:rPr>
              <a:t>induction </a:t>
            </a:r>
            <a:r>
              <a:rPr lang="en-US" sz="2400" dirty="0"/>
              <a:t>technique.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/>
              <a:t>Learn, understand, and use </a:t>
            </a:r>
            <a:r>
              <a:rPr lang="en-US" sz="2400" dirty="0">
                <a:solidFill>
                  <a:srgbClr val="FF6600"/>
                </a:solidFill>
              </a:rPr>
              <a:t>loop invariants </a:t>
            </a:r>
            <a:r>
              <a:rPr lang="en-US" sz="2400" dirty="0"/>
              <a:t>(Very similar to induction)</a:t>
            </a:r>
          </a:p>
          <a:p>
            <a:r>
              <a:rPr lang="en-US" sz="2400" dirty="0"/>
              <a:t>A word on loop invariant </a:t>
            </a:r>
            <a:r>
              <a:rPr lang="en-US" sz="2400" b="1" dirty="0">
                <a:solidFill>
                  <a:srgbClr val="FF6600"/>
                </a:solidFill>
              </a:rPr>
              <a:t>code</a:t>
            </a:r>
            <a:r>
              <a:rPr lang="en-US" sz="2400" dirty="0"/>
              <a:t>.</a:t>
            </a:r>
          </a:p>
          <a:p>
            <a:pPr lvl="1"/>
            <a:endParaRPr lang="en-US" sz="21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400" dirty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8F616F6F-E1A8-9E45-B20E-80B23E080069}" type="slidenum">
              <a:rPr lang="en-US" smtClean="0"/>
              <a:pPr algn="r"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5120640"/>
          </a:xfrm>
        </p:spPr>
        <p:txBody>
          <a:bodyPr/>
          <a:lstStyle/>
          <a:p>
            <a:r>
              <a:rPr lang="en-US" dirty="0"/>
              <a:t>What is a counterexample?</a:t>
            </a:r>
          </a:p>
          <a:p>
            <a:r>
              <a:rPr lang="en-US" dirty="0"/>
              <a:t>When to use it?</a:t>
            </a:r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Counterexample</a:t>
            </a:r>
          </a:p>
        </p:txBody>
      </p:sp>
    </p:spTree>
    <p:extLst>
      <p:ext uri="{BB962C8B-B14F-4D97-AF65-F5344CB8AC3E}">
        <p14:creationId xmlns:p14="http://schemas.microsoft.com/office/powerpoint/2010/main" val="278300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4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What</a:t>
            </a:r>
            <a:r>
              <a:rPr lang="en-US" dirty="0">
                <a:latin typeface="+mn-lt"/>
              </a:rPr>
              <a:t> Is A Counterexample?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2"/>
            <a:ext cx="7924800" cy="4976092"/>
          </a:xfrm>
        </p:spPr>
        <p:txBody>
          <a:bodyPr/>
          <a:lstStyle/>
          <a:p>
            <a:r>
              <a:rPr lang="en-US" sz="2400" dirty="0"/>
              <a:t>Dictionary: “A </a:t>
            </a:r>
            <a:r>
              <a:rPr lang="en-US" sz="2400" b="1" i="1" dirty="0">
                <a:solidFill>
                  <a:srgbClr val="3366FF"/>
                </a:solidFill>
              </a:rPr>
              <a:t>Counterexample </a:t>
            </a:r>
            <a:r>
              <a:rPr lang="en-US" sz="2400" dirty="0">
                <a:solidFill>
                  <a:schemeClr val="tx1"/>
                </a:solidFill>
              </a:rPr>
              <a:t>is an example that opposes or contradicts an idea or a theory </a:t>
            </a:r>
            <a:r>
              <a:rPr lang="en-US" sz="2400" dirty="0"/>
              <a:t>.”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Examples</a:t>
            </a:r>
            <a:r>
              <a:rPr lang="en-US" sz="2400" dirty="0"/>
              <a:t> of computation problems</a:t>
            </a:r>
          </a:p>
          <a:p>
            <a:pPr lvl="1"/>
            <a:r>
              <a:rPr lang="en-US" sz="2100" dirty="0">
                <a:solidFill>
                  <a:srgbClr val="3366FF"/>
                </a:solidFill>
              </a:rPr>
              <a:t>Example 1</a:t>
            </a:r>
            <a:r>
              <a:rPr lang="en-US" sz="2100" dirty="0"/>
              <a:t>:</a:t>
            </a:r>
            <a:endParaRPr lang="en-US" sz="2100" b="1" dirty="0"/>
          </a:p>
          <a:p>
            <a:pPr lvl="2"/>
            <a:r>
              <a:rPr lang="en-US" sz="1950" b="1" dirty="0"/>
              <a:t>Statement</a:t>
            </a:r>
            <a:r>
              <a:rPr lang="en-US" sz="1950" dirty="0"/>
              <a:t>: “For any numbers x and y, If x * y = 1, then x = y = 1”</a:t>
            </a:r>
          </a:p>
          <a:p>
            <a:pPr lvl="2"/>
            <a:r>
              <a:rPr lang="en-US" sz="1950" b="1" dirty="0"/>
              <a:t>counterexample:</a:t>
            </a:r>
            <a:r>
              <a:rPr lang="en-US" sz="1950" dirty="0"/>
              <a:t> “Let us take x = -1 and y = -1. I do have x * y = -1 * -1 = 1 and we do not have x = y = 1”</a:t>
            </a:r>
          </a:p>
          <a:p>
            <a:pPr lvl="2"/>
            <a:r>
              <a:rPr lang="en-US" sz="1950" b="1" dirty="0"/>
              <a:t>Correct</a:t>
            </a:r>
            <a:r>
              <a:rPr lang="en-US" sz="1950" dirty="0"/>
              <a:t> statement: “For any </a:t>
            </a:r>
            <a:r>
              <a:rPr lang="en-US" sz="1950" b="1" dirty="0">
                <a:solidFill>
                  <a:srgbClr val="FF0000"/>
                </a:solidFill>
              </a:rPr>
              <a:t>natural</a:t>
            </a:r>
            <a:r>
              <a:rPr lang="en-US" sz="1950" dirty="0">
                <a:solidFill>
                  <a:srgbClr val="FF0000"/>
                </a:solidFill>
              </a:rPr>
              <a:t> </a:t>
            </a:r>
            <a:r>
              <a:rPr lang="en-US" sz="1950" dirty="0"/>
              <a:t>numbers</a:t>
            </a:r>
            <a:r>
              <a:rPr lang="is-IS" sz="1950" dirty="0"/>
              <a:t>….</a:t>
            </a:r>
            <a:r>
              <a:rPr lang="en-US" sz="1950" dirty="0"/>
              <a:t> ” </a:t>
            </a:r>
            <a:r>
              <a:rPr lang="en-US" sz="1950" b="1" dirty="0"/>
              <a:t> </a:t>
            </a:r>
          </a:p>
          <a:p>
            <a:pPr lvl="2"/>
            <a:endParaRPr lang="en-US" sz="1950" b="1" dirty="0"/>
          </a:p>
          <a:p>
            <a:pPr lvl="1"/>
            <a:r>
              <a:rPr lang="en-US" sz="2100" dirty="0">
                <a:solidFill>
                  <a:srgbClr val="3366FF"/>
                </a:solidFill>
              </a:rPr>
              <a:t>Example II</a:t>
            </a:r>
            <a:r>
              <a:rPr lang="en-US" sz="2100" dirty="0"/>
              <a:t>: </a:t>
            </a:r>
            <a:endParaRPr lang="en-US" sz="2100" b="1" dirty="0"/>
          </a:p>
          <a:p>
            <a:pPr lvl="2"/>
            <a:r>
              <a:rPr lang="en-US" sz="1950" b="1" dirty="0" err="1"/>
              <a:t>Statement</a:t>
            </a:r>
            <a:r>
              <a:rPr lang="en-US" sz="1950" dirty="0" err="1"/>
              <a:t>:”For</a:t>
            </a:r>
            <a:r>
              <a:rPr lang="en-US" sz="1950" dirty="0"/>
              <a:t> any number x,  x</a:t>
            </a:r>
            <a:r>
              <a:rPr lang="en-US" sz="1950" baseline="30000" dirty="0"/>
              <a:t>2</a:t>
            </a:r>
            <a:r>
              <a:rPr lang="en-US" sz="1950" dirty="0"/>
              <a:t> is always positive or null”</a:t>
            </a:r>
          </a:p>
          <a:p>
            <a:pPr lvl="2"/>
            <a:r>
              <a:rPr lang="en-US" sz="1950" b="1" dirty="0"/>
              <a:t>counterexample</a:t>
            </a:r>
            <a:r>
              <a:rPr lang="en-US" sz="1950" dirty="0"/>
              <a:t>:   let us set x = </a:t>
            </a:r>
            <a:r>
              <a:rPr lang="en-US" sz="1950" b="1" i="1" dirty="0" err="1"/>
              <a:t>i</a:t>
            </a:r>
            <a:r>
              <a:rPr lang="en-US" sz="1950" dirty="0"/>
              <a:t>, where </a:t>
            </a:r>
            <a:r>
              <a:rPr lang="en-US" sz="1950" b="1" i="1" dirty="0" err="1"/>
              <a:t>i</a:t>
            </a:r>
            <a:r>
              <a:rPr lang="en-US" sz="1950" dirty="0"/>
              <a:t> is the imaginary number (complex). i</a:t>
            </a:r>
            <a:r>
              <a:rPr lang="en-US" sz="1950" baseline="30000" dirty="0"/>
              <a:t>2</a:t>
            </a:r>
            <a:r>
              <a:rPr lang="en-US" sz="1950" dirty="0"/>
              <a:t> = -1, which is negative. </a:t>
            </a:r>
          </a:p>
          <a:p>
            <a:pPr lvl="2"/>
            <a:r>
              <a:rPr lang="en-US" sz="1950" b="1" dirty="0"/>
              <a:t>Correct</a:t>
            </a:r>
            <a:r>
              <a:rPr lang="en-US" sz="1950" dirty="0"/>
              <a:t> statement: “For any </a:t>
            </a:r>
            <a:r>
              <a:rPr lang="en-US" sz="1950" b="1" dirty="0">
                <a:solidFill>
                  <a:srgbClr val="FF0000"/>
                </a:solidFill>
              </a:rPr>
              <a:t>real </a:t>
            </a:r>
            <a:r>
              <a:rPr lang="en-US" sz="1950" dirty="0"/>
              <a:t>numbers</a:t>
            </a:r>
            <a:r>
              <a:rPr lang="is-IS" sz="1950" dirty="0"/>
              <a:t>….</a:t>
            </a:r>
            <a:r>
              <a:rPr lang="en-US" sz="1950" dirty="0"/>
              <a:t> ” </a:t>
            </a:r>
            <a:r>
              <a:rPr lang="en-US" sz="1950" b="1" dirty="0"/>
              <a:t> </a:t>
            </a:r>
            <a:endParaRPr lang="en-US" sz="1950" dirty="0"/>
          </a:p>
          <a:p>
            <a:pPr lvl="1"/>
            <a:endParaRPr lang="en-US" sz="2100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5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When </a:t>
            </a:r>
            <a:r>
              <a:rPr lang="en-US" dirty="0">
                <a:latin typeface="+mn-lt"/>
              </a:rPr>
              <a:t>to Use A Counterexample?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2"/>
            <a:ext cx="7924800" cy="4976092"/>
          </a:xfrm>
        </p:spPr>
        <p:txBody>
          <a:bodyPr/>
          <a:lstStyle/>
          <a:p>
            <a:r>
              <a:rPr lang="en-US" sz="2400" dirty="0"/>
              <a:t>Only to prove that:</a:t>
            </a:r>
          </a:p>
          <a:p>
            <a:pPr lvl="1"/>
            <a:r>
              <a:rPr lang="en-US" sz="2100" dirty="0"/>
              <a:t>A theory/rule/theorem is </a:t>
            </a:r>
            <a:r>
              <a:rPr lang="en-US" sz="2100" b="1" dirty="0"/>
              <a:t>false</a:t>
            </a:r>
          </a:p>
          <a:p>
            <a:pPr lvl="1"/>
            <a:r>
              <a:rPr lang="en-US" sz="2100" dirty="0"/>
              <a:t>An algorithm is </a:t>
            </a:r>
            <a:r>
              <a:rPr lang="en-US" sz="2100" b="1" dirty="0"/>
              <a:t>incorrect</a:t>
            </a:r>
          </a:p>
          <a:p>
            <a:pPr lvl="1"/>
            <a:endParaRPr lang="en-US" sz="2100" dirty="0"/>
          </a:p>
          <a:p>
            <a:r>
              <a:rPr lang="en-US" sz="2400" dirty="0"/>
              <a:t>Examples or counterexamples </a:t>
            </a:r>
            <a:r>
              <a:rPr lang="en-US" sz="2400" b="1" dirty="0"/>
              <a:t>cannot be used to prove </a:t>
            </a:r>
            <a:r>
              <a:rPr lang="en-US" sz="2400" dirty="0"/>
              <a:t>that a statement is </a:t>
            </a:r>
            <a:r>
              <a:rPr lang="en-US" sz="2400" b="1" dirty="0"/>
              <a:t>true</a:t>
            </a:r>
            <a:r>
              <a:rPr lang="en-US" sz="2400" dirty="0"/>
              <a:t> or that an algorithm is </a:t>
            </a:r>
            <a:r>
              <a:rPr lang="en-US" sz="2400" b="1" dirty="0"/>
              <a:t>correct</a:t>
            </a:r>
            <a:r>
              <a:rPr lang="en-US" sz="2400" dirty="0"/>
              <a:t>.</a:t>
            </a:r>
            <a:endParaRPr lang="en-US" sz="1950" dirty="0"/>
          </a:p>
          <a:p>
            <a:pPr lvl="1"/>
            <a:endParaRPr lang="en-US" sz="21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806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Counterexample to Show An Algorithm is Not Correct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this algorithm</a:t>
            </a:r>
            <a:endParaRPr lang="en-US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3366FF"/>
                </a:solidFill>
              </a:rPr>
              <a:t>	//assert x ≥ 0 &amp; y = 0</a:t>
            </a:r>
          </a:p>
          <a:p>
            <a:pPr marL="0" indent="0">
              <a:buNone/>
            </a:pPr>
            <a:r>
              <a:rPr lang="en-US" dirty="0">
                <a:solidFill>
                  <a:srgbClr val="3366FF"/>
                </a:solidFill>
              </a:rPr>
              <a:t>	     while (x!= y) {</a:t>
            </a:r>
          </a:p>
          <a:p>
            <a:pPr marL="377190" lvl="1" indent="0">
              <a:buNone/>
            </a:pPr>
            <a:r>
              <a:rPr lang="en-US" dirty="0">
                <a:solidFill>
                  <a:srgbClr val="3366FF"/>
                </a:solidFill>
              </a:rPr>
              <a:t>	       y = y +1;</a:t>
            </a:r>
          </a:p>
          <a:p>
            <a:pPr marL="0" indent="0">
              <a:buNone/>
            </a:pPr>
            <a:r>
              <a:rPr lang="en-US" dirty="0">
                <a:solidFill>
                  <a:srgbClr val="3366FF"/>
                </a:solidFill>
              </a:rPr>
              <a:t>	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3366FF"/>
                </a:solidFill>
              </a:rPr>
              <a:t>	// assert x = y</a:t>
            </a:r>
          </a:p>
          <a:p>
            <a:r>
              <a:rPr lang="en-US" dirty="0"/>
              <a:t>John states this: </a:t>
            </a:r>
          </a:p>
          <a:p>
            <a:pPr lvl="1"/>
            <a:r>
              <a:rPr lang="en-US" dirty="0"/>
              <a:t> “If (x ≥ 0 &amp; y = 0) before the while loop starts</a:t>
            </a:r>
          </a:p>
          <a:p>
            <a:pPr marL="377190" lvl="1" indent="0">
              <a:buNone/>
            </a:pPr>
            <a:r>
              <a:rPr lang="en-US" dirty="0"/>
              <a:t>        then  x = y when the loop ends”.</a:t>
            </a:r>
          </a:p>
          <a:p>
            <a:pPr lvl="1"/>
            <a:endParaRPr lang="en-US" dirty="0"/>
          </a:p>
          <a:p>
            <a:r>
              <a:rPr lang="en-US" dirty="0"/>
              <a:t>Is John’s statement true?  </a:t>
            </a:r>
          </a:p>
          <a:p>
            <a:pPr lvl="1"/>
            <a:r>
              <a:rPr lang="en-US" dirty="0"/>
              <a:t>It is false</a:t>
            </a:r>
          </a:p>
          <a:p>
            <a:pPr lvl="1"/>
            <a:r>
              <a:rPr lang="en-US" dirty="0"/>
              <a:t>counterexample: “Pick x = 0.5 and this algorithm will never end and you will never get x = 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5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5120640"/>
          </a:xfrm>
        </p:spPr>
        <p:txBody>
          <a:bodyPr/>
          <a:lstStyle/>
          <a:p>
            <a:r>
              <a:rPr lang="en-US" dirty="0"/>
              <a:t>What is a “Proof by Contradiction”?</a:t>
            </a:r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</p:spTree>
    <p:extLst>
      <p:ext uri="{BB962C8B-B14F-4D97-AF65-F5344CB8AC3E}">
        <p14:creationId xmlns:p14="http://schemas.microsoft.com/office/powerpoint/2010/main" val="70795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8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What</a:t>
            </a:r>
            <a:r>
              <a:rPr lang="en-US" dirty="0">
                <a:latin typeface="+mn-lt"/>
              </a:rPr>
              <a:t> Is A “Proof By Contradiction”?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2182"/>
            <a:ext cx="8458200" cy="4976092"/>
          </a:xfrm>
        </p:spPr>
        <p:txBody>
          <a:bodyPr/>
          <a:lstStyle/>
          <a:p>
            <a:r>
              <a:rPr lang="en-US" sz="2000" dirty="0">
                <a:solidFill>
                  <a:srgbClr val="3366FF"/>
                </a:solidFill>
              </a:rPr>
              <a:t>Wikipedia</a:t>
            </a:r>
            <a:r>
              <a:rPr lang="en-US" sz="2000" dirty="0"/>
              <a:t>: “In logic, </a:t>
            </a:r>
            <a:r>
              <a:rPr lang="en-US" sz="2000" b="1" dirty="0"/>
              <a:t>proof by contradiction</a:t>
            </a:r>
            <a:r>
              <a:rPr lang="en-US" sz="2000" dirty="0"/>
              <a:t> is a form of proof, and more specifically a form of </a:t>
            </a:r>
            <a:r>
              <a:rPr lang="en-US" sz="2000" b="1" dirty="0"/>
              <a:t>indirect proof</a:t>
            </a:r>
            <a:r>
              <a:rPr lang="en-US" sz="2000" dirty="0"/>
              <a:t>, that establishes the truth or validity of a proposition. It starts by assuming that the opposite proposition is true, and then shows that such an assumption leads to a contradiction”</a:t>
            </a:r>
          </a:p>
          <a:p>
            <a:r>
              <a:rPr lang="en-US" sz="2400" dirty="0"/>
              <a:t>Used to prove A </a:t>
            </a:r>
            <a:r>
              <a:rPr lang="en-US" sz="2400" dirty="0">
                <a:sym typeface="Wingdings"/>
              </a:rPr>
              <a:t> B by following this method:</a:t>
            </a:r>
          </a:p>
          <a:p>
            <a:pPr lvl="1">
              <a:buFontTx/>
              <a:buChar char="-"/>
            </a:pPr>
            <a:r>
              <a:rPr lang="en-US" sz="2400" dirty="0"/>
              <a:t>assume A </a:t>
            </a:r>
            <a:r>
              <a:rPr lang="en-US" sz="2400" b="1" dirty="0">
                <a:solidFill>
                  <a:srgbClr val="3366FF"/>
                </a:solidFill>
              </a:rPr>
              <a:t>AND</a:t>
            </a:r>
            <a:r>
              <a:rPr lang="en-US" sz="2400" b="1" dirty="0"/>
              <a:t> </a:t>
            </a:r>
            <a:r>
              <a:rPr lang="en-US" sz="2400" dirty="0"/>
              <a:t>¬B and derive a contradiction.</a:t>
            </a:r>
            <a:endParaRPr lang="en-US" sz="1950" b="1" dirty="0"/>
          </a:p>
          <a:p>
            <a:pPr lvl="1"/>
            <a:r>
              <a:rPr lang="en-US" sz="2100" dirty="0">
                <a:solidFill>
                  <a:srgbClr val="3366FF"/>
                </a:solidFill>
              </a:rPr>
              <a:t>Example I</a:t>
            </a:r>
            <a:r>
              <a:rPr lang="en-US" sz="2100" dirty="0"/>
              <a:t>: Let n be an integer, if n</a:t>
            </a:r>
            <a:r>
              <a:rPr lang="en-US" sz="2100" baseline="30000" dirty="0"/>
              <a:t>2</a:t>
            </a:r>
            <a:r>
              <a:rPr lang="en-US" sz="2100" dirty="0"/>
              <a:t> is odd then n is odd</a:t>
            </a:r>
          </a:p>
          <a:p>
            <a:pPr marL="720090" lvl="2" indent="0">
              <a:buNone/>
            </a:pPr>
            <a:r>
              <a:rPr lang="en-US" sz="1950" dirty="0"/>
              <a:t>We want to prove that n</a:t>
            </a:r>
            <a:r>
              <a:rPr lang="en-US" sz="1950" baseline="30000" dirty="0"/>
              <a:t>2</a:t>
            </a:r>
            <a:r>
              <a:rPr lang="en-US" sz="1950" dirty="0"/>
              <a:t> is odd </a:t>
            </a:r>
            <a:r>
              <a:rPr lang="en-US" sz="1950" dirty="0">
                <a:sym typeface="Wingdings"/>
              </a:rPr>
              <a:t> n is odd</a:t>
            </a:r>
          </a:p>
          <a:p>
            <a:pPr marL="720090" lvl="2" indent="0">
              <a:buNone/>
            </a:pPr>
            <a:r>
              <a:rPr lang="en-US" sz="1950" dirty="0">
                <a:sym typeface="Wingdings"/>
              </a:rPr>
              <a:t> Assume </a:t>
            </a:r>
            <a:r>
              <a:rPr lang="en-US" sz="1950" dirty="0"/>
              <a:t>n</a:t>
            </a:r>
            <a:r>
              <a:rPr lang="en-US" sz="1950" baseline="30000" dirty="0"/>
              <a:t>2</a:t>
            </a:r>
            <a:r>
              <a:rPr lang="en-US" sz="1950" dirty="0"/>
              <a:t> is odd </a:t>
            </a:r>
            <a:r>
              <a:rPr lang="en-US" sz="1950" b="1" dirty="0">
                <a:solidFill>
                  <a:srgbClr val="3366FF"/>
                </a:solidFill>
              </a:rPr>
              <a:t>AND</a:t>
            </a:r>
            <a:r>
              <a:rPr lang="en-US" sz="1950" dirty="0">
                <a:solidFill>
                  <a:srgbClr val="3366FF"/>
                </a:solidFill>
              </a:rPr>
              <a:t> </a:t>
            </a:r>
            <a:r>
              <a:rPr lang="en-US" sz="2000" dirty="0"/>
              <a:t>¬(n is odd)</a:t>
            </a:r>
          </a:p>
          <a:p>
            <a:pPr marL="720090" lvl="2" indent="0">
              <a:buNone/>
            </a:pPr>
            <a:r>
              <a:rPr lang="en-US" sz="2000" dirty="0">
                <a:sym typeface="Wingdings"/>
              </a:rPr>
              <a:t> </a:t>
            </a:r>
            <a:r>
              <a:rPr lang="en-US" sz="2000" dirty="0"/>
              <a:t>n</a:t>
            </a:r>
            <a:r>
              <a:rPr lang="en-US" sz="2000" baseline="30000" dirty="0"/>
              <a:t>2</a:t>
            </a:r>
            <a:r>
              <a:rPr lang="en-US" sz="2000" dirty="0"/>
              <a:t> is odd AND (n even)</a:t>
            </a:r>
          </a:p>
          <a:p>
            <a:pPr marL="720090" lvl="2" indent="0">
              <a:buNone/>
            </a:pPr>
            <a:r>
              <a:rPr lang="en-US" sz="2000" dirty="0">
                <a:sym typeface="Wingdings"/>
              </a:rPr>
              <a:t> </a:t>
            </a:r>
            <a:r>
              <a:rPr lang="en-US" sz="2000" dirty="0"/>
              <a:t>n</a:t>
            </a:r>
            <a:r>
              <a:rPr lang="en-US" sz="2000" baseline="30000" dirty="0"/>
              <a:t>2</a:t>
            </a:r>
            <a:r>
              <a:rPr lang="en-US" sz="2000" dirty="0"/>
              <a:t> is odd AND (n = 2 k with k some integer)</a:t>
            </a:r>
          </a:p>
          <a:p>
            <a:pPr marL="720090" lvl="2" indent="0">
              <a:buNone/>
            </a:pPr>
            <a:r>
              <a:rPr lang="en-US" sz="2000" dirty="0">
                <a:sym typeface="Wingdings"/>
              </a:rPr>
              <a:t> (n</a:t>
            </a:r>
            <a:r>
              <a:rPr lang="en-US" sz="2000" baseline="30000" dirty="0">
                <a:sym typeface="Wingdings"/>
              </a:rPr>
              <a:t>2</a:t>
            </a:r>
            <a:r>
              <a:rPr lang="en-US" sz="2000" dirty="0">
                <a:sym typeface="Wingdings"/>
              </a:rPr>
              <a:t> = (</a:t>
            </a:r>
            <a:r>
              <a:rPr lang="en-US" sz="2000" dirty="0">
                <a:solidFill>
                  <a:srgbClr val="3366FF"/>
                </a:solidFill>
                <a:sym typeface="Wingdings"/>
              </a:rPr>
              <a:t>2k)</a:t>
            </a:r>
            <a:r>
              <a:rPr lang="en-US" sz="2000" baseline="30000" dirty="0">
                <a:solidFill>
                  <a:srgbClr val="3366FF"/>
                </a:solidFill>
              </a:rPr>
              <a:t>2</a:t>
            </a:r>
            <a:r>
              <a:rPr lang="en-US" sz="2000" dirty="0">
                <a:solidFill>
                  <a:srgbClr val="3366FF"/>
                </a:solidFill>
              </a:rPr>
              <a:t> is odd </a:t>
            </a:r>
            <a:r>
              <a:rPr lang="en-US" sz="2000" dirty="0"/>
              <a:t>with k some integer)</a:t>
            </a:r>
          </a:p>
          <a:p>
            <a:pPr marL="720090" lvl="2" indent="0">
              <a:buNone/>
            </a:pPr>
            <a:r>
              <a:rPr lang="en-US" sz="2000" dirty="0"/>
              <a:t>but 4k</a:t>
            </a:r>
            <a:r>
              <a:rPr lang="en-US" sz="2000" baseline="30000" dirty="0"/>
              <a:t>2</a:t>
            </a:r>
            <a:r>
              <a:rPr lang="en-US" sz="2000" dirty="0"/>
              <a:t>  is a multiple of 2, which means 4k</a:t>
            </a:r>
            <a:r>
              <a:rPr lang="en-US" sz="2000" baseline="30000" dirty="0"/>
              <a:t>2</a:t>
            </a:r>
            <a:r>
              <a:rPr lang="en-US" sz="2000" dirty="0"/>
              <a:t> is also even</a:t>
            </a:r>
          </a:p>
          <a:p>
            <a:pPr marL="720090" lvl="2" indent="0">
              <a:buNone/>
            </a:pPr>
            <a:r>
              <a:rPr lang="en-US" sz="2000" dirty="0"/>
              <a:t>This is a contradiction: n</a:t>
            </a:r>
            <a:r>
              <a:rPr lang="en-US" sz="2000" baseline="30000" dirty="0"/>
              <a:t>2</a:t>
            </a:r>
            <a:r>
              <a:rPr lang="en-US" sz="2000" dirty="0"/>
              <a:t> cannot be odd and even</a:t>
            </a:r>
          </a:p>
          <a:p>
            <a:pPr marL="720090" lvl="2" indent="0">
              <a:buNone/>
            </a:pPr>
            <a:r>
              <a:rPr lang="en-US" sz="2000" dirty="0"/>
              <a:t>This means that my assumption (n</a:t>
            </a:r>
            <a:r>
              <a:rPr lang="en-US" sz="2000" baseline="30000" dirty="0"/>
              <a:t>2</a:t>
            </a:r>
            <a:r>
              <a:rPr lang="en-US" sz="2000" dirty="0"/>
              <a:t> is odd </a:t>
            </a:r>
            <a:r>
              <a:rPr lang="en-US" sz="2000" b="1" dirty="0">
                <a:solidFill>
                  <a:srgbClr val="3366FF"/>
                </a:solidFill>
              </a:rPr>
              <a:t>AND</a:t>
            </a:r>
            <a:r>
              <a:rPr lang="en-US" sz="2000" dirty="0">
                <a:solidFill>
                  <a:srgbClr val="3366FF"/>
                </a:solidFill>
              </a:rPr>
              <a:t> </a:t>
            </a:r>
            <a:r>
              <a:rPr lang="en-US" sz="2400" dirty="0"/>
              <a:t>¬(n is odd)</a:t>
            </a:r>
            <a:r>
              <a:rPr lang="en-US" sz="2000" dirty="0"/>
              <a:t>) was </a:t>
            </a:r>
            <a:r>
              <a:rPr lang="en-US" sz="2000" dirty="0">
                <a:solidFill>
                  <a:srgbClr val="FF0000"/>
                </a:solidFill>
              </a:rPr>
              <a:t>false</a:t>
            </a:r>
            <a:r>
              <a:rPr lang="en-US" sz="2000" dirty="0"/>
              <a:t>.</a:t>
            </a:r>
          </a:p>
          <a:p>
            <a:pPr marL="720090" lvl="2" indent="0">
              <a:buNone/>
            </a:pPr>
            <a:r>
              <a:rPr lang="en-US" sz="2000" dirty="0"/>
              <a:t>Then the statement  “</a:t>
            </a:r>
            <a:r>
              <a:rPr lang="en-US" sz="2000" i="1" dirty="0"/>
              <a:t>if n</a:t>
            </a:r>
            <a:r>
              <a:rPr lang="en-US" sz="2000" i="1" baseline="30000" dirty="0"/>
              <a:t>2</a:t>
            </a:r>
            <a:r>
              <a:rPr lang="en-US" sz="2000" i="1" dirty="0"/>
              <a:t> is odd then n is odd</a:t>
            </a:r>
            <a:r>
              <a:rPr lang="en-US" sz="2000" dirty="0"/>
              <a:t>” is true.</a:t>
            </a:r>
          </a:p>
          <a:p>
            <a:pPr marL="720090" lvl="2" indent="0">
              <a:buNone/>
            </a:pPr>
            <a:endParaRPr lang="en-US" sz="2000" dirty="0"/>
          </a:p>
          <a:p>
            <a:pPr marL="720090" lvl="2" indent="0">
              <a:buNone/>
            </a:pPr>
            <a:endParaRPr lang="en-US" sz="2000" dirty="0"/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2"/>
            <a:endParaRPr lang="en-US" sz="1950" dirty="0">
              <a:sym typeface="Wingdings"/>
            </a:endParaRPr>
          </a:p>
          <a:p>
            <a:pPr lvl="2"/>
            <a:endParaRPr lang="en-US" sz="1950" dirty="0"/>
          </a:p>
          <a:p>
            <a:pPr marL="377190" lvl="1" indent="0">
              <a:buNone/>
            </a:pPr>
            <a:r>
              <a:rPr lang="en-US" sz="2100" dirty="0"/>
              <a:t> </a:t>
            </a:r>
            <a:endParaRPr lang="en-US" sz="2100" b="1" dirty="0"/>
          </a:p>
          <a:p>
            <a:pPr lvl="1"/>
            <a:endParaRPr lang="en-US" sz="2100" dirty="0"/>
          </a:p>
          <a:p>
            <a:endParaRPr lang="en-US" sz="2400" dirty="0"/>
          </a:p>
        </p:txBody>
      </p:sp>
      <p:sp>
        <p:nvSpPr>
          <p:cNvPr id="2" name="Oval 1"/>
          <p:cNvSpPr/>
          <p:nvPr/>
        </p:nvSpPr>
        <p:spPr>
          <a:xfrm>
            <a:off x="3530600" y="3340100"/>
            <a:ext cx="1066800" cy="40640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13300" y="3340100"/>
            <a:ext cx="1066800" cy="40640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endCxn id="2" idx="1"/>
          </p:cNvCxnSpPr>
          <p:nvPr/>
        </p:nvCxnSpPr>
        <p:spPr>
          <a:xfrm>
            <a:off x="2743200" y="2565400"/>
            <a:ext cx="943629" cy="834216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65500" y="2590800"/>
            <a:ext cx="1816100" cy="749300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41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bldLvl="3"/>
      <p:bldP spid="2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9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Using </a:t>
            </a:r>
            <a:r>
              <a:rPr lang="en-US" dirty="0">
                <a:latin typeface="+mn-lt"/>
              </a:rPr>
              <a:t>“Proof By Contradiction” with Algorithms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2"/>
            <a:ext cx="7924800" cy="4976092"/>
          </a:xfrm>
        </p:spPr>
        <p:txBody>
          <a:bodyPr/>
          <a:lstStyle/>
          <a:p>
            <a:r>
              <a:rPr lang="en-US" sz="2000" dirty="0"/>
              <a:t>Consider this alternative</a:t>
            </a:r>
          </a:p>
          <a:p>
            <a:pPr lvl="1"/>
            <a:r>
              <a:rPr lang="en-US" sz="1700" dirty="0"/>
              <a:t>if (A) // A is some </a:t>
            </a:r>
            <a:r>
              <a:rPr lang="en-US" sz="1700" dirty="0" err="1"/>
              <a:t>boolean</a:t>
            </a:r>
            <a:r>
              <a:rPr lang="en-US" sz="1700" dirty="0"/>
              <a:t> expression</a:t>
            </a:r>
          </a:p>
          <a:p>
            <a:pPr marL="720090" lvl="2" indent="0">
              <a:buNone/>
            </a:pPr>
            <a:r>
              <a:rPr lang="en-US" sz="1550" dirty="0"/>
              <a:t>then</a:t>
            </a:r>
          </a:p>
          <a:p>
            <a:pPr marL="1062990" lvl="3" indent="0">
              <a:buNone/>
            </a:pPr>
            <a:r>
              <a:rPr lang="en-US" sz="1400" dirty="0"/>
              <a:t>x = x + 1</a:t>
            </a:r>
          </a:p>
          <a:p>
            <a:pPr marL="1062990" lvl="3" indent="0">
              <a:buNone/>
            </a:pPr>
            <a:r>
              <a:rPr lang="en-US" sz="1400" dirty="0"/>
              <a:t>y = 0</a:t>
            </a:r>
          </a:p>
          <a:p>
            <a:pPr marL="720090" lvl="2" indent="0">
              <a:buNone/>
            </a:pPr>
            <a:r>
              <a:rPr lang="en-US" sz="1550" dirty="0"/>
              <a:t>else</a:t>
            </a:r>
          </a:p>
          <a:p>
            <a:pPr marL="1062990" lvl="3" indent="0">
              <a:buNone/>
            </a:pPr>
            <a:r>
              <a:rPr lang="en-US" sz="1400" dirty="0"/>
              <a:t>x = x – 1</a:t>
            </a:r>
          </a:p>
          <a:p>
            <a:pPr marL="1062990" lvl="3" indent="0">
              <a:buNone/>
            </a:pPr>
            <a:r>
              <a:rPr lang="en-US" sz="1400" dirty="0"/>
              <a:t>y = 1</a:t>
            </a:r>
          </a:p>
          <a:p>
            <a:r>
              <a:rPr lang="en-US" sz="2000" dirty="0"/>
              <a:t>John claims that in some cases, if A is true, both the bodies of “then” and  “else” are executed. </a:t>
            </a:r>
          </a:p>
          <a:p>
            <a:r>
              <a:rPr lang="en-US" sz="2000" dirty="0"/>
              <a:t>We want to prove John that his statement is false.</a:t>
            </a:r>
          </a:p>
          <a:p>
            <a:r>
              <a:rPr lang="en-US" sz="2000" dirty="0"/>
              <a:t>We want to prove if A is true then either “then” body or “else” is executed, not both</a:t>
            </a:r>
          </a:p>
          <a:p>
            <a:r>
              <a:rPr lang="en-US" sz="2000" dirty="0"/>
              <a:t>i.e.  A is true </a:t>
            </a:r>
            <a:r>
              <a:rPr lang="en-US" sz="2000" dirty="0">
                <a:sym typeface="Wingdings"/>
              </a:rPr>
              <a:t> </a:t>
            </a:r>
            <a:r>
              <a:rPr lang="en-US" sz="2000" dirty="0"/>
              <a:t>either “then” body or “else” is executed, not both</a:t>
            </a:r>
          </a:p>
          <a:p>
            <a:endParaRPr lang="en-US" sz="2000" dirty="0"/>
          </a:p>
          <a:p>
            <a:r>
              <a:rPr lang="en-US" sz="2000" dirty="0"/>
              <a:t>see next slide</a:t>
            </a:r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2"/>
            <a:endParaRPr lang="en-US" sz="1950" dirty="0">
              <a:sym typeface="Wingdings"/>
            </a:endParaRPr>
          </a:p>
          <a:p>
            <a:pPr lvl="2"/>
            <a:endParaRPr lang="en-US" sz="1950" dirty="0"/>
          </a:p>
          <a:p>
            <a:pPr marL="377190" lvl="1" indent="0">
              <a:buNone/>
            </a:pPr>
            <a:r>
              <a:rPr lang="en-US" sz="2100" dirty="0"/>
              <a:t> </a:t>
            </a:r>
            <a:endParaRPr lang="en-US" sz="2100" b="1" dirty="0"/>
          </a:p>
          <a:p>
            <a:pPr lvl="1"/>
            <a:endParaRPr lang="en-US" sz="21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401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bldLvl="3"/>
    </p:bldLst>
  </p:timing>
</p:sld>
</file>

<file path=ppt/theme/theme1.xml><?xml version="1.0" encoding="utf-8"?>
<a:theme xmlns:a="http://schemas.openxmlformats.org/drawingml/2006/main" name="WM_SlideTemplateA_Template">
  <a:themeElements>
    <a:clrScheme name="Custom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004065"/>
      </a:accent1>
      <a:accent2>
        <a:srgbClr val="9593B9"/>
      </a:accent2>
      <a:accent3>
        <a:srgbClr val="DEC258"/>
      </a:accent3>
      <a:accent4>
        <a:srgbClr val="96CBB2"/>
      </a:accent4>
      <a:accent5>
        <a:srgbClr val="88A8C2"/>
      </a:accent5>
      <a:accent6>
        <a:srgbClr val="E2BBA2"/>
      </a:accent6>
      <a:hlink>
        <a:srgbClr val="6A938A"/>
      </a:hlink>
      <a:folHlink>
        <a:srgbClr val="B2B2B2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burn_ExampleSlides_OptionA_Demo_ML" id="{4F358B03-E485-B847-841D-66421C1D2BD5}" vid="{44E32B64-2C70-EB4E-B445-56D689BF2F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Auburn_ExampleSlides_OptionA_Template</Template>
  <TotalTime>33119</TotalTime>
  <Words>2218</Words>
  <Application>Microsoft Office PowerPoint</Application>
  <PresentationFormat>On-screen Show (4:3)</PresentationFormat>
  <Paragraphs>359</Paragraphs>
  <Slides>25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ＭＳ Ｐゴシック</vt:lpstr>
      <vt:lpstr>Apple Braille</vt:lpstr>
      <vt:lpstr>Arial</vt:lpstr>
      <vt:lpstr>Calibri</vt:lpstr>
      <vt:lpstr>Century Gothic</vt:lpstr>
      <vt:lpstr>Courier New</vt:lpstr>
      <vt:lpstr>Gill Sans MT</vt:lpstr>
      <vt:lpstr>Questrial</vt:lpstr>
      <vt:lpstr>Times New Roman</vt:lpstr>
      <vt:lpstr>Wingdings</vt:lpstr>
      <vt:lpstr>Wingdings 2</vt:lpstr>
      <vt:lpstr>WM_SlideTemplateA_Template</vt:lpstr>
      <vt:lpstr>Equation</vt:lpstr>
      <vt:lpstr> Proof Techniques for Algorithm Correctness</vt:lpstr>
      <vt:lpstr>PowerPoint Presentation</vt:lpstr>
      <vt:lpstr>Counterexample</vt:lpstr>
      <vt:lpstr>What Is A Counterexample?</vt:lpstr>
      <vt:lpstr>When to Use A Counterexample?</vt:lpstr>
      <vt:lpstr>Counterexample to Show An Algorithm is Not Correct </vt:lpstr>
      <vt:lpstr>Contradiction</vt:lpstr>
      <vt:lpstr>What Is A “Proof By Contradiction”?</vt:lpstr>
      <vt:lpstr>Using “Proof By Contradiction” with Algorithms</vt:lpstr>
      <vt:lpstr>Using “Proof By Contradiction” with Algorithms (Cont’d)</vt:lpstr>
      <vt:lpstr>Induction</vt:lpstr>
      <vt:lpstr>What Is Mathematical Induction? (Wikipedia)</vt:lpstr>
      <vt:lpstr>Mathematical Induction: (well known) Example</vt:lpstr>
      <vt:lpstr>When to Use Mathematical Induction for an Algorithm?</vt:lpstr>
      <vt:lpstr>Loop Invariants</vt:lpstr>
      <vt:lpstr>Definition: Loop Invariant (Property)</vt:lpstr>
      <vt:lpstr>Simple Example: Loop Invariant (Property)</vt:lpstr>
      <vt:lpstr>Loop Invariant (Property) Use</vt:lpstr>
      <vt:lpstr>Example 1: Loop Invariant (Property)</vt:lpstr>
      <vt:lpstr>Example 1: Loop Invariant (Property) Continued</vt:lpstr>
      <vt:lpstr>Example 1I: Loop Invariant (Property)</vt:lpstr>
      <vt:lpstr>Example 1I: Loop Invariant (Property) Continued</vt:lpstr>
      <vt:lpstr>Example 1I: Loop Invariant (Property) Continued</vt:lpstr>
      <vt:lpstr>Do not confuse with Loop Invariants Code</vt:lpstr>
      <vt:lpstr>Wrap Up</vt:lpstr>
    </vt:vector>
  </TitlesOfParts>
  <Company>Auburn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 Basics: Understanding the Computer’s Language 0s and 1s</dc:title>
  <dc:creator>Saad Biaz</dc:creator>
  <cp:lastModifiedBy>Tommy Fenyak</cp:lastModifiedBy>
  <cp:revision>892</cp:revision>
  <cp:lastPrinted>2018-05-04T14:22:05Z</cp:lastPrinted>
  <dcterms:created xsi:type="dcterms:W3CDTF">2017-11-05T19:40:43Z</dcterms:created>
  <dcterms:modified xsi:type="dcterms:W3CDTF">2018-08-27T23:25:27Z</dcterms:modified>
</cp:coreProperties>
</file>