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0" r:id="rId3"/>
    <p:sldId id="335" r:id="rId4"/>
    <p:sldId id="311" r:id="rId5"/>
    <p:sldId id="468" r:id="rId6"/>
    <p:sldId id="469" r:id="rId7"/>
    <p:sldId id="470" r:id="rId8"/>
    <p:sldId id="474" r:id="rId9"/>
    <p:sldId id="471" r:id="rId10"/>
    <p:sldId id="473" r:id="rId11"/>
    <p:sldId id="475" r:id="rId12"/>
    <p:sldId id="477" r:id="rId13"/>
    <p:sldId id="476" r:id="rId14"/>
    <p:sldId id="478" r:id="rId15"/>
    <p:sldId id="479" r:id="rId16"/>
    <p:sldId id="427" r:id="rId17"/>
    <p:sldId id="480" r:id="rId18"/>
    <p:sldId id="484" r:id="rId19"/>
    <p:sldId id="485" r:id="rId20"/>
    <p:sldId id="487" r:id="rId21"/>
    <p:sldId id="488" r:id="rId22"/>
    <p:sldId id="489" r:id="rId23"/>
    <p:sldId id="463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8" r:id="rId32"/>
    <p:sldId id="499" r:id="rId33"/>
    <p:sldId id="44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/>
    <p:restoredTop sz="94661"/>
  </p:normalViewPr>
  <p:slideViewPr>
    <p:cSldViewPr snapToGrid="0" snapToObjects="1">
      <p:cViewPr varScale="1">
        <p:scale>
          <a:sx n="72" d="100"/>
          <a:sy n="72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4-01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4-02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4-03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4-04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4-05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Divide-and-Conquer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10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Using The Divide-and-Conquer Strategy (Slide 3/3)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97081"/>
            <a:ext cx="8625610" cy="112221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Merge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indexes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(first element),  </a:t>
            </a:r>
            <a:r>
              <a:rPr lang="en-US" sz="1650" b="1" i="1" dirty="0">
                <a:solidFill>
                  <a:srgbClr val="3366FF"/>
                </a:solidFill>
              </a:rPr>
              <a:t>q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(midpoint), and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(last element)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          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endParaRPr lang="en-US" sz="2400" dirty="0"/>
          </a:p>
        </p:txBody>
      </p:sp>
      <p:pic>
        <p:nvPicPr>
          <p:cNvPr id="2" name="Picture 1" descr="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21320"/>
            <a:ext cx="4944094" cy="47852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91" y="2171700"/>
            <a:ext cx="5031509" cy="2489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1" y="4533900"/>
            <a:ext cx="5054600" cy="20727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rge-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2286000"/>
            <a:ext cx="3556000" cy="1714500"/>
          </a:xfrm>
          <a:prstGeom prst="rect">
            <a:avLst/>
          </a:prstGeom>
        </p:spPr>
      </p:pic>
      <p:pic>
        <p:nvPicPr>
          <p:cNvPr id="5" name="Picture 4" descr="Merge-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1" y="4565650"/>
            <a:ext cx="3416300" cy="15621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662676" y="5432043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91476" y="5432043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84800" y="2260600"/>
            <a:ext cx="3680091" cy="63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87709" y="3022600"/>
            <a:ext cx="3680091" cy="876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83376" y="4758943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0618" y="4292600"/>
            <a:ext cx="3680091" cy="18351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591" y="2171700"/>
            <a:ext cx="4921003" cy="2366518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5901" y="4565650"/>
            <a:ext cx="4944094" cy="204096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4"/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4" grpId="0" animBg="1"/>
      <p:bldP spid="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11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Using The Divide-and-Conquer Strategy (Slide 3/3)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97081"/>
            <a:ext cx="8625610" cy="112221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Merge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indexes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(first element),  </a:t>
            </a:r>
            <a:r>
              <a:rPr lang="en-US" sz="1650" b="1" i="1" dirty="0">
                <a:solidFill>
                  <a:srgbClr val="3366FF"/>
                </a:solidFill>
              </a:rPr>
              <a:t>q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(midpoint), and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(last element)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          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endParaRPr lang="en-US" sz="2400" dirty="0"/>
          </a:p>
        </p:txBody>
      </p:sp>
      <p:pic>
        <p:nvPicPr>
          <p:cNvPr id="2" name="Picture 1" descr="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21320"/>
            <a:ext cx="4944094" cy="4785290"/>
          </a:xfrm>
          <a:prstGeom prst="rect">
            <a:avLst/>
          </a:prstGeom>
        </p:spPr>
      </p:pic>
      <p:pic>
        <p:nvPicPr>
          <p:cNvPr id="4" name="Picture 3" descr="Merge-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2286000"/>
            <a:ext cx="3556000" cy="1714500"/>
          </a:xfrm>
          <a:prstGeom prst="rect">
            <a:avLst/>
          </a:prstGeom>
        </p:spPr>
      </p:pic>
      <p:pic>
        <p:nvPicPr>
          <p:cNvPr id="5" name="Picture 4" descr="Merge-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1" y="4565650"/>
            <a:ext cx="3416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Merge-Sort(A, p, r)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if (p &lt;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q = floor((</a:t>
            </a:r>
            <a:r>
              <a:rPr lang="en-US" sz="1950" dirty="0" err="1">
                <a:solidFill>
                  <a:srgbClr val="3366FF"/>
                </a:solidFill>
                <a:latin typeface="Courier New"/>
                <a:cs typeface="Courier New"/>
              </a:rPr>
              <a:t>p+q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)/2)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p, q)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q+1,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Merge(A, p, q, r))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time of Merge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time T(n) (time complexity) of Merge-Sort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2.3.2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20090" lvl="2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Merge-Sort</a:t>
            </a:r>
          </a:p>
        </p:txBody>
      </p:sp>
    </p:spTree>
    <p:extLst>
      <p:ext uri="{BB962C8B-B14F-4D97-AF65-F5344CB8AC3E}">
        <p14:creationId xmlns:p14="http://schemas.microsoft.com/office/powerpoint/2010/main" val="7355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13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Running Time of Merge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97081"/>
            <a:ext cx="8625610" cy="112221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Merge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indexes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(first element),  </a:t>
            </a:r>
            <a:r>
              <a:rPr lang="en-US" sz="1650" b="1" i="1" dirty="0">
                <a:solidFill>
                  <a:srgbClr val="3366FF"/>
                </a:solidFill>
              </a:rPr>
              <a:t>q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(midpoint), and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(last element)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          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endParaRPr lang="en-US" sz="2400" dirty="0"/>
          </a:p>
        </p:txBody>
      </p:sp>
      <p:pic>
        <p:nvPicPr>
          <p:cNvPr id="2" name="Picture 1" descr="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21320"/>
            <a:ext cx="4944094" cy="4785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1300" y="2019300"/>
            <a:ext cx="3609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dirty="0"/>
              <a:t>Input size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elements from p to r</a:t>
            </a:r>
          </a:p>
          <a:p>
            <a:pPr marL="342900" indent="-342900">
              <a:buAutoNum type="arabicParenR"/>
            </a:pPr>
            <a:r>
              <a:rPr lang="en-US" dirty="0"/>
              <a:t>Which operations to count? 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comparisons</a:t>
            </a:r>
          </a:p>
          <a:p>
            <a:pPr marL="342900" indent="-342900">
              <a:buAutoNum type="arabicParenR"/>
            </a:pPr>
            <a:r>
              <a:rPr lang="en-US" dirty="0"/>
              <a:t>How many comparisons?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</a:t>
            </a:r>
          </a:p>
          <a:p>
            <a:pPr marL="342900" indent="-342900">
              <a:buAutoNum type="arabicParenR"/>
            </a:pPr>
            <a:r>
              <a:rPr lang="en-US" dirty="0"/>
              <a:t>What is the asymptotic growth?</a:t>
            </a:r>
          </a:p>
          <a:p>
            <a:pPr lvl="1"/>
            <a:r>
              <a:rPr lang="en-US" dirty="0" err="1">
                <a:solidFill>
                  <a:srgbClr val="3366FF"/>
                </a:solidFill>
              </a:rPr>
              <a:t>Θ</a:t>
            </a:r>
            <a:r>
              <a:rPr lang="en-US" dirty="0">
                <a:solidFill>
                  <a:srgbClr val="3366FF"/>
                </a:solidFill>
              </a:rPr>
              <a:t>(n</a:t>
            </a:r>
            <a:r>
              <a:rPr lang="en-US" dirty="0"/>
              <a:t>) (</a:t>
            </a:r>
            <a:r>
              <a:rPr lang="en-US" b="1" dirty="0" err="1">
                <a:solidFill>
                  <a:srgbClr val="3366FF"/>
                </a:solidFill>
              </a:rPr>
              <a:t>c.n</a:t>
            </a:r>
            <a:r>
              <a:rPr lang="en-US" dirty="0"/>
              <a:t> for some constant c)</a:t>
            </a:r>
          </a:p>
        </p:txBody>
      </p:sp>
    </p:spTree>
    <p:extLst>
      <p:ext uri="{BB962C8B-B14F-4D97-AF65-F5344CB8AC3E}">
        <p14:creationId xmlns:p14="http://schemas.microsoft.com/office/powerpoint/2010/main" val="35424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Running Time of </a:t>
            </a:r>
            <a:r>
              <a:rPr lang="en-US" b="1" dirty="0">
                <a:solidFill>
                  <a:srgbClr val="3366FF"/>
                </a:solidFill>
              </a:rPr>
              <a:t>Merge-Sort</a:t>
            </a:r>
            <a:endParaRPr lang="en-US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97081"/>
            <a:ext cx="8625610" cy="4551219"/>
          </a:xfrm>
        </p:spPr>
        <p:txBody>
          <a:bodyPr/>
          <a:lstStyle/>
          <a:p>
            <a:r>
              <a:rPr lang="en-US" sz="1950" dirty="0">
                <a:solidFill>
                  <a:srgbClr val="7F7F7F"/>
                </a:solidFill>
              </a:rPr>
              <a:t>Merge-Sort(A, p, r)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first element and index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last element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Merge-Sort(A, p, r)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if (p &lt;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q = floor((</a:t>
            </a:r>
            <a:r>
              <a:rPr lang="en-US" sz="1950" dirty="0" err="1">
                <a:solidFill>
                  <a:srgbClr val="3366FF"/>
                </a:solidFill>
                <a:latin typeface="Courier New"/>
                <a:cs typeface="Courier New"/>
              </a:rPr>
              <a:t>p+q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)/2)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p, q)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q+1,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Merge(A, p, q, </a:t>
            </a: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r)</a:t>
            </a:r>
            <a:endParaRPr lang="en-US" sz="1950" dirty="0">
              <a:solidFill>
                <a:srgbClr val="7F7F7F"/>
              </a:solidFill>
            </a:endParaRPr>
          </a:p>
          <a:p>
            <a:r>
              <a:rPr lang="en-US" sz="1950" dirty="0">
                <a:solidFill>
                  <a:srgbClr val="7F7F7F"/>
                </a:solidFill>
              </a:rPr>
              <a:t>Which operation to count?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i="1" dirty="0">
                <a:solidFill>
                  <a:srgbClr val="7F7F7F"/>
                </a:solidFill>
              </a:rPr>
              <a:t>Merge</a:t>
            </a:r>
            <a:r>
              <a:rPr lang="en-US" sz="1650" dirty="0">
                <a:solidFill>
                  <a:srgbClr val="7F7F7F"/>
                </a:solidFill>
              </a:rPr>
              <a:t> performs </a:t>
            </a:r>
            <a:r>
              <a:rPr lang="en-US" sz="1650" b="1" i="1" dirty="0">
                <a:solidFill>
                  <a:srgbClr val="3366FF"/>
                </a:solidFill>
              </a:rPr>
              <a:t>n</a:t>
            </a:r>
            <a:r>
              <a:rPr lang="en-US" sz="1650" dirty="0">
                <a:solidFill>
                  <a:srgbClr val="7F7F7F"/>
                </a:solidFill>
              </a:rPr>
              <a:t> comparisons (for an input of size n)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dirty="0">
                <a:solidFill>
                  <a:srgbClr val="7F7F7F"/>
                </a:solidFill>
              </a:rPr>
              <a:t>Merge-Sort calls itself!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dirty="0">
                <a:solidFill>
                  <a:srgbClr val="7F7F7F"/>
                </a:solidFill>
              </a:rPr>
              <a:t> What to do?</a:t>
            </a:r>
          </a:p>
          <a:p>
            <a:r>
              <a:rPr lang="en-US" sz="1950" b="1" dirty="0">
                <a:solidFill>
                  <a:srgbClr val="3366FF"/>
                </a:solidFill>
              </a:rPr>
              <a:t>Answer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We will denote </a:t>
            </a:r>
            <a:r>
              <a:rPr lang="en-US" sz="1650" b="1" dirty="0">
                <a:solidFill>
                  <a:srgbClr val="FF0000"/>
                </a:solidFill>
              </a:rPr>
              <a:t>T(n) </a:t>
            </a:r>
            <a:r>
              <a:rPr lang="en-US" sz="1650" dirty="0">
                <a:solidFill>
                  <a:srgbClr val="7F7F7F"/>
                </a:solidFill>
              </a:rPr>
              <a:t>the running time of Merge-Sort(A, p, r) for an input of  size n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We will try to determine T(n)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We must </a:t>
            </a:r>
            <a:r>
              <a:rPr lang="en-US" sz="1650" b="1" dirty="0">
                <a:solidFill>
                  <a:srgbClr val="3366FF"/>
                </a:solidFill>
              </a:rPr>
              <a:t>solve</a:t>
            </a:r>
            <a:r>
              <a:rPr lang="en-US" sz="1650" dirty="0">
                <a:solidFill>
                  <a:srgbClr val="7F7F7F"/>
                </a:solidFill>
              </a:rPr>
              <a:t> the </a:t>
            </a:r>
            <a:r>
              <a:rPr lang="en-US" sz="1650" b="1" dirty="0">
                <a:solidFill>
                  <a:srgbClr val="3366FF"/>
                </a:solidFill>
              </a:rPr>
              <a:t>recurrence relation </a:t>
            </a:r>
            <a:r>
              <a:rPr lang="en-US" sz="1650" dirty="0">
                <a:solidFill>
                  <a:srgbClr val="7F7F7F"/>
                </a:solidFill>
              </a:rPr>
              <a:t>(in short, a </a:t>
            </a:r>
            <a:r>
              <a:rPr lang="en-US" sz="1650" b="1" dirty="0">
                <a:solidFill>
                  <a:srgbClr val="3366FF"/>
                </a:solidFill>
              </a:rPr>
              <a:t>recurrence</a:t>
            </a:r>
            <a:r>
              <a:rPr lang="en-US" sz="1650" dirty="0">
                <a:solidFill>
                  <a:srgbClr val="7F7F7F"/>
                </a:solidFill>
              </a:rPr>
              <a:t>)</a:t>
            </a:r>
          </a:p>
          <a:p>
            <a:pPr marL="720090" lvl="2" indent="0">
              <a:buNone/>
            </a:pPr>
            <a:endParaRPr lang="en-US" sz="19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		</a:t>
            </a:r>
            <a:endParaRPr lang="en-US" sz="1650" dirty="0">
              <a:solidFill>
                <a:srgbClr val="7F7F7F"/>
              </a:solidFill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          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84993" y="173355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/>
              </a:rPr>
              <a:t>T(n)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6743" y="32575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err="1">
                <a:solidFill>
                  <a:srgbClr val="FF0000"/>
                </a:solidFill>
                <a:sym typeface="Wingdings"/>
              </a:rPr>
              <a:t>c.n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993" y="26088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/>
              </a:rPr>
              <a:t>T(n/2)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993" y="29771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/>
              </a:rPr>
              <a:t>T(n/2)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713470"/>
            <a:ext cx="3225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1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 bldLvl="2"/>
      <p:bldP spid="5" grpId="0" uiExpand="1"/>
      <p:bldP spid="9" grpId="0" uiExpand="1"/>
      <p:bldP spid="10" grpId="0" uiExpand="1"/>
      <p:bldP spid="11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Merge-Sort(A, p, r)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if (p &lt;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q = floor((</a:t>
            </a:r>
            <a:r>
              <a:rPr lang="en-US" sz="1950" dirty="0" err="1">
                <a:solidFill>
                  <a:srgbClr val="3366FF"/>
                </a:solidFill>
                <a:latin typeface="Courier New"/>
                <a:cs typeface="Courier New"/>
              </a:rPr>
              <a:t>p+q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)/2)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p, q)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q+1,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Merge(A, p, q, r))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 to </a:t>
            </a:r>
            <a:r>
              <a:rPr lang="en-US" b="1" dirty="0">
                <a:solidFill>
                  <a:srgbClr val="3366FF"/>
                </a:solidFill>
              </a:rPr>
              <a:t>Solve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Recurrence Relations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The Recurrence-tree Method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Substitution Method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Master Method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to Chapter 4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 2.3.2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 4.4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Recurrence-Tree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870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Recursion-Tree Method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16</a:t>
            </a:fld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44799"/>
          </a:xfrm>
        </p:spPr>
        <p:txBody>
          <a:bodyPr/>
          <a:lstStyle/>
          <a:p>
            <a:r>
              <a:rPr lang="en-US" dirty="0"/>
              <a:t>Construct a tree with:</a:t>
            </a:r>
          </a:p>
          <a:p>
            <a:pPr lvl="1"/>
            <a:r>
              <a:rPr lang="en-US" dirty="0"/>
              <a:t>the root being T(n) (the cost for the full problem)</a:t>
            </a:r>
          </a:p>
          <a:p>
            <a:pPr lvl="1"/>
            <a:r>
              <a:rPr lang="en-US" dirty="0"/>
              <a:t>each node representing the cost of a </a:t>
            </a:r>
            <a:r>
              <a:rPr lang="en-US" dirty="0" err="1"/>
              <a:t>subproblem</a:t>
            </a:r>
            <a:endParaRPr lang="en-US" dirty="0"/>
          </a:p>
          <a:p>
            <a:pPr lvl="1"/>
            <a:r>
              <a:rPr lang="en-US" dirty="0"/>
              <a:t>each node will be </a:t>
            </a:r>
            <a:r>
              <a:rPr lang="en-US" b="1" dirty="0">
                <a:solidFill>
                  <a:srgbClr val="3366FF"/>
                </a:solidFill>
              </a:rPr>
              <a:t>expanded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into the costs of its own </a:t>
            </a:r>
            <a:r>
              <a:rPr lang="en-US" dirty="0" err="1"/>
              <a:t>subproblems</a:t>
            </a:r>
            <a:r>
              <a:rPr lang="en-US" dirty="0"/>
              <a:t> (based on the recurrence)</a:t>
            </a:r>
          </a:p>
          <a:p>
            <a:pPr lvl="1"/>
            <a:r>
              <a:rPr lang="en-US" dirty="0"/>
              <a:t>the expansion will stop when we reach the node whose </a:t>
            </a:r>
            <a:r>
              <a:rPr lang="en-US" dirty="0" err="1"/>
              <a:t>subproblem</a:t>
            </a:r>
            <a:r>
              <a:rPr lang="en-US" dirty="0"/>
              <a:t> is of size 1 (i.e., T(1))</a:t>
            </a:r>
          </a:p>
          <a:p>
            <a:pPr lvl="1"/>
            <a:r>
              <a:rPr lang="en-US" dirty="0"/>
              <a:t>finding the total cost for each level of the tree</a:t>
            </a:r>
          </a:p>
          <a:p>
            <a:pPr lvl="1"/>
            <a:r>
              <a:rPr lang="en-US" dirty="0"/>
              <a:t>the total cost will be the sum of the costs of all levels.</a:t>
            </a:r>
          </a:p>
          <a:p>
            <a:pPr lvl="1"/>
            <a:endParaRPr lang="en-US" dirty="0"/>
          </a:p>
          <a:p>
            <a:r>
              <a:rPr lang="en-US" dirty="0"/>
              <a:t>Let us try the Recursion-Tree method  with the recurrence of Merge-Sort:</a:t>
            </a:r>
          </a:p>
          <a:p>
            <a:endParaRPr lang="en-US" dirty="0"/>
          </a:p>
        </p:txBody>
      </p:sp>
      <p:pic>
        <p:nvPicPr>
          <p:cNvPr id="6" name="Picture 5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4229100"/>
            <a:ext cx="3225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Recursion-Tree Method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17</a:t>
            </a:fld>
            <a:endParaRPr lang="en-US" sz="1400" dirty="0"/>
          </a:p>
        </p:txBody>
      </p:sp>
      <p:pic>
        <p:nvPicPr>
          <p:cNvPr id="6" name="Picture 5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"/>
            <a:ext cx="3225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500" y="966232"/>
            <a:ext cx="107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00" y="966232"/>
            <a:ext cx="60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5400" y="966232"/>
            <a:ext cx="151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68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</a:rPr>
              <a:t>c.n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1340366"/>
            <a:ext cx="138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call cost </a:t>
            </a:r>
            <a:r>
              <a:rPr lang="en-US" sz="1400" dirty="0">
                <a:solidFill>
                  <a:srgbClr val="3366FF"/>
                </a:solidFill>
              </a:rPr>
              <a:t>T(n)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41700" y="1670566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9600" y="1340366"/>
            <a:ext cx="53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</a:rPr>
              <a:t>c.n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2141" y="2168050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2824" y="2168050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T(n/2)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87800" y="1670566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6700" y="3086100"/>
            <a:ext cx="262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dirty="0">
                <a:solidFill>
                  <a:srgbClr val="3366FF"/>
                </a:solidFill>
              </a:rPr>
              <a:t>n/2</a:t>
            </a:r>
            <a:r>
              <a:rPr lang="en-US" dirty="0"/>
              <a:t>) = 2T(</a:t>
            </a:r>
            <a:r>
              <a:rPr lang="en-US" dirty="0">
                <a:solidFill>
                  <a:srgbClr val="3366FF"/>
                </a:solidFill>
              </a:rPr>
              <a:t>n/2</a:t>
            </a:r>
            <a:r>
              <a:rPr lang="en-US" dirty="0"/>
              <a:t>/2) + </a:t>
            </a:r>
            <a:r>
              <a:rPr lang="en-US" dirty="0" err="1"/>
              <a:t>c.</a:t>
            </a:r>
            <a:r>
              <a:rPr lang="en-US" dirty="0" err="1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/2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3644900"/>
            <a:ext cx="244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= </a:t>
            </a:r>
            <a:r>
              <a:rPr lang="en-US" dirty="0">
                <a:solidFill>
                  <a:srgbClr val="3366FF"/>
                </a:solidFill>
              </a:rPr>
              <a:t>2T(n/4) + </a:t>
            </a:r>
            <a:r>
              <a:rPr lang="en-US" dirty="0" err="1">
                <a:solidFill>
                  <a:srgbClr val="3366FF"/>
                </a:solidFill>
              </a:rPr>
              <a:t>c.n</a:t>
            </a:r>
            <a:r>
              <a:rPr lang="en-US" dirty="0">
                <a:solidFill>
                  <a:srgbClr val="3366FF"/>
                </a:solidFill>
              </a:rPr>
              <a:t>/2</a:t>
            </a:r>
          </a:p>
        </p:txBody>
      </p:sp>
      <p:sp>
        <p:nvSpPr>
          <p:cNvPr id="4" name="Oval 3"/>
          <p:cNvSpPr/>
          <p:nvPr/>
        </p:nvSpPr>
        <p:spPr>
          <a:xfrm>
            <a:off x="5880100" y="393700"/>
            <a:ext cx="1498600" cy="4921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23100" y="520700"/>
            <a:ext cx="336804" cy="254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94400" y="393700"/>
            <a:ext cx="825500" cy="495300"/>
          </a:xfrm>
          <a:prstGeom prst="ellipse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4672" y="1394143"/>
            <a:ext cx="336804" cy="254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97098" y="2120108"/>
            <a:ext cx="488562" cy="403859"/>
          </a:xfrm>
          <a:prstGeom prst="ellipse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61019" y="2141142"/>
            <a:ext cx="488562" cy="403859"/>
          </a:xfrm>
          <a:prstGeom prst="ellipse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3" grpId="0"/>
      <p:bldP spid="16" grpId="0"/>
      <p:bldP spid="4" grpId="0" animBg="1"/>
      <p:bldP spid="12" grpId="0" animBg="1"/>
      <p:bldP spid="20" grpId="0" animBg="1"/>
      <p:bldP spid="20" grpId="1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Recursion-Tree Method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18</a:t>
            </a:fld>
            <a:endParaRPr lang="en-US" sz="1400" dirty="0"/>
          </a:p>
        </p:txBody>
      </p:sp>
      <p:pic>
        <p:nvPicPr>
          <p:cNvPr id="6" name="Picture 5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"/>
            <a:ext cx="3225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500" y="966232"/>
            <a:ext cx="107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00" y="966232"/>
            <a:ext cx="60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5400" y="966232"/>
            <a:ext cx="151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68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41700" y="1670566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723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" y="2026166"/>
            <a:ext cx="1161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call </a:t>
            </a:r>
            <a:r>
              <a:rPr lang="en-US" sz="1400" dirty="0">
                <a:solidFill>
                  <a:srgbClr val="3366FF"/>
                </a:solidFill>
              </a:rPr>
              <a:t>T(n/2)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87800" y="1670566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20821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</a:rPr>
              <a:t>c.n</a:t>
            </a:r>
            <a:r>
              <a:rPr lang="en-US" sz="1400" dirty="0">
                <a:solidFill>
                  <a:srgbClr val="3366FF"/>
                </a:solidFill>
              </a:rPr>
              <a:t>/2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44621" y="2336127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86962" y="2798488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T(n/4)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845" y="2798488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T(n/4)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90721" y="2336127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2012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</a:rPr>
              <a:t>c.n</a:t>
            </a:r>
            <a:r>
              <a:rPr lang="en-US" sz="1400" dirty="0">
                <a:solidFill>
                  <a:srgbClr val="3366FF"/>
                </a:solidFill>
              </a:rPr>
              <a:t>/2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025812" y="2313704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1653" y="2798488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036" y="2798488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T(n/4)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71912" y="2313704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2300" y="1886466"/>
            <a:ext cx="53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</a:rPr>
              <a:t>c.n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300" y="1340366"/>
            <a:ext cx="138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call cost T(n)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06700" y="3543300"/>
            <a:ext cx="262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dirty="0">
                <a:solidFill>
                  <a:srgbClr val="3366FF"/>
                </a:solidFill>
              </a:rPr>
              <a:t>n/4</a:t>
            </a:r>
            <a:r>
              <a:rPr lang="en-US" dirty="0"/>
              <a:t>) = 2T(</a:t>
            </a:r>
            <a:r>
              <a:rPr lang="en-US" dirty="0">
                <a:solidFill>
                  <a:srgbClr val="3366FF"/>
                </a:solidFill>
              </a:rPr>
              <a:t>n/4</a:t>
            </a:r>
            <a:r>
              <a:rPr lang="en-US" dirty="0"/>
              <a:t>/2) + </a:t>
            </a:r>
            <a:r>
              <a:rPr lang="en-US" dirty="0" err="1"/>
              <a:t>c.</a:t>
            </a:r>
            <a:r>
              <a:rPr lang="en-US" dirty="0" err="1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102100"/>
            <a:ext cx="244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T(n/4) = </a:t>
            </a:r>
            <a:r>
              <a:rPr lang="en-US" dirty="0">
                <a:solidFill>
                  <a:srgbClr val="3366FF"/>
                </a:solidFill>
              </a:rPr>
              <a:t>2T(n/8) + </a:t>
            </a:r>
            <a:r>
              <a:rPr lang="en-US" dirty="0" err="1">
                <a:solidFill>
                  <a:srgbClr val="3366FF"/>
                </a:solidFill>
              </a:rPr>
              <a:t>c.n</a:t>
            </a:r>
            <a:r>
              <a:rPr lang="en-US" dirty="0">
                <a:solidFill>
                  <a:srgbClr val="3366FF"/>
                </a:solidFill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19155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0" grpId="0"/>
      <p:bldP spid="31" grpId="0"/>
      <p:bldP spid="33" grpId="0"/>
      <p:bldP spid="35" grpId="0"/>
      <p:bldP spid="36" grpId="0"/>
      <p:bldP spid="38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Recursion-Tree Method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19</a:t>
            </a:fld>
            <a:endParaRPr lang="en-US" sz="1400" dirty="0"/>
          </a:p>
        </p:txBody>
      </p:sp>
      <p:pic>
        <p:nvPicPr>
          <p:cNvPr id="6" name="Picture 5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"/>
            <a:ext cx="3225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500" y="966232"/>
            <a:ext cx="107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00" y="966232"/>
            <a:ext cx="60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5400" y="966232"/>
            <a:ext cx="151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68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25800" y="1670566"/>
            <a:ext cx="4064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723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87800" y="1670566"/>
            <a:ext cx="345611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20821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84450" y="2311685"/>
            <a:ext cx="538441" cy="455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" y="2798488"/>
            <a:ext cx="114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call </a:t>
            </a:r>
            <a:r>
              <a:rPr lang="en-US" sz="1400" dirty="0">
                <a:solidFill>
                  <a:srgbClr val="3366FF"/>
                </a:solidFill>
              </a:rPr>
              <a:t>T(n/4)</a:t>
            </a:r>
          </a:p>
        </p:txBody>
      </p: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3188921" y="2333943"/>
            <a:ext cx="124373" cy="4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57612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381412" y="2313704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27512" y="2313704"/>
            <a:ext cx="567474" cy="484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2300" y="20261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974580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</a:rPr>
              <a:t>c.n</a:t>
            </a:r>
            <a:r>
              <a:rPr lang="en-US" sz="1400" dirty="0">
                <a:solidFill>
                  <a:srgbClr val="3366FF"/>
                </a:solidFill>
              </a:rPr>
              <a:t>/4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898380" y="3102062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0721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43604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44480" y="3102062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4270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</a:rPr>
              <a:t>c.n</a:t>
            </a:r>
            <a:r>
              <a:rPr lang="en-US" sz="1400" dirty="0">
                <a:solidFill>
                  <a:srgbClr val="3366FF"/>
                </a:solidFill>
              </a:rPr>
              <a:t>/4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968070" y="307762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75511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13294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14170" y="307762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2962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</a:rPr>
              <a:t>c.n</a:t>
            </a:r>
            <a:r>
              <a:rPr lang="en-US" sz="1400" dirty="0">
                <a:solidFill>
                  <a:srgbClr val="3366FF"/>
                </a:solidFill>
              </a:rPr>
              <a:t>/4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006762" y="30361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14203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51986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52862" y="30361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25962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</a:rPr>
              <a:t>c.n</a:t>
            </a:r>
            <a:r>
              <a:rPr lang="en-US" sz="1400" dirty="0">
                <a:solidFill>
                  <a:srgbClr val="3366FF"/>
                </a:solidFill>
              </a:rPr>
              <a:t>/4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49762" y="30107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57203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94986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695862" y="30107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4300" y="2026166"/>
            <a:ext cx="1161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call T(n/2)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4300" y="1340366"/>
            <a:ext cx="138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call cost T(n)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74624" y="2585776"/>
            <a:ext cx="53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</a:rPr>
              <a:t>c.n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6" grpId="0"/>
      <p:bldP spid="48" grpId="0"/>
      <p:bldP spid="49" grpId="0"/>
      <p:bldP spid="51" grpId="0"/>
      <p:bldP spid="53" grpId="0"/>
      <p:bldP spid="54" grpId="0"/>
      <p:bldP spid="56" grpId="0"/>
      <p:bldP spid="58" grpId="0"/>
      <p:bldP spid="59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 and understand the (</a:t>
            </a:r>
            <a:r>
              <a:rPr lang="en-US" dirty="0">
                <a:solidFill>
                  <a:srgbClr val="FF6600"/>
                </a:solidFill>
              </a:rPr>
              <a:t>recursive</a:t>
            </a:r>
            <a:r>
              <a:rPr lang="en-US" dirty="0"/>
              <a:t>) </a:t>
            </a:r>
            <a:r>
              <a:rPr lang="en-US" dirty="0">
                <a:solidFill>
                  <a:srgbClr val="FF6600"/>
                </a:solidFill>
              </a:rPr>
              <a:t>Divide-and-Conquer</a:t>
            </a:r>
            <a:r>
              <a:rPr lang="en-US" dirty="0"/>
              <a:t> strategy.</a:t>
            </a:r>
          </a:p>
          <a:p>
            <a:r>
              <a:rPr lang="en-US" dirty="0"/>
              <a:t>Analyze (</a:t>
            </a:r>
            <a:r>
              <a:rPr lang="en-US" dirty="0">
                <a:solidFill>
                  <a:srgbClr val="FF6600"/>
                </a:solidFill>
              </a:rPr>
              <a:t>recursive</a:t>
            </a:r>
            <a:r>
              <a:rPr lang="en-US" dirty="0"/>
              <a:t>) </a:t>
            </a:r>
            <a:r>
              <a:rPr lang="en-US" dirty="0">
                <a:solidFill>
                  <a:srgbClr val="FF6600"/>
                </a:solidFill>
              </a:rPr>
              <a:t>Divide-and-Conquer</a:t>
            </a:r>
            <a:r>
              <a:rPr lang="en-US" dirty="0"/>
              <a:t> algorithms.</a:t>
            </a:r>
          </a:p>
          <a:p>
            <a:r>
              <a:rPr lang="en-US" dirty="0"/>
              <a:t>Learn, understand, and use the </a:t>
            </a:r>
            <a:r>
              <a:rPr lang="en-US" dirty="0">
                <a:solidFill>
                  <a:srgbClr val="FF6600"/>
                </a:solidFill>
              </a:rPr>
              <a:t>recursion-tree method</a:t>
            </a:r>
            <a:r>
              <a:rPr lang="en-US" dirty="0"/>
              <a:t> for solving </a:t>
            </a:r>
            <a:r>
              <a:rPr lang="en-US" dirty="0">
                <a:solidFill>
                  <a:srgbClr val="FF6600"/>
                </a:solidFill>
              </a:rPr>
              <a:t>recurrences</a:t>
            </a:r>
            <a:r>
              <a:rPr lang="en-US" dirty="0"/>
              <a:t>.</a:t>
            </a:r>
          </a:p>
          <a:p>
            <a:r>
              <a:rPr lang="en-US" dirty="0"/>
              <a:t>Learn, understand, and use the </a:t>
            </a:r>
            <a:r>
              <a:rPr lang="en-US" dirty="0">
                <a:solidFill>
                  <a:srgbClr val="FF6600"/>
                </a:solidFill>
              </a:rPr>
              <a:t>substitution method</a:t>
            </a:r>
            <a:r>
              <a:rPr lang="en-US" dirty="0"/>
              <a:t> for solving recurrences.</a:t>
            </a:r>
          </a:p>
          <a:p>
            <a:r>
              <a:rPr lang="en-US" dirty="0"/>
              <a:t>Learn, understand, and use the </a:t>
            </a:r>
            <a:r>
              <a:rPr lang="en-US" dirty="0">
                <a:solidFill>
                  <a:srgbClr val="FF6600"/>
                </a:solidFill>
              </a:rPr>
              <a:t>master method</a:t>
            </a:r>
            <a:r>
              <a:rPr lang="en-US" dirty="0"/>
              <a:t> for solving recurrences.</a:t>
            </a:r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Read </a:t>
            </a:r>
          </a:p>
          <a:p>
            <a:pPr lvl="1"/>
            <a:r>
              <a:rPr lang="en-US" dirty="0"/>
              <a:t>Sections 2.3.1 and 2.3.2</a:t>
            </a:r>
          </a:p>
          <a:p>
            <a:pPr lvl="1"/>
            <a:r>
              <a:rPr lang="en-US" dirty="0"/>
              <a:t>Introduction to Chapter 4</a:t>
            </a:r>
          </a:p>
          <a:p>
            <a:pPr lvl="1"/>
            <a:r>
              <a:rPr lang="en-US" dirty="0"/>
              <a:t>Sections 4.3, 4.4, and 4.5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51416"/>
              </p:ext>
            </p:extLst>
          </p:nvPr>
        </p:nvGraphicFramePr>
        <p:xfrm>
          <a:off x="538163" y="4613275"/>
          <a:ext cx="35925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2" name="Equation" r:id="rId5" imgW="1562100" imgH="863600" progId="Equation.3">
                  <p:embed/>
                </p:oleObj>
              </mc:Choice>
              <mc:Fallback>
                <p:oleObj name="Equation" r:id="rId5" imgW="15621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4613275"/>
                        <a:ext cx="3592512" cy="198596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Recursion-Tree Method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20</a:t>
            </a:fld>
            <a:endParaRPr lang="en-US" sz="1400" dirty="0"/>
          </a:p>
        </p:txBody>
      </p:sp>
      <p:pic>
        <p:nvPicPr>
          <p:cNvPr id="6" name="Picture 5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"/>
            <a:ext cx="3225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500" y="966232"/>
            <a:ext cx="107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00" y="966232"/>
            <a:ext cx="60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5400" y="966232"/>
            <a:ext cx="151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68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25800" y="1670566"/>
            <a:ext cx="4064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723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87800" y="1670566"/>
            <a:ext cx="345611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20821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84450" y="2311685"/>
            <a:ext cx="538441" cy="455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" y="2798488"/>
            <a:ext cx="114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call </a:t>
            </a:r>
            <a:r>
              <a:rPr lang="en-US" sz="1400" dirty="0">
                <a:solidFill>
                  <a:srgbClr val="000000"/>
                </a:solidFill>
              </a:rPr>
              <a:t>T(n/4)</a:t>
            </a:r>
          </a:p>
        </p:txBody>
      </p: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3188921" y="2333943"/>
            <a:ext cx="124373" cy="4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57612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381412" y="2313704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27512" y="2313704"/>
            <a:ext cx="567474" cy="484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2300" y="20261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974580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898380" y="3102062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0721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43604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44480" y="3102062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4270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968070" y="307762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75511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13294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14170" y="307762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2962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006762" y="30361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14203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51986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52862" y="30361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25962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49762" y="30107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57203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94986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695862" y="30107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4300" y="2026166"/>
            <a:ext cx="1161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call T(n/2)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4300" y="1340366"/>
            <a:ext cx="138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call cost T(n)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8560" y="3941488"/>
            <a:ext cx="1214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baseline="30000" dirty="0" err="1"/>
              <a:t>th</a:t>
            </a:r>
            <a:r>
              <a:rPr lang="en-US" sz="1400" dirty="0"/>
              <a:t> call </a:t>
            </a:r>
            <a:r>
              <a:rPr lang="en-US" sz="1400" dirty="0">
                <a:solidFill>
                  <a:srgbClr val="3366FF"/>
                </a:solidFill>
              </a:rPr>
              <a:t>T(n/2</a:t>
            </a:r>
            <a:r>
              <a:rPr lang="en-US" sz="1400" baseline="30000" dirty="0">
                <a:solidFill>
                  <a:srgbClr val="3366FF"/>
                </a:solidFill>
              </a:rPr>
              <a:t>i-1</a:t>
            </a:r>
            <a:r>
              <a:rPr lang="en-US" sz="1400" dirty="0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23780" y="3932649"/>
            <a:ext cx="66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i-1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847580" y="4333962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89921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</a:t>
            </a:r>
            <a:r>
              <a:rPr lang="en-US" sz="1400" dirty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92804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393680" y="4333962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93470" y="3932649"/>
            <a:ext cx="66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i-1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17270" y="430952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24711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</a:t>
            </a:r>
            <a:r>
              <a:rPr lang="en-US" sz="1400" dirty="0"/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62494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463370" y="430952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32162" y="3932649"/>
            <a:ext cx="64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--------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955962" y="42680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63403" y="4743071"/>
            <a:ext cx="59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-------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01186" y="4743071"/>
            <a:ext cx="532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-----)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502062" y="42680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75162" y="3932649"/>
            <a:ext cx="66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i-1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098962" y="42426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6403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</a:t>
            </a:r>
            <a:r>
              <a:rPr lang="en-US" sz="14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44186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645062" y="42426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72300" y="261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972300" y="3829566"/>
            <a:ext cx="53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</a:rPr>
              <a:t>c.n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8672" y="3659682"/>
            <a:ext cx="309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6900" y="3106265"/>
            <a:ext cx="0" cy="826384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162800" y="3036110"/>
            <a:ext cx="0" cy="826384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67" grpId="0"/>
      <p:bldP spid="69" grpId="0"/>
      <p:bldP spid="71" grpId="0"/>
      <p:bldP spid="72" grpId="0"/>
      <p:bldP spid="74" grpId="0"/>
      <p:bldP spid="76" grpId="0"/>
      <p:bldP spid="77" grpId="0"/>
      <p:bldP spid="79" grpId="0"/>
      <p:bldP spid="81" grpId="0"/>
      <p:bldP spid="82" grpId="0"/>
      <p:bldP spid="8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Recursion-Tree Method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21</a:t>
            </a:fld>
            <a:endParaRPr lang="en-US" sz="1400" dirty="0"/>
          </a:p>
        </p:txBody>
      </p:sp>
      <p:pic>
        <p:nvPicPr>
          <p:cNvPr id="6" name="Picture 5" descr="Merge-SortRecurrenceRe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"/>
            <a:ext cx="3225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3500" y="966232"/>
            <a:ext cx="107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00" y="966232"/>
            <a:ext cx="60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5400" y="966232"/>
            <a:ext cx="151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68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25800" y="1670566"/>
            <a:ext cx="4064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8300" y="134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87800" y="1670566"/>
            <a:ext cx="345611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20821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84450" y="2311685"/>
            <a:ext cx="538441" cy="455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" y="2798488"/>
            <a:ext cx="114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call </a:t>
            </a:r>
            <a:r>
              <a:rPr lang="en-US" sz="1400" dirty="0">
                <a:solidFill>
                  <a:srgbClr val="000000"/>
                </a:solidFill>
              </a:rPr>
              <a:t>T(n/4)</a:t>
            </a:r>
          </a:p>
        </p:txBody>
      </p: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3188921" y="2333943"/>
            <a:ext cx="124373" cy="4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57612" y="2026166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381412" y="2313704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27512" y="2313704"/>
            <a:ext cx="567474" cy="484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18300" y="20261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974580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898380" y="3102062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0721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43604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44480" y="3102062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4270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968070" y="307762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75511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13294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14170" y="307762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2962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006762" y="30361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14203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51986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52862" y="30361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25962" y="2700749"/>
            <a:ext cx="5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/4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49762" y="30107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57203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94986" y="3511171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T(n/8)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695862" y="30107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4300" y="2026166"/>
            <a:ext cx="1161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call T(n/2)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4300" y="1340366"/>
            <a:ext cx="138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call cost T(n)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8560" y="3941488"/>
            <a:ext cx="1214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baseline="30000" dirty="0" err="1"/>
              <a:t>th</a:t>
            </a:r>
            <a:r>
              <a:rPr lang="en-US" sz="1400" dirty="0"/>
              <a:t> call T(n/2</a:t>
            </a:r>
            <a:r>
              <a:rPr lang="en-US" sz="1400" baseline="30000" dirty="0"/>
              <a:t>i-1</a:t>
            </a:r>
            <a:r>
              <a:rPr lang="en-US" sz="1400" dirty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23780" y="3932649"/>
            <a:ext cx="66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c.n</a:t>
            </a:r>
            <a:r>
              <a:rPr lang="en-US" sz="1400" dirty="0">
                <a:solidFill>
                  <a:srgbClr val="000000"/>
                </a:solidFill>
              </a:rPr>
              <a:t>/2</a:t>
            </a:r>
            <a:r>
              <a:rPr lang="en-US" sz="1400" baseline="30000" dirty="0">
                <a:solidFill>
                  <a:srgbClr val="000000"/>
                </a:solidFill>
              </a:rPr>
              <a:t>i-1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847580" y="4333962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89921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T(n/2</a:t>
            </a:r>
            <a:r>
              <a:rPr lang="en-US" sz="1400" baseline="300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92804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T(n/2</a:t>
            </a:r>
            <a:r>
              <a:rPr lang="en-US" sz="1400" baseline="300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393680" y="4333962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93470" y="3932649"/>
            <a:ext cx="66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c.n</a:t>
            </a:r>
            <a:r>
              <a:rPr lang="en-US" sz="1400" dirty="0">
                <a:solidFill>
                  <a:srgbClr val="000000"/>
                </a:solidFill>
              </a:rPr>
              <a:t>/2</a:t>
            </a:r>
            <a:r>
              <a:rPr lang="en-US" sz="1400" baseline="30000" dirty="0">
                <a:solidFill>
                  <a:srgbClr val="000000"/>
                </a:solidFill>
              </a:rPr>
              <a:t>i-1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17270" y="430952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24711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T(n/2</a:t>
            </a:r>
            <a:r>
              <a:rPr lang="en-US" sz="1400" baseline="300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62494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T(n/2</a:t>
            </a:r>
            <a:r>
              <a:rPr lang="en-US" sz="1400" baseline="300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463370" y="430952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32162" y="3932649"/>
            <a:ext cx="64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--------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955962" y="42680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63403" y="4743071"/>
            <a:ext cx="59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-------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01186" y="4743071"/>
            <a:ext cx="532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-----)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502062" y="42680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75162" y="3932649"/>
            <a:ext cx="66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c.n</a:t>
            </a:r>
            <a:r>
              <a:rPr lang="en-US" sz="1400" dirty="0">
                <a:solidFill>
                  <a:srgbClr val="000000"/>
                </a:solidFill>
              </a:rPr>
              <a:t>/2</a:t>
            </a:r>
            <a:r>
              <a:rPr lang="en-US" sz="1400" baseline="30000" dirty="0">
                <a:solidFill>
                  <a:srgbClr val="000000"/>
                </a:solidFill>
              </a:rPr>
              <a:t>i-1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098962" y="42426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6403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T(n/2</a:t>
            </a:r>
            <a:r>
              <a:rPr lang="en-US" sz="1400" baseline="300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44186" y="4743071"/>
            <a:ext cx="66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T(n/2</a:t>
            </a:r>
            <a:r>
              <a:rPr lang="en-US" sz="1400" baseline="300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645062" y="42426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18300" y="26103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18300" y="38549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c.n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8672" y="3659682"/>
            <a:ext cx="309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6900" y="3106265"/>
            <a:ext cx="0" cy="826384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08800" y="3036110"/>
            <a:ext cx="0" cy="826384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360" y="6011588"/>
            <a:ext cx="2154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r>
              <a:rPr lang="en-US" sz="1400" baseline="30000" dirty="0" err="1"/>
              <a:t>th</a:t>
            </a:r>
            <a:r>
              <a:rPr lang="en-US" sz="1400" dirty="0"/>
              <a:t> (Last) </a:t>
            </a:r>
          </a:p>
          <a:p>
            <a:r>
              <a:rPr lang="en-US" sz="1400" dirty="0"/>
              <a:t>call </a:t>
            </a:r>
            <a:r>
              <a:rPr lang="en-US" sz="1400" dirty="0">
                <a:solidFill>
                  <a:srgbClr val="3366FF"/>
                </a:solidFill>
              </a:rPr>
              <a:t>T(n/2</a:t>
            </a:r>
            <a:r>
              <a:rPr lang="en-US" sz="1400" baseline="30000" dirty="0">
                <a:solidFill>
                  <a:srgbClr val="3366FF"/>
                </a:solidFill>
              </a:rPr>
              <a:t>m</a:t>
            </a:r>
            <a:r>
              <a:rPr lang="en-US" sz="1400" dirty="0">
                <a:solidFill>
                  <a:srgbClr val="3366FF"/>
                </a:solidFill>
              </a:rPr>
              <a:t>=1)</a:t>
            </a:r>
          </a:p>
          <a:p>
            <a:r>
              <a:rPr lang="en-US" sz="1400" dirty="0">
                <a:solidFill>
                  <a:srgbClr val="3366FF"/>
                </a:solidFill>
              </a:rPr>
              <a:t>Assuming n is a power of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47580" y="5291549"/>
            <a:ext cx="72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m-1</a:t>
            </a:r>
            <a:endParaRPr lang="en-US" sz="14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1771380" y="5692862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13721" y="6101971"/>
            <a:ext cx="49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</a:t>
            </a:r>
            <a:r>
              <a:rPr lang="en-US" sz="1400" dirty="0">
                <a:solidFill>
                  <a:srgbClr val="3366FF"/>
                </a:solidFill>
              </a:rPr>
              <a:t>1</a:t>
            </a:r>
            <a:r>
              <a:rPr lang="en-US" sz="1400" dirty="0"/>
              <a:t>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16604" y="6101971"/>
            <a:ext cx="49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</a:t>
            </a:r>
            <a:r>
              <a:rPr lang="en-US" sz="1400" dirty="0">
                <a:solidFill>
                  <a:srgbClr val="3366FF"/>
                </a:solidFill>
              </a:rPr>
              <a:t>1</a:t>
            </a:r>
            <a:r>
              <a:rPr lang="en-US" sz="1400" dirty="0"/>
              <a:t>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317480" y="5692862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7270" y="5291549"/>
            <a:ext cx="72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m-1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2841070" y="566842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48511" y="6101971"/>
            <a:ext cx="49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</a:t>
            </a:r>
            <a:r>
              <a:rPr lang="en-US" sz="1400" dirty="0">
                <a:solidFill>
                  <a:srgbClr val="3366FF"/>
                </a:solidFill>
              </a:rPr>
              <a:t>1</a:t>
            </a:r>
            <a:r>
              <a:rPr lang="en-US" sz="1400" dirty="0"/>
              <a:t>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86294" y="6101971"/>
            <a:ext cx="49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</a:t>
            </a:r>
            <a:r>
              <a:rPr lang="en-US" sz="1400" dirty="0">
                <a:solidFill>
                  <a:srgbClr val="3366FF"/>
                </a:solidFill>
              </a:rPr>
              <a:t>1</a:t>
            </a:r>
            <a:r>
              <a:rPr lang="en-US" sz="1400" dirty="0"/>
              <a:t>)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387170" y="566842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55962" y="5291549"/>
            <a:ext cx="64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--------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3879762" y="56269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87203" y="6101971"/>
            <a:ext cx="59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-------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4986" y="6101971"/>
            <a:ext cx="532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-----)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425862" y="56269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098962" y="5291549"/>
            <a:ext cx="72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3366FF"/>
                </a:solidFill>
              </a:rPr>
              <a:t>2</a:t>
            </a:r>
            <a:r>
              <a:rPr lang="en-US" sz="1400" baseline="30000" dirty="0">
                <a:solidFill>
                  <a:srgbClr val="3366FF"/>
                </a:solidFill>
              </a:rPr>
              <a:t>m-1</a:t>
            </a:r>
            <a:endParaRPr lang="en-US" sz="1400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5022762" y="5601510"/>
            <a:ext cx="1905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30203" y="6101971"/>
            <a:ext cx="49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</a:t>
            </a:r>
            <a:r>
              <a:rPr lang="en-US" sz="1400" dirty="0">
                <a:solidFill>
                  <a:srgbClr val="3366FF"/>
                </a:solidFill>
              </a:rPr>
              <a:t>1</a:t>
            </a:r>
            <a:r>
              <a:rPr lang="en-US" sz="1400" dirty="0"/>
              <a:t>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67986" y="6101971"/>
            <a:ext cx="49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T(</a:t>
            </a:r>
            <a:r>
              <a:rPr lang="en-US" sz="1400" dirty="0">
                <a:solidFill>
                  <a:srgbClr val="3366FF"/>
                </a:solidFill>
              </a:rPr>
              <a:t>1</a:t>
            </a:r>
            <a:r>
              <a:rPr lang="en-US" sz="1400" dirty="0"/>
              <a:t>)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568862" y="5601510"/>
            <a:ext cx="177800" cy="47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718300" y="5213866"/>
            <a:ext cx="3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c.n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654800" y="6091050"/>
            <a:ext cx="53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</a:rPr>
              <a:t>c.n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7800" y="1340366"/>
            <a:ext cx="638676" cy="5289034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2500" y="1447800"/>
            <a:ext cx="4953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0119" y="1098034"/>
            <a:ext cx="1304451" cy="369332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Cost 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99419" y="1648143"/>
            <a:ext cx="187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How many “</a:t>
            </a:r>
            <a:r>
              <a:rPr lang="en-US" dirty="0" err="1">
                <a:solidFill>
                  <a:srgbClr val="3366FF"/>
                </a:solidFill>
              </a:rPr>
              <a:t>c.n”s</a:t>
            </a:r>
            <a:r>
              <a:rPr lang="en-US" dirty="0">
                <a:solidFill>
                  <a:srgbClr val="3366FF"/>
                </a:solidFill>
              </a:rPr>
              <a:t>?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99419" y="2218702"/>
            <a:ext cx="19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There are m levels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199419" y="2852761"/>
            <a:ext cx="192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Total Cost = </a:t>
            </a:r>
            <a:r>
              <a:rPr lang="en-US" dirty="0" err="1">
                <a:solidFill>
                  <a:srgbClr val="3366FF"/>
                </a:solidFill>
              </a:rPr>
              <a:t>m.c.n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99419" y="3381314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What is m?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199419" y="3876614"/>
            <a:ext cx="18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We know </a:t>
            </a:r>
            <a:r>
              <a:rPr lang="en-US" dirty="0">
                <a:solidFill>
                  <a:srgbClr val="FF00FF"/>
                </a:solidFill>
              </a:rPr>
              <a:t>n/2</a:t>
            </a:r>
            <a:r>
              <a:rPr lang="en-US" baseline="30000" dirty="0">
                <a:solidFill>
                  <a:srgbClr val="FF00FF"/>
                </a:solidFill>
              </a:rPr>
              <a:t>m</a:t>
            </a:r>
            <a:r>
              <a:rPr lang="en-US" dirty="0">
                <a:solidFill>
                  <a:srgbClr val="FF00FF"/>
                </a:solidFill>
              </a:rPr>
              <a:t>=1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99419" y="4914005"/>
            <a:ext cx="169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Then m=log</a:t>
            </a:r>
            <a:r>
              <a:rPr lang="en-US" baseline="-25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rgbClr val="3366FF"/>
                </a:solidFill>
              </a:rPr>
              <a:t>(n)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199419" y="5416844"/>
            <a:ext cx="2079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Total Cost = c.nlog</a:t>
            </a:r>
            <a:r>
              <a:rPr lang="en-US" sz="1600" baseline="-25000" dirty="0">
                <a:solidFill>
                  <a:srgbClr val="3366FF"/>
                </a:solidFill>
              </a:rPr>
              <a:t>2</a:t>
            </a:r>
            <a:r>
              <a:rPr lang="en-US" sz="1600" dirty="0">
                <a:solidFill>
                  <a:srgbClr val="3366FF"/>
                </a:solidFill>
              </a:rPr>
              <a:t>(n)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77219" y="5810544"/>
            <a:ext cx="1306000" cy="338554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Θ</a:t>
            </a:r>
            <a:r>
              <a:rPr lang="en-US" sz="1600" b="1" dirty="0">
                <a:solidFill>
                  <a:srgbClr val="FF0000"/>
                </a:solidFill>
              </a:rPr>
              <a:t>(nlog</a:t>
            </a:r>
            <a:r>
              <a:rPr lang="en-US" sz="1600" b="1" baseline="-25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(n))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99419" y="4295714"/>
            <a:ext cx="18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Therefore </a:t>
            </a:r>
            <a:r>
              <a:rPr lang="en-US" dirty="0">
                <a:solidFill>
                  <a:srgbClr val="FF00FF"/>
                </a:solidFill>
              </a:rPr>
              <a:t>n = 2</a:t>
            </a:r>
            <a:r>
              <a:rPr lang="en-US" baseline="30000" dirty="0">
                <a:solidFill>
                  <a:srgbClr val="FF00FF"/>
                </a:solidFill>
              </a:rPr>
              <a:t>m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0" grpId="0"/>
      <p:bldP spid="91" grpId="0"/>
      <p:bldP spid="93" grpId="0"/>
      <p:bldP spid="95" grpId="0"/>
      <p:bldP spid="96" grpId="0"/>
      <p:bldP spid="98" grpId="0"/>
      <p:bldP spid="100" grpId="0"/>
      <p:bldP spid="101" grpId="0"/>
      <p:bldP spid="103" grpId="0"/>
      <p:bldP spid="105" grpId="0"/>
      <p:bldP spid="106" grpId="0"/>
      <p:bldP spid="108" grpId="0"/>
      <p:bldP spid="109" grpId="0"/>
      <p:bldP spid="4" grpId="0" animBg="1"/>
      <p:bldP spid="15" grpId="0" animBg="1"/>
      <p:bldP spid="16" grpId="0"/>
      <p:bldP spid="110" grpId="0"/>
      <p:bldP spid="111" grpId="0"/>
      <p:bldP spid="112" grpId="0"/>
      <p:bldP spid="113" grpId="0"/>
      <p:bldP spid="114" grpId="0"/>
      <p:bldP spid="115" grpId="0"/>
      <p:bldP spid="117" grpId="0" animBg="1"/>
      <p:bldP spid="1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Merge-Sort(A, p, r)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if (p &lt;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q = floor((</a:t>
            </a:r>
            <a:r>
              <a:rPr lang="en-US" sz="1950" dirty="0" err="1">
                <a:solidFill>
                  <a:srgbClr val="3366FF"/>
                </a:solidFill>
                <a:latin typeface="Courier New"/>
                <a:cs typeface="Courier New"/>
              </a:rPr>
              <a:t>p+q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)/2)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p, q)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q+1,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Merge(A, p, q, r))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 to Solve Recurrence Relations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Recurrence-tree Method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The Substitution Method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Master Method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4.3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27718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Substitution Method for 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Two steps: (textbook)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Guess the form of the solution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Use mathematical induction to find the constants and show that the solution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Substitution Method for Solving Recurrences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Consider the recurrence relation we just solved:</a:t>
            </a:r>
          </a:p>
          <a:p>
            <a:r>
              <a:rPr lang="en-US" b="1" dirty="0">
                <a:solidFill>
                  <a:srgbClr val="7F7F7F"/>
                </a:solidFill>
              </a:rPr>
              <a:t>Step 1</a:t>
            </a:r>
            <a:r>
              <a:rPr lang="en-US" dirty="0">
                <a:solidFill>
                  <a:srgbClr val="7F7F7F"/>
                </a:solidFill>
              </a:rPr>
              <a:t>: Make a guess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Use the solution we </a:t>
            </a:r>
            <a:r>
              <a:rPr lang="en-US" b="1" dirty="0">
                <a:solidFill>
                  <a:srgbClr val="FF0000"/>
                </a:solidFill>
              </a:rPr>
              <a:t>previously</a:t>
            </a:r>
            <a:r>
              <a:rPr lang="en-US" dirty="0">
                <a:solidFill>
                  <a:srgbClr val="7F7F7F"/>
                </a:solidFill>
              </a:rPr>
              <a:t>  found </a:t>
            </a:r>
            <a:r>
              <a:rPr lang="en-US" dirty="0">
                <a:solidFill>
                  <a:srgbClr val="3366FF"/>
                </a:solidFill>
              </a:rPr>
              <a:t>T(n) = c.n.log</a:t>
            </a:r>
            <a:r>
              <a:rPr lang="en-US" baseline="-25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rgbClr val="3366FF"/>
                </a:solidFill>
              </a:rPr>
              <a:t>(n)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endParaRPr lang="en-US" dirty="0">
              <a:solidFill>
                <a:srgbClr val="7F7F7F"/>
              </a:solidFill>
            </a:endParaRPr>
          </a:p>
          <a:p>
            <a:r>
              <a:rPr lang="en-US" b="1" dirty="0">
                <a:solidFill>
                  <a:srgbClr val="7F7F7F"/>
                </a:solidFill>
              </a:rPr>
              <a:t>Step 2</a:t>
            </a:r>
            <a:r>
              <a:rPr lang="en-US" dirty="0">
                <a:solidFill>
                  <a:srgbClr val="7F7F7F"/>
                </a:solidFill>
              </a:rPr>
              <a:t>: Use mathematical induction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Let substitute T(n/2) with its expression using: </a:t>
            </a:r>
            <a:r>
              <a:rPr lang="en-US" dirty="0">
                <a:solidFill>
                  <a:srgbClr val="3366FF"/>
                </a:solidFill>
              </a:rPr>
              <a:t>T(n) = c.n.log</a:t>
            </a:r>
            <a:r>
              <a:rPr lang="en-US" baseline="-25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rgbClr val="3366FF"/>
                </a:solidFill>
              </a:rPr>
              <a:t>(n)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T(n/2) =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r>
              <a:rPr lang="en-US" dirty="0">
                <a:solidFill>
                  <a:srgbClr val="7F7F7F"/>
                </a:solidFill>
              </a:rPr>
              <a:t>/2.log</a:t>
            </a:r>
            <a:r>
              <a:rPr lang="en-US" baseline="-25000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(n/2) 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          = ½.c.n.(log</a:t>
            </a:r>
            <a:r>
              <a:rPr lang="en-US" baseline="-25000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(n) – log</a:t>
            </a:r>
            <a:r>
              <a:rPr lang="en-US" baseline="-25000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(2)) 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          = ½.c.n.(log</a:t>
            </a:r>
            <a:r>
              <a:rPr lang="en-US" baseline="-25000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(n) – l) 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Now, let us evaluate  2T(n/2) +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          =  2(½.c.n.(log</a:t>
            </a:r>
            <a:r>
              <a:rPr lang="en-US" baseline="-25000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(n) –1) )   +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          =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r>
              <a:rPr lang="en-US" dirty="0">
                <a:solidFill>
                  <a:srgbClr val="7F7F7F"/>
                </a:solidFill>
              </a:rPr>
              <a:t>. log</a:t>
            </a:r>
            <a:r>
              <a:rPr lang="en-US" baseline="-25000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(n)  -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r>
              <a:rPr lang="en-US" dirty="0">
                <a:solidFill>
                  <a:srgbClr val="7F7F7F"/>
                </a:solidFill>
              </a:rPr>
              <a:t> +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r>
              <a:rPr lang="en-US" dirty="0">
                <a:solidFill>
                  <a:srgbClr val="7F7F7F"/>
                </a:solidFill>
              </a:rPr>
              <a:t> =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r>
              <a:rPr lang="en-US" dirty="0">
                <a:solidFill>
                  <a:srgbClr val="7F7F7F"/>
                </a:solidFill>
              </a:rPr>
              <a:t>. log</a:t>
            </a:r>
            <a:r>
              <a:rPr lang="en-US" baseline="-25000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(n) = T(n)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So, it seems that the guess was good</a:t>
            </a:r>
            <a:r>
              <a:rPr lang="is-IS" dirty="0">
                <a:solidFill>
                  <a:srgbClr val="3366FF"/>
                </a:solidFill>
              </a:rPr>
              <a:t>…...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But, we must check the boundary conditions:</a:t>
            </a:r>
          </a:p>
          <a:p>
            <a:pPr lvl="2"/>
            <a:r>
              <a:rPr lang="en-US" dirty="0">
                <a:solidFill>
                  <a:srgbClr val="7F7F7F"/>
                </a:solidFill>
              </a:rPr>
              <a:t>Let us find T(1) using the expression </a:t>
            </a:r>
            <a:r>
              <a:rPr lang="en-US" dirty="0">
                <a:solidFill>
                  <a:srgbClr val="3366FF"/>
                </a:solidFill>
              </a:rPr>
              <a:t>T(n) = c.n.log</a:t>
            </a:r>
            <a:r>
              <a:rPr lang="en-US" baseline="-25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rgbClr val="3366FF"/>
                </a:solidFill>
              </a:rPr>
              <a:t>(n)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T(1) = c.1.log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 = 0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not good: based on the recurrence relation,  we have T(1) = c. </a:t>
            </a:r>
          </a:p>
          <a:p>
            <a:pPr lvl="3"/>
            <a:r>
              <a:rPr lang="en-US" b="1" dirty="0">
                <a:solidFill>
                  <a:srgbClr val="3366FF"/>
                </a:solidFill>
              </a:rPr>
              <a:t> What do?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24</a:t>
            </a:fld>
            <a:endParaRPr lang="en-US" dirty="0"/>
          </a:p>
        </p:txBody>
      </p:sp>
      <p:pic>
        <p:nvPicPr>
          <p:cNvPr id="5" name="Picture 4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371600"/>
            <a:ext cx="3225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Substitution Method: 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Problem: T(1) = 0 does not match the recurrence relation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We are in fact interested only the asymptotic behavior  (</a:t>
            </a:r>
            <a:r>
              <a:rPr lang="en-US" dirty="0" err="1">
                <a:solidFill>
                  <a:srgbClr val="3366FF"/>
                </a:solidFill>
              </a:rPr>
              <a:t>Θ</a:t>
            </a:r>
            <a:r>
              <a:rPr lang="en-US" dirty="0">
                <a:solidFill>
                  <a:srgbClr val="3366FF"/>
                </a:solidFill>
              </a:rPr>
              <a:t>(n.log</a:t>
            </a:r>
            <a:r>
              <a:rPr lang="en-US" baseline="-25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rgbClr val="3366FF"/>
                </a:solidFill>
              </a:rPr>
              <a:t>(n)</a:t>
            </a:r>
            <a:r>
              <a:rPr lang="en-US" dirty="0">
                <a:solidFill>
                  <a:srgbClr val="7F7F7F"/>
                </a:solidFill>
              </a:rPr>
              <a:t>))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In this case, all we need is some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b="1" baseline="-25000" dirty="0">
                <a:solidFill>
                  <a:srgbClr val="3366FF"/>
                </a:solidFill>
              </a:rPr>
              <a:t>0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for which the recurrence relation will hold.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Let us take n</a:t>
            </a:r>
            <a:r>
              <a:rPr lang="en-US" baseline="-25000" dirty="0">
                <a:solidFill>
                  <a:srgbClr val="7F7F7F"/>
                </a:solidFill>
              </a:rPr>
              <a:t>0 </a:t>
            </a:r>
            <a:r>
              <a:rPr lang="en-US" dirty="0">
                <a:solidFill>
                  <a:srgbClr val="7F7F7F"/>
                </a:solidFill>
              </a:rPr>
              <a:t>= 2 as the base case. </a:t>
            </a:r>
          </a:p>
          <a:p>
            <a:pPr marL="480060" lvl="2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Let us set T(n) = 2.c if n = 2 (this should be consistent with the recurrence relation)</a:t>
            </a:r>
          </a:p>
          <a:p>
            <a:pPr marL="480060" lvl="2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Let us check if T(2) = 2c using the expression T(n) = 2T(n/2) + </a:t>
            </a:r>
            <a:r>
              <a:rPr lang="en-US" dirty="0" err="1">
                <a:solidFill>
                  <a:srgbClr val="7F7F7F"/>
                </a:solidFill>
              </a:rPr>
              <a:t>c.n</a:t>
            </a:r>
            <a:endParaRPr lang="en-US" dirty="0">
              <a:solidFill>
                <a:srgbClr val="7F7F7F"/>
              </a:solidFill>
            </a:endParaRPr>
          </a:p>
          <a:p>
            <a:pPr marL="480060" lvl="2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T(2) = 2T(2/2) + c.2 = 2T(1) + 2.c = 0 + 2.c = 2.c</a:t>
            </a:r>
          </a:p>
          <a:p>
            <a:pPr marL="480060" lvl="2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This verifies</a:t>
            </a:r>
          </a:p>
          <a:p>
            <a:pPr marL="480060" lvl="2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Then our guess </a:t>
            </a:r>
            <a:r>
              <a:rPr lang="en-US" dirty="0" err="1">
                <a:solidFill>
                  <a:srgbClr val="3366FF"/>
                </a:solidFill>
              </a:rPr>
              <a:t>Θ</a:t>
            </a:r>
            <a:r>
              <a:rPr lang="en-US" dirty="0">
                <a:solidFill>
                  <a:srgbClr val="3366FF"/>
                </a:solidFill>
              </a:rPr>
              <a:t>(n.log</a:t>
            </a:r>
            <a:r>
              <a:rPr lang="en-US" baseline="-25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rgbClr val="3366FF"/>
                </a:solidFill>
              </a:rPr>
              <a:t>(n)</a:t>
            </a:r>
            <a:r>
              <a:rPr lang="en-US" dirty="0">
                <a:solidFill>
                  <a:srgbClr val="7F7F7F"/>
                </a:solidFill>
              </a:rPr>
              <a:t>) was good.</a:t>
            </a:r>
          </a:p>
          <a:p>
            <a:pPr marL="480060" lvl="2">
              <a:spcBef>
                <a:spcPts val="900"/>
              </a:spcBef>
              <a:spcAft>
                <a:spcPts val="0"/>
              </a:spcAft>
            </a:pPr>
            <a:endParaRPr lang="en-US" dirty="0">
              <a:solidFill>
                <a:srgbClr val="7F7F7F"/>
              </a:solidFill>
            </a:endParaRPr>
          </a:p>
          <a:p>
            <a:pPr lvl="1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25</a:t>
            </a:fld>
            <a:endParaRPr lang="en-US" dirty="0"/>
          </a:p>
        </p:txBody>
      </p:sp>
      <p:pic>
        <p:nvPicPr>
          <p:cNvPr id="5" name="Picture 4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825500"/>
            <a:ext cx="3225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Substitution Method: Considerations and Subtleties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If looking only for an </a:t>
            </a:r>
            <a:r>
              <a:rPr lang="en-US" b="1" dirty="0">
                <a:solidFill>
                  <a:srgbClr val="3366FF"/>
                </a:solidFill>
              </a:rPr>
              <a:t>upper bound</a:t>
            </a:r>
            <a:r>
              <a:rPr lang="en-US" dirty="0">
                <a:solidFill>
                  <a:srgbClr val="7F7F7F"/>
                </a:solidFill>
              </a:rPr>
              <a:t> (O(Guess)) you need only to  show that </a:t>
            </a:r>
            <a:r>
              <a:rPr lang="en-US" dirty="0">
                <a:solidFill>
                  <a:srgbClr val="3366FF"/>
                </a:solidFill>
              </a:rPr>
              <a:t>T(n) ≤ Guess</a:t>
            </a:r>
            <a:endParaRPr lang="en-US" dirty="0">
              <a:solidFill>
                <a:srgbClr val="7F7F7F"/>
              </a:solidFill>
            </a:endParaRP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rgbClr val="7F7F7F"/>
                </a:solidFill>
              </a:rPr>
              <a:t>If looking only for an </a:t>
            </a:r>
            <a:r>
              <a:rPr lang="en-US" b="1" dirty="0">
                <a:solidFill>
                  <a:srgbClr val="3366FF"/>
                </a:solidFill>
              </a:rPr>
              <a:t>lower bound</a:t>
            </a:r>
            <a:r>
              <a:rPr lang="en-US" dirty="0">
                <a:solidFill>
                  <a:srgbClr val="7F7F7F"/>
                </a:solidFill>
              </a:rPr>
              <a:t> (</a:t>
            </a:r>
            <a:r>
              <a:rPr lang="en-US" dirty="0" err="1">
                <a:solidFill>
                  <a:srgbClr val="7F7F7F"/>
                </a:solidFill>
              </a:rPr>
              <a:t>Ω</a:t>
            </a:r>
            <a:r>
              <a:rPr lang="en-US" dirty="0">
                <a:solidFill>
                  <a:srgbClr val="7F7F7F"/>
                </a:solidFill>
              </a:rPr>
              <a:t>(Guess)) you need only to show that </a:t>
            </a:r>
            <a:r>
              <a:rPr lang="en-US" dirty="0">
                <a:solidFill>
                  <a:srgbClr val="3366FF"/>
                </a:solidFill>
              </a:rPr>
              <a:t>T(n) ≥ Guess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can guess/start with weak bounds and progressively tie them up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Most of the time, boundary conditions can be ignored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challenging problem of this method is to come up with a good guess: this requires experience or some patience to develop a good guess using the recursion-tree method.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 us now study the third method: </a:t>
            </a:r>
            <a:r>
              <a:rPr lang="en-US" b="1" dirty="0">
                <a:solidFill>
                  <a:srgbClr val="3366FF"/>
                </a:solidFill>
              </a:rPr>
              <a:t>The Master Method</a:t>
            </a: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5" name="Picture 4" descr="Merge-SortRecurrence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825500"/>
            <a:ext cx="3225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Merge-Sort(A, p, r)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if (p &lt;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q = floor((</a:t>
            </a:r>
            <a:r>
              <a:rPr lang="en-US" sz="1950" dirty="0" err="1">
                <a:solidFill>
                  <a:srgbClr val="3366FF"/>
                </a:solidFill>
                <a:latin typeface="Courier New"/>
                <a:cs typeface="Courier New"/>
              </a:rPr>
              <a:t>p+q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)/2)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p, q)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q+1,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Merge(A, p, q, r))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 to Solve Recurrence Relations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Recurrence-tree Method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Substitution Method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The Master Method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 4.5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Master Method for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6" name="Picture 5" descr="MasterTheor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803400"/>
            <a:ext cx="7048500" cy="3238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3600" y="2590800"/>
            <a:ext cx="299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2120900"/>
            <a:ext cx="70739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8700" y="3162300"/>
            <a:ext cx="70739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1400" y="3632200"/>
            <a:ext cx="70739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54100" y="4140200"/>
            <a:ext cx="7073900" cy="301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4100" y="4483100"/>
            <a:ext cx="707390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Master Method for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29</a:t>
            </a:fld>
            <a:endParaRPr lang="en-US" dirty="0"/>
          </a:p>
        </p:txBody>
      </p:sp>
      <p:pic>
        <p:nvPicPr>
          <p:cNvPr id="6" name="Picture 5" descr="MasterTheor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803400"/>
            <a:ext cx="704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divide-and-conquer strategy?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it to sort an array of elements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Merge-Sort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2.3.1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</p:spTree>
    <p:extLst>
      <p:ext uri="{BB962C8B-B14F-4D97-AF65-F5344CB8AC3E}">
        <p14:creationId xmlns:p14="http://schemas.microsoft.com/office/powerpoint/2010/main" val="27830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 1 : Using The Master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Consider T(n) = 9T(n/3) + n</a:t>
            </a:r>
          </a:p>
          <a:p>
            <a:r>
              <a:rPr lang="en-US" dirty="0"/>
              <a:t>We must identify/match a, b, and f(n).</a:t>
            </a:r>
          </a:p>
          <a:p>
            <a:r>
              <a:rPr lang="en-US" dirty="0"/>
              <a:t>Here </a:t>
            </a:r>
          </a:p>
          <a:p>
            <a:pPr lvl="1"/>
            <a:r>
              <a:rPr lang="en-US" dirty="0"/>
              <a:t>a = 9 (a ≥ 1) </a:t>
            </a:r>
          </a:p>
          <a:p>
            <a:pPr lvl="1"/>
            <a:r>
              <a:rPr lang="en-US" dirty="0"/>
              <a:t>b = 3 (b &gt; 1)</a:t>
            </a:r>
          </a:p>
          <a:p>
            <a:pPr lvl="1"/>
            <a:r>
              <a:rPr lang="en-US" dirty="0"/>
              <a:t>f(n) = n</a:t>
            </a:r>
          </a:p>
          <a:p>
            <a:pPr lvl="1"/>
            <a:r>
              <a:rPr lang="en-US" dirty="0"/>
              <a:t>Let us compute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a = log</a:t>
            </a:r>
            <a:r>
              <a:rPr lang="en-US" baseline="-25000" dirty="0"/>
              <a:t>3</a:t>
            </a:r>
            <a:r>
              <a:rPr lang="en-US" dirty="0"/>
              <a:t> 9 = log</a:t>
            </a:r>
            <a:r>
              <a:rPr lang="en-US" baseline="-25000" dirty="0"/>
              <a:t>3</a:t>
            </a:r>
            <a:r>
              <a:rPr lang="en-US" dirty="0"/>
              <a:t> 3</a:t>
            </a:r>
            <a:r>
              <a:rPr lang="en-US" baseline="30000" dirty="0"/>
              <a:t>2</a:t>
            </a:r>
            <a:r>
              <a:rPr lang="en-US" dirty="0"/>
              <a:t> = 2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/>
            <a:r>
              <a:rPr lang="en-US" dirty="0"/>
              <a:t>Then              =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Since n =                                        for </a:t>
            </a:r>
            <a:r>
              <a:rPr lang="en-US" dirty="0" err="1"/>
              <a:t>ε</a:t>
            </a:r>
            <a:r>
              <a:rPr lang="en-US" dirty="0"/>
              <a:t>= 1 &gt; 0,  </a:t>
            </a:r>
            <a:r>
              <a:rPr lang="en-US" sz="2400" b="1" dirty="0">
                <a:solidFill>
                  <a:srgbClr val="3366FF"/>
                </a:solidFill>
              </a:rPr>
              <a:t>Case 1 applies </a:t>
            </a:r>
          </a:p>
          <a:p>
            <a:pPr lvl="1"/>
            <a:r>
              <a:rPr lang="en-US" dirty="0"/>
              <a:t>then T(n) = </a:t>
            </a:r>
            <a:r>
              <a:rPr lang="en-US" dirty="0" err="1"/>
              <a:t>Θ</a:t>
            </a:r>
            <a:r>
              <a:rPr lang="en-US" dirty="0"/>
              <a:t>(            ) =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</p:txBody>
      </p:sp>
      <p:pic>
        <p:nvPicPr>
          <p:cNvPr id="10" name="Picture 9" descr="MasterTheoremEx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501"/>
            <a:ext cx="3352800" cy="469900"/>
          </a:xfrm>
          <a:prstGeom prst="rect">
            <a:avLst/>
          </a:prstGeom>
        </p:spPr>
      </p:pic>
      <p:pic>
        <p:nvPicPr>
          <p:cNvPr id="11" name="Picture 10" descr="MasterTheoremTern-nlob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40100"/>
            <a:ext cx="749300" cy="381000"/>
          </a:xfrm>
          <a:prstGeom prst="rect">
            <a:avLst/>
          </a:prstGeom>
        </p:spPr>
      </p:pic>
      <p:pic>
        <p:nvPicPr>
          <p:cNvPr id="12" name="Picture 11" descr="MasterTheoremTern-nlob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193944"/>
            <a:ext cx="609600" cy="309966"/>
          </a:xfrm>
          <a:prstGeom prst="rect">
            <a:avLst/>
          </a:prstGeom>
        </p:spPr>
      </p:pic>
      <p:pic>
        <p:nvPicPr>
          <p:cNvPr id="13" name="Picture 12" descr="MasterTheoremCa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548823"/>
            <a:ext cx="2060448" cy="363588"/>
          </a:xfrm>
          <a:prstGeom prst="rect">
            <a:avLst/>
          </a:prstGeom>
        </p:spPr>
      </p:pic>
      <p:pic>
        <p:nvPicPr>
          <p:cNvPr id="14" name="Picture 13" descr="MasterTheoremTern-nlob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858678"/>
            <a:ext cx="609600" cy="3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 2 : Using The Master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Consider T(n) = T(2n/3) + 1</a:t>
            </a:r>
          </a:p>
          <a:p>
            <a:pPr>
              <a:lnSpc>
                <a:spcPct val="120000"/>
              </a:lnSpc>
            </a:pPr>
            <a:r>
              <a:rPr lang="en-US" dirty="0"/>
              <a:t>We must identify/match a, b, and f(n).</a:t>
            </a:r>
          </a:p>
          <a:p>
            <a:pPr>
              <a:lnSpc>
                <a:spcPct val="120000"/>
              </a:lnSpc>
            </a:pPr>
            <a:r>
              <a:rPr lang="en-US" dirty="0"/>
              <a:t>Here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= 1 (a ≥ 1)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 = 3/2 (b &gt; 1)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f(n) = 1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us compute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a = log</a:t>
            </a:r>
            <a:r>
              <a:rPr lang="en-US" baseline="-25000" dirty="0"/>
              <a:t>3/2</a:t>
            </a:r>
            <a:r>
              <a:rPr lang="en-US" dirty="0"/>
              <a:t> 1 = 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             = n</a:t>
            </a:r>
            <a:r>
              <a:rPr lang="en-US" baseline="30000" dirty="0"/>
              <a:t>0</a:t>
            </a:r>
            <a:r>
              <a:rPr lang="en-US" dirty="0"/>
              <a:t> = 1.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Since 1 =                                      , </a:t>
            </a:r>
            <a:r>
              <a:rPr lang="en-US" dirty="0">
                <a:solidFill>
                  <a:srgbClr val="3366FF"/>
                </a:solidFill>
              </a:rPr>
              <a:t>Case 2 applies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T(n) =                           = </a:t>
            </a: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dirty="0" err="1"/>
              <a:t>lgn</a:t>
            </a:r>
            <a:r>
              <a:rPr lang="en-US" dirty="0"/>
              <a:t>) </a:t>
            </a:r>
          </a:p>
        </p:txBody>
      </p:sp>
      <p:pic>
        <p:nvPicPr>
          <p:cNvPr id="10" name="Picture 9" descr="MasterTheoremEx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501"/>
            <a:ext cx="3352800" cy="469900"/>
          </a:xfrm>
          <a:prstGeom prst="rect">
            <a:avLst/>
          </a:prstGeom>
        </p:spPr>
      </p:pic>
      <p:pic>
        <p:nvPicPr>
          <p:cNvPr id="11" name="Picture 10" descr="MasterTheoremTern-nlob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3764366"/>
            <a:ext cx="749300" cy="381000"/>
          </a:xfrm>
          <a:prstGeom prst="rect">
            <a:avLst/>
          </a:prstGeom>
        </p:spPr>
      </p:pic>
      <p:pic>
        <p:nvPicPr>
          <p:cNvPr id="12" name="Picture 11" descr="MasterTheoremTern-nlob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4460498"/>
            <a:ext cx="609600" cy="309966"/>
          </a:xfrm>
          <a:prstGeom prst="rect">
            <a:avLst/>
          </a:prstGeom>
        </p:spPr>
      </p:pic>
      <p:pic>
        <p:nvPicPr>
          <p:cNvPr id="3" name="Picture 2" descr="MasterTheoremCa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1" y="4778479"/>
            <a:ext cx="1852166" cy="352333"/>
          </a:xfrm>
          <a:prstGeom prst="rect">
            <a:avLst/>
          </a:prstGeom>
        </p:spPr>
      </p:pic>
      <p:pic>
        <p:nvPicPr>
          <p:cNvPr id="6" name="Picture 5" descr="MasterTheoremCase2-Resul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40" y="5178812"/>
            <a:ext cx="1244092" cy="2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 3 : Using The Master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Consider T(n) = 3T(n/4) + n </a:t>
            </a:r>
            <a:r>
              <a:rPr lang="en-US" dirty="0" err="1"/>
              <a:t>lg</a:t>
            </a:r>
            <a:r>
              <a:rPr lang="en-US" dirty="0"/>
              <a:t> n</a:t>
            </a:r>
          </a:p>
          <a:p>
            <a:pPr>
              <a:lnSpc>
                <a:spcPct val="120000"/>
              </a:lnSpc>
            </a:pPr>
            <a:r>
              <a:rPr lang="en-US" dirty="0"/>
              <a:t>We must identify/match a, b, and f(n).</a:t>
            </a:r>
          </a:p>
          <a:p>
            <a:pPr>
              <a:lnSpc>
                <a:spcPct val="120000"/>
              </a:lnSpc>
            </a:pPr>
            <a:r>
              <a:rPr lang="en-US" dirty="0"/>
              <a:t>Here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= 3 (a ≥ 1)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 = 4 (b &gt; 1)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f(n) = n </a:t>
            </a:r>
            <a:r>
              <a:rPr lang="en-US" dirty="0" err="1"/>
              <a:t>lg</a:t>
            </a:r>
            <a:r>
              <a:rPr lang="en-US" dirty="0"/>
              <a:t>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us compute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a = log</a:t>
            </a:r>
            <a:r>
              <a:rPr lang="en-US" baseline="-25000" dirty="0"/>
              <a:t>4</a:t>
            </a:r>
            <a:r>
              <a:rPr lang="en-US" dirty="0"/>
              <a:t> 3 ≈ 0.79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             ≈ n</a:t>
            </a:r>
            <a:r>
              <a:rPr lang="en-US" baseline="30000" dirty="0"/>
              <a:t>0.79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Since n </a:t>
            </a:r>
            <a:r>
              <a:rPr lang="en-US" dirty="0" err="1"/>
              <a:t>lg</a:t>
            </a:r>
            <a:r>
              <a:rPr lang="en-US" dirty="0"/>
              <a:t> n =                        = </a:t>
            </a:r>
            <a:r>
              <a:rPr lang="en-US" dirty="0" err="1"/>
              <a:t>Ω</a:t>
            </a:r>
            <a:r>
              <a:rPr lang="en-US" dirty="0"/>
              <a:t>(n</a:t>
            </a:r>
            <a:r>
              <a:rPr lang="en-US" baseline="30000" dirty="0"/>
              <a:t>0.79+ε</a:t>
            </a:r>
            <a:r>
              <a:rPr lang="en-US" dirty="0"/>
              <a:t>)  where  </a:t>
            </a:r>
            <a:r>
              <a:rPr lang="en-US" dirty="0" err="1"/>
              <a:t>ε</a:t>
            </a:r>
            <a:r>
              <a:rPr lang="en-US" dirty="0"/>
              <a:t>≈ 0.2 &gt; 0 , </a:t>
            </a:r>
            <a:r>
              <a:rPr lang="en-US" dirty="0">
                <a:solidFill>
                  <a:srgbClr val="3366FF"/>
                </a:solidFill>
              </a:rPr>
              <a:t>Case 3 applies, 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3366FF"/>
                </a:solidFill>
              </a:rPr>
              <a:t>but, we must check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a.f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(n/b) ≤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(n) for some constant c &lt; 1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need 3.f(n/4) ≤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(n), i.e., 3.n/4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n/4 ≤ c 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n. For large values of n, we can have this with c = ¾ &lt; 1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T(n) = </a:t>
            </a:r>
            <a:r>
              <a:rPr lang="en-US" dirty="0" err="1"/>
              <a:t>Θ</a:t>
            </a:r>
            <a:r>
              <a:rPr lang="en-US" dirty="0"/>
              <a:t>(f(n)) = </a:t>
            </a: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/>
              <a:t>) </a:t>
            </a:r>
          </a:p>
        </p:txBody>
      </p:sp>
      <p:pic>
        <p:nvPicPr>
          <p:cNvPr id="10" name="Picture 9" descr="MasterTheoremEx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501"/>
            <a:ext cx="3352800" cy="469900"/>
          </a:xfrm>
          <a:prstGeom prst="rect">
            <a:avLst/>
          </a:prstGeom>
        </p:spPr>
      </p:pic>
      <p:pic>
        <p:nvPicPr>
          <p:cNvPr id="11" name="Picture 10" descr="MasterTheoremTern-nlob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3764366"/>
            <a:ext cx="749300" cy="381000"/>
          </a:xfrm>
          <a:prstGeom prst="rect">
            <a:avLst/>
          </a:prstGeom>
        </p:spPr>
      </p:pic>
      <p:pic>
        <p:nvPicPr>
          <p:cNvPr id="12" name="Picture 11" descr="MasterTheoremTern-nlob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4460498"/>
            <a:ext cx="609600" cy="309966"/>
          </a:xfrm>
          <a:prstGeom prst="rect">
            <a:avLst/>
          </a:prstGeom>
        </p:spPr>
      </p:pic>
      <p:pic>
        <p:nvPicPr>
          <p:cNvPr id="5" name="Picture 4" descr="MasterTheoremCase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4823216"/>
            <a:ext cx="1174496" cy="2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6"/>
            <a:ext cx="6215544" cy="452596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and understand the (</a:t>
            </a:r>
            <a:r>
              <a:rPr lang="en-US" dirty="0">
                <a:solidFill>
                  <a:srgbClr val="FF6600"/>
                </a:solidFill>
              </a:rPr>
              <a:t>recursive</a:t>
            </a:r>
            <a:r>
              <a:rPr lang="en-US" dirty="0"/>
              <a:t>) </a:t>
            </a:r>
            <a:r>
              <a:rPr lang="en-US" dirty="0">
                <a:solidFill>
                  <a:srgbClr val="FF6600"/>
                </a:solidFill>
              </a:rPr>
              <a:t>Divide-and-Conquer</a:t>
            </a:r>
            <a:r>
              <a:rPr lang="en-US" dirty="0"/>
              <a:t> strategy.</a:t>
            </a:r>
          </a:p>
          <a:p>
            <a:r>
              <a:rPr lang="en-US" dirty="0"/>
              <a:t>Analyze (</a:t>
            </a:r>
            <a:r>
              <a:rPr lang="en-US" dirty="0">
                <a:solidFill>
                  <a:srgbClr val="FF6600"/>
                </a:solidFill>
              </a:rPr>
              <a:t>recursive</a:t>
            </a:r>
            <a:r>
              <a:rPr lang="en-US" dirty="0"/>
              <a:t>) </a:t>
            </a:r>
            <a:r>
              <a:rPr lang="en-US" dirty="0">
                <a:solidFill>
                  <a:srgbClr val="FF6600"/>
                </a:solidFill>
              </a:rPr>
              <a:t>Divide-and-Conquer </a:t>
            </a:r>
            <a:r>
              <a:rPr lang="en-US" dirty="0"/>
              <a:t>algorithms.</a:t>
            </a:r>
          </a:p>
          <a:p>
            <a:r>
              <a:rPr lang="en-US" dirty="0"/>
              <a:t>Learn, understand, and use the </a:t>
            </a:r>
            <a:r>
              <a:rPr lang="en-US" dirty="0">
                <a:solidFill>
                  <a:srgbClr val="FF6600"/>
                </a:solidFill>
              </a:rPr>
              <a:t>recursion-tree method</a:t>
            </a:r>
            <a:r>
              <a:rPr lang="en-US" dirty="0"/>
              <a:t> for solving recurrences.</a:t>
            </a:r>
          </a:p>
          <a:p>
            <a:r>
              <a:rPr lang="en-US" dirty="0"/>
              <a:t>Learn, understand, and use the </a:t>
            </a:r>
            <a:r>
              <a:rPr lang="en-US" dirty="0">
                <a:solidFill>
                  <a:srgbClr val="FF6600"/>
                </a:solidFill>
              </a:rPr>
              <a:t>substitution method</a:t>
            </a:r>
            <a:r>
              <a:rPr lang="en-US" dirty="0"/>
              <a:t> for solving recurrences.</a:t>
            </a:r>
          </a:p>
          <a:p>
            <a:r>
              <a:rPr lang="en-US" dirty="0"/>
              <a:t>Learn, understand, and use the </a:t>
            </a:r>
            <a:r>
              <a:rPr lang="en-US" dirty="0">
                <a:solidFill>
                  <a:srgbClr val="FF6600"/>
                </a:solidFill>
              </a:rPr>
              <a:t>master method</a:t>
            </a:r>
            <a:r>
              <a:rPr lang="en-US" dirty="0"/>
              <a:t> for solving recurrences.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What is Divide-and-Conquer Strategy?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3299752"/>
          </a:xfrm>
        </p:spPr>
        <p:txBody>
          <a:bodyPr/>
          <a:lstStyle/>
          <a:p>
            <a:r>
              <a:rPr lang="en-US" sz="1950" dirty="0">
                <a:solidFill>
                  <a:srgbClr val="7F7F7F"/>
                </a:solidFill>
              </a:rPr>
              <a:t>The Divide-and-Conquer strategy consists of three steps: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Divide</a:t>
            </a:r>
            <a:r>
              <a:rPr lang="en-US" sz="1650" dirty="0">
                <a:solidFill>
                  <a:srgbClr val="7F7F7F"/>
                </a:solidFill>
              </a:rPr>
              <a:t>: divide the problem in (smaller) </a:t>
            </a:r>
            <a:r>
              <a:rPr lang="en-US" sz="1650" dirty="0" err="1">
                <a:solidFill>
                  <a:srgbClr val="7F7F7F"/>
                </a:solidFill>
              </a:rPr>
              <a:t>subproblems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Conquer</a:t>
            </a:r>
            <a:r>
              <a:rPr lang="en-US" sz="1650" dirty="0">
                <a:solidFill>
                  <a:srgbClr val="7F7F7F"/>
                </a:solidFill>
              </a:rPr>
              <a:t>: conquer  by keeping (recursively) dividing if the </a:t>
            </a:r>
            <a:r>
              <a:rPr lang="en-US" sz="1650" dirty="0" err="1">
                <a:solidFill>
                  <a:srgbClr val="7F7F7F"/>
                </a:solidFill>
              </a:rPr>
              <a:t>subproblems</a:t>
            </a:r>
            <a:r>
              <a:rPr lang="en-US" sz="1650" dirty="0">
                <a:solidFill>
                  <a:srgbClr val="7F7F7F"/>
                </a:solidFill>
              </a:rPr>
              <a:t> are not small enough to solve them in a </a:t>
            </a:r>
            <a:r>
              <a:rPr lang="en-US" sz="1650" dirty="0">
                <a:solidFill>
                  <a:srgbClr val="3366FF"/>
                </a:solidFill>
              </a:rPr>
              <a:t>straightforward</a:t>
            </a:r>
            <a:r>
              <a:rPr lang="en-US" sz="1650" dirty="0">
                <a:solidFill>
                  <a:srgbClr val="7F7F7F"/>
                </a:solidFill>
              </a:rPr>
              <a:t> (</a:t>
            </a:r>
            <a:r>
              <a:rPr lang="en-US" sz="1650" dirty="0">
                <a:solidFill>
                  <a:srgbClr val="3366FF"/>
                </a:solidFill>
              </a:rPr>
              <a:t>easy</a:t>
            </a:r>
            <a:r>
              <a:rPr lang="en-US" sz="1650" dirty="0">
                <a:solidFill>
                  <a:srgbClr val="7F7F7F"/>
                </a:solidFill>
              </a:rPr>
              <a:t>) manner.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Combine</a:t>
            </a:r>
            <a:r>
              <a:rPr lang="en-US" sz="1650" dirty="0">
                <a:solidFill>
                  <a:srgbClr val="7F7F7F"/>
                </a:solidFill>
              </a:rPr>
              <a:t>: combine the solutions of the </a:t>
            </a:r>
            <a:r>
              <a:rPr lang="en-US" sz="1650" dirty="0" err="1">
                <a:solidFill>
                  <a:srgbClr val="7F7F7F"/>
                </a:solidFill>
              </a:rPr>
              <a:t>subproblems</a:t>
            </a:r>
            <a:r>
              <a:rPr lang="en-US" sz="1650" dirty="0">
                <a:solidFill>
                  <a:srgbClr val="7F7F7F"/>
                </a:solidFill>
              </a:rPr>
              <a:t> into one solution of the original problem.</a:t>
            </a:r>
          </a:p>
          <a:p>
            <a:pPr marL="377190" lvl="1" indent="0">
              <a:buNone/>
            </a:pPr>
            <a:endParaRPr lang="en-US" sz="1650" dirty="0">
              <a:solidFill>
                <a:srgbClr val="7F7F7F"/>
              </a:solidFill>
            </a:endParaRPr>
          </a:p>
          <a:p>
            <a:r>
              <a:rPr lang="en-US" sz="1950" dirty="0">
                <a:solidFill>
                  <a:srgbClr val="7F7F7F"/>
                </a:solidFill>
              </a:rPr>
              <a:t>Examples of problems solved by Divide-and-Conquer:</a:t>
            </a:r>
          </a:p>
          <a:p>
            <a:pPr lvl="1"/>
            <a:r>
              <a:rPr lang="en-US" sz="1350" dirty="0">
                <a:solidFill>
                  <a:srgbClr val="7F7F7F"/>
                </a:solidFill>
              </a:rPr>
              <a:t>Sorting a sequence (Solution is </a:t>
            </a:r>
            <a:r>
              <a:rPr lang="en-US" sz="1350" dirty="0">
                <a:solidFill>
                  <a:srgbClr val="3366FF"/>
                </a:solidFill>
              </a:rPr>
              <a:t>Merge Sort </a:t>
            </a:r>
            <a:r>
              <a:rPr lang="en-US" sz="1350" dirty="0">
                <a:solidFill>
                  <a:srgbClr val="7F7F7F"/>
                </a:solidFill>
              </a:rPr>
              <a:t>algorithm)</a:t>
            </a:r>
          </a:p>
          <a:p>
            <a:pPr lvl="1"/>
            <a:r>
              <a:rPr lang="en-US" sz="1350" dirty="0">
                <a:solidFill>
                  <a:srgbClr val="7F7F7F"/>
                </a:solidFill>
              </a:rPr>
              <a:t>Matrix multiplication (Solution is </a:t>
            </a:r>
            <a:r>
              <a:rPr lang="en-US" sz="1350" dirty="0" err="1">
                <a:solidFill>
                  <a:srgbClr val="3366FF"/>
                </a:solidFill>
              </a:rPr>
              <a:t>Strassen’s</a:t>
            </a:r>
            <a:r>
              <a:rPr lang="en-US" sz="1350" dirty="0">
                <a:solidFill>
                  <a:srgbClr val="3366FF"/>
                </a:solidFill>
              </a:rPr>
              <a:t> </a:t>
            </a:r>
            <a:r>
              <a:rPr lang="en-US" sz="1350" dirty="0">
                <a:solidFill>
                  <a:srgbClr val="7F7F7F"/>
                </a:solidFill>
              </a:rPr>
              <a:t>algorithm)</a:t>
            </a:r>
          </a:p>
          <a:p>
            <a:pPr lvl="1"/>
            <a:r>
              <a:rPr lang="en-US" sz="1350" dirty="0">
                <a:solidFill>
                  <a:srgbClr val="3366FF"/>
                </a:solidFill>
              </a:rPr>
              <a:t>Maximum-</a:t>
            </a:r>
            <a:r>
              <a:rPr lang="en-US" sz="1350" dirty="0" err="1">
                <a:solidFill>
                  <a:srgbClr val="3366FF"/>
                </a:solidFill>
              </a:rPr>
              <a:t>subarray</a:t>
            </a:r>
            <a:r>
              <a:rPr lang="en-US" sz="1350" dirty="0">
                <a:solidFill>
                  <a:srgbClr val="7F7F7F"/>
                </a:solidFill>
              </a:rPr>
              <a:t> problem (Solution algorithm exists, but with no name)</a:t>
            </a:r>
          </a:p>
          <a:p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9155" y="3371851"/>
            <a:ext cx="6502400" cy="2724149"/>
            <a:chOff x="825500" y="3371851"/>
            <a:chExt cx="6502400" cy="2724149"/>
          </a:xfrm>
        </p:grpSpPr>
        <p:pic>
          <p:nvPicPr>
            <p:cNvPr id="2" name="Picture 1" descr="MergeS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00" y="3429000"/>
              <a:ext cx="6502400" cy="2667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63600" y="3371851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Using The Divide-and-Conquer Strategy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Merge-Sort(A, p, r)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first element and index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last element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Divide</a:t>
            </a:r>
            <a:r>
              <a:rPr lang="en-US" sz="1650" dirty="0">
                <a:solidFill>
                  <a:srgbClr val="7F7F7F"/>
                </a:solidFill>
              </a:rPr>
              <a:t>: divide the n-element sequence into two n/2-element subsequences.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Conquer</a:t>
            </a:r>
            <a:r>
              <a:rPr lang="en-US" sz="1650" dirty="0">
                <a:solidFill>
                  <a:srgbClr val="7F7F7F"/>
                </a:solidFill>
              </a:rPr>
              <a:t>: Sort the two subsequences recursively (Divide</a:t>
            </a:r>
            <a:r>
              <a:rPr lang="mr-IN" sz="1650" dirty="0">
                <a:solidFill>
                  <a:srgbClr val="7F7F7F"/>
                </a:solidFill>
              </a:rPr>
              <a:t>…</a:t>
            </a:r>
            <a:r>
              <a:rPr lang="en-US" sz="1650" dirty="0">
                <a:solidFill>
                  <a:srgbClr val="7F7F7F"/>
                </a:solidFill>
              </a:rPr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Combine</a:t>
            </a:r>
            <a:r>
              <a:rPr lang="en-US" sz="1650" dirty="0">
                <a:solidFill>
                  <a:srgbClr val="7F7F7F"/>
                </a:solidFill>
              </a:rPr>
              <a:t>: merge the two </a:t>
            </a:r>
            <a:r>
              <a:rPr lang="en-US" sz="1650" b="1" dirty="0">
                <a:solidFill>
                  <a:srgbClr val="3366FF"/>
                </a:solidFill>
              </a:rPr>
              <a:t>sorted</a:t>
            </a:r>
            <a:r>
              <a:rPr lang="en-US" sz="1650" b="1" dirty="0">
                <a:solidFill>
                  <a:srgbClr val="7F7F7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subsequences into one sorted 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384300" y="3556000"/>
            <a:ext cx="1371600" cy="2425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55900" y="3429000"/>
            <a:ext cx="1524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79900" y="3429000"/>
            <a:ext cx="1524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03900" y="3429000"/>
            <a:ext cx="1524000" cy="255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5900" y="4711700"/>
            <a:ext cx="1524000" cy="138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79900" y="4711700"/>
            <a:ext cx="1524000" cy="138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3600" y="3498850"/>
            <a:ext cx="622300" cy="2425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63" y="3901002"/>
            <a:ext cx="52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103" y="5309662"/>
            <a:ext cx="50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r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6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Using The Divide-and-Conquer Strategy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1950" dirty="0">
                <a:solidFill>
                  <a:srgbClr val="7F7F7F"/>
                </a:solidFill>
              </a:rPr>
              <a:t>Problem: Sort a sequence A</a:t>
            </a:r>
          </a:p>
          <a:p>
            <a:r>
              <a:rPr lang="en-US" sz="1950" dirty="0">
                <a:solidFill>
                  <a:srgbClr val="7F7F7F"/>
                </a:solidFill>
              </a:rPr>
              <a:t>Solution: Merge-Sort(A, p, r)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first element and index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last element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Divide</a:t>
            </a:r>
            <a:r>
              <a:rPr lang="en-US" sz="1650" dirty="0">
                <a:solidFill>
                  <a:srgbClr val="7F7F7F"/>
                </a:solidFill>
              </a:rPr>
              <a:t>: divide the n-element sequence into two n/2-element subsequences.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Conquer</a:t>
            </a:r>
            <a:r>
              <a:rPr lang="en-US" sz="1650" dirty="0">
                <a:solidFill>
                  <a:srgbClr val="7F7F7F"/>
                </a:solidFill>
              </a:rPr>
              <a:t>: Sort the two subsequences recursively (Divide</a:t>
            </a:r>
            <a:r>
              <a:rPr lang="mr-IN" sz="1650" dirty="0">
                <a:solidFill>
                  <a:srgbClr val="7F7F7F"/>
                </a:solidFill>
              </a:rPr>
              <a:t>…</a:t>
            </a:r>
            <a:r>
              <a:rPr lang="en-US" sz="1650" dirty="0">
                <a:solidFill>
                  <a:srgbClr val="7F7F7F"/>
                </a:solidFill>
              </a:rPr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sz="1650" b="1" dirty="0">
                <a:solidFill>
                  <a:srgbClr val="3366FF"/>
                </a:solidFill>
              </a:rPr>
              <a:t>Combine</a:t>
            </a:r>
            <a:r>
              <a:rPr lang="en-US" sz="1650" dirty="0">
                <a:solidFill>
                  <a:srgbClr val="7F7F7F"/>
                </a:solidFill>
              </a:rPr>
              <a:t>: merge the two </a:t>
            </a:r>
            <a:r>
              <a:rPr lang="en-US" sz="1650" b="1" dirty="0">
                <a:solidFill>
                  <a:srgbClr val="3366FF"/>
                </a:solidFill>
              </a:rPr>
              <a:t>sorted</a:t>
            </a:r>
            <a:r>
              <a:rPr lang="en-US" sz="1650" b="1" dirty="0">
                <a:solidFill>
                  <a:srgbClr val="7F7F7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subsequences into one sorted 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5500" y="3371851"/>
            <a:ext cx="6502400" cy="2724149"/>
            <a:chOff x="825500" y="3371851"/>
            <a:chExt cx="6502400" cy="2724149"/>
          </a:xfrm>
        </p:grpSpPr>
        <p:pic>
          <p:nvPicPr>
            <p:cNvPr id="7" name="Picture 6" descr="MergeS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00" y="3429000"/>
              <a:ext cx="6502400" cy="2667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63600" y="3371851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63" y="3901002"/>
            <a:ext cx="52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103" y="5309662"/>
            <a:ext cx="50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r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7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Using The Divide-and-Conquer Strategy (Slide 1/3)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3192318"/>
          </a:xfrm>
        </p:spPr>
        <p:txBody>
          <a:bodyPr/>
          <a:lstStyle/>
          <a:p>
            <a:r>
              <a:rPr lang="en-US" sz="1950" dirty="0">
                <a:solidFill>
                  <a:srgbClr val="7F7F7F"/>
                </a:solidFill>
              </a:rPr>
              <a:t>Problem: Sort a sequence A</a:t>
            </a:r>
          </a:p>
          <a:p>
            <a:r>
              <a:rPr lang="en-US" sz="1950" dirty="0">
                <a:solidFill>
                  <a:srgbClr val="7F7F7F"/>
                </a:solidFill>
              </a:rPr>
              <a:t>Solution: Merge-Sort(A, p, r)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first element and index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of last element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Merge-Sort(A, p, r)</a:t>
            </a: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if (p &lt;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q = floor((</a:t>
            </a:r>
            <a:r>
              <a:rPr lang="en-US" sz="1950" dirty="0" err="1">
                <a:solidFill>
                  <a:srgbClr val="3366FF"/>
                </a:solidFill>
                <a:latin typeface="Courier New"/>
                <a:cs typeface="Courier New"/>
              </a:rPr>
              <a:t>p+q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)/2)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p, </a:t>
            </a:r>
            <a:r>
              <a:rPr lang="en-US" sz="1950" b="1" dirty="0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Merge-Sort(A, </a:t>
            </a:r>
            <a:r>
              <a:rPr lang="en-US" sz="1950" b="1" dirty="0">
                <a:solidFill>
                  <a:srgbClr val="FF0000"/>
                </a:solidFill>
                <a:latin typeface="Courier New"/>
                <a:cs typeface="Courier New"/>
              </a:rPr>
              <a:t>q+1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, r)</a:t>
            </a: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950" dirty="0">
                <a:solidFill>
                  <a:srgbClr val="FF0000"/>
                </a:solidFill>
                <a:latin typeface="Courier New"/>
                <a:cs typeface="Courier New"/>
              </a:rPr>
              <a:t>Merge</a:t>
            </a: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(A, p, q, r))</a:t>
            </a:r>
          </a:p>
          <a:p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5500" y="4356111"/>
            <a:ext cx="5727700" cy="2019300"/>
            <a:chOff x="825500" y="3169385"/>
            <a:chExt cx="6502400" cy="2926615"/>
          </a:xfrm>
        </p:grpSpPr>
        <p:pic>
          <p:nvPicPr>
            <p:cNvPr id="7" name="Picture 6" descr="MergeS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00" y="3429000"/>
              <a:ext cx="6502400" cy="2667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63600" y="3169385"/>
              <a:ext cx="4283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63" y="4747612"/>
            <a:ext cx="52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103" y="5842207"/>
            <a:ext cx="50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r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758" y="518676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q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Using The Divide-and-Conquer Strategy (Slide 2/3)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97081"/>
            <a:ext cx="8625610" cy="112221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Merge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indexes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(first element),  </a:t>
            </a:r>
            <a:r>
              <a:rPr lang="en-US" sz="1650" b="1" i="1" dirty="0">
                <a:solidFill>
                  <a:srgbClr val="3366FF"/>
                </a:solidFill>
              </a:rPr>
              <a:t>q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(midpoint), and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(last element)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          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endParaRPr lang="en-US" sz="2400" dirty="0"/>
          </a:p>
        </p:txBody>
      </p:sp>
      <p:pic>
        <p:nvPicPr>
          <p:cNvPr id="2" name="Picture 1" descr="Merge-abc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917700"/>
            <a:ext cx="7658100" cy="3848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89100" y="1511300"/>
            <a:ext cx="14986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17900" y="1511300"/>
            <a:ext cx="26924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89200" y="1511300"/>
            <a:ext cx="21971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0" y="2171700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23100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24100" y="2171700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65500" y="2171700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02300" y="2358644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03300" y="49783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90700" y="43306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75576" y="4976621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41288" y="43306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96188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37688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4488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75576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9656" y="49783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8112" y="49783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7700" y="2698500"/>
            <a:ext cx="1676400" cy="106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0400" y="3865381"/>
            <a:ext cx="3517900" cy="190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32350" y="1846081"/>
            <a:ext cx="3517900" cy="190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3865381"/>
            <a:ext cx="3517900" cy="190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6600" y="2171700"/>
            <a:ext cx="3499612" cy="67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36800" y="2698500"/>
            <a:ext cx="1899412" cy="106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" grpId="0" animBg="1"/>
      <p:bldP spid="11" grpId="0" animBg="1"/>
      <p:bldP spid="12" grpId="0" animBg="1"/>
      <p:bldP spid="13" grpId="0" animBg="1"/>
      <p:bldP spid="2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Using The Divide-and-Conquer Strategy (Slide 2/3)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97081"/>
            <a:ext cx="8625610" cy="112221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Merge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, indexes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(first element),  </a:t>
            </a:r>
            <a:r>
              <a:rPr lang="en-US" sz="1650" b="1" i="1" dirty="0">
                <a:solidFill>
                  <a:srgbClr val="3366FF"/>
                </a:solidFill>
              </a:rPr>
              <a:t>q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7F7F7F"/>
                </a:solidFill>
              </a:rPr>
              <a:t>(midpoint), and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(last element)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r>
              <a:rPr lang="en-US" sz="1650" dirty="0">
                <a:solidFill>
                  <a:srgbClr val="3366FF"/>
                </a:solidFill>
                <a:latin typeface="Courier New"/>
                <a:cs typeface="Courier New"/>
              </a:rPr>
              <a:t>            </a:t>
            </a: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720090" lvl="2" indent="0">
              <a:buNone/>
            </a:pPr>
            <a:r>
              <a:rPr lang="en-US" sz="1950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endParaRPr lang="en-US" sz="2400" dirty="0"/>
          </a:p>
        </p:txBody>
      </p:sp>
      <p:pic>
        <p:nvPicPr>
          <p:cNvPr id="2" name="Picture 1" descr="Merge-abc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917700"/>
            <a:ext cx="7658100" cy="3848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700" y="2844799"/>
            <a:ext cx="1676400" cy="9143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0400" y="4127500"/>
            <a:ext cx="3517900" cy="1638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32350" y="2108200"/>
            <a:ext cx="3517900" cy="1638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4127500"/>
            <a:ext cx="3517900" cy="1638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89100" y="1511300"/>
            <a:ext cx="14986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17900" y="1511300"/>
            <a:ext cx="26924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89200" y="1511300"/>
            <a:ext cx="21971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6600" y="2209797"/>
            <a:ext cx="3499612" cy="63500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24000" y="2171700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23100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24100" y="2171700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65500" y="2171700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02300" y="2358644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03300" y="49783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90700" y="43306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75576" y="4976621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41288" y="4330699"/>
            <a:ext cx="196088" cy="1996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36800" y="2844799"/>
            <a:ext cx="1899412" cy="9143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96188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37688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4488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75576" y="30225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9656" y="49783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8112" y="4978399"/>
            <a:ext cx="196088" cy="199644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5783"/>
      </p:ext>
    </p:extLst>
  </p:cSld>
  <p:clrMapOvr>
    <a:masterClrMapping/>
  </p:clrMapOvr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42387</TotalTime>
  <Words>3198</Words>
  <Application>Microsoft Office PowerPoint</Application>
  <PresentationFormat>On-screen Show (4:3)</PresentationFormat>
  <Paragraphs>506</Paragraphs>
  <Slides>33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Ｐゴシック</vt:lpstr>
      <vt:lpstr>Apple Braille</vt:lpstr>
      <vt:lpstr>Arial</vt:lpstr>
      <vt:lpstr>Calibri</vt:lpstr>
      <vt:lpstr>Century Gothic</vt:lpstr>
      <vt:lpstr>Courier New</vt:lpstr>
      <vt:lpstr>Gill Sans MT</vt:lpstr>
      <vt:lpstr>Mangal</vt:lpstr>
      <vt:lpstr>Questrial</vt:lpstr>
      <vt:lpstr>Times New Roman</vt:lpstr>
      <vt:lpstr>Wingdings</vt:lpstr>
      <vt:lpstr>Wingdings 2</vt:lpstr>
      <vt:lpstr>WM_SlideTemplateA_Template</vt:lpstr>
      <vt:lpstr>Equation</vt:lpstr>
      <vt:lpstr> Divide-and-Conquer</vt:lpstr>
      <vt:lpstr>PowerPoint Presentation</vt:lpstr>
      <vt:lpstr>Divide-and-Conquer</vt:lpstr>
      <vt:lpstr>What is Divide-and-Conquer Strategy?</vt:lpstr>
      <vt:lpstr>Using The Divide-and-Conquer Strategy</vt:lpstr>
      <vt:lpstr>Using The Divide-and-Conquer Strategy</vt:lpstr>
      <vt:lpstr>Using The Divide-and-Conquer Strategy (Slide 1/3)</vt:lpstr>
      <vt:lpstr>Using The Divide-and-Conquer Strategy (Slide 2/3)</vt:lpstr>
      <vt:lpstr>Using The Divide-and-Conquer Strategy (Slide 2/3)</vt:lpstr>
      <vt:lpstr>Using The Divide-and-Conquer Strategy (Slide 3/3)</vt:lpstr>
      <vt:lpstr>Using The Divide-and-Conquer Strategy (Slide 3/3)</vt:lpstr>
      <vt:lpstr>Time Complexity of Merge-Sort</vt:lpstr>
      <vt:lpstr>Running Time of Merge</vt:lpstr>
      <vt:lpstr>Running Time of Merge-Sort</vt:lpstr>
      <vt:lpstr>Recurrence-Tree Method</vt:lpstr>
      <vt:lpstr>The Recursion-Tree Method</vt:lpstr>
      <vt:lpstr>The Recursion-Tree Method</vt:lpstr>
      <vt:lpstr>The Recursion-Tree Method</vt:lpstr>
      <vt:lpstr>The Recursion-Tree Method</vt:lpstr>
      <vt:lpstr>The Recursion-Tree Method</vt:lpstr>
      <vt:lpstr>The Recursion-Tree Method</vt:lpstr>
      <vt:lpstr>Substitution Method</vt:lpstr>
      <vt:lpstr>Substitution Method for Solving Recurrence Relations</vt:lpstr>
      <vt:lpstr>Substitution Method for Solving Recurrences (Example)</vt:lpstr>
      <vt:lpstr>Substitution Method: Boundary Conditions</vt:lpstr>
      <vt:lpstr>Substitution Method: Considerations and Subtleties </vt:lpstr>
      <vt:lpstr>Master Method </vt:lpstr>
      <vt:lpstr>Master Method for Solving Recurrence Relations</vt:lpstr>
      <vt:lpstr>Master Method for Solving Recurrence Relations</vt:lpstr>
      <vt:lpstr>Example 1 : Using The Master Method</vt:lpstr>
      <vt:lpstr>Example 2 : Using The Master Method</vt:lpstr>
      <vt:lpstr>Example 3 : Using The Master Method</vt:lpstr>
      <vt:lpstr>Wrap Up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</dc:title>
  <dc:creator>Saad Biaz</dc:creator>
  <cp:lastModifiedBy>Tommy Fenyak</cp:lastModifiedBy>
  <cp:revision>1084</cp:revision>
  <cp:lastPrinted>2018-05-04T14:22:05Z</cp:lastPrinted>
  <dcterms:created xsi:type="dcterms:W3CDTF">2017-11-05T19:40:43Z</dcterms:created>
  <dcterms:modified xsi:type="dcterms:W3CDTF">2018-09-12T23:31:08Z</dcterms:modified>
</cp:coreProperties>
</file>