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0" r:id="rId3"/>
    <p:sldId id="335" r:id="rId4"/>
    <p:sldId id="311" r:id="rId5"/>
    <p:sldId id="468" r:id="rId6"/>
    <p:sldId id="500" r:id="rId7"/>
    <p:sldId id="501" r:id="rId8"/>
    <p:sldId id="502" r:id="rId9"/>
    <p:sldId id="505" r:id="rId10"/>
    <p:sldId id="503" r:id="rId11"/>
    <p:sldId id="504" r:id="rId12"/>
    <p:sldId id="506" r:id="rId13"/>
    <p:sldId id="511" r:id="rId14"/>
    <p:sldId id="507" r:id="rId15"/>
    <p:sldId id="508" r:id="rId16"/>
    <p:sldId id="513" r:id="rId17"/>
    <p:sldId id="514" r:id="rId18"/>
    <p:sldId id="524" r:id="rId19"/>
    <p:sldId id="515" r:id="rId20"/>
    <p:sldId id="516" r:id="rId21"/>
    <p:sldId id="517" r:id="rId22"/>
    <p:sldId id="518" r:id="rId23"/>
    <p:sldId id="510" r:id="rId24"/>
    <p:sldId id="519" r:id="rId25"/>
    <p:sldId id="520" r:id="rId26"/>
    <p:sldId id="521" r:id="rId27"/>
    <p:sldId id="522" r:id="rId28"/>
    <p:sldId id="525" r:id="rId29"/>
    <p:sldId id="523" r:id="rId30"/>
    <p:sldId id="526" r:id="rId31"/>
    <p:sldId id="527" r:id="rId32"/>
    <p:sldId id="528" r:id="rId33"/>
    <p:sldId id="529" r:id="rId34"/>
    <p:sldId id="530" r:id="rId35"/>
    <p:sldId id="533" r:id="rId36"/>
    <p:sldId id="531" r:id="rId37"/>
    <p:sldId id="532" r:id="rId38"/>
    <p:sldId id="540" r:id="rId39"/>
    <p:sldId id="44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B7F5C-2DE4-4CA9-B2A3-164B6C10BAFC}" v="1" dt="2018-09-19T23:05:13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/>
    <p:restoredTop sz="94661"/>
  </p:normalViewPr>
  <p:slideViewPr>
    <p:cSldViewPr snapToGrid="0" snapToObjects="1">
      <p:cViewPr varScale="1">
        <p:scale>
          <a:sx n="72" d="100"/>
          <a:sy n="72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Fenyak" userId="88f932422327d705" providerId="LiveId" clId="{763B7F5C-2DE4-4CA9-B2A3-164B6C10BAFC}"/>
    <pc:docChg chg="modSld">
      <pc:chgData name="Tommy Fenyak" userId="88f932422327d705" providerId="LiveId" clId="{763B7F5C-2DE4-4CA9-B2A3-164B6C10BAFC}" dt="2018-09-19T23:05:13.443" v="0" actId="207"/>
      <pc:docMkLst>
        <pc:docMk/>
      </pc:docMkLst>
      <pc:sldChg chg="modSp">
        <pc:chgData name="Tommy Fenyak" userId="88f932422327d705" providerId="LiveId" clId="{763B7F5C-2DE4-4CA9-B2A3-164B6C10BAFC}" dt="2018-09-19T23:05:13.443" v="0" actId="207"/>
        <pc:sldMkLst>
          <pc:docMk/>
          <pc:sldMk cId="2070460742" sldId="502"/>
        </pc:sldMkLst>
        <pc:spChg chg="mod">
          <ac:chgData name="Tommy Fenyak" userId="88f932422327d705" providerId="LiveId" clId="{763B7F5C-2DE4-4CA9-B2A3-164B6C10BAFC}" dt="2018-09-19T23:05:13.443" v="0" actId="207"/>
          <ac:spMkLst>
            <pc:docMk/>
            <pc:sldMk cId="2070460742" sldId="502"/>
            <ac:spMk id="1536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5-01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</a:t>
            </a:r>
            <a:r>
              <a:rPr lang="en-US" b="1"/>
              <a:t>-07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Algorithms I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Comparisons-Based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(Analysis)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Input Size?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n</a:t>
            </a:r>
            <a:r>
              <a:rPr lang="en-US" sz="2100" dirty="0"/>
              <a:t>: number of elements in the sequence</a:t>
            </a:r>
          </a:p>
          <a:p>
            <a:r>
              <a:rPr lang="en-US" sz="2400" dirty="0">
                <a:solidFill>
                  <a:srgbClr val="3366FF"/>
                </a:solidFill>
              </a:rPr>
              <a:t>Operation</a:t>
            </a:r>
            <a:r>
              <a:rPr lang="en-US" sz="2400" dirty="0"/>
              <a:t> to count?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Comparison</a:t>
            </a:r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2605265"/>
            <a:ext cx="5372100" cy="24257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031500" y="3113214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7358" y="2866776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comparisons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53015" y="4125851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8873" y="3879413"/>
            <a:ext cx="34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2.t</a:t>
            </a:r>
            <a:r>
              <a:rPr lang="en-US" baseline="-25000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comparisons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tj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depends on j)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99886"/>
              </p:ext>
            </p:extLst>
          </p:nvPr>
        </p:nvGraphicFramePr>
        <p:xfrm>
          <a:off x="641350" y="5090393"/>
          <a:ext cx="20034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028700" imgH="317500" progId="Equation.3">
                  <p:embed/>
                </p:oleObj>
              </mc:Choice>
              <mc:Fallback>
                <p:oleObj name="Equation" r:id="rId4" imgW="10287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350" y="5090393"/>
                        <a:ext cx="200342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845" y="5993697"/>
            <a:ext cx="118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What is </a:t>
            </a:r>
            <a:r>
              <a:rPr lang="en-US" dirty="0" err="1">
                <a:solidFill>
                  <a:srgbClr val="3366FF"/>
                </a:solidFill>
              </a:rPr>
              <a:t>t</a:t>
            </a:r>
            <a:r>
              <a:rPr lang="en-US" baseline="-25000" dirty="0" err="1">
                <a:solidFill>
                  <a:srgbClr val="3366FF"/>
                </a:solidFill>
              </a:rPr>
              <a:t>j</a:t>
            </a:r>
            <a:r>
              <a:rPr lang="en-US" dirty="0">
                <a:solidFill>
                  <a:srgbClr val="3366FF"/>
                </a:solidFill>
              </a:rPr>
              <a:t>?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4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4" grpId="0"/>
      <p:bldP spid="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(Analysis): Best Case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value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It depends on the input.</a:t>
            </a:r>
            <a:endParaRPr lang="en-US" sz="2100" dirty="0"/>
          </a:p>
          <a:p>
            <a:r>
              <a:rPr lang="en-US" sz="2400" dirty="0"/>
              <a:t>How is the input in the best case scenario?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The sequence A is sorted</a:t>
            </a:r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3342635"/>
            <a:ext cx="5372100" cy="24257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031500" y="3850584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7358" y="3604146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comparisons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53015" y="4863221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8873" y="4616783"/>
            <a:ext cx="307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comparisons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t</a:t>
            </a:r>
            <a:r>
              <a:rPr lang="en-US" b="1" baseline="-25000" dirty="0" err="1">
                <a:solidFill>
                  <a:srgbClr val="3366FF"/>
                </a:solidFill>
              </a:rPr>
              <a:t>j</a:t>
            </a:r>
            <a:r>
              <a:rPr lang="en-US" b="1" dirty="0">
                <a:solidFill>
                  <a:srgbClr val="3366FF"/>
                </a:solidFill>
              </a:rPr>
              <a:t> = 2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all j)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6091"/>
              </p:ext>
            </p:extLst>
          </p:nvPr>
        </p:nvGraphicFramePr>
        <p:xfrm>
          <a:off x="805015" y="26009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40634"/>
              </p:ext>
            </p:extLst>
          </p:nvPr>
        </p:nvGraphicFramePr>
        <p:xfrm>
          <a:off x="914400" y="5768975"/>
          <a:ext cx="52673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705100" imgH="317500" progId="Equation.3">
                  <p:embed/>
                </p:oleObj>
              </mc:Choice>
              <mc:Fallback>
                <p:oleObj name="Equation" r:id="rId5" imgW="2705100" imgH="3175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768975"/>
                        <a:ext cx="5267325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6258" y="82585"/>
            <a:ext cx="1512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Θ</a:t>
            </a:r>
            <a:r>
              <a:rPr lang="en-US" sz="4400" b="1" dirty="0">
                <a:solidFill>
                  <a:srgbClr val="FF0000"/>
                </a:solidFill>
              </a:rPr>
              <a:t>(n)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4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  <p:bldP spid="4" grpId="0"/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(Analysis): Worst Case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84667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value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It depends on the input.</a:t>
            </a:r>
            <a:endParaRPr lang="en-US" sz="2100" dirty="0"/>
          </a:p>
          <a:p>
            <a:r>
              <a:rPr lang="en-US" sz="2400" dirty="0"/>
              <a:t>How is the input in the worst case scenario?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The sequence A is reverse sorted</a:t>
            </a:r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3083190"/>
            <a:ext cx="5372100" cy="24257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3031500" y="3591139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7358" y="3344701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comparisons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53015" y="4603776"/>
            <a:ext cx="1078777" cy="1365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8873" y="4357338"/>
            <a:ext cx="375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2.j - 1 comparisons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t</a:t>
            </a:r>
            <a:r>
              <a:rPr lang="en-US" b="1" baseline="-25000" dirty="0" err="1">
                <a:solidFill>
                  <a:srgbClr val="3366FF"/>
                </a:solidFill>
              </a:rPr>
              <a:t>j</a:t>
            </a:r>
            <a:r>
              <a:rPr lang="en-US" b="1" dirty="0">
                <a:solidFill>
                  <a:srgbClr val="3366FF"/>
                </a:solidFill>
              </a:rPr>
              <a:t> = j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the time)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28369"/>
              </p:ext>
            </p:extLst>
          </p:nvPr>
        </p:nvGraphicFramePr>
        <p:xfrm>
          <a:off x="805015" y="24234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04055"/>
              </p:ext>
            </p:extLst>
          </p:nvPr>
        </p:nvGraphicFramePr>
        <p:xfrm>
          <a:off x="3303350" y="4896412"/>
          <a:ext cx="5711826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933700" imgH="723900" progId="Equation.3">
                  <p:embed/>
                </p:oleObj>
              </mc:Choice>
              <mc:Fallback>
                <p:oleObj name="Equation" r:id="rId4" imgW="2933700" imgH="723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3350" y="4896412"/>
                        <a:ext cx="5711826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04533" y="68930"/>
            <a:ext cx="1719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Θ</a:t>
            </a:r>
            <a:r>
              <a:rPr lang="en-US" sz="4400" b="1" dirty="0">
                <a:solidFill>
                  <a:srgbClr val="FF0000"/>
                </a:solidFill>
              </a:rPr>
              <a:t>(n</a:t>
            </a:r>
            <a:r>
              <a:rPr lang="en-US" sz="4400" b="1" baseline="30000" dirty="0">
                <a:solidFill>
                  <a:srgbClr val="FF0000"/>
                </a:solidFill>
              </a:rPr>
              <a:t>2</a:t>
            </a:r>
            <a:r>
              <a:rPr lang="en-US" sz="4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9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  <p:bldP spid="4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(Space Analysis)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884667"/>
            <a:ext cx="7924800" cy="2214418"/>
          </a:xfrm>
        </p:spPr>
        <p:txBody>
          <a:bodyPr/>
          <a:lstStyle/>
          <a:p>
            <a:r>
              <a:rPr lang="en-US" sz="2100" dirty="0" err="1"/>
              <a:t>InsertSort</a:t>
            </a:r>
            <a:r>
              <a:rPr lang="en-US" sz="2100" dirty="0"/>
              <a:t> sorts </a:t>
            </a:r>
            <a:r>
              <a:rPr lang="en-US" sz="2100" i="1" dirty="0">
                <a:solidFill>
                  <a:srgbClr val="3366FF"/>
                </a:solidFill>
              </a:rPr>
              <a:t>in place</a:t>
            </a:r>
            <a:r>
              <a:rPr lang="en-US" sz="2100" dirty="0"/>
              <a:t>: it does not use additional space than the input A.</a:t>
            </a:r>
          </a:p>
          <a:p>
            <a:r>
              <a:rPr lang="en-US" sz="2100" b="1" dirty="0">
                <a:solidFill>
                  <a:srgbClr val="7F7F7F"/>
                </a:solidFill>
              </a:rPr>
              <a:t>Used space is A: </a:t>
            </a:r>
            <a:r>
              <a:rPr lang="en-US" sz="2100" b="1" dirty="0" err="1">
                <a:solidFill>
                  <a:srgbClr val="3366FF"/>
                </a:solidFill>
              </a:rPr>
              <a:t>Θ</a:t>
            </a:r>
            <a:r>
              <a:rPr lang="en-US" sz="2400" dirty="0">
                <a:solidFill>
                  <a:srgbClr val="3366FF"/>
                </a:solidFill>
              </a:rPr>
              <a:t>(n)</a:t>
            </a:r>
            <a:endParaRPr lang="en-US" sz="2100" b="1" dirty="0">
              <a:solidFill>
                <a:srgbClr val="3366FF"/>
              </a:solidFill>
            </a:endParaRPr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3083190"/>
            <a:ext cx="5372100" cy="24257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51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work?</a:t>
            </a:r>
          </a:p>
          <a:p>
            <a:pPr marL="30861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7.1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764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icksort-Working-Partit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715267"/>
            <a:ext cx="3974467" cy="1735747"/>
          </a:xfrm>
          <a:prstGeom prst="rect">
            <a:avLst/>
          </a:prstGeom>
        </p:spPr>
      </p:pic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How Does </a:t>
            </a:r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Work?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410563"/>
            <a:ext cx="7924800" cy="4624750"/>
          </a:xfrm>
          <a:noFill/>
        </p:spPr>
        <p:txBody>
          <a:bodyPr/>
          <a:lstStyle/>
          <a:p>
            <a:r>
              <a:rPr lang="en-US" sz="2400" dirty="0" err="1">
                <a:solidFill>
                  <a:srgbClr val="7F7F7F"/>
                </a:solidFill>
              </a:rPr>
              <a:t>QuickSort</a:t>
            </a:r>
            <a:r>
              <a:rPr lang="en-US" sz="2400" dirty="0">
                <a:solidFill>
                  <a:srgbClr val="7F7F7F"/>
                </a:solidFill>
              </a:rPr>
              <a:t> uses the </a:t>
            </a:r>
            <a:r>
              <a:rPr lang="en-US" sz="2400" i="1" dirty="0">
                <a:solidFill>
                  <a:srgbClr val="3366FF"/>
                </a:solidFill>
              </a:rPr>
              <a:t>Divide-and-Conquer </a:t>
            </a:r>
            <a:r>
              <a:rPr lang="en-US" sz="2400" dirty="0">
                <a:solidFill>
                  <a:srgbClr val="7F7F7F"/>
                </a:solidFill>
              </a:rPr>
              <a:t>strategy: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</a:rPr>
              <a:t>Divide</a:t>
            </a:r>
            <a:r>
              <a:rPr lang="en-US" sz="1800" dirty="0">
                <a:solidFill>
                  <a:srgbClr val="7F7F7F"/>
                </a:solidFill>
              </a:rPr>
              <a:t>: </a:t>
            </a:r>
            <a:r>
              <a:rPr lang="en-US" sz="1800" b="1" dirty="0"/>
              <a:t>Partition</a:t>
            </a:r>
            <a:r>
              <a:rPr lang="en-US" sz="1800" dirty="0"/>
              <a:t> the array A[</a:t>
            </a:r>
            <a:r>
              <a:rPr lang="en-US" sz="1800" dirty="0" err="1"/>
              <a:t>p..r</a:t>
            </a:r>
            <a:r>
              <a:rPr lang="en-US" sz="1800" dirty="0"/>
              <a:t>] into two </a:t>
            </a:r>
            <a:r>
              <a:rPr lang="en-US" sz="1800" dirty="0" err="1"/>
              <a:t>subarrays</a:t>
            </a:r>
            <a:r>
              <a:rPr lang="en-US" sz="1800" dirty="0"/>
              <a:t> A[p.. q-1] and A[q+1.. r] such that each element of A[p.. q-1] is less than or equal to A[q], which is, in turn, less than or equal to each element of A[q+1.. r]. </a:t>
            </a:r>
            <a:r>
              <a:rPr lang="en-US" sz="1800" b="1" dirty="0"/>
              <a:t>Compute</a:t>
            </a:r>
            <a:r>
              <a:rPr lang="en-US" sz="1800" dirty="0"/>
              <a:t> the index q as part of this partitioning procedure.</a:t>
            </a:r>
            <a:endParaRPr lang="en-US" sz="1800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endParaRPr lang="en-US" sz="1800" b="1" dirty="0">
              <a:solidFill>
                <a:srgbClr val="7F7F7F"/>
              </a:solidFill>
            </a:endParaRPr>
          </a:p>
          <a:p>
            <a:pPr lvl="1"/>
            <a:r>
              <a:rPr lang="en-US" sz="1800" b="1" dirty="0">
                <a:solidFill>
                  <a:srgbClr val="3366FF"/>
                </a:solidFill>
              </a:rPr>
              <a:t>Conquer</a:t>
            </a:r>
            <a:r>
              <a:rPr lang="en-US" sz="1800" dirty="0">
                <a:solidFill>
                  <a:srgbClr val="7F7F7F"/>
                </a:solidFill>
              </a:rPr>
              <a:t>: </a:t>
            </a:r>
            <a:r>
              <a:rPr lang="en-US" sz="1800" dirty="0"/>
              <a:t>Sort the two </a:t>
            </a:r>
            <a:r>
              <a:rPr lang="en-US" sz="1800" dirty="0" err="1"/>
              <a:t>subarrays</a:t>
            </a:r>
            <a:r>
              <a:rPr lang="en-US" sz="1800" dirty="0"/>
              <a:t> A[p.. q-1] and A[q+1.. r]  by recursive calls to quicksort.</a:t>
            </a:r>
          </a:p>
          <a:p>
            <a:pPr lvl="1"/>
            <a:endParaRPr lang="en-US" sz="1800" dirty="0">
              <a:solidFill>
                <a:srgbClr val="7F7F7F"/>
              </a:solidFill>
            </a:endParaRPr>
          </a:p>
          <a:p>
            <a:pPr lvl="1"/>
            <a:r>
              <a:rPr lang="en-US" sz="1800" b="1" dirty="0">
                <a:solidFill>
                  <a:srgbClr val="3366FF"/>
                </a:solidFill>
              </a:rPr>
              <a:t>Combine</a:t>
            </a:r>
            <a:r>
              <a:rPr lang="en-US" sz="1800" dirty="0">
                <a:solidFill>
                  <a:srgbClr val="7F7F7F"/>
                </a:solidFill>
              </a:rPr>
              <a:t>: Since the </a:t>
            </a:r>
            <a:r>
              <a:rPr lang="en-US" sz="1800" dirty="0" err="1">
                <a:solidFill>
                  <a:srgbClr val="7F7F7F"/>
                </a:solidFill>
              </a:rPr>
              <a:t>subarrays</a:t>
            </a:r>
            <a:r>
              <a:rPr lang="en-US" sz="1800" dirty="0">
                <a:solidFill>
                  <a:srgbClr val="7F7F7F"/>
                </a:solidFill>
              </a:rPr>
              <a:t> are already sorted after the recursive calls, no work will be needed to combine: </a:t>
            </a:r>
            <a:r>
              <a:rPr lang="en-US" sz="1800" dirty="0"/>
              <a:t>A[</a:t>
            </a:r>
            <a:r>
              <a:rPr lang="en-US" sz="1800" dirty="0" err="1"/>
              <a:t>p..r</a:t>
            </a:r>
            <a:r>
              <a:rPr lang="en-US" sz="1800" dirty="0"/>
              <a:t>] will be sorted</a:t>
            </a:r>
            <a:r>
              <a:rPr lang="en-US" sz="1800" dirty="0">
                <a:solidFill>
                  <a:srgbClr val="7F7F7F"/>
                </a:solidFill>
              </a:rPr>
              <a:t>, </a:t>
            </a:r>
          </a:p>
          <a:p>
            <a:pPr marL="377190" lvl="1" indent="0">
              <a:buNone/>
            </a:pPr>
            <a:endParaRPr lang="en-US" sz="165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</a:t>
            </a:r>
            <a:r>
              <a:rPr lang="en-US" sz="1950" dirty="0" err="1">
                <a:solidFill>
                  <a:srgbClr val="7F7F7F"/>
                </a:solidFill>
              </a:rPr>
              <a:t>QuickSort</a:t>
            </a:r>
            <a:r>
              <a:rPr lang="en-US" sz="1950" dirty="0">
                <a:solidFill>
                  <a:srgbClr val="7F7F7F"/>
                </a:solidFill>
              </a:rPr>
              <a:t>(A, 1,  </a:t>
            </a:r>
            <a:r>
              <a:rPr lang="en-US" sz="1950" dirty="0" err="1">
                <a:solidFill>
                  <a:srgbClr val="7F7F7F"/>
                </a:solidFill>
              </a:rPr>
              <a:t>A.length</a:t>
            </a:r>
            <a:r>
              <a:rPr lang="en-US" sz="195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element </a:t>
            </a:r>
            <a:r>
              <a:rPr lang="en-US" sz="1650" b="1" i="1" dirty="0">
                <a:solidFill>
                  <a:srgbClr val="3366FF"/>
                </a:solidFill>
              </a:rPr>
              <a:t>1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element </a:t>
            </a:r>
            <a:r>
              <a:rPr lang="en-US" sz="1650" b="1" i="1" dirty="0" err="1">
                <a:solidFill>
                  <a:srgbClr val="3366FF"/>
                </a:solidFill>
              </a:rPr>
              <a:t>A.length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16</a:t>
            </a:fld>
            <a:endParaRPr lang="en-US" sz="1400" dirty="0"/>
          </a:p>
        </p:txBody>
      </p:sp>
      <p:pic>
        <p:nvPicPr>
          <p:cNvPr id="2" name="Picture 1" descr="Quicksort-Algorith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3" y="3089045"/>
            <a:ext cx="6223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(Example)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</a:t>
            </a:r>
            <a:r>
              <a:rPr lang="en-US" sz="1950" dirty="0" err="1">
                <a:solidFill>
                  <a:srgbClr val="7F7F7F"/>
                </a:solidFill>
              </a:rPr>
              <a:t>QuickSort</a:t>
            </a:r>
            <a:r>
              <a:rPr lang="en-US" sz="1950" dirty="0">
                <a:solidFill>
                  <a:srgbClr val="7F7F7F"/>
                </a:solidFill>
              </a:rPr>
              <a:t>(A, 1,  </a:t>
            </a:r>
            <a:r>
              <a:rPr lang="en-US" sz="1950" dirty="0" err="1">
                <a:solidFill>
                  <a:srgbClr val="7F7F7F"/>
                </a:solidFill>
              </a:rPr>
              <a:t>A.length</a:t>
            </a:r>
            <a:r>
              <a:rPr lang="en-US" sz="195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element </a:t>
            </a:r>
            <a:r>
              <a:rPr lang="en-US" sz="1650" b="1" i="1" dirty="0">
                <a:solidFill>
                  <a:srgbClr val="3366FF"/>
                </a:solidFill>
              </a:rPr>
              <a:t>1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element </a:t>
            </a:r>
            <a:r>
              <a:rPr lang="en-US" sz="1650" b="1" i="1" dirty="0" err="1">
                <a:solidFill>
                  <a:srgbClr val="3366FF"/>
                </a:solidFill>
              </a:rPr>
              <a:t>A.length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17</a:t>
            </a:fld>
            <a:endParaRPr lang="en-US" sz="1400" dirty="0"/>
          </a:p>
        </p:txBody>
      </p:sp>
      <p:pic>
        <p:nvPicPr>
          <p:cNvPr id="6" name="Picture 5" descr="Quicksort-Wor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35" y="2463311"/>
            <a:ext cx="5495925" cy="3905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9486" y="3222475"/>
            <a:ext cx="4313714" cy="10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2235" y="4260222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48743" y="4260221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54006" y="5294919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146" y="5282657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(Example)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</a:t>
            </a:r>
            <a:r>
              <a:rPr lang="en-US" sz="1950" dirty="0" err="1">
                <a:solidFill>
                  <a:srgbClr val="7F7F7F"/>
                </a:solidFill>
              </a:rPr>
              <a:t>QuickSort</a:t>
            </a:r>
            <a:r>
              <a:rPr lang="en-US" sz="1950" dirty="0">
                <a:solidFill>
                  <a:srgbClr val="7F7F7F"/>
                </a:solidFill>
              </a:rPr>
              <a:t>(A, 1,  </a:t>
            </a:r>
            <a:r>
              <a:rPr lang="en-US" sz="1950" dirty="0" err="1">
                <a:solidFill>
                  <a:srgbClr val="7F7F7F"/>
                </a:solidFill>
              </a:rPr>
              <a:t>A.length</a:t>
            </a:r>
            <a:r>
              <a:rPr lang="en-US" sz="195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element </a:t>
            </a:r>
            <a:r>
              <a:rPr lang="en-US" sz="1650" b="1" i="1" dirty="0">
                <a:solidFill>
                  <a:srgbClr val="3366FF"/>
                </a:solidFill>
              </a:rPr>
              <a:t>1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element </a:t>
            </a:r>
            <a:r>
              <a:rPr lang="en-US" sz="1650" b="1" i="1" dirty="0" err="1">
                <a:solidFill>
                  <a:srgbClr val="3366FF"/>
                </a:solidFill>
              </a:rPr>
              <a:t>A.length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18</a:t>
            </a:fld>
            <a:endParaRPr lang="en-US" sz="1400" dirty="0"/>
          </a:p>
        </p:txBody>
      </p:sp>
      <p:pic>
        <p:nvPicPr>
          <p:cNvPr id="6" name="Picture 5" descr="Quicksort-Wor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35" y="2463311"/>
            <a:ext cx="5495925" cy="3905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4006" y="5294919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146" y="5282657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8514401" cy="611191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(The 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Partition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Procedure) (1/2)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Partition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Partition(A,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element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element (</a:t>
            </a:r>
            <a:r>
              <a:rPr lang="en-US" sz="1650" i="1" dirty="0">
                <a:solidFill>
                  <a:srgbClr val="3366FF"/>
                </a:solidFill>
              </a:rPr>
              <a:t>pivot</a:t>
            </a:r>
            <a:r>
              <a:rPr lang="en-US" sz="1650" i="1" dirty="0">
                <a:solidFill>
                  <a:srgbClr val="7F7F7F"/>
                </a:solidFill>
              </a:rPr>
              <a:t>)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Index of pivot (between the </a:t>
            </a:r>
            <a:r>
              <a:rPr lang="en-US" sz="1650" dirty="0" err="1">
                <a:solidFill>
                  <a:srgbClr val="7F7F7F"/>
                </a:solidFill>
              </a:rPr>
              <a:t>subarrays</a:t>
            </a:r>
            <a:r>
              <a:rPr lang="en-US" sz="1650" dirty="0">
                <a:solidFill>
                  <a:srgbClr val="7F7F7F"/>
                </a:solidFill>
              </a:rPr>
              <a:t>).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19</a:t>
            </a:fld>
            <a:endParaRPr lang="en-US" sz="1400" dirty="0"/>
          </a:p>
        </p:txBody>
      </p:sp>
      <p:pic>
        <p:nvPicPr>
          <p:cNvPr id="2" name="Picture 1" descr="Quicksort-Part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88697"/>
            <a:ext cx="3276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Learn, understand , and analyze the </a:t>
            </a:r>
            <a:r>
              <a:rPr lang="en-US" dirty="0" err="1">
                <a:solidFill>
                  <a:srgbClr val="FF6600"/>
                </a:solidFill>
              </a:rPr>
              <a:t>InsertSort</a:t>
            </a:r>
            <a:r>
              <a:rPr lang="en-US" dirty="0"/>
              <a:t> algorithm.</a:t>
            </a:r>
          </a:p>
          <a:p>
            <a:r>
              <a:rPr lang="en-US" dirty="0"/>
              <a:t>Learn, understand , and analyze the </a:t>
            </a:r>
            <a:r>
              <a:rPr lang="en-US" dirty="0" err="1">
                <a:solidFill>
                  <a:srgbClr val="FF6600"/>
                </a:solidFill>
              </a:rPr>
              <a:t>QuickSort</a:t>
            </a:r>
            <a:r>
              <a:rPr lang="en-US" dirty="0"/>
              <a:t> algorithm.</a:t>
            </a:r>
          </a:p>
          <a:p>
            <a:r>
              <a:rPr lang="en-US" dirty="0"/>
              <a:t>Review the </a:t>
            </a:r>
            <a:r>
              <a:rPr lang="en-US" dirty="0" err="1">
                <a:solidFill>
                  <a:srgbClr val="FF6600"/>
                </a:solidFill>
              </a:rPr>
              <a:t>MergeSort</a:t>
            </a:r>
            <a:r>
              <a:rPr lang="en-US" dirty="0"/>
              <a:t> algorithm.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Review correctness: especially loop invariants</a:t>
            </a:r>
          </a:p>
          <a:p>
            <a:r>
              <a:rPr lang="en-US" dirty="0"/>
              <a:t>Read </a:t>
            </a:r>
          </a:p>
          <a:p>
            <a:pPr lvl="1"/>
            <a:r>
              <a:rPr lang="en-US" dirty="0"/>
              <a:t>Related material in Sections 2.1 and 2.2</a:t>
            </a:r>
          </a:p>
          <a:p>
            <a:pPr lvl="1"/>
            <a:r>
              <a:rPr lang="en-US" dirty="0"/>
              <a:t>Sections 7.1 and 7.2</a:t>
            </a:r>
          </a:p>
          <a:p>
            <a:pPr lvl="1"/>
            <a:r>
              <a:rPr lang="en-US" dirty="0"/>
              <a:t>Sections 2.3.1 and 2.3.2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1416"/>
              </p:ext>
            </p:extLst>
          </p:nvPr>
        </p:nvGraphicFramePr>
        <p:xfrm>
          <a:off x="538163" y="4613275"/>
          <a:ext cx="35925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562100" imgH="863600" progId="Equation.3">
                  <p:embed/>
                </p:oleObj>
              </mc:Choice>
              <mc:Fallback>
                <p:oleObj name="Equation" r:id="rId5" imgW="1562100" imgH="863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4613275"/>
                        <a:ext cx="3592512" cy="19859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8514401" cy="611191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(The 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Partition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Procedure) (2/2)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5685544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Partition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Partition(A,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</a:t>
            </a:r>
            <a:r>
              <a:rPr lang="en-US" sz="16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el.t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</a:t>
            </a:r>
            <a:r>
              <a:rPr lang="en-US" sz="1650" i="1" dirty="0" err="1">
                <a:solidFill>
                  <a:srgbClr val="7F7F7F"/>
                </a:solidFill>
              </a:rPr>
              <a:t>elm.t</a:t>
            </a:r>
            <a:r>
              <a:rPr lang="en-US" sz="1650" i="1" dirty="0">
                <a:solidFill>
                  <a:srgbClr val="7F7F7F"/>
                </a:solidFill>
              </a:rPr>
              <a:t> (</a:t>
            </a:r>
            <a:r>
              <a:rPr lang="en-US" sz="1650" i="1" dirty="0">
                <a:solidFill>
                  <a:srgbClr val="3366FF"/>
                </a:solidFill>
              </a:rPr>
              <a:t>pivot</a:t>
            </a:r>
            <a:r>
              <a:rPr lang="en-US" sz="1650" i="1" dirty="0">
                <a:solidFill>
                  <a:srgbClr val="7F7F7F"/>
                </a:solidFill>
              </a:rPr>
              <a:t>)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Index of pivot (between the </a:t>
            </a:r>
            <a:r>
              <a:rPr lang="en-US" sz="1650" dirty="0" err="1">
                <a:solidFill>
                  <a:srgbClr val="7F7F7F"/>
                </a:solidFill>
              </a:rPr>
              <a:t>subarrays</a:t>
            </a:r>
            <a:r>
              <a:rPr lang="en-US" sz="1650" dirty="0">
                <a:solidFill>
                  <a:srgbClr val="7F7F7F"/>
                </a:solidFill>
              </a:rPr>
              <a:t>).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20</a:t>
            </a:fld>
            <a:endParaRPr lang="en-US" sz="1400" dirty="0"/>
          </a:p>
        </p:txBody>
      </p:sp>
      <p:pic>
        <p:nvPicPr>
          <p:cNvPr id="2" name="Picture 1" descr="Quicksort-Part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88697"/>
            <a:ext cx="3276600" cy="2324100"/>
          </a:xfrm>
          <a:prstGeom prst="rect">
            <a:avLst/>
          </a:prstGeom>
        </p:spPr>
      </p:pic>
      <p:pic>
        <p:nvPicPr>
          <p:cNvPr id="4" name="Picture 3" descr="Quicksort-Partition-Wor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0" y="885830"/>
            <a:ext cx="28067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4900" y="885830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4900" y="1581618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4900" y="2277406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900" y="2891264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4900" y="3505122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64900" y="4173600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4900" y="4828423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67095" y="5472403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69290" y="6116383"/>
            <a:ext cx="2806700" cy="543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49494" y="31494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x is the pivot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767" y="4648713"/>
            <a:ext cx="380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place the pivot right at the “frontier”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6960" y="4898085"/>
            <a:ext cx="319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return the index of  “frontier”</a:t>
            </a: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6705600" y="6508751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11430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6002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20574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 eaLnBrk="1" hangingPunct="1"/>
            <a:fld id="{12FAE849-C3E2-A14F-A02C-219F207A73DF}" type="slidenum">
              <a:rPr lang="en-US" sz="1400" smtClean="0"/>
              <a:pPr algn="r" eaLnBrk="1" hangingPunct="1"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41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9"/>
            <a:ext cx="8514401" cy="611191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(The 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Partition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Procedure) (2/2)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5685544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Partition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Partition(A, p, r)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</a:t>
            </a:r>
            <a:r>
              <a:rPr lang="en-US" sz="16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el.t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50" b="1" i="1" dirty="0">
                <a:solidFill>
                  <a:srgbClr val="3366FF"/>
                </a:solidFill>
              </a:rPr>
              <a:t>p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</a:t>
            </a:r>
            <a:r>
              <a:rPr lang="en-US" sz="1650" i="1" dirty="0" err="1">
                <a:solidFill>
                  <a:srgbClr val="7F7F7F"/>
                </a:solidFill>
              </a:rPr>
              <a:t>elm.t</a:t>
            </a:r>
            <a:r>
              <a:rPr lang="en-US" sz="1650" i="1" dirty="0">
                <a:solidFill>
                  <a:srgbClr val="7F7F7F"/>
                </a:solidFill>
              </a:rPr>
              <a:t> (</a:t>
            </a:r>
            <a:r>
              <a:rPr lang="en-US" sz="1650" i="1" dirty="0">
                <a:solidFill>
                  <a:srgbClr val="3366FF"/>
                </a:solidFill>
              </a:rPr>
              <a:t>pivot</a:t>
            </a:r>
            <a:r>
              <a:rPr lang="en-US" sz="1650" i="1" dirty="0">
                <a:solidFill>
                  <a:srgbClr val="7F7F7F"/>
                </a:solidFill>
              </a:rPr>
              <a:t>) </a:t>
            </a:r>
            <a:r>
              <a:rPr lang="en-US" sz="1650" b="1" i="1" dirty="0">
                <a:solidFill>
                  <a:srgbClr val="3366FF"/>
                </a:solidFill>
              </a:rPr>
              <a:t>r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Index of the pivot (between the </a:t>
            </a:r>
            <a:r>
              <a:rPr lang="en-US" sz="1650" dirty="0" err="1">
                <a:solidFill>
                  <a:srgbClr val="7F7F7F"/>
                </a:solidFill>
              </a:rPr>
              <a:t>subarrays</a:t>
            </a:r>
            <a:r>
              <a:rPr lang="en-US" sz="1650" dirty="0">
                <a:solidFill>
                  <a:srgbClr val="7F7F7F"/>
                </a:solidFill>
              </a:rPr>
              <a:t>).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21</a:t>
            </a:fld>
            <a:endParaRPr lang="en-US" sz="1400" dirty="0"/>
          </a:p>
        </p:txBody>
      </p:sp>
      <p:pic>
        <p:nvPicPr>
          <p:cNvPr id="2" name="Picture 1" descr="Quicksort-Part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88697"/>
            <a:ext cx="3276600" cy="2324100"/>
          </a:xfrm>
          <a:prstGeom prst="rect">
            <a:avLst/>
          </a:prstGeom>
        </p:spPr>
      </p:pic>
      <p:pic>
        <p:nvPicPr>
          <p:cNvPr id="4" name="Picture 3" descr="Quicksort-Partition-Wor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0" y="885830"/>
            <a:ext cx="2806700" cy="579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9494" y="31494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x is the pivot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767" y="4648713"/>
            <a:ext cx="380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place the pivot right at the “frontier”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6960" y="4898085"/>
            <a:ext cx="319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return the index of  “frontier”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6705600" y="6508751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11430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6002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2057400" indent="-228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 eaLnBrk="1" hangingPunct="1"/>
            <a:fld id="{12FAE849-C3E2-A14F-A02C-219F207A73DF}" type="slidenum">
              <a:rPr lang="en-US" sz="1400" smtClean="0"/>
              <a:pPr algn="r" eaLnBrk="1" hangingPunct="1"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27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Correctness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</a:t>
            </a:r>
            <a:r>
              <a:rPr lang="en-US">
                <a:solidFill>
                  <a:srgbClr val="3366FF"/>
                </a:solidFill>
              </a:rPr>
              <a:t>Section 7.1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Correctness</a:t>
            </a:r>
          </a:p>
        </p:txBody>
      </p:sp>
    </p:spTree>
    <p:extLst>
      <p:ext uri="{BB962C8B-B14F-4D97-AF65-F5344CB8AC3E}">
        <p14:creationId xmlns:p14="http://schemas.microsoft.com/office/powerpoint/2010/main" val="10175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: Partition Loop Invariants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1846238"/>
          </a:xfrm>
        </p:spPr>
        <p:txBody>
          <a:bodyPr/>
          <a:lstStyle/>
          <a:p>
            <a:r>
              <a:rPr lang="en-US" sz="2400" dirty="0"/>
              <a:t>Three loop invariants: before each iteration of the loop (lines 3-6), for any index k of Array A</a:t>
            </a:r>
          </a:p>
          <a:p>
            <a:pPr marL="834390" lvl="1" indent="-457200">
              <a:buFont typeface="+mj-lt"/>
              <a:buAutoNum type="arabicPeriod"/>
            </a:pPr>
            <a:r>
              <a:rPr lang="en-US" sz="2100" dirty="0"/>
              <a:t>if k = r, then A[k] = x </a:t>
            </a:r>
          </a:p>
          <a:p>
            <a:pPr marL="834390" lvl="1" indent="-457200">
              <a:buFont typeface="+mj-lt"/>
              <a:buAutoNum type="arabicPeriod"/>
            </a:pPr>
            <a:r>
              <a:rPr lang="en-US" sz="2100" dirty="0"/>
              <a:t>if p ≤ k ≤ </a:t>
            </a:r>
            <a:r>
              <a:rPr lang="en-US" sz="2100" dirty="0" err="1"/>
              <a:t>i</a:t>
            </a:r>
            <a:r>
              <a:rPr lang="en-US" sz="2100" dirty="0"/>
              <a:t>, then A[k] ≤ x</a:t>
            </a:r>
          </a:p>
          <a:p>
            <a:pPr marL="834390" lvl="1" indent="-457200">
              <a:buFont typeface="+mj-lt"/>
              <a:buAutoNum type="arabicPeriod"/>
            </a:pPr>
            <a:r>
              <a:rPr lang="en-US" sz="2100" dirty="0"/>
              <a:t>if i+1 ≤ k ≤ j-1, then A[k] &gt; x</a:t>
            </a:r>
          </a:p>
        </p:txBody>
      </p:sp>
      <p:pic>
        <p:nvPicPr>
          <p:cNvPr id="13" name="Picture 12" descr="Quicksort-Part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1" y="4254152"/>
            <a:ext cx="3276600" cy="2324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85626" y="45012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x is the pivot</a:t>
            </a:r>
          </a:p>
        </p:txBody>
      </p:sp>
      <p:pic>
        <p:nvPicPr>
          <p:cNvPr id="4" name="Picture 3" descr="Quicksort-Partition-LoopInvari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009900"/>
            <a:ext cx="4521200" cy="82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91" y="5093149"/>
            <a:ext cx="3276600" cy="996782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47891" y="5065839"/>
            <a:ext cx="590819" cy="3004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  <p:bldP spid="5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: Partition Loop Invariants (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Initialization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4563494"/>
          </a:xfrm>
        </p:spPr>
        <p:txBody>
          <a:bodyPr/>
          <a:lstStyle/>
          <a:p>
            <a:r>
              <a:rPr lang="en-US" sz="2400" dirty="0"/>
              <a:t>Three loop invariants: before each iteration of the loop (lines 3-6), for any index k of Array A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k = r, then A[k] =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p ≤ k ≤ </a:t>
            </a:r>
            <a:r>
              <a:rPr lang="en-US" sz="2100" dirty="0" err="1"/>
              <a:t>i</a:t>
            </a:r>
            <a:r>
              <a:rPr lang="en-US" sz="2100" dirty="0"/>
              <a:t>, then A[k] ≤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i+1 ≤ k ≤ j-1, then A[k] &gt; x</a:t>
            </a:r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r>
              <a:rPr lang="en-US" sz="2400" dirty="0"/>
              <a:t>The assignment in Line 1 satisfies the Condition a).</a:t>
            </a:r>
          </a:p>
          <a:p>
            <a:r>
              <a:rPr lang="en-US" sz="2400" dirty="0"/>
              <a:t>Before the first iteration, </a:t>
            </a:r>
            <a:r>
              <a:rPr lang="en-US" sz="2400" dirty="0" err="1"/>
              <a:t>i</a:t>
            </a:r>
            <a:r>
              <a:rPr lang="en-US" sz="2400" dirty="0"/>
              <a:t> = p-1 and j = p.</a:t>
            </a:r>
          </a:p>
          <a:p>
            <a:r>
              <a:rPr lang="en-US" sz="2400" dirty="0"/>
              <a:t>Since no values between p and </a:t>
            </a:r>
            <a:r>
              <a:rPr lang="en-US" sz="2400" dirty="0" err="1"/>
              <a:t>i</a:t>
            </a:r>
            <a:r>
              <a:rPr lang="en-US" sz="2400" dirty="0"/>
              <a:t> or between i+1 and j-1, then conditions b). and c) are trivially satisfied.</a:t>
            </a:r>
          </a:p>
        </p:txBody>
      </p:sp>
      <p:pic>
        <p:nvPicPr>
          <p:cNvPr id="4" name="Picture 3" descr="Quicksort-Partition-Loop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" y="2813021"/>
            <a:ext cx="4521200" cy="825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306200" y="1509770"/>
            <a:ext cx="3276600" cy="2324100"/>
            <a:chOff x="213591" y="4254152"/>
            <a:chExt cx="3276600" cy="2324100"/>
          </a:xfrm>
        </p:grpSpPr>
        <p:pic>
          <p:nvPicPr>
            <p:cNvPr id="13" name="Picture 12" descr="Quicksort-Parti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91" y="4254152"/>
              <a:ext cx="3276600" cy="23241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585626" y="4501245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// x is the pivot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591" y="5093149"/>
              <a:ext cx="3276600" cy="996782"/>
            </a:xfrm>
            <a:prstGeom prst="rect">
              <a:avLst/>
            </a:prstGeom>
            <a:noFill/>
            <a:ln w="28575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47891" y="5065839"/>
              <a:ext cx="590819" cy="3004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0600" y="3263415"/>
            <a:ext cx="26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3366FF"/>
                </a:solidFill>
              </a:rPr>
              <a:t>i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620" y="3265610"/>
            <a:ext cx="28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3366FF"/>
                </a:solidFill>
              </a:rPr>
              <a:t>j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: Partition Loop Invariants (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Maintenance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71" y="1062181"/>
            <a:ext cx="7924800" cy="5123331"/>
          </a:xfrm>
        </p:spPr>
        <p:txBody>
          <a:bodyPr/>
          <a:lstStyle/>
          <a:p>
            <a:r>
              <a:rPr lang="en-US" sz="2400" dirty="0"/>
              <a:t>Three loop invariants: before each iteration of the loop (lines 3-6), for any index k of Array A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k = r, then A[k] =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p ≤ k ≤ </a:t>
            </a:r>
            <a:r>
              <a:rPr lang="en-US" sz="2100" dirty="0" err="1"/>
              <a:t>i</a:t>
            </a:r>
            <a:r>
              <a:rPr lang="en-US" sz="2100" dirty="0"/>
              <a:t>, then A[k] ≤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i+1 ≤ k ≤ j-1, then A[k] &gt; x</a:t>
            </a:r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r>
              <a:rPr lang="en-US" sz="2400" dirty="0"/>
              <a:t>By induction, suppose that the three conditions hold before the current iteration. Let us prove that they will still hold before the next iteration.</a:t>
            </a:r>
          </a:p>
          <a:p>
            <a:r>
              <a:rPr lang="en-US" sz="2400" dirty="0"/>
              <a:t>Let us execute the loop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66FF"/>
                </a:solidFill>
              </a:rPr>
              <a:t>A[j] ≤ x </a:t>
            </a:r>
            <a:r>
              <a:rPr lang="en-US" sz="2400" dirty="0"/>
              <a:t>then </a:t>
            </a:r>
            <a:r>
              <a:rPr lang="en-US" sz="2400" dirty="0" err="1"/>
              <a:t>i</a:t>
            </a:r>
            <a:r>
              <a:rPr lang="en-US" sz="2400" dirty="0"/>
              <a:t> = i+1 (extend lightly shaded area) and exchange A[</a:t>
            </a:r>
            <a:r>
              <a:rPr lang="en-US" sz="2400" dirty="0" err="1"/>
              <a:t>i</a:t>
            </a:r>
            <a:r>
              <a:rPr lang="en-US" sz="2400" dirty="0"/>
              <a:t>] with A[j]</a:t>
            </a:r>
          </a:p>
          <a:p>
            <a:r>
              <a:rPr lang="en-US" sz="2400" dirty="0"/>
              <a:t>Otherwise (</a:t>
            </a:r>
            <a:r>
              <a:rPr lang="en-US" sz="2400" dirty="0">
                <a:solidFill>
                  <a:srgbClr val="3366FF"/>
                </a:solidFill>
              </a:rPr>
              <a:t>A[j] &gt; x</a:t>
            </a:r>
            <a:r>
              <a:rPr lang="en-US" sz="2400" dirty="0"/>
              <a:t>), do nothing (but dark area is extended to the right to include A[j])</a:t>
            </a:r>
            <a:endParaRPr lang="en-US" dirty="0"/>
          </a:p>
          <a:p>
            <a:endParaRPr lang="en-US" sz="2400" dirty="0"/>
          </a:p>
        </p:txBody>
      </p:sp>
      <p:pic>
        <p:nvPicPr>
          <p:cNvPr id="4" name="Picture 3" descr="Quicksort-Partition-Loop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" y="2813021"/>
            <a:ext cx="4521200" cy="825500"/>
          </a:xfrm>
          <a:prstGeom prst="rect">
            <a:avLst/>
          </a:prstGeom>
        </p:spPr>
      </p:pic>
      <p:pic>
        <p:nvPicPr>
          <p:cNvPr id="13" name="Picture 12" descr="Quicksort-Part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00" y="1509770"/>
            <a:ext cx="3276600" cy="2324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78235" y="175686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x is the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6200" y="2348767"/>
            <a:ext cx="3276600" cy="996782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8454" y="2569442"/>
            <a:ext cx="2668345" cy="776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13435" y="2976695"/>
            <a:ext cx="436973" cy="42347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1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: Partition Loop Invariants (</a:t>
            </a:r>
            <a:r>
              <a:rPr lang="en-US" b="1" dirty="0">
                <a:solidFill>
                  <a:srgbClr val="3366FF"/>
                </a:solidFill>
                <a:latin typeface="+mn-lt"/>
              </a:rPr>
              <a:t>Termination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71" y="1062181"/>
            <a:ext cx="7924800" cy="5546623"/>
          </a:xfrm>
        </p:spPr>
        <p:txBody>
          <a:bodyPr/>
          <a:lstStyle/>
          <a:p>
            <a:r>
              <a:rPr lang="en-US" sz="2400" dirty="0"/>
              <a:t>Three loop invariants: before each iteration of the loop (lines 3-6), for any index k of Array A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k = r, then A[k] =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p ≤ k ≤ </a:t>
            </a:r>
            <a:r>
              <a:rPr lang="en-US" sz="2100" dirty="0" err="1"/>
              <a:t>i</a:t>
            </a:r>
            <a:r>
              <a:rPr lang="en-US" sz="2100" dirty="0"/>
              <a:t>, then A[k] ≤ x</a:t>
            </a:r>
          </a:p>
          <a:p>
            <a:pPr marL="834390" lvl="1" indent="-457200">
              <a:buFont typeface="+mj-lt"/>
              <a:buAutoNum type="alphaLcParenR"/>
            </a:pPr>
            <a:r>
              <a:rPr lang="en-US" sz="2100" dirty="0"/>
              <a:t>if i+1 ≤ k ≤ j-1, then A[k] &gt; x</a:t>
            </a:r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pPr marL="834390" lvl="1" indent="-457200">
              <a:buFont typeface="+mj-lt"/>
              <a:buAutoNum type="alphaLcParenR"/>
            </a:pPr>
            <a:endParaRPr lang="en-US" sz="2100" dirty="0"/>
          </a:p>
          <a:p>
            <a:r>
              <a:rPr lang="en-US" sz="2400" dirty="0"/>
              <a:t>At termination, j=r.  Looking at the figure, there no more “unrestricted” elements: all values in the array A are partitioned into the three sets: less than or equal to x, greater than x, and the singleton {x}. Line 7 exchange A[i+1] and A[r], putting the pivot right at the frontier between smaller and greater elements.</a:t>
            </a:r>
          </a:p>
          <a:p>
            <a:r>
              <a:rPr lang="en-US" sz="2400" b="1" dirty="0">
                <a:solidFill>
                  <a:srgbClr val="3366FF"/>
                </a:solidFill>
              </a:rPr>
              <a:t>Conclusion</a:t>
            </a:r>
            <a:r>
              <a:rPr lang="en-US" sz="2400" dirty="0">
                <a:solidFill>
                  <a:srgbClr val="3366FF"/>
                </a:solidFill>
              </a:rPr>
              <a:t>: the </a:t>
            </a:r>
            <a:r>
              <a:rPr lang="en-US" sz="2400" i="1" dirty="0">
                <a:solidFill>
                  <a:srgbClr val="3366FF"/>
                </a:solidFill>
              </a:rPr>
              <a:t>Partition</a:t>
            </a:r>
            <a:r>
              <a:rPr lang="en-US" sz="2400" dirty="0">
                <a:solidFill>
                  <a:srgbClr val="3366FF"/>
                </a:solidFill>
              </a:rPr>
              <a:t> procedure is correct.</a:t>
            </a:r>
            <a:endParaRPr lang="en-US" dirty="0">
              <a:solidFill>
                <a:srgbClr val="3366FF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 descr="Quicksort-Partition-LoopInvaria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0" y="2813021"/>
            <a:ext cx="4521200" cy="825500"/>
          </a:xfrm>
          <a:prstGeom prst="rect">
            <a:avLst/>
          </a:prstGeom>
        </p:spPr>
      </p:pic>
      <p:pic>
        <p:nvPicPr>
          <p:cNvPr id="13" name="Picture 12" descr="Quicksort-Part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00" y="1509770"/>
            <a:ext cx="3276600" cy="2324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78235" y="175686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// x is the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6200" y="3345365"/>
            <a:ext cx="3276600" cy="273283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 Analysis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Worst case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case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case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7.2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Algorithm</a:t>
            </a:r>
            <a:br>
              <a:rPr lang="en-US" dirty="0"/>
            </a:br>
            <a:r>
              <a:rPr lang="en-US" dirty="0"/>
              <a:t>(Analysis)</a:t>
            </a:r>
          </a:p>
        </p:txBody>
      </p:sp>
    </p:spTree>
    <p:extLst>
      <p:ext uri="{BB962C8B-B14F-4D97-AF65-F5344CB8AC3E}">
        <p14:creationId xmlns:p14="http://schemas.microsoft.com/office/powerpoint/2010/main" val="17549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Review: </a:t>
            </a:r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(Example)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1401129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</a:t>
            </a:r>
            <a:r>
              <a:rPr lang="en-US" sz="1950" dirty="0" err="1">
                <a:solidFill>
                  <a:srgbClr val="7F7F7F"/>
                </a:solidFill>
              </a:rPr>
              <a:t>QuickSort</a:t>
            </a:r>
            <a:r>
              <a:rPr lang="en-US" sz="1950" dirty="0">
                <a:solidFill>
                  <a:srgbClr val="7F7F7F"/>
                </a:solidFill>
              </a:rPr>
              <a:t>(A, 1,  </a:t>
            </a:r>
            <a:r>
              <a:rPr lang="en-US" sz="1950" dirty="0" err="1">
                <a:solidFill>
                  <a:srgbClr val="7F7F7F"/>
                </a:solidFill>
              </a:rPr>
              <a:t>A.length</a:t>
            </a:r>
            <a:r>
              <a:rPr lang="en-US" sz="1950" dirty="0">
                <a:solidFill>
                  <a:srgbClr val="7F7F7F"/>
                </a:solidFill>
              </a:rPr>
              <a:t>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A, </a:t>
            </a:r>
            <a:r>
              <a:rPr lang="en-US" sz="16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 first element </a:t>
            </a:r>
            <a:r>
              <a:rPr lang="en-US" sz="1650" b="1" i="1" dirty="0">
                <a:solidFill>
                  <a:srgbClr val="3366FF"/>
                </a:solidFill>
              </a:rPr>
              <a:t>1</a:t>
            </a:r>
            <a:r>
              <a:rPr lang="en-US" sz="1650" i="1" dirty="0">
                <a:solidFill>
                  <a:srgbClr val="3366FF"/>
                </a:solidFill>
              </a:rPr>
              <a:t>, </a:t>
            </a:r>
            <a:r>
              <a:rPr lang="en-US" sz="1650" i="1" dirty="0">
                <a:solidFill>
                  <a:srgbClr val="7F7F7F"/>
                </a:solidFill>
              </a:rPr>
              <a:t>index last element </a:t>
            </a:r>
            <a:r>
              <a:rPr lang="en-US" sz="1650" b="1" i="1" dirty="0" err="1">
                <a:solidFill>
                  <a:srgbClr val="3366FF"/>
                </a:solidFill>
              </a:rPr>
              <a:t>A.length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28</a:t>
            </a:fld>
            <a:endParaRPr lang="en-US" sz="1400" dirty="0"/>
          </a:p>
        </p:txBody>
      </p:sp>
      <p:pic>
        <p:nvPicPr>
          <p:cNvPr id="6" name="Picture 5" descr="Quicksort-Wor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35" y="2463311"/>
            <a:ext cx="5495925" cy="3905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4006" y="5294919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146" y="5282657"/>
            <a:ext cx="2744108" cy="10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(Analysis)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Input Size?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n</a:t>
            </a:r>
            <a:r>
              <a:rPr lang="en-US" sz="2100" dirty="0"/>
              <a:t>: number of elements in the sequence (from index </a:t>
            </a:r>
            <a:r>
              <a:rPr lang="en-US" sz="2100" b="1" i="1" dirty="0">
                <a:solidFill>
                  <a:srgbClr val="3366FF"/>
                </a:solidFill>
              </a:rPr>
              <a:t>p</a:t>
            </a:r>
            <a:r>
              <a:rPr lang="en-US" sz="2100" dirty="0">
                <a:solidFill>
                  <a:srgbClr val="3366FF"/>
                </a:solidFill>
              </a:rPr>
              <a:t> </a:t>
            </a:r>
            <a:r>
              <a:rPr lang="en-US" sz="2100" dirty="0"/>
              <a:t>to index </a:t>
            </a:r>
            <a:r>
              <a:rPr lang="en-US" sz="2100" b="1" i="1" dirty="0">
                <a:solidFill>
                  <a:srgbClr val="3366FF"/>
                </a:solidFill>
              </a:rPr>
              <a:t>r</a:t>
            </a:r>
            <a:r>
              <a:rPr lang="en-US" sz="2100" dirty="0"/>
              <a:t>)</a:t>
            </a:r>
          </a:p>
          <a:p>
            <a:r>
              <a:rPr lang="en-US" sz="2400" dirty="0">
                <a:solidFill>
                  <a:srgbClr val="3366FF"/>
                </a:solidFill>
              </a:rPr>
              <a:t>Operation</a:t>
            </a:r>
            <a:r>
              <a:rPr lang="en-US" sz="2400" dirty="0"/>
              <a:t> to count?α(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?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divide-and-conquer algorithm, so 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will use the same method used for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MergeSort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(recursive algorithm):</a:t>
            </a:r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Define T(n)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the running time of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QuickSort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A,p,r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sz="24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29</a:t>
            </a:fld>
            <a:endParaRPr lang="en-US" sz="1400" dirty="0"/>
          </a:p>
        </p:txBody>
      </p:sp>
      <p:pic>
        <p:nvPicPr>
          <p:cNvPr id="13" name="Picture 12" descr="Quicksort-Algorith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3" y="4099507"/>
            <a:ext cx="6223000" cy="1854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140743" y="4246574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0058" y="4020943"/>
            <a:ext cx="58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T(n)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23932" y="4816426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3247" y="4590795"/>
            <a:ext cx="253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Partition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37806" y="5085222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7121" y="4859591"/>
            <a:ext cx="85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T(α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35586" y="5346862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4901" y="5121231"/>
            <a:ext cx="119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T((1-α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1930" y="4869434"/>
            <a:ext cx="121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≤α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≤ 1)</a:t>
            </a:r>
          </a:p>
        </p:txBody>
      </p:sp>
    </p:spTree>
    <p:extLst>
      <p:ext uri="{BB962C8B-B14F-4D97-AF65-F5344CB8AC3E}">
        <p14:creationId xmlns:p14="http://schemas.microsoft.com/office/powerpoint/2010/main" val="32622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11" grpId="0"/>
      <p:bldP spid="17" grpId="0"/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InsertSort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work?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Correctness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InsertSort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0861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2.1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/>
              <a:t>Sort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Partition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Analysis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Input Size?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n</a:t>
            </a:r>
            <a:r>
              <a:rPr lang="en-US" sz="2100" dirty="0"/>
              <a:t>: number of elements in the sequence (from index </a:t>
            </a:r>
            <a:r>
              <a:rPr lang="en-US" sz="2100" b="1" i="1" dirty="0">
                <a:solidFill>
                  <a:srgbClr val="3366FF"/>
                </a:solidFill>
              </a:rPr>
              <a:t>p</a:t>
            </a:r>
            <a:r>
              <a:rPr lang="en-US" sz="2100" dirty="0">
                <a:solidFill>
                  <a:srgbClr val="3366FF"/>
                </a:solidFill>
              </a:rPr>
              <a:t> </a:t>
            </a:r>
            <a:r>
              <a:rPr lang="en-US" sz="2100" dirty="0"/>
              <a:t>to index </a:t>
            </a:r>
            <a:r>
              <a:rPr lang="en-US" sz="2100" b="1" i="1" dirty="0">
                <a:solidFill>
                  <a:srgbClr val="3366FF"/>
                </a:solidFill>
              </a:rPr>
              <a:t>r</a:t>
            </a:r>
            <a:r>
              <a:rPr lang="en-US" sz="2100" dirty="0"/>
              <a:t>)</a:t>
            </a:r>
          </a:p>
          <a:p>
            <a:r>
              <a:rPr lang="en-US" sz="2400" dirty="0">
                <a:solidFill>
                  <a:srgbClr val="3366FF"/>
                </a:solidFill>
              </a:rPr>
              <a:t>Operations</a:t>
            </a:r>
            <a:r>
              <a:rPr lang="en-US" sz="2400" dirty="0"/>
              <a:t> to count?</a:t>
            </a:r>
          </a:p>
          <a:p>
            <a:pPr lvl="1"/>
            <a:r>
              <a:rPr lang="en-US" sz="2100" b="1" dirty="0">
                <a:solidFill>
                  <a:srgbClr val="3366FF"/>
                </a:solidFill>
              </a:rPr>
              <a:t>Comparisons </a:t>
            </a:r>
            <a:r>
              <a:rPr lang="en-US" sz="2100" dirty="0">
                <a:solidFill>
                  <a:srgbClr val="7F7F7F"/>
                </a:solidFill>
              </a:rPr>
              <a:t>(if A[j] ≤ x)</a:t>
            </a:r>
          </a:p>
          <a:p>
            <a:r>
              <a:rPr lang="en-US" sz="2400" dirty="0">
                <a:solidFill>
                  <a:srgbClr val="7F7F7F"/>
                </a:solidFill>
              </a:rPr>
              <a:t>The loop (Lines 3-6) is executed (n-1) times</a:t>
            </a:r>
          </a:p>
          <a:p>
            <a:r>
              <a:rPr lang="en-US" sz="2400" dirty="0">
                <a:solidFill>
                  <a:srgbClr val="7F7F7F"/>
                </a:solidFill>
              </a:rPr>
              <a:t>Running time of Partition is then </a:t>
            </a:r>
            <a:r>
              <a:rPr lang="en-US" sz="2400" dirty="0" err="1">
                <a:solidFill>
                  <a:srgbClr val="7F7F7F"/>
                </a:solidFill>
              </a:rPr>
              <a:t>Θ</a:t>
            </a:r>
            <a:r>
              <a:rPr lang="en-US" sz="2400" dirty="0">
                <a:solidFill>
                  <a:srgbClr val="7F7F7F"/>
                </a:solidFill>
              </a:rPr>
              <a:t>(n)</a:t>
            </a:r>
          </a:p>
          <a:p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30</a:t>
            </a:fld>
            <a:endParaRPr lang="en-US" sz="1400" dirty="0"/>
          </a:p>
        </p:txBody>
      </p:sp>
      <p:pic>
        <p:nvPicPr>
          <p:cNvPr id="15" name="Picture 14" descr="Quicksort-Part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" y="4008380"/>
            <a:ext cx="3276600" cy="2324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24540" y="94603"/>
            <a:ext cx="1512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Θ</a:t>
            </a:r>
            <a:r>
              <a:rPr lang="en-US" sz="4400" b="1" dirty="0">
                <a:solidFill>
                  <a:srgbClr val="FF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5913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8214" y="1126174"/>
            <a:ext cx="6923688" cy="1932764"/>
            <a:chOff x="1214703" y="4020943"/>
            <a:chExt cx="6923688" cy="1932764"/>
          </a:xfrm>
        </p:grpSpPr>
        <p:pic>
          <p:nvPicPr>
            <p:cNvPr id="13" name="Picture 12" descr="Quicksort-Algorith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703" y="4099507"/>
              <a:ext cx="6223000" cy="18542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140743" y="4246574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0058" y="4020943"/>
              <a:ext cx="58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T(n)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7806" y="5085222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07121" y="4859591"/>
              <a:ext cx="85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T(α</a:t>
              </a:r>
              <a:r>
                <a:rPr lang="en-US" baseline="-25000" dirty="0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n)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35586" y="5346862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04901" y="5121231"/>
              <a:ext cx="1192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T((1-α</a:t>
              </a:r>
              <a:r>
                <a:rPr lang="en-US" baseline="-25000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)n)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1930" y="4869434"/>
              <a:ext cx="121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 ≤α</a:t>
              </a:r>
              <a:r>
                <a:rPr lang="en-US" baseline="-25000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 ≤ 1)</a:t>
              </a:r>
            </a:p>
          </p:txBody>
        </p:sp>
      </p:grp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Algorithm (Analysis)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523" y="3498448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How to choose α</a:t>
            </a:r>
            <a:r>
              <a:rPr lang="en-US" sz="2400" baseline="-25000" dirty="0" err="1">
                <a:solidFill>
                  <a:srgbClr val="3366FF"/>
                </a:solidFill>
              </a:rPr>
              <a:t>i</a:t>
            </a:r>
            <a:r>
              <a:rPr lang="en-US" sz="2400" dirty="0">
                <a:solidFill>
                  <a:srgbClr val="3366FF"/>
                </a:solidFill>
              </a:rPr>
              <a:t>?</a:t>
            </a:r>
          </a:p>
          <a:p>
            <a:pPr lvl="1"/>
            <a:r>
              <a:rPr lang="en-US" sz="2000" dirty="0">
                <a:solidFill>
                  <a:srgbClr val="3366FF"/>
                </a:solidFill>
              </a:rPr>
              <a:t>α</a:t>
            </a:r>
            <a:r>
              <a:rPr lang="en-US" sz="2000" baseline="-25000" dirty="0" err="1">
                <a:solidFill>
                  <a:srgbClr val="3366FF"/>
                </a:solidFill>
              </a:rPr>
              <a:t>i</a:t>
            </a:r>
            <a:r>
              <a:rPr lang="en-US" sz="2100" dirty="0"/>
              <a:t> varies with each recursive call and depends on the original order of the elements in the sequence.</a:t>
            </a:r>
          </a:p>
          <a:p>
            <a:r>
              <a:rPr lang="en-US" sz="2400" dirty="0">
                <a:solidFill>
                  <a:srgbClr val="3366FF"/>
                </a:solidFill>
              </a:rPr>
              <a:t>What to do?</a:t>
            </a:r>
            <a:endParaRPr lang="en-US" sz="2400" dirty="0"/>
          </a:p>
          <a:p>
            <a:r>
              <a:rPr lang="en-US" sz="2400" dirty="0">
                <a:solidFill>
                  <a:srgbClr val="3366FF"/>
                </a:solidFill>
              </a:rPr>
              <a:t>Look at </a:t>
            </a:r>
            <a:r>
              <a:rPr lang="en-US" sz="2400" b="1" dirty="0">
                <a:solidFill>
                  <a:srgbClr val="3366FF"/>
                </a:solidFill>
              </a:rPr>
              <a:t>extreme</a:t>
            </a:r>
            <a:r>
              <a:rPr lang="en-US" sz="2400" dirty="0">
                <a:solidFill>
                  <a:srgbClr val="3366FF"/>
                </a:solidFill>
              </a:rPr>
              <a:t> cases.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1: at each recursive call, one of the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empty (unbalanced partition). </a:t>
            </a:r>
            <a:r>
              <a:rPr lang="en-US" sz="2100" dirty="0">
                <a:solidFill>
                  <a:srgbClr val="3366FF"/>
                </a:solidFill>
              </a:rPr>
              <a:t>Worst case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2: at each recursive call, the sequence is divided in two equal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subarrays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(balanced partition). </a:t>
            </a:r>
            <a:r>
              <a:rPr lang="en-US" sz="2100" dirty="0">
                <a:solidFill>
                  <a:srgbClr val="3366FF"/>
                </a:solidFill>
              </a:rPr>
              <a:t>Best case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31</a:t>
            </a:fld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7443" y="1921657"/>
            <a:ext cx="983189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6758" y="1696026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</a:rPr>
              <a:t>Θ</a:t>
            </a:r>
            <a:r>
              <a:rPr lang="en-US" b="1" dirty="0">
                <a:solidFill>
                  <a:srgbClr val="3366FF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1599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Quicksort-Algorith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4" y="922518"/>
            <a:ext cx="6223000" cy="1854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574254" y="1069585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3569" y="843954"/>
            <a:ext cx="58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T(n)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1317" y="1908233"/>
            <a:ext cx="983189" cy="0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40632" y="1682602"/>
            <a:ext cx="8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T(n-1)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69097" y="2169873"/>
            <a:ext cx="983189" cy="0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38412" y="1944242"/>
            <a:ext cx="65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T(0)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867" y="274639"/>
            <a:ext cx="8229600" cy="611191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(Analysis):  Worst Case (Unbalanced)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523" y="2776718"/>
            <a:ext cx="7924800" cy="352954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Let us express T(n)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partition is </a:t>
            </a:r>
            <a:r>
              <a:rPr lang="en-US" sz="2400" dirty="0">
                <a:solidFill>
                  <a:srgbClr val="3366FF"/>
                </a:solidFill>
              </a:rPr>
              <a:t>unbalanced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have (n-1) elements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other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have 0 elements.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Therefore, the recurrence relation is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T(0) is constant 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(1)), then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T(n) = T(n-2) </a:t>
            </a:r>
            <a:r>
              <a:rPr lang="en-US" sz="2400" dirty="0"/>
              <a:t>+ </a:t>
            </a:r>
            <a:r>
              <a:rPr lang="en-US" sz="2400" dirty="0" err="1"/>
              <a:t>Θ</a:t>
            </a:r>
            <a:r>
              <a:rPr lang="en-US" sz="2400" dirty="0"/>
              <a:t>(n-1) + </a:t>
            </a:r>
            <a:r>
              <a:rPr lang="en-US" sz="2400" dirty="0" err="1"/>
              <a:t>Θ</a:t>
            </a:r>
            <a:r>
              <a:rPr lang="en-US" sz="2400" dirty="0"/>
              <a:t>(n)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T(n) = T(n-3) </a:t>
            </a:r>
            <a:r>
              <a:rPr lang="en-US" sz="2400" dirty="0"/>
              <a:t>+ </a:t>
            </a:r>
            <a:r>
              <a:rPr lang="en-US" sz="2400" dirty="0" err="1"/>
              <a:t>Θ</a:t>
            </a:r>
            <a:r>
              <a:rPr lang="en-US" sz="2400" dirty="0"/>
              <a:t>(n-2) + </a:t>
            </a:r>
            <a:r>
              <a:rPr lang="en-US" sz="2400" dirty="0" err="1"/>
              <a:t>Θ</a:t>
            </a:r>
            <a:r>
              <a:rPr lang="en-US" sz="2400" dirty="0"/>
              <a:t>(n-1) + </a:t>
            </a:r>
            <a:r>
              <a:rPr lang="en-US" sz="2400" dirty="0" err="1"/>
              <a:t>Θ</a:t>
            </a:r>
            <a:r>
              <a:rPr lang="en-US" sz="2400" dirty="0"/>
              <a:t>(n) = </a:t>
            </a:r>
            <a:r>
              <a:rPr lang="is-IS" sz="2400" dirty="0"/>
              <a:t>….....</a:t>
            </a:r>
            <a:r>
              <a:rPr lang="en-US" sz="2400" dirty="0"/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626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32</a:t>
            </a:fld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7443" y="1639437"/>
            <a:ext cx="983189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6758" y="1413806"/>
            <a:ext cx="68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8032" y="4358549"/>
            <a:ext cx="265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T(n-1) +T(0)+</a:t>
            </a:r>
            <a:r>
              <a:rPr lang="en-US" dirty="0" err="1"/>
              <a:t>Θ</a:t>
            </a:r>
            <a:r>
              <a:rPr lang="en-US" dirty="0"/>
              <a:t>(n)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9987" y="479344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T(n-1) + </a:t>
            </a:r>
            <a:r>
              <a:rPr lang="en-US" dirty="0" err="1"/>
              <a:t>Θ</a:t>
            </a:r>
            <a:r>
              <a:rPr lang="en-US" dirty="0"/>
              <a:t>(n)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88787"/>
              </p:ext>
            </p:extLst>
          </p:nvPr>
        </p:nvGraphicFramePr>
        <p:xfrm>
          <a:off x="3948213" y="5952068"/>
          <a:ext cx="3084761" cy="10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8213" y="5952068"/>
                        <a:ext cx="3084761" cy="10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75355" y="52270"/>
            <a:ext cx="1719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Θ</a:t>
            </a:r>
            <a:r>
              <a:rPr lang="en-US" sz="4400" b="1" dirty="0">
                <a:solidFill>
                  <a:srgbClr val="FF0000"/>
                </a:solidFill>
              </a:rPr>
              <a:t>(n</a:t>
            </a:r>
            <a:r>
              <a:rPr lang="en-US" sz="4400" b="1" baseline="30000" dirty="0">
                <a:solidFill>
                  <a:srgbClr val="FF0000"/>
                </a:solidFill>
              </a:rPr>
              <a:t>2</a:t>
            </a:r>
            <a:r>
              <a:rPr lang="en-US" sz="4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0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5365" grpId="0" build="p" bldLvl="3"/>
      <p:bldP spid="4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Quicksort-Algorith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4" y="922518"/>
            <a:ext cx="6223000" cy="1854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574254" y="1069585"/>
            <a:ext cx="9831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3569" y="843954"/>
            <a:ext cx="58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T(n)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1317" y="1908233"/>
            <a:ext cx="983189" cy="0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40632" y="1682602"/>
            <a:ext cx="85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T(n/2)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69097" y="2169873"/>
            <a:ext cx="983189" cy="0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38412" y="1944242"/>
            <a:ext cx="85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T(n/2)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867" y="274639"/>
            <a:ext cx="8229600" cy="611191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(Analysis):  Best Case (balanced)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523" y="2776718"/>
            <a:ext cx="7924800" cy="352954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Let us express T(n)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partition is </a:t>
            </a:r>
            <a:r>
              <a:rPr lang="en-US" sz="2400" dirty="0">
                <a:solidFill>
                  <a:srgbClr val="3366FF"/>
                </a:solidFill>
              </a:rPr>
              <a:t>balanced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have n/2 elements (ignoring floor/ceiling details)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other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subarray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have n/2 elements.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Therefore, the recurrence relation is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 Master method, Case 2 applies and yields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T(n) =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626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33</a:t>
            </a:fld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7443" y="1639437"/>
            <a:ext cx="983189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6758" y="1413806"/>
            <a:ext cx="68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8032" y="4358549"/>
            <a:ext cx="22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2T(n/2) +</a:t>
            </a:r>
            <a:r>
              <a:rPr lang="en-US" dirty="0" err="1"/>
              <a:t>Θ</a:t>
            </a:r>
            <a:r>
              <a:rPr lang="en-US" dirty="0"/>
              <a:t>(n)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71028" y="52270"/>
            <a:ext cx="2392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Θ</a:t>
            </a:r>
            <a:r>
              <a:rPr lang="en-US" sz="4000" b="1" dirty="0">
                <a:solidFill>
                  <a:srgbClr val="FF0000"/>
                </a:solidFill>
              </a:rPr>
              <a:t>(n </a:t>
            </a:r>
            <a:r>
              <a:rPr lang="en-US" sz="4000" b="1" dirty="0" err="1">
                <a:solidFill>
                  <a:srgbClr val="FF0000"/>
                </a:solidFill>
              </a:rPr>
              <a:t>lg</a:t>
            </a:r>
            <a:r>
              <a:rPr lang="en-US" sz="4000" b="1" dirty="0">
                <a:solidFill>
                  <a:srgbClr val="FF000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070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5365" grpId="0" build="p" bldLvl="3"/>
      <p:bldP spid="4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8214" y="1126174"/>
            <a:ext cx="6923688" cy="1932764"/>
            <a:chOff x="1214703" y="4020943"/>
            <a:chExt cx="6923688" cy="1932764"/>
          </a:xfrm>
        </p:grpSpPr>
        <p:pic>
          <p:nvPicPr>
            <p:cNvPr id="13" name="Picture 12" descr="Quicksort-Algorith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703" y="4099507"/>
              <a:ext cx="6223000" cy="18542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140743" y="4246574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0058" y="4020943"/>
              <a:ext cx="58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T(n)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7806" y="5085222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07121" y="4859591"/>
              <a:ext cx="85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T(α</a:t>
              </a:r>
              <a:r>
                <a:rPr lang="en-US" baseline="-25000" dirty="0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n)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35586" y="5346862"/>
              <a:ext cx="9831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04901" y="5121231"/>
              <a:ext cx="1192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T((1-α</a:t>
              </a:r>
              <a:r>
                <a:rPr lang="en-US" baseline="-25000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)n)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1930" y="4869434"/>
              <a:ext cx="121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 ≤α</a:t>
              </a:r>
              <a:r>
                <a:rPr lang="en-US" baseline="-25000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 ≤ 1)</a:t>
              </a:r>
            </a:p>
          </p:txBody>
        </p:sp>
      </p:grp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: Average Case (Analysis)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523" y="3498448"/>
            <a:ext cx="7924800" cy="2214418"/>
          </a:xfrm>
        </p:spPr>
        <p:txBody>
          <a:bodyPr/>
          <a:lstStyle/>
          <a:p>
            <a:r>
              <a:rPr lang="en-US" sz="2400" dirty="0">
                <a:solidFill>
                  <a:srgbClr val="3366FF"/>
                </a:solidFill>
              </a:rPr>
              <a:t>How does α</a:t>
            </a:r>
            <a:r>
              <a:rPr lang="en-US" sz="2400" baseline="-25000" dirty="0" err="1">
                <a:solidFill>
                  <a:srgbClr val="3366FF"/>
                </a:solidFill>
              </a:rPr>
              <a:t>i</a:t>
            </a:r>
            <a:r>
              <a:rPr lang="en-US" sz="2400" baseline="-25000" dirty="0">
                <a:solidFill>
                  <a:srgbClr val="3366FF"/>
                </a:solidFill>
              </a:rPr>
              <a:t> </a:t>
            </a:r>
            <a:r>
              <a:rPr lang="en-US" sz="2400" dirty="0">
                <a:solidFill>
                  <a:srgbClr val="3366FF"/>
                </a:solidFill>
              </a:rPr>
              <a:t>vary from call to call?</a:t>
            </a:r>
          </a:p>
          <a:p>
            <a:pPr lvl="1"/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partitions will be balanced while others won’t be</a:t>
            </a:r>
            <a:r>
              <a:rPr lang="is-I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</a:p>
          <a:p>
            <a:pPr lvl="1"/>
            <a:r>
              <a:rPr lang="is-I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unlikely to systematically have one of the subarray empty</a:t>
            </a:r>
          </a:p>
          <a:p>
            <a:pPr lvl="1"/>
            <a:r>
              <a:rPr lang="is-I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So, statistically, there will be some compensation....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rgbClr val="3366FF"/>
                </a:solidFill>
              </a:rPr>
              <a:t>Conclusion</a:t>
            </a:r>
          </a:p>
          <a:p>
            <a:pPr lvl="1"/>
            <a:r>
              <a:rPr lang="en-US" sz="2100" dirty="0">
                <a:solidFill>
                  <a:srgbClr val="7F7F7F"/>
                </a:solidFill>
              </a:rPr>
              <a:t>On average</a:t>
            </a:r>
            <a:r>
              <a:rPr lang="en-US" sz="2100" dirty="0">
                <a:solidFill>
                  <a:srgbClr val="3366FF"/>
                </a:solidFill>
              </a:rPr>
              <a:t>,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T(n) =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 </a:t>
            </a:r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lg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n).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34</a:t>
            </a:fld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7443" y="1921657"/>
            <a:ext cx="983189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6758" y="1696026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</a:rPr>
              <a:t>Θ</a:t>
            </a:r>
            <a:r>
              <a:rPr lang="en-US" b="1" dirty="0">
                <a:solidFill>
                  <a:srgbClr val="3366FF"/>
                </a:solidFill>
              </a:rPr>
              <a:t>(n)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5471" y="163833"/>
            <a:ext cx="2392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Θ</a:t>
            </a:r>
            <a:r>
              <a:rPr lang="en-US" sz="4000" b="1" dirty="0">
                <a:solidFill>
                  <a:srgbClr val="FF0000"/>
                </a:solidFill>
              </a:rPr>
              <a:t>(n </a:t>
            </a:r>
            <a:r>
              <a:rPr lang="en-US" sz="4000" b="1" dirty="0" err="1">
                <a:solidFill>
                  <a:srgbClr val="FF0000"/>
                </a:solidFill>
              </a:rPr>
              <a:t>lg</a:t>
            </a:r>
            <a:r>
              <a:rPr lang="en-US" sz="4000" b="1" dirty="0">
                <a:solidFill>
                  <a:srgbClr val="FF000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1208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17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Quicksort-Algorith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4" y="1204738"/>
            <a:ext cx="6223000" cy="1854200"/>
          </a:xfrm>
          <a:prstGeom prst="rect">
            <a:avLst/>
          </a:prstGeom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QuickSort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: Space Analysis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523" y="3498448"/>
            <a:ext cx="7924800" cy="2214418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QuickSort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an </a:t>
            </a:r>
            <a:r>
              <a:rPr lang="en-US" sz="2400" i="1" dirty="0">
                <a:solidFill>
                  <a:srgbClr val="3366FF"/>
                </a:solidFill>
              </a:rPr>
              <a:t>in place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algorithm: it sorts the A input without using additional space to store A.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array A contains n elements, therefore space takes </a:t>
            </a:r>
            <a:r>
              <a:rPr lang="en-US" sz="2400" b="1" dirty="0" err="1">
                <a:solidFill>
                  <a:srgbClr val="3366FF"/>
                </a:solidFill>
              </a:rPr>
              <a:t>Θ</a:t>
            </a:r>
            <a:r>
              <a:rPr lang="en-US" sz="2400" b="1" dirty="0">
                <a:solidFill>
                  <a:srgbClr val="3366FF"/>
                </a:solidFill>
              </a:rPr>
              <a:t>(n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35</a:t>
            </a:fld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1925" y="163833"/>
            <a:ext cx="139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Θ</a:t>
            </a:r>
            <a:r>
              <a:rPr lang="en-US" sz="4000" b="1" dirty="0">
                <a:solidFill>
                  <a:srgbClr val="FF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5721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MergeSort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Review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Sections 2.3.1 and 2.3.2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633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7F7F7F"/>
                </a:solidFill>
                <a:latin typeface="+mn-lt"/>
              </a:rPr>
              <a:t>MergeSort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 Review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88486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37</a:t>
            </a:fld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95471" y="163833"/>
            <a:ext cx="2392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Θ</a:t>
            </a:r>
            <a:r>
              <a:rPr lang="en-US" sz="4000" b="1" dirty="0">
                <a:solidFill>
                  <a:srgbClr val="FF0000"/>
                </a:solidFill>
              </a:rPr>
              <a:t>(n </a:t>
            </a:r>
            <a:r>
              <a:rPr lang="en-US" sz="4000" b="1" dirty="0" err="1">
                <a:solidFill>
                  <a:srgbClr val="FF0000"/>
                </a:solidFill>
              </a:rPr>
              <a:t>lg</a:t>
            </a:r>
            <a:r>
              <a:rPr lang="en-US" sz="4000" b="1" dirty="0">
                <a:solidFill>
                  <a:srgbClr val="FF0000"/>
                </a:solidFill>
              </a:rPr>
              <a:t> n)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13591" y="1062182"/>
            <a:ext cx="7924800" cy="3192318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>
                <a:solidFill>
                  <a:srgbClr val="7F7F7F"/>
                </a:solidFill>
              </a:rPr>
              <a:t>Problem: Sort a sequence A</a:t>
            </a:r>
          </a:p>
          <a:p>
            <a:r>
              <a:rPr lang="en-US" sz="1950">
                <a:solidFill>
                  <a:srgbClr val="7F7F7F"/>
                </a:solidFill>
              </a:rPr>
              <a:t>Solution: Merge-Sort(A, p, r)</a:t>
            </a:r>
          </a:p>
          <a:p>
            <a:pPr lvl="1"/>
            <a:r>
              <a:rPr lang="en-US" sz="1650">
                <a:solidFill>
                  <a:srgbClr val="7F7F7F"/>
                </a:solidFill>
              </a:rPr>
              <a:t>Inputs: Sequence </a:t>
            </a:r>
            <a:r>
              <a:rPr lang="en-US" sz="1650" b="1" i="1">
                <a:solidFill>
                  <a:srgbClr val="3366FF"/>
                </a:solidFill>
              </a:rPr>
              <a:t>A</a:t>
            </a:r>
            <a:r>
              <a:rPr lang="en-US" sz="1650">
                <a:solidFill>
                  <a:srgbClr val="7F7F7F"/>
                </a:solidFill>
              </a:rPr>
              <a:t>, index </a:t>
            </a:r>
            <a:r>
              <a:rPr lang="en-US" sz="1650" b="1" i="1">
                <a:solidFill>
                  <a:srgbClr val="3366FF"/>
                </a:solidFill>
              </a:rPr>
              <a:t>p</a:t>
            </a:r>
            <a:r>
              <a:rPr lang="en-US" sz="1650">
                <a:solidFill>
                  <a:srgbClr val="3366FF"/>
                </a:solidFill>
              </a:rPr>
              <a:t> </a:t>
            </a:r>
            <a:r>
              <a:rPr lang="en-US" sz="1650">
                <a:solidFill>
                  <a:srgbClr val="7F7F7F"/>
                </a:solidFill>
              </a:rPr>
              <a:t>of first element and index </a:t>
            </a:r>
            <a:r>
              <a:rPr lang="en-US" sz="1650" b="1" i="1">
                <a:solidFill>
                  <a:srgbClr val="3366FF"/>
                </a:solidFill>
              </a:rPr>
              <a:t>r</a:t>
            </a:r>
            <a:r>
              <a:rPr lang="en-US" sz="1650">
                <a:solidFill>
                  <a:srgbClr val="3366FF"/>
                </a:solidFill>
              </a:rPr>
              <a:t> </a:t>
            </a:r>
            <a:r>
              <a:rPr lang="en-US" sz="1650">
                <a:solidFill>
                  <a:srgbClr val="7F7F7F"/>
                </a:solidFill>
              </a:rPr>
              <a:t>of last element</a:t>
            </a:r>
          </a:p>
          <a:p>
            <a:pPr lvl="1"/>
            <a:r>
              <a:rPr lang="en-US" sz="1650">
                <a:solidFill>
                  <a:srgbClr val="7F7F7F"/>
                </a:solidFill>
              </a:rPr>
              <a:t>Output: Sorted </a:t>
            </a:r>
            <a:r>
              <a:rPr lang="en-US" sz="1650" b="1" i="1">
                <a:solidFill>
                  <a:srgbClr val="3366FF"/>
                </a:solidFill>
              </a:rPr>
              <a:t>A</a:t>
            </a:r>
            <a:r>
              <a:rPr lang="en-US" sz="1650">
                <a:solidFill>
                  <a:srgbClr val="7F7F7F"/>
                </a:solidFill>
              </a:rPr>
              <a:t>.</a:t>
            </a:r>
          </a:p>
          <a:p>
            <a:pPr marL="377190" lvl="1" indent="0">
              <a:buFont typeface="Wingdings 2" pitchFamily="18" charset="2"/>
              <a:buNone/>
            </a:pPr>
            <a:r>
              <a:rPr lang="en-US" sz="1650">
                <a:solidFill>
                  <a:srgbClr val="3366FF"/>
                </a:solidFill>
                <a:latin typeface="Courier New"/>
                <a:cs typeface="Courier New"/>
              </a:rPr>
              <a:t>Merge-Sort(A, p, r)</a:t>
            </a:r>
          </a:p>
          <a:p>
            <a:pPr marL="377190" lvl="1" indent="0">
              <a:buFont typeface="Wingdings 2" pitchFamily="18" charset="2"/>
              <a:buNone/>
            </a:pPr>
            <a:r>
              <a:rPr lang="en-US" sz="1650">
                <a:solidFill>
                  <a:srgbClr val="3366FF"/>
                </a:solidFill>
                <a:latin typeface="Courier New"/>
                <a:cs typeface="Courier New"/>
              </a:rPr>
              <a:t>  if (p &lt; r) </a:t>
            </a:r>
            <a:r>
              <a:rPr lang="en-US" sz="1650">
                <a:solidFill>
                  <a:srgbClr val="FF00FF"/>
                </a:solidFill>
                <a:latin typeface="Courier New"/>
                <a:cs typeface="Courier New"/>
              </a:rPr>
              <a:t>//subsequence has more than one element</a:t>
            </a:r>
          </a:p>
          <a:p>
            <a:pPr marL="720090" lvl="2" indent="0">
              <a:buFont typeface="Wingdings 2" pitchFamily="18" charset="2"/>
              <a:buNone/>
            </a:pP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  q = floor((p+q)/2) </a:t>
            </a:r>
            <a:r>
              <a:rPr lang="en-US" sz="1950">
                <a:solidFill>
                  <a:srgbClr val="FF00FF"/>
                </a:solidFill>
                <a:latin typeface="Courier New"/>
                <a:cs typeface="Courier New"/>
              </a:rPr>
              <a:t>// q is the midpoint</a:t>
            </a:r>
          </a:p>
          <a:p>
            <a:pPr marL="720090" lvl="2" indent="0">
              <a:buFont typeface="Wingdings 2" pitchFamily="18" charset="2"/>
              <a:buNone/>
            </a:pP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  Merge-Sort(A, p, </a:t>
            </a:r>
            <a:r>
              <a:rPr lang="en-US" sz="1950" b="1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720090" lvl="2" indent="0">
              <a:buFont typeface="Wingdings 2" pitchFamily="18" charset="2"/>
              <a:buNone/>
            </a:pP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  Merge-Sort(A, </a:t>
            </a:r>
            <a:r>
              <a:rPr lang="en-US" sz="1950" b="1">
                <a:solidFill>
                  <a:srgbClr val="FF0000"/>
                </a:solidFill>
                <a:latin typeface="Courier New"/>
                <a:cs typeface="Courier New"/>
              </a:rPr>
              <a:t>q+1</a:t>
            </a: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, r)</a:t>
            </a:r>
          </a:p>
          <a:p>
            <a:pPr marL="720090" lvl="2" indent="0">
              <a:buFont typeface="Wingdings 2" pitchFamily="18" charset="2"/>
              <a:buNone/>
            </a:pP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950">
                <a:solidFill>
                  <a:srgbClr val="FF0000"/>
                </a:solidFill>
                <a:latin typeface="Courier New"/>
                <a:cs typeface="Courier New"/>
              </a:rPr>
              <a:t>Merge</a:t>
            </a:r>
            <a:r>
              <a:rPr lang="en-US" sz="1950">
                <a:solidFill>
                  <a:srgbClr val="3366FF"/>
                </a:solidFill>
                <a:latin typeface="Courier New"/>
                <a:cs typeface="Courier New"/>
              </a:rPr>
              <a:t>(A, p, q, r)) </a:t>
            </a:r>
            <a:r>
              <a:rPr lang="en-US" sz="1950">
                <a:solidFill>
                  <a:srgbClr val="FF00FF"/>
                </a:solidFill>
                <a:latin typeface="Courier New"/>
                <a:cs typeface="Courier New"/>
              </a:rPr>
              <a:t>// Combine</a:t>
            </a:r>
          </a:p>
          <a:p>
            <a:endParaRPr lang="en-US" sz="240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95523" y="4556773"/>
            <a:ext cx="7924800" cy="2214418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MergeSort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uses a Divide-and-Conquer strategy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Running time T(n) = </a:t>
            </a:r>
            <a:r>
              <a:rPr lang="en-US" sz="2400" b="1" dirty="0" err="1">
                <a:solidFill>
                  <a:srgbClr val="3366FF"/>
                </a:solidFill>
              </a:rPr>
              <a:t>Θ</a:t>
            </a:r>
            <a:r>
              <a:rPr lang="en-US" sz="2400" b="1" dirty="0">
                <a:solidFill>
                  <a:srgbClr val="3366FF"/>
                </a:solidFill>
              </a:rPr>
              <a:t>(n </a:t>
            </a:r>
            <a:r>
              <a:rPr lang="en-US" sz="2400" b="1" dirty="0" err="1">
                <a:solidFill>
                  <a:srgbClr val="3366FF"/>
                </a:solidFill>
              </a:rPr>
              <a:t>lg</a:t>
            </a:r>
            <a:r>
              <a:rPr lang="en-US" sz="2400" b="1" dirty="0">
                <a:solidFill>
                  <a:srgbClr val="3366FF"/>
                </a:solidFill>
              </a:rPr>
              <a:t> n)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Space takes </a:t>
            </a:r>
            <a:r>
              <a:rPr lang="en-US" sz="2400" b="1" dirty="0" err="1">
                <a:solidFill>
                  <a:srgbClr val="3366FF"/>
                </a:solidFill>
              </a:rPr>
              <a:t>Θ</a:t>
            </a:r>
            <a:r>
              <a:rPr lang="en-US" sz="2400" b="1" dirty="0">
                <a:solidFill>
                  <a:srgbClr val="3366FF"/>
                </a:solidFill>
              </a:rPr>
              <a:t>(n)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MergeSort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place: recall the L and R arrays used by the Merge procedure)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 (Comparison-Based Sorting)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8599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38</a:t>
            </a:fld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31572"/>
              </p:ext>
            </p:extLst>
          </p:nvPr>
        </p:nvGraphicFramePr>
        <p:xfrm>
          <a:off x="1037809" y="1765673"/>
          <a:ext cx="62954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InsertSort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MergeSort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QuickSort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Any</a:t>
                      </a:r>
                      <a:r>
                        <a:rPr lang="en-US" b="1" baseline="0" dirty="0"/>
                        <a:t> Comparison-based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Ω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2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6"/>
            <a:ext cx="6215544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Learn, understand , and analyze the </a:t>
            </a:r>
            <a:r>
              <a:rPr lang="en-US" dirty="0" err="1">
                <a:solidFill>
                  <a:srgbClr val="FF6600"/>
                </a:solidFill>
              </a:rPr>
              <a:t>InsertSort</a:t>
            </a:r>
            <a:r>
              <a:rPr lang="en-US" dirty="0"/>
              <a:t> algorithm.</a:t>
            </a:r>
          </a:p>
          <a:p>
            <a:pPr lvl="1"/>
            <a:r>
              <a:rPr lang="en-US" dirty="0"/>
              <a:t>Running time: best case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(n)</a:t>
            </a:r>
            <a:r>
              <a:rPr lang="en-US" dirty="0"/>
              <a:t>), average/worst cases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</a:t>
            </a:r>
            <a:r>
              <a:rPr lang="en-US" baseline="30000" dirty="0">
                <a:latin typeface="Lucida Grande"/>
                <a:ea typeface="Lucida Grande"/>
                <a:cs typeface="Lucida Grande"/>
              </a:rPr>
              <a:t>2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Space: in place,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(n)</a:t>
            </a:r>
            <a:r>
              <a:rPr lang="en-US" dirty="0"/>
              <a:t>)</a:t>
            </a:r>
          </a:p>
          <a:p>
            <a:r>
              <a:rPr lang="en-US" dirty="0"/>
              <a:t>Learn, understand , and analyze the </a:t>
            </a:r>
            <a:r>
              <a:rPr lang="en-US" dirty="0" err="1">
                <a:solidFill>
                  <a:srgbClr val="FF6600"/>
                </a:solidFill>
              </a:rPr>
              <a:t>QuickSort</a:t>
            </a:r>
            <a:r>
              <a:rPr lang="en-US" dirty="0"/>
              <a:t> algorithm.</a:t>
            </a:r>
          </a:p>
          <a:p>
            <a:pPr lvl="1"/>
            <a:r>
              <a:rPr lang="en-US" dirty="0"/>
              <a:t>Running time: best/average cases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lg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n)</a:t>
            </a:r>
            <a:r>
              <a:rPr lang="en-US" dirty="0"/>
              <a:t>),  worst case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</a:t>
            </a:r>
            <a:r>
              <a:rPr lang="en-US" baseline="30000" dirty="0">
                <a:latin typeface="Lucida Grande"/>
                <a:ea typeface="Lucida Grande"/>
                <a:cs typeface="Lucida Grande"/>
              </a:rPr>
              <a:t>2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Space: in place,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(n)</a:t>
            </a:r>
            <a:r>
              <a:rPr lang="en-US" dirty="0"/>
              <a:t>)</a:t>
            </a:r>
          </a:p>
          <a:p>
            <a:r>
              <a:rPr lang="en-US" dirty="0"/>
              <a:t>Review the </a:t>
            </a:r>
            <a:r>
              <a:rPr lang="en-US" dirty="0" err="1">
                <a:solidFill>
                  <a:srgbClr val="FF6600"/>
                </a:solidFill>
              </a:rPr>
              <a:t>MergeSort</a:t>
            </a:r>
            <a:r>
              <a:rPr lang="en-US" dirty="0"/>
              <a:t> algorithm.</a:t>
            </a:r>
          </a:p>
          <a:p>
            <a:pPr lvl="1"/>
            <a:r>
              <a:rPr lang="en-US" dirty="0"/>
              <a:t>Running time: best/average/worst cases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lg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n)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Space: (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(n)</a:t>
            </a:r>
            <a:r>
              <a:rPr lang="en-US" dirty="0"/>
              <a:t>), </a:t>
            </a:r>
            <a:r>
              <a:rPr lang="en-US" b="1" dirty="0"/>
              <a:t>NOT </a:t>
            </a:r>
            <a:r>
              <a:rPr lang="en-US" dirty="0"/>
              <a:t>in place</a:t>
            </a:r>
          </a:p>
          <a:p>
            <a:r>
              <a:rPr lang="en-US" dirty="0"/>
              <a:t>Establish and understand the </a:t>
            </a:r>
            <a:r>
              <a:rPr lang="en-US" dirty="0">
                <a:solidFill>
                  <a:srgbClr val="FF6600"/>
                </a:solidFill>
              </a:rPr>
              <a:t>lower bounds</a:t>
            </a:r>
            <a:r>
              <a:rPr lang="en-US" dirty="0"/>
              <a:t> of </a:t>
            </a:r>
            <a:r>
              <a:rPr lang="en-US" dirty="0">
                <a:solidFill>
                  <a:srgbClr val="FF6600"/>
                </a:solidFill>
              </a:rPr>
              <a:t>comparisons-based </a:t>
            </a:r>
            <a:r>
              <a:rPr lang="en-US" dirty="0"/>
              <a:t>sorting algorithms.</a:t>
            </a:r>
          </a:p>
          <a:p>
            <a:pPr lvl="1"/>
            <a:r>
              <a:rPr lang="en-US" dirty="0"/>
              <a:t>T(n)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Ω</a:t>
            </a:r>
            <a:r>
              <a:rPr lang="en-US" dirty="0"/>
              <a:t>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30441"/>
              </p:ext>
            </p:extLst>
          </p:nvPr>
        </p:nvGraphicFramePr>
        <p:xfrm>
          <a:off x="2994542" y="4463410"/>
          <a:ext cx="5366576" cy="181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86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r>
                        <a:rPr lang="en-US" b="1" dirty="0" err="1"/>
                        <a:t>InsertSort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r>
                        <a:rPr lang="en-US" b="1" dirty="0" err="1"/>
                        <a:t>MergeSort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r>
                        <a:rPr lang="en-US" b="1" dirty="0" err="1"/>
                        <a:t>QuickSort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Θ</a:t>
                      </a:r>
                      <a:r>
                        <a:rPr lang="en-US" b="1" dirty="0"/>
                        <a:t>(n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r>
                        <a:rPr lang="en-US" b="1" dirty="0"/>
                        <a:t>Any</a:t>
                      </a:r>
                      <a:r>
                        <a:rPr lang="en-US" b="1" baseline="0" dirty="0"/>
                        <a:t> Comparison-based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Ω</a:t>
                      </a:r>
                      <a:r>
                        <a:rPr lang="en-US" b="1" dirty="0"/>
                        <a:t>(n </a:t>
                      </a:r>
                      <a:r>
                        <a:rPr lang="en-US" b="1" dirty="0" err="1"/>
                        <a:t>lg</a:t>
                      </a:r>
                      <a:r>
                        <a:rPr lang="en-US" b="1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0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How Does </a:t>
            </a:r>
            <a:r>
              <a:rPr lang="en-US" b="1" dirty="0" err="1">
                <a:solidFill>
                  <a:srgbClr val="7F7F7F"/>
                </a:solidFill>
                <a:latin typeface="+mn-lt"/>
              </a:rPr>
              <a:t>InsertSort</a:t>
            </a:r>
            <a:r>
              <a:rPr lang="en-US" b="1" dirty="0">
                <a:solidFill>
                  <a:srgbClr val="7F7F7F"/>
                </a:solidFill>
                <a:latin typeface="+mn-lt"/>
              </a:rPr>
              <a:t> Work?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5097293"/>
            <a:ext cx="7924800" cy="1259058"/>
          </a:xfrm>
        </p:spPr>
        <p:txBody>
          <a:bodyPr/>
          <a:lstStyle/>
          <a:p>
            <a:r>
              <a:rPr lang="en-US" sz="1950" dirty="0">
                <a:solidFill>
                  <a:srgbClr val="7F7F7F"/>
                </a:solidFill>
              </a:rPr>
              <a:t>Start with an empty hand</a:t>
            </a:r>
          </a:p>
          <a:p>
            <a:r>
              <a:rPr lang="en-US" sz="1950" dirty="0">
                <a:solidFill>
                  <a:srgbClr val="7F7F7F"/>
                </a:solidFill>
              </a:rPr>
              <a:t>Pick from a deck of cards (unsorted face down)</a:t>
            </a:r>
          </a:p>
          <a:p>
            <a:r>
              <a:rPr lang="en-US" sz="1950" dirty="0">
                <a:solidFill>
                  <a:srgbClr val="7F7F7F"/>
                </a:solidFill>
              </a:rPr>
              <a:t>Place the picked card at the right place</a:t>
            </a:r>
            <a:endParaRPr lang="en-US" sz="1650" dirty="0">
              <a:solidFill>
                <a:srgbClr val="7F7F7F"/>
              </a:solidFill>
            </a:endParaRPr>
          </a:p>
          <a:p>
            <a:pPr marL="377190" lvl="1" indent="0">
              <a:buNone/>
            </a:pPr>
            <a:endParaRPr lang="en-US" sz="165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pic>
        <p:nvPicPr>
          <p:cNvPr id="2" name="Picture 1" descr="HandPlayingCa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1122193"/>
            <a:ext cx="4025900" cy="3975100"/>
          </a:xfrm>
          <a:prstGeom prst="rect">
            <a:avLst/>
          </a:prstGeom>
        </p:spPr>
      </p:pic>
      <p:pic>
        <p:nvPicPr>
          <p:cNvPr id="3" name="Picture 2" descr="Deck-playing-car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06" y="2447101"/>
            <a:ext cx="2565821" cy="171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Insert-Sort(A)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2851564"/>
            <a:ext cx="5372100" cy="24257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95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(Example)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Insert-Sort(A)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4176056"/>
            <a:ext cx="5372100" cy="2425700"/>
          </a:xfrm>
          <a:prstGeom prst="rect">
            <a:avLst/>
          </a:prstGeom>
        </p:spPr>
      </p:pic>
      <p:pic>
        <p:nvPicPr>
          <p:cNvPr id="2" name="Picture 1" descr="Insert-Sort-TracingIllust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5" y="2414240"/>
            <a:ext cx="6832600" cy="1689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2395" y="2414240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3513" y="2400585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812" y="2400585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590" y="3344975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5708" y="3331320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2007" y="3331320"/>
            <a:ext cx="2148895" cy="86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2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(Example)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Problem</a:t>
            </a:r>
            <a:r>
              <a:rPr lang="en-US" sz="1950" dirty="0">
                <a:solidFill>
                  <a:srgbClr val="7F7F7F"/>
                </a:solidFill>
              </a:rPr>
              <a:t>: Sort a sequence A</a:t>
            </a:r>
          </a:p>
          <a:p>
            <a:r>
              <a:rPr lang="en-US" sz="1950" dirty="0">
                <a:solidFill>
                  <a:srgbClr val="3366FF"/>
                </a:solidFill>
              </a:rPr>
              <a:t>Solution</a:t>
            </a:r>
            <a:r>
              <a:rPr lang="en-US" sz="1950" dirty="0">
                <a:solidFill>
                  <a:srgbClr val="7F7F7F"/>
                </a:solidFill>
              </a:rPr>
              <a:t>: Insert-Sort(A)</a:t>
            </a: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Inputs: Sequence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endParaRPr lang="en-US" sz="1650" dirty="0">
              <a:solidFill>
                <a:srgbClr val="7F7F7F"/>
              </a:solidFill>
            </a:endParaRPr>
          </a:p>
          <a:p>
            <a:pPr lvl="1"/>
            <a:r>
              <a:rPr lang="en-US" sz="1650" dirty="0">
                <a:solidFill>
                  <a:srgbClr val="7F7F7F"/>
                </a:solidFill>
              </a:rPr>
              <a:t>Output: Sorted </a:t>
            </a:r>
            <a:r>
              <a:rPr lang="en-US" sz="1650" b="1" i="1" dirty="0">
                <a:solidFill>
                  <a:srgbClr val="3366FF"/>
                </a:solidFill>
              </a:rPr>
              <a:t>A</a:t>
            </a:r>
            <a:r>
              <a:rPr lang="en-US" sz="1650" dirty="0">
                <a:solidFill>
                  <a:srgbClr val="7F7F7F"/>
                </a:solidFill>
              </a:rPr>
              <a:t>.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4176056"/>
            <a:ext cx="5372100" cy="2425700"/>
          </a:xfrm>
          <a:prstGeom prst="rect">
            <a:avLst/>
          </a:prstGeom>
        </p:spPr>
      </p:pic>
      <p:pic>
        <p:nvPicPr>
          <p:cNvPr id="2" name="Picture 1" descr="Insert-Sort-TracingIllust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5" y="2414240"/>
            <a:ext cx="6832600" cy="16891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631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7F7F7F"/>
                </a:solidFill>
                <a:latin typeface="+mn-lt"/>
              </a:rPr>
              <a:t>Insert-Sort Algorithm (Correctness)</a:t>
            </a:r>
            <a:endParaRPr lang="en-US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91" y="1062182"/>
            <a:ext cx="7924800" cy="2214418"/>
          </a:xfrm>
        </p:spPr>
        <p:txBody>
          <a:bodyPr/>
          <a:lstStyle/>
          <a:p>
            <a:r>
              <a:rPr lang="en-US" sz="1950" dirty="0">
                <a:solidFill>
                  <a:srgbClr val="3366FF"/>
                </a:solidFill>
              </a:rPr>
              <a:t>Loop Invariant</a:t>
            </a:r>
            <a:r>
              <a:rPr lang="en-US" sz="1950" dirty="0">
                <a:solidFill>
                  <a:srgbClr val="7F7F7F"/>
                </a:solidFill>
              </a:rPr>
              <a:t>: </a:t>
            </a:r>
            <a:r>
              <a:rPr lang="en-US" sz="1950" i="1" dirty="0">
                <a:solidFill>
                  <a:srgbClr val="7F7F7F"/>
                </a:solidFill>
              </a:rPr>
              <a:t>Before each iteration of the for loop (lines 1-8), </a:t>
            </a:r>
            <a:r>
              <a:rPr lang="en-US" sz="1950" i="1" dirty="0">
                <a:solidFill>
                  <a:srgbClr val="FF0000"/>
                </a:solidFill>
              </a:rPr>
              <a:t>the </a:t>
            </a:r>
            <a:r>
              <a:rPr lang="en-US" sz="1950" i="1" dirty="0" err="1">
                <a:solidFill>
                  <a:srgbClr val="FF0000"/>
                </a:solidFill>
              </a:rPr>
              <a:t>subarray</a:t>
            </a:r>
            <a:r>
              <a:rPr lang="en-US" sz="1950" i="1" dirty="0">
                <a:solidFill>
                  <a:srgbClr val="FF0000"/>
                </a:solidFill>
              </a:rPr>
              <a:t> A[1..j-1] consists of the elements originally in A[1..j-1], but in sorted orde</a:t>
            </a:r>
            <a:r>
              <a:rPr lang="en-US" sz="1950" dirty="0">
                <a:solidFill>
                  <a:srgbClr val="FF0000"/>
                </a:solidFill>
              </a:rPr>
              <a:t>r.</a:t>
            </a:r>
          </a:p>
          <a:p>
            <a:pPr lvl="1"/>
            <a:r>
              <a:rPr lang="en-US" sz="1650" dirty="0">
                <a:solidFill>
                  <a:srgbClr val="3366FF"/>
                </a:solidFill>
              </a:rPr>
              <a:t>Initialization</a:t>
            </a:r>
            <a:r>
              <a:rPr lang="en-US" sz="1650" dirty="0">
                <a:solidFill>
                  <a:srgbClr val="7F7F7F"/>
                </a:solidFill>
              </a:rPr>
              <a:t>: the first iteration starts with j=2. Before this iteration, the </a:t>
            </a:r>
            <a:r>
              <a:rPr lang="en-US" sz="1650" dirty="0" err="1">
                <a:solidFill>
                  <a:srgbClr val="7F7F7F"/>
                </a:solidFill>
              </a:rPr>
              <a:t>subarray</a:t>
            </a:r>
            <a:r>
              <a:rPr lang="en-US" sz="1650" dirty="0">
                <a:solidFill>
                  <a:srgbClr val="7F7F7F"/>
                </a:solidFill>
              </a:rPr>
              <a:t> a[1] consists of the of the element a[1] originally in the A[1]. Of course, it is sorted since the </a:t>
            </a:r>
            <a:r>
              <a:rPr lang="en-US" sz="1650" dirty="0" err="1">
                <a:solidFill>
                  <a:srgbClr val="7F7F7F"/>
                </a:solidFill>
              </a:rPr>
              <a:t>subarray</a:t>
            </a:r>
            <a:r>
              <a:rPr lang="en-US" sz="1650" dirty="0">
                <a:solidFill>
                  <a:srgbClr val="7F7F7F"/>
                </a:solidFill>
              </a:rPr>
              <a:t> contains only one element.</a:t>
            </a:r>
          </a:p>
          <a:p>
            <a:pPr lvl="1"/>
            <a:r>
              <a:rPr lang="en-US" sz="1650" dirty="0">
                <a:solidFill>
                  <a:srgbClr val="3366FF"/>
                </a:solidFill>
              </a:rPr>
              <a:t>Maintenance</a:t>
            </a:r>
            <a:r>
              <a:rPr lang="en-US" sz="1650" dirty="0">
                <a:solidFill>
                  <a:srgbClr val="7F7F7F"/>
                </a:solidFill>
              </a:rPr>
              <a:t>: let us use induction. Suppose the loop invariant is true before the iteration j=m. Executing the loop will produce a sorted sequence A[1..j]=A[1..m that contains original elements of A[1..m]. Therefore, before the iteration j=m+1, A[1..m]  sorted with the original elements. So, the loop invariant is true</a:t>
            </a:r>
          </a:p>
          <a:p>
            <a:pPr lvl="1"/>
            <a:r>
              <a:rPr lang="en-US" sz="1650" dirty="0">
                <a:solidFill>
                  <a:srgbClr val="3366FF"/>
                </a:solidFill>
              </a:rPr>
              <a:t>Termination</a:t>
            </a:r>
            <a:r>
              <a:rPr lang="en-US" sz="1650" dirty="0">
                <a:solidFill>
                  <a:srgbClr val="7F7F7F"/>
                </a:solidFill>
              </a:rPr>
              <a:t>: when the loop ends, the loop invariant expresses exactly the property sought by this algorithm: the array A contains the initial elements in a sorted order. Insert-Sort is correct</a:t>
            </a:r>
            <a:endParaRPr lang="en-US" sz="7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pic>
        <p:nvPicPr>
          <p:cNvPr id="6" name="Picture 5" descr="Insert-Sort-Pseudo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4176056"/>
            <a:ext cx="5372100" cy="24257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04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InsertSort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case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worst case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2.2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Sort Algorithm</a:t>
            </a:r>
            <a:br>
              <a:rPr lang="en-US" dirty="0"/>
            </a:br>
            <a:r>
              <a:rPr lang="en-US" dirty="0"/>
              <a:t>(Analysis)</a:t>
            </a:r>
          </a:p>
        </p:txBody>
      </p:sp>
    </p:spTree>
    <p:extLst>
      <p:ext uri="{BB962C8B-B14F-4D97-AF65-F5344CB8AC3E}">
        <p14:creationId xmlns:p14="http://schemas.microsoft.com/office/powerpoint/2010/main" val="7460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50095</TotalTime>
  <Words>2866</Words>
  <Application>Microsoft Office PowerPoint</Application>
  <PresentationFormat>On-screen Show (4:3)</PresentationFormat>
  <Paragraphs>420</Paragraphs>
  <Slides>39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ＭＳ Ｐゴシック</vt:lpstr>
      <vt:lpstr>Apple Braille</vt:lpstr>
      <vt:lpstr>Arial</vt:lpstr>
      <vt:lpstr>Calibri</vt:lpstr>
      <vt:lpstr>Century Gothic</vt:lpstr>
      <vt:lpstr>Courier New</vt:lpstr>
      <vt:lpstr>Gill Sans MT</vt:lpstr>
      <vt:lpstr>Lucida Grande</vt:lpstr>
      <vt:lpstr>Questrial</vt:lpstr>
      <vt:lpstr>Times New Roman</vt:lpstr>
      <vt:lpstr>Wingdings 2</vt:lpstr>
      <vt:lpstr>WM_SlideTemplateA_Template</vt:lpstr>
      <vt:lpstr>Equation</vt:lpstr>
      <vt:lpstr>Sorting Algorithms I</vt:lpstr>
      <vt:lpstr>PowerPoint Presentation</vt:lpstr>
      <vt:lpstr>Insert Sort Algorithm</vt:lpstr>
      <vt:lpstr>How Does InsertSort Work?</vt:lpstr>
      <vt:lpstr>Insert-Sort Algorithm</vt:lpstr>
      <vt:lpstr>Insert-Sort Algorithm (Example)</vt:lpstr>
      <vt:lpstr>Insert-Sort Algorithm (Example)</vt:lpstr>
      <vt:lpstr>Insert-Sort Algorithm (Correctness)</vt:lpstr>
      <vt:lpstr>Insert Sort Algorithm (Analysis)</vt:lpstr>
      <vt:lpstr>Insert-Sort Algorithm (Analysis)</vt:lpstr>
      <vt:lpstr>Insert-Sort Algorithm (Analysis): Best Case</vt:lpstr>
      <vt:lpstr>Insert-Sort Algorithm (Analysis): Worst Case</vt:lpstr>
      <vt:lpstr>Insert-Sort Algorithm (Space Analysis)</vt:lpstr>
      <vt:lpstr>QuickSort Algorithm</vt:lpstr>
      <vt:lpstr>How Does QuickSort Work?</vt:lpstr>
      <vt:lpstr>QuickSort Algorithm</vt:lpstr>
      <vt:lpstr>QuickSort Algorithm (Example)</vt:lpstr>
      <vt:lpstr>QuickSort Algorithm (Example)</vt:lpstr>
      <vt:lpstr>QuickSort Algorithm (The Partition Procedure) (1/2)</vt:lpstr>
      <vt:lpstr>QuickSort Algorithm (The Partition Procedure) (2/2)</vt:lpstr>
      <vt:lpstr>QuickSort Algorithm (The Partition Procedure) (2/2)</vt:lpstr>
      <vt:lpstr>QuickSort Correctness</vt:lpstr>
      <vt:lpstr>QuickSort: Partition Loop Invariants</vt:lpstr>
      <vt:lpstr>QuickSort: Partition Loop Invariants (Initialization)</vt:lpstr>
      <vt:lpstr>QuickSort: Partition Loop Invariants (Maintenance)</vt:lpstr>
      <vt:lpstr>QuickSort: Partition Loop Invariants (Termination)</vt:lpstr>
      <vt:lpstr>QuickSort Algorithm (Analysis)</vt:lpstr>
      <vt:lpstr>Review: QuickSort Algorithm (Example)</vt:lpstr>
      <vt:lpstr>QuickSort Algorithm (Analysis)</vt:lpstr>
      <vt:lpstr>Partition Analysis</vt:lpstr>
      <vt:lpstr>QuickSort Algorithm (Analysis)</vt:lpstr>
      <vt:lpstr>QuickSort (Analysis):  Worst Case (Unbalanced)</vt:lpstr>
      <vt:lpstr>QuickSort (Analysis):  Best Case (balanced)</vt:lpstr>
      <vt:lpstr>QuickSort : Average Case (Analysis)</vt:lpstr>
      <vt:lpstr>QuickSort : Space Analysis</vt:lpstr>
      <vt:lpstr>MergeSort  Review</vt:lpstr>
      <vt:lpstr>MergeSort  Review</vt:lpstr>
      <vt:lpstr>Performance Summary (Comparison-Based Sorting)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</dc:title>
  <dc:creator>Saad Biaz</dc:creator>
  <cp:lastModifiedBy>Tommy Fenyak</cp:lastModifiedBy>
  <cp:revision>1193</cp:revision>
  <cp:lastPrinted>2018-05-04T14:22:05Z</cp:lastPrinted>
  <dcterms:created xsi:type="dcterms:W3CDTF">2017-11-05T19:40:43Z</dcterms:created>
  <dcterms:modified xsi:type="dcterms:W3CDTF">2018-09-19T23:05:22Z</dcterms:modified>
</cp:coreProperties>
</file>