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270" r:id="rId3"/>
    <p:sldId id="335" r:id="rId4"/>
    <p:sldId id="311" r:id="rId5"/>
    <p:sldId id="341" r:id="rId6"/>
    <p:sldId id="340" r:id="rId7"/>
    <p:sldId id="348" r:id="rId8"/>
    <p:sldId id="342" r:id="rId9"/>
    <p:sldId id="344" r:id="rId10"/>
    <p:sldId id="346" r:id="rId11"/>
    <p:sldId id="345" r:id="rId12"/>
    <p:sldId id="347" r:id="rId13"/>
    <p:sldId id="349" r:id="rId14"/>
    <p:sldId id="350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9" r:id="rId26"/>
    <p:sldId id="380" r:id="rId27"/>
    <p:sldId id="381" r:id="rId28"/>
    <p:sldId id="382" r:id="rId29"/>
    <p:sldId id="383" r:id="rId30"/>
    <p:sldId id="376" r:id="rId31"/>
    <p:sldId id="351" r:id="rId32"/>
    <p:sldId id="352" r:id="rId33"/>
    <p:sldId id="354" r:id="rId34"/>
    <p:sldId id="384" r:id="rId35"/>
    <p:sldId id="385" r:id="rId36"/>
    <p:sldId id="386" r:id="rId37"/>
    <p:sldId id="394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55" r:id="rId46"/>
    <p:sldId id="353" r:id="rId47"/>
    <p:sldId id="334" r:id="rId48"/>
    <p:sldId id="364" r:id="rId49"/>
    <p:sldId id="365" r:id="rId50"/>
    <p:sldId id="363" r:id="rId51"/>
    <p:sldId id="356" r:id="rId52"/>
    <p:sldId id="357" r:id="rId53"/>
    <p:sldId id="358" r:id="rId54"/>
    <p:sldId id="359" r:id="rId55"/>
    <p:sldId id="362" r:id="rId56"/>
    <p:sldId id="397" r:id="rId57"/>
    <p:sldId id="398" r:id="rId58"/>
    <p:sldId id="399" r:id="rId59"/>
    <p:sldId id="401" r:id="rId60"/>
    <p:sldId id="361" r:id="rId61"/>
    <p:sldId id="402" r:id="rId62"/>
    <p:sldId id="403" r:id="rId63"/>
    <p:sldId id="404" r:id="rId64"/>
    <p:sldId id="405" r:id="rId65"/>
    <p:sldId id="406" r:id="rId66"/>
    <p:sldId id="333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8B97D-79A2-4C79-BDCA-7ACEE09BA783}" v="1" dt="2018-09-16T14:02:38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6"/>
    <p:restoredTop sz="83392" autoAdjust="0"/>
  </p:normalViewPr>
  <p:slideViewPr>
    <p:cSldViewPr snapToGrid="0" snapToObjects="1">
      <p:cViewPr varScale="1">
        <p:scale>
          <a:sx n="64" d="100"/>
          <a:sy n="64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Fenyak" userId="88f932422327d705" providerId="LiveId" clId="{7868B97D-79A2-4C79-BDCA-7ACEE09BA783}"/>
    <pc:docChg chg="modSld">
      <pc:chgData name="Tommy Fenyak" userId="88f932422327d705" providerId="LiveId" clId="{7868B97D-79A2-4C79-BDCA-7ACEE09BA783}" dt="2018-09-16T14:02:38.008" v="0" actId="1076"/>
      <pc:docMkLst>
        <pc:docMk/>
      </pc:docMkLst>
      <pc:sldChg chg="modSp">
        <pc:chgData name="Tommy Fenyak" userId="88f932422327d705" providerId="LiveId" clId="{7868B97D-79A2-4C79-BDCA-7ACEE09BA783}" dt="2018-09-16T14:02:38.008" v="0" actId="1076"/>
        <pc:sldMkLst>
          <pc:docMk/>
          <pc:sldMk cId="2031719544" sldId="341"/>
        </pc:sldMkLst>
        <pc:spChg chg="mod">
          <ac:chgData name="Tommy Fenyak" userId="88f932422327d705" providerId="LiveId" clId="{7868B97D-79A2-4C79-BDCA-7ACEE09BA783}" dt="2018-09-16T14:02:38.008" v="0" actId="1076"/>
          <ac:spMkLst>
            <pc:docMk/>
            <pc:sldMk cId="2031719544" sldId="341"/>
            <ac:spMk id="1536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azsaa:Google%20Drive:CPSC3273_Algorithms%20I:1_Faculty%20Content:Module%2001:Slides-Presentations:FunctionGrowt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azsaa:Google%20Drive:CPSC3273_Algorithms%20I:1_Faculty%20Content:Module%2001:Slides-Presentations:FunctionGrowt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azsaa:Google%20Drive:CPSC3273_Algorithms%20I:1_Faculty%20Content:Module%2001:Slides-Presentations:FunctionGrow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10.LN(n)</c:v>
                </c:pt>
              </c:strCache>
            </c:strRef>
          </c:tx>
          <c:marker>
            <c:symbol val="none"/>
          </c:marker>
          <c:val>
            <c:numRef>
              <c:f>Sheet1!$B$2:$B$45</c:f>
              <c:numCache>
                <c:formatCode>General</c:formatCode>
                <c:ptCount val="44"/>
                <c:pt idx="0">
                  <c:v>0</c:v>
                </c:pt>
                <c:pt idx="1">
                  <c:v>6.9314718055994531</c:v>
                </c:pt>
                <c:pt idx="2">
                  <c:v>10.9861228866811</c:v>
                </c:pt>
                <c:pt idx="3">
                  <c:v>13.86294361119891</c:v>
                </c:pt>
                <c:pt idx="4">
                  <c:v>16.094379124341</c:v>
                </c:pt>
                <c:pt idx="5">
                  <c:v>17.917594692280549</c:v>
                </c:pt>
                <c:pt idx="6">
                  <c:v>19.459101490553131</c:v>
                </c:pt>
                <c:pt idx="7">
                  <c:v>20.794415416798358</c:v>
                </c:pt>
                <c:pt idx="8">
                  <c:v>21.972245773362179</c:v>
                </c:pt>
                <c:pt idx="9">
                  <c:v>23.025850929940461</c:v>
                </c:pt>
                <c:pt idx="10">
                  <c:v>23.97895272798371</c:v>
                </c:pt>
                <c:pt idx="11">
                  <c:v>24.849066497879999</c:v>
                </c:pt>
                <c:pt idx="12">
                  <c:v>25.64949357461537</c:v>
                </c:pt>
                <c:pt idx="13">
                  <c:v>26.390573296152581</c:v>
                </c:pt>
                <c:pt idx="14">
                  <c:v>27.08050201102208</c:v>
                </c:pt>
                <c:pt idx="15">
                  <c:v>27.725887222397809</c:v>
                </c:pt>
                <c:pt idx="16">
                  <c:v>28.33213344056216</c:v>
                </c:pt>
                <c:pt idx="17">
                  <c:v>28.903717578961551</c:v>
                </c:pt>
                <c:pt idx="18">
                  <c:v>29.444389791664399</c:v>
                </c:pt>
                <c:pt idx="19">
                  <c:v>29.957322735539879</c:v>
                </c:pt>
                <c:pt idx="20">
                  <c:v>30.445224377234219</c:v>
                </c:pt>
                <c:pt idx="21">
                  <c:v>30.910424533583079</c:v>
                </c:pt>
                <c:pt idx="22">
                  <c:v>31.3549421592915</c:v>
                </c:pt>
                <c:pt idx="23">
                  <c:v>31.78053830347946</c:v>
                </c:pt>
                <c:pt idx="24">
                  <c:v>32.188758248681999</c:v>
                </c:pt>
                <c:pt idx="25">
                  <c:v>32.58096538021482</c:v>
                </c:pt>
                <c:pt idx="26">
                  <c:v>32.958368660043192</c:v>
                </c:pt>
                <c:pt idx="27">
                  <c:v>33.322045101752039</c:v>
                </c:pt>
                <c:pt idx="28">
                  <c:v>33.672958299864732</c:v>
                </c:pt>
                <c:pt idx="29">
                  <c:v>34.011973816621563</c:v>
                </c:pt>
                <c:pt idx="30">
                  <c:v>34.339872044851461</c:v>
                </c:pt>
                <c:pt idx="31">
                  <c:v>34.657359027997273</c:v>
                </c:pt>
                <c:pt idx="32">
                  <c:v>34.965075614664798</c:v>
                </c:pt>
                <c:pt idx="33">
                  <c:v>35.26360524616161</c:v>
                </c:pt>
                <c:pt idx="34">
                  <c:v>35.553480614894028</c:v>
                </c:pt>
                <c:pt idx="35">
                  <c:v>35.835189384561097</c:v>
                </c:pt>
                <c:pt idx="36">
                  <c:v>36.109179126442243</c:v>
                </c:pt>
                <c:pt idx="37">
                  <c:v>36.375861597263693</c:v>
                </c:pt>
                <c:pt idx="38">
                  <c:v>36.635616461296323</c:v>
                </c:pt>
                <c:pt idx="39">
                  <c:v>36.888794541139347</c:v>
                </c:pt>
                <c:pt idx="40">
                  <c:v>37.135720667043067</c:v>
                </c:pt>
                <c:pt idx="41">
                  <c:v>37.376696182833577</c:v>
                </c:pt>
                <c:pt idx="42">
                  <c:v>37.612001156935627</c:v>
                </c:pt>
                <c:pt idx="43">
                  <c:v>37.841896339182512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59-4C76-AA33-BB09150F9C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5.n^2</c:v>
                </c:pt>
              </c:strCache>
            </c:strRef>
          </c:tx>
          <c:marker>
            <c:symbol val="none"/>
          </c:marker>
          <c:val>
            <c:numRef>
              <c:f>Sheet1!$C$2:$C$45</c:f>
              <c:numCache>
                <c:formatCode>General</c:formatCode>
                <c:ptCount val="44"/>
                <c:pt idx="0">
                  <c:v>5</c:v>
                </c:pt>
                <c:pt idx="1">
                  <c:v>20</c:v>
                </c:pt>
                <c:pt idx="2">
                  <c:v>45</c:v>
                </c:pt>
                <c:pt idx="3">
                  <c:v>80</c:v>
                </c:pt>
                <c:pt idx="4">
                  <c:v>125</c:v>
                </c:pt>
                <c:pt idx="5">
                  <c:v>180</c:v>
                </c:pt>
                <c:pt idx="6">
                  <c:v>245</c:v>
                </c:pt>
                <c:pt idx="7">
                  <c:v>320</c:v>
                </c:pt>
                <c:pt idx="8">
                  <c:v>405</c:v>
                </c:pt>
                <c:pt idx="9">
                  <c:v>500</c:v>
                </c:pt>
                <c:pt idx="10">
                  <c:v>605</c:v>
                </c:pt>
                <c:pt idx="11">
                  <c:v>720</c:v>
                </c:pt>
                <c:pt idx="12">
                  <c:v>845</c:v>
                </c:pt>
                <c:pt idx="13">
                  <c:v>980</c:v>
                </c:pt>
                <c:pt idx="14">
                  <c:v>1125</c:v>
                </c:pt>
                <c:pt idx="15">
                  <c:v>1280</c:v>
                </c:pt>
                <c:pt idx="16">
                  <c:v>1445</c:v>
                </c:pt>
                <c:pt idx="17">
                  <c:v>1620</c:v>
                </c:pt>
                <c:pt idx="18">
                  <c:v>1805</c:v>
                </c:pt>
                <c:pt idx="19">
                  <c:v>2000</c:v>
                </c:pt>
                <c:pt idx="20">
                  <c:v>2205</c:v>
                </c:pt>
                <c:pt idx="21">
                  <c:v>2420</c:v>
                </c:pt>
                <c:pt idx="22">
                  <c:v>2645</c:v>
                </c:pt>
                <c:pt idx="23">
                  <c:v>2880</c:v>
                </c:pt>
                <c:pt idx="24">
                  <c:v>3125</c:v>
                </c:pt>
                <c:pt idx="25">
                  <c:v>3380</c:v>
                </c:pt>
                <c:pt idx="26">
                  <c:v>3645</c:v>
                </c:pt>
                <c:pt idx="27">
                  <c:v>3920</c:v>
                </c:pt>
                <c:pt idx="28">
                  <c:v>4205</c:v>
                </c:pt>
                <c:pt idx="29">
                  <c:v>4500</c:v>
                </c:pt>
                <c:pt idx="30">
                  <c:v>4805</c:v>
                </c:pt>
                <c:pt idx="31">
                  <c:v>5120</c:v>
                </c:pt>
                <c:pt idx="32">
                  <c:v>5445</c:v>
                </c:pt>
                <c:pt idx="33">
                  <c:v>5780</c:v>
                </c:pt>
                <c:pt idx="34">
                  <c:v>6125</c:v>
                </c:pt>
                <c:pt idx="35">
                  <c:v>6480</c:v>
                </c:pt>
                <c:pt idx="36">
                  <c:v>6845</c:v>
                </c:pt>
                <c:pt idx="37">
                  <c:v>7220</c:v>
                </c:pt>
                <c:pt idx="38">
                  <c:v>7605</c:v>
                </c:pt>
                <c:pt idx="39">
                  <c:v>8000</c:v>
                </c:pt>
                <c:pt idx="40">
                  <c:v>8405</c:v>
                </c:pt>
                <c:pt idx="41">
                  <c:v>8820</c:v>
                </c:pt>
                <c:pt idx="42">
                  <c:v>9245</c:v>
                </c:pt>
                <c:pt idx="43">
                  <c:v>9680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59-4C76-AA33-BB09150F9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6883992"/>
        <c:axId val="2136886968"/>
      </c:lineChart>
      <c:catAx>
        <c:axId val="2136883992"/>
        <c:scaling>
          <c:orientation val="minMax"/>
        </c:scaling>
        <c:delete val="0"/>
        <c:axPos val="b"/>
        <c:majorTickMark val="out"/>
        <c:minorTickMark val="none"/>
        <c:tickLblPos val="nextTo"/>
        <c:crossAx val="2136886968"/>
        <c:crosses val="autoZero"/>
        <c:auto val="1"/>
        <c:lblAlgn val="ctr"/>
        <c:lblOffset val="100"/>
        <c:noMultiLvlLbl val="0"/>
      </c:catAx>
      <c:valAx>
        <c:axId val="2136886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6883992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5.n^2</c:v>
                </c:pt>
              </c:strCache>
            </c:strRef>
          </c:tx>
          <c:marker>
            <c:symbol val="none"/>
          </c:marker>
          <c:val>
            <c:numRef>
              <c:f>Sheet1!$C$2:$C$51</c:f>
              <c:numCache>
                <c:formatCode>General</c:formatCode>
                <c:ptCount val="50"/>
                <c:pt idx="0">
                  <c:v>5</c:v>
                </c:pt>
                <c:pt idx="1">
                  <c:v>20</c:v>
                </c:pt>
                <c:pt idx="2">
                  <c:v>45</c:v>
                </c:pt>
                <c:pt idx="3">
                  <c:v>80</c:v>
                </c:pt>
                <c:pt idx="4">
                  <c:v>125</c:v>
                </c:pt>
                <c:pt idx="5">
                  <c:v>180</c:v>
                </c:pt>
                <c:pt idx="6">
                  <c:v>245</c:v>
                </c:pt>
                <c:pt idx="7">
                  <c:v>320</c:v>
                </c:pt>
                <c:pt idx="8">
                  <c:v>405</c:v>
                </c:pt>
                <c:pt idx="9">
                  <c:v>500</c:v>
                </c:pt>
                <c:pt idx="10">
                  <c:v>605</c:v>
                </c:pt>
                <c:pt idx="11">
                  <c:v>720</c:v>
                </c:pt>
                <c:pt idx="12">
                  <c:v>845</c:v>
                </c:pt>
                <c:pt idx="13">
                  <c:v>980</c:v>
                </c:pt>
                <c:pt idx="14">
                  <c:v>1125</c:v>
                </c:pt>
                <c:pt idx="15">
                  <c:v>1280</c:v>
                </c:pt>
                <c:pt idx="16">
                  <c:v>1445</c:v>
                </c:pt>
                <c:pt idx="17">
                  <c:v>1620</c:v>
                </c:pt>
                <c:pt idx="18">
                  <c:v>1805</c:v>
                </c:pt>
                <c:pt idx="19">
                  <c:v>2000</c:v>
                </c:pt>
                <c:pt idx="20">
                  <c:v>2205</c:v>
                </c:pt>
                <c:pt idx="21">
                  <c:v>2420</c:v>
                </c:pt>
                <c:pt idx="22">
                  <c:v>2645</c:v>
                </c:pt>
                <c:pt idx="23">
                  <c:v>2880</c:v>
                </c:pt>
                <c:pt idx="24">
                  <c:v>3125</c:v>
                </c:pt>
                <c:pt idx="25">
                  <c:v>3380</c:v>
                </c:pt>
                <c:pt idx="26">
                  <c:v>3645</c:v>
                </c:pt>
                <c:pt idx="27">
                  <c:v>3920</c:v>
                </c:pt>
                <c:pt idx="28">
                  <c:v>4205</c:v>
                </c:pt>
                <c:pt idx="29">
                  <c:v>4500</c:v>
                </c:pt>
                <c:pt idx="30">
                  <c:v>4805</c:v>
                </c:pt>
                <c:pt idx="31">
                  <c:v>5120</c:v>
                </c:pt>
                <c:pt idx="32">
                  <c:v>5445</c:v>
                </c:pt>
                <c:pt idx="33">
                  <c:v>5780</c:v>
                </c:pt>
                <c:pt idx="34">
                  <c:v>6125</c:v>
                </c:pt>
                <c:pt idx="35">
                  <c:v>6480</c:v>
                </c:pt>
                <c:pt idx="36">
                  <c:v>6845</c:v>
                </c:pt>
                <c:pt idx="37">
                  <c:v>7220</c:v>
                </c:pt>
                <c:pt idx="38">
                  <c:v>7605</c:v>
                </c:pt>
                <c:pt idx="39">
                  <c:v>8000</c:v>
                </c:pt>
                <c:pt idx="40">
                  <c:v>8405</c:v>
                </c:pt>
                <c:pt idx="41">
                  <c:v>8820</c:v>
                </c:pt>
                <c:pt idx="42">
                  <c:v>9245</c:v>
                </c:pt>
                <c:pt idx="43">
                  <c:v>9680</c:v>
                </c:pt>
                <c:pt idx="44">
                  <c:v>10125</c:v>
                </c:pt>
                <c:pt idx="45">
                  <c:v>10580</c:v>
                </c:pt>
                <c:pt idx="46">
                  <c:v>11045</c:v>
                </c:pt>
                <c:pt idx="47">
                  <c:v>11520</c:v>
                </c:pt>
                <c:pt idx="48">
                  <c:v>12005</c:v>
                </c:pt>
                <c:pt idx="49">
                  <c:v>12500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AF-440C-900D-F4F9D16A4348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n^5</c:v>
                </c:pt>
              </c:strCache>
            </c:strRef>
          </c:tx>
          <c:marker>
            <c:symbol val="none"/>
          </c:marker>
          <c:val>
            <c:numRef>
              <c:f>Sheet1!$D$2:$D$51</c:f>
              <c:numCache>
                <c:formatCode>General</c:formatCode>
                <c:ptCount val="50"/>
                <c:pt idx="0">
                  <c:v>1</c:v>
                </c:pt>
                <c:pt idx="1">
                  <c:v>32</c:v>
                </c:pt>
                <c:pt idx="2">
                  <c:v>243</c:v>
                </c:pt>
                <c:pt idx="3">
                  <c:v>1024</c:v>
                </c:pt>
                <c:pt idx="4">
                  <c:v>3125</c:v>
                </c:pt>
                <c:pt idx="5">
                  <c:v>7776</c:v>
                </c:pt>
                <c:pt idx="6">
                  <c:v>16807</c:v>
                </c:pt>
                <c:pt idx="7">
                  <c:v>32768</c:v>
                </c:pt>
                <c:pt idx="8">
                  <c:v>59049</c:v>
                </c:pt>
                <c:pt idx="9">
                  <c:v>100000</c:v>
                </c:pt>
                <c:pt idx="10">
                  <c:v>161051</c:v>
                </c:pt>
                <c:pt idx="11">
                  <c:v>248832</c:v>
                </c:pt>
                <c:pt idx="12">
                  <c:v>371293</c:v>
                </c:pt>
                <c:pt idx="13">
                  <c:v>537824</c:v>
                </c:pt>
                <c:pt idx="14">
                  <c:v>759375</c:v>
                </c:pt>
                <c:pt idx="15">
                  <c:v>1048576</c:v>
                </c:pt>
                <c:pt idx="16">
                  <c:v>1419857</c:v>
                </c:pt>
                <c:pt idx="17">
                  <c:v>1889568</c:v>
                </c:pt>
                <c:pt idx="18">
                  <c:v>2476099</c:v>
                </c:pt>
                <c:pt idx="19">
                  <c:v>3200000</c:v>
                </c:pt>
                <c:pt idx="20">
                  <c:v>4084101</c:v>
                </c:pt>
                <c:pt idx="21">
                  <c:v>5153632</c:v>
                </c:pt>
                <c:pt idx="22">
                  <c:v>6436343</c:v>
                </c:pt>
                <c:pt idx="23">
                  <c:v>7962624</c:v>
                </c:pt>
                <c:pt idx="24">
                  <c:v>9765625</c:v>
                </c:pt>
                <c:pt idx="25">
                  <c:v>11881376</c:v>
                </c:pt>
                <c:pt idx="26">
                  <c:v>14348907</c:v>
                </c:pt>
                <c:pt idx="27">
                  <c:v>17210368</c:v>
                </c:pt>
                <c:pt idx="28">
                  <c:v>20511149</c:v>
                </c:pt>
                <c:pt idx="29">
                  <c:v>24300000</c:v>
                </c:pt>
                <c:pt idx="30">
                  <c:v>28629151</c:v>
                </c:pt>
                <c:pt idx="31">
                  <c:v>33554432</c:v>
                </c:pt>
                <c:pt idx="32">
                  <c:v>39135393</c:v>
                </c:pt>
                <c:pt idx="33">
                  <c:v>45435424</c:v>
                </c:pt>
                <c:pt idx="34">
                  <c:v>52521875</c:v>
                </c:pt>
                <c:pt idx="35">
                  <c:v>60466176</c:v>
                </c:pt>
                <c:pt idx="36">
                  <c:v>69343957</c:v>
                </c:pt>
                <c:pt idx="37">
                  <c:v>79235168</c:v>
                </c:pt>
                <c:pt idx="38">
                  <c:v>90224199</c:v>
                </c:pt>
                <c:pt idx="39">
                  <c:v>102400000</c:v>
                </c:pt>
                <c:pt idx="40">
                  <c:v>115856201</c:v>
                </c:pt>
                <c:pt idx="41">
                  <c:v>130691232</c:v>
                </c:pt>
                <c:pt idx="42">
                  <c:v>147008443</c:v>
                </c:pt>
                <c:pt idx="43">
                  <c:v>164916224</c:v>
                </c:pt>
                <c:pt idx="44">
                  <c:v>184528125</c:v>
                </c:pt>
                <c:pt idx="45">
                  <c:v>205962976</c:v>
                </c:pt>
                <c:pt idx="46">
                  <c:v>229345007</c:v>
                </c:pt>
                <c:pt idx="47">
                  <c:v>254803968</c:v>
                </c:pt>
                <c:pt idx="48">
                  <c:v>282475249</c:v>
                </c:pt>
                <c:pt idx="49">
                  <c:v>312500000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AF-440C-900D-F4F9D16A4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6940936"/>
        <c:axId val="2136943880"/>
      </c:lineChart>
      <c:catAx>
        <c:axId val="2136940936"/>
        <c:scaling>
          <c:orientation val="minMax"/>
        </c:scaling>
        <c:delete val="0"/>
        <c:axPos val="b"/>
        <c:majorTickMark val="out"/>
        <c:minorTickMark val="none"/>
        <c:tickLblPos val="nextTo"/>
        <c:crossAx val="2136943880"/>
        <c:crosses val="autoZero"/>
        <c:auto val="1"/>
        <c:lblAlgn val="ctr"/>
        <c:lblOffset val="100"/>
        <c:noMultiLvlLbl val="0"/>
      </c:catAx>
      <c:valAx>
        <c:axId val="2136943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6940936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n^5</c:v>
                </c:pt>
              </c:strCache>
            </c:strRef>
          </c:tx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1</c:v>
                </c:pt>
                <c:pt idx="1">
                  <c:v>32</c:v>
                </c:pt>
                <c:pt idx="2">
                  <c:v>243</c:v>
                </c:pt>
                <c:pt idx="3">
                  <c:v>1024</c:v>
                </c:pt>
                <c:pt idx="4">
                  <c:v>3125</c:v>
                </c:pt>
                <c:pt idx="5">
                  <c:v>7776</c:v>
                </c:pt>
                <c:pt idx="6">
                  <c:v>16807</c:v>
                </c:pt>
                <c:pt idx="7">
                  <c:v>32768</c:v>
                </c:pt>
                <c:pt idx="8">
                  <c:v>59049</c:v>
                </c:pt>
                <c:pt idx="9">
                  <c:v>100000</c:v>
                </c:pt>
                <c:pt idx="10">
                  <c:v>161051</c:v>
                </c:pt>
                <c:pt idx="11">
                  <c:v>248832</c:v>
                </c:pt>
                <c:pt idx="12">
                  <c:v>371293</c:v>
                </c:pt>
                <c:pt idx="13">
                  <c:v>537824</c:v>
                </c:pt>
                <c:pt idx="14">
                  <c:v>759375</c:v>
                </c:pt>
                <c:pt idx="15">
                  <c:v>1048576</c:v>
                </c:pt>
                <c:pt idx="16">
                  <c:v>1419857</c:v>
                </c:pt>
                <c:pt idx="17">
                  <c:v>1889568</c:v>
                </c:pt>
                <c:pt idx="18">
                  <c:v>2476099</c:v>
                </c:pt>
                <c:pt idx="19">
                  <c:v>3200000</c:v>
                </c:pt>
                <c:pt idx="20">
                  <c:v>4084101</c:v>
                </c:pt>
                <c:pt idx="21">
                  <c:v>5153632</c:v>
                </c:pt>
                <c:pt idx="22">
                  <c:v>6436343</c:v>
                </c:pt>
                <c:pt idx="23">
                  <c:v>7962624</c:v>
                </c:pt>
                <c:pt idx="24">
                  <c:v>9765625</c:v>
                </c:pt>
                <c:pt idx="25">
                  <c:v>11881376</c:v>
                </c:pt>
                <c:pt idx="26">
                  <c:v>14348907</c:v>
                </c:pt>
                <c:pt idx="27">
                  <c:v>17210368</c:v>
                </c:pt>
                <c:pt idx="28">
                  <c:v>20511149</c:v>
                </c:pt>
                <c:pt idx="29">
                  <c:v>24300000</c:v>
                </c:pt>
                <c:pt idx="30">
                  <c:v>28629151</c:v>
                </c:pt>
                <c:pt idx="31">
                  <c:v>33554432</c:v>
                </c:pt>
                <c:pt idx="32">
                  <c:v>39135393</c:v>
                </c:pt>
                <c:pt idx="33">
                  <c:v>45435424</c:v>
                </c:pt>
                <c:pt idx="34">
                  <c:v>52521875</c:v>
                </c:pt>
                <c:pt idx="35">
                  <c:v>60466176</c:v>
                </c:pt>
                <c:pt idx="36">
                  <c:v>69343957</c:v>
                </c:pt>
                <c:pt idx="37">
                  <c:v>79235168</c:v>
                </c:pt>
                <c:pt idx="38">
                  <c:v>90224199</c:v>
                </c:pt>
                <c:pt idx="39">
                  <c:v>102400000</c:v>
                </c:pt>
                <c:pt idx="40">
                  <c:v>115856201</c:v>
                </c:pt>
                <c:pt idx="41">
                  <c:v>130691232</c:v>
                </c:pt>
                <c:pt idx="42">
                  <c:v>147008443</c:v>
                </c:pt>
                <c:pt idx="43">
                  <c:v>164916224</c:v>
                </c:pt>
                <c:pt idx="44">
                  <c:v>184528125</c:v>
                </c:pt>
                <c:pt idx="45">
                  <c:v>205962976</c:v>
                </c:pt>
                <c:pt idx="46">
                  <c:v>229345007</c:v>
                </c:pt>
                <c:pt idx="47">
                  <c:v>254803968</c:v>
                </c:pt>
                <c:pt idx="48">
                  <c:v>282475249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6F-4F35-A8C9-E235011EB3DA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2^n</c:v>
                </c:pt>
              </c:strCache>
            </c:strRef>
          </c:tx>
          <c:marker>
            <c:symbol val="none"/>
          </c:marker>
          <c:val>
            <c:numRef>
              <c:f>Sheet1!$E$2:$E$50</c:f>
              <c:numCache>
                <c:formatCode>General</c:formatCode>
                <c:ptCount val="4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  <c:pt idx="25">
                  <c:v>67108864</c:v>
                </c:pt>
                <c:pt idx="26">
                  <c:v>134217728</c:v>
                </c:pt>
                <c:pt idx="27">
                  <c:v>268435456</c:v>
                </c:pt>
                <c:pt idx="28">
                  <c:v>536870912</c:v>
                </c:pt>
                <c:pt idx="29">
                  <c:v>1073741824</c:v>
                </c:pt>
                <c:pt idx="30">
                  <c:v>2147483648</c:v>
                </c:pt>
                <c:pt idx="31">
                  <c:v>4294967296</c:v>
                </c:pt>
                <c:pt idx="32">
                  <c:v>8589934592</c:v>
                </c:pt>
                <c:pt idx="33">
                  <c:v>17179869184</c:v>
                </c:pt>
                <c:pt idx="34">
                  <c:v>34359738368</c:v>
                </c:pt>
                <c:pt idx="35">
                  <c:v>68719476736</c:v>
                </c:pt>
                <c:pt idx="36">
                  <c:v>137438953472</c:v>
                </c:pt>
                <c:pt idx="37">
                  <c:v>274877906944</c:v>
                </c:pt>
                <c:pt idx="38">
                  <c:v>549755813888</c:v>
                </c:pt>
                <c:pt idx="39">
                  <c:v>1099511627776</c:v>
                </c:pt>
                <c:pt idx="40">
                  <c:v>2199023255552</c:v>
                </c:pt>
                <c:pt idx="41">
                  <c:v>4398046511104</c:v>
                </c:pt>
                <c:pt idx="42">
                  <c:v>8796093022208</c:v>
                </c:pt>
                <c:pt idx="43">
                  <c:v>17592186044416</c:v>
                </c:pt>
                <c:pt idx="44">
                  <c:v>35184372088832</c:v>
                </c:pt>
                <c:pt idx="45">
                  <c:v>70368744177664</c:v>
                </c:pt>
                <c:pt idx="46">
                  <c:v>140737488355328</c:v>
                </c:pt>
                <c:pt idx="47">
                  <c:v>281474976710656</c:v>
                </c:pt>
                <c:pt idx="48">
                  <c:v>562949953421312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6F-4F35-A8C9-E235011EB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7164424"/>
        <c:axId val="2137161432"/>
      </c:lineChart>
      <c:catAx>
        <c:axId val="2137164424"/>
        <c:scaling>
          <c:orientation val="minMax"/>
        </c:scaling>
        <c:delete val="0"/>
        <c:axPos val="b"/>
        <c:majorTickMark val="out"/>
        <c:minorTickMark val="none"/>
        <c:tickLblPos val="nextTo"/>
        <c:crossAx val="2137161432"/>
        <c:crosses val="autoZero"/>
        <c:auto val="1"/>
        <c:lblAlgn val="ctr"/>
        <c:lblOffset val="100"/>
        <c:noMultiLvlLbl val="0"/>
      </c:catAx>
      <c:valAx>
        <c:axId val="2137161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7164424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Video Module 1-01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1-05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Pseudocode is close to a regular language, not a coding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1-02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1-04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7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chart" Target="../charts/chart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8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8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8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4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4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4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4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4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4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Introduction to Algorithms Design and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 “</a:t>
            </a:r>
            <a:r>
              <a:rPr lang="en-US" i="1" dirty="0"/>
              <a:t>Find the Smallest Number</a:t>
            </a:r>
            <a:r>
              <a:rPr lang="en-US" dirty="0"/>
              <a:t>” </a:t>
            </a:r>
            <a:r>
              <a:rPr lang="en-US" b="1" dirty="0">
                <a:solidFill>
                  <a:srgbClr val="3366FF"/>
                </a:solidFill>
              </a:rPr>
              <a:t>Correct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229600" cy="5004471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Find-Smallest(A)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smallest = largest possible number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if (smallest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smallest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return(smallest)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see later different </a:t>
            </a:r>
            <a:r>
              <a:rPr lang="en-US" b="1" dirty="0">
                <a:solidFill>
                  <a:srgbClr val="3366FF"/>
                </a:solidFill>
              </a:rPr>
              <a:t>methods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3366FF"/>
                </a:solidFill>
              </a:rPr>
              <a:t>prove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correctness: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Contradiction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Induction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Loop invariants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Find the Smallest Number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229600" cy="5004471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endParaRPr lang="en-US" sz="1400" dirty="0">
              <a:latin typeface="Courier New"/>
              <a:cs typeface="Courier New"/>
            </a:endParaRPr>
          </a:p>
          <a:p>
            <a:r>
              <a:rPr lang="en-US" dirty="0"/>
              <a:t>First, what is the </a:t>
            </a:r>
            <a:r>
              <a:rPr lang="en-US" b="1" dirty="0">
                <a:solidFill>
                  <a:srgbClr val="3366FF"/>
                </a:solidFill>
              </a:rPr>
              <a:t>size of the input</a:t>
            </a:r>
            <a:r>
              <a:rPr lang="en-US" dirty="0"/>
              <a:t>?</a:t>
            </a:r>
          </a:p>
          <a:p>
            <a:pPr marL="377190" lvl="1" indent="0">
              <a:buNone/>
            </a:pP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/>
              <a:t>: length of the array, </a:t>
            </a:r>
            <a:r>
              <a:rPr lang="en-US" dirty="0" err="1"/>
              <a:t>i.e</a:t>
            </a:r>
            <a:r>
              <a:rPr lang="en-US" dirty="0"/>
              <a:t>, number of items in the array A (input is the array A)</a:t>
            </a:r>
          </a:p>
          <a:p>
            <a:r>
              <a:rPr lang="en-US" dirty="0"/>
              <a:t>Which “action/operation”?</a:t>
            </a:r>
          </a:p>
          <a:p>
            <a:pPr lvl="1"/>
            <a:r>
              <a:rPr lang="en-US" dirty="0"/>
              <a:t>Action/operation: </a:t>
            </a:r>
            <a:r>
              <a:rPr lang="en-US" b="1" dirty="0">
                <a:solidFill>
                  <a:srgbClr val="3366FF"/>
                </a:solidFill>
              </a:rPr>
              <a:t>addition</a:t>
            </a:r>
            <a:r>
              <a:rPr lang="en-US" dirty="0"/>
              <a:t> (j index update) or </a:t>
            </a:r>
            <a:r>
              <a:rPr lang="en-US" b="1" dirty="0">
                <a:solidFill>
                  <a:srgbClr val="3366FF"/>
                </a:solidFill>
              </a:rPr>
              <a:t>comparison</a:t>
            </a:r>
            <a:r>
              <a:rPr lang="en-US" dirty="0"/>
              <a:t>.  Comparison seems more appropriate (comparison of index for the number of loop and </a:t>
            </a:r>
            <a:r>
              <a:rPr lang="en-US" dirty="0" err="1"/>
              <a:t>comparision</a:t>
            </a:r>
            <a:r>
              <a:rPr lang="en-US" dirty="0"/>
              <a:t> to determine the minimum)</a:t>
            </a:r>
          </a:p>
          <a:p>
            <a:r>
              <a:rPr lang="en-US" dirty="0"/>
              <a:t>Let us count the number of comparisons and express them as a function of n.</a:t>
            </a:r>
          </a:p>
          <a:p>
            <a:r>
              <a:rPr lang="en-US" dirty="0">
                <a:latin typeface="Courier New"/>
                <a:cs typeface="Courier New"/>
              </a:rPr>
              <a:t>Total number of comparisons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2n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50000"/>
              </a:lnSpc>
              <a:buNone/>
            </a:pPr>
            <a:endParaRPr lang="en-US" sz="1000" dirty="0"/>
          </a:p>
          <a:p>
            <a:pPr marL="0" indent="0">
              <a:lnSpc>
                <a:spcPct val="5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Find-Smallest(A)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smallest = largest possible number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if (smallest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smallest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return(smallest)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7408" y="4644415"/>
            <a:ext cx="23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</a:t>
            </a:r>
            <a:r>
              <a:rPr lang="en-US" b="1" dirty="0">
                <a:solidFill>
                  <a:srgbClr val="3366FF"/>
                </a:solidFill>
              </a:rPr>
              <a:t>n+1 comparisons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7409" y="494921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n</a:t>
            </a:r>
            <a:r>
              <a:rPr lang="en-US" b="1" dirty="0">
                <a:solidFill>
                  <a:srgbClr val="3366FF"/>
                </a:solidFill>
              </a:rPr>
              <a:t>    comparisons</a:t>
            </a:r>
          </a:p>
        </p:txBody>
      </p:sp>
    </p:spTree>
    <p:extLst>
      <p:ext uri="{BB962C8B-B14F-4D97-AF65-F5344CB8AC3E}">
        <p14:creationId xmlns:p14="http://schemas.microsoft.com/office/powerpoint/2010/main" val="17976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Space Complexity </a:t>
            </a:r>
            <a:r>
              <a:rPr lang="en-US" dirty="0"/>
              <a:t>of  “</a:t>
            </a:r>
            <a:r>
              <a:rPr lang="en-US" i="1" dirty="0"/>
              <a:t>Find the Smallest Number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Find-Smallest(A)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smallest = largest possible number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if (smallest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smallest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return(smallest)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the unit of space?</a:t>
            </a:r>
          </a:p>
          <a:p>
            <a:pPr lvl="1"/>
            <a:r>
              <a:rPr lang="en-US" sz="1250" dirty="0">
                <a:solidFill>
                  <a:schemeClr val="bg1">
                    <a:lumMod val="50000"/>
                  </a:schemeClr>
                </a:solidFill>
              </a:rPr>
              <a:t>Space for one item in the array or a variable (j and smallest)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The size of the input is 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tx1"/>
                </a:solidFill>
              </a:rPr>
              <a:t>items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 in the array)</a:t>
            </a:r>
          </a:p>
          <a:p>
            <a:pPr lvl="1"/>
            <a:endParaRPr lang="en-US" sz="155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count and express this amount of space as a function of the </a:t>
            </a:r>
            <a:r>
              <a:rPr lang="en-US" sz="1550" i="1" dirty="0">
                <a:solidFill>
                  <a:schemeClr val="bg1">
                    <a:lumMod val="50000"/>
                  </a:schemeClr>
                </a:solidFill>
              </a:rPr>
              <a:t>size of the input</a:t>
            </a:r>
            <a:r>
              <a:rPr lang="en-US" sz="155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array requires n items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There are two variables: j and smallest.</a:t>
            </a:r>
          </a:p>
          <a:p>
            <a:pPr lvl="1"/>
            <a:r>
              <a:rPr lang="en-US" dirty="0"/>
              <a:t>In total, this algorithm requires </a:t>
            </a:r>
            <a:r>
              <a:rPr lang="en-US" b="1" dirty="0">
                <a:solidFill>
                  <a:srgbClr val="3366FF"/>
                </a:solidFill>
              </a:rPr>
              <a:t>n + 2 space units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Let us reflect on this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rgbClr val="3366FF"/>
                </a:solidFill>
              </a:rPr>
              <a:t>What if we included the size to store the algorithm itself or use bytes as units? </a:t>
            </a:r>
          </a:p>
          <a:p>
            <a:r>
              <a:rPr lang="en-US" dirty="0">
                <a:solidFill>
                  <a:schemeClr val="tx1"/>
                </a:solidFill>
              </a:rPr>
              <a:t>We would get something like </a:t>
            </a:r>
            <a:r>
              <a:rPr lang="en-US" b="1" dirty="0">
                <a:solidFill>
                  <a:srgbClr val="3366FF"/>
                </a:solidFill>
              </a:rPr>
              <a:t>an + b</a:t>
            </a:r>
            <a:r>
              <a:rPr lang="en-US" dirty="0">
                <a:solidFill>
                  <a:schemeClr val="tx1"/>
                </a:solidFill>
              </a:rPr>
              <a:t>. The constants a and b  are not critical because they are </a:t>
            </a:r>
            <a:r>
              <a:rPr lang="en-US" b="1" dirty="0">
                <a:solidFill>
                  <a:srgbClr val="3366FF"/>
                </a:solidFill>
              </a:rPr>
              <a:t>independent from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:  if  n increases, a and b do NOT!</a:t>
            </a:r>
          </a:p>
          <a:p>
            <a:r>
              <a:rPr lang="en-US" dirty="0">
                <a:solidFill>
                  <a:schemeClr val="tx1"/>
                </a:solidFill>
              </a:rPr>
              <a:t>What really matters is that space complexity will “grow” as </a:t>
            </a:r>
            <a:r>
              <a:rPr lang="en-US" sz="3200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2583" y="366270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n </a:t>
            </a:r>
            <a:r>
              <a:rPr lang="en-US" b="1" dirty="0">
                <a:solidFill>
                  <a:srgbClr val="3366FF"/>
                </a:solidFill>
              </a:rPr>
              <a:t>space units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6536" y="3930573"/>
            <a:ext cx="185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2</a:t>
            </a:r>
            <a:r>
              <a:rPr lang="en-US" b="1" dirty="0">
                <a:solidFill>
                  <a:srgbClr val="3366FF"/>
                </a:solidFill>
              </a:rPr>
              <a:t> space units</a:t>
            </a:r>
          </a:p>
        </p:txBody>
      </p:sp>
    </p:spTree>
    <p:extLst>
      <p:ext uri="{BB962C8B-B14F-4D97-AF65-F5344CB8AC3E}">
        <p14:creationId xmlns:p14="http://schemas.microsoft.com/office/powerpoint/2010/main" val="81811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and Analyze  </a:t>
            </a:r>
            <a:r>
              <a:rPr lang="en-US" sz="3200" b="1" dirty="0"/>
              <a:t>A</a:t>
            </a:r>
            <a:r>
              <a:rPr lang="en-US" dirty="0"/>
              <a:t> “Sorting”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330049"/>
            <a:ext cx="5910745" cy="1896844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Express </a:t>
            </a:r>
            <a:r>
              <a:rPr lang="en-US" altLang="ja-JP" b="1" dirty="0">
                <a:solidFill>
                  <a:srgbClr val="FF0000"/>
                </a:solidFill>
                <a:latin typeface="Times New Roman" charset="0"/>
              </a:rPr>
              <a:t>A</a:t>
            </a:r>
            <a:r>
              <a:rPr lang="en-US" altLang="ja-JP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“Sorting”  algorithm in </a:t>
            </a:r>
            <a:r>
              <a:rPr lang="en-US" altLang="ja-JP" dirty="0" err="1">
                <a:solidFill>
                  <a:srgbClr val="7F7F7F"/>
                </a:solidFill>
                <a:latin typeface="Times New Roman" charset="0"/>
              </a:rPr>
              <a:t>pseudocode</a:t>
            </a:r>
            <a:endParaRPr lang="en-US" altLang="ja-JP" dirty="0">
              <a:solidFill>
                <a:srgbClr val="7F7F7F"/>
              </a:solidFill>
              <a:latin typeface="Times New Roman" charset="0"/>
            </a:endParaRPr>
          </a:p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Is this algorithm </a:t>
            </a:r>
            <a:r>
              <a:rPr lang="en-US" altLang="ja-JP" i="1" dirty="0">
                <a:solidFill>
                  <a:srgbClr val="3366FF"/>
                </a:solidFill>
                <a:latin typeface="Times New Roman" charset="0"/>
              </a:rPr>
              <a:t>Good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?</a:t>
            </a:r>
          </a:p>
          <a:p>
            <a:pPr lvl="1"/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Evaluate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correctness</a:t>
            </a:r>
            <a:r>
              <a:rPr lang="en-US" altLang="ja-JP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of this algorithm</a:t>
            </a:r>
          </a:p>
          <a:p>
            <a:pPr lvl="1"/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Evaluate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time complexity 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of this algorithm</a:t>
            </a:r>
          </a:p>
          <a:p>
            <a:pPr lvl="1"/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Evaluate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space complexity 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of this algorithm</a:t>
            </a:r>
          </a:p>
          <a:p>
            <a:endParaRPr lang="en-US" dirty="0">
              <a:solidFill>
                <a:srgbClr val="7F7F7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14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447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15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1579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16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271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17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0077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18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43861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19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705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5819181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/>
              <a:t>Learn, acquire, and understand </a:t>
            </a:r>
            <a:r>
              <a:rPr lang="en-US" dirty="0">
                <a:solidFill>
                  <a:srgbClr val="FF6600"/>
                </a:solidFill>
              </a:rPr>
              <a:t>algorithms terminology</a:t>
            </a:r>
            <a:endParaRPr lang="en-US" dirty="0"/>
          </a:p>
          <a:p>
            <a:r>
              <a:rPr lang="en-US" dirty="0"/>
              <a:t>Learn and understand how to express an algorithm: </a:t>
            </a:r>
            <a:r>
              <a:rPr lang="en-US" dirty="0" err="1">
                <a:solidFill>
                  <a:srgbClr val="FF6600"/>
                </a:solidFill>
              </a:rPr>
              <a:t>pseudocode</a:t>
            </a:r>
            <a:r>
              <a:rPr lang="en-US" dirty="0">
                <a:solidFill>
                  <a:srgbClr val="FF6600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/>
              <a:t>Learn and understand the metrics to evaluate an algorithm: </a:t>
            </a:r>
            <a:r>
              <a:rPr lang="en-US" dirty="0">
                <a:solidFill>
                  <a:srgbClr val="FF6600"/>
                </a:solidFill>
              </a:rPr>
              <a:t>correctness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rgbClr val="FF6600"/>
                </a:solidFill>
              </a:rPr>
              <a:t>time complexity, </a:t>
            </a:r>
            <a:r>
              <a:rPr lang="en-US" dirty="0"/>
              <a:t>and</a:t>
            </a:r>
            <a:r>
              <a:rPr lang="en-US" dirty="0">
                <a:solidFill>
                  <a:srgbClr val="FF6600"/>
                </a:solidFill>
              </a:rPr>
              <a:t> space complexity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Explore </a:t>
            </a:r>
            <a:r>
              <a:rPr lang="en-US" dirty="0">
                <a:solidFill>
                  <a:srgbClr val="FF6600"/>
                </a:solidFill>
              </a:rPr>
              <a:t>growth of functions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/>
              <a:t>Requirements</a:t>
            </a:r>
          </a:p>
          <a:p>
            <a:r>
              <a:rPr lang="en-US" dirty="0"/>
              <a:t>Passing grade in </a:t>
            </a:r>
            <a:r>
              <a:rPr lang="en-US" i="1" dirty="0"/>
              <a:t>CPSC 3243 Discrete Structures</a:t>
            </a:r>
            <a:r>
              <a:rPr lang="en-US" dirty="0"/>
              <a:t> or equivalent course</a:t>
            </a:r>
          </a:p>
          <a:p>
            <a:r>
              <a:rPr lang="en-US" dirty="0"/>
              <a:t>Read Textbook Section 1.1</a:t>
            </a:r>
          </a:p>
          <a:p>
            <a:r>
              <a:rPr lang="en-US" dirty="0"/>
              <a:t>Read Textbook Section  1.2.</a:t>
            </a:r>
          </a:p>
          <a:p>
            <a:r>
              <a:rPr lang="en-US" dirty="0"/>
              <a:t>Read Textbook about </a:t>
            </a:r>
            <a:r>
              <a:rPr lang="en-US" dirty="0" err="1"/>
              <a:t>pseudocode</a:t>
            </a:r>
            <a:r>
              <a:rPr lang="en-US" dirty="0"/>
              <a:t> conventions (in Section 2.1)</a:t>
            </a:r>
          </a:p>
          <a:p>
            <a:r>
              <a:rPr lang="en-US" dirty="0"/>
              <a:t>Know the sum of the n first integers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45501"/>
              </p:ext>
            </p:extLst>
          </p:nvPr>
        </p:nvGraphicFramePr>
        <p:xfrm>
          <a:off x="571500" y="4750601"/>
          <a:ext cx="2984500" cy="157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939800" imgH="495300" progId="Equation.3">
                  <p:embed/>
                </p:oleObj>
              </mc:Choice>
              <mc:Fallback>
                <p:oleObj name="Equation" r:id="rId5" imgW="939800" imgH="4953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" y="4750601"/>
                        <a:ext cx="2984500" cy="157230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20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402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21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81154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22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816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23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76078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24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32238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25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48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26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1105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27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49481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28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77591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29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412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dirty="0"/>
              <a:t>Algorithm</a:t>
            </a:r>
          </a:p>
          <a:p>
            <a:r>
              <a:rPr lang="en-US" dirty="0"/>
              <a:t>Correctness</a:t>
            </a:r>
          </a:p>
          <a:p>
            <a:r>
              <a:rPr lang="en-US" dirty="0"/>
              <a:t>Running time, time complexity</a:t>
            </a:r>
          </a:p>
          <a:p>
            <a:pPr lvl="1"/>
            <a:r>
              <a:rPr lang="en-US" dirty="0"/>
              <a:t>worst-case, average-case, and best-case running time</a:t>
            </a:r>
          </a:p>
          <a:p>
            <a:r>
              <a:rPr lang="en-US" dirty="0"/>
              <a:t>Space complexity</a:t>
            </a:r>
          </a:p>
          <a:p>
            <a:r>
              <a:rPr lang="en-US" dirty="0" err="1"/>
              <a:t>Pseudocode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Terminology</a:t>
            </a:r>
          </a:p>
        </p:txBody>
      </p:sp>
    </p:spTree>
    <p:extLst>
      <p:ext uri="{BB962C8B-B14F-4D97-AF65-F5344CB8AC3E}">
        <p14:creationId xmlns:p14="http://schemas.microsoft.com/office/powerpoint/2010/main" val="27830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30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Sorting Algorithm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1"/>
            <a:ext cx="7924800" cy="5173115"/>
          </a:xfrm>
        </p:spPr>
        <p:txBody>
          <a:bodyPr/>
          <a:lstStyle/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consider a “</a:t>
            </a:r>
            <a:r>
              <a:rPr lang="en-US" sz="1850" b="1" dirty="0">
                <a:solidFill>
                  <a:srgbClr val="3366FF"/>
                </a:solidFill>
              </a:rPr>
              <a:t>naïve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(simple) sorting algorithm</a:t>
            </a:r>
          </a:p>
          <a:p>
            <a:r>
              <a:rPr lang="en-US" sz="1850" b="1" dirty="0">
                <a:solidFill>
                  <a:srgbClr val="3366FF"/>
                </a:solidFill>
              </a:rPr>
              <a:t>Idea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:  Scan the full array.  At every iteration, find the smallest item and swap it with the current element 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Example: A = </a:t>
            </a: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(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(j + 1)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if (A[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// swap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A[j] = 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	A[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buffer</a:t>
            </a:r>
            <a:endParaRPr lang="en-US" sz="21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93736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7648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7730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1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313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395" y="21089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7566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1478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560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4061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4143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4225" y="275400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0829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 “Sorting” Algorithm  </a:t>
            </a:r>
            <a:r>
              <a:rPr lang="en-US" b="1" dirty="0">
                <a:solidFill>
                  <a:srgbClr val="3366FF"/>
                </a:solidFill>
              </a:rPr>
              <a:t>Correct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229600" cy="5004471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Contradiction, Induction, or Loop invariants methods </a:t>
            </a:r>
            <a:r>
              <a:rPr lang="en-US" dirty="0">
                <a:solidFill>
                  <a:srgbClr val="7F7F7F"/>
                </a:solidFill>
              </a:rPr>
              <a:t>could be used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3366FF"/>
                </a:solidFill>
              </a:rPr>
              <a:t>prove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correctness: (see coming modules)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229600" cy="5004471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sz="1400" dirty="0"/>
          </a:p>
          <a:p>
            <a:r>
              <a:rPr lang="en-US" dirty="0"/>
              <a:t>First, what is the </a:t>
            </a:r>
            <a:r>
              <a:rPr lang="en-US" b="1" dirty="0">
                <a:solidFill>
                  <a:srgbClr val="3366FF"/>
                </a:solidFill>
              </a:rPr>
              <a:t>size of the input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/>
              <a:t>: length of the array, </a:t>
            </a:r>
            <a:r>
              <a:rPr lang="en-US" dirty="0" err="1"/>
              <a:t>i.e</a:t>
            </a:r>
            <a:r>
              <a:rPr lang="en-US" dirty="0"/>
              <a:t>, number of items in the array A (input is the array A)</a:t>
            </a:r>
          </a:p>
          <a:p>
            <a:r>
              <a:rPr lang="en-US" dirty="0"/>
              <a:t>Which “action/operation”?</a:t>
            </a:r>
          </a:p>
          <a:p>
            <a:pPr lvl="1"/>
            <a:r>
              <a:rPr lang="en-US" dirty="0"/>
              <a:t>Action/operation: </a:t>
            </a:r>
            <a:r>
              <a:rPr lang="en-US" dirty="0">
                <a:solidFill>
                  <a:srgbClr val="3366FF"/>
                </a:solidFill>
              </a:rPr>
              <a:t>addition</a:t>
            </a:r>
            <a:r>
              <a:rPr lang="en-US" dirty="0"/>
              <a:t> (j index update), </a:t>
            </a:r>
            <a:r>
              <a:rPr lang="en-US" dirty="0">
                <a:solidFill>
                  <a:srgbClr val="3366FF"/>
                </a:solidFill>
              </a:rPr>
              <a:t>swap</a:t>
            </a:r>
            <a:r>
              <a:rPr lang="en-US" dirty="0"/>
              <a:t>, or </a:t>
            </a:r>
            <a:r>
              <a:rPr lang="en-US" dirty="0">
                <a:solidFill>
                  <a:srgbClr val="3366FF"/>
                </a:solidFill>
              </a:rPr>
              <a:t>comparison</a:t>
            </a:r>
            <a:r>
              <a:rPr lang="en-US" dirty="0"/>
              <a:t>.  Comparison seems more appropriate (comparison of index for the number of loop and </a:t>
            </a:r>
            <a:r>
              <a:rPr lang="en-US" dirty="0" err="1"/>
              <a:t>comparision</a:t>
            </a:r>
            <a:r>
              <a:rPr lang="en-US" dirty="0"/>
              <a:t> to determine the minimum)</a:t>
            </a:r>
          </a:p>
          <a:p>
            <a:r>
              <a:rPr lang="en-US" dirty="0"/>
              <a:t>Let us count the number of comparisons and express them as a function of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</a:t>
            </a:r>
            <a:r>
              <a:rPr lang="en-US" b="1" dirty="0">
                <a:solidFill>
                  <a:srgbClr val="3366FF"/>
                </a:solidFill>
              </a:rPr>
              <a:t>comparisons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240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399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6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494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907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801626"/>
              </p:ext>
            </p:extLst>
          </p:nvPr>
        </p:nvGraphicFramePr>
        <p:xfrm>
          <a:off x="3313727" y="3865565"/>
          <a:ext cx="5794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68300" imgH="533400" progId="Equation.3">
                  <p:embed/>
                </p:oleObj>
              </mc:Choice>
              <mc:Fallback>
                <p:oleObj name="Equation" r:id="rId3" imgW="368300" imgH="5334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3727" y="3865565"/>
                        <a:ext cx="57943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324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0986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399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66014"/>
              </p:ext>
            </p:extLst>
          </p:nvPr>
        </p:nvGraphicFramePr>
        <p:xfrm>
          <a:off x="3290888" y="3865565"/>
          <a:ext cx="13192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838200" imgH="533400" progId="Equation.3">
                  <p:embed/>
                </p:oleObj>
              </mc:Choice>
              <mc:Fallback>
                <p:oleObj name="Equation" r:id="rId3" imgW="838200" imgH="5334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0888" y="3865565"/>
                        <a:ext cx="1319212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47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00755"/>
              </p:ext>
            </p:extLst>
          </p:nvPr>
        </p:nvGraphicFramePr>
        <p:xfrm>
          <a:off x="3341688" y="3884614"/>
          <a:ext cx="225901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435100" imgH="508000" progId="Equation.3">
                  <p:embed/>
                </p:oleObj>
              </mc:Choice>
              <mc:Fallback>
                <p:oleObj name="Equation" r:id="rId3" imgW="1435100" imgH="5080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1688" y="3884614"/>
                        <a:ext cx="2259012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119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23442"/>
              </p:ext>
            </p:extLst>
          </p:nvPr>
        </p:nvGraphicFramePr>
        <p:xfrm>
          <a:off x="3328988" y="3884614"/>
          <a:ext cx="34798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209800" imgH="508000" progId="Equation.3">
                  <p:embed/>
                </p:oleObj>
              </mc:Choice>
              <mc:Fallback>
                <p:oleObj name="Equation" r:id="rId3" imgW="2209800" imgH="5080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8988" y="3884614"/>
                        <a:ext cx="3479800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779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240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653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690816"/>
              </p:ext>
            </p:extLst>
          </p:nvPr>
        </p:nvGraphicFramePr>
        <p:xfrm>
          <a:off x="3354389" y="3886201"/>
          <a:ext cx="4899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111500" imgH="508000" progId="Equation.3">
                  <p:embed/>
                </p:oleObj>
              </mc:Choice>
              <mc:Fallback>
                <p:oleObj name="Equation" r:id="rId3" imgW="3111500" imgH="5080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4389" y="3886201"/>
                        <a:ext cx="489902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134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80854"/>
              </p:ext>
            </p:extLst>
          </p:nvPr>
        </p:nvGraphicFramePr>
        <p:xfrm>
          <a:off x="3343275" y="3886201"/>
          <a:ext cx="48974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111500" imgH="508000" progId="Equation.3">
                  <p:embed/>
                </p:oleObj>
              </mc:Choice>
              <mc:Fallback>
                <p:oleObj name="Equation" r:id="rId3" imgW="3111500" imgH="5080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3275" y="3886201"/>
                        <a:ext cx="48974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249629"/>
              </p:ext>
            </p:extLst>
          </p:nvPr>
        </p:nvGraphicFramePr>
        <p:xfrm>
          <a:off x="3003551" y="5264151"/>
          <a:ext cx="6000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81000" imgH="533400" progId="Equation.3">
                  <p:embed/>
                </p:oleObj>
              </mc:Choice>
              <mc:Fallback>
                <p:oleObj name="Equation" r:id="rId5" imgW="381000" imgH="5334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3551" y="5264151"/>
                        <a:ext cx="600075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86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4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What</a:t>
            </a:r>
            <a:r>
              <a:rPr lang="en-US" dirty="0">
                <a:latin typeface="+mn-lt"/>
              </a:rPr>
              <a:t> Is an Algorithm?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976092"/>
          </a:xfrm>
        </p:spPr>
        <p:txBody>
          <a:bodyPr/>
          <a:lstStyle/>
          <a:p>
            <a:r>
              <a:rPr lang="en-US" sz="2400" dirty="0"/>
              <a:t>Textbook: “An </a:t>
            </a:r>
            <a:r>
              <a:rPr lang="en-US" sz="2400" b="1" i="1" dirty="0">
                <a:solidFill>
                  <a:srgbClr val="3366FF"/>
                </a:solidFill>
              </a:rPr>
              <a:t>Algorithm</a:t>
            </a:r>
            <a:r>
              <a:rPr lang="en-US" sz="2400" b="1" i="1" dirty="0"/>
              <a:t> </a:t>
            </a:r>
            <a:r>
              <a:rPr lang="en-US" sz="2400" dirty="0"/>
              <a:t>is any well-defined computational procedure that takes some value, or set of values, as </a:t>
            </a:r>
            <a:r>
              <a:rPr lang="en-US" sz="2400" b="1" i="1" dirty="0">
                <a:solidFill>
                  <a:srgbClr val="3366FF"/>
                </a:solidFill>
              </a:rPr>
              <a:t>input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/>
              <a:t>and produces some value, or set of values, as </a:t>
            </a:r>
            <a:r>
              <a:rPr lang="en-US" sz="2400" b="1" i="1" dirty="0">
                <a:solidFill>
                  <a:srgbClr val="3366FF"/>
                </a:solidFill>
              </a:rPr>
              <a:t>output</a:t>
            </a:r>
            <a:r>
              <a:rPr lang="en-US" sz="2400" dirty="0"/>
              <a:t>.”  </a:t>
            </a:r>
          </a:p>
          <a:p>
            <a:r>
              <a:rPr lang="en-US" sz="2400" dirty="0"/>
              <a:t>An algorithm solves a well-specified </a:t>
            </a:r>
            <a:r>
              <a:rPr lang="en-US" sz="2400" b="1" dirty="0">
                <a:solidFill>
                  <a:srgbClr val="3366FF"/>
                </a:solidFill>
              </a:rPr>
              <a:t>computational problem</a:t>
            </a:r>
            <a:r>
              <a:rPr lang="en-US" sz="2400" dirty="0"/>
              <a:t>.”</a:t>
            </a:r>
          </a:p>
          <a:p>
            <a:r>
              <a:rPr lang="en-US" sz="2400" b="1" dirty="0"/>
              <a:t>Examples</a:t>
            </a:r>
            <a:r>
              <a:rPr lang="en-US" sz="2400" dirty="0"/>
              <a:t> of computation problems</a:t>
            </a:r>
          </a:p>
          <a:p>
            <a:pPr lvl="1"/>
            <a:r>
              <a:rPr lang="en-US" sz="2100" dirty="0">
                <a:solidFill>
                  <a:srgbClr val="3366FF"/>
                </a:solidFill>
              </a:rPr>
              <a:t>Example 1 of a problem</a:t>
            </a:r>
            <a:r>
              <a:rPr lang="en-US" sz="2100" dirty="0"/>
              <a:t>: </a:t>
            </a:r>
            <a:r>
              <a:rPr lang="en-US" sz="2100" b="1" dirty="0"/>
              <a:t>find the smallest number </a:t>
            </a:r>
          </a:p>
          <a:p>
            <a:pPr lvl="2"/>
            <a:r>
              <a:rPr lang="en-US" sz="1950" b="1" dirty="0"/>
              <a:t>Input</a:t>
            </a:r>
            <a:r>
              <a:rPr lang="en-US" sz="1950" dirty="0"/>
              <a:t>: a sequence of </a:t>
            </a:r>
            <a:r>
              <a:rPr lang="en-US" sz="1950" b="1" i="1" dirty="0"/>
              <a:t>n</a:t>
            </a:r>
            <a:r>
              <a:rPr lang="en-US" sz="1950" dirty="0"/>
              <a:t> numbers (a</a:t>
            </a:r>
            <a:r>
              <a:rPr lang="en-US" sz="1950" baseline="-25000" dirty="0"/>
              <a:t>1</a:t>
            </a:r>
            <a:r>
              <a:rPr lang="en-US" sz="1950" dirty="0"/>
              <a:t>, a</a:t>
            </a:r>
            <a:r>
              <a:rPr lang="en-US" sz="1950" baseline="-25000" dirty="0"/>
              <a:t>2</a:t>
            </a:r>
            <a:r>
              <a:rPr lang="en-US" sz="1950" dirty="0"/>
              <a:t>, </a:t>
            </a:r>
            <a:r>
              <a:rPr lang="mr-IN" sz="1950" dirty="0"/>
              <a:t>…</a:t>
            </a:r>
            <a:r>
              <a:rPr lang="en-US" sz="1950" dirty="0"/>
              <a:t>, a</a:t>
            </a:r>
            <a:r>
              <a:rPr lang="en-US" sz="1950" baseline="-25000" dirty="0"/>
              <a:t>n</a:t>
            </a:r>
            <a:r>
              <a:rPr lang="en-US" sz="1950" dirty="0"/>
              <a:t>)</a:t>
            </a:r>
          </a:p>
          <a:p>
            <a:pPr lvl="2"/>
            <a:r>
              <a:rPr lang="en-US" sz="1950" b="1" dirty="0"/>
              <a:t>Output:  </a:t>
            </a:r>
            <a:r>
              <a:rPr lang="en-US" sz="1950" dirty="0"/>
              <a:t>a number </a:t>
            </a:r>
            <a:r>
              <a:rPr lang="en-US" sz="1950" b="1" i="1" dirty="0"/>
              <a:t>a </a:t>
            </a:r>
            <a:r>
              <a:rPr lang="en-US" sz="1950" dirty="0"/>
              <a:t>in</a:t>
            </a:r>
            <a:r>
              <a:rPr lang="en-US" sz="1950" b="1" i="1" dirty="0"/>
              <a:t> </a:t>
            </a:r>
            <a:r>
              <a:rPr lang="en-US" sz="1950" dirty="0"/>
              <a:t>(a</a:t>
            </a:r>
            <a:r>
              <a:rPr lang="en-US" sz="1950" baseline="-25000" dirty="0"/>
              <a:t>1</a:t>
            </a:r>
            <a:r>
              <a:rPr lang="en-US" sz="1950" dirty="0"/>
              <a:t>, a</a:t>
            </a:r>
            <a:r>
              <a:rPr lang="en-US" sz="1950" baseline="-25000" dirty="0"/>
              <a:t>2</a:t>
            </a:r>
            <a:r>
              <a:rPr lang="en-US" sz="1950" dirty="0"/>
              <a:t>, </a:t>
            </a:r>
            <a:r>
              <a:rPr lang="mr-IN" sz="1950" dirty="0"/>
              <a:t>…</a:t>
            </a:r>
            <a:r>
              <a:rPr lang="en-US" sz="1950" dirty="0"/>
              <a:t>, a</a:t>
            </a:r>
            <a:r>
              <a:rPr lang="en-US" sz="1950" baseline="-25000" dirty="0"/>
              <a:t>n</a:t>
            </a:r>
            <a:r>
              <a:rPr lang="en-US" sz="1950" dirty="0"/>
              <a:t>) such that a ≤ </a:t>
            </a:r>
            <a:r>
              <a:rPr lang="en-US" sz="1950" dirty="0" err="1"/>
              <a:t>a</a:t>
            </a:r>
            <a:r>
              <a:rPr lang="en-US" sz="1950" baseline="-25000" dirty="0" err="1"/>
              <a:t>i</a:t>
            </a:r>
            <a:r>
              <a:rPr lang="en-US" sz="1950" dirty="0"/>
              <a:t> (for all integers </a:t>
            </a:r>
            <a:r>
              <a:rPr lang="en-US" sz="1950" b="1" i="1" dirty="0" err="1"/>
              <a:t>i</a:t>
            </a:r>
            <a:r>
              <a:rPr lang="en-US" sz="1950" dirty="0"/>
              <a:t> from 1 to </a:t>
            </a:r>
            <a:r>
              <a:rPr lang="en-US" sz="1950" b="1" i="1" dirty="0"/>
              <a:t>n</a:t>
            </a:r>
            <a:r>
              <a:rPr lang="en-US" sz="1950" dirty="0"/>
              <a:t>)</a:t>
            </a:r>
            <a:r>
              <a:rPr lang="en-US" sz="1950" b="1" dirty="0"/>
              <a:t> </a:t>
            </a:r>
          </a:p>
          <a:p>
            <a:pPr lvl="2"/>
            <a:endParaRPr lang="en-US" sz="1950" b="1" dirty="0"/>
          </a:p>
          <a:p>
            <a:pPr lvl="1"/>
            <a:r>
              <a:rPr lang="en-US" sz="2100" dirty="0">
                <a:solidFill>
                  <a:srgbClr val="3366FF"/>
                </a:solidFill>
              </a:rPr>
              <a:t>Example II of a problem</a:t>
            </a:r>
            <a:r>
              <a:rPr lang="en-US" sz="2100" dirty="0"/>
              <a:t>: the </a:t>
            </a:r>
            <a:r>
              <a:rPr lang="en-US" sz="2100" b="1" dirty="0"/>
              <a:t>sorting problem</a:t>
            </a:r>
          </a:p>
          <a:p>
            <a:pPr lvl="2"/>
            <a:r>
              <a:rPr lang="en-US" sz="1950" b="1" dirty="0"/>
              <a:t>Input</a:t>
            </a:r>
            <a:r>
              <a:rPr lang="en-US" sz="1950" dirty="0"/>
              <a:t>: a sequence of </a:t>
            </a:r>
            <a:r>
              <a:rPr lang="en-US" sz="1950" b="1" i="1" dirty="0"/>
              <a:t>n</a:t>
            </a:r>
            <a:r>
              <a:rPr lang="en-US" sz="1950" dirty="0"/>
              <a:t> numbers (a</a:t>
            </a:r>
            <a:r>
              <a:rPr lang="en-US" sz="1950" baseline="-25000" dirty="0"/>
              <a:t>1</a:t>
            </a:r>
            <a:r>
              <a:rPr lang="en-US" sz="1950" dirty="0"/>
              <a:t>, a</a:t>
            </a:r>
            <a:r>
              <a:rPr lang="en-US" sz="1950" baseline="-25000" dirty="0"/>
              <a:t>2</a:t>
            </a:r>
            <a:r>
              <a:rPr lang="en-US" sz="1950" dirty="0"/>
              <a:t>, </a:t>
            </a:r>
            <a:r>
              <a:rPr lang="mr-IN" sz="1950" dirty="0"/>
              <a:t>…</a:t>
            </a:r>
            <a:r>
              <a:rPr lang="en-US" sz="1950" dirty="0"/>
              <a:t>, a</a:t>
            </a:r>
            <a:r>
              <a:rPr lang="en-US" sz="1950" baseline="-25000" dirty="0"/>
              <a:t>n</a:t>
            </a:r>
            <a:r>
              <a:rPr lang="en-US" sz="1950" dirty="0"/>
              <a:t>)</a:t>
            </a:r>
          </a:p>
          <a:p>
            <a:pPr lvl="2"/>
            <a:r>
              <a:rPr lang="en-US" sz="1950" b="1" dirty="0"/>
              <a:t>Output</a:t>
            </a:r>
            <a:r>
              <a:rPr lang="en-US" sz="1950" dirty="0"/>
              <a:t>:   A permutation (reordering) (a’</a:t>
            </a:r>
            <a:r>
              <a:rPr lang="en-US" sz="1950" baseline="-25000" dirty="0"/>
              <a:t>1</a:t>
            </a:r>
            <a:r>
              <a:rPr lang="en-US" sz="1950" dirty="0"/>
              <a:t>, a’</a:t>
            </a:r>
            <a:r>
              <a:rPr lang="en-US" sz="1950" baseline="-25000" dirty="0"/>
              <a:t>2</a:t>
            </a:r>
            <a:r>
              <a:rPr lang="en-US" sz="1950" dirty="0"/>
              <a:t>, </a:t>
            </a:r>
            <a:r>
              <a:rPr lang="mr-IN" sz="1950" dirty="0"/>
              <a:t>…</a:t>
            </a:r>
            <a:r>
              <a:rPr lang="en-US" sz="1950" dirty="0"/>
              <a:t>, </a:t>
            </a:r>
            <a:r>
              <a:rPr lang="en-US" sz="1950" dirty="0" err="1"/>
              <a:t>a’</a:t>
            </a:r>
            <a:r>
              <a:rPr lang="en-US" sz="1950" baseline="-25000" dirty="0" err="1"/>
              <a:t>n</a:t>
            </a:r>
            <a:r>
              <a:rPr lang="en-US" sz="1950" dirty="0"/>
              <a:t>) of the input sequence such that  a’</a:t>
            </a:r>
            <a:r>
              <a:rPr lang="en-US" sz="1950" baseline="-25000" dirty="0"/>
              <a:t>1</a:t>
            </a:r>
            <a:r>
              <a:rPr lang="en-US" sz="1950" dirty="0"/>
              <a:t>≤ a’</a:t>
            </a:r>
            <a:r>
              <a:rPr lang="en-US" sz="1950" baseline="-25000" dirty="0"/>
              <a:t>2 </a:t>
            </a:r>
            <a:r>
              <a:rPr lang="en-US" sz="1950" dirty="0"/>
              <a:t>≤ </a:t>
            </a:r>
            <a:r>
              <a:rPr lang="mr-IN" sz="1950" dirty="0"/>
              <a:t>…</a:t>
            </a:r>
            <a:r>
              <a:rPr lang="en-US" sz="1950" dirty="0"/>
              <a:t> a’</a:t>
            </a:r>
            <a:r>
              <a:rPr lang="en-US" sz="1950" baseline="-25000" dirty="0"/>
              <a:t>n-1 </a:t>
            </a:r>
            <a:r>
              <a:rPr lang="en-US" sz="1950" dirty="0"/>
              <a:t>≤  </a:t>
            </a:r>
            <a:r>
              <a:rPr lang="en-US" sz="1950" dirty="0" err="1"/>
              <a:t>a’</a:t>
            </a:r>
            <a:r>
              <a:rPr lang="en-US" sz="1950" baseline="-25000" dirty="0" err="1"/>
              <a:t>n</a:t>
            </a:r>
            <a:r>
              <a:rPr lang="en-US" sz="1950" dirty="0"/>
              <a:t> </a:t>
            </a:r>
          </a:p>
          <a:p>
            <a:pPr lvl="2"/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28650"/>
              </p:ext>
            </p:extLst>
          </p:nvPr>
        </p:nvGraphicFramePr>
        <p:xfrm>
          <a:off x="3343275" y="3886201"/>
          <a:ext cx="48974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111500" imgH="508000" progId="Equation.3">
                  <p:embed/>
                </p:oleObj>
              </mc:Choice>
              <mc:Fallback>
                <p:oleObj name="Equation" r:id="rId3" imgW="3111500" imgH="5080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3275" y="3886201"/>
                        <a:ext cx="48974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390856"/>
              </p:ext>
            </p:extLst>
          </p:nvPr>
        </p:nvGraphicFramePr>
        <p:xfrm>
          <a:off x="3040063" y="5289551"/>
          <a:ext cx="13017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825500" imgH="533400" progId="Equation.3">
                  <p:embed/>
                </p:oleObj>
              </mc:Choice>
              <mc:Fallback>
                <p:oleObj name="Equation" r:id="rId5" imgW="825500" imgH="5334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0063" y="5289551"/>
                        <a:ext cx="1301750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477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240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653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99963"/>
              </p:ext>
            </p:extLst>
          </p:nvPr>
        </p:nvGraphicFramePr>
        <p:xfrm>
          <a:off x="3328990" y="3886201"/>
          <a:ext cx="4899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111500" imgH="508000" progId="Equation.3">
                  <p:embed/>
                </p:oleObj>
              </mc:Choice>
              <mc:Fallback>
                <p:oleObj name="Equation" r:id="rId3" imgW="3111500" imgH="5080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8990" y="3886201"/>
                        <a:ext cx="489902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023540"/>
              </p:ext>
            </p:extLst>
          </p:nvPr>
        </p:nvGraphicFramePr>
        <p:xfrm>
          <a:off x="2995615" y="5264151"/>
          <a:ext cx="22812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447800" imgH="533400" progId="Equation.3">
                  <p:embed/>
                </p:oleObj>
              </mc:Choice>
              <mc:Fallback>
                <p:oleObj name="Equation" r:id="rId5" imgW="1447800" imgH="5334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5615" y="5264151"/>
                        <a:ext cx="2281237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091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113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526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3413"/>
              </p:ext>
            </p:extLst>
          </p:nvPr>
        </p:nvGraphicFramePr>
        <p:xfrm>
          <a:off x="3330575" y="3886201"/>
          <a:ext cx="48974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111500" imgH="508000" progId="Equation.3">
                  <p:embed/>
                </p:oleObj>
              </mc:Choice>
              <mc:Fallback>
                <p:oleObj name="Equation" r:id="rId3" imgW="3111500" imgH="5080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0575" y="3886201"/>
                        <a:ext cx="48974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315256"/>
              </p:ext>
            </p:extLst>
          </p:nvPr>
        </p:nvGraphicFramePr>
        <p:xfrm>
          <a:off x="3041370" y="5245101"/>
          <a:ext cx="33829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146300" imgH="508000" progId="Equation.3">
                  <p:embed/>
                </p:oleObj>
              </mc:Choice>
              <mc:Fallback>
                <p:oleObj name="Equation" r:id="rId5" imgW="2146300" imgH="5080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1370" y="5245101"/>
                        <a:ext cx="338296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929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507690"/>
              </p:ext>
            </p:extLst>
          </p:nvPr>
        </p:nvGraphicFramePr>
        <p:xfrm>
          <a:off x="3281363" y="3865565"/>
          <a:ext cx="19986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270000" imgH="533400" progId="Equation.3">
                  <p:embed/>
                </p:oleObj>
              </mc:Choice>
              <mc:Fallback>
                <p:oleObj name="Equation" r:id="rId3" imgW="1270000" imgH="5334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1363" y="3865565"/>
                        <a:ext cx="1998662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89907"/>
              </p:ext>
            </p:extLst>
          </p:nvPr>
        </p:nvGraphicFramePr>
        <p:xfrm>
          <a:off x="3049798" y="5295901"/>
          <a:ext cx="33829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146300" imgH="508000" progId="Equation.3">
                  <p:embed/>
                </p:oleObj>
              </mc:Choice>
              <mc:Fallback>
                <p:oleObj name="Equation" r:id="rId5" imgW="2146300" imgH="5080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9798" y="5295901"/>
                        <a:ext cx="338296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748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3"/>
            <a:ext cx="8229600" cy="5431507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count the number f(n) of comparisons and express them as a function of n. This number f(n) is equal to the sum 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outer loop (for j =1 ..) performs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comparisons (recall </a:t>
            </a:r>
            <a:r>
              <a:rPr lang="en-US" sz="1600" dirty="0"/>
              <a:t>than </a:t>
            </a:r>
            <a:r>
              <a:rPr lang="en-US" sz="1600" dirty="0" err="1">
                <a:cs typeface="Courier New"/>
              </a:rPr>
              <a:t>A.length</a:t>
            </a:r>
            <a:r>
              <a:rPr lang="en-US" sz="1600" dirty="0">
                <a:cs typeface="Courier New"/>
              </a:rPr>
              <a:t> = n</a:t>
            </a:r>
            <a:r>
              <a:rPr lang="en-US" sz="1600" dirty="0"/>
              <a:t> </a:t>
            </a:r>
            <a:r>
              <a:rPr lang="en-US" dirty="0"/>
              <a:t>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inner loop (for I = (j+1) ..) performs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comparisons. The number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depends on the value j: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 = n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2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3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= t</a:t>
            </a:r>
            <a:r>
              <a:rPr lang="en-US" baseline="-25000" dirty="0"/>
              <a:t>n-1</a:t>
            </a:r>
            <a:r>
              <a:rPr lang="en-US" dirty="0"/>
              <a:t> = n – (n-1-1) = 2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dirty="0"/>
              <a:t>The body of the inner loop performs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comparisons 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pPr marL="720090" lvl="2" indent="0">
              <a:buNone/>
            </a:pPr>
            <a:r>
              <a:rPr lang="en-US" dirty="0"/>
              <a:t>j = 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n – 1</a:t>
            </a:r>
          </a:p>
          <a:p>
            <a:pPr marL="720090" lvl="2" indent="0">
              <a:buNone/>
            </a:pPr>
            <a:r>
              <a:rPr lang="en-US" dirty="0"/>
              <a:t>j = 2,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 = n – 2</a:t>
            </a:r>
          </a:p>
          <a:p>
            <a:pPr marL="720090" lvl="2" indent="0">
              <a:buNone/>
            </a:pPr>
            <a:r>
              <a:rPr lang="en-US" dirty="0"/>
              <a:t>j = 3,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3</a:t>
            </a:r>
            <a:r>
              <a:rPr lang="en-US" dirty="0"/>
              <a:t> = n – 3</a:t>
            </a:r>
          </a:p>
          <a:p>
            <a:pPr marL="720090" lvl="2" indent="0">
              <a:buNone/>
            </a:pPr>
            <a:r>
              <a:rPr lang="is-IS" dirty="0"/>
              <a:t>…............</a:t>
            </a:r>
            <a:endParaRPr lang="en-US" dirty="0"/>
          </a:p>
          <a:p>
            <a:pPr marL="720090" lvl="2" indent="0">
              <a:buNone/>
            </a:pPr>
            <a:r>
              <a:rPr lang="en-US" dirty="0"/>
              <a:t>j = n-1,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n-1</a:t>
            </a:r>
            <a:r>
              <a:rPr lang="en-US" dirty="0"/>
              <a:t> = n – (n-1)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8391" y="1544155"/>
            <a:ext cx="4107068" cy="133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89502" y="1136722"/>
            <a:ext cx="1871519" cy="514279"/>
            <a:chOff x="4889500" y="1263722"/>
            <a:chExt cx="1871519" cy="51427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889500" y="1517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746" y="1263722"/>
              <a:ext cx="29527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2" y="1378021"/>
            <a:ext cx="1807267" cy="526979"/>
            <a:chOff x="4495800" y="1505022"/>
            <a:chExt cx="1807267" cy="52697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495800" y="1771585"/>
              <a:ext cx="1543260" cy="26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5846" y="1505022"/>
              <a:ext cx="30722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</a:t>
              </a:r>
              <a:r>
                <a:rPr lang="en-US" baseline="-25000" dirty="0" err="1"/>
                <a:t>j</a:t>
              </a:r>
              <a:endParaRPr lang="en-US" baseline="-25000" dirty="0"/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852552"/>
              </p:ext>
            </p:extLst>
          </p:nvPr>
        </p:nvGraphicFramePr>
        <p:xfrm>
          <a:off x="3319463" y="3865565"/>
          <a:ext cx="19986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270000" imgH="533400" progId="Equation.3">
                  <p:embed/>
                </p:oleObj>
              </mc:Choice>
              <mc:Fallback>
                <p:oleObj name="Equation" r:id="rId3" imgW="1270000" imgH="5334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9463" y="3865565"/>
                        <a:ext cx="1998662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033364"/>
              </p:ext>
            </p:extLst>
          </p:nvPr>
        </p:nvGraphicFramePr>
        <p:xfrm>
          <a:off x="2998788" y="5314951"/>
          <a:ext cx="17399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104900" imgH="533400" progId="Equation.3">
                  <p:embed/>
                </p:oleObj>
              </mc:Choice>
              <mc:Fallback>
                <p:oleObj name="Equation" r:id="rId5" imgW="1104900" imgH="5334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8788" y="5314951"/>
                        <a:ext cx="1739900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789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Time Complexity </a:t>
            </a:r>
            <a:r>
              <a:rPr lang="en-US" dirty="0"/>
              <a:t>of  “</a:t>
            </a:r>
            <a:r>
              <a:rPr lang="en-US" i="1" dirty="0"/>
              <a:t>Sorting</a:t>
            </a:r>
            <a:r>
              <a:rPr lang="en-US" dirty="0"/>
              <a:t>” (3/3)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5"/>
            <a:ext cx="8229600" cy="5234656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  <a:endParaRPr lang="en-US" dirty="0"/>
          </a:p>
          <a:p>
            <a:r>
              <a:rPr lang="en-US" dirty="0"/>
              <a:t>Let us </a:t>
            </a:r>
            <a:r>
              <a:rPr lang="en-US" b="1" dirty="0">
                <a:solidFill>
                  <a:srgbClr val="3366FF"/>
                </a:solidFill>
              </a:rPr>
              <a:t>sum up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the number f(n)of comparisons and express them as a function of n. This number f(n) is equal to the </a:t>
            </a:r>
            <a:r>
              <a:rPr lang="en-US" b="1" dirty="0">
                <a:solidFill>
                  <a:srgbClr val="3366FF"/>
                </a:solidFill>
              </a:rPr>
              <a:t>sum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of: 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/>
              <a:t>:  number of comparisons performed by the </a:t>
            </a:r>
            <a:r>
              <a:rPr lang="en-US" b="1" dirty="0">
                <a:solidFill>
                  <a:srgbClr val="3366FF"/>
                </a:solidFill>
              </a:rPr>
              <a:t>outer</a:t>
            </a:r>
            <a:r>
              <a:rPr lang="en-US" dirty="0"/>
              <a:t> loop (for j =1 ..).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1/2n</a:t>
            </a:r>
            <a:r>
              <a:rPr lang="en-US" b="1" baseline="30000" dirty="0">
                <a:solidFill>
                  <a:srgbClr val="3366FF"/>
                </a:solidFill>
              </a:rPr>
              <a:t>2 </a:t>
            </a:r>
            <a:r>
              <a:rPr lang="en-US" b="1" dirty="0">
                <a:solidFill>
                  <a:srgbClr val="3366FF"/>
                </a:solidFill>
              </a:rPr>
              <a:t>+ 1/2n - 1</a:t>
            </a:r>
            <a:r>
              <a:rPr lang="en-US" dirty="0"/>
              <a:t>:   number of comparisons performed by the </a:t>
            </a:r>
            <a:r>
              <a:rPr lang="en-US" b="1" dirty="0">
                <a:solidFill>
                  <a:srgbClr val="3366FF"/>
                </a:solidFill>
              </a:rPr>
              <a:t>inner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loop (for I = (j+1) ..)</a:t>
            </a:r>
          </a:p>
          <a:p>
            <a:pPr marL="720090" lvl="1" indent="-342900">
              <a:buFont typeface="+mj-lt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1/2n</a:t>
            </a:r>
            <a:r>
              <a:rPr lang="en-US" b="1" baseline="30000" dirty="0">
                <a:solidFill>
                  <a:srgbClr val="3366FF"/>
                </a:solidFill>
              </a:rPr>
              <a:t>2  </a:t>
            </a:r>
            <a:r>
              <a:rPr lang="en-US" b="1" dirty="0">
                <a:solidFill>
                  <a:srgbClr val="3366FF"/>
                </a:solidFill>
              </a:rPr>
              <a:t>- 1/2n</a:t>
            </a:r>
            <a:r>
              <a:rPr lang="en-US" dirty="0"/>
              <a:t>:   number of comparisons performed  in the body of the </a:t>
            </a:r>
            <a:r>
              <a:rPr lang="en-US" b="1" dirty="0">
                <a:solidFill>
                  <a:srgbClr val="3366FF"/>
                </a:solidFill>
              </a:rPr>
              <a:t>inner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 &lt; A[j]). </a:t>
            </a:r>
          </a:p>
          <a:p>
            <a:r>
              <a:rPr lang="en-US" b="1" dirty="0">
                <a:solidFill>
                  <a:srgbClr val="3366FF"/>
                </a:solidFill>
              </a:rPr>
              <a:t>Conclusion</a:t>
            </a:r>
            <a:r>
              <a:rPr lang="en-US" dirty="0"/>
              <a:t>. The total number of comparisons is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b="1" baseline="30000" dirty="0">
                <a:solidFill>
                  <a:srgbClr val="3366FF"/>
                </a:solidFill>
              </a:rPr>
              <a:t>2</a:t>
            </a:r>
            <a:r>
              <a:rPr lang="en-US" b="1" dirty="0">
                <a:solidFill>
                  <a:srgbClr val="3366FF"/>
                </a:solidFill>
              </a:rPr>
              <a:t> + n - 1 </a:t>
            </a:r>
            <a:r>
              <a:rPr lang="mr-IN" b="1" dirty="0">
                <a:solidFill>
                  <a:srgbClr val="3366FF"/>
                </a:solidFill>
              </a:rPr>
              <a:t>…</a:t>
            </a:r>
            <a:endParaRPr lang="en-US" b="1" dirty="0">
              <a:solidFill>
                <a:srgbClr val="3366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us reflect on this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rgbClr val="3366FF"/>
                </a:solidFill>
              </a:rPr>
              <a:t>What if we included the swap operations in the count? </a:t>
            </a:r>
          </a:p>
          <a:p>
            <a:r>
              <a:rPr lang="en-US" dirty="0">
                <a:solidFill>
                  <a:schemeClr val="tx1"/>
                </a:solidFill>
              </a:rPr>
              <a:t>We would get something like </a:t>
            </a:r>
            <a:r>
              <a:rPr lang="en-US" b="1" dirty="0">
                <a:solidFill>
                  <a:srgbClr val="3366FF"/>
                </a:solidFill>
              </a:rPr>
              <a:t>an</a:t>
            </a:r>
            <a:r>
              <a:rPr lang="en-US" b="1" baseline="30000" dirty="0">
                <a:solidFill>
                  <a:srgbClr val="3366FF"/>
                </a:solidFill>
              </a:rPr>
              <a:t>2</a:t>
            </a:r>
            <a:r>
              <a:rPr lang="en-US" b="1" dirty="0">
                <a:solidFill>
                  <a:srgbClr val="3366FF"/>
                </a:solidFill>
              </a:rPr>
              <a:t> + </a:t>
            </a:r>
            <a:r>
              <a:rPr lang="en-US" b="1" dirty="0" err="1">
                <a:solidFill>
                  <a:srgbClr val="3366FF"/>
                </a:solidFill>
              </a:rPr>
              <a:t>bn</a:t>
            </a:r>
            <a:r>
              <a:rPr lang="en-US" b="1" dirty="0">
                <a:solidFill>
                  <a:srgbClr val="3366FF"/>
                </a:solidFill>
              </a:rPr>
              <a:t> + c</a:t>
            </a:r>
            <a:r>
              <a:rPr lang="en-US" dirty="0">
                <a:solidFill>
                  <a:schemeClr val="tx1"/>
                </a:solidFill>
              </a:rPr>
              <a:t>. The coefficients a, b, and c are not critical because they are </a:t>
            </a:r>
            <a:r>
              <a:rPr lang="en-US" b="1" dirty="0">
                <a:solidFill>
                  <a:srgbClr val="3366FF"/>
                </a:solidFill>
              </a:rPr>
              <a:t>independent from</a:t>
            </a:r>
            <a:r>
              <a:rPr lang="en-US" dirty="0">
                <a:solidFill>
                  <a:schemeClr val="tx1"/>
                </a:solidFill>
              </a:rPr>
              <a:t> the input size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:  if 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increases, </a:t>
            </a:r>
            <a:r>
              <a:rPr lang="en-US" b="1" i="1" dirty="0">
                <a:solidFill>
                  <a:schemeClr val="tx1"/>
                </a:solidFill>
              </a:rPr>
              <a:t>a, b,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do NOT!</a:t>
            </a:r>
          </a:p>
          <a:p>
            <a:r>
              <a:rPr lang="en-US" dirty="0">
                <a:solidFill>
                  <a:schemeClr val="tx1"/>
                </a:solidFill>
              </a:rPr>
              <a:t>What really matters is that time complexity will “grow” as </a:t>
            </a:r>
            <a:r>
              <a:rPr lang="en-US" sz="3200" b="1" dirty="0">
                <a:solidFill>
                  <a:srgbClr val="3366FF"/>
                </a:solidFill>
              </a:rPr>
              <a:t>n</a:t>
            </a:r>
            <a:r>
              <a:rPr lang="en-US" sz="3200" b="1" baseline="30000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95848" y="1505023"/>
            <a:ext cx="30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1663700" y="3530601"/>
            <a:ext cx="647700" cy="8001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Space Complexity </a:t>
            </a:r>
            <a:r>
              <a:rPr lang="en-US" dirty="0"/>
              <a:t>of  “Sorting”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694"/>
            <a:ext cx="8229600" cy="5004471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Sort-Array(A)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for j = 1 to (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r>
              <a:rPr lang="en-US" sz="1400" dirty="0">
                <a:latin typeface="Courier New"/>
                <a:cs typeface="Courier New"/>
              </a:rPr>
              <a:t> –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for 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 = (j + 1) to </a:t>
            </a:r>
            <a:r>
              <a:rPr lang="en-US" sz="1400" dirty="0" err="1">
                <a:latin typeface="Courier New"/>
                <a:cs typeface="Courier New"/>
              </a:rPr>
              <a:t>A.length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if (A[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&lt; A[j])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// swap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and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buffer = A[j]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A[j] = 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			A[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ourier New"/>
                <a:cs typeface="Courier New"/>
              </a:rPr>
              <a:t>] = buffer</a:t>
            </a: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the unit of space?</a:t>
            </a:r>
          </a:p>
          <a:p>
            <a:pPr lvl="1"/>
            <a:r>
              <a:rPr lang="en-US" sz="1250" dirty="0">
                <a:solidFill>
                  <a:schemeClr val="bg1">
                    <a:lumMod val="50000"/>
                  </a:schemeClr>
                </a:solidFill>
              </a:rPr>
              <a:t>Space for one item in the array or a variable (</a:t>
            </a:r>
            <a:r>
              <a:rPr lang="en-US" sz="125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250" dirty="0">
                <a:solidFill>
                  <a:schemeClr val="bg1">
                    <a:lumMod val="50000"/>
                  </a:schemeClr>
                </a:solidFill>
              </a:rPr>
              <a:t>, j, and buffer)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The size of the input is 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tx1"/>
                </a:solidFill>
              </a:rPr>
              <a:t>items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 in the array)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count and express this amount of space as a function of the </a:t>
            </a:r>
            <a:r>
              <a:rPr lang="en-US" sz="1550" i="1" dirty="0">
                <a:solidFill>
                  <a:schemeClr val="bg1">
                    <a:lumMod val="50000"/>
                  </a:schemeClr>
                </a:solidFill>
              </a:rPr>
              <a:t>size of the input</a:t>
            </a:r>
            <a:r>
              <a:rPr lang="en-US" sz="155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50" b="1" i="1" dirty="0">
                <a:solidFill>
                  <a:srgbClr val="3366FF"/>
                </a:solidFill>
              </a:rPr>
              <a:t>n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array requires n items</a:t>
            </a:r>
          </a:p>
          <a:p>
            <a:pPr lvl="2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There are three variables: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 j, and smallest.</a:t>
            </a:r>
          </a:p>
          <a:p>
            <a:pPr lvl="1"/>
            <a:r>
              <a:rPr lang="en-US" dirty="0"/>
              <a:t>In total, this algorithm requires </a:t>
            </a:r>
            <a:r>
              <a:rPr lang="en-US" b="1" dirty="0">
                <a:solidFill>
                  <a:srgbClr val="3366FF"/>
                </a:solidFill>
              </a:rPr>
              <a:t>n + 3 space units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Let us reflect on this</a:t>
            </a:r>
            <a:r>
              <a:rPr lang="en-US" b="1" dirty="0">
                <a:solidFill>
                  <a:schemeClr val="tx1"/>
                </a:solidFill>
              </a:rPr>
              <a:t>:  </a:t>
            </a:r>
            <a:r>
              <a:rPr lang="en-US" b="1" dirty="0">
                <a:solidFill>
                  <a:srgbClr val="3366FF"/>
                </a:solidFill>
              </a:rPr>
              <a:t>What if we included the size to store the algorithm itself or use bytes as units? </a:t>
            </a:r>
          </a:p>
          <a:p>
            <a:r>
              <a:rPr lang="en-US" dirty="0">
                <a:solidFill>
                  <a:schemeClr val="tx1"/>
                </a:solidFill>
              </a:rPr>
              <a:t>We would get something like </a:t>
            </a:r>
            <a:r>
              <a:rPr lang="en-US" b="1" dirty="0">
                <a:solidFill>
                  <a:srgbClr val="3366FF"/>
                </a:solidFill>
              </a:rPr>
              <a:t>an + b</a:t>
            </a:r>
            <a:r>
              <a:rPr lang="en-US" dirty="0">
                <a:solidFill>
                  <a:schemeClr val="tx1"/>
                </a:solidFill>
              </a:rPr>
              <a:t>. The constants </a:t>
            </a:r>
            <a:r>
              <a:rPr lang="en-US" b="1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 are not critical because they are </a:t>
            </a:r>
            <a:r>
              <a:rPr lang="en-US" b="1" dirty="0">
                <a:solidFill>
                  <a:srgbClr val="3366FF"/>
                </a:solidFill>
              </a:rPr>
              <a:t>independent from</a:t>
            </a:r>
            <a:r>
              <a:rPr lang="en-US" dirty="0">
                <a:solidFill>
                  <a:schemeClr val="tx1"/>
                </a:solidFill>
              </a:rPr>
              <a:t> the input size </a:t>
            </a:r>
            <a:r>
              <a:rPr lang="en-US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:  if 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increases, </a:t>
            </a:r>
            <a:r>
              <a:rPr lang="en-US" b="1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do NOT!</a:t>
            </a:r>
          </a:p>
          <a:p>
            <a:r>
              <a:rPr lang="en-US" dirty="0">
                <a:solidFill>
                  <a:schemeClr val="tx1"/>
                </a:solidFill>
              </a:rPr>
              <a:t>What really matters is that space complexity will “grow” as </a:t>
            </a:r>
            <a:r>
              <a:rPr lang="en-US" sz="3200" b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1083" y="381510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n </a:t>
            </a:r>
            <a:r>
              <a:rPr lang="en-US" b="1" dirty="0">
                <a:solidFill>
                  <a:srgbClr val="3366FF"/>
                </a:solidFill>
              </a:rPr>
              <a:t>space units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5037" y="4082973"/>
            <a:ext cx="185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sym typeface="Wingdings"/>
              </a:rPr>
              <a:t> 3</a:t>
            </a:r>
            <a:r>
              <a:rPr lang="en-US" b="1" dirty="0">
                <a:solidFill>
                  <a:srgbClr val="3366FF"/>
                </a:solidFill>
              </a:rPr>
              <a:t> space units</a:t>
            </a:r>
          </a:p>
        </p:txBody>
      </p:sp>
    </p:spTree>
    <p:extLst>
      <p:ext uri="{BB962C8B-B14F-4D97-AF65-F5344CB8AC3E}">
        <p14:creationId xmlns:p14="http://schemas.microsoft.com/office/powerpoint/2010/main" val="27018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average, and worst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47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600201"/>
            <a:ext cx="6215544" cy="452596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charset="0"/>
              </a:rPr>
              <a:t>Learn about </a:t>
            </a:r>
            <a:r>
              <a:rPr lang="en-US" b="1" dirty="0">
                <a:latin typeface="Times New Roman" charset="0"/>
              </a:rPr>
              <a:t>how </a:t>
            </a:r>
            <a:r>
              <a:rPr lang="en-US" dirty="0">
                <a:latin typeface="Times New Roman" charset="0"/>
              </a:rPr>
              <a:t>the problem instance can impact time and/or space complexity</a:t>
            </a:r>
          </a:p>
          <a:p>
            <a:r>
              <a:rPr lang="en-US" dirty="0">
                <a:latin typeface="Times New Roman" charset="0"/>
              </a:rPr>
              <a:t>Illustrate the impact using as example an algorithm:  </a:t>
            </a:r>
            <a:r>
              <a:rPr lang="en-US" b="1" i="1" dirty="0" err="1">
                <a:solidFill>
                  <a:srgbClr val="3366FF"/>
                </a:solidFill>
                <a:latin typeface="Times New Roman" charset="0"/>
              </a:rPr>
              <a:t>findElement</a:t>
            </a:r>
            <a:r>
              <a:rPr lang="en-US" b="1" i="1" dirty="0">
                <a:solidFill>
                  <a:srgbClr val="3366FF"/>
                </a:solidFill>
                <a:latin typeface="Times New Roman" charset="0"/>
              </a:rPr>
              <a:t>(e, A)</a:t>
            </a:r>
          </a:p>
          <a:p>
            <a:pPr lvl="1"/>
            <a:r>
              <a:rPr lang="en-US" dirty="0">
                <a:latin typeface="Times New Roman" charset="0"/>
              </a:rPr>
              <a:t>determine the time complexity in the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best</a:t>
            </a:r>
            <a:r>
              <a:rPr lang="en-US" dirty="0">
                <a:latin typeface="Times New Roman" charset="0"/>
              </a:rPr>
              <a:t> case</a:t>
            </a:r>
          </a:p>
          <a:p>
            <a:pPr lvl="1"/>
            <a:r>
              <a:rPr lang="en-US" dirty="0">
                <a:latin typeface="Times New Roman" charset="0"/>
              </a:rPr>
              <a:t>determine the time complexity in the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worst</a:t>
            </a:r>
            <a:r>
              <a:rPr lang="en-US" dirty="0">
                <a:latin typeface="Times New Roman" charset="0"/>
              </a:rPr>
              <a:t> case</a:t>
            </a:r>
          </a:p>
          <a:p>
            <a:pPr lvl="1"/>
            <a:r>
              <a:rPr lang="en-US" dirty="0">
                <a:latin typeface="Times New Roman" charset="0"/>
              </a:rPr>
              <a:t>determine the time complexity in the </a:t>
            </a:r>
            <a:r>
              <a:rPr lang="en-US" b="1" dirty="0">
                <a:solidFill>
                  <a:srgbClr val="3366FF"/>
                </a:solidFill>
                <a:latin typeface="Times New Roman" charset="0"/>
              </a:rPr>
              <a:t>average</a:t>
            </a:r>
            <a:r>
              <a:rPr lang="en-US" dirty="0">
                <a:latin typeface="Times New Roman" charset="0"/>
              </a:rPr>
              <a:t> case</a:t>
            </a:r>
          </a:p>
          <a:p>
            <a:pPr marL="308610" lvl="1" indent="0">
              <a:buNone/>
            </a:pPr>
            <a:r>
              <a:rPr lang="en-US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32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48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Algorithm to </a:t>
            </a:r>
            <a:r>
              <a:rPr lang="en-US" b="1" i="1" dirty="0">
                <a:latin typeface="+mn-lt"/>
              </a:rPr>
              <a:t>Find e in Sequence A</a:t>
            </a:r>
            <a:endParaRPr lang="en-US" i="1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2" y="935182"/>
            <a:ext cx="8193809" cy="4675911"/>
          </a:xfrm>
        </p:spPr>
        <p:txBody>
          <a:bodyPr/>
          <a:lstStyle/>
          <a:p>
            <a:r>
              <a:rPr lang="en-US" sz="2000" dirty="0">
                <a:solidFill>
                  <a:srgbClr val="3366FF"/>
                </a:solidFill>
              </a:rPr>
              <a:t>Problem</a:t>
            </a:r>
            <a:r>
              <a:rPr lang="en-US" sz="2000" dirty="0"/>
              <a:t>: </a:t>
            </a:r>
            <a:r>
              <a:rPr lang="en-US" sz="2000" b="1" dirty="0"/>
              <a:t>find the index of element e in sequence A</a:t>
            </a:r>
          </a:p>
          <a:p>
            <a:pPr lvl="2"/>
            <a:r>
              <a:rPr lang="en-US" sz="2000" b="1" dirty="0"/>
              <a:t>Input</a:t>
            </a:r>
            <a:r>
              <a:rPr lang="en-US" sz="2000" dirty="0"/>
              <a:t>: </a:t>
            </a:r>
          </a:p>
          <a:p>
            <a:pPr marL="1520190" lvl="3" indent="-457200">
              <a:buFont typeface="+mj-lt"/>
              <a:buAutoNum type="arabicPeriod"/>
            </a:pPr>
            <a:r>
              <a:rPr lang="en-US" sz="1850" dirty="0"/>
              <a:t>a number </a:t>
            </a:r>
            <a:r>
              <a:rPr lang="en-US" sz="1850" b="1" dirty="0">
                <a:solidFill>
                  <a:srgbClr val="3366FF"/>
                </a:solidFill>
              </a:rPr>
              <a:t>e</a:t>
            </a:r>
            <a:r>
              <a:rPr lang="en-US" sz="1850" dirty="0"/>
              <a:t>,</a:t>
            </a:r>
          </a:p>
          <a:p>
            <a:pPr marL="1520190" lvl="3" indent="-457200">
              <a:buFont typeface="+mj-lt"/>
              <a:buAutoNum type="arabicPeriod"/>
            </a:pPr>
            <a:r>
              <a:rPr lang="en-US" sz="2000" dirty="0"/>
              <a:t>a sequence  A of </a:t>
            </a:r>
            <a:r>
              <a:rPr lang="en-US" sz="2000" b="1" i="1" dirty="0"/>
              <a:t>n</a:t>
            </a:r>
            <a:r>
              <a:rPr lang="en-US" sz="2000" dirty="0"/>
              <a:t> positive numbers </a:t>
            </a:r>
            <a:r>
              <a:rPr lang="en-US" sz="2000" b="1" dirty="0">
                <a:solidFill>
                  <a:srgbClr val="3366FF"/>
                </a:solidFill>
              </a:rPr>
              <a:t>(a</a:t>
            </a:r>
            <a:r>
              <a:rPr lang="en-US" sz="2000" b="1" baseline="-25000" dirty="0">
                <a:solidFill>
                  <a:srgbClr val="3366FF"/>
                </a:solidFill>
              </a:rPr>
              <a:t>1</a:t>
            </a:r>
            <a:r>
              <a:rPr lang="en-US" sz="2000" b="1" dirty="0">
                <a:solidFill>
                  <a:srgbClr val="3366FF"/>
                </a:solidFill>
              </a:rPr>
              <a:t>, a</a:t>
            </a:r>
            <a:r>
              <a:rPr lang="en-US" sz="2000" b="1" baseline="-25000" dirty="0">
                <a:solidFill>
                  <a:srgbClr val="3366FF"/>
                </a:solidFill>
              </a:rPr>
              <a:t>2</a:t>
            </a:r>
            <a:r>
              <a:rPr lang="en-US" sz="2000" b="1" dirty="0">
                <a:solidFill>
                  <a:srgbClr val="3366FF"/>
                </a:solidFill>
              </a:rPr>
              <a:t>, </a:t>
            </a:r>
            <a:r>
              <a:rPr lang="mr-IN" sz="2000" b="1" dirty="0">
                <a:solidFill>
                  <a:srgbClr val="3366FF"/>
                </a:solidFill>
              </a:rPr>
              <a:t>…</a:t>
            </a:r>
            <a:r>
              <a:rPr lang="en-US" sz="2000" b="1" dirty="0">
                <a:solidFill>
                  <a:srgbClr val="3366FF"/>
                </a:solidFill>
              </a:rPr>
              <a:t>, a</a:t>
            </a:r>
            <a:r>
              <a:rPr lang="en-US" sz="2000" b="1" baseline="-25000" dirty="0">
                <a:solidFill>
                  <a:srgbClr val="3366FF"/>
                </a:solidFill>
              </a:rPr>
              <a:t>n</a:t>
            </a:r>
            <a:r>
              <a:rPr lang="en-US" sz="2000" b="1" dirty="0">
                <a:solidFill>
                  <a:srgbClr val="3366FF"/>
                </a:solidFill>
              </a:rPr>
              <a:t>)</a:t>
            </a:r>
          </a:p>
          <a:p>
            <a:pPr lvl="2"/>
            <a:r>
              <a:rPr lang="en-US" sz="2000" b="1" dirty="0"/>
              <a:t>Output: 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3366FF"/>
                </a:solidFill>
              </a:rPr>
              <a:t>smallest</a:t>
            </a:r>
            <a:r>
              <a:rPr lang="en-US" sz="2000" dirty="0"/>
              <a:t> index </a:t>
            </a:r>
            <a:r>
              <a:rPr lang="en-US" sz="2000" b="1" dirty="0" err="1">
                <a:solidFill>
                  <a:srgbClr val="3366FF"/>
                </a:solidFill>
              </a:rPr>
              <a:t>i</a:t>
            </a:r>
            <a:r>
              <a:rPr lang="en-US" sz="2000" dirty="0"/>
              <a:t> such that </a:t>
            </a:r>
            <a:r>
              <a:rPr lang="en-US" sz="2000" b="1" dirty="0"/>
              <a:t>e = </a:t>
            </a:r>
            <a:r>
              <a:rPr lang="en-US" sz="2000" b="1" dirty="0" err="1"/>
              <a:t>a</a:t>
            </a:r>
            <a:r>
              <a:rPr lang="en-US" sz="2000" b="1" baseline="-25000" dirty="0" err="1"/>
              <a:t>i</a:t>
            </a:r>
            <a:r>
              <a:rPr lang="en-US" sz="2000" b="1" dirty="0"/>
              <a:t> 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3366FF"/>
                </a:solidFill>
              </a:rPr>
              <a:t>-1</a:t>
            </a:r>
            <a:r>
              <a:rPr lang="en-US" sz="2000" dirty="0"/>
              <a:t> in e not in A</a:t>
            </a:r>
          </a:p>
          <a:p>
            <a:pPr lvl="1"/>
            <a:r>
              <a:rPr lang="en-US" sz="2150" dirty="0"/>
              <a:t>A </a:t>
            </a:r>
            <a:r>
              <a:rPr lang="en-US" sz="2150" dirty="0">
                <a:solidFill>
                  <a:srgbClr val="3366FF"/>
                </a:solidFill>
              </a:rPr>
              <a:t>(</a:t>
            </a:r>
            <a:r>
              <a:rPr lang="en-US" sz="2150" dirty="0" err="1">
                <a:solidFill>
                  <a:srgbClr val="3366FF"/>
                </a:solidFill>
              </a:rPr>
              <a:t>e,sequence</a:t>
            </a:r>
            <a:r>
              <a:rPr lang="en-US" sz="2150" dirty="0">
                <a:solidFill>
                  <a:srgbClr val="3366FF"/>
                </a:solidFill>
              </a:rPr>
              <a:t>) </a:t>
            </a:r>
            <a:r>
              <a:rPr lang="en-US" sz="2150" dirty="0"/>
              <a:t>input is called an </a:t>
            </a:r>
            <a:r>
              <a:rPr lang="en-US" sz="2150" b="1" dirty="0">
                <a:solidFill>
                  <a:srgbClr val="3366FF"/>
                </a:solidFill>
              </a:rPr>
              <a:t>instance</a:t>
            </a:r>
            <a:r>
              <a:rPr lang="en-US" sz="2150" dirty="0">
                <a:solidFill>
                  <a:srgbClr val="3366FF"/>
                </a:solidFill>
              </a:rPr>
              <a:t> </a:t>
            </a:r>
            <a:r>
              <a:rPr lang="en-US" sz="2150" dirty="0"/>
              <a:t>of the problem.</a:t>
            </a:r>
          </a:p>
          <a:p>
            <a:pPr lvl="1"/>
            <a:r>
              <a:rPr lang="en-US" sz="2150" dirty="0">
                <a:solidFill>
                  <a:srgbClr val="3366FF"/>
                </a:solidFill>
              </a:rPr>
              <a:t>[e=</a:t>
            </a:r>
            <a:r>
              <a:rPr lang="en-US" sz="2150" dirty="0">
                <a:solidFill>
                  <a:srgbClr val="FF0000"/>
                </a:solidFill>
              </a:rPr>
              <a:t>2</a:t>
            </a:r>
            <a:r>
              <a:rPr lang="en-US" sz="2150" dirty="0">
                <a:solidFill>
                  <a:srgbClr val="3366FF"/>
                </a:solidFill>
              </a:rPr>
              <a:t>, A=(3, 7, 54, </a:t>
            </a:r>
            <a:r>
              <a:rPr lang="en-US" sz="2150" dirty="0">
                <a:solidFill>
                  <a:srgbClr val="FF0000"/>
                </a:solidFill>
              </a:rPr>
              <a:t>2</a:t>
            </a:r>
            <a:r>
              <a:rPr lang="en-US" sz="2150" dirty="0">
                <a:solidFill>
                  <a:srgbClr val="3366FF"/>
                </a:solidFill>
              </a:rPr>
              <a:t>, 100, 2, 45)] </a:t>
            </a:r>
            <a:r>
              <a:rPr lang="en-US" sz="2150" dirty="0"/>
              <a:t>is an instance of this problem that returns the index </a:t>
            </a:r>
            <a:r>
              <a:rPr lang="en-US" sz="2150" b="1" dirty="0">
                <a:solidFill>
                  <a:srgbClr val="3366FF"/>
                </a:solidFill>
              </a:rPr>
              <a:t>4</a:t>
            </a:r>
            <a:r>
              <a:rPr lang="en-US" sz="2150" dirty="0"/>
              <a:t>.</a:t>
            </a:r>
          </a:p>
          <a:p>
            <a:pPr lvl="1"/>
            <a:r>
              <a:rPr lang="en-US" sz="2000" dirty="0">
                <a:solidFill>
                  <a:srgbClr val="3366FF"/>
                </a:solidFill>
              </a:rPr>
              <a:t>[e=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rgbClr val="3366FF"/>
                </a:solidFill>
              </a:rPr>
              <a:t>, A=(3, 7, 54, 2, 100, 2, 45)] </a:t>
            </a:r>
            <a:r>
              <a:rPr lang="en-US" sz="2000" dirty="0"/>
              <a:t>is an instance of this problem that returns the index </a:t>
            </a:r>
            <a:r>
              <a:rPr lang="en-US" sz="2000" b="1" dirty="0">
                <a:solidFill>
                  <a:srgbClr val="3366FF"/>
                </a:solidFill>
              </a:rPr>
              <a:t>-1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FF0000"/>
                </a:solidFill>
              </a:rPr>
              <a:t>29 not in A</a:t>
            </a:r>
            <a:r>
              <a:rPr lang="en-US" sz="2000" dirty="0"/>
              <a:t>).</a:t>
            </a:r>
            <a:endParaRPr lang="en-US" sz="18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find-Element(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e,A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index =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while ((index ≤ n) and (A[index]≠ e))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index = index + 1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if (index &gt; n)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index = -1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return(index)</a:t>
            </a:r>
          </a:p>
          <a:p>
            <a:pPr lvl="2"/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p" bldLvl="4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49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Time Complexity of </a:t>
            </a:r>
            <a:r>
              <a:rPr lang="en-US" b="1" i="1" dirty="0">
                <a:latin typeface="+mn-lt"/>
              </a:rPr>
              <a:t>Find e in Array A</a:t>
            </a:r>
            <a:endParaRPr lang="en-US" i="1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2" y="1062182"/>
            <a:ext cx="8394699" cy="4675911"/>
          </a:xfrm>
        </p:spPr>
        <p:txBody>
          <a:bodyPr/>
          <a:lstStyle/>
          <a:p>
            <a:r>
              <a:rPr lang="en-US" sz="2000" dirty="0">
                <a:solidFill>
                  <a:srgbClr val="3366FF"/>
                </a:solidFill>
              </a:rPr>
              <a:t>Actions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3366FF"/>
                </a:solidFill>
              </a:rPr>
              <a:t>to count</a:t>
            </a:r>
            <a:r>
              <a:rPr lang="en-US" sz="2000" dirty="0"/>
              <a:t>: comparisons</a:t>
            </a:r>
          </a:p>
          <a:p>
            <a:r>
              <a:rPr lang="en-US" sz="2000" dirty="0"/>
              <a:t>The number of comparisons </a:t>
            </a:r>
            <a:r>
              <a:rPr lang="en-US" sz="2000" b="1" dirty="0">
                <a:solidFill>
                  <a:srgbClr val="FF0000"/>
                </a:solidFill>
              </a:rPr>
              <a:t>depends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on the instance of the problem</a:t>
            </a:r>
          </a:p>
          <a:p>
            <a:pPr lvl="1"/>
            <a:r>
              <a:rPr lang="en-US" sz="1700" dirty="0"/>
              <a:t>Instance </a:t>
            </a:r>
            <a:r>
              <a:rPr lang="en-US" sz="1800" dirty="0"/>
              <a:t>[</a:t>
            </a:r>
            <a:r>
              <a:rPr lang="en-US" sz="1800" b="1" dirty="0">
                <a:solidFill>
                  <a:srgbClr val="FF0000"/>
                </a:solidFill>
              </a:rPr>
              <a:t>3</a:t>
            </a:r>
            <a:r>
              <a:rPr lang="en-US" sz="1800" dirty="0"/>
              <a:t>, (</a:t>
            </a:r>
            <a:r>
              <a:rPr lang="en-US" sz="1800" b="1" dirty="0">
                <a:solidFill>
                  <a:srgbClr val="FF0000"/>
                </a:solidFill>
              </a:rPr>
              <a:t>3</a:t>
            </a:r>
            <a:r>
              <a:rPr lang="en-US" sz="1800" dirty="0"/>
              <a:t>, 7, 54, 2, 100, 2, 45)] :</a:t>
            </a:r>
          </a:p>
          <a:p>
            <a:pPr lvl="2"/>
            <a:r>
              <a:rPr lang="en-US" sz="1650" dirty="0"/>
              <a:t> the number of comparisons in the </a:t>
            </a:r>
            <a:r>
              <a:rPr lang="en-US" sz="1650" b="1" dirty="0">
                <a:solidFill>
                  <a:srgbClr val="3366FF"/>
                </a:solidFill>
              </a:rPr>
              <a:t>while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/>
              <a:t>loop is </a:t>
            </a:r>
            <a:r>
              <a:rPr lang="en-US" sz="1650" b="1" dirty="0">
                <a:solidFill>
                  <a:srgbClr val="3366FF"/>
                </a:solidFill>
              </a:rPr>
              <a:t>2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/>
              <a:t>(</a:t>
            </a:r>
            <a:r>
              <a:rPr lang="en-US" sz="1650" b="1" dirty="0">
                <a:solidFill>
                  <a:srgbClr val="3366FF"/>
                </a:solidFill>
              </a:rPr>
              <a:t>best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/>
              <a:t>case)</a:t>
            </a:r>
          </a:p>
          <a:p>
            <a:pPr lvl="1"/>
            <a:r>
              <a:rPr lang="en-US" sz="1700" dirty="0"/>
              <a:t>Instance </a:t>
            </a:r>
            <a:r>
              <a:rPr lang="en-US" sz="1800" dirty="0"/>
              <a:t>[</a:t>
            </a:r>
            <a:r>
              <a:rPr lang="en-US" sz="1800" b="1" dirty="0">
                <a:solidFill>
                  <a:srgbClr val="FF0000"/>
                </a:solidFill>
              </a:rPr>
              <a:t>45</a:t>
            </a:r>
            <a:r>
              <a:rPr lang="en-US" sz="1800" dirty="0"/>
              <a:t>, (3, 7, 54, 2, 100, 2, </a:t>
            </a:r>
            <a:r>
              <a:rPr lang="en-US" sz="1800" b="1" dirty="0">
                <a:solidFill>
                  <a:srgbClr val="FF0000"/>
                </a:solidFill>
              </a:rPr>
              <a:t>45</a:t>
            </a:r>
            <a:r>
              <a:rPr lang="en-US" sz="1800" dirty="0"/>
              <a:t>)] : </a:t>
            </a:r>
          </a:p>
          <a:p>
            <a:pPr lvl="2"/>
            <a:r>
              <a:rPr lang="en-US" sz="1650" dirty="0"/>
              <a:t>the number of comparisons in the </a:t>
            </a:r>
            <a:r>
              <a:rPr lang="en-US" sz="1650" b="1" dirty="0">
                <a:solidFill>
                  <a:srgbClr val="3366FF"/>
                </a:solidFill>
              </a:rPr>
              <a:t>while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/>
              <a:t>loop  is size of input </a:t>
            </a:r>
            <a:r>
              <a:rPr lang="en-US" sz="1650" b="1" i="1" dirty="0">
                <a:solidFill>
                  <a:srgbClr val="3366FF"/>
                </a:solidFill>
              </a:rPr>
              <a:t>2n+1</a:t>
            </a:r>
            <a:r>
              <a:rPr lang="en-US" sz="1650" i="1" dirty="0">
                <a:solidFill>
                  <a:srgbClr val="3366FF"/>
                </a:solidFill>
              </a:rPr>
              <a:t> </a:t>
            </a:r>
            <a:r>
              <a:rPr lang="en-US" sz="1650" dirty="0"/>
              <a:t>(15) (</a:t>
            </a:r>
            <a:r>
              <a:rPr lang="en-US" sz="1650" b="1" dirty="0">
                <a:solidFill>
                  <a:srgbClr val="3366FF"/>
                </a:solidFill>
              </a:rPr>
              <a:t>worst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/>
              <a:t>case)</a:t>
            </a:r>
          </a:p>
          <a:p>
            <a:pPr lvl="1"/>
            <a:r>
              <a:rPr lang="en-US" sz="1800" dirty="0"/>
              <a:t> On </a:t>
            </a:r>
            <a:r>
              <a:rPr lang="en-US" sz="1800" b="1" dirty="0">
                <a:solidFill>
                  <a:srgbClr val="3366FF"/>
                </a:solidFill>
              </a:rPr>
              <a:t>average:</a:t>
            </a:r>
            <a:endParaRPr lang="en-US" sz="1800" dirty="0">
              <a:solidFill>
                <a:srgbClr val="3366FF"/>
              </a:solidFill>
            </a:endParaRPr>
          </a:p>
          <a:p>
            <a:pPr lvl="2"/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chemeClr val="tx1"/>
                </a:solidFill>
              </a:rPr>
              <a:t>the number of comparisons in the while loop is</a:t>
            </a:r>
            <a:r>
              <a:rPr lang="en-US" sz="1650" b="1" dirty="0">
                <a:solidFill>
                  <a:srgbClr val="3366FF"/>
                </a:solidFill>
              </a:rPr>
              <a:t> </a:t>
            </a:r>
            <a:r>
              <a:rPr lang="en-US" sz="1650" b="1" i="1" dirty="0">
                <a:solidFill>
                  <a:srgbClr val="3366FF"/>
                </a:solidFill>
              </a:rPr>
              <a:t>(2n+1)/2 </a:t>
            </a:r>
            <a:r>
              <a:rPr lang="en-US" sz="1650" dirty="0">
                <a:solidFill>
                  <a:srgbClr val="000000"/>
                </a:solidFill>
              </a:rPr>
              <a:t>(is </a:t>
            </a:r>
            <a:r>
              <a:rPr lang="en-US" sz="1650" b="1" i="1" dirty="0">
                <a:solidFill>
                  <a:srgbClr val="3366FF"/>
                </a:solidFill>
              </a:rPr>
              <a:t>e</a:t>
            </a:r>
            <a:r>
              <a:rPr lang="en-US" sz="1650" dirty="0">
                <a:solidFill>
                  <a:srgbClr val="3366FF"/>
                </a:solidFill>
              </a:rPr>
              <a:t> </a:t>
            </a:r>
            <a:r>
              <a:rPr lang="en-US" sz="1650" dirty="0">
                <a:solidFill>
                  <a:srgbClr val="000000"/>
                </a:solidFill>
              </a:rPr>
              <a:t>close to the beginning or the end?). Statistically, the element is found </a:t>
            </a:r>
            <a:r>
              <a:rPr lang="en-US" sz="1650" dirty="0">
                <a:solidFill>
                  <a:srgbClr val="3366FF"/>
                </a:solidFill>
              </a:rPr>
              <a:t>on average </a:t>
            </a:r>
            <a:r>
              <a:rPr lang="en-US" sz="1650" dirty="0">
                <a:solidFill>
                  <a:srgbClr val="000000"/>
                </a:solidFill>
              </a:rPr>
              <a:t>after scanning half the array </a:t>
            </a:r>
          </a:p>
          <a:p>
            <a:pPr lvl="1"/>
            <a:endParaRPr lang="en-US" sz="21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find-Element(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e,A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index =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while ((index ≤ n) and (A[index]≠ e))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index = index + 1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if (index &gt; n)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index = -1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return(index)</a:t>
            </a:r>
          </a:p>
          <a:p>
            <a:pPr lvl="2"/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6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5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Algorithm Origins (Wikipedia)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6569" y="1062182"/>
            <a:ext cx="7924800" cy="4976092"/>
          </a:xfrm>
        </p:spPr>
        <p:txBody>
          <a:bodyPr/>
          <a:lstStyle/>
          <a:p>
            <a:r>
              <a:rPr lang="en-US" sz="2400" b="1" dirty="0"/>
              <a:t>Etymology</a:t>
            </a:r>
            <a:r>
              <a:rPr lang="en-US" sz="2400" dirty="0"/>
              <a:t>: the word stems from the name of a Persian (currently Iranian) mathematician named Muhammad </a:t>
            </a:r>
            <a:r>
              <a:rPr lang="en-US" sz="2400" dirty="0" err="1"/>
              <a:t>Ibn</a:t>
            </a:r>
            <a:r>
              <a:rPr lang="en-US" sz="2400" dirty="0"/>
              <a:t> Musa </a:t>
            </a:r>
            <a:r>
              <a:rPr lang="en-US" sz="2400" dirty="0">
                <a:solidFill>
                  <a:srgbClr val="3366FF"/>
                </a:solidFill>
              </a:rPr>
              <a:t>Al </a:t>
            </a:r>
            <a:r>
              <a:rPr lang="en-US" sz="2400" dirty="0" err="1">
                <a:solidFill>
                  <a:srgbClr val="3366FF"/>
                </a:solidFill>
              </a:rPr>
              <a:t>Khawarizmi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b="1" dirty="0"/>
              <a:t>Concept</a:t>
            </a:r>
            <a:r>
              <a:rPr lang="en-US" sz="2400" dirty="0"/>
              <a:t>: precedes Al </a:t>
            </a:r>
            <a:r>
              <a:rPr lang="en-US" sz="2400" dirty="0" err="1"/>
              <a:t>Khawarizmi</a:t>
            </a:r>
            <a:r>
              <a:rPr lang="en-US" sz="2400" dirty="0"/>
              <a:t> with:</a:t>
            </a:r>
          </a:p>
          <a:p>
            <a:pPr lvl="1"/>
            <a:r>
              <a:rPr lang="en-US" sz="2100" dirty="0"/>
              <a:t> the </a:t>
            </a:r>
            <a:r>
              <a:rPr lang="en-US" sz="2100" i="1" dirty="0">
                <a:solidFill>
                  <a:srgbClr val="3366FF"/>
                </a:solidFill>
              </a:rPr>
              <a:t>Sieve of </a:t>
            </a:r>
            <a:r>
              <a:rPr lang="en-US" sz="2100" i="1" dirty="0" err="1">
                <a:solidFill>
                  <a:srgbClr val="3366FF"/>
                </a:solidFill>
              </a:rPr>
              <a:t>Erathostenes</a:t>
            </a:r>
            <a:r>
              <a:rPr lang="en-US" sz="2100" dirty="0"/>
              <a:t> </a:t>
            </a:r>
          </a:p>
          <a:p>
            <a:pPr lvl="2"/>
            <a:r>
              <a:rPr lang="en-US" sz="1950" dirty="0"/>
              <a:t>finds prime numbers</a:t>
            </a:r>
          </a:p>
          <a:p>
            <a:pPr lvl="1"/>
            <a:r>
              <a:rPr lang="en-US" sz="2100" dirty="0"/>
              <a:t> </a:t>
            </a:r>
            <a:r>
              <a:rPr lang="en-US" sz="2100" i="1" dirty="0">
                <a:solidFill>
                  <a:srgbClr val="3366FF"/>
                </a:solidFill>
              </a:rPr>
              <a:t>Euclid’s algorithm</a:t>
            </a:r>
            <a:endParaRPr lang="en-US" sz="2100" dirty="0"/>
          </a:p>
          <a:p>
            <a:pPr lvl="2"/>
            <a:r>
              <a:rPr lang="en-US" sz="1950" dirty="0"/>
              <a:t>finds the greatest common divisor of two numbers</a:t>
            </a:r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7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50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600201"/>
            <a:ext cx="5910745" cy="452596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charset="0"/>
              </a:rPr>
              <a:t>Learn about </a:t>
            </a:r>
            <a:r>
              <a:rPr lang="en-US" b="1" dirty="0">
                <a:latin typeface="Times New Roman" charset="0"/>
              </a:rPr>
              <a:t>what</a:t>
            </a:r>
            <a:r>
              <a:rPr lang="en-US" dirty="0">
                <a:latin typeface="Times New Roman" charset="0"/>
              </a:rPr>
              <a:t> function growth is</a:t>
            </a:r>
          </a:p>
          <a:p>
            <a:r>
              <a:rPr lang="en-US" dirty="0">
                <a:latin typeface="Times New Roman" charset="0"/>
              </a:rPr>
              <a:t>Understand </a:t>
            </a:r>
            <a:r>
              <a:rPr lang="en-US" b="1" dirty="0">
                <a:latin typeface="Times New Roman" charset="0"/>
              </a:rPr>
              <a:t>why</a:t>
            </a:r>
            <a:r>
              <a:rPr lang="en-US" dirty="0">
                <a:latin typeface="Times New Roman" charset="0"/>
              </a:rPr>
              <a:t> the growth of a function matters more than the exact coefficients.</a:t>
            </a:r>
          </a:p>
          <a:p>
            <a:r>
              <a:rPr lang="en-US" dirty="0">
                <a:latin typeface="Times New Roman" charset="0"/>
              </a:rPr>
              <a:t>Realize that what really matters is the growth of functions to compare functions especially for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</a:rPr>
              <a:t>very large </a:t>
            </a:r>
            <a:r>
              <a:rPr lang="en-US" dirty="0">
                <a:latin typeface="Times New Roman" charset="0"/>
              </a:rPr>
              <a:t>input sizes.</a:t>
            </a:r>
          </a:p>
          <a:p>
            <a:r>
              <a:rPr lang="en-US" dirty="0">
                <a:latin typeface="Times New Roman" charset="0"/>
              </a:rPr>
              <a:t>Given an amount of time T, what is the largest input size n our algorithm can handle?</a:t>
            </a:r>
          </a:p>
        </p:txBody>
      </p:sp>
    </p:spTree>
    <p:extLst>
      <p:ext uri="{BB962C8B-B14F-4D97-AF65-F5344CB8AC3E}">
        <p14:creationId xmlns:p14="http://schemas.microsoft.com/office/powerpoint/2010/main" val="38578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these four functions: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interested in the behavior of these functions for </a:t>
            </a:r>
            <a:r>
              <a:rPr lang="en-US" b="1" dirty="0">
                <a:solidFill>
                  <a:srgbClr val="FF0000"/>
                </a:solidFill>
              </a:rPr>
              <a:t>very large </a:t>
            </a:r>
            <a:r>
              <a:rPr lang="en-US" dirty="0"/>
              <a:t>values on n.</a:t>
            </a:r>
          </a:p>
          <a:p>
            <a:endParaRPr lang="en-US" dirty="0"/>
          </a:p>
          <a:p>
            <a:r>
              <a:rPr lang="en-US" dirty="0"/>
              <a:t>Which function grows faster and higher?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83650"/>
              </p:ext>
            </p:extLst>
          </p:nvPr>
        </p:nvGraphicFramePr>
        <p:xfrm>
          <a:off x="314326" y="1916113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6" y="1916113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57330"/>
              </p:ext>
            </p:extLst>
          </p:nvPr>
        </p:nvGraphicFramePr>
        <p:xfrm>
          <a:off x="2750344" y="2132014"/>
          <a:ext cx="1601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749300" imgH="254000" progId="Equation.3">
                  <p:embed/>
                </p:oleObj>
              </mc:Choice>
              <mc:Fallback>
                <p:oleObj name="Equation" r:id="rId5" imgW="749300" imgH="254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0344" y="2132014"/>
                        <a:ext cx="16017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459548"/>
              </p:ext>
            </p:extLst>
          </p:nvPr>
        </p:nvGraphicFramePr>
        <p:xfrm>
          <a:off x="6016627" y="2979739"/>
          <a:ext cx="1457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647700" imgH="254000" progId="Equation.3">
                  <p:embed/>
                </p:oleObj>
              </mc:Choice>
              <mc:Fallback>
                <p:oleObj name="Equation" r:id="rId7" imgW="6477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6627" y="2979739"/>
                        <a:ext cx="145732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656898"/>
              </p:ext>
            </p:extLst>
          </p:nvPr>
        </p:nvGraphicFramePr>
        <p:xfrm>
          <a:off x="4475163" y="2505076"/>
          <a:ext cx="13573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635000" imgH="254000" progId="Equation.3">
                  <p:embed/>
                </p:oleObj>
              </mc:Choice>
              <mc:Fallback>
                <p:oleObj name="Equation" r:id="rId9" imgW="635000" imgH="254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5163" y="2505076"/>
                        <a:ext cx="13573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3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versus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581670"/>
              </p:ext>
            </p:extLst>
          </p:nvPr>
        </p:nvGraphicFramePr>
        <p:xfrm>
          <a:off x="403227" y="279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227" y="279400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18928"/>
              </p:ext>
            </p:extLst>
          </p:nvPr>
        </p:nvGraphicFramePr>
        <p:xfrm>
          <a:off x="3959226" y="225426"/>
          <a:ext cx="1601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749300" imgH="254000" progId="Equation.3">
                  <p:embed/>
                </p:oleObj>
              </mc:Choice>
              <mc:Fallback>
                <p:oleObj name="Equation" r:id="rId5" imgW="749300" imgH="254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9226" y="225426"/>
                        <a:ext cx="16017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505949"/>
              </p:ext>
            </p:extLst>
          </p:nvPr>
        </p:nvGraphicFramePr>
        <p:xfrm>
          <a:off x="4483100" y="1155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485900"/>
            <a:ext cx="345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range: highest </a:t>
            </a:r>
            <a:r>
              <a:rPr lang="en-US" i="1" dirty="0"/>
              <a:t>y</a:t>
            </a:r>
            <a:r>
              <a:rPr lang="en-US" dirty="0"/>
              <a:t>-value is about </a:t>
            </a:r>
            <a:r>
              <a:rPr lang="en-US" dirty="0">
                <a:solidFill>
                  <a:srgbClr val="3366FF"/>
                </a:solidFill>
              </a:rPr>
              <a:t>10,000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f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dwarfs</a:t>
            </a:r>
            <a:r>
              <a:rPr lang="en-US" dirty="0"/>
              <a:t> f</a:t>
            </a:r>
            <a:r>
              <a:rPr lang="en-US" baseline="-25000" dirty="0"/>
              <a:t>1</a:t>
            </a:r>
            <a:r>
              <a:rPr lang="en-US" dirty="0"/>
              <a:t> starting at n = 15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  <p:bldP spid="3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versus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23339"/>
              </p:ext>
            </p:extLst>
          </p:nvPr>
        </p:nvGraphicFramePr>
        <p:xfrm>
          <a:off x="1357312" y="249239"/>
          <a:ext cx="1601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749300" imgH="254000" progId="Equation.3">
                  <p:embed/>
                </p:oleObj>
              </mc:Choice>
              <mc:Fallback>
                <p:oleObj name="Equation" r:id="rId3" imgW="749300" imgH="254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312" y="249239"/>
                        <a:ext cx="16017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58847"/>
              </p:ext>
            </p:extLst>
          </p:nvPr>
        </p:nvGraphicFramePr>
        <p:xfrm>
          <a:off x="4068763" y="249239"/>
          <a:ext cx="13573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635000" imgH="254000" progId="Equation.3">
                  <p:embed/>
                </p:oleObj>
              </mc:Choice>
              <mc:Fallback>
                <p:oleObj name="Equation" r:id="rId5" imgW="635000" imgH="254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8763" y="249239"/>
                        <a:ext cx="13573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390956"/>
              </p:ext>
            </p:extLst>
          </p:nvPr>
        </p:nvGraphicFramePr>
        <p:xfrm>
          <a:off x="4386263" y="1295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1485900"/>
            <a:ext cx="345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Observe</a:t>
            </a:r>
            <a:r>
              <a:rPr lang="en-US" b="1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range: highest </a:t>
            </a:r>
            <a:r>
              <a:rPr lang="en-US" i="1" dirty="0"/>
              <a:t>y</a:t>
            </a:r>
            <a:r>
              <a:rPr lang="en-US" dirty="0"/>
              <a:t>-value is about </a:t>
            </a:r>
            <a:r>
              <a:rPr lang="en-US" dirty="0">
                <a:solidFill>
                  <a:srgbClr val="3366FF"/>
                </a:solidFill>
              </a:rPr>
              <a:t>350,000,000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f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dwarfs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starting at n = 35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  <p:bldP spid="8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versus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470664"/>
              </p:ext>
            </p:extLst>
          </p:nvPr>
        </p:nvGraphicFramePr>
        <p:xfrm>
          <a:off x="3973513" y="223839"/>
          <a:ext cx="1384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647700" imgH="254000" progId="Equation.3">
                  <p:embed/>
                </p:oleObj>
              </mc:Choice>
              <mc:Fallback>
                <p:oleObj name="Equation" r:id="rId3" imgW="6477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3513" y="223839"/>
                        <a:ext cx="13843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75853"/>
              </p:ext>
            </p:extLst>
          </p:nvPr>
        </p:nvGraphicFramePr>
        <p:xfrm>
          <a:off x="1630363" y="223839"/>
          <a:ext cx="13573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635000" imgH="254000" progId="Equation.3">
                  <p:embed/>
                </p:oleObj>
              </mc:Choice>
              <mc:Fallback>
                <p:oleObj name="Equation" r:id="rId5" imgW="635000" imgH="254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0363" y="223839"/>
                        <a:ext cx="13573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736999"/>
              </p:ext>
            </p:extLst>
          </p:nvPr>
        </p:nvGraphicFramePr>
        <p:xfrm>
          <a:off x="4267200" y="1257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485900"/>
            <a:ext cx="345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range: highest </a:t>
            </a:r>
            <a:r>
              <a:rPr lang="en-US" i="1" dirty="0"/>
              <a:t>y</a:t>
            </a:r>
            <a:r>
              <a:rPr lang="en-US" dirty="0"/>
              <a:t>-value is about </a:t>
            </a:r>
            <a:r>
              <a:rPr lang="en-US" dirty="0">
                <a:solidFill>
                  <a:srgbClr val="3366FF"/>
                </a:solidFill>
              </a:rPr>
              <a:t>5.5 E</a:t>
            </a:r>
            <a:r>
              <a:rPr lang="en-US" baseline="30000" dirty="0">
                <a:solidFill>
                  <a:srgbClr val="3366FF"/>
                </a:solidFill>
              </a:rPr>
              <a:t>+14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f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dwarfs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starting at n = 47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  <p:bldP spid="7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About Functions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f</a:t>
            </a:r>
            <a:r>
              <a:rPr lang="en-US" baseline="-25000" dirty="0"/>
              <a:t>3</a:t>
            </a:r>
            <a:r>
              <a:rPr lang="en-US" dirty="0"/>
              <a:t>,  and f</a:t>
            </a:r>
            <a:r>
              <a:rPr lang="en-US" baseline="-25000" dirty="0"/>
              <a:t>4</a:t>
            </a:r>
            <a:r>
              <a:rPr lang="en-US" dirty="0"/>
              <a:t> are very different “animals” in terms of growth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: </a:t>
            </a:r>
            <a:r>
              <a:rPr lang="en-US" dirty="0">
                <a:solidFill>
                  <a:srgbClr val="3366FF"/>
                </a:solidFill>
              </a:rPr>
              <a:t>log</a:t>
            </a:r>
            <a:r>
              <a:rPr lang="en-US" dirty="0"/>
              <a:t> function (</a:t>
            </a:r>
            <a:r>
              <a:rPr lang="en-US" dirty="0" err="1"/>
              <a:t>ln</a:t>
            </a:r>
            <a:r>
              <a:rPr lang="en-US" dirty="0"/>
              <a:t>(n))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and f</a:t>
            </a:r>
            <a:r>
              <a:rPr lang="en-US" baseline="-25000" dirty="0"/>
              <a:t>3</a:t>
            </a:r>
            <a:r>
              <a:rPr lang="en-US" dirty="0"/>
              <a:t>: </a:t>
            </a:r>
            <a:r>
              <a:rPr lang="en-US" dirty="0" err="1">
                <a:solidFill>
                  <a:srgbClr val="3366FF"/>
                </a:solidFill>
              </a:rPr>
              <a:t>n</a:t>
            </a:r>
            <a:r>
              <a:rPr lang="en-US" baseline="30000" dirty="0" err="1">
                <a:solidFill>
                  <a:srgbClr val="3366FF"/>
                </a:solidFill>
              </a:rPr>
              <a:t>c</a:t>
            </a:r>
            <a:r>
              <a:rPr lang="en-US" dirty="0"/>
              <a:t>      </a:t>
            </a:r>
            <a:r>
              <a:rPr lang="en-US" dirty="0">
                <a:solidFill>
                  <a:srgbClr val="3366FF"/>
                </a:solidFill>
              </a:rPr>
              <a:t>polynomial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4</a:t>
            </a:r>
            <a:r>
              <a:rPr lang="en-US" dirty="0"/>
              <a:t> : </a:t>
            </a:r>
            <a:r>
              <a:rPr lang="en-US" dirty="0">
                <a:solidFill>
                  <a:srgbClr val="3366FF"/>
                </a:solidFill>
              </a:rPr>
              <a:t>2</a:t>
            </a:r>
            <a:r>
              <a:rPr lang="en-US" baseline="30000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= </a:t>
            </a:r>
            <a:r>
              <a:rPr lang="en-US" dirty="0" err="1">
                <a:solidFill>
                  <a:srgbClr val="3366FF"/>
                </a:solidFill>
              </a:rPr>
              <a:t>e</a:t>
            </a:r>
            <a:r>
              <a:rPr lang="en-US" baseline="30000" dirty="0" err="1">
                <a:solidFill>
                  <a:srgbClr val="3366FF"/>
                </a:solidFill>
              </a:rPr>
              <a:t>nln</a:t>
            </a:r>
            <a:r>
              <a:rPr lang="en-US" baseline="30000" dirty="0">
                <a:solidFill>
                  <a:srgbClr val="3366FF"/>
                </a:solidFill>
              </a:rPr>
              <a:t>(2)      </a:t>
            </a:r>
            <a:r>
              <a:rPr lang="en-US" dirty="0">
                <a:solidFill>
                  <a:srgbClr val="3366FF"/>
                </a:solidFill>
              </a:rPr>
              <a:t>exponential </a:t>
            </a:r>
            <a:r>
              <a:rPr lang="en-US" dirty="0"/>
              <a:t>functions</a:t>
            </a:r>
          </a:p>
          <a:p>
            <a:r>
              <a:rPr lang="en-US" dirty="0">
                <a:solidFill>
                  <a:schemeClr val="tx1"/>
                </a:solidFill>
              </a:rPr>
              <a:t>When evaluating time or space complexity, it will be sufficient just to determine which “animal”: log, polynomial, or exponential.</a:t>
            </a:r>
          </a:p>
          <a:p>
            <a:r>
              <a:rPr lang="en-US" dirty="0">
                <a:solidFill>
                  <a:schemeClr val="tx1"/>
                </a:solidFill>
              </a:rPr>
              <a:t>If two functions are </a:t>
            </a:r>
            <a:r>
              <a:rPr lang="en-US" i="1" dirty="0">
                <a:solidFill>
                  <a:schemeClr val="tx1"/>
                </a:solidFill>
              </a:rPr>
              <a:t>similar</a:t>
            </a:r>
            <a:r>
              <a:rPr lang="en-US" dirty="0">
                <a:solidFill>
                  <a:schemeClr val="tx1"/>
                </a:solidFill>
              </a:rPr>
              <a:t> “animals”, then we can look at the </a:t>
            </a:r>
            <a:r>
              <a:rPr lang="en-US" i="1" dirty="0">
                <a:solidFill>
                  <a:schemeClr val="tx1"/>
                </a:solidFill>
              </a:rPr>
              <a:t>details</a:t>
            </a:r>
            <a:r>
              <a:rPr lang="en-US" dirty="0">
                <a:solidFill>
                  <a:schemeClr val="tx1"/>
                </a:solidFill>
              </a:rPr>
              <a:t> (coefficients):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=5n</a:t>
            </a:r>
            <a:r>
              <a:rPr lang="en-US" b="1" baseline="30000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and f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=n</a:t>
            </a:r>
            <a:r>
              <a:rPr lang="en-US" b="1" baseline="30000" dirty="0">
                <a:solidFill>
                  <a:srgbClr val="3366FF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are similar “animals”: both are polynomials. Then we look at the coefficients </a:t>
            </a:r>
            <a:r>
              <a:rPr lang="en-US" dirty="0">
                <a:solidFill>
                  <a:srgbClr val="3366FF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3366FF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to compare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1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1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1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endParaRPr lang="en-US" dirty="0"/>
          </a:p>
          <a:p>
            <a:r>
              <a:rPr lang="en-US" dirty="0"/>
              <a:t>Let us express one century in milliseconds. </a:t>
            </a:r>
          </a:p>
          <a:p>
            <a:pPr lvl="1"/>
            <a:r>
              <a:rPr lang="en-US" dirty="0"/>
              <a:t>One century = 100 years x 365 days/year x 24 hours/day x 3600 s/hours x 1000 </a:t>
            </a:r>
            <a:r>
              <a:rPr lang="en-US" dirty="0" err="1"/>
              <a:t>ms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                   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751"/>
            <a:ext cx="2133600" cy="365125"/>
          </a:xfr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462024"/>
              </p:ext>
            </p:extLst>
          </p:nvPr>
        </p:nvGraphicFramePr>
        <p:xfrm>
          <a:off x="6673852" y="279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3852" y="279400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319707"/>
              </p:ext>
            </p:extLst>
          </p:nvPr>
        </p:nvGraphicFramePr>
        <p:xfrm>
          <a:off x="3492500" y="2889249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965200" imgH="241300" progId="Equation.3">
                  <p:embed/>
                </p:oleObj>
              </mc:Choice>
              <mc:Fallback>
                <p:oleObj name="Equation" r:id="rId5" imgW="965200" imgH="2413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2889249"/>
                        <a:ext cx="132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60959"/>
              </p:ext>
            </p:extLst>
          </p:nvPr>
        </p:nvGraphicFramePr>
        <p:xfrm>
          <a:off x="3746500" y="4611689"/>
          <a:ext cx="24780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1397000" imgH="228600" progId="Equation.3">
                  <p:embed/>
                </p:oleObj>
              </mc:Choice>
              <mc:Fallback>
                <p:oleObj name="Equation" r:id="rId7" imgW="139700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6500" y="4611689"/>
                        <a:ext cx="247808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7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1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1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1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dirty="0"/>
              <a:t>Question: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endParaRPr lang="en-US" dirty="0"/>
          </a:p>
          <a:p>
            <a:r>
              <a:rPr lang="en-US" dirty="0"/>
              <a:t>Let us express one century in milliseconds. </a:t>
            </a:r>
          </a:p>
          <a:p>
            <a:pPr lvl="1"/>
            <a:r>
              <a:rPr lang="en-US" dirty="0"/>
              <a:t>One century = 100 years x 365 days/year x 24 hours/day x 3600 s/hours x 1000 </a:t>
            </a:r>
            <a:r>
              <a:rPr lang="en-US" dirty="0" err="1"/>
              <a:t>ms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                   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751"/>
            <a:ext cx="2133600" cy="365125"/>
          </a:xfr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381549"/>
              </p:ext>
            </p:extLst>
          </p:nvPr>
        </p:nvGraphicFramePr>
        <p:xfrm>
          <a:off x="6673852" y="279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3852" y="279400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29161"/>
              </p:ext>
            </p:extLst>
          </p:nvPr>
        </p:nvGraphicFramePr>
        <p:xfrm>
          <a:off x="3492500" y="2889249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965200" imgH="241300" progId="Equation.3">
                  <p:embed/>
                </p:oleObj>
              </mc:Choice>
              <mc:Fallback>
                <p:oleObj name="Equation" r:id="rId5" imgW="965200" imgH="2413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2889249"/>
                        <a:ext cx="132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272148"/>
              </p:ext>
            </p:extLst>
          </p:nvPr>
        </p:nvGraphicFramePr>
        <p:xfrm>
          <a:off x="3600450" y="4398963"/>
          <a:ext cx="27701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1562100" imgH="469900" progId="Equation.3">
                  <p:embed/>
                </p:oleObj>
              </mc:Choice>
              <mc:Fallback>
                <p:oleObj name="Equation" r:id="rId7" imgW="1562100" imgH="469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0450" y="4398963"/>
                        <a:ext cx="2770188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900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1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1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1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dirty="0"/>
              <a:t>Question: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endParaRPr lang="en-US" dirty="0"/>
          </a:p>
          <a:p>
            <a:r>
              <a:rPr lang="en-US" dirty="0"/>
              <a:t>Let us express one century in milliseconds. </a:t>
            </a:r>
          </a:p>
          <a:p>
            <a:pPr lvl="1"/>
            <a:r>
              <a:rPr lang="en-US" dirty="0"/>
              <a:t>One century = 100 years x 365 days/year x 24 hours/day x 3600 s/hours x 1000 </a:t>
            </a:r>
            <a:r>
              <a:rPr lang="en-US" dirty="0" err="1"/>
              <a:t>ms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                   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751"/>
            <a:ext cx="2133600" cy="365125"/>
          </a:xfr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809063"/>
              </p:ext>
            </p:extLst>
          </p:nvPr>
        </p:nvGraphicFramePr>
        <p:xfrm>
          <a:off x="6673852" y="279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3852" y="279400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50164"/>
              </p:ext>
            </p:extLst>
          </p:nvPr>
        </p:nvGraphicFramePr>
        <p:xfrm>
          <a:off x="3492500" y="2889249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965200" imgH="241300" progId="Equation.3">
                  <p:embed/>
                </p:oleObj>
              </mc:Choice>
              <mc:Fallback>
                <p:oleObj name="Equation" r:id="rId5" imgW="965200" imgH="2413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2889249"/>
                        <a:ext cx="132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17680"/>
              </p:ext>
            </p:extLst>
          </p:nvPr>
        </p:nvGraphicFramePr>
        <p:xfrm>
          <a:off x="3600450" y="4175125"/>
          <a:ext cx="2770188" cy="1277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1562100" imgH="723900" progId="Equation.3">
                  <p:embed/>
                </p:oleObj>
              </mc:Choice>
              <mc:Fallback>
                <p:oleObj name="Equation" r:id="rId7" imgW="1562100" imgH="723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0450" y="4175125"/>
                        <a:ext cx="2770188" cy="1277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061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1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1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1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dirty="0"/>
              <a:t>Question: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endParaRPr lang="en-US" dirty="0"/>
          </a:p>
          <a:p>
            <a:r>
              <a:rPr lang="en-US" dirty="0"/>
              <a:t>Let us express one century in milliseconds. </a:t>
            </a:r>
          </a:p>
          <a:p>
            <a:pPr lvl="1"/>
            <a:r>
              <a:rPr lang="en-US" dirty="0"/>
              <a:t>One century = 100 years x 365 days/year x 24 hours/day x 3600 s/hours x 1000 </a:t>
            </a:r>
            <a:r>
              <a:rPr lang="en-US" dirty="0" err="1"/>
              <a:t>ms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                   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Try to find the value of e</a:t>
            </a:r>
            <a:r>
              <a:rPr lang="en-US" sz="2400" baseline="30000" dirty="0">
                <a:solidFill>
                  <a:srgbClr val="FF0000"/>
                </a:solidFill>
              </a:rPr>
              <a:t>315,300,000,000 </a:t>
            </a:r>
            <a:r>
              <a:rPr lang="en-US" sz="2400" dirty="0">
                <a:solidFill>
                  <a:srgbClr val="FF0000"/>
                </a:solidFill>
              </a:rPr>
              <a:t>on any calculator!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81751"/>
            <a:ext cx="2133600" cy="365125"/>
          </a:xfr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6876"/>
              </p:ext>
            </p:extLst>
          </p:nvPr>
        </p:nvGraphicFramePr>
        <p:xfrm>
          <a:off x="6673852" y="279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939800" imgH="203200" progId="Equation.3">
                  <p:embed/>
                </p:oleObj>
              </mc:Choice>
              <mc:Fallback>
                <p:oleObj name="Equation" r:id="rId3" imgW="9398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3852" y="279400"/>
                        <a:ext cx="2232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621019"/>
              </p:ext>
            </p:extLst>
          </p:nvPr>
        </p:nvGraphicFramePr>
        <p:xfrm>
          <a:off x="3492500" y="2889249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965200" imgH="241300" progId="Equation.3">
                  <p:embed/>
                </p:oleObj>
              </mc:Choice>
              <mc:Fallback>
                <p:oleObj name="Equation" r:id="rId5" imgW="965200" imgH="2413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2889249"/>
                        <a:ext cx="1320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53135"/>
              </p:ext>
            </p:extLst>
          </p:nvPr>
        </p:nvGraphicFramePr>
        <p:xfrm>
          <a:off x="3600450" y="3962401"/>
          <a:ext cx="2770188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562100" imgH="965200" progId="Equation.3">
                  <p:embed/>
                </p:oleObj>
              </mc:Choice>
              <mc:Fallback>
                <p:oleObj name="Equation" r:id="rId7" imgW="1562100" imgH="965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0450" y="3962401"/>
                        <a:ext cx="2770188" cy="170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59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6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What</a:t>
            </a:r>
            <a:r>
              <a:rPr lang="en-US" dirty="0">
                <a:latin typeface="+mn-lt"/>
              </a:rPr>
              <a:t> Is an Algorithm? (Continued)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675911"/>
          </a:xfrm>
        </p:spPr>
        <p:txBody>
          <a:bodyPr/>
          <a:lstStyle/>
          <a:p>
            <a:r>
              <a:rPr lang="en-US" sz="2000" dirty="0">
                <a:solidFill>
                  <a:srgbClr val="3366FF"/>
                </a:solidFill>
              </a:rPr>
              <a:t>Example 1 of a problem</a:t>
            </a:r>
            <a:r>
              <a:rPr lang="en-US" sz="2000" dirty="0"/>
              <a:t>: </a:t>
            </a:r>
            <a:r>
              <a:rPr lang="en-US" sz="2000" b="1" dirty="0"/>
              <a:t>find the smallest number </a:t>
            </a:r>
          </a:p>
          <a:p>
            <a:pPr lvl="2"/>
            <a:r>
              <a:rPr lang="en-US" sz="2000" b="1" dirty="0"/>
              <a:t>Input</a:t>
            </a:r>
            <a:r>
              <a:rPr lang="en-US" sz="2000" dirty="0"/>
              <a:t>: a sequence of </a:t>
            </a:r>
            <a:r>
              <a:rPr lang="en-US" sz="2000" b="1" i="1" dirty="0"/>
              <a:t>n</a:t>
            </a:r>
            <a:r>
              <a:rPr lang="en-US" sz="2000" dirty="0"/>
              <a:t> numbers 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mr-IN" sz="2000" dirty="0"/>
              <a:t>…</a:t>
            </a:r>
            <a:r>
              <a:rPr lang="en-US" sz="2000" dirty="0"/>
              <a:t>, a</a:t>
            </a:r>
            <a:r>
              <a:rPr lang="en-US" sz="2000" baseline="-25000" dirty="0"/>
              <a:t>n</a:t>
            </a:r>
            <a:r>
              <a:rPr lang="en-US" sz="2000" dirty="0"/>
              <a:t>)</a:t>
            </a:r>
          </a:p>
          <a:p>
            <a:pPr lvl="2"/>
            <a:r>
              <a:rPr lang="en-US" sz="2000" b="1" dirty="0"/>
              <a:t>Output:  </a:t>
            </a:r>
            <a:r>
              <a:rPr lang="en-US" sz="2000" dirty="0"/>
              <a:t>a number </a:t>
            </a:r>
            <a:r>
              <a:rPr lang="en-US" sz="2000" b="1" i="1" dirty="0"/>
              <a:t>a </a:t>
            </a:r>
            <a:r>
              <a:rPr lang="en-US" sz="2000" dirty="0"/>
              <a:t>in</a:t>
            </a:r>
            <a:r>
              <a:rPr lang="en-US" sz="2000" b="1" i="1" dirty="0"/>
              <a:t> </a:t>
            </a:r>
            <a:r>
              <a:rPr lang="en-US" sz="2000" dirty="0"/>
              <a:t>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mr-IN" sz="2000" dirty="0"/>
              <a:t>…</a:t>
            </a:r>
            <a:r>
              <a:rPr lang="en-US" sz="2000" dirty="0"/>
              <a:t>, a</a:t>
            </a:r>
            <a:r>
              <a:rPr lang="en-US" sz="2000" baseline="-25000" dirty="0"/>
              <a:t>n</a:t>
            </a:r>
            <a:r>
              <a:rPr lang="en-US" sz="2000" dirty="0"/>
              <a:t>) such that a ≤ 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/>
              <a:t> (for all integers </a:t>
            </a:r>
            <a:r>
              <a:rPr lang="en-US" sz="2000" b="1" i="1" dirty="0" err="1"/>
              <a:t>i</a:t>
            </a:r>
            <a:r>
              <a:rPr lang="en-US" sz="2000" dirty="0"/>
              <a:t> from 1 to </a:t>
            </a:r>
            <a:r>
              <a:rPr lang="en-US" sz="2000" b="1" i="1" dirty="0"/>
              <a:t>n</a:t>
            </a:r>
            <a:r>
              <a:rPr lang="en-US" sz="2000" dirty="0"/>
              <a:t>)</a:t>
            </a:r>
            <a:r>
              <a:rPr lang="en-US" sz="2000" b="1" dirty="0"/>
              <a:t> </a:t>
            </a:r>
          </a:p>
          <a:p>
            <a:pPr lvl="1"/>
            <a:r>
              <a:rPr lang="en-US" sz="2150" dirty="0"/>
              <a:t>A sequence input is called an </a:t>
            </a:r>
            <a:r>
              <a:rPr lang="en-US" sz="2150" b="1" dirty="0">
                <a:solidFill>
                  <a:srgbClr val="3366FF"/>
                </a:solidFill>
              </a:rPr>
              <a:t>instance</a:t>
            </a:r>
            <a:r>
              <a:rPr lang="en-US" sz="2150" dirty="0">
                <a:solidFill>
                  <a:srgbClr val="3366FF"/>
                </a:solidFill>
              </a:rPr>
              <a:t> </a:t>
            </a:r>
            <a:r>
              <a:rPr lang="en-US" sz="2150" dirty="0"/>
              <a:t>of the problem.</a:t>
            </a:r>
          </a:p>
          <a:p>
            <a:pPr lvl="1"/>
            <a:r>
              <a:rPr lang="en-US" sz="2150" dirty="0"/>
              <a:t>(3, 7, 54, 2, 100, 2, 45) is an instance of this problem that returns the number 2.</a:t>
            </a:r>
          </a:p>
          <a:p>
            <a:pPr lvl="2"/>
            <a:endParaRPr lang="en-US" sz="1950" b="1" dirty="0"/>
          </a:p>
          <a:p>
            <a:pPr lvl="2"/>
            <a:endParaRPr lang="en-US" sz="1950" b="1" dirty="0"/>
          </a:p>
          <a:p>
            <a:r>
              <a:rPr lang="en-US" sz="2000" dirty="0">
                <a:solidFill>
                  <a:srgbClr val="3366FF"/>
                </a:solidFill>
              </a:rPr>
              <a:t>Example II of a problem</a:t>
            </a:r>
            <a:r>
              <a:rPr lang="en-US" sz="2000" dirty="0"/>
              <a:t>: the </a:t>
            </a:r>
            <a:r>
              <a:rPr lang="en-US" sz="2000" b="1" dirty="0"/>
              <a:t>sorting problem</a:t>
            </a:r>
          </a:p>
          <a:p>
            <a:pPr lvl="2"/>
            <a:r>
              <a:rPr lang="en-US" sz="2000" b="1" dirty="0"/>
              <a:t>Input</a:t>
            </a:r>
            <a:r>
              <a:rPr lang="en-US" sz="2000" dirty="0"/>
              <a:t>: a sequence of </a:t>
            </a:r>
            <a:r>
              <a:rPr lang="en-US" sz="2000" b="1" i="1" dirty="0"/>
              <a:t>n</a:t>
            </a:r>
            <a:r>
              <a:rPr lang="en-US" sz="2000" dirty="0"/>
              <a:t> numbers (a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mr-IN" sz="2000" dirty="0"/>
              <a:t>…</a:t>
            </a:r>
            <a:r>
              <a:rPr lang="en-US" sz="2000" dirty="0"/>
              <a:t>, a</a:t>
            </a:r>
            <a:r>
              <a:rPr lang="en-US" sz="2000" baseline="-25000" dirty="0"/>
              <a:t>n</a:t>
            </a:r>
            <a:r>
              <a:rPr lang="en-US" sz="2000" dirty="0"/>
              <a:t>)</a:t>
            </a:r>
          </a:p>
          <a:p>
            <a:pPr lvl="2"/>
            <a:r>
              <a:rPr lang="en-US" sz="2000" b="1" dirty="0"/>
              <a:t>Output</a:t>
            </a:r>
            <a:r>
              <a:rPr lang="en-US" sz="2000" dirty="0"/>
              <a:t>: A permutation (reordering) (a’</a:t>
            </a:r>
            <a:r>
              <a:rPr lang="en-US" sz="2000" baseline="-25000" dirty="0"/>
              <a:t>1</a:t>
            </a:r>
            <a:r>
              <a:rPr lang="en-US" sz="2000" dirty="0"/>
              <a:t>, a’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mr-IN" sz="2000" dirty="0"/>
              <a:t>…</a:t>
            </a:r>
            <a:r>
              <a:rPr lang="en-US" sz="2000" dirty="0"/>
              <a:t>, </a:t>
            </a:r>
            <a:r>
              <a:rPr lang="en-US" sz="2000" dirty="0" err="1"/>
              <a:t>a’</a:t>
            </a:r>
            <a:r>
              <a:rPr lang="en-US" sz="2000" baseline="-25000" dirty="0" err="1"/>
              <a:t>n</a:t>
            </a:r>
            <a:r>
              <a:rPr lang="en-US" sz="2000" dirty="0"/>
              <a:t>) of the input sequence such that  a’</a:t>
            </a:r>
            <a:r>
              <a:rPr lang="en-US" sz="2000" baseline="-25000" dirty="0"/>
              <a:t>1</a:t>
            </a:r>
            <a:r>
              <a:rPr lang="en-US" sz="2000" dirty="0"/>
              <a:t>≤ , a’</a:t>
            </a:r>
            <a:r>
              <a:rPr lang="en-US" sz="2000" baseline="-25000" dirty="0"/>
              <a:t>2</a:t>
            </a:r>
            <a:r>
              <a:rPr lang="en-US" sz="2000" dirty="0"/>
              <a:t>≤ </a:t>
            </a:r>
            <a:r>
              <a:rPr lang="mr-IN" sz="2000" dirty="0"/>
              <a:t>…</a:t>
            </a:r>
            <a:r>
              <a:rPr lang="en-US" sz="2000" dirty="0"/>
              <a:t>, a’</a:t>
            </a:r>
            <a:r>
              <a:rPr lang="en-US" sz="2000" baseline="-25000" dirty="0"/>
              <a:t>n-1</a:t>
            </a:r>
            <a:r>
              <a:rPr lang="en-US" sz="2000" dirty="0"/>
              <a:t>≤, </a:t>
            </a:r>
            <a:r>
              <a:rPr lang="en-US" sz="2000" dirty="0" err="1"/>
              <a:t>a’</a:t>
            </a:r>
            <a:r>
              <a:rPr lang="en-US" sz="2000" baseline="-25000" dirty="0" err="1"/>
              <a:t>n</a:t>
            </a:r>
            <a:r>
              <a:rPr lang="en-US" sz="2000" dirty="0"/>
              <a:t> </a:t>
            </a:r>
          </a:p>
          <a:p>
            <a:pPr lvl="1"/>
            <a:r>
              <a:rPr lang="en-US" sz="2150" dirty="0"/>
              <a:t>(3, 7, 54, 2, 100, 2, 45) is an </a:t>
            </a:r>
            <a:r>
              <a:rPr lang="en-US" sz="2150" dirty="0">
                <a:solidFill>
                  <a:srgbClr val="3366FF"/>
                </a:solidFill>
              </a:rPr>
              <a:t>instance</a:t>
            </a:r>
            <a:r>
              <a:rPr lang="en-US" sz="2150" dirty="0"/>
              <a:t> of the sorting problem that returns the sequence output (2, 2, 3, 7, 45, 54, 100) .</a:t>
            </a:r>
          </a:p>
          <a:p>
            <a:pPr lvl="2"/>
            <a:endParaRPr lang="en-US" sz="1950" b="1" dirty="0"/>
          </a:p>
          <a:p>
            <a:pPr lvl="1"/>
            <a:endParaRPr lang="en-US" sz="2150" dirty="0"/>
          </a:p>
          <a:p>
            <a:pPr lvl="2"/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88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12350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3028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48796"/>
              </p:ext>
            </p:extLst>
          </p:nvPr>
        </p:nvGraphicFramePr>
        <p:xfrm>
          <a:off x="5065713" y="4310063"/>
          <a:ext cx="23669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409700" imgH="228600" progId="Equation.3">
                  <p:embed/>
                </p:oleObj>
              </mc:Choice>
              <mc:Fallback>
                <p:oleObj name="Equation" r:id="rId7" imgW="140970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5713" y="4310063"/>
                        <a:ext cx="236696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7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26234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39307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764333"/>
              </p:ext>
            </p:extLst>
          </p:nvPr>
        </p:nvGraphicFramePr>
        <p:xfrm>
          <a:off x="5065713" y="4108452"/>
          <a:ext cx="23669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1409700" imgH="469900" progId="Equation.3">
                  <p:embed/>
                </p:oleObj>
              </mc:Choice>
              <mc:Fallback>
                <p:oleObj name="Equation" r:id="rId7" imgW="1409700" imgH="469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5713" y="4108452"/>
                        <a:ext cx="2366962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023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34977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803406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063956"/>
              </p:ext>
            </p:extLst>
          </p:nvPr>
        </p:nvGraphicFramePr>
        <p:xfrm>
          <a:off x="5054600" y="3897314"/>
          <a:ext cx="2389188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1422400" imgH="723900" progId="Equation.3">
                  <p:embed/>
                </p:oleObj>
              </mc:Choice>
              <mc:Fallback>
                <p:oleObj name="Equation" r:id="rId7" imgW="1422400" imgH="723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4600" y="3897314"/>
                        <a:ext cx="2389188" cy="120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3854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32636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429260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50998"/>
              </p:ext>
            </p:extLst>
          </p:nvPr>
        </p:nvGraphicFramePr>
        <p:xfrm>
          <a:off x="4778376" y="3695701"/>
          <a:ext cx="2943225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1752600" imgH="965200" progId="Equation.3">
                  <p:embed/>
                </p:oleObj>
              </mc:Choice>
              <mc:Fallback>
                <p:oleObj name="Equation" r:id="rId7" imgW="1752600" imgH="965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8376" y="3695701"/>
                        <a:ext cx="2943225" cy="161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6402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73200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18380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607191"/>
              </p:ext>
            </p:extLst>
          </p:nvPr>
        </p:nvGraphicFramePr>
        <p:xfrm>
          <a:off x="4778376" y="3324225"/>
          <a:ext cx="294322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1752600" imgH="1409700" progId="Equation.3">
                  <p:embed/>
                </p:oleObj>
              </mc:Choice>
              <mc:Fallback>
                <p:oleObj name="Equation" r:id="rId7" imgW="1752600" imgH="14097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8376" y="3324225"/>
                        <a:ext cx="2943225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635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9"/>
            <a:ext cx="8229600" cy="611191"/>
          </a:xfrm>
        </p:spPr>
        <p:txBody>
          <a:bodyPr/>
          <a:lstStyle/>
          <a:p>
            <a:r>
              <a:rPr lang="en-US" dirty="0"/>
              <a:t>Largest Input Size Computable in a Century 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69"/>
            <a:ext cx="8229600" cy="4525963"/>
          </a:xfrm>
        </p:spPr>
        <p:txBody>
          <a:bodyPr/>
          <a:lstStyle/>
          <a:p>
            <a:r>
              <a:rPr lang="en-US" dirty="0"/>
              <a:t>Let us try to find the largest input size n that could be processed in a century by an algorithm that takes f</a:t>
            </a:r>
            <a:r>
              <a:rPr lang="en-US" baseline="-25000" dirty="0"/>
              <a:t>4</a:t>
            </a:r>
            <a:r>
              <a:rPr lang="en-US" dirty="0"/>
              <a:t>(n) milliseconds</a:t>
            </a:r>
          </a:p>
          <a:p>
            <a:r>
              <a:rPr lang="en-US" dirty="0"/>
              <a:t> Let f</a:t>
            </a:r>
            <a:r>
              <a:rPr lang="en-US" baseline="-25000" dirty="0"/>
              <a:t>4</a:t>
            </a:r>
            <a:r>
              <a:rPr lang="en-US" dirty="0"/>
              <a:t>(n) be the number of milliseconds that some algorithm A takes to process an input of size n.</a:t>
            </a:r>
          </a:p>
          <a:p>
            <a:r>
              <a:rPr lang="en-US" b="1" dirty="0">
                <a:solidFill>
                  <a:srgbClr val="3366FF"/>
                </a:solidFill>
              </a:rPr>
              <a:t>Question</a:t>
            </a:r>
            <a:r>
              <a:rPr lang="en-US" dirty="0"/>
              <a:t>:  What is the largest n this algorithm can process in a century?</a:t>
            </a:r>
          </a:p>
          <a:p>
            <a:r>
              <a:rPr lang="en-US" dirty="0"/>
              <a:t>We must solve for n the equation </a:t>
            </a:r>
          </a:p>
          <a:p>
            <a:r>
              <a:rPr lang="en-US" dirty="0"/>
              <a:t>Recall that one century = 3,153,600 10</a:t>
            </a:r>
            <a:r>
              <a:rPr lang="en-US" baseline="30000" dirty="0"/>
              <a:t>6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Solving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Just 41!!!! In a century, you can process only a problem with input size of 41. Compare with f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(n)</a:t>
            </a:r>
            <a:r>
              <a:rPr lang="is-IS" sz="2400" b="1" dirty="0">
                <a:solidFill>
                  <a:srgbClr val="FF0000"/>
                </a:solidFill>
              </a:rPr>
              <a:t>…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81421"/>
              </p:ext>
            </p:extLst>
          </p:nvPr>
        </p:nvGraphicFramePr>
        <p:xfrm>
          <a:off x="7035802" y="249239"/>
          <a:ext cx="150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635000" imgH="228600" progId="Equation.3">
                  <p:embed/>
                </p:oleObj>
              </mc:Choice>
              <mc:Fallback>
                <p:oleObj name="Equation" r:id="rId3" imgW="63500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2" y="249239"/>
                        <a:ext cx="150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0956"/>
              </p:ext>
            </p:extLst>
          </p:nvPr>
        </p:nvGraphicFramePr>
        <p:xfrm>
          <a:off x="4060825" y="2851151"/>
          <a:ext cx="13033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952500" imgH="203200" progId="Equation.3">
                  <p:embed/>
                </p:oleObj>
              </mc:Choice>
              <mc:Fallback>
                <p:oleObj name="Equation" r:id="rId5" imgW="9525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2851151"/>
                        <a:ext cx="130333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475565"/>
              </p:ext>
            </p:extLst>
          </p:nvPr>
        </p:nvGraphicFramePr>
        <p:xfrm>
          <a:off x="4787900" y="3155950"/>
          <a:ext cx="2922588" cy="269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1739900" imgH="1612900" progId="Equation.3">
                  <p:embed/>
                </p:oleObj>
              </mc:Choice>
              <mc:Fallback>
                <p:oleObj name="Equation" r:id="rId7" imgW="1739900" imgH="16129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3155950"/>
                        <a:ext cx="2922588" cy="269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5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Wrap Up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4114800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Learn, acquire, and understand algorithms </a:t>
            </a:r>
            <a:r>
              <a:rPr lang="en-US" sz="2400" dirty="0">
                <a:solidFill>
                  <a:srgbClr val="3366FF"/>
                </a:solidFill>
              </a:rPr>
              <a:t>terminology</a:t>
            </a:r>
          </a:p>
          <a:p>
            <a:endParaRPr lang="en-US" sz="2400" dirty="0">
              <a:solidFill>
                <a:srgbClr val="3366FF"/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Learn and understand how to express an algorithm: </a:t>
            </a:r>
            <a:r>
              <a:rPr lang="en-US" sz="2400" dirty="0" err="1">
                <a:solidFill>
                  <a:srgbClr val="3366FF"/>
                </a:solidFill>
              </a:rPr>
              <a:t>pseudocode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Learn and understand the metrics to evaluate an algorithm: </a:t>
            </a:r>
            <a:r>
              <a:rPr lang="en-US" sz="2400" dirty="0">
                <a:solidFill>
                  <a:srgbClr val="3366FF"/>
                </a:solidFill>
              </a:rPr>
              <a:t>correctness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>
                <a:solidFill>
                  <a:srgbClr val="3366FF"/>
                </a:solidFill>
              </a:rPr>
              <a:t>time complexity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and </a:t>
            </a:r>
            <a:r>
              <a:rPr lang="en-US" sz="2400" dirty="0">
                <a:solidFill>
                  <a:srgbClr val="3366FF"/>
                </a:solidFill>
              </a:rPr>
              <a:t>space complexity</a:t>
            </a:r>
          </a:p>
          <a:p>
            <a:endParaRPr lang="en-US" sz="2400" dirty="0">
              <a:solidFill>
                <a:srgbClr val="3366FF"/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Explore </a:t>
            </a:r>
            <a:r>
              <a:rPr lang="en-US" sz="2400" dirty="0">
                <a:solidFill>
                  <a:srgbClr val="3366FF"/>
                </a:solidFill>
              </a:rPr>
              <a:t>growth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of functions (</a:t>
            </a:r>
            <a:r>
              <a:rPr lang="en-US" sz="2400" dirty="0">
                <a:solidFill>
                  <a:srgbClr val="3366FF"/>
                </a:solidFill>
              </a:rPr>
              <a:t>extra large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values)</a:t>
            </a:r>
          </a:p>
          <a:p>
            <a:endParaRPr lang="en-US" sz="240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8F616F6F-E1A8-9E45-B20E-80B23E080069}" type="slidenum">
              <a:rPr lang="en-US" smtClean="0"/>
              <a:pPr algn="r"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and Analyze  “Find the Smallest Number”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330049"/>
            <a:ext cx="5910745" cy="2309231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Express the algorithm “Find the Smallest Number” in </a:t>
            </a:r>
            <a:r>
              <a:rPr lang="en-US" altLang="ja-JP" b="1" dirty="0" err="1">
                <a:solidFill>
                  <a:srgbClr val="0000FF"/>
                </a:solidFill>
                <a:latin typeface="Times New Roman" charset="0"/>
              </a:rPr>
              <a:t>pseudocode</a:t>
            </a:r>
            <a:endParaRPr lang="en-US" altLang="ja-JP" b="1" dirty="0">
              <a:solidFill>
                <a:srgbClr val="0000FF"/>
              </a:solidFill>
              <a:latin typeface="Times New Roman" charset="0"/>
            </a:endParaRPr>
          </a:p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Define correctness, time complexity, and space complexity.</a:t>
            </a:r>
          </a:p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Study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correctness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 of this algorithm</a:t>
            </a:r>
          </a:p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Study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time complexity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 of this algorithm</a:t>
            </a:r>
          </a:p>
          <a:p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Study the </a:t>
            </a:r>
            <a:r>
              <a:rPr lang="en-US" altLang="ja-JP" b="1" dirty="0">
                <a:solidFill>
                  <a:srgbClr val="0000FF"/>
                </a:solidFill>
                <a:latin typeface="Times New Roman" charset="0"/>
              </a:rPr>
              <a:t>space complexity</a:t>
            </a:r>
            <a:r>
              <a:rPr lang="en-US" altLang="ja-JP" dirty="0">
                <a:solidFill>
                  <a:srgbClr val="7F7F7F"/>
                </a:solidFill>
                <a:latin typeface="Times New Roman" charset="0"/>
              </a:rPr>
              <a:t> of this algorithm</a:t>
            </a:r>
          </a:p>
          <a:p>
            <a:endParaRPr lang="en-US" dirty="0">
              <a:solidFill>
                <a:srgbClr val="7F7F7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4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8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Algorithm to Find the Smallest Number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675911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How to express the algorithm to find the smallest number?</a:t>
            </a:r>
          </a:p>
          <a:p>
            <a:pPr lvl="1"/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Answer: </a:t>
            </a:r>
            <a:r>
              <a:rPr lang="en-US" sz="1850" b="1" dirty="0" err="1">
                <a:solidFill>
                  <a:srgbClr val="3366FF"/>
                </a:solidFill>
              </a:rPr>
              <a:t>Pseudocode</a:t>
            </a:r>
            <a:endParaRPr lang="en-US" sz="1850" b="1" dirty="0">
              <a:solidFill>
                <a:srgbClr val="3366FF"/>
              </a:solidFill>
            </a:endParaRPr>
          </a:p>
          <a:p>
            <a:pPr lvl="1"/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50" dirty="0" err="1">
                <a:solidFill>
                  <a:schemeClr val="bg1">
                    <a:lumMod val="50000"/>
                  </a:schemeClr>
                </a:solidFill>
              </a:rPr>
              <a:t>Pseudocode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 is similar to languages such as </a:t>
            </a:r>
          </a:p>
          <a:p>
            <a:pPr lvl="2"/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Pascal, C or Java.</a:t>
            </a:r>
          </a:p>
          <a:p>
            <a:pPr lvl="2"/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plain English (or other human languages)</a:t>
            </a:r>
          </a:p>
          <a:p>
            <a:pPr lvl="1"/>
            <a:r>
              <a:rPr lang="en-US" sz="1850" dirty="0" err="1">
                <a:solidFill>
                  <a:schemeClr val="bg1">
                    <a:lumMod val="50000"/>
                  </a:schemeClr>
                </a:solidFill>
              </a:rPr>
              <a:t>Pseudocode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 ignores implementation details or software engineering issues</a:t>
            </a:r>
          </a:p>
          <a:p>
            <a:pPr lvl="1"/>
            <a:endParaRPr lang="en-US" sz="18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15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Find-Smallest(A)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smallest = largest possible number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for j = 1 to </a:t>
            </a:r>
            <a:r>
              <a:rPr lang="en-US" dirty="0" err="1">
                <a:latin typeface="Courier New"/>
                <a:cs typeface="Courier New"/>
              </a:rPr>
              <a:t>A.length</a:t>
            </a:r>
            <a:r>
              <a:rPr lang="en-US" dirty="0">
                <a:latin typeface="Courier New"/>
                <a:cs typeface="Courier New"/>
              </a:rPr>
              <a:t> // </a:t>
            </a:r>
            <a:r>
              <a:rPr lang="en-US" sz="1200" dirty="0" err="1">
                <a:latin typeface="Courier New"/>
                <a:cs typeface="Courier New"/>
              </a:rPr>
              <a:t>A.length</a:t>
            </a:r>
            <a:r>
              <a:rPr lang="en-US" sz="1200" dirty="0">
                <a:latin typeface="Courier New"/>
                <a:cs typeface="Courier New"/>
              </a:rPr>
              <a:t> is the number of elements in 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if (smallest &lt; A[j])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		smallest = A[j]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	return(smallest)</a:t>
            </a:r>
          </a:p>
          <a:p>
            <a:pPr lvl="2"/>
            <a:endParaRPr lang="en-US" sz="195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2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fld id="{12FAE849-C3E2-A14F-A02C-219F207A73DF}" type="slidenum">
              <a:rPr lang="en-US" sz="1400"/>
              <a:pPr algn="r" eaLnBrk="1" hangingPunct="1"/>
              <a:t>9</a:t>
            </a:fld>
            <a:endParaRPr 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Is an Algorithm </a:t>
            </a:r>
            <a:r>
              <a:rPr lang="en-US" b="1" i="1" dirty="0">
                <a:latin typeface="+mn-lt"/>
              </a:rPr>
              <a:t>Good</a:t>
            </a:r>
            <a:r>
              <a:rPr lang="en-US" b="1" dirty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91" y="1062182"/>
            <a:ext cx="7924800" cy="4675911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What does “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” mean?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Correctness: is the algorithm </a:t>
            </a:r>
            <a:r>
              <a:rPr lang="en-US" sz="1550" b="1" dirty="0">
                <a:solidFill>
                  <a:srgbClr val="0000FF"/>
                </a:solidFill>
              </a:rPr>
              <a:t>correct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? 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Efficiency:</a:t>
            </a:r>
          </a:p>
          <a:p>
            <a:pPr lvl="2"/>
            <a:r>
              <a:rPr lang="en-US" sz="1400" b="1" dirty="0">
                <a:solidFill>
                  <a:srgbClr val="3366FF"/>
                </a:solidFill>
              </a:rPr>
              <a:t>time complexity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does the algorithm execute quickly?</a:t>
            </a:r>
          </a:p>
          <a:p>
            <a:pPr lvl="2"/>
            <a:r>
              <a:rPr lang="en-US" sz="1400" b="1" dirty="0">
                <a:solidFill>
                  <a:srgbClr val="3366FF"/>
                </a:solidFill>
              </a:rPr>
              <a:t>space complexity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does the algorithm use the least space?</a:t>
            </a:r>
          </a:p>
          <a:p>
            <a:pPr lvl="2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How to measure </a:t>
            </a:r>
            <a:r>
              <a:rPr lang="en-US" sz="1850" b="1" dirty="0">
                <a:solidFill>
                  <a:srgbClr val="3366FF"/>
                </a:solidFill>
              </a:rPr>
              <a:t>time complexity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select an “</a:t>
            </a:r>
            <a:r>
              <a:rPr lang="en-US" sz="1550" b="1" dirty="0">
                <a:solidFill>
                  <a:srgbClr val="3366FF"/>
                </a:solidFill>
              </a:rPr>
              <a:t>action/operation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” of the algorithm</a:t>
            </a:r>
          </a:p>
          <a:p>
            <a:pPr lvl="1"/>
            <a:r>
              <a:rPr lang="en-US" sz="1550" b="1" dirty="0">
                <a:solidFill>
                  <a:srgbClr val="3366FF"/>
                </a:solidFill>
              </a:rPr>
              <a:t>count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1550" b="1" dirty="0">
                <a:solidFill>
                  <a:srgbClr val="3366FF"/>
                </a:solidFill>
              </a:rPr>
              <a:t>express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the number of actions as a function of the </a:t>
            </a:r>
            <a:r>
              <a:rPr lang="en-US" sz="1550" b="1" i="1" dirty="0">
                <a:solidFill>
                  <a:srgbClr val="3366FF"/>
                </a:solidFill>
              </a:rPr>
              <a:t> the input size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sz="18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How to measure </a:t>
            </a:r>
            <a:r>
              <a:rPr lang="en-US" sz="1850" b="1" dirty="0">
                <a:solidFill>
                  <a:srgbClr val="3366FF"/>
                </a:solidFill>
              </a:rPr>
              <a:t>space complexity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select a unit of space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space complexity is the </a:t>
            </a:r>
            <a:r>
              <a:rPr lang="en-US" sz="1550" b="1" dirty="0">
                <a:solidFill>
                  <a:srgbClr val="3366FF"/>
                </a:solidFill>
              </a:rPr>
              <a:t>total</a:t>
            </a:r>
            <a:r>
              <a:rPr lang="en-US" sz="1550" dirty="0">
                <a:solidFill>
                  <a:srgbClr val="3366FF"/>
                </a:solidFill>
              </a:rPr>
              <a:t> 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amount of space needed  by the algorithm to produce the result (output of the algorithm)</a:t>
            </a:r>
          </a:p>
          <a:p>
            <a:pPr lvl="1"/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count and express this amount of space as a function of the </a:t>
            </a:r>
            <a:r>
              <a:rPr lang="en-US" sz="1550" b="1" i="1" dirty="0">
                <a:solidFill>
                  <a:srgbClr val="3366FF"/>
                </a:solidFill>
              </a:rPr>
              <a:t>the input size</a:t>
            </a:r>
            <a:r>
              <a:rPr lang="en-US" sz="155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sz="15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Let us illustrate these concepts with the “</a:t>
            </a:r>
            <a:r>
              <a:rPr lang="en-US" sz="1850" i="1" dirty="0">
                <a:solidFill>
                  <a:srgbClr val="3366FF"/>
                </a:solidFill>
              </a:rPr>
              <a:t>find the smallest number</a:t>
            </a:r>
            <a:r>
              <a:rPr lang="en-US" sz="1850" dirty="0">
                <a:solidFill>
                  <a:schemeClr val="bg1">
                    <a:lumMod val="50000"/>
                  </a:schemeClr>
                </a:solidFill>
              </a:rPr>
              <a:t>” algorithm</a:t>
            </a:r>
          </a:p>
        </p:txBody>
      </p:sp>
    </p:spTree>
    <p:extLst>
      <p:ext uri="{BB962C8B-B14F-4D97-AF65-F5344CB8AC3E}">
        <p14:creationId xmlns:p14="http://schemas.microsoft.com/office/powerpoint/2010/main" val="41612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28702</TotalTime>
  <Words>4005</Words>
  <Application>Microsoft Office PowerPoint</Application>
  <PresentationFormat>On-screen Show (4:3)</PresentationFormat>
  <Paragraphs>1288</Paragraphs>
  <Slides>66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ＭＳ Ｐゴシック</vt:lpstr>
      <vt:lpstr>Apple Braille</vt:lpstr>
      <vt:lpstr>Arial</vt:lpstr>
      <vt:lpstr>Calibri</vt:lpstr>
      <vt:lpstr>Century Gothic</vt:lpstr>
      <vt:lpstr>Courier New</vt:lpstr>
      <vt:lpstr>Gill Sans MT</vt:lpstr>
      <vt:lpstr>Mangal</vt:lpstr>
      <vt:lpstr>Questrial</vt:lpstr>
      <vt:lpstr>Times New Roman</vt:lpstr>
      <vt:lpstr>Wingdings</vt:lpstr>
      <vt:lpstr>Wingdings 2</vt:lpstr>
      <vt:lpstr>WM_SlideTemplateA_Template</vt:lpstr>
      <vt:lpstr>Equation</vt:lpstr>
      <vt:lpstr> Introduction to Algorithms Design and Analysis</vt:lpstr>
      <vt:lpstr>PowerPoint Presentation</vt:lpstr>
      <vt:lpstr>Algorithms Terminology</vt:lpstr>
      <vt:lpstr>What Is an Algorithm?</vt:lpstr>
      <vt:lpstr>Algorithm Origins (Wikipedia)</vt:lpstr>
      <vt:lpstr>What Is an Algorithm? (Continued)</vt:lpstr>
      <vt:lpstr>Describe and Analyze  “Find the Smallest Number”</vt:lpstr>
      <vt:lpstr>Algorithm to Find the Smallest Number</vt:lpstr>
      <vt:lpstr>Is an Algorithm Good?</vt:lpstr>
      <vt:lpstr>Is  “Find the Smallest Number” Correct?</vt:lpstr>
      <vt:lpstr>Time Complexity of  “Find the Smallest Number”</vt:lpstr>
      <vt:lpstr>Space Complexity of  “Find the Smallest Number”</vt:lpstr>
      <vt:lpstr>Describe and Analyze  A “Sorting”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Sorting Algorithm</vt:lpstr>
      <vt:lpstr>Is the  “Sorting” Algorithm  Correct?</vt:lpstr>
      <vt:lpstr>Time Complexity of  “Sorting” (1/3)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(2/3)</vt:lpstr>
      <vt:lpstr>Time Complexity of  “Sorting” (3/3) Summary</vt:lpstr>
      <vt:lpstr>Space Complexity of  “Sorting”</vt:lpstr>
      <vt:lpstr>Best, average, and worst cases.</vt:lpstr>
      <vt:lpstr>Algorithm to Find e in Sequence A</vt:lpstr>
      <vt:lpstr>Time Complexity of Find e in Array A</vt:lpstr>
      <vt:lpstr>Growth of Functions </vt:lpstr>
      <vt:lpstr>Growth of Functions</vt:lpstr>
      <vt:lpstr>                          versus </vt:lpstr>
      <vt:lpstr>                            versus</vt:lpstr>
      <vt:lpstr>                            versus</vt:lpstr>
      <vt:lpstr>Conclusions About Functions Growth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Largest Input Size Computable in a Century for </vt:lpstr>
      <vt:lpstr>Wrap Up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</dc:title>
  <dc:creator>Saad Biaz</dc:creator>
  <cp:lastModifiedBy>Tommy Fenyak</cp:lastModifiedBy>
  <cp:revision>801</cp:revision>
  <cp:lastPrinted>2018-05-04T14:22:05Z</cp:lastPrinted>
  <dcterms:created xsi:type="dcterms:W3CDTF">2017-11-05T19:40:43Z</dcterms:created>
  <dcterms:modified xsi:type="dcterms:W3CDTF">2018-09-16T14:02:47Z</dcterms:modified>
</cp:coreProperties>
</file>