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810600" y="20178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438240" y="20178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182600" y="41670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810600" y="41670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438240" y="41670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1150920" y="617400"/>
            <a:ext cx="779256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810600" y="20178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38240" y="20178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1182600" y="41670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810600" y="41670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438240" y="41670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1150920" y="617400"/>
            <a:ext cx="779256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810600" y="20178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438240" y="20178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1182600" y="41670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810600" y="41670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438240" y="416700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150920" y="617400"/>
            <a:ext cx="779256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" hidden="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" hidden="1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0" y="2438280"/>
            <a:ext cx="9009000" cy="1052280"/>
            <a:chOff x="0" y="2438280"/>
            <a:chExt cx="9009000" cy="1052280"/>
          </a:xfrm>
        </p:grpSpPr>
        <p:grpSp>
          <p:nvGrpSpPr>
            <p:cNvPr id="8" name="Group 9"/>
            <p:cNvGrpSpPr/>
            <p:nvPr/>
          </p:nvGrpSpPr>
          <p:grpSpPr>
            <a:xfrm>
              <a:off x="293760" y="2546280"/>
              <a:ext cx="712440" cy="474480"/>
              <a:chOff x="293760" y="2546280"/>
              <a:chExt cx="712440" cy="47448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293760" y="2546280"/>
                <a:ext cx="438120" cy="474480"/>
              </a:xfrm>
              <a:prstGeom prst="rect">
                <a:avLst/>
              </a:prstGeom>
              <a:solidFill>
                <a:schemeClr val="folHlink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677520" y="2546280"/>
                <a:ext cx="328680" cy="47448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/>
              </a:gra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" name="Group 12"/>
            <p:cNvGrpSpPr/>
            <p:nvPr/>
          </p:nvGrpSpPr>
          <p:grpSpPr>
            <a:xfrm>
              <a:off x="417600" y="2968560"/>
              <a:ext cx="739080" cy="474480"/>
              <a:chOff x="417600" y="2968560"/>
              <a:chExt cx="739080" cy="474480"/>
            </a:xfrm>
          </p:grpSpPr>
          <p:sp>
            <p:nvSpPr>
              <p:cNvPr id="12" name="CustomShape 13"/>
              <p:cNvSpPr/>
              <p:nvPr/>
            </p:nvSpPr>
            <p:spPr>
              <a:xfrm>
                <a:off x="417600" y="2968560"/>
                <a:ext cx="422280" cy="474480"/>
              </a:xfrm>
              <a:prstGeom prst="rect">
                <a:avLst/>
              </a:prstGeom>
              <a:solidFill>
                <a:schemeClr val="accent2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>
                <a:off x="787320" y="2968560"/>
                <a:ext cx="369360" cy="47448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/>
              </a:gra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" name="CustomShape 15"/>
            <p:cNvSpPr/>
            <p:nvPr/>
          </p:nvSpPr>
          <p:spPr>
            <a:xfrm>
              <a:off x="0" y="2895480"/>
              <a:ext cx="560160" cy="421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35040" y="2438280"/>
              <a:ext cx="31320" cy="1052280"/>
            </a:xfrm>
            <a:prstGeom prst="rect">
              <a:avLst/>
            </a:prstGeom>
            <a:solidFill>
              <a:schemeClr val="bg2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 flipV="1">
              <a:off x="316080" y="3259800"/>
              <a:ext cx="8692920" cy="5508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990720" y="1828800"/>
            <a:ext cx="7772040" cy="11426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33399"/>
                </a:solidFill>
                <a:latin typeface="Tahoma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dt"/>
          </p:nvPr>
        </p:nvSpPr>
        <p:spPr>
          <a:xfrm>
            <a:off x="990720" y="624852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761ECF53-5697-4A2F-9749-459B0C0C9467}" type="datetime">
              <a:rPr lang="fr-FR" sz="1400" b="0" strike="noStrike" spc="-1">
                <a:solidFill>
                  <a:srgbClr val="1C1C1C"/>
                </a:solidFill>
                <a:latin typeface="Tahoma"/>
              </a:rPr>
              <a:t>22/05/2020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9512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C1C1C"/>
                </a:solidFill>
                <a:latin typeface="Tahoma"/>
              </a:rPr>
              <a:t>G.Gardarin</a:t>
            </a:r>
            <a:endParaRPr lang="fr-FR" sz="1400" b="0" strike="noStrike" spc="-1">
              <a:latin typeface="Times New Roman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2C5EAF0-A9C9-423E-8CEA-AB83E11B617C}" type="slidenum">
              <a:rPr lang="fr-FR" sz="1400" b="0" strike="noStrike" spc="-1">
                <a:solidFill>
                  <a:srgbClr val="1C1C1C"/>
                </a:solidFill>
                <a:latin typeface="Tahoma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Tahoma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Tahoma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3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5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7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PlaceHolder 8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33399"/>
                </a:solidFill>
                <a:latin typeface="Tahoma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" name="PlaceHolder 9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3200" b="0" strike="noStrike" spc="-1">
                <a:solidFill>
                  <a:srgbClr val="000000"/>
                </a:solidFill>
                <a:latin typeface="Tahoma"/>
              </a:rPr>
              <a:t>Modifiez les styles du texte du masque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800" b="0" strike="noStrike" spc="-1">
                <a:solidFill>
                  <a:srgbClr val="000000"/>
                </a:solidFill>
                <a:latin typeface="Tahoma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000000"/>
                </a:solidFill>
                <a:latin typeface="Tahoma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Cinquième niveau</a:t>
            </a:r>
          </a:p>
        </p:txBody>
      </p:sp>
      <p:sp>
        <p:nvSpPr>
          <p:cNvPr id="67" name="PlaceHolder 10"/>
          <p:cNvSpPr>
            <a:spLocks noGrp="1"/>
          </p:cNvSpPr>
          <p:nvPr>
            <p:ph type="dt"/>
          </p:nvPr>
        </p:nvSpPr>
        <p:spPr>
          <a:xfrm>
            <a:off x="914400" y="632448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D05AE806-425F-4450-9558-A94F9CE7EF47}" type="datetime">
              <a:rPr lang="fr-FR" sz="1400" b="0" strike="noStrike" spc="-1">
                <a:solidFill>
                  <a:srgbClr val="000000"/>
                </a:solidFill>
                <a:latin typeface="Tahoma"/>
              </a:rPr>
              <a:t>22/05/2020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68" name="PlaceHolder 11"/>
          <p:cNvSpPr>
            <a:spLocks noGrp="1"/>
          </p:cNvSpPr>
          <p:nvPr>
            <p:ph type="ftr"/>
          </p:nvPr>
        </p:nvSpPr>
        <p:spPr>
          <a:xfrm>
            <a:off x="3352680" y="6324480"/>
            <a:ext cx="289512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Tahoma"/>
              </a:rPr>
              <a:t>G.Gardarin</a:t>
            </a:r>
            <a:endParaRPr lang="fr-FR" sz="1400" b="0" strike="noStrike" spc="-1">
              <a:latin typeface="Times New Roman"/>
            </a:endParaRPr>
          </a:p>
        </p:txBody>
      </p:sp>
      <p:sp>
        <p:nvSpPr>
          <p:cNvPr id="69" name="PlaceHolder 12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413E57E-3A5E-4FB4-844B-C6A8819FD8D3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3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5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PlaceHolder 8"/>
          <p:cNvSpPr>
            <a:spLocks noGrp="1"/>
          </p:cNvSpPr>
          <p:nvPr>
            <p:ph type="dt"/>
          </p:nvPr>
        </p:nvSpPr>
        <p:spPr>
          <a:xfrm>
            <a:off x="914400" y="632448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BB07BDDD-6E0D-4C6A-8050-D366F2F76B51}" type="datetime">
              <a:rPr lang="fr-FR" sz="1400" b="0" strike="noStrike" spc="-1">
                <a:solidFill>
                  <a:srgbClr val="000000"/>
                </a:solidFill>
                <a:latin typeface="Tahoma"/>
              </a:rPr>
              <a:t>22/05/2020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ftr"/>
          </p:nvPr>
        </p:nvSpPr>
        <p:spPr>
          <a:xfrm>
            <a:off x="3352680" y="6324480"/>
            <a:ext cx="289512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Tahoma"/>
              </a:rPr>
              <a:t>G.Gardarin</a:t>
            </a:r>
            <a:endParaRPr lang="fr-FR" sz="1400" b="0" strike="noStrike" spc="-1"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D28A54-51AF-4330-9474-D4FC1E80D293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3200" b="0" strike="noStrike" spc="-1">
                <a:solidFill>
                  <a:srgbClr val="000000"/>
                </a:solidFill>
                <a:latin typeface="Tahoma"/>
              </a:rPr>
              <a:t>Cliquez pour éditer le format du texte-titre</a:t>
            </a: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Tahoma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Tahoma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Tahoma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fr-FR" sz="2800" b="0" i="1" strike="noStrike" spc="-1">
                <a:solidFill>
                  <a:srgbClr val="333399"/>
                </a:solidFill>
                <a:latin typeface="Times New Roman"/>
              </a:rPr>
              <a:t> 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fr-FR" sz="2800" b="0" i="1" strike="noStrike" spc="-1">
                <a:solidFill>
                  <a:srgbClr val="333399"/>
                </a:solidFill>
                <a:latin typeface="Times New Roman"/>
              </a:rPr>
              <a:t>Assia Soukane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8580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8DBC882-A757-4951-B6E0-CCF446D19663}" type="slidenum">
              <a:rPr lang="fr-FR" sz="1400" b="0" strike="noStrike" spc="-1">
                <a:solidFill>
                  <a:srgbClr val="1C1C1C"/>
                </a:solidFill>
                <a:latin typeface="Tahoma"/>
              </a:rPr>
              <a:t>1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611640" y="2061000"/>
            <a:ext cx="81511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333399"/>
                </a:solidFill>
                <a:latin typeface="Times New Roman"/>
              </a:rPr>
              <a:t>Programmation d’applications</a:t>
            </a:r>
            <a:br/>
            <a:r>
              <a:rPr lang="fr-FR" sz="3600" b="0" strike="noStrike" spc="-1">
                <a:solidFill>
                  <a:srgbClr val="333399"/>
                </a:solidFill>
                <a:latin typeface="Times New Roman"/>
              </a:rPr>
              <a:t>Bases de données avec Java</a:t>
            </a:r>
            <a:endParaRPr lang="fr-FR" sz="36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Charger le driver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51640" y="2017800"/>
            <a:ext cx="87033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Le driver permet à JDBC d’établir une connexion en répondant aux requêtes de connexion du </a:t>
            </a:r>
            <a:r>
              <a:rPr lang="fr-FR" sz="2400" b="0" i="1" strike="noStrike" spc="-1">
                <a:solidFill>
                  <a:srgbClr val="C00000"/>
                </a:solidFill>
                <a:latin typeface="Times New Roman"/>
              </a:rPr>
              <a:t>DriverManager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Driver Manager : 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Met à jour la liste des implémentations du Driver 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Transmet à l’application le driver correspondant à l’url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10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Le driver peut être chargé en utilisant la méthode </a:t>
            </a:r>
            <a:r>
              <a:rPr lang="fr-FR" sz="2400" b="0" i="1" strike="noStrike" spc="-1">
                <a:solidFill>
                  <a:srgbClr val="C00000"/>
                </a:solidFill>
                <a:latin typeface="Times New Roman"/>
              </a:rPr>
              <a:t>Class.forName()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DFA5933-F14E-4CDF-8640-A680BEA5942B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10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Création de la connexion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42960" y="2017800"/>
            <a:ext cx="8311680" cy="4411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Appel de la méthode </a:t>
            </a:r>
            <a:r>
              <a:rPr lang="fr-FR" sz="2000" b="0" i="1" strike="noStrike" spc="-1">
                <a:solidFill>
                  <a:srgbClr val="C00000"/>
                </a:solidFill>
                <a:latin typeface="Times New Roman"/>
              </a:rPr>
              <a:t>DriverManager.getConnection()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Paramètres d’entrée : 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URL de la base de données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jdbc:&lt;sous_protocole &gt;:&lt;sous_base&gt;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EX : jdbc:msql:db_web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Nom utilisateur, mot de passe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Exemple : 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	Connection conn1 = DriverManager.getConnection(dburl, "toto", "titi")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	Connexion à l’url avec un (user, passwd) = (toto,titi)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9456AD9-DA34-4A12-9593-158AC4B534AF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11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Création d’un statement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Création d’un ordre SQL revient à créer un objet ordre de type </a:t>
            </a:r>
            <a:r>
              <a:rPr lang="fr-FR" sz="2400" b="0" i="1" strike="noStrike" spc="-1">
                <a:solidFill>
                  <a:srgbClr val="C00000"/>
                </a:solidFill>
                <a:latin typeface="Times New Roman"/>
              </a:rPr>
              <a:t>Statement</a:t>
            </a:r>
            <a:r>
              <a:rPr lang="fr-FR" sz="2400" b="0" i="1" strike="noStrike" spc="-1">
                <a:solidFill>
                  <a:srgbClr val="333399"/>
                </a:solidFill>
                <a:latin typeface="Times New Roman"/>
              </a:rPr>
              <a:t>  (DMI et DDL) </a:t>
            </a: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en utilisant la méthode </a:t>
            </a:r>
            <a:r>
              <a:rPr lang="fr-FR" sz="2400" b="0" i="1" strike="noStrike" spc="-1">
                <a:solidFill>
                  <a:srgbClr val="C00000"/>
                </a:solidFill>
                <a:latin typeface="Times New Roman"/>
              </a:rPr>
              <a:t>createStatement()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Création d’un statement 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10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100000"/>
              </a:lnSpc>
              <a:spcBef>
                <a:spcPts val="400"/>
              </a:spcBef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Statement stmt1 = conn1.</a:t>
            </a:r>
            <a:r>
              <a:rPr lang="fr-FR" sz="2000" b="1" strike="noStrike" spc="-1">
                <a:solidFill>
                  <a:srgbClr val="333399"/>
                </a:solidFill>
                <a:latin typeface="Times New Roman"/>
              </a:rPr>
              <a:t>createStatement();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ECFFD41-7B27-4FFA-8190-942F1C591824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12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Exécution de la requête (ordre SQL)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Trois types de requêtes d’exécution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executeQuery : pour les requêtes qui retournent un ensemble (Select)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10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executeUpdate : pour les requêtes Insert, Update, Delete, Create Table et Drop Table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10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execute : pour les quelques cas rares (procédures stockées)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E29B492-2A45-4A94-AD8A-4CAC49FE0358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13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Exécution de la requête (suite)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Exécution d’un ordre SQL revient a utiliser la méthode </a:t>
            </a:r>
            <a:r>
              <a:rPr lang="fr-FR" sz="2400" b="0" i="1" strike="noStrike" spc="-1">
                <a:solidFill>
                  <a:srgbClr val="C00000"/>
                </a:solidFill>
                <a:latin typeface="Times New Roman"/>
              </a:rPr>
              <a:t>Statement.executequery()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Cette méthode retourne le résultat dans un objet </a:t>
            </a:r>
            <a:r>
              <a:rPr lang="fr-FR" sz="2400" b="0" i="1" strike="noStrike" spc="-1">
                <a:solidFill>
                  <a:srgbClr val="C00000"/>
                </a:solidFill>
                <a:latin typeface="Times New Roman"/>
              </a:rPr>
              <a:t>ResultSet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Exemple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String myQuery = ("Select * from dept");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ResultSet rs1 = stmt1.executeQuery (myQuery);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018AC28-90F7-4887-A9A7-4E0D006A1A5C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14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Récupération des résultats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executeQuery () renvoie un </a:t>
            </a:r>
            <a:r>
              <a:rPr lang="fr-FR" sz="2000" b="0" i="1" strike="noStrike" spc="-1">
                <a:solidFill>
                  <a:srgbClr val="C00000"/>
                </a:solidFill>
                <a:latin typeface="Times New Roman"/>
              </a:rPr>
              <a:t>ResultSet</a:t>
            </a: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 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Le RS se parcourt ligne par ligne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Les colonnes sont référencées par leur numéro ou par leur nom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L’acces aux valeurs des colonnes se fait par les méthodes 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getXXX() où XXX représente le type de l’objet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Ou bien par un getObject suivi d’une conversion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000" b="0" u="sng" strike="noStrike" spc="-1">
                <a:solidFill>
                  <a:srgbClr val="333399"/>
                </a:solidFill>
                <a:uFillTx/>
                <a:latin typeface="Times New Roman"/>
              </a:rPr>
              <a:t>Exemple </a:t>
            </a: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: 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while (rs1.next())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{Système.out.println (rs1.getInt("departement_id"+ "," );}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464B699-0D5F-4463-BF8E-124030533460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15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3200" b="0" strike="noStrike" spc="-1">
                <a:solidFill>
                  <a:srgbClr val="C00000"/>
                </a:solidFill>
                <a:latin typeface="Times New Roman"/>
              </a:rPr>
              <a:t>Gestion transactionnelle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285840" y="1957320"/>
            <a:ext cx="86691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lvl="1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Fermer l’ordre en utilisant la méthode </a:t>
            </a:r>
            <a:r>
              <a:rPr lang="fr-FR" sz="2400" b="0" i="1" strike="noStrike" spc="-1">
                <a:solidFill>
                  <a:srgbClr val="C00000"/>
                </a:solidFill>
                <a:latin typeface="Times New Roman"/>
              </a:rPr>
              <a:t>close()</a:t>
            </a:r>
            <a:r>
              <a:rPr lang="fr-FR" sz="2000" b="0" u="sng" strike="noStrike" spc="-1">
                <a:solidFill>
                  <a:srgbClr val="333399"/>
                </a:solidFill>
                <a:uFillTx/>
                <a:latin typeface="Times New Roman"/>
              </a:rPr>
              <a:t> 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000" b="0" u="sng" strike="noStrike" spc="-1">
                <a:solidFill>
                  <a:srgbClr val="333399"/>
                </a:solidFill>
                <a:uFillTx/>
                <a:latin typeface="Times New Roman"/>
              </a:rPr>
              <a:t>Exemple</a:t>
            </a: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 : 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100000"/>
              </a:lnSpc>
              <a:spcBef>
                <a:spcPts val="400"/>
              </a:spcBef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	stmt1.close();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100000"/>
              </a:lnSpc>
              <a:spcBef>
                <a:spcPts val="400"/>
              </a:spcBef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	conn1.close();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lvl="1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Après chaque ordre SQL un </a:t>
            </a:r>
            <a:r>
              <a:rPr lang="fr-FR" sz="2400" b="0" i="1" strike="noStrike" spc="-1">
                <a:solidFill>
                  <a:srgbClr val="C00000"/>
                </a:solidFill>
                <a:latin typeface="Times New Roman"/>
              </a:rPr>
              <a:t>Commit</a:t>
            </a: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 est effectué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lvl="1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Pour valider un ensemble d’ordres SQL à la fois la méthode </a:t>
            </a:r>
            <a:r>
              <a:rPr lang="fr-FR" sz="2400" b="0" i="1" strike="noStrike" spc="-1">
                <a:solidFill>
                  <a:srgbClr val="C00000"/>
                </a:solidFill>
                <a:latin typeface="Times New Roman"/>
              </a:rPr>
              <a:t>commit() </a:t>
            </a: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est utilisée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2" indent="-3427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000" b="0" u="sng" strike="noStrike" spc="-1">
                <a:solidFill>
                  <a:srgbClr val="333399"/>
                </a:solidFill>
                <a:uFillTx/>
                <a:latin typeface="Times New Roman"/>
              </a:rPr>
              <a:t>Exemple</a:t>
            </a: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 : conn1.commit();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lvl="1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Pour annuler des ordres SQL en cas d’erreur, il suffit d’utiliser la méthode </a:t>
            </a:r>
            <a:r>
              <a:rPr lang="fr-FR" sz="2400" b="0" i="1" strike="noStrike" spc="-1">
                <a:solidFill>
                  <a:srgbClr val="C00000"/>
                </a:solidFill>
                <a:latin typeface="Times New Roman"/>
              </a:rPr>
              <a:t>rollback()</a:t>
            </a: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 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2" indent="-3427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000" b="0" u="sng" strike="noStrike" spc="-1">
                <a:solidFill>
                  <a:srgbClr val="333399"/>
                </a:solidFill>
                <a:uFillTx/>
                <a:latin typeface="Times New Roman"/>
              </a:rPr>
              <a:t>Exemple</a:t>
            </a: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 : conn1.rollback();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68B4CA8-07D6-4624-A56C-7DEDA577D769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16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Récapitulatif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2627640" y="2565000"/>
            <a:ext cx="3785760" cy="5310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FFFFFF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Times New Roman"/>
              </a:rPr>
              <a:t>DriverManager.getConnection(..)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52000" y="4752360"/>
            <a:ext cx="1511640" cy="503640"/>
          </a:xfrm>
          <a:prstGeom prst="rect">
            <a:avLst/>
          </a:prstGeom>
          <a:gradFill rotWithShape="0">
            <a:gsLst>
              <a:gs pos="0">
                <a:srgbClr val="C00000"/>
              </a:gs>
              <a:gs pos="100000">
                <a:srgbClr val="FFFFFF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Times New Roman"/>
              </a:rPr>
              <a:t>Objet stmt1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4500000" y="3096360"/>
            <a:ext cx="360" cy="2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gradFill rotWithShape="0">
            <a:gsLst>
              <a:gs pos="0">
                <a:srgbClr val="00E4A8"/>
              </a:gs>
              <a:gs pos="100000">
                <a:srgbClr val="FFFFFF"/>
              </a:gs>
            </a:gsLst>
            <a:lin ang="5400000"/>
          </a:gradFill>
          <a:ln w="9360">
            <a:solidFill>
              <a:schemeClr val="tx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4500000" y="3672360"/>
            <a:ext cx="360" cy="2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gradFill rotWithShape="0">
            <a:gsLst>
              <a:gs pos="0">
                <a:srgbClr val="00E4A8"/>
              </a:gs>
              <a:gs pos="100000">
                <a:srgbClr val="FFFFFF"/>
              </a:gs>
            </a:gsLst>
            <a:lin ang="5400000"/>
          </a:gradFill>
          <a:ln w="9360">
            <a:solidFill>
              <a:schemeClr val="tx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9" name="Group 6"/>
          <p:cNvGrpSpPr/>
          <p:nvPr/>
        </p:nvGrpSpPr>
        <p:grpSpPr>
          <a:xfrm>
            <a:off x="2627640" y="3124440"/>
            <a:ext cx="6192720" cy="3499920"/>
            <a:chOff x="2627640" y="3124440"/>
            <a:chExt cx="6192720" cy="3499920"/>
          </a:xfrm>
        </p:grpSpPr>
        <p:sp>
          <p:nvSpPr>
            <p:cNvPr id="230" name="CustomShape 7"/>
            <p:cNvSpPr/>
            <p:nvPr/>
          </p:nvSpPr>
          <p:spPr>
            <a:xfrm>
              <a:off x="2627640" y="3942360"/>
              <a:ext cx="3785760" cy="618120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FFFFFF"/>
                </a:gs>
              </a:gsLst>
              <a:lin ang="5400000"/>
            </a:gra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1" strike="noStrike" spc="-1">
                  <a:solidFill>
                    <a:srgbClr val="000000"/>
                  </a:solidFill>
                  <a:latin typeface="Times New Roman"/>
                </a:rPr>
                <a:t>conn1</a:t>
              </a:r>
              <a:r>
                <a:rPr lang="fr-FR" sz="2000" b="0" strike="noStrike" spc="-1">
                  <a:solidFill>
                    <a:srgbClr val="000000"/>
                  </a:solidFill>
                  <a:latin typeface="Times New Roman"/>
                </a:rPr>
                <a:t>.createStatement()</a:t>
              </a:r>
              <a:endParaRPr lang="fr-FR" sz="2000" b="0" strike="noStrike" spc="-1">
                <a:latin typeface="Arial"/>
              </a:endParaRPr>
            </a:p>
          </p:txBody>
        </p:sp>
        <p:sp>
          <p:nvSpPr>
            <p:cNvPr id="231" name="CustomShape 8"/>
            <p:cNvSpPr/>
            <p:nvPr/>
          </p:nvSpPr>
          <p:spPr>
            <a:xfrm>
              <a:off x="2699640" y="5364720"/>
              <a:ext cx="3785760" cy="556200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FFFFFF"/>
                </a:gs>
              </a:gsLst>
              <a:lin ang="5400000"/>
            </a:gra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1" strike="noStrike" spc="-1">
                  <a:solidFill>
                    <a:srgbClr val="000000"/>
                  </a:solidFill>
                  <a:latin typeface="Times New Roman"/>
                </a:rPr>
                <a:t>stmt1</a:t>
              </a:r>
              <a:r>
                <a:rPr lang="fr-FR" sz="2000" b="0" strike="noStrike" spc="-1">
                  <a:solidFill>
                    <a:srgbClr val="000000"/>
                  </a:solidFill>
                  <a:latin typeface="Times New Roman"/>
                </a:rPr>
                <a:t>.executeQuery(..)</a:t>
              </a:r>
              <a:endParaRPr lang="fr-FR" sz="2000" b="0" strike="noStrike" spc="-1">
                <a:latin typeface="Arial"/>
              </a:endParaRPr>
            </a:p>
          </p:txBody>
        </p:sp>
        <p:sp>
          <p:nvSpPr>
            <p:cNvPr id="232" name="CustomShape 9"/>
            <p:cNvSpPr/>
            <p:nvPr/>
          </p:nvSpPr>
          <p:spPr>
            <a:xfrm>
              <a:off x="7092360" y="3124440"/>
              <a:ext cx="1656000" cy="803520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rgbClr val="FFFFFF"/>
                </a:gs>
              </a:gsLst>
              <a:lin ang="5400000"/>
            </a:gra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000000"/>
                  </a:solidFill>
                  <a:latin typeface="Times New Roman"/>
                </a:rPr>
                <a:t>Classe</a:t>
              </a:r>
              <a:endParaRPr lang="fr-FR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000000"/>
                  </a:solidFill>
                  <a:latin typeface="Times New Roman"/>
                </a:rPr>
                <a:t>Connection</a:t>
              </a:r>
              <a:endParaRPr lang="fr-FR" sz="2000" b="0" strike="noStrike" spc="-1">
                <a:latin typeface="Arial"/>
              </a:endParaRPr>
            </a:p>
          </p:txBody>
        </p:sp>
        <p:sp>
          <p:nvSpPr>
            <p:cNvPr id="233" name="CustomShape 10"/>
            <p:cNvSpPr/>
            <p:nvPr/>
          </p:nvSpPr>
          <p:spPr>
            <a:xfrm>
              <a:off x="7164360" y="4584240"/>
              <a:ext cx="1656000" cy="803520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rgbClr val="FFFFFF"/>
                </a:gs>
              </a:gsLst>
              <a:lin ang="5400000"/>
            </a:gra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000000"/>
                  </a:solidFill>
                  <a:latin typeface="Times New Roman"/>
                </a:rPr>
                <a:t>Classe</a:t>
              </a:r>
              <a:endParaRPr lang="fr-FR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000000"/>
                  </a:solidFill>
                  <a:latin typeface="Times New Roman"/>
                </a:rPr>
                <a:t>Statement</a:t>
              </a:r>
              <a:endParaRPr lang="fr-FR" sz="2000" b="0" strike="noStrike" spc="-1">
                <a:latin typeface="Arial"/>
              </a:endParaRPr>
            </a:p>
          </p:txBody>
        </p:sp>
        <p:sp>
          <p:nvSpPr>
            <p:cNvPr id="234" name="CustomShape 11"/>
            <p:cNvSpPr/>
            <p:nvPr/>
          </p:nvSpPr>
          <p:spPr>
            <a:xfrm>
              <a:off x="7164360" y="5820840"/>
              <a:ext cx="1656000" cy="803520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rgbClr val="FFFFFF"/>
                </a:gs>
              </a:gsLst>
              <a:lin ang="5400000"/>
            </a:gra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000000"/>
                  </a:solidFill>
                  <a:latin typeface="Times New Roman"/>
                </a:rPr>
                <a:t>Classe</a:t>
              </a:r>
              <a:endParaRPr lang="fr-FR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000000"/>
                  </a:solidFill>
                  <a:latin typeface="Times New Roman"/>
                </a:rPr>
                <a:t>Resultset</a:t>
              </a:r>
              <a:endParaRPr lang="fr-FR" sz="2000" b="0" strike="noStrike" spc="-1">
                <a:latin typeface="Arial"/>
              </a:endParaRPr>
            </a:p>
          </p:txBody>
        </p:sp>
        <p:sp>
          <p:nvSpPr>
            <p:cNvPr id="235" name="CustomShape 12"/>
            <p:cNvSpPr/>
            <p:nvPr/>
          </p:nvSpPr>
          <p:spPr>
            <a:xfrm>
              <a:off x="3852000" y="3324240"/>
              <a:ext cx="1367640" cy="432360"/>
            </a:xfrm>
            <a:prstGeom prst="rect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5400000"/>
            </a:gra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000000"/>
                  </a:solidFill>
                  <a:latin typeface="Times New Roman"/>
                </a:rPr>
                <a:t>Objet conn1</a:t>
              </a:r>
              <a:endParaRPr lang="fr-FR" sz="2000" b="0" strike="noStrike" spc="-1">
                <a:latin typeface="Arial"/>
              </a:endParaRPr>
            </a:p>
          </p:txBody>
        </p:sp>
        <p:sp>
          <p:nvSpPr>
            <p:cNvPr id="236" name="CustomShape 13"/>
            <p:cNvSpPr/>
            <p:nvPr/>
          </p:nvSpPr>
          <p:spPr>
            <a:xfrm>
              <a:off x="3852000" y="6168240"/>
              <a:ext cx="1583640" cy="456120"/>
            </a:xfrm>
            <a:prstGeom prst="rect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5400000"/>
            </a:gra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000000"/>
                  </a:solidFill>
                  <a:latin typeface="Times New Roman"/>
                </a:rPr>
                <a:t>Objet  rs1</a:t>
              </a:r>
              <a:endParaRPr lang="fr-FR" sz="2000" b="0" strike="noStrike" spc="-1">
                <a:latin typeface="Arial"/>
              </a:endParaRPr>
            </a:p>
          </p:txBody>
        </p:sp>
        <p:sp>
          <p:nvSpPr>
            <p:cNvPr id="237" name="CustomShape 14"/>
            <p:cNvSpPr/>
            <p:nvPr/>
          </p:nvSpPr>
          <p:spPr>
            <a:xfrm>
              <a:off x="5220000" y="3444120"/>
              <a:ext cx="1872000" cy="1850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tx2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15"/>
            <p:cNvSpPr/>
            <p:nvPr/>
          </p:nvSpPr>
          <p:spPr>
            <a:xfrm>
              <a:off x="5292000" y="4893480"/>
              <a:ext cx="1872000" cy="1850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tx2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16"/>
            <p:cNvSpPr/>
            <p:nvPr/>
          </p:nvSpPr>
          <p:spPr>
            <a:xfrm>
              <a:off x="5372640" y="6240240"/>
              <a:ext cx="1791360" cy="1850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tx2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17"/>
            <p:cNvSpPr/>
            <p:nvPr/>
          </p:nvSpPr>
          <p:spPr>
            <a:xfrm>
              <a:off x="4572000" y="4522320"/>
              <a:ext cx="360" cy="246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adFill rotWithShape="0">
              <a:gsLst>
                <a:gs pos="0">
                  <a:srgbClr val="00E4A8"/>
                </a:gs>
                <a:gs pos="100000">
                  <a:srgbClr val="FFFFFF"/>
                </a:gs>
              </a:gsLst>
              <a:lin ang="5400000"/>
            </a:gradFill>
            <a:ln w="9360">
              <a:solidFill>
                <a:schemeClr val="tx1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18"/>
            <p:cNvSpPr/>
            <p:nvPr/>
          </p:nvSpPr>
          <p:spPr>
            <a:xfrm>
              <a:off x="4610160" y="5944680"/>
              <a:ext cx="360" cy="246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adFill rotWithShape="0">
              <a:gsLst>
                <a:gs pos="0">
                  <a:srgbClr val="00E4A8"/>
                </a:gs>
                <a:gs pos="100000">
                  <a:srgbClr val="FFFFFF"/>
                </a:gs>
              </a:gsLst>
              <a:lin ang="5400000"/>
            </a:gradFill>
            <a:ln w="9360">
              <a:solidFill>
                <a:schemeClr val="tx1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19"/>
            <p:cNvSpPr/>
            <p:nvPr/>
          </p:nvSpPr>
          <p:spPr>
            <a:xfrm>
              <a:off x="4572000" y="5140800"/>
              <a:ext cx="360" cy="246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adFill rotWithShape="0">
              <a:gsLst>
                <a:gs pos="0">
                  <a:srgbClr val="00E4A8"/>
                </a:gs>
                <a:gs pos="100000">
                  <a:srgbClr val="FFFFFF"/>
                </a:gs>
              </a:gsLst>
              <a:lin ang="5400000"/>
            </a:gradFill>
            <a:ln w="9360">
              <a:solidFill>
                <a:schemeClr val="tx1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3" name="CustomShape 20"/>
          <p:cNvSpPr/>
          <p:nvPr/>
        </p:nvSpPr>
        <p:spPr>
          <a:xfrm>
            <a:off x="395640" y="1959120"/>
            <a:ext cx="763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600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333399"/>
                </a:solidFill>
                <a:latin typeface="Times New Roman"/>
              </a:rPr>
              <a:t> </a:t>
            </a: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Importer le package java.sql et Charger le driver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Evolution de JDBC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JDBC 1.0 (1996)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JDBC 2.0 (1998)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JDBC 2.1 (2000)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Extensions de JDBC 2.x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Parcours avant/arrière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 d’un ResultSet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Mise à jour depuis un ResultSet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Support de types SQL3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850486C-402C-4FE9-80E6-BDF8C2520912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18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Plan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Contexte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Problématique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Besoins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JDBC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Evolutions de JDBC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FFE08AF-E935-4480-AA78-8E4CACDC935E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2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Contexte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Limites de SQL interactif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Absence de structure de contrôle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Absence de variable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Pas de « calcul » sur les données 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1143000" lvl="2" indent="-228240">
              <a:lnSpc>
                <a:spcPct val="90000"/>
              </a:lnSpc>
              <a:spcBef>
                <a:spcPts val="479"/>
              </a:spcBef>
              <a:buClr>
                <a:srgbClr val="00B050"/>
              </a:buClr>
              <a:buSzPct val="5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Adopter un langage de type procédural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1143000" indent="-228240">
              <a:lnSpc>
                <a:spcPct val="9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Limites des langages de programmation sur les entrées et sorties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Besoin de coupler SQL avec des langages de programmation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07B5BA4-548F-4204-903B-F3C9EED604C9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3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Besoins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Applications interagissant avec des SGBD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Ex : Page web contentant une applet qui utilise des données d’une base de données distante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90000"/>
              </a:lnSpc>
              <a:spcBef>
                <a:spcPts val="320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Java excellent langage pour les applications BD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Robuste, sur, facile à comprendre et à utiliser, portable,…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Définir un accès unifié au SGBD 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1143000" lvl="2" indent="-22824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ODBC, JDBC 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90000"/>
              </a:lnSpc>
              <a:spcBef>
                <a:spcPts val="400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E947E2D-D7A9-4726-8A49-6D36E482C48B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4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42960" y="617400"/>
            <a:ext cx="830088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strike="noStrike" spc="-1">
                <a:solidFill>
                  <a:srgbClr val="C00000"/>
                </a:solidFill>
                <a:latin typeface="Times New Roman"/>
              </a:rPr>
              <a:t>Limites de ODBC</a:t>
            </a:r>
            <a:br/>
            <a:r>
              <a:rPr lang="fr-FR" sz="2800" b="0" strike="noStrike" spc="-1">
                <a:solidFill>
                  <a:srgbClr val="C00000"/>
                </a:solidFill>
                <a:latin typeface="Times New Roman"/>
              </a:rPr>
              <a:t> (Open Database Connectivity ) </a:t>
            </a:r>
            <a:endParaRPr lang="fr-FR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ODBC standard d’accés en langage C inadaptée :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Utilise les pointeurs et le typage faible (void *) du langage C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9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Appel C depuis Java 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1143000" lvl="2" indent="-228240">
              <a:lnSpc>
                <a:spcPct val="90000"/>
              </a:lnSpc>
              <a:spcBef>
                <a:spcPts val="479"/>
              </a:spcBef>
              <a:buClr>
                <a:srgbClr val="00B050"/>
              </a:buClr>
              <a:buSzPct val="50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manque de sécurité, de robustesse, portabilité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1143000" indent="-228240">
              <a:lnSpc>
                <a:spcPct val="9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Trop complexe pour une application simple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9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Utilise des fichiers locaux pour la config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indent="-285480">
              <a:lnSpc>
                <a:spcPct val="90000"/>
              </a:lnSpc>
              <a:spcBef>
                <a:spcPts val="159"/>
              </a:spcBef>
            </a:pP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Passerelle JDBC-ODBC possible</a:t>
            </a:r>
            <a:endParaRPr lang="fr-FR" sz="2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491221-BF26-45B8-ACF7-C361BCCC8191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5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strike="noStrike" spc="-1">
                <a:solidFill>
                  <a:srgbClr val="C00000"/>
                </a:solidFill>
                <a:latin typeface="Times New Roman"/>
              </a:rPr>
              <a:t>JDBC </a:t>
            </a:r>
            <a:br/>
            <a:r>
              <a:rPr lang="fr-FR" sz="2800" b="0" strike="noStrike" spc="-1">
                <a:solidFill>
                  <a:srgbClr val="C00000"/>
                </a:solidFill>
                <a:latin typeface="Times New Roman"/>
              </a:rPr>
              <a:t>(Java Data Base Connectivity)</a:t>
            </a:r>
            <a:endParaRPr lang="fr-FR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800" b="0" strike="noStrike" spc="-1">
                <a:solidFill>
                  <a:srgbClr val="333399"/>
                </a:solidFill>
                <a:latin typeface="Times New Roman"/>
              </a:rPr>
              <a:t>JDBC est une libraire Java d’acces aux systèmes de gestion de bases de données (SGBD)</a:t>
            </a:r>
            <a:endParaRPr lang="fr-FR" sz="28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lang="fr-FR" sz="28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FR" sz="2800" b="0" strike="noStrike" spc="-1">
                <a:solidFill>
                  <a:srgbClr val="333399"/>
                </a:solidFill>
                <a:latin typeface="Times New Roman"/>
              </a:rPr>
              <a:t>Elle est composée de plusieurs classes et interfaces java, qui sont définies dans le package </a:t>
            </a:r>
            <a:r>
              <a:rPr lang="fr-FR" sz="2800" b="0" i="1" strike="noStrike" spc="-1">
                <a:solidFill>
                  <a:srgbClr val="C00000"/>
                </a:solidFill>
                <a:latin typeface="Times New Roman"/>
              </a:rPr>
              <a:t>java.sql</a:t>
            </a:r>
            <a:endParaRPr lang="fr-FR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90390A4-F3DB-45C3-B75A-D65DBD4272F3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6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JDBC et les architecture client/serveur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E48B09D-DD4D-4672-B067-130F7C50A5BC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7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971640" y="2277000"/>
            <a:ext cx="3024000" cy="151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33399"/>
              </a:gs>
              <a:gs pos="100000">
                <a:srgbClr val="FFFFFF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4860000" y="4077000"/>
            <a:ext cx="3024000" cy="151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33399"/>
              </a:gs>
              <a:gs pos="100000">
                <a:srgbClr val="FFFFFF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1835640" y="2493000"/>
            <a:ext cx="935640" cy="5756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E4A8"/>
              </a:gs>
              <a:gs pos="100000">
                <a:srgbClr val="FFFFFF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Times New Roman"/>
              </a:rPr>
              <a:t>BD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1187640" y="3213000"/>
            <a:ext cx="2592000" cy="359640"/>
          </a:xfrm>
          <a:prstGeom prst="rect">
            <a:avLst/>
          </a:prstGeom>
          <a:gradFill rotWithShape="0">
            <a:gsLst>
              <a:gs pos="0">
                <a:srgbClr val="FFC000"/>
              </a:gs>
              <a:gs pos="100000">
                <a:srgbClr val="FFFFFF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Times New Roman"/>
              </a:rPr>
              <a:t>Interface Serveur SGBD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5076000" y="4293000"/>
            <a:ext cx="2592000" cy="359640"/>
          </a:xfrm>
          <a:prstGeom prst="rect">
            <a:avLst/>
          </a:prstGeom>
          <a:gradFill rotWithShape="0">
            <a:gsLst>
              <a:gs pos="0">
                <a:srgbClr val="FFC000"/>
              </a:gs>
              <a:gs pos="100000">
                <a:srgbClr val="FFFFFF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Times New Roman"/>
              </a:rPr>
              <a:t>Interface client SGBD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5652000" y="4941000"/>
            <a:ext cx="1872000" cy="359640"/>
          </a:xfrm>
          <a:prstGeom prst="rect">
            <a:avLst/>
          </a:prstGeom>
          <a:gradFill rotWithShape="0">
            <a:gsLst>
              <a:gs pos="0">
                <a:srgbClr val="C00000"/>
              </a:gs>
              <a:gs pos="100000">
                <a:srgbClr val="FFFFFF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Times New Roman"/>
              </a:rPr>
              <a:t>Programme Java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80" name="Line 9"/>
          <p:cNvSpPr/>
          <p:nvPr/>
        </p:nvSpPr>
        <p:spPr>
          <a:xfrm>
            <a:off x="2483640" y="3789000"/>
            <a:ext cx="0" cy="79200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10"/>
          <p:cNvSpPr/>
          <p:nvPr/>
        </p:nvSpPr>
        <p:spPr>
          <a:xfrm>
            <a:off x="2483640" y="4581000"/>
            <a:ext cx="1872000" cy="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11"/>
          <p:cNvSpPr/>
          <p:nvPr/>
        </p:nvSpPr>
        <p:spPr>
          <a:xfrm flipV="1">
            <a:off x="4365000" y="3140640"/>
            <a:ext cx="0" cy="144036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Line 12"/>
          <p:cNvSpPr/>
          <p:nvPr/>
        </p:nvSpPr>
        <p:spPr>
          <a:xfrm>
            <a:off x="4365000" y="3140640"/>
            <a:ext cx="1944000" cy="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13"/>
          <p:cNvSpPr/>
          <p:nvPr/>
        </p:nvSpPr>
        <p:spPr>
          <a:xfrm>
            <a:off x="6300000" y="3140640"/>
            <a:ext cx="0" cy="108036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4"/>
          <p:cNvSpPr/>
          <p:nvPr/>
        </p:nvSpPr>
        <p:spPr>
          <a:xfrm>
            <a:off x="539640" y="3873240"/>
            <a:ext cx="18000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Times New Roman"/>
              </a:rPr>
              <a:t>Serveur de données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5580000" y="5745600"/>
            <a:ext cx="18000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Times New Roman"/>
              </a:rPr>
              <a:t>Client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3996000" y="2709000"/>
            <a:ext cx="18000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Times New Roman"/>
              </a:rPr>
              <a:t>Réseau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FABBC9C-B78D-43F5-BE9C-95F5DD76D647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8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23640" y="2697120"/>
            <a:ext cx="1014480" cy="304560"/>
          </a:xfrm>
          <a:prstGeom prst="rect">
            <a:avLst/>
          </a:prstGeom>
          <a:solidFill>
            <a:srgbClr val="DDDDDD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Driver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053160" y="2697120"/>
            <a:ext cx="1238040" cy="304560"/>
          </a:xfrm>
          <a:prstGeom prst="rect">
            <a:avLst/>
          </a:prstGeom>
          <a:solidFill>
            <a:srgbClr val="DDDDDD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Statement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631880" y="2697120"/>
            <a:ext cx="1238040" cy="304560"/>
          </a:xfrm>
          <a:prstGeom prst="rect">
            <a:avLst/>
          </a:prstGeom>
          <a:solidFill>
            <a:srgbClr val="DDDDDD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Connection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475160" y="2697120"/>
            <a:ext cx="1238040" cy="304560"/>
          </a:xfrm>
          <a:prstGeom prst="rect">
            <a:avLst/>
          </a:prstGeom>
          <a:solidFill>
            <a:srgbClr val="DDDDDD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ResultSet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5878440" y="2697120"/>
            <a:ext cx="1568160" cy="304560"/>
          </a:xfrm>
          <a:prstGeom prst="rect">
            <a:avLst/>
          </a:prstGeom>
          <a:solidFill>
            <a:srgbClr val="DDDDDD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ResultSetMetaData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2888280" y="3306600"/>
            <a:ext cx="1485720" cy="304560"/>
          </a:xfrm>
          <a:prstGeom prst="rect">
            <a:avLst/>
          </a:prstGeom>
          <a:solidFill>
            <a:srgbClr val="DDDDDD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PreparedStatement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2888280" y="3916440"/>
            <a:ext cx="1485720" cy="304560"/>
          </a:xfrm>
          <a:prstGeom prst="rect">
            <a:avLst/>
          </a:prstGeom>
          <a:solidFill>
            <a:srgbClr val="DDDDDD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CallableStatement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" name="Line 9"/>
          <p:cNvSpPr/>
          <p:nvPr/>
        </p:nvSpPr>
        <p:spPr>
          <a:xfrm>
            <a:off x="3630960" y="3001680"/>
            <a:ext cx="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0"/>
          <p:cNvSpPr/>
          <p:nvPr/>
        </p:nvSpPr>
        <p:spPr>
          <a:xfrm>
            <a:off x="3630960" y="3611160"/>
            <a:ext cx="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1"/>
          <p:cNvSpPr/>
          <p:nvPr/>
        </p:nvSpPr>
        <p:spPr>
          <a:xfrm>
            <a:off x="204120" y="2031120"/>
            <a:ext cx="60238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333399"/>
                </a:solidFill>
                <a:latin typeface="Times New Roman"/>
              </a:rPr>
              <a:t>Classes et interfaces  du paquet java.sql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1150920" y="112464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C00000"/>
                </a:solidFill>
                <a:latin typeface="Times New Roman"/>
              </a:rPr>
              <a:t>Principales classes JDBC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3200" b="0" strike="noStrike" spc="-1">
                <a:solidFill>
                  <a:srgbClr val="C00000"/>
                </a:solidFill>
                <a:latin typeface="Times New Roman"/>
              </a:rPr>
              <a:t>Principes de programmation</a:t>
            </a:r>
            <a:endParaRPr lang="fr-FR" sz="32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9F011A5-0042-4622-ABAD-F7EF3A2A93B6}" type="slidenum">
              <a:rPr lang="fr-FR" sz="1400" b="0" strike="noStrike" spc="-1">
                <a:solidFill>
                  <a:srgbClr val="000000"/>
                </a:solidFill>
                <a:latin typeface="Tahoma"/>
              </a:rPr>
              <a:t>9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fr-CA" sz="2000" b="0" strike="noStrike" spc="-1">
                <a:solidFill>
                  <a:srgbClr val="333399"/>
                </a:solidFill>
                <a:latin typeface="Times New Roman"/>
              </a:rPr>
              <a:t>Quel que soit le gestionnaire de BD considéré, les phases de l’interaction sont identiques :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CA" sz="2000" b="0" strike="noStrike" spc="-1">
                <a:solidFill>
                  <a:srgbClr val="333399"/>
                </a:solidFill>
                <a:latin typeface="Times New Roman"/>
              </a:rPr>
              <a:t>Charger le </a:t>
            </a:r>
            <a:r>
              <a:rPr lang="fr-CA" sz="2000" b="0" i="1" strike="noStrike" spc="-1">
                <a:solidFill>
                  <a:srgbClr val="333399"/>
                </a:solidFill>
                <a:latin typeface="Times New Roman"/>
              </a:rPr>
              <a:t>Driver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CA" sz="2000" b="0" strike="noStrike" spc="-1">
                <a:solidFill>
                  <a:srgbClr val="333399"/>
                </a:solidFill>
                <a:latin typeface="Times New Roman"/>
              </a:rPr>
              <a:t>Connexion à la base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CA" sz="2000" b="0" strike="noStrike" spc="-1">
                <a:solidFill>
                  <a:srgbClr val="333399"/>
                </a:solidFill>
                <a:latin typeface="Times New Roman"/>
              </a:rPr>
              <a:t>Création d'un </a:t>
            </a:r>
            <a:r>
              <a:rPr lang="fr-CA" sz="2000" b="0" i="1" strike="noStrike" spc="-1">
                <a:solidFill>
                  <a:srgbClr val="333399"/>
                </a:solidFill>
                <a:latin typeface="Times New Roman"/>
              </a:rPr>
              <a:t>Statement (ou PreparedStatement)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CA" sz="2000" b="0" strike="noStrike" spc="-1">
                <a:solidFill>
                  <a:srgbClr val="333399"/>
                </a:solidFill>
                <a:latin typeface="Times New Roman"/>
              </a:rPr>
              <a:t>Exécution de la requête (</a:t>
            </a:r>
            <a:r>
              <a:rPr lang="fr-CA" sz="2000" b="0" i="1" strike="noStrike" spc="-1">
                <a:solidFill>
                  <a:srgbClr val="333399"/>
                </a:solidFill>
                <a:latin typeface="Times New Roman"/>
              </a:rPr>
              <a:t>executeUpdate</a:t>
            </a:r>
            <a:r>
              <a:rPr lang="fr-CA" sz="2000" b="0" strike="noStrike" spc="-1">
                <a:solidFill>
                  <a:srgbClr val="333399"/>
                </a:solidFill>
                <a:latin typeface="Times New Roman"/>
              </a:rPr>
              <a:t> ou </a:t>
            </a:r>
            <a:r>
              <a:rPr lang="fr-CA" sz="2000" b="0" i="1" strike="noStrike" spc="-1">
                <a:solidFill>
                  <a:srgbClr val="333399"/>
                </a:solidFill>
                <a:latin typeface="Times New Roman"/>
              </a:rPr>
              <a:t>executeQuery</a:t>
            </a:r>
            <a:r>
              <a:rPr lang="fr-CA" sz="2000" b="0" strike="noStrike" spc="-1">
                <a:solidFill>
                  <a:srgbClr val="333399"/>
                </a:solidFill>
                <a:latin typeface="Times New Roman"/>
              </a:rPr>
              <a:t>)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CA" sz="2000" b="0" strike="noStrike" spc="-1">
                <a:solidFill>
                  <a:srgbClr val="333399"/>
                </a:solidFill>
                <a:latin typeface="Times New Roman"/>
              </a:rPr>
              <a:t>Récupération des résultats (</a:t>
            </a:r>
            <a:r>
              <a:rPr lang="fr-CA" sz="2000" b="0" i="1" strike="noStrike" spc="-1">
                <a:solidFill>
                  <a:srgbClr val="333399"/>
                </a:solidFill>
                <a:latin typeface="Times New Roman"/>
              </a:rPr>
              <a:t>ResultSet</a:t>
            </a:r>
            <a:r>
              <a:rPr lang="fr-CA" sz="2000" b="0" strike="noStrike" spc="-1">
                <a:solidFill>
                  <a:srgbClr val="333399"/>
                </a:solidFill>
                <a:latin typeface="Times New Roman"/>
              </a:rPr>
              <a:t>)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fr-CA" sz="2000" b="0" strike="noStrike" spc="-1">
                <a:solidFill>
                  <a:srgbClr val="333399"/>
                </a:solidFill>
                <a:latin typeface="Times New Roman"/>
              </a:rPr>
              <a:t>Gestion transactionnelle (</a:t>
            </a:r>
            <a:r>
              <a:rPr lang="fr-CA" sz="2000" b="0" i="1" strike="noStrike" spc="-1">
                <a:solidFill>
                  <a:srgbClr val="333399"/>
                </a:solidFill>
                <a:latin typeface="Times New Roman"/>
              </a:rPr>
              <a:t>commit/abort</a:t>
            </a:r>
            <a:r>
              <a:rPr lang="fr-CA" sz="2000" b="0" strike="noStrike" spc="-1">
                <a:solidFill>
                  <a:srgbClr val="333399"/>
                </a:solidFill>
                <a:latin typeface="Times New Roman"/>
              </a:rPr>
              <a:t>)</a:t>
            </a:r>
            <a:endParaRPr lang="fr-FR" sz="20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820</TotalTime>
  <Words>683</Words>
  <Application>Microsoft Office PowerPoint</Application>
  <PresentationFormat>Affichage à l'écran (4:3)</PresentationFormat>
  <Paragraphs>178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SRV-STAFF-SCCMS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d’applications Bases de données avec Java</dc:title>
  <dc:subject/>
  <dc:creator>Assia Soukane</dc:creator>
  <dc:description/>
  <cp:lastModifiedBy>Amandine ZIEGLER</cp:lastModifiedBy>
  <cp:revision>44</cp:revision>
  <dcterms:created xsi:type="dcterms:W3CDTF">2012-06-29T10:50:20Z</dcterms:created>
  <dcterms:modified xsi:type="dcterms:W3CDTF">2020-05-22T12:14:58Z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SRV-STAFF-SCCMS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