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ABCF68-1709-42E8-829D-3D48D2CF35D6}">
  <a:tblStyle styleId="{DFABCF68-1709-42E8-829D-3D48D2CF3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2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4b9d3d6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a4b9d3d6c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4b9d3d6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a4b9d3d6c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4e3b9ddd7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a4e3b9ddd7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4e3b9ddd7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a4e3b9ddd7_4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4e3b9ddd7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a4e3b9ddd7_4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4e3b9ddd7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a4e3b9ddd7_4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4e3b9ddd7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a4e3b9ddd7_4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4e3b9ddd7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a4e3b9ddd7_4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a4e3b9ddd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a4e3b9ddd7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4e3b9ddd7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a4e3b9ddd7_5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4e3b9ddd7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a4e3b9ddd7_5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4e3b9ddd7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a4e3b9ddd7_4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4e3b9ddd7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a4e3b9ddd7_5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1"/>
          <p:cNvGrpSpPr/>
          <p:nvPr/>
        </p:nvGrpSpPr>
        <p:grpSpPr>
          <a:xfrm>
            <a:off x="271205" y="1859091"/>
            <a:ext cx="4838803" cy="2658595"/>
            <a:chOff x="-548507" y="477868"/>
            <a:chExt cx="11570450" cy="6357177"/>
          </a:xfrm>
        </p:grpSpPr>
        <p:sp>
          <p:nvSpPr>
            <p:cNvPr id="100" name="Google Shape;100;p11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1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09" name="Google Shape;109;p11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" name="Google Shape;111;p11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1"/>
          <p:cNvSpPr/>
          <p:nvPr>
            <p:ph idx="2" type="pic"/>
          </p:nvPr>
        </p:nvSpPr>
        <p:spPr>
          <a:xfrm>
            <a:off x="969870" y="2006556"/>
            <a:ext cx="3426249" cy="21147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1"/>
          <p:cNvSpPr/>
          <p:nvPr>
            <p:ph idx="3" type="pic"/>
          </p:nvPr>
        </p:nvSpPr>
        <p:spPr>
          <a:xfrm>
            <a:off x="3447825" y="1514757"/>
            <a:ext cx="3751192" cy="21147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1"/>
          <p:cNvSpPr/>
          <p:nvPr>
            <p:ph idx="4" type="pic"/>
          </p:nvPr>
        </p:nvSpPr>
        <p:spPr>
          <a:xfrm>
            <a:off x="6489141" y="2737691"/>
            <a:ext cx="939337" cy="15207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1"/>
          <p:cNvSpPr/>
          <p:nvPr/>
        </p:nvSpPr>
        <p:spPr>
          <a:xfrm>
            <a:off x="0" y="4756308"/>
            <a:ext cx="12192000" cy="21187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643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>
            <p:ph idx="2" type="pic"/>
          </p:nvPr>
        </p:nvSpPr>
        <p:spPr>
          <a:xfrm>
            <a:off x="3022283" y="1354778"/>
            <a:ext cx="6150293" cy="34480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2"/>
          <p:cNvSpPr/>
          <p:nvPr>
            <p:ph idx="3" type="pic"/>
          </p:nvPr>
        </p:nvSpPr>
        <p:spPr>
          <a:xfrm>
            <a:off x="528638" y="1354778"/>
            <a:ext cx="4429125" cy="34480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2"/>
          <p:cNvSpPr/>
          <p:nvPr>
            <p:ph idx="4" type="pic"/>
          </p:nvPr>
        </p:nvSpPr>
        <p:spPr>
          <a:xfrm>
            <a:off x="7236142" y="1354778"/>
            <a:ext cx="4426268" cy="34480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>
            <p:ph idx="2" type="pic"/>
          </p:nvPr>
        </p:nvSpPr>
        <p:spPr>
          <a:xfrm>
            <a:off x="4424584" y="11386"/>
            <a:ext cx="7767416" cy="67775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 slide layout">
  <p:cSld name="5_Image slide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/>
          <p:nvPr>
            <p:ph idx="2" type="pic"/>
          </p:nvPr>
        </p:nvSpPr>
        <p:spPr>
          <a:xfrm>
            <a:off x="528638" y="551833"/>
            <a:ext cx="5317686" cy="41855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4"/>
          <p:cNvSpPr/>
          <p:nvPr>
            <p:ph idx="3" type="pic"/>
          </p:nvPr>
        </p:nvSpPr>
        <p:spPr>
          <a:xfrm>
            <a:off x="6345676" y="2134199"/>
            <a:ext cx="5317686" cy="41855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 slide layout">
  <p:cSld name="9_Image slide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>
            <p:ph idx="2" type="pic"/>
          </p:nvPr>
        </p:nvSpPr>
        <p:spPr>
          <a:xfrm>
            <a:off x="0" y="0"/>
            <a:ext cx="951146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 slide layout">
  <p:cSld name="10_Image slide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>
            <p:ph idx="2" type="pic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 slide layout">
  <p:cSld name="6_Image slide layou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826852" y="0"/>
            <a:ext cx="4562272" cy="4173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>
            <p:ph idx="2" type="pic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 slide layout">
  <p:cSld name="7_Image slide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>
            <p:ph idx="2" type="pic"/>
          </p:nvPr>
        </p:nvSpPr>
        <p:spPr>
          <a:xfrm>
            <a:off x="3780714" y="121525"/>
            <a:ext cx="8411286" cy="67364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 slide layout">
  <p:cSld name="8_Image slide layou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>
            <p:ph idx="2" type="pic"/>
          </p:nvPr>
        </p:nvSpPr>
        <p:spPr>
          <a:xfrm>
            <a:off x="561962" y="0"/>
            <a:ext cx="11068076" cy="4046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1"/>
          <p:cNvGrpSpPr/>
          <p:nvPr/>
        </p:nvGrpSpPr>
        <p:grpSpPr>
          <a:xfrm>
            <a:off x="1439780" y="458044"/>
            <a:ext cx="9415960" cy="5864435"/>
            <a:chOff x="1102807" y="1419517"/>
            <a:chExt cx="5383089" cy="3796702"/>
          </a:xfrm>
        </p:grpSpPr>
        <p:grpSp>
          <p:nvGrpSpPr>
            <p:cNvPr id="141" name="Google Shape;141;p21"/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</p:grpSpPr>
          <p:sp>
            <p:nvSpPr>
              <p:cNvPr id="142" name="Google Shape;142;p2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1"/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21"/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</p:grpSpPr>
          <p:sp>
            <p:nvSpPr>
              <p:cNvPr id="145" name="Google Shape;145;p21"/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1"/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21"/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</p:grpSpPr>
          <p:sp>
            <p:nvSpPr>
              <p:cNvPr id="148" name="Google Shape;148;p21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21"/>
            <p:cNvGrpSpPr/>
            <p:nvPr/>
          </p:nvGrpSpPr>
          <p:grpSpPr>
            <a:xfrm>
              <a:off x="4916747" y="1757491"/>
              <a:ext cx="188449" cy="1600365"/>
              <a:chOff x="10641180" y="362514"/>
              <a:chExt cx="247650" cy="1989158"/>
            </a:xfrm>
          </p:grpSpPr>
          <p:sp>
            <p:nvSpPr>
              <p:cNvPr id="151" name="Google Shape;151;p21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1"/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21"/>
            <p:cNvGrpSpPr/>
            <p:nvPr/>
          </p:nvGrpSpPr>
          <p:grpSpPr>
            <a:xfrm>
              <a:off x="1976172" y="3527844"/>
              <a:ext cx="188449" cy="834973"/>
              <a:chOff x="10641180" y="500718"/>
              <a:chExt cx="247650" cy="1097280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21"/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</p:grpSpPr>
          <p:sp>
            <p:nvSpPr>
              <p:cNvPr id="157" name="Google Shape;157;p21"/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1"/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1"/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21"/>
            <p:cNvGrpSpPr/>
            <p:nvPr/>
          </p:nvGrpSpPr>
          <p:grpSpPr>
            <a:xfrm>
              <a:off x="4469240" y="2121847"/>
              <a:ext cx="188449" cy="834973"/>
              <a:chOff x="10641180" y="500718"/>
              <a:chExt cx="247650" cy="1097280"/>
            </a:xfrm>
          </p:grpSpPr>
          <p:sp>
            <p:nvSpPr>
              <p:cNvPr id="163" name="Google Shape;163;p2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1"/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21"/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</p:grpSpPr>
          <p:sp>
            <p:nvSpPr>
              <p:cNvPr id="166" name="Google Shape;166;p2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21"/>
            <p:cNvGrpSpPr/>
            <p:nvPr/>
          </p:nvGrpSpPr>
          <p:grpSpPr>
            <a:xfrm>
              <a:off x="2217349" y="3528766"/>
              <a:ext cx="188449" cy="1391622"/>
              <a:chOff x="10653055" y="438150"/>
              <a:chExt cx="247650" cy="1828800"/>
            </a:xfrm>
          </p:grpSpPr>
          <p:sp>
            <p:nvSpPr>
              <p:cNvPr id="169" name="Google Shape;169;p2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1"/>
            <p:cNvGrpSpPr/>
            <p:nvPr/>
          </p:nvGrpSpPr>
          <p:grpSpPr>
            <a:xfrm>
              <a:off x="2440454" y="3979819"/>
              <a:ext cx="188449" cy="834973"/>
              <a:chOff x="10641180" y="500718"/>
              <a:chExt cx="247650" cy="1097280"/>
            </a:xfrm>
          </p:grpSpPr>
          <p:sp>
            <p:nvSpPr>
              <p:cNvPr id="172" name="Google Shape;172;p2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1"/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</p:grpSpPr>
          <p:sp>
            <p:nvSpPr>
              <p:cNvPr id="175" name="Google Shape;175;p21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1"/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p21"/>
            <p:cNvGrpSpPr/>
            <p:nvPr/>
          </p:nvGrpSpPr>
          <p:grpSpPr>
            <a:xfrm>
              <a:off x="1102807" y="4055614"/>
              <a:ext cx="188449" cy="834973"/>
              <a:chOff x="10641180" y="278676"/>
              <a:chExt cx="247650" cy="1097280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21"/>
            <p:cNvGrpSpPr/>
            <p:nvPr/>
          </p:nvGrpSpPr>
          <p:grpSpPr>
            <a:xfrm>
              <a:off x="6297447" y="1419517"/>
              <a:ext cx="188449" cy="834973"/>
              <a:chOff x="10641180" y="605206"/>
              <a:chExt cx="247650" cy="1097280"/>
            </a:xfrm>
          </p:grpSpPr>
          <p:sp>
            <p:nvSpPr>
              <p:cNvPr id="181" name="Google Shape;181;p21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21"/>
            <p:cNvGrpSpPr/>
            <p:nvPr/>
          </p:nvGrpSpPr>
          <p:grpSpPr>
            <a:xfrm>
              <a:off x="5615339" y="1500297"/>
              <a:ext cx="188449" cy="1471350"/>
              <a:chOff x="10641180" y="438150"/>
              <a:chExt cx="247650" cy="1828800"/>
            </a:xfrm>
          </p:grpSpPr>
          <p:sp>
            <p:nvSpPr>
              <p:cNvPr id="184" name="Google Shape;184;p2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21"/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</p:grpSpPr>
          <p:sp>
            <p:nvSpPr>
              <p:cNvPr id="187" name="Google Shape;187;p2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1"/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1"/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</p:grpSpPr>
          <p:sp>
            <p:nvSpPr>
              <p:cNvPr id="190" name="Google Shape;190;p2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Google Shape;192;p21"/>
            <p:cNvGrpSpPr/>
            <p:nvPr/>
          </p:nvGrpSpPr>
          <p:grpSpPr>
            <a:xfrm>
              <a:off x="5161381" y="1476120"/>
              <a:ext cx="188449" cy="1391622"/>
              <a:chOff x="10641180" y="438150"/>
              <a:chExt cx="247650" cy="1828800"/>
            </a:xfrm>
          </p:grpSpPr>
          <p:sp>
            <p:nvSpPr>
              <p:cNvPr id="193" name="Google Shape;193;p2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21"/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</p:grpSpPr>
          <p:sp>
            <p:nvSpPr>
              <p:cNvPr id="196" name="Google Shape;196;p2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1"/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</p:grpSpPr>
          <p:sp>
            <p:nvSpPr>
              <p:cNvPr id="199" name="Google Shape;199;p2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1"/>
            <p:cNvGrpSpPr/>
            <p:nvPr/>
          </p:nvGrpSpPr>
          <p:grpSpPr>
            <a:xfrm>
              <a:off x="3127454" y="3327948"/>
              <a:ext cx="188449" cy="834973"/>
              <a:chOff x="10641180" y="500718"/>
              <a:chExt cx="247650" cy="1097280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1"/>
            <p:cNvGrpSpPr/>
            <p:nvPr/>
          </p:nvGrpSpPr>
          <p:grpSpPr>
            <a:xfrm>
              <a:off x="3351372" y="3111280"/>
              <a:ext cx="188449" cy="834973"/>
              <a:chOff x="10641180" y="500718"/>
              <a:chExt cx="247650" cy="1097280"/>
            </a:xfrm>
          </p:grpSpPr>
          <p:sp>
            <p:nvSpPr>
              <p:cNvPr id="205" name="Google Shape;205;p2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21"/>
            <p:cNvGrpSpPr/>
            <p:nvPr/>
          </p:nvGrpSpPr>
          <p:grpSpPr>
            <a:xfrm>
              <a:off x="4028872" y="3339995"/>
              <a:ext cx="188449" cy="834973"/>
              <a:chOff x="10641180" y="500718"/>
              <a:chExt cx="247650" cy="1097280"/>
            </a:xfrm>
          </p:grpSpPr>
          <p:sp>
            <p:nvSpPr>
              <p:cNvPr id="208" name="Google Shape;208;p21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21"/>
            <p:cNvGrpSpPr/>
            <p:nvPr/>
          </p:nvGrpSpPr>
          <p:grpSpPr>
            <a:xfrm>
              <a:off x="3780151" y="3424981"/>
              <a:ext cx="188449" cy="1391622"/>
              <a:chOff x="10641180" y="438150"/>
              <a:chExt cx="247650" cy="1828800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21"/>
            <p:cNvGrpSpPr/>
            <p:nvPr/>
          </p:nvGrpSpPr>
          <p:grpSpPr>
            <a:xfrm>
              <a:off x="6056431" y="1499565"/>
              <a:ext cx="188449" cy="834973"/>
              <a:chOff x="10641180" y="605206"/>
              <a:chExt cx="247650" cy="1097280"/>
            </a:xfrm>
          </p:grpSpPr>
          <p:sp>
            <p:nvSpPr>
              <p:cNvPr id="214" name="Google Shape;214;p21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/>
          <p:nvPr/>
        </p:nvSpPr>
        <p:spPr>
          <a:xfrm>
            <a:off x="0" y="942689"/>
            <a:ext cx="8190689" cy="5915313"/>
          </a:xfrm>
          <a:custGeom>
            <a:rect b="b" l="l" r="r" t="t"/>
            <a:pathLst>
              <a:path extrusionOk="0" h="5749047" w="7960468">
                <a:moveTo>
                  <a:pt x="1864468" y="0"/>
                </a:moveTo>
                <a:lnTo>
                  <a:pt x="7960468" y="5749047"/>
                </a:lnTo>
                <a:lnTo>
                  <a:pt x="6404991" y="5749047"/>
                </a:lnTo>
                <a:lnTo>
                  <a:pt x="1864468" y="1466948"/>
                </a:lnTo>
                <a:close/>
                <a:moveTo>
                  <a:pt x="0" y="0"/>
                </a:moveTo>
                <a:lnTo>
                  <a:pt x="6096000" y="5749047"/>
                </a:lnTo>
                <a:lnTo>
                  <a:pt x="0" y="5749047"/>
                </a:lnTo>
                <a:close/>
              </a:path>
            </a:pathLst>
          </a:custGeom>
          <a:solidFill>
            <a:srgbClr val="D7DF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>
            <p:ph idx="2" type="pic"/>
          </p:nvPr>
        </p:nvSpPr>
        <p:spPr>
          <a:xfrm>
            <a:off x="0" y="1108954"/>
            <a:ext cx="7960468" cy="57490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accent4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solidFill>
          <a:schemeClr val="accent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9"/>
          <p:cNvGrpSpPr/>
          <p:nvPr/>
        </p:nvGrpSpPr>
        <p:grpSpPr>
          <a:xfrm>
            <a:off x="1213537" y="2960016"/>
            <a:ext cx="4348277" cy="3060805"/>
            <a:chOff x="1102807" y="1419517"/>
            <a:chExt cx="5383089" cy="3796702"/>
          </a:xfrm>
        </p:grpSpPr>
        <p:grpSp>
          <p:nvGrpSpPr>
            <p:cNvPr id="20" name="Google Shape;20;p9"/>
            <p:cNvGrpSpPr/>
            <p:nvPr/>
          </p:nvGrpSpPr>
          <p:grpSpPr>
            <a:xfrm>
              <a:off x="3564744" y="2898363"/>
              <a:ext cx="188449" cy="1471350"/>
              <a:chOff x="10641180" y="438150"/>
              <a:chExt cx="247650" cy="1828800"/>
            </a:xfrm>
          </p:grpSpPr>
          <p:sp>
            <p:nvSpPr>
              <p:cNvPr id="21" name="Google Shape;21;p9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1537138" y="3468044"/>
              <a:ext cx="188449" cy="1391622"/>
              <a:chOff x="10641180" y="-97372"/>
              <a:chExt cx="247650" cy="1828800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26;p9"/>
            <p:cNvGrpSpPr/>
            <p:nvPr/>
          </p:nvGrpSpPr>
          <p:grpSpPr>
            <a:xfrm>
              <a:off x="4244956" y="2379454"/>
              <a:ext cx="188449" cy="1600365"/>
              <a:chOff x="10641180" y="362514"/>
              <a:chExt cx="247650" cy="1989158"/>
            </a:xfrm>
          </p:grpSpPr>
          <p:sp>
            <p:nvSpPr>
              <p:cNvPr id="27" name="Google Shape;27;p9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9"/>
            <p:cNvGrpSpPr/>
            <p:nvPr/>
          </p:nvGrpSpPr>
          <p:grpSpPr>
            <a:xfrm>
              <a:off x="4916747" y="1757491"/>
              <a:ext cx="188449" cy="1600365"/>
              <a:chOff x="10641180" y="362514"/>
              <a:chExt cx="247650" cy="1989158"/>
            </a:xfrm>
          </p:grpSpPr>
          <p:sp>
            <p:nvSpPr>
              <p:cNvPr id="30" name="Google Shape;30;p9"/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9"/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fmla="val 46154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Google Shape;32;p9"/>
            <p:cNvGrpSpPr/>
            <p:nvPr/>
          </p:nvGrpSpPr>
          <p:grpSpPr>
            <a:xfrm>
              <a:off x="1976172" y="3527844"/>
              <a:ext cx="188449" cy="834973"/>
              <a:chOff x="10641180" y="500718"/>
              <a:chExt cx="247650" cy="1097280"/>
            </a:xfrm>
          </p:grpSpPr>
          <p:sp>
            <p:nvSpPr>
              <p:cNvPr id="33" name="Google Shape;33;p9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" name="Google Shape;35;p9"/>
            <p:cNvGrpSpPr/>
            <p:nvPr/>
          </p:nvGrpSpPr>
          <p:grpSpPr>
            <a:xfrm>
              <a:off x="2673093" y="3824597"/>
              <a:ext cx="188449" cy="1391622"/>
              <a:chOff x="10630391" y="1182550"/>
              <a:chExt cx="247650" cy="1828800"/>
            </a:xfrm>
          </p:grpSpPr>
          <p:sp>
            <p:nvSpPr>
              <p:cNvPr id="36" name="Google Shape;36;p9"/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9"/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9"/>
            <p:cNvGrpSpPr/>
            <p:nvPr/>
          </p:nvGrpSpPr>
          <p:grpSpPr>
            <a:xfrm>
              <a:off x="4916748" y="1881571"/>
              <a:ext cx="188449" cy="1391622"/>
              <a:chOff x="10662618" y="438150"/>
              <a:chExt cx="247650" cy="1828800"/>
            </a:xfrm>
          </p:grpSpPr>
          <p:sp>
            <p:nvSpPr>
              <p:cNvPr id="39" name="Google Shape;39;p9"/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9"/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9"/>
            <p:cNvGrpSpPr/>
            <p:nvPr/>
          </p:nvGrpSpPr>
          <p:grpSpPr>
            <a:xfrm>
              <a:off x="4469240" y="2121847"/>
              <a:ext cx="188449" cy="834973"/>
              <a:chOff x="10641180" y="500718"/>
              <a:chExt cx="247650" cy="1097280"/>
            </a:xfrm>
          </p:grpSpPr>
          <p:sp>
            <p:nvSpPr>
              <p:cNvPr id="42" name="Google Shape;42;p9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9"/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9"/>
            <p:cNvGrpSpPr/>
            <p:nvPr/>
          </p:nvGrpSpPr>
          <p:grpSpPr>
            <a:xfrm>
              <a:off x="4685783" y="2027235"/>
              <a:ext cx="188449" cy="1391622"/>
              <a:chOff x="10641180" y="438150"/>
              <a:chExt cx="247650" cy="1828800"/>
            </a:xfrm>
          </p:grpSpPr>
          <p:sp>
            <p:nvSpPr>
              <p:cNvPr id="45" name="Google Shape;45;p9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" name="Google Shape;47;p9"/>
            <p:cNvGrpSpPr/>
            <p:nvPr/>
          </p:nvGrpSpPr>
          <p:grpSpPr>
            <a:xfrm>
              <a:off x="2217349" y="3528766"/>
              <a:ext cx="188449" cy="1391622"/>
              <a:chOff x="10653055" y="438150"/>
              <a:chExt cx="247650" cy="1828800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9"/>
            <p:cNvGrpSpPr/>
            <p:nvPr/>
          </p:nvGrpSpPr>
          <p:grpSpPr>
            <a:xfrm>
              <a:off x="2440454" y="3979819"/>
              <a:ext cx="188449" cy="834973"/>
              <a:chOff x="10641180" y="500718"/>
              <a:chExt cx="247650" cy="1097280"/>
            </a:xfrm>
          </p:grpSpPr>
          <p:sp>
            <p:nvSpPr>
              <p:cNvPr id="51" name="Google Shape;51;p9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9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9"/>
            <p:cNvGrpSpPr/>
            <p:nvPr/>
          </p:nvGrpSpPr>
          <p:grpSpPr>
            <a:xfrm>
              <a:off x="1317620" y="3801808"/>
              <a:ext cx="188449" cy="834973"/>
              <a:chOff x="10641180" y="278676"/>
              <a:chExt cx="247650" cy="1097280"/>
            </a:xfrm>
          </p:grpSpPr>
          <p:sp>
            <p:nvSpPr>
              <p:cNvPr id="54" name="Google Shape;54;p9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9"/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9"/>
            <p:cNvGrpSpPr/>
            <p:nvPr/>
          </p:nvGrpSpPr>
          <p:grpSpPr>
            <a:xfrm>
              <a:off x="1102807" y="4055614"/>
              <a:ext cx="188449" cy="834973"/>
              <a:chOff x="10641180" y="278676"/>
              <a:chExt cx="247650" cy="109728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9"/>
            <p:cNvGrpSpPr/>
            <p:nvPr/>
          </p:nvGrpSpPr>
          <p:grpSpPr>
            <a:xfrm>
              <a:off x="6297447" y="1419517"/>
              <a:ext cx="188449" cy="834973"/>
              <a:chOff x="10641180" y="605206"/>
              <a:chExt cx="247650" cy="1097280"/>
            </a:xfrm>
          </p:grpSpPr>
          <p:sp>
            <p:nvSpPr>
              <p:cNvPr id="60" name="Google Shape;60;p9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9"/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9"/>
            <p:cNvGrpSpPr/>
            <p:nvPr/>
          </p:nvGrpSpPr>
          <p:grpSpPr>
            <a:xfrm>
              <a:off x="5615339" y="1500297"/>
              <a:ext cx="188449" cy="1471350"/>
              <a:chOff x="10641180" y="438150"/>
              <a:chExt cx="247650" cy="1828800"/>
            </a:xfrm>
          </p:grpSpPr>
          <p:sp>
            <p:nvSpPr>
              <p:cNvPr id="63" name="Google Shape;63;p9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9"/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9"/>
            <p:cNvGrpSpPr/>
            <p:nvPr/>
          </p:nvGrpSpPr>
          <p:grpSpPr>
            <a:xfrm>
              <a:off x="5378386" y="1777351"/>
              <a:ext cx="188449" cy="834973"/>
              <a:chOff x="10641180" y="500718"/>
              <a:chExt cx="247650" cy="1097280"/>
            </a:xfrm>
          </p:grpSpPr>
          <p:sp>
            <p:nvSpPr>
              <p:cNvPr id="66" name="Google Shape;66;p9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9"/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9"/>
            <p:cNvGrpSpPr/>
            <p:nvPr/>
          </p:nvGrpSpPr>
          <p:grpSpPr>
            <a:xfrm>
              <a:off x="5836292" y="1859500"/>
              <a:ext cx="188449" cy="834973"/>
              <a:chOff x="10641180" y="500718"/>
              <a:chExt cx="247650" cy="1097280"/>
            </a:xfrm>
          </p:grpSpPr>
          <p:sp>
            <p:nvSpPr>
              <p:cNvPr id="69" name="Google Shape;69;p9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9"/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9"/>
            <p:cNvGrpSpPr/>
            <p:nvPr/>
          </p:nvGrpSpPr>
          <p:grpSpPr>
            <a:xfrm>
              <a:off x="5161381" y="1476120"/>
              <a:ext cx="188449" cy="1391622"/>
              <a:chOff x="10641180" y="438150"/>
              <a:chExt cx="247650" cy="1828800"/>
            </a:xfrm>
          </p:grpSpPr>
          <p:sp>
            <p:nvSpPr>
              <p:cNvPr id="72" name="Google Shape;72;p9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9"/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9"/>
            <p:cNvGrpSpPr/>
            <p:nvPr/>
          </p:nvGrpSpPr>
          <p:grpSpPr>
            <a:xfrm>
              <a:off x="1758760" y="3523581"/>
              <a:ext cx="188449" cy="1391622"/>
              <a:chOff x="10641180" y="438150"/>
              <a:chExt cx="247650" cy="1828800"/>
            </a:xfrm>
          </p:grpSpPr>
          <p:sp>
            <p:nvSpPr>
              <p:cNvPr id="75" name="Google Shape;75;p9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9"/>
            <p:cNvGrpSpPr/>
            <p:nvPr/>
          </p:nvGrpSpPr>
          <p:grpSpPr>
            <a:xfrm>
              <a:off x="2890003" y="3736385"/>
              <a:ext cx="188449" cy="834973"/>
              <a:chOff x="10641180" y="500718"/>
              <a:chExt cx="247650" cy="1097280"/>
            </a:xfrm>
          </p:grpSpPr>
          <p:sp>
            <p:nvSpPr>
              <p:cNvPr id="78" name="Google Shape;78;p9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9"/>
            <p:cNvGrpSpPr/>
            <p:nvPr/>
          </p:nvGrpSpPr>
          <p:grpSpPr>
            <a:xfrm>
              <a:off x="3127454" y="3327948"/>
              <a:ext cx="188449" cy="834973"/>
              <a:chOff x="10641180" y="500718"/>
              <a:chExt cx="247650" cy="1097280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9"/>
            <p:cNvGrpSpPr/>
            <p:nvPr/>
          </p:nvGrpSpPr>
          <p:grpSpPr>
            <a:xfrm>
              <a:off x="3351372" y="3111280"/>
              <a:ext cx="188449" cy="834973"/>
              <a:chOff x="10641180" y="500718"/>
              <a:chExt cx="247650" cy="1097280"/>
            </a:xfrm>
          </p:grpSpPr>
          <p:sp>
            <p:nvSpPr>
              <p:cNvPr id="84" name="Google Shape;84;p9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9"/>
            <p:cNvGrpSpPr/>
            <p:nvPr/>
          </p:nvGrpSpPr>
          <p:grpSpPr>
            <a:xfrm>
              <a:off x="4028872" y="3339995"/>
              <a:ext cx="188449" cy="834973"/>
              <a:chOff x="10641180" y="500718"/>
              <a:chExt cx="247650" cy="1097280"/>
            </a:xfrm>
          </p:grpSpPr>
          <p:sp>
            <p:nvSpPr>
              <p:cNvPr id="87" name="Google Shape;87;p9"/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9"/>
            <p:cNvGrpSpPr/>
            <p:nvPr/>
          </p:nvGrpSpPr>
          <p:grpSpPr>
            <a:xfrm>
              <a:off x="3780151" y="3424981"/>
              <a:ext cx="188449" cy="1391622"/>
              <a:chOff x="10641180" y="438150"/>
              <a:chExt cx="247650" cy="1828800"/>
            </a:xfrm>
          </p:grpSpPr>
          <p:sp>
            <p:nvSpPr>
              <p:cNvPr id="90" name="Google Shape;90;p9"/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9"/>
            <p:cNvGrpSpPr/>
            <p:nvPr/>
          </p:nvGrpSpPr>
          <p:grpSpPr>
            <a:xfrm>
              <a:off x="6056431" y="1499565"/>
              <a:ext cx="188449" cy="834973"/>
              <a:chOff x="10641180" y="605206"/>
              <a:chExt cx="247650" cy="1097280"/>
            </a:xfrm>
          </p:grpSpPr>
          <p:sp>
            <p:nvSpPr>
              <p:cNvPr id="93" name="Google Shape;93;p9"/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0"/>
          <p:cNvSpPr/>
          <p:nvPr>
            <p:ph idx="2" type="pic"/>
          </p:nvPr>
        </p:nvSpPr>
        <p:spPr>
          <a:xfrm>
            <a:off x="762000" y="1582965"/>
            <a:ext cx="3200400" cy="46273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Relationship Id="rId4" Type="http://schemas.openxmlformats.org/officeDocument/2006/relationships/image" Target="../media/image28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Relationship Id="rId4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/>
        </p:nvSpPr>
        <p:spPr>
          <a:xfrm>
            <a:off x="831961" y="1056371"/>
            <a:ext cx="796046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-ID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PROJE</a:t>
            </a:r>
            <a:r>
              <a:rPr b="1" lang="id-ID" sz="4000">
                <a:solidFill>
                  <a:schemeClr val="dk1"/>
                </a:solidFill>
              </a:rPr>
              <a:t>CT</a:t>
            </a:r>
            <a:r>
              <a:rPr b="1" i="0" lang="id-ID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BASIC MACHINE LEARNING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2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833435" y="527212"/>
            <a:ext cx="796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VARIABEL </a:t>
            </a:r>
            <a:r>
              <a:rPr b="1" lang="id-ID" sz="3600">
                <a:solidFill>
                  <a:schemeClr val="lt1"/>
                </a:solidFill>
              </a:rPr>
              <a:t>FITUR WORST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328" name="Google Shape;328;p3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2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2"/>
          <p:cNvSpPr txBox="1"/>
          <p:nvPr/>
        </p:nvSpPr>
        <p:spPr>
          <a:xfrm>
            <a:off x="5067400" y="1678200"/>
            <a:ext cx="66969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/>
              <a:t>Grafik disamping menggambarkan sebaran atau distribusi dari 10 data ketiga (%worst). </a:t>
            </a:r>
            <a:r>
              <a:rPr lang="id-ID" sz="2200">
                <a:solidFill>
                  <a:schemeClr val="dk1"/>
                </a:solidFill>
              </a:rPr>
              <a:t>Berdasarkan gambar tersebut, dapat diketahui bahwa fitur-fitur worst  pada pasien yang terindikasi kanker ganas memiliki value yang lebih tinggi dibanding pasien yang menderita kanker jinak</a:t>
            </a:r>
            <a:endParaRPr sz="2200"/>
          </a:p>
        </p:txBody>
      </p:sp>
      <p:pic>
        <p:nvPicPr>
          <p:cNvPr id="331" name="Google Shape;3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2245"/>
            <a:ext cx="4333722" cy="4993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/>
        </p:nvSpPr>
        <p:spPr>
          <a:xfrm>
            <a:off x="2482734" y="2885849"/>
            <a:ext cx="70542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PERMODELAN 1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33"/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338" name="Google Shape;338;p33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4" name="Google Shape;344;p33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833435" y="527212"/>
            <a:ext cx="796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 KLASIFIKASI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353" name="Google Shape;353;p3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4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4"/>
          <p:cNvGrpSpPr/>
          <p:nvPr/>
        </p:nvGrpSpPr>
        <p:grpSpPr>
          <a:xfrm>
            <a:off x="-2910273" y="1209691"/>
            <a:ext cx="13026476" cy="5721249"/>
            <a:chOff x="-4803467" y="-736201"/>
            <a:chExt cx="13026476" cy="5721249"/>
          </a:xfrm>
        </p:grpSpPr>
        <p:sp>
          <p:nvSpPr>
            <p:cNvPr id="356" name="Google Shape;356;p34"/>
            <p:cNvSpPr/>
            <p:nvPr/>
          </p:nvSpPr>
          <p:spPr>
            <a:xfrm>
              <a:off x="-4803467" y="-736201"/>
              <a:ext cx="5721249" cy="5721249"/>
            </a:xfrm>
            <a:prstGeom prst="blockArc">
              <a:avLst>
                <a:gd fmla="val 18900000" name="adj1"/>
                <a:gd fmla="val 2700000" name="adj2"/>
                <a:gd fmla="val 378" name="adj3"/>
              </a:avLst>
            </a:prstGeom>
            <a:noFill/>
            <a:ln cap="flat" cmpd="sng" w="12700">
              <a:solidFill>
                <a:srgbClr val="3A494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480647" y="326651"/>
              <a:ext cx="7742361" cy="65364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 txBox="1"/>
            <p:nvPr/>
          </p:nvSpPr>
          <p:spPr>
            <a:xfrm>
              <a:off x="480647" y="326651"/>
              <a:ext cx="7742361" cy="65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1882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d-ID" sz="3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Logistic Regression</a:t>
              </a:r>
              <a:endParaRPr i="1"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72121" y="244945"/>
              <a:ext cx="817053" cy="81705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855395" y="1307284"/>
              <a:ext cx="7367613" cy="65364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 txBox="1"/>
            <p:nvPr/>
          </p:nvSpPr>
          <p:spPr>
            <a:xfrm>
              <a:off x="855395" y="1307284"/>
              <a:ext cx="7367613" cy="65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1882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d-ID" sz="3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 Vector </a:t>
              </a:r>
              <a:r>
                <a:rPr i="1" lang="id-ID" sz="3500">
                  <a:solidFill>
                    <a:schemeClr val="lt1"/>
                  </a:solidFill>
                </a:rPr>
                <a:t>Classifier</a:t>
              </a:r>
              <a:endParaRPr i="1"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446869" y="1225579"/>
              <a:ext cx="817053" cy="81705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855395" y="2287918"/>
              <a:ext cx="7367613" cy="65364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 txBox="1"/>
            <p:nvPr/>
          </p:nvSpPr>
          <p:spPr>
            <a:xfrm>
              <a:off x="855395" y="2287918"/>
              <a:ext cx="7367613" cy="65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1882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d-ID" sz="3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Decision Tree Classifier</a:t>
              </a:r>
              <a:endParaRPr i="1"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446869" y="2206213"/>
              <a:ext cx="817053" cy="81705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480647" y="3268552"/>
              <a:ext cx="7742361" cy="65364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 txBox="1"/>
            <p:nvPr/>
          </p:nvSpPr>
          <p:spPr>
            <a:xfrm>
              <a:off x="480647" y="3268552"/>
              <a:ext cx="7742361" cy="65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900" lIns="518825" spcFirstLastPara="1" rIns="88900" wrap="square" tIns="88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d-ID" sz="3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Random Forest Classifier</a:t>
              </a:r>
              <a:endParaRPr i="1"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2121" y="3186846"/>
              <a:ext cx="817053" cy="81705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5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METODE EVALUASI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377" name="Google Shape;377;p3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35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25" y="2098292"/>
            <a:ext cx="7181850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7300" y="4503817"/>
            <a:ext cx="35814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5"/>
          <p:cNvSpPr txBox="1"/>
          <p:nvPr/>
        </p:nvSpPr>
        <p:spPr>
          <a:xfrm>
            <a:off x="7957300" y="2726750"/>
            <a:ext cx="35814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</a:rPr>
              <a:t>Positive: Malignant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</a:rPr>
              <a:t>Negative: Benign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6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833435" y="527212"/>
            <a:ext cx="796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LOGISTIC REGRESSION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390" name="Google Shape;390;p3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36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2941598"/>
            <a:ext cx="4094824" cy="340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650" y="3039575"/>
            <a:ext cx="4433401" cy="33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6"/>
          <p:cNvSpPr txBox="1"/>
          <p:nvPr/>
        </p:nvSpPr>
        <p:spPr>
          <a:xfrm>
            <a:off x="550150" y="1559975"/>
            <a:ext cx="46482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/>
              <a:t>Predictor dengan nilai estimate </a:t>
            </a:r>
            <a:r>
              <a:rPr b="1" lang="id-ID" sz="2200"/>
              <a:t>positif</a:t>
            </a:r>
            <a:r>
              <a:rPr lang="id-ID" sz="2200"/>
              <a:t> akan </a:t>
            </a:r>
            <a:r>
              <a:rPr b="1" lang="id-ID" sz="2200"/>
              <a:t>memperbesar </a:t>
            </a:r>
            <a:r>
              <a:rPr lang="id-ID" sz="2200"/>
              <a:t>kemungkinan kanker ganas</a:t>
            </a:r>
            <a:endParaRPr sz="2200"/>
          </a:p>
        </p:txBody>
      </p:sp>
      <p:sp>
        <p:nvSpPr>
          <p:cNvPr id="395" name="Google Shape;395;p36"/>
          <p:cNvSpPr txBox="1"/>
          <p:nvPr/>
        </p:nvSpPr>
        <p:spPr>
          <a:xfrm>
            <a:off x="5829250" y="1762800"/>
            <a:ext cx="46482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/>
              <a:t>Predictor dengan nilai estimate </a:t>
            </a:r>
            <a:r>
              <a:rPr b="1" lang="id-ID" sz="2200"/>
              <a:t>negatif</a:t>
            </a:r>
            <a:r>
              <a:rPr lang="id-ID" sz="2200"/>
              <a:t> akan </a:t>
            </a:r>
            <a:r>
              <a:rPr b="1" lang="id-ID" sz="2200"/>
              <a:t>memperkecil</a:t>
            </a:r>
            <a:r>
              <a:rPr lang="id-ID" sz="2200"/>
              <a:t> kemungkinan kanker ganas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7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7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SUPPORT VECTOR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404" name="Google Shape;404;p3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37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6" name="Google Shape;406;p37"/>
          <p:cNvGraphicFramePr/>
          <p:nvPr/>
        </p:nvGraphicFramePr>
        <p:xfrm>
          <a:off x="952500" y="240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{DFABCF68-1709-42E8-829D-3D48D2CF35D6}</a:tableStyleId>
              </a:tblPr>
              <a:tblGrid>
                <a:gridCol w="3015500"/>
                <a:gridCol w="1822075"/>
                <a:gridCol w="1334625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2000"/>
                        <a:t>TIPE KERNEL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linear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poly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RBF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sigmoid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2000"/>
                        <a:t>C (REGULARISASI)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10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7" name="Google Shape;407;p37"/>
          <p:cNvSpPr txBox="1"/>
          <p:nvPr/>
        </p:nvSpPr>
        <p:spPr>
          <a:xfrm>
            <a:off x="952500" y="1578025"/>
            <a:ext cx="75039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200"/>
              <a:t>PARAMETER GRID SEARCH (12 KOMBINASI)</a:t>
            </a:r>
            <a:endParaRPr b="1" sz="2200"/>
          </a:p>
        </p:txBody>
      </p:sp>
      <p:pic>
        <p:nvPicPr>
          <p:cNvPr id="408" name="Google Shape;408;p37"/>
          <p:cNvPicPr preferRelativeResize="0"/>
          <p:nvPr/>
        </p:nvPicPr>
        <p:blipFill rotWithShape="1">
          <a:blip r:embed="rId4">
            <a:alphaModFix/>
          </a:blip>
          <a:srcRect b="0" l="0" r="28479" t="0"/>
          <a:stretch/>
        </p:blipFill>
        <p:spPr>
          <a:xfrm>
            <a:off x="2921200" y="4221700"/>
            <a:ext cx="6377726" cy="23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7"/>
          <p:cNvSpPr txBox="1"/>
          <p:nvPr/>
        </p:nvSpPr>
        <p:spPr>
          <a:xfrm>
            <a:off x="952500" y="3414600"/>
            <a:ext cx="75039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200"/>
              <a:t>TOP 3 PARAMETER BERDASARKAN F1 SCORE</a:t>
            </a:r>
            <a:endParaRPr b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8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DECISION TREE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418" name="Google Shape;418;p3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8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0" name="Google Shape;420;p38"/>
          <p:cNvGraphicFramePr/>
          <p:nvPr/>
        </p:nvGraphicFramePr>
        <p:xfrm>
          <a:off x="1995275" y="33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{DFABCF68-1709-42E8-829D-3D48D2CF35D6}</a:tableStyleId>
              </a:tblPr>
              <a:tblGrid>
                <a:gridCol w="3015500"/>
                <a:gridCol w="1822075"/>
                <a:gridCol w="1334625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2000"/>
                        <a:t>TIPE CRITERION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gini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entropy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2000"/>
                        <a:t>TIPE SPLITTER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best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random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2000"/>
                        <a:t>MAX FEATURES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sqrt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log2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2000"/>
                        <a:t>MIN SAMPLES LEAF</a:t>
                      </a:r>
                      <a:endParaRPr b="1" sz="2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bilangan ganjil antara 1 sampai 10</a:t>
                      </a:r>
                      <a:endParaRPr sz="20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421" name="Google Shape;421;p38"/>
          <p:cNvSpPr txBox="1"/>
          <p:nvPr/>
        </p:nvSpPr>
        <p:spPr>
          <a:xfrm>
            <a:off x="935725" y="2466700"/>
            <a:ext cx="75039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200"/>
              <a:t>PARAMETER GRID SEARCH (60 KOMBINASI)</a:t>
            </a:r>
            <a:endParaRPr b="1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9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9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DECISION TREE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430" name="Google Shape;430;p3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39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9"/>
          <p:cNvSpPr txBox="1"/>
          <p:nvPr/>
        </p:nvSpPr>
        <p:spPr>
          <a:xfrm>
            <a:off x="833425" y="1647925"/>
            <a:ext cx="75039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200"/>
              <a:t>TOP 3 PARAMETER BERDASARKAN F1 SCORE</a:t>
            </a:r>
            <a:endParaRPr b="1" sz="2200"/>
          </a:p>
        </p:txBody>
      </p:sp>
      <p:pic>
        <p:nvPicPr>
          <p:cNvPr id="433" name="Google Shape;4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162" y="2542850"/>
            <a:ext cx="7701674" cy="405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439" name="Google Shape;439;p40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0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DECISION TREE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442" name="Google Shape;442;p4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0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0"/>
          <p:cNvSpPr txBox="1"/>
          <p:nvPr/>
        </p:nvSpPr>
        <p:spPr>
          <a:xfrm>
            <a:off x="833425" y="1647925"/>
            <a:ext cx="75039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200"/>
              <a:t>VISUALISASI POHON</a:t>
            </a:r>
            <a:endParaRPr b="1" sz="2200"/>
          </a:p>
        </p:txBody>
      </p:sp>
      <p:pic>
        <p:nvPicPr>
          <p:cNvPr id="445" name="Google Shape;4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850" y="2355475"/>
            <a:ext cx="7138446" cy="409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451" name="Google Shape;451;p41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1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RANDOM FOREST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454" name="Google Shape;454;p4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41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6" name="Google Shape;456;p41"/>
          <p:cNvGraphicFramePr/>
          <p:nvPr/>
        </p:nvGraphicFramePr>
        <p:xfrm>
          <a:off x="1995275" y="33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{DFABCF68-1709-42E8-829D-3D48D2CF35D6}</a:tableStyleId>
              </a:tblPr>
              <a:tblGrid>
                <a:gridCol w="3015500"/>
                <a:gridCol w="1822075"/>
                <a:gridCol w="1334625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2000"/>
                        <a:t>N ESTIMATOR (TREE)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100</a:t>
                      </a:r>
                      <a:endParaRPr sz="2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200</a:t>
                      </a:r>
                      <a:endParaRPr sz="2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300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2000"/>
                        <a:t>TIPE CRITERION</a:t>
                      </a:r>
                      <a:endParaRPr b="1" sz="2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gini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entropy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2000"/>
                        <a:t>MAX FEATURES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sqrt</a:t>
                      </a:r>
                      <a:endParaRPr sz="2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/>
                        <a:t>log2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7" name="Google Shape;457;p41"/>
          <p:cNvSpPr txBox="1"/>
          <p:nvPr/>
        </p:nvSpPr>
        <p:spPr>
          <a:xfrm>
            <a:off x="833425" y="2197350"/>
            <a:ext cx="75039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200"/>
              <a:t>PARAMETER GRID SEARCH (18 KOMBINASI)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4128955" y="453698"/>
            <a:ext cx="796046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Analisis Klasifikasi Kanker Jinak dan Kanker Ganas Berdasarkan </a:t>
            </a:r>
            <a:r>
              <a:rPr b="1" i="1" lang="id-ID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Breast Cancer Wisconsin Dataset</a:t>
            </a:r>
            <a:endParaRPr b="1" i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7746414" y="3610002"/>
            <a:ext cx="2945033" cy="2246769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 B :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Adam Kemal Fajri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Hasyim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Indra Wahyudi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Nugi Gahara Yasa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Tomy Tjandra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7015686" y="3429000"/>
            <a:ext cx="588430" cy="544215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463" name="Google Shape;463;p42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2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RANDOM FOREST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466" name="Google Shape;466;p4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42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 txBox="1"/>
          <p:nvPr/>
        </p:nvSpPr>
        <p:spPr>
          <a:xfrm>
            <a:off x="833425" y="1647925"/>
            <a:ext cx="75039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200"/>
              <a:t>TOP 3 PARAMETER BERDASARKAN F1 SCORE</a:t>
            </a:r>
            <a:endParaRPr b="1" sz="2200"/>
          </a:p>
        </p:txBody>
      </p:sp>
      <p:pic>
        <p:nvPicPr>
          <p:cNvPr id="469" name="Google Shape;4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763" y="2454625"/>
            <a:ext cx="6774620" cy="40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475" name="Google Shape;475;p43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3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3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RANDOM FOREST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478" name="Google Shape;478;p4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3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3"/>
          <p:cNvSpPr txBox="1"/>
          <p:nvPr/>
        </p:nvSpPr>
        <p:spPr>
          <a:xfrm>
            <a:off x="833425" y="1647925"/>
            <a:ext cx="75039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200"/>
              <a:t>TOP 10 FEATURES BERDASARKAN IMPORTANCE</a:t>
            </a:r>
            <a:endParaRPr b="1" sz="2200"/>
          </a:p>
        </p:txBody>
      </p:sp>
      <p:pic>
        <p:nvPicPr>
          <p:cNvPr id="481" name="Google Shape;4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975" y="2383450"/>
            <a:ext cx="6844200" cy="4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4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4"/>
          <p:cNvSpPr txBox="1"/>
          <p:nvPr/>
        </p:nvSpPr>
        <p:spPr>
          <a:xfrm>
            <a:off x="833435" y="527212"/>
            <a:ext cx="796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THRESHOLD TUNING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490" name="Google Shape;490;p4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44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4"/>
          <p:cNvSpPr/>
          <p:nvPr/>
        </p:nvSpPr>
        <p:spPr>
          <a:xfrm>
            <a:off x="361525" y="1946025"/>
            <a:ext cx="1149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.predict()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secara default menggunakan threshold probability 0.5 untuk mengklasifikasi.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575" y="2502325"/>
            <a:ext cx="8456700" cy="40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/>
        </p:nvSpPr>
        <p:spPr>
          <a:xfrm>
            <a:off x="2482734" y="2885849"/>
            <a:ext cx="705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PERMODELAN </a:t>
            </a:r>
            <a:r>
              <a:rPr b="1" lang="id-ID" sz="4800">
                <a:solidFill>
                  <a:schemeClr val="lt1"/>
                </a:solidFill>
              </a:rPr>
              <a:t>2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45"/>
          <p:cNvGrpSpPr/>
          <p:nvPr/>
        </p:nvGrpSpPr>
        <p:grpSpPr>
          <a:xfrm>
            <a:off x="5293602" y="1717869"/>
            <a:ext cx="1570107" cy="946149"/>
            <a:chOff x="3767143" y="2846931"/>
            <a:chExt cx="1053692" cy="634957"/>
          </a:xfrm>
        </p:grpSpPr>
        <p:sp>
          <p:nvSpPr>
            <p:cNvPr id="500" name="Google Shape;500;p45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3767143" y="3389488"/>
              <a:ext cx="92400" cy="92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4000642" y="3081351"/>
              <a:ext cx="92400" cy="92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4247789" y="3267775"/>
              <a:ext cx="92400" cy="92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5"/>
            <p:cNvSpPr/>
            <p:nvPr/>
          </p:nvSpPr>
          <p:spPr>
            <a:xfrm>
              <a:off x="4488112" y="3127624"/>
              <a:ext cx="92400" cy="92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4728435" y="2846931"/>
              <a:ext cx="92400" cy="92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6" name="Google Shape;506;p45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512" name="Google Shape;512;p46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6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6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FEATURE SELECTION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515" name="Google Shape;515;p4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46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125" y="1945904"/>
            <a:ext cx="6342051" cy="44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9825" y="3427653"/>
            <a:ext cx="4153950" cy="129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524" name="Google Shape;524;p47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7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MODEL EVALUATION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527" name="Google Shape;527;p4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47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25" y="2038675"/>
            <a:ext cx="5540425" cy="40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375" y="3559876"/>
            <a:ext cx="5540425" cy="95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/>
          <p:nvPr/>
        </p:nvSpPr>
        <p:spPr>
          <a:xfrm>
            <a:off x="2482734" y="2885849"/>
            <a:ext cx="70542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KESIMPULAN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48"/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537" name="Google Shape;537;p48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3" name="Google Shape;543;p48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549" name="Google Shape;549;p49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9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9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MODEL TRADEOFF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552" name="Google Shape;552;p4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49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788" y="1799903"/>
            <a:ext cx="9154424" cy="4760748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9"/>
          <p:cNvSpPr/>
          <p:nvPr/>
        </p:nvSpPr>
        <p:spPr>
          <a:xfrm>
            <a:off x="4376400" y="2297175"/>
            <a:ext cx="1719600" cy="922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56" name="Google Shape;556;p49"/>
          <p:cNvSpPr/>
          <p:nvPr/>
        </p:nvSpPr>
        <p:spPr>
          <a:xfrm>
            <a:off x="5242175" y="3068500"/>
            <a:ext cx="1719600" cy="68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57" name="Google Shape;557;p49"/>
          <p:cNvSpPr/>
          <p:nvPr/>
        </p:nvSpPr>
        <p:spPr>
          <a:xfrm>
            <a:off x="7389925" y="3941925"/>
            <a:ext cx="1719600" cy="68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58" name="Google Shape;558;p49"/>
          <p:cNvSpPr/>
          <p:nvPr/>
        </p:nvSpPr>
        <p:spPr>
          <a:xfrm>
            <a:off x="8129225" y="4882400"/>
            <a:ext cx="1719600" cy="68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0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0"/>
          <p:cNvSpPr txBox="1"/>
          <p:nvPr/>
        </p:nvSpPr>
        <p:spPr>
          <a:xfrm>
            <a:off x="833435" y="527212"/>
            <a:ext cx="796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MODEL PERFORMANCE 1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567" name="Google Shape;567;p5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50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438" y="2442136"/>
            <a:ext cx="9031125" cy="2760217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/>
          <p:nvPr/>
        </p:nvSpPr>
        <p:spPr>
          <a:xfrm>
            <a:off x="1513375" y="4627900"/>
            <a:ext cx="3366000" cy="68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1"/>
          <p:cNvSpPr txBox="1"/>
          <p:nvPr>
            <p:ph idx="1" type="body"/>
          </p:nvPr>
        </p:nvSpPr>
        <p:spPr>
          <a:xfrm>
            <a:off x="323529" y="339509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576" name="Google Shape;576;p51"/>
          <p:cNvSpPr/>
          <p:nvPr/>
        </p:nvSpPr>
        <p:spPr>
          <a:xfrm>
            <a:off x="0" y="0"/>
            <a:ext cx="12192000" cy="155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1"/>
          <p:cNvSpPr/>
          <p:nvPr/>
        </p:nvSpPr>
        <p:spPr>
          <a:xfrm rot="10800000">
            <a:off x="10351448" y="1560092"/>
            <a:ext cx="543000" cy="38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578" name="Google Shape;578;p5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51"/>
          <p:cNvPicPr preferRelativeResize="0"/>
          <p:nvPr/>
        </p:nvPicPr>
        <p:blipFill rotWithShape="1">
          <a:blip r:embed="rId3">
            <a:alphaModFix/>
          </a:blip>
          <a:srcRect b="3403" l="0" r="0" t="1791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275" y="2615793"/>
            <a:ext cx="4721350" cy="11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5200" y="4796025"/>
            <a:ext cx="4696690" cy="11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6534" y="2356559"/>
            <a:ext cx="2741788" cy="15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2575" y="4944721"/>
            <a:ext cx="3631788" cy="11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1"/>
          <p:cNvSpPr/>
          <p:nvPr/>
        </p:nvSpPr>
        <p:spPr>
          <a:xfrm>
            <a:off x="5015425" y="2739525"/>
            <a:ext cx="1619400" cy="8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1"/>
          <p:cNvSpPr/>
          <p:nvPr/>
        </p:nvSpPr>
        <p:spPr>
          <a:xfrm>
            <a:off x="5151300" y="5029438"/>
            <a:ext cx="1619400" cy="8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1"/>
          <p:cNvSpPr/>
          <p:nvPr/>
        </p:nvSpPr>
        <p:spPr>
          <a:xfrm>
            <a:off x="6923100" y="4348050"/>
            <a:ext cx="5200800" cy="190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87" name="Google Shape;587;p51"/>
          <p:cNvSpPr txBox="1"/>
          <p:nvPr/>
        </p:nvSpPr>
        <p:spPr>
          <a:xfrm>
            <a:off x="833435" y="527212"/>
            <a:ext cx="796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</a:rPr>
              <a:t>MODEL PERFORMANCE 2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5"/>
          <p:cNvGrpSpPr/>
          <p:nvPr/>
        </p:nvGrpSpPr>
        <p:grpSpPr>
          <a:xfrm>
            <a:off x="0" y="5595675"/>
            <a:ext cx="12192000" cy="1262326"/>
            <a:chOff x="0" y="5595675"/>
            <a:chExt cx="12192000" cy="1262326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5595675"/>
              <a:ext cx="6664569" cy="1262326"/>
            </a:xfrm>
            <a:custGeom>
              <a:rect b="b" l="l" r="r" t="t"/>
              <a:pathLst>
                <a:path extrusionOk="0" h="1682495" w="8882887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6570868" y="6276408"/>
              <a:ext cx="3651746" cy="581593"/>
            </a:xfrm>
            <a:custGeom>
              <a:rect b="b" l="l" r="r" t="t"/>
              <a:pathLst>
                <a:path extrusionOk="0" h="1941773" w="12192148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 flipH="1">
              <a:off x="11318872" y="6387731"/>
              <a:ext cx="873128" cy="470270"/>
            </a:xfrm>
            <a:custGeom>
              <a:rect b="b" l="l" r="r" t="t"/>
              <a:pathLst>
                <a:path extrusionOk="0" h="470270" w="873128">
                  <a:moveTo>
                    <a:pt x="651947" y="0"/>
                  </a:moveTo>
                  <a:cubicBezTo>
                    <a:pt x="666999" y="5232"/>
                    <a:pt x="679541" y="10465"/>
                    <a:pt x="694592" y="13081"/>
                  </a:cubicBezTo>
                  <a:cubicBezTo>
                    <a:pt x="697101" y="15697"/>
                    <a:pt x="699609" y="18314"/>
                    <a:pt x="702118" y="20929"/>
                  </a:cubicBezTo>
                  <a:cubicBezTo>
                    <a:pt x="702118" y="138657"/>
                    <a:pt x="702118" y="256385"/>
                    <a:pt x="702118" y="371496"/>
                  </a:cubicBezTo>
                  <a:cubicBezTo>
                    <a:pt x="707135" y="371496"/>
                    <a:pt x="712152" y="371496"/>
                    <a:pt x="719678" y="371496"/>
                  </a:cubicBezTo>
                  <a:cubicBezTo>
                    <a:pt x="719678" y="324406"/>
                    <a:pt x="719678" y="277315"/>
                    <a:pt x="719678" y="230223"/>
                  </a:cubicBezTo>
                  <a:cubicBezTo>
                    <a:pt x="724695" y="230223"/>
                    <a:pt x="729712" y="230223"/>
                    <a:pt x="734729" y="230223"/>
                  </a:cubicBezTo>
                  <a:cubicBezTo>
                    <a:pt x="734729" y="224991"/>
                    <a:pt x="734729" y="222375"/>
                    <a:pt x="734729" y="217142"/>
                  </a:cubicBezTo>
                  <a:cubicBezTo>
                    <a:pt x="739746" y="214526"/>
                    <a:pt x="744763" y="211911"/>
                    <a:pt x="749780" y="209294"/>
                  </a:cubicBezTo>
                  <a:lnTo>
                    <a:pt x="762322" y="209294"/>
                  </a:lnTo>
                  <a:cubicBezTo>
                    <a:pt x="762322" y="204062"/>
                    <a:pt x="762322" y="201445"/>
                    <a:pt x="762322" y="196214"/>
                  </a:cubicBezTo>
                  <a:cubicBezTo>
                    <a:pt x="764831" y="193597"/>
                    <a:pt x="769848" y="190980"/>
                    <a:pt x="772356" y="188365"/>
                  </a:cubicBezTo>
                  <a:cubicBezTo>
                    <a:pt x="779883" y="188365"/>
                    <a:pt x="789917" y="188365"/>
                    <a:pt x="797443" y="188365"/>
                  </a:cubicBezTo>
                  <a:cubicBezTo>
                    <a:pt x="797443" y="201445"/>
                    <a:pt x="797443" y="217142"/>
                    <a:pt x="797443" y="230223"/>
                  </a:cubicBezTo>
                  <a:cubicBezTo>
                    <a:pt x="815003" y="230223"/>
                    <a:pt x="832563" y="230223"/>
                    <a:pt x="850122" y="230223"/>
                  </a:cubicBezTo>
                  <a:cubicBezTo>
                    <a:pt x="850122" y="279931"/>
                    <a:pt x="850122" y="327022"/>
                    <a:pt x="850122" y="376729"/>
                  </a:cubicBezTo>
                  <a:cubicBezTo>
                    <a:pt x="857648" y="376729"/>
                    <a:pt x="865174" y="376729"/>
                    <a:pt x="870190" y="376729"/>
                  </a:cubicBezTo>
                  <a:lnTo>
                    <a:pt x="873128" y="375580"/>
                  </a:lnTo>
                  <a:lnTo>
                    <a:pt x="873128" y="470270"/>
                  </a:lnTo>
                  <a:lnTo>
                    <a:pt x="0" y="470270"/>
                  </a:lnTo>
                  <a:lnTo>
                    <a:pt x="47325" y="388300"/>
                  </a:lnTo>
                  <a:cubicBezTo>
                    <a:pt x="62189" y="387058"/>
                    <a:pt x="77084" y="385817"/>
                    <a:pt x="92542" y="384577"/>
                  </a:cubicBezTo>
                  <a:cubicBezTo>
                    <a:pt x="92542" y="371496"/>
                    <a:pt x="92542" y="361032"/>
                    <a:pt x="92542" y="347950"/>
                  </a:cubicBezTo>
                  <a:cubicBezTo>
                    <a:pt x="110102" y="347950"/>
                    <a:pt x="127661" y="347950"/>
                    <a:pt x="142713" y="347950"/>
                  </a:cubicBezTo>
                  <a:cubicBezTo>
                    <a:pt x="142713" y="340102"/>
                    <a:pt x="142713" y="334870"/>
                    <a:pt x="142713" y="327022"/>
                  </a:cubicBezTo>
                  <a:cubicBezTo>
                    <a:pt x="177833" y="327022"/>
                    <a:pt x="212952" y="327022"/>
                    <a:pt x="248072" y="327022"/>
                  </a:cubicBezTo>
                  <a:cubicBezTo>
                    <a:pt x="248072" y="332253"/>
                    <a:pt x="248072" y="334870"/>
                    <a:pt x="248072" y="340102"/>
                  </a:cubicBezTo>
                  <a:cubicBezTo>
                    <a:pt x="270649" y="340102"/>
                    <a:pt x="293225" y="340102"/>
                    <a:pt x="315802" y="340102"/>
                  </a:cubicBezTo>
                  <a:cubicBezTo>
                    <a:pt x="315802" y="342719"/>
                    <a:pt x="315802" y="345335"/>
                    <a:pt x="315802" y="347950"/>
                  </a:cubicBezTo>
                  <a:cubicBezTo>
                    <a:pt x="320820" y="347950"/>
                    <a:pt x="328345" y="347950"/>
                    <a:pt x="335870" y="347950"/>
                  </a:cubicBezTo>
                  <a:cubicBezTo>
                    <a:pt x="335870" y="350567"/>
                    <a:pt x="335870" y="353184"/>
                    <a:pt x="335870" y="355799"/>
                  </a:cubicBezTo>
                  <a:cubicBezTo>
                    <a:pt x="340888" y="355799"/>
                    <a:pt x="348413" y="355799"/>
                    <a:pt x="353430" y="355799"/>
                  </a:cubicBezTo>
                  <a:cubicBezTo>
                    <a:pt x="353430" y="316558"/>
                    <a:pt x="353430" y="277315"/>
                    <a:pt x="353430" y="238072"/>
                  </a:cubicBezTo>
                  <a:cubicBezTo>
                    <a:pt x="370990" y="232840"/>
                    <a:pt x="388551" y="227608"/>
                    <a:pt x="406110" y="222375"/>
                  </a:cubicBezTo>
                  <a:cubicBezTo>
                    <a:pt x="438722" y="222375"/>
                    <a:pt x="471332" y="222375"/>
                    <a:pt x="503943" y="222375"/>
                  </a:cubicBezTo>
                  <a:cubicBezTo>
                    <a:pt x="503943" y="159587"/>
                    <a:pt x="503943" y="96798"/>
                    <a:pt x="503943" y="34011"/>
                  </a:cubicBezTo>
                  <a:cubicBezTo>
                    <a:pt x="511469" y="28778"/>
                    <a:pt x="521503" y="26163"/>
                    <a:pt x="531537" y="20929"/>
                  </a:cubicBezTo>
                  <a:cubicBezTo>
                    <a:pt x="571673" y="15697"/>
                    <a:pt x="611811" y="7849"/>
                    <a:pt x="651947" y="0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0222614" y="6322479"/>
              <a:ext cx="1673378" cy="535522"/>
            </a:xfrm>
            <a:custGeom>
              <a:rect b="b" l="l" r="r" t="t"/>
              <a:pathLst>
                <a:path extrusionOk="0" h="449340" w="1404080">
                  <a:moveTo>
                    <a:pt x="527275" y="0"/>
                  </a:moveTo>
                  <a:cubicBezTo>
                    <a:pt x="527275" y="0"/>
                    <a:pt x="527275" y="0"/>
                    <a:pt x="569920" y="0"/>
                  </a:cubicBezTo>
                  <a:cubicBezTo>
                    <a:pt x="569920" y="0"/>
                    <a:pt x="569920" y="0"/>
                    <a:pt x="569920" y="1963"/>
                  </a:cubicBezTo>
                  <a:lnTo>
                    <a:pt x="569920" y="15697"/>
                  </a:lnTo>
                  <a:cubicBezTo>
                    <a:pt x="569920" y="15697"/>
                    <a:pt x="569920" y="15697"/>
                    <a:pt x="612566" y="15697"/>
                  </a:cubicBezTo>
                  <a:cubicBezTo>
                    <a:pt x="612566" y="15697"/>
                    <a:pt x="612566" y="15697"/>
                    <a:pt x="612566" y="117728"/>
                  </a:cubicBezTo>
                  <a:cubicBezTo>
                    <a:pt x="612566" y="117728"/>
                    <a:pt x="612566" y="117728"/>
                    <a:pt x="614134" y="117728"/>
                  </a:cubicBezTo>
                  <a:lnTo>
                    <a:pt x="625109" y="117728"/>
                  </a:lnTo>
                  <a:cubicBezTo>
                    <a:pt x="625109" y="117728"/>
                    <a:pt x="625109" y="117728"/>
                    <a:pt x="625109" y="266850"/>
                  </a:cubicBezTo>
                  <a:cubicBezTo>
                    <a:pt x="625109" y="266850"/>
                    <a:pt x="625109" y="266850"/>
                    <a:pt x="627616" y="266850"/>
                  </a:cubicBezTo>
                  <a:lnTo>
                    <a:pt x="645177" y="266850"/>
                  </a:lnTo>
                  <a:cubicBezTo>
                    <a:pt x="645177" y="266850"/>
                    <a:pt x="645177" y="266850"/>
                    <a:pt x="645177" y="170051"/>
                  </a:cubicBezTo>
                  <a:cubicBezTo>
                    <a:pt x="645177" y="170051"/>
                    <a:pt x="645177" y="170051"/>
                    <a:pt x="646118" y="169398"/>
                  </a:cubicBezTo>
                  <a:lnTo>
                    <a:pt x="652702" y="164820"/>
                  </a:lnTo>
                  <a:cubicBezTo>
                    <a:pt x="657720" y="164820"/>
                    <a:pt x="657720" y="164820"/>
                    <a:pt x="657720" y="166127"/>
                  </a:cubicBezTo>
                  <a:lnTo>
                    <a:pt x="657720" y="175284"/>
                  </a:lnTo>
                  <a:cubicBezTo>
                    <a:pt x="657720" y="175284"/>
                    <a:pt x="657720" y="175284"/>
                    <a:pt x="660227" y="173976"/>
                  </a:cubicBezTo>
                  <a:lnTo>
                    <a:pt x="677788" y="164820"/>
                  </a:lnTo>
                  <a:cubicBezTo>
                    <a:pt x="677788" y="164820"/>
                    <a:pt x="677788" y="164820"/>
                    <a:pt x="679984" y="164820"/>
                  </a:cubicBezTo>
                  <a:lnTo>
                    <a:pt x="695348" y="164820"/>
                  </a:lnTo>
                  <a:cubicBezTo>
                    <a:pt x="695348" y="164820"/>
                    <a:pt x="695348" y="164820"/>
                    <a:pt x="695348" y="342719"/>
                  </a:cubicBezTo>
                  <a:cubicBezTo>
                    <a:pt x="695348" y="342719"/>
                    <a:pt x="695348" y="342719"/>
                    <a:pt x="730468" y="347952"/>
                  </a:cubicBezTo>
                  <a:cubicBezTo>
                    <a:pt x="730468" y="345335"/>
                    <a:pt x="730468" y="342719"/>
                    <a:pt x="730468" y="340104"/>
                  </a:cubicBezTo>
                  <a:cubicBezTo>
                    <a:pt x="743011" y="340104"/>
                    <a:pt x="755552" y="340104"/>
                    <a:pt x="768095" y="340104"/>
                  </a:cubicBezTo>
                  <a:cubicBezTo>
                    <a:pt x="768095" y="327022"/>
                    <a:pt x="768095" y="316558"/>
                    <a:pt x="768095" y="306093"/>
                  </a:cubicBezTo>
                  <a:lnTo>
                    <a:pt x="778129" y="306093"/>
                  </a:lnTo>
                  <a:cubicBezTo>
                    <a:pt x="778129" y="290395"/>
                    <a:pt x="778129" y="277315"/>
                    <a:pt x="778129" y="261618"/>
                  </a:cubicBezTo>
                  <a:cubicBezTo>
                    <a:pt x="780638" y="261618"/>
                    <a:pt x="783147" y="261618"/>
                    <a:pt x="785656" y="261618"/>
                  </a:cubicBezTo>
                  <a:cubicBezTo>
                    <a:pt x="785656" y="245921"/>
                    <a:pt x="785656" y="232840"/>
                    <a:pt x="785656" y="217143"/>
                  </a:cubicBezTo>
                  <a:cubicBezTo>
                    <a:pt x="790673" y="217143"/>
                    <a:pt x="795689" y="217143"/>
                    <a:pt x="803216" y="217143"/>
                  </a:cubicBezTo>
                  <a:cubicBezTo>
                    <a:pt x="820775" y="211911"/>
                    <a:pt x="840843" y="201446"/>
                    <a:pt x="858402" y="193597"/>
                  </a:cubicBezTo>
                  <a:cubicBezTo>
                    <a:pt x="860911" y="185749"/>
                    <a:pt x="860911" y="177900"/>
                    <a:pt x="860911" y="170051"/>
                  </a:cubicBezTo>
                  <a:cubicBezTo>
                    <a:pt x="863420" y="177900"/>
                    <a:pt x="863420" y="185749"/>
                    <a:pt x="865929" y="193597"/>
                  </a:cubicBezTo>
                  <a:cubicBezTo>
                    <a:pt x="885997" y="204063"/>
                    <a:pt x="903557" y="214527"/>
                    <a:pt x="923625" y="224991"/>
                  </a:cubicBezTo>
                  <a:cubicBezTo>
                    <a:pt x="923625" y="222382"/>
                    <a:pt x="923625" y="219773"/>
                    <a:pt x="923625" y="219760"/>
                  </a:cubicBezTo>
                  <a:cubicBezTo>
                    <a:pt x="928641" y="219760"/>
                    <a:pt x="933661" y="219760"/>
                    <a:pt x="938677" y="219760"/>
                  </a:cubicBezTo>
                  <a:cubicBezTo>
                    <a:pt x="938677" y="232840"/>
                    <a:pt x="938677" y="248537"/>
                    <a:pt x="938677" y="261618"/>
                  </a:cubicBezTo>
                  <a:cubicBezTo>
                    <a:pt x="941186" y="261618"/>
                    <a:pt x="943693" y="261618"/>
                    <a:pt x="946202" y="261618"/>
                  </a:cubicBezTo>
                  <a:cubicBezTo>
                    <a:pt x="946202" y="277315"/>
                    <a:pt x="946202" y="293012"/>
                    <a:pt x="946202" y="311325"/>
                  </a:cubicBezTo>
                  <a:cubicBezTo>
                    <a:pt x="948711" y="311325"/>
                    <a:pt x="951220" y="311325"/>
                    <a:pt x="953729" y="311325"/>
                  </a:cubicBezTo>
                  <a:cubicBezTo>
                    <a:pt x="953729" y="319174"/>
                    <a:pt x="953729" y="327022"/>
                    <a:pt x="953729" y="334871"/>
                  </a:cubicBezTo>
                  <a:cubicBezTo>
                    <a:pt x="958745" y="334871"/>
                    <a:pt x="963761" y="334871"/>
                    <a:pt x="968779" y="334871"/>
                  </a:cubicBezTo>
                  <a:cubicBezTo>
                    <a:pt x="968779" y="347952"/>
                    <a:pt x="968779" y="358416"/>
                    <a:pt x="968779" y="371497"/>
                  </a:cubicBezTo>
                  <a:cubicBezTo>
                    <a:pt x="1001391" y="368881"/>
                    <a:pt x="1031493" y="366265"/>
                    <a:pt x="1064103" y="363648"/>
                  </a:cubicBezTo>
                  <a:cubicBezTo>
                    <a:pt x="1064103" y="350568"/>
                    <a:pt x="1064103" y="340104"/>
                    <a:pt x="1064103" y="327022"/>
                  </a:cubicBezTo>
                  <a:cubicBezTo>
                    <a:pt x="1081663" y="327022"/>
                    <a:pt x="1099223" y="327022"/>
                    <a:pt x="1114275" y="327022"/>
                  </a:cubicBezTo>
                  <a:cubicBezTo>
                    <a:pt x="1114275" y="319174"/>
                    <a:pt x="1114275" y="313941"/>
                    <a:pt x="1114275" y="306093"/>
                  </a:cubicBezTo>
                  <a:cubicBezTo>
                    <a:pt x="1149395" y="306093"/>
                    <a:pt x="1184514" y="306093"/>
                    <a:pt x="1219634" y="306093"/>
                  </a:cubicBezTo>
                  <a:cubicBezTo>
                    <a:pt x="1219634" y="311325"/>
                    <a:pt x="1219634" y="313941"/>
                    <a:pt x="1219634" y="319174"/>
                  </a:cubicBezTo>
                  <a:cubicBezTo>
                    <a:pt x="1242211" y="319174"/>
                    <a:pt x="1264787" y="319174"/>
                    <a:pt x="1287364" y="319174"/>
                  </a:cubicBezTo>
                  <a:cubicBezTo>
                    <a:pt x="1287364" y="321790"/>
                    <a:pt x="1287364" y="324407"/>
                    <a:pt x="1287364" y="327022"/>
                  </a:cubicBezTo>
                  <a:cubicBezTo>
                    <a:pt x="1292380" y="327022"/>
                    <a:pt x="1299907" y="327022"/>
                    <a:pt x="1307432" y="327022"/>
                  </a:cubicBezTo>
                  <a:cubicBezTo>
                    <a:pt x="1307432" y="329638"/>
                    <a:pt x="1307432" y="332255"/>
                    <a:pt x="1307432" y="334871"/>
                  </a:cubicBezTo>
                  <a:cubicBezTo>
                    <a:pt x="1312448" y="334871"/>
                    <a:pt x="1319975" y="334871"/>
                    <a:pt x="1324991" y="334871"/>
                  </a:cubicBezTo>
                  <a:cubicBezTo>
                    <a:pt x="1324991" y="327365"/>
                    <a:pt x="1324991" y="319860"/>
                    <a:pt x="1324991" y="312354"/>
                  </a:cubicBezTo>
                  <a:lnTo>
                    <a:pt x="1404080" y="449340"/>
                  </a:lnTo>
                  <a:lnTo>
                    <a:pt x="0" y="449340"/>
                  </a:lnTo>
                  <a:lnTo>
                    <a:pt x="0" y="387854"/>
                  </a:lnTo>
                  <a:lnTo>
                    <a:pt x="5498" y="384578"/>
                  </a:lnTo>
                  <a:cubicBezTo>
                    <a:pt x="5498" y="384578"/>
                    <a:pt x="5498" y="384578"/>
                    <a:pt x="5498" y="361033"/>
                  </a:cubicBezTo>
                  <a:cubicBezTo>
                    <a:pt x="482" y="361033"/>
                    <a:pt x="482" y="361033"/>
                    <a:pt x="482" y="334871"/>
                  </a:cubicBezTo>
                  <a:cubicBezTo>
                    <a:pt x="482" y="334871"/>
                    <a:pt x="482" y="334871"/>
                    <a:pt x="1734" y="334871"/>
                  </a:cubicBezTo>
                  <a:lnTo>
                    <a:pt x="10516" y="334871"/>
                  </a:lnTo>
                  <a:cubicBezTo>
                    <a:pt x="10516" y="332255"/>
                    <a:pt x="10516" y="332255"/>
                    <a:pt x="33093" y="332255"/>
                  </a:cubicBezTo>
                  <a:cubicBezTo>
                    <a:pt x="33093" y="332255"/>
                    <a:pt x="33093" y="332255"/>
                    <a:pt x="33093" y="330946"/>
                  </a:cubicBezTo>
                  <a:lnTo>
                    <a:pt x="33093" y="321790"/>
                  </a:lnTo>
                  <a:cubicBezTo>
                    <a:pt x="33093" y="321790"/>
                    <a:pt x="33093" y="321790"/>
                    <a:pt x="34974" y="321790"/>
                  </a:cubicBezTo>
                  <a:lnTo>
                    <a:pt x="48143" y="321790"/>
                  </a:lnTo>
                  <a:cubicBezTo>
                    <a:pt x="48143" y="321790"/>
                    <a:pt x="48143" y="321790"/>
                    <a:pt x="48143" y="190982"/>
                  </a:cubicBezTo>
                  <a:cubicBezTo>
                    <a:pt x="48143" y="190982"/>
                    <a:pt x="48143" y="190982"/>
                    <a:pt x="49398" y="190982"/>
                  </a:cubicBezTo>
                  <a:lnTo>
                    <a:pt x="58177" y="190982"/>
                  </a:lnTo>
                  <a:cubicBezTo>
                    <a:pt x="58177" y="190982"/>
                    <a:pt x="58177" y="190982"/>
                    <a:pt x="58177" y="188365"/>
                  </a:cubicBezTo>
                  <a:lnTo>
                    <a:pt x="58177" y="170051"/>
                  </a:lnTo>
                  <a:cubicBezTo>
                    <a:pt x="60686" y="170051"/>
                    <a:pt x="60686" y="170051"/>
                    <a:pt x="60686" y="117728"/>
                  </a:cubicBezTo>
                  <a:cubicBezTo>
                    <a:pt x="60686" y="117728"/>
                    <a:pt x="60686" y="117728"/>
                    <a:pt x="61941" y="117728"/>
                  </a:cubicBezTo>
                  <a:lnTo>
                    <a:pt x="70720" y="117728"/>
                  </a:lnTo>
                  <a:cubicBezTo>
                    <a:pt x="70720" y="117728"/>
                    <a:pt x="70720" y="117728"/>
                    <a:pt x="70720" y="119037"/>
                  </a:cubicBezTo>
                  <a:lnTo>
                    <a:pt x="70720" y="128193"/>
                  </a:lnTo>
                  <a:cubicBezTo>
                    <a:pt x="75737" y="128193"/>
                    <a:pt x="75737" y="128193"/>
                    <a:pt x="75737" y="125577"/>
                  </a:cubicBezTo>
                  <a:lnTo>
                    <a:pt x="75737" y="107264"/>
                  </a:lnTo>
                  <a:cubicBezTo>
                    <a:pt x="75737" y="107264"/>
                    <a:pt x="75737" y="107264"/>
                    <a:pt x="77305" y="106610"/>
                  </a:cubicBezTo>
                  <a:lnTo>
                    <a:pt x="88280" y="102032"/>
                  </a:lnTo>
                  <a:cubicBezTo>
                    <a:pt x="88280" y="102032"/>
                    <a:pt x="88280" y="102032"/>
                    <a:pt x="89534" y="102686"/>
                  </a:cubicBezTo>
                  <a:lnTo>
                    <a:pt x="98314" y="107264"/>
                  </a:lnTo>
                  <a:cubicBezTo>
                    <a:pt x="98314" y="107264"/>
                    <a:pt x="98314" y="107264"/>
                    <a:pt x="100195" y="107264"/>
                  </a:cubicBezTo>
                  <a:lnTo>
                    <a:pt x="113366" y="107264"/>
                  </a:lnTo>
                  <a:cubicBezTo>
                    <a:pt x="113366" y="107264"/>
                    <a:pt x="113366" y="107264"/>
                    <a:pt x="113366" y="73253"/>
                  </a:cubicBezTo>
                  <a:cubicBezTo>
                    <a:pt x="113366" y="73253"/>
                    <a:pt x="113366" y="73253"/>
                    <a:pt x="114620" y="73253"/>
                  </a:cubicBezTo>
                  <a:lnTo>
                    <a:pt x="123398" y="73253"/>
                  </a:lnTo>
                  <a:cubicBezTo>
                    <a:pt x="123398" y="78486"/>
                    <a:pt x="123398" y="78486"/>
                    <a:pt x="124966" y="78486"/>
                  </a:cubicBezTo>
                  <a:lnTo>
                    <a:pt x="135943" y="78486"/>
                  </a:lnTo>
                  <a:cubicBezTo>
                    <a:pt x="135943" y="73253"/>
                    <a:pt x="135943" y="73253"/>
                    <a:pt x="137197" y="73253"/>
                  </a:cubicBezTo>
                  <a:lnTo>
                    <a:pt x="145977" y="73253"/>
                  </a:lnTo>
                  <a:cubicBezTo>
                    <a:pt x="145977" y="73253"/>
                    <a:pt x="145977" y="73253"/>
                    <a:pt x="145977" y="112496"/>
                  </a:cubicBezTo>
                  <a:cubicBezTo>
                    <a:pt x="145977" y="112496"/>
                    <a:pt x="145977" y="112496"/>
                    <a:pt x="147545" y="113804"/>
                  </a:cubicBezTo>
                  <a:lnTo>
                    <a:pt x="158520" y="122961"/>
                  </a:lnTo>
                  <a:cubicBezTo>
                    <a:pt x="156011" y="130810"/>
                    <a:pt x="156011" y="130810"/>
                    <a:pt x="183605" y="130810"/>
                  </a:cubicBezTo>
                  <a:cubicBezTo>
                    <a:pt x="183605" y="130810"/>
                    <a:pt x="183605" y="130810"/>
                    <a:pt x="183605" y="129174"/>
                  </a:cubicBezTo>
                  <a:lnTo>
                    <a:pt x="183605" y="117728"/>
                  </a:lnTo>
                  <a:cubicBezTo>
                    <a:pt x="183605" y="117728"/>
                    <a:pt x="183605" y="117728"/>
                    <a:pt x="216216" y="107264"/>
                  </a:cubicBezTo>
                  <a:cubicBezTo>
                    <a:pt x="216216" y="107264"/>
                    <a:pt x="216216" y="107264"/>
                    <a:pt x="216216" y="105957"/>
                  </a:cubicBezTo>
                  <a:lnTo>
                    <a:pt x="216216" y="96799"/>
                  </a:lnTo>
                  <a:cubicBezTo>
                    <a:pt x="216216" y="96799"/>
                    <a:pt x="216216" y="96799"/>
                    <a:pt x="217157" y="96799"/>
                  </a:cubicBezTo>
                  <a:lnTo>
                    <a:pt x="223741" y="96799"/>
                  </a:lnTo>
                  <a:cubicBezTo>
                    <a:pt x="223741" y="96799"/>
                    <a:pt x="223741" y="96799"/>
                    <a:pt x="223741" y="95819"/>
                  </a:cubicBezTo>
                  <a:lnTo>
                    <a:pt x="223741" y="88950"/>
                  </a:lnTo>
                  <a:cubicBezTo>
                    <a:pt x="223741" y="88950"/>
                    <a:pt x="223741" y="88950"/>
                    <a:pt x="226250" y="88950"/>
                  </a:cubicBezTo>
                  <a:lnTo>
                    <a:pt x="243809" y="88950"/>
                  </a:lnTo>
                  <a:cubicBezTo>
                    <a:pt x="243809" y="88950"/>
                    <a:pt x="243809" y="88950"/>
                    <a:pt x="243809" y="89931"/>
                  </a:cubicBezTo>
                  <a:lnTo>
                    <a:pt x="243809" y="96799"/>
                  </a:lnTo>
                  <a:cubicBezTo>
                    <a:pt x="243809" y="96799"/>
                    <a:pt x="243809" y="96799"/>
                    <a:pt x="245691" y="96799"/>
                  </a:cubicBezTo>
                  <a:lnTo>
                    <a:pt x="258861" y="96799"/>
                  </a:lnTo>
                  <a:cubicBezTo>
                    <a:pt x="258861" y="96799"/>
                    <a:pt x="258861" y="96799"/>
                    <a:pt x="258861" y="98761"/>
                  </a:cubicBezTo>
                  <a:lnTo>
                    <a:pt x="258861" y="112496"/>
                  </a:lnTo>
                  <a:cubicBezTo>
                    <a:pt x="258861" y="112496"/>
                    <a:pt x="258861" y="112496"/>
                    <a:pt x="286455" y="112496"/>
                  </a:cubicBezTo>
                  <a:cubicBezTo>
                    <a:pt x="286455" y="112496"/>
                    <a:pt x="286455" y="112496"/>
                    <a:pt x="286455" y="111188"/>
                  </a:cubicBezTo>
                  <a:lnTo>
                    <a:pt x="286455" y="102032"/>
                  </a:lnTo>
                  <a:cubicBezTo>
                    <a:pt x="286455" y="102032"/>
                    <a:pt x="286455" y="102032"/>
                    <a:pt x="288023" y="102032"/>
                  </a:cubicBezTo>
                  <a:lnTo>
                    <a:pt x="298998" y="102032"/>
                  </a:lnTo>
                  <a:cubicBezTo>
                    <a:pt x="298998" y="102032"/>
                    <a:pt x="298998" y="102032"/>
                    <a:pt x="298998" y="100723"/>
                  </a:cubicBezTo>
                  <a:lnTo>
                    <a:pt x="298998" y="91567"/>
                  </a:lnTo>
                  <a:cubicBezTo>
                    <a:pt x="298998" y="91567"/>
                    <a:pt x="298998" y="91567"/>
                    <a:pt x="300879" y="91567"/>
                  </a:cubicBezTo>
                  <a:lnTo>
                    <a:pt x="314048" y="91567"/>
                  </a:lnTo>
                  <a:cubicBezTo>
                    <a:pt x="314048" y="91567"/>
                    <a:pt x="314048" y="91567"/>
                    <a:pt x="314048" y="92875"/>
                  </a:cubicBezTo>
                  <a:lnTo>
                    <a:pt x="314048" y="102032"/>
                  </a:lnTo>
                  <a:cubicBezTo>
                    <a:pt x="319066" y="102032"/>
                    <a:pt x="319066" y="102032"/>
                    <a:pt x="319066" y="39243"/>
                  </a:cubicBezTo>
                  <a:cubicBezTo>
                    <a:pt x="319066" y="39243"/>
                    <a:pt x="319066" y="39243"/>
                    <a:pt x="431950" y="39243"/>
                  </a:cubicBezTo>
                  <a:cubicBezTo>
                    <a:pt x="431950" y="39243"/>
                    <a:pt x="431950" y="39243"/>
                    <a:pt x="431950" y="122961"/>
                  </a:cubicBezTo>
                  <a:cubicBezTo>
                    <a:pt x="431950" y="122961"/>
                    <a:pt x="431950" y="122961"/>
                    <a:pt x="434459" y="122961"/>
                  </a:cubicBezTo>
                  <a:lnTo>
                    <a:pt x="452018" y="122961"/>
                  </a:lnTo>
                  <a:cubicBezTo>
                    <a:pt x="452018" y="122961"/>
                    <a:pt x="452018" y="122961"/>
                    <a:pt x="452018" y="28778"/>
                  </a:cubicBezTo>
                  <a:cubicBezTo>
                    <a:pt x="452018" y="28778"/>
                    <a:pt x="452018" y="28778"/>
                    <a:pt x="477104" y="15697"/>
                  </a:cubicBezTo>
                  <a:cubicBezTo>
                    <a:pt x="477104" y="15697"/>
                    <a:pt x="477104" y="15697"/>
                    <a:pt x="509716" y="15697"/>
                  </a:cubicBezTo>
                  <a:cubicBezTo>
                    <a:pt x="509716" y="15697"/>
                    <a:pt x="509716" y="15697"/>
                    <a:pt x="511911" y="13736"/>
                  </a:cubicBezTo>
                  <a:close/>
                </a:path>
              </a:pathLst>
            </a:custGeom>
            <a:solidFill>
              <a:srgbClr val="8BA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5"/>
          <p:cNvSpPr txBox="1"/>
          <p:nvPr/>
        </p:nvSpPr>
        <p:spPr>
          <a:xfrm>
            <a:off x="2482734" y="2885849"/>
            <a:ext cx="70542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25"/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241" name="Google Shape;241;p25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833435" y="527212"/>
            <a:ext cx="796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SUMBER DATA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833434" y="1945892"/>
            <a:ext cx="668782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yang digunakan dalam penelitian ini adalah </a:t>
            </a:r>
            <a:r>
              <a:rPr b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sekunder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yang didapatkan dari situs komunitas sains data, </a:t>
            </a:r>
            <a:r>
              <a:rPr b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www.kaggle.com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Data “</a:t>
            </a:r>
            <a:r>
              <a:rPr i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Breast Cancer Wisconsin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terdiri dari </a:t>
            </a:r>
            <a:r>
              <a:rPr b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569 pengamatan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terhadap </a:t>
            </a:r>
            <a:r>
              <a:rPr b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 variabel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4604798" y="4055881"/>
            <a:ext cx="668782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“</a:t>
            </a:r>
            <a:r>
              <a:rPr i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Breast Cancer Wisconsin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adalah dataset mengenai </a:t>
            </a:r>
            <a:r>
              <a:rPr b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kanker payudara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yang didapat melalui perhitungan terhadap </a:t>
            </a:r>
            <a:r>
              <a:rPr b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gambar digital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atas </a:t>
            </a:r>
            <a:r>
              <a:rPr b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uji Aspirasi Jarum Halus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(FNA) dari </a:t>
            </a:r>
            <a:r>
              <a:rPr b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massa payudara</a:t>
            </a:r>
            <a:r>
              <a:rPr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Data ini menggambarkan mengenai </a:t>
            </a:r>
            <a:r>
              <a:rPr b="1" lang="id-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karakteristik dari inti sel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1013738" y="4537781"/>
            <a:ext cx="1471884" cy="1373623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7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833435" y="527212"/>
            <a:ext cx="796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VARIABEL PENELITIAN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978675" y="1721551"/>
            <a:ext cx="105291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100"/>
              <a:t>T</a:t>
            </a:r>
            <a:r>
              <a:rPr lang="id-ID" sz="2100"/>
              <a:t>arget: Diagnosis</a:t>
            </a:r>
            <a:r>
              <a:rPr lang="id-ID" sz="2100"/>
              <a:t> (M untuk kanker ganas, B untuk kanker jinak)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100"/>
              <a:t>Features: </a:t>
            </a:r>
            <a:r>
              <a:rPr lang="id-ID" sz="2100">
                <a:solidFill>
                  <a:schemeClr val="dk1"/>
                </a:solidFill>
              </a:rPr>
              <a:t>Radius, Texture, Perimeter,  Area, Smoothness, Compactness,  Concavity,  Concave points,  Symmetry, dan Fractal dimension.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675" y="3028981"/>
            <a:ext cx="10529101" cy="349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/>
        </p:nvSpPr>
        <p:spPr>
          <a:xfrm>
            <a:off x="2482734" y="2885849"/>
            <a:ext cx="70542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VISUALISASI DATA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28"/>
          <p:cNvGrpSpPr/>
          <p:nvPr/>
        </p:nvGrpSpPr>
        <p:grpSpPr>
          <a:xfrm>
            <a:off x="5293641" y="1717900"/>
            <a:ext cx="1570335" cy="946374"/>
            <a:chOff x="3767143" y="2846931"/>
            <a:chExt cx="1053838" cy="635103"/>
          </a:xfrm>
        </p:grpSpPr>
        <p:sp>
          <p:nvSpPr>
            <p:cNvPr id="277" name="Google Shape;277;p28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833435" y="527212"/>
            <a:ext cx="796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VARIABEL DIAGNOSIS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292" name="Google Shape;292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35" y="2050880"/>
            <a:ext cx="4649259" cy="463655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/>
        </p:nvSpPr>
        <p:spPr>
          <a:xfrm>
            <a:off x="5975798" y="3348507"/>
            <a:ext cx="579549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Diagnosis Kanker Payudara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Benign (Jinak)        	: 357 pengamatan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Malignant (Ganas)  	: 212 pengamatan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4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833435" y="527212"/>
            <a:ext cx="79610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VARIABEL </a:t>
            </a:r>
            <a:r>
              <a:rPr b="1" lang="id-ID" sz="3600">
                <a:solidFill>
                  <a:schemeClr val="lt1"/>
                </a:solidFill>
              </a:rPr>
              <a:t>FITUR MEAN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304" name="Google Shape;304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 txBox="1"/>
          <p:nvPr/>
        </p:nvSpPr>
        <p:spPr>
          <a:xfrm>
            <a:off x="5067400" y="2059200"/>
            <a:ext cx="66969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/>
              <a:t>Grafik disamping menggambarkan sebaran atau distribusi dari 10 data pertama (%mean). Dari grafik tersebut, dapat </a:t>
            </a:r>
            <a:r>
              <a:rPr lang="id-ID" sz="2200"/>
              <a:t>diketahui bahwa fitur-fitur mean pada pasien yang terindikasi kanker ganas memiliki value yang lebih tinggi dibanding pasien yang menderita kanker jinak</a:t>
            </a:r>
            <a:r>
              <a:rPr lang="id-ID" sz="2200"/>
              <a:t>, misalnya pada ukuran rata-rata perimeter sel seorang pasien kanker ganas memiliki mean yang lebih besar</a:t>
            </a:r>
            <a:endParaRPr sz="2200"/>
          </a:p>
        </p:txBody>
      </p:sp>
      <p:pic>
        <p:nvPicPr>
          <p:cNvPr id="307" name="Google Shape;3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2245"/>
            <a:ext cx="4333722" cy="4993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95"/>
              <a:buNone/>
            </a:pPr>
            <a:r>
              <a:rPr lang="id-ID" sz="4995"/>
              <a:t>Infographic Style</a:t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0" y="0"/>
            <a:ext cx="12192000" cy="15598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 rot="10800000">
            <a:off x="10351523" y="1559965"/>
            <a:ext cx="542925" cy="38592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833424" y="527200"/>
            <a:ext cx="837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VARIABEL </a:t>
            </a:r>
            <a:r>
              <a:rPr b="1" lang="id-ID" sz="3600">
                <a:solidFill>
                  <a:schemeClr val="lt1"/>
                </a:solidFill>
              </a:rPr>
              <a:t>FITUR STANDAR ERROR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W4AAAFtCAYAAAAnNoAhAAAABHNCSVQICAgIfAhkiAAAAAlwSFlzAAALEgAACxIB0t1+/AAAADl0RVh0U29mdHdhcmUAbWF0cGxvdGxpYiB2ZXJzaW9uIDIuMi40LCBodHRwOi8vbWF0cGxvdGxpYi5vcmcv7US4rQAAIABJREFUeJzt3Xd0HNXZx/Hv3SZpVdx7WxdZ7hVbYHovAhkwxXQMJgmEACEUhSSvHVJwOoEQEiDUEDCmxaCYZqqxLRfciywXufeitipb7vvHjIwsZEta7Wq2PJ9z9kianZl9Vtr96e6dO3eU1hohhBCxw2Z1AUIIIZpHglsIIWKMBLcQQsQYCW4hhIgxEtxCCBFjJLiFECLGSHDHEaXUrUoprZS6td7yYqVUsTVViVglr5voJcEdIWaAaqVUUCnV/wTrfVZn3VtbscS4oZT6XCnV5BMSlFJtlFIVSqlKpVS7RtbtpZQKKKX2KaVcdZafr5R6Rym1SylVo5Q6rJTaoJSapZS6RymlmljLi3X+/rW3gFLqoFLqU6XUDU19XiJxOKwuIM75MX7HtwOP1L9TKZUJnFVnvUg5N4L7jjla6xKl1CzgFuAm4IkTrH4bRgPnJa11DYBS6hHgNxh/tw+AQiAA9AfOBK4C/m7e31T/BZab37uAfkAucLZSaojW+mfN2Fe4yOsmSklwR9ZeYDcwRSn1f1rr+m/kqebX94ArIlWE1npTpPYdw57BCO6pHCe4lVI2YEqd9VFK9QEeBUqB07TWqxrY5nyMIG+Od7XWL9bb11hgCXC/UupXWuuqZu6zReR1E72kqyTyngW6ApfWXaiUcgK3AvOBtQ1tqJQaq5T6q1JqhVLqkFKqSilVpJT6U2Mf8evtp8G+SrPL4HGl1A5z3+uVUvcrpfqZH9lfrLd+7cd6j1Lq+0qpVeZ2e5VSzyil2jTwGGeb961VSpWa3ROrlVLTlFLJDaw/3XyMs5RSVymlFimlvObzf10p1aPOuh6zi+RM8+e63Q2fn+h3orWeD6wBhiulso+z2gVAH+BzrXWRuSwbsAOf1Q9tc79BrfWHOgxzSWitlwKHgGQgvf79SqlB5t9ku9lds1cp9R+lVFYD64byt7PsdSNOTFrckfca8GeMlt27dZbnAp2Bh4EBx9n2DoyW+BfAJxj/aMcC9wMXK6WytdZloRRlhuanwBhgGfAq0Ab4GXB6I5v/HrgQ45PCR8DZZq0DgHPqrfswMAjjH1Q+RgidCkwHzlJKnae1bqh1ehfG72g2xvPPBq4FRiqlRmmtq4EjwC8x/gH2Mb+vVdzIcwDjn+rjGH+bggbun1pnvVoHza/9lFL249QeFkqpMUB7YKvWen+9+y4C3gacGH+HjUBP4EogRyl1ttb6mwZ225y/XUM1tdbrRpyI1lpuEbgBGthhfv8cRn9nzzr3fwCUAG7g1+b6t9bbRx/A3sC+bzfXf7je8luPs59ioLjesl+Y674GqDrLewH7zfterLfNi+bybUDvOssdwJfmfePrbdOv7v7rLP+Vuf619ZZPN5eXAsPr3fcf875r6i3/3HgpN/tv1A6oBMqAtHr3dQZqgANAUp3lqebvU5vP+TZgaEN/pybWUPs7fdd87tOB35rPtRzYDpzeQN2HzdqG1LtvmLndN2H421n2upHbiW/SVdI6nsX4eH0bHO0nPR94VWvtPd5GWuutuuEW3fMYwXZhC2q6BQgCP9Xmu8h8zO0YrdATeVRrva3ONn7gBfPH8XVX1Fpvrrv/Ov5ifj3ec3hCf7crorblO77+yqHQWh8G3gTSgMn17r4FozX7sjZa97XbVGB8EliO0cL8F7AaKFNKfaGUuksplRRCOROBaebtp8B1GJ+w/gPU/z3cDLQFpmmtj+lm01qvxvg9jVZKDWngcZr8tzuOVnndiBOT4G4FWusCjDffbebBq6kYv/tnT7SdUsqplLpbKTXP7OMNmH26QSAD6HGi7U+w3wyMERA7tdbFDawyr5FdLGlg2Xbz6zF970qpVKXUI0qpxUqpEmUMj9R82+VwvOfQ5MdooWfMr3fUW95QNwkAWuuVWuvRwDjgIeB1YB9wBvAUUNCcYxCmKVprpbVWGC1RDzADeBBYqJRKq7PuKebXkeYxgWNuwEDz/sENPE7Iv9fWfN2IE5M+7tbzLMbohYsxRios1Vova2SbmRh93JsxhovtAWpbf/cBobTswAh9MEa9NOR4y2sdaWBZ7YgZe+0C8wDspxitqdUYz2c/4DNXmcbxn0OTHqOltNZfKaXWA+OVUsO11quUUmdghN88rfW6E2y7hDphpJQaD7wEjMR4bveFWFMA2Ao8qpQaCNwA/Ah4zFylg/m1/j+b+tIaWNaS32urvG5E4yS4W88rwO+Af2C0Mh890cpKqZMwQvsT4GJdZyih2Wp/qAW1lJpfuxzn/uMtb66JGKH9otZ6St07lFLdMMItGjwL/AkjCO/h20B85rhbNEBrvUgpdTfG3yxcB9sKMIK7bldCifl1pNZ6ZZgepyla63UjGiFdJa1Ea30Eoz+1J1CBcXDnRGpHmszW3x3/PR5IaUEtpRit+B5KKU8Dq5wW6r7rqX0Obzdw35lhegwwx0wrpUJttb2E8UnmRqVUV2ASxsG/WSHsq3aUT5POnGyC2i6Euu/VhebXxkZxhFUrvm5EIyS4W9fPMVrRF+rGh/EVm1/PqrtQKdUZox+1pV7G+Ps/ptS3p2crpXoR4kf8BhSbX8+qu1Ap1Q/j00e41PaX9w5lY631QeAdjJB8A+Of4r91Aye8KKXGK2NOmO/84zS7hh42f/wylFrq7a8d354A9Hmdu17A6HaYZnbP1N/OppQ6q6WPfxyt8boRjZCuklZkHlHf1uiKhsXA18CVSqn5GAd+umD0kRcCu1pYzu+ByzFGU2QppT7CGI97DUboXI5xELQlascX36+UGo4x7rc3xslI+YQYtA2YC1wNvK2U+h/GEL+tWutXmrGPZzB+F6fX+bkh3TGC829KqXkYJ09VAd2AizBOttpII11hDbi8TivWjvHJ7DKM/uzFGF1sgPGPRil1FcY/m4VKqbkYJxNpjGF5p5jbfecEpzBojdeNaIQEd5TSWgeUUrkYY7wvweh73YkxJvzXHOdsy2bsv1IpdTZGwFwF/BjYgjGG+CuMN2Dp8ffQpMeoUEqdgzE64iyMUNyMMYb7zxgn1ITDcxhj3idj9P07ME7aaXJwa60/U0oVAZnAAnNYXUPmAtdjnFU5FjgJY2heKbAe+CvwN611eTOfw0TzVqvM3N/vgCfrt/611nOVUiOABzCGVJ6OMe58F8YB4bea+fhN0hqvG9E41fAQW5HIlFJ3YLQ4f6C1/qfV9YjYIK+b1iPBncCUUt211rvqLeuN0S3TDehT/34h5HVjPekqSWxvmQfUlmIc7PJg9D+7Mc6MkzefaIi8biwmLe4EppS6C2M+6kyMA0zlGAcQ/6a1bmgInxDyuokCEtxCCBFjZBy3EELEGAluIYSIMRLcQggRYyS4hRAixkhwCyFEjJHgFkKIGCMn4AghTmjp0qWdHQ7HcxjXs5TGXssFgdV+v3/q2LFj94WyAwluIcQJORyO57p27Tq4U6dOh202m5z40ULBYFDt379/yJ49e57DuH5ps8l/TyFEY4Z16tSpVEI7PGw2m+7UqVMJxieY0PYRxnqEEPHJJqEdXubvM+T8leAWQkQ9u90+dtCgQUOysrKGDBkyZPDHH3+cGuq+7rvvvu7vvvtuejjra23Sxy2EaBZPXv7YcO6veEbO0sbWSUpKCq5fv34twFtvvZXxyCOP9Dz//PMLQ3m8xx9/POZnL5QWtxAippSUlNjbtGlz9ALav/jFL7oMGzZs8MCBA4f8+Mc/7g5QWFjo6tev39DJkyf3GTBgwNBTTz01s7y8XAFMmjTJ88ILL7QDmDlzZpu+ffsOHTp06OBbb72119lnnz0A4P777+9+9dVXe8aPH5/Vs2fP4b/+9a87W/Fcj0eCWwgR9aqrq22DBg0a0rdv36H33ntvn2nTpu0GePvttzM2btyYvHLlynXr1q1bu3z5cvecOXPSALZt25Z8zz337Nu4ceOaNm3aBF5++eV2dffp9XrVvffe22fOnDlFa9asWXfw4MFjeiA2btyY/MUXX2xYvHjxuj/+8Y/dq6urFVFCglsIEfVqu0q2bNmy5p133imaMmVK32AwyAcffJDx5ZdfZgwZMmTI0KFDh2zatCl5/fr1yQA9evSonjBhQiXA6NGjvcXFxUl197l8+fLkXr16VQ8aNKgGYPLkyYfq3n/BBRccSUlJ0d26dfO3b9/et2PHjqjpWo6aQoQQoinOO++8isOHDzt2797t0Fpz33337X7wwQcP1F2nsLDQ5XK5jo6EsdvturKyslkN1aSkpLrb4/f7pcUthBChWLZsWXIwGKRLly7+iy++uPSVV17pWFJSYgPYsmWLc+fOnU1qkI4YMaJq+/btSYWFhS6AmTNnto9k3eEkLW4hRNSr7eMG0Frz9NNPFzscDq688srSNWvWJI8bN24QgNvtDr766qtbHA5Ho+PO09LS9J///OetF110Uabb7Q6OHDmyItLPI1zk0mVCiBNasWJF8ciRIw80vmbsKSkpsbVp0yYYDAa5+eabe2dmZlZNmzYtpPlDmmvFihUdR44c6QllW+kqEUIkrMcff7zjoEGDhmRmZg4tLS2133///THxD0pa3EKIE4rnFreVpMUthBAJRIJbCCFijAS3EELEGAluIYSIMRLcQoiop5QaO3HixL61P/t8Ptq1azeydlKo43n//ffTa9d59dVX2zzyyCNdI11rrfnz56fMnDmzTST2LSfgCCGaZ3qbsE7ryvSSRqd1TUlJCRYWFqaUl5ertLQ0/c4772R06dLF15yHueGGG0qAkpDrbKYlS5a4lyxZknrttdeG/TGlxZ2AlFIBpdRypdQKpdQ3SqkJVtckRGPOO++8klmzZrUFeO2119pPmjTp6KRQn332mXvUqFGDBg8ePGT06NGDVqxYkVR/+yeeeKLDzTff3BtgzZo1SSNHjhw0cODAIffcc093t9s9GowW+vjx47Muuuiifn379h2am5vbNxgMAvDAAw90GzZs2ODMzMyh1113XZ/a5ePHj8+68847ewwfPnywx+MZ9sEHH6RVVVWpxx57rPt7773XbtCgQUOeffbZdvXraQkJ7sRUqbUepbUeCfwUeMzqgoRozE033XRo5syZ7bxer1q3bp37lFNOOXqK+siRI6sWL168ft26dWunTZu286GHHup5on3dfffdve666659GzZsWNuzZ89jWu7r1q1Leeqpp7Zv3LhxzbZt25I+/vjjNIAHH3xw3+rVq9cVFRWtqaystL3++utHu0H8fr9atWrVut/97nfbH3300e7Jycn6pz/96a7LLrvs8Pr169fecccdh8P5u5DgFhlAWF9UQkRCdnZ25Y4dO5KeffbZ9uedd94x3Q+HDh2yX3LJJf0zMzOHPvTQQ702bNiQfKJ9LVu2LO222247BDB16tSDde8bPnx4Rf/+/X12u52hQ4d6N23a5AKYM2dO+ogRIwYNHDhwyPz589NXr16dUrvN1VdffRhgwoQJFTt27HCF6zkfj/RxJ6YUpdRyIBnoBpxjcT1CNMlFF110ZNq0ab0++uijwn379h3Nr4cffrjHmWeeWfbxxx9vKiwsdJ1zzjlZoT5GQ9O5er1e9ZOf/KRPQUHB2gEDBvjuv//+7lVVVUcbvsnJyRrA4XAQCAQiPv2rtLgTU21XySDgIuBlpVTUzDUsxPHceeedBx544IFd48ePr6y7vLS01N6zZ88agH/+858dG9vPqFGjyl988cV2AM8//3yj07l6vV4bQNeuXf0lJSW29957r9E+64yMjEB5eXlEMlaCO8FprRcAHYFOVtciRGP69+/v+/nPf/6d2fsefvjhPdOnT+85ePDgIX6/v6FNj/Hkk09uf/LJJ7sMHDhwyMaNG5PT0tICJ1q/Y8eOgRtuuGH/4MGDh5599tkDmzIF7MUXX1y2YcOGlEgcnJRJphKQUqpca51mfj8ImAd00Vqf8MUbCzx5+Q4gBaMbqPaWVOd7F+ADqoEq81Zd52tl8Yyc6tavPHrF4yRTZWVlttTU1KDNZuOZZ55pN3PmzPZz587d1Jo1tGSSKenjTky1fdwACrgl2kPbk5efAmQCfYEudW5d6/2cEYbHqgIOAPvN2z5gl3nbDRQDhcUzclptTLAIr6+//tp977339tZak5GREXjxxReLra6pOaTFLaKGJy9fAb2BLPM2sM73vTD+yUSTvcAGoLDebXPxjJzGP6/HiHhscUcDaXGLmOTJy+8MZAPjza/jgLaWFtU8ta380+str/Tk5S8DCoBFQEHxjJwtrV2ciF8S3KJVmK3pscAZfBvWHitriqAUYIJ5A8CTl78PWIwR5l8DX8dQX3owGAwqm80mH8/DJBgMKiAY6vYS3CJiPHn53YALgAuB8zFGrySqzkCOeQPwevLyPwc+BD4snpFTaFVhTbB6//79Qzp16lQi4d1ywWBQ7d+/vw2wOtR9SB+3CBtPXr4TOBMjqC8EhltbUUwpxgxx4JPiGTll1pbzraVLl3Z2OBzPAcOQIcThEARW+/3+qWPHjg3pwsQS3KJFPHn5dowzLycDVwBhHa+aoKqAOcDrwPvFM3K8FtcjoowEt2g2s7/6NIywvgqjG0BERgXwHkaIzymekVNjcT0iCkhwiybz5OUPBW4DrgFOOPuaiIgjwDvAi8Uzcr60uhhhHQlucUKevPxkjKD+PnVGSQjLrQb+AbwcTf3honVIcIsGefLy+wJ3aa1vU0o1OgmPsEw58Crw9+IZOSutLka0DglucQxPXv65wH1a60uUUjKCILbMB/4GvFE8IyeqpzAQLSPBLQDw5OVfqrX+mVLqZKtrES22CZgBvFQ8I6dZ12UUsUGCO4GZo0Ou1Dr4f0rZRlhdjwi77cDvgeeKZ+RUWV2MCB8J7gRkjr2erHXw50rZBlldj4i4PcCfgKeLZ+Q0Oo+0iH4S3AnGk5d/ldbBGUrZ+ltdi2h1B4DfAE9JF0psk+BOEJ68/HE66H9C2RzShy2KgIeKZ+S8a3UhIjQS3HHOk5ffS/t9f8LuuEquKynq+QK4v3hGzjdWFyKaR4I7Tnny8tN0wPdzbPb7lLIlWV2PiFoaeAV4pHhGzk6rixFNI8Edh/o8NPs64Ells3ewuhYRM7zAr4E/Sv939JPgjiN9Hny3hw4EXra5ks+xuhYRs1YB3yuekbPQ6kLE8UlwxwFPXr4KVJbdb3Ol/FrZHclW1yNiXhD4O/DT4hk55VYXI75LgjvG9b7/zSy0nmlLco+0uhYRd4qBqcUzcuZaXYg4lgR3jPLk5dsClaWP2pJSH1Y2u1yCTkTSsxijT6T1HSUkuGNQzx++3NvmTHrPlpwmp6mL1lIEXFs8I2eZ1YUIuX5czOk+9elb7Snp6yS0RSvLBBZ68vLvtboQIS3umNH1xj8k29Pa/8fRpssVch6NsNhsYErxjJxDVheSqCS4Y0C3W/4y2tG263/tKRm9rK5FCNMO4PriGTlfWV1IIpKukijX/fan7nN17rtQQltEmZ7AZ568/J9ZXUgikhZ3lHJnZjvbnnHLv50de18jXSMiys3E6DqptLqQRCHBHYXannFTr9TBZ+Q723UfbnUtQjTRYmBi8Yyc3VYXkggkuKNMh4vvOdXdf/zb9rR2na2uRYhm2gnkymyDkSfBHSXcmdkqdejZU1L6nfSkzZXitroeIULkBW4unpHzltWFxDM5OBkF3JnZ9vTRl/zenXnKPyW0RYxzA7M8efk/t7qQeCYtbou5M7Pd6WMufS7ZM3qyXOhAxJmngB8Vz8iRkAkzCW4LuTOzO6WPvew/KZ7R51ldixAR8jJwW/GMnIDVhcQTCW6LuDOze2aMu+Kt5N7Dx1tdixAR9jZwXfGMnBqrC4kXEtwWcGdN6Ndm/JXvJPUYLPONiETxIXBl8Ywcr9WFxAMJ7laWOvj0QRnZV72b1HVAltW1CNHK5gE5xTNySq0uJNZJcLci96DTRrQ99bq3XZ08/a2uRQiLLAHOK56RU2J1IbFMhgO2Endm9kltsifNktAWCe4k4D1PXn6K1YXEMgnuVuDOzD4tY9wVLyZ1GzjQ6lqEiAKnA2958vKdVhcSqyS4I8ydmX1S2qhLnkjuPXyo1bUIEUUuBv7tycuXDAqB/NIiyJ2ZPSx12DlPuvufNNrqWoSIQtcA/7S6iFgkwR0h7szsge6sU//mHnjqyVbXIkQUm+rJy/+D1UXEGgnuCHBnZvdJ9oz+S+rQs0+Xs9iFaNQDnrz8B6wuIpZIcIeZOzO7u7OT57H0URedp5RNfr9CNM3vPHn5OVYXESskWMLInZnd0Z7a7v/aZE/KUXany+p6hIghNuA1T17+EKsLiQUS3GHizsx2Y3f+uM2p1020JaVmWF2PEDEoHZjtyctvb3Uh0U6COwzcmdl24PY2J181yZHesavV9QgRw/oDb3ry8h1WFxLNJLhbyJ2ZrYBJqUPPuT6pa6bMPyJEy50NPGF1EdFMgrvlTk7qMfg298AJMj2rEOFzpycv//tWFxGtJLhbwJ2Z3c+WnH5X+phLT1E2GUEiRJg97snLl6mPGyCzA4bInZndDpjW7uzbc5ztewywuh4rBKvKOTjnCWoObAOg4yX34t2wAO/GRSi7A0fbrnS85D5syWnHbOc7uIP9s3939Gf/kT20Pe1GMsZN5PDnL1C5eSmuzn3peOlPAChf8xlBbykZ4ya23pMT0WIdcJLM430sOQAQAvNg5NTUYeeOTdTQBjg09xmS+42l0xWPoAM+tK+aZE8lbc+8BWWzc/jzFyhZOIt2Z005Zjtnh550n/IkADoYYMffb8E98BSC1RXU7NlE99v+ZvxD2F+Mo203KlZ9TOerH7XiKQrrDQYeB75ndSHRRD7eh+ZCZ8fep7ozT07Y09mD1RVUbV9D2ogLAFB2J7bkNFL6jkHZ7AAkdc/CX3bghPup2roCZ9tuONp0BhQ66EdrTdBXjbLZKV30NuljLkPZpY2RwO7w5OVfZXUR0USCu5ncmdn9lcM1OWP8pAnKlrhp4j+yF7s7g4P/e5xdL9zDwTlPEKypOmad8pUfk9LvpBPup2Ldl7gHnwGALclNSv+T2P3iPdjT2qGSUqnZvQH3wFMi9jxEzHjWk5ffx+oiooUEdzO4M7NTgTszsieNsqekd7K6HivpYICaPZtIH30J3ac8gXImUbpw1tH7S+bPBJud1CFnHX8fAR+VGxeROui0o8vaZF9F9ylP0v6cqZR89W/anHYDZSs+ZP+7Mzgy//VIPiUR3doC//Hk5dutLiQaSHA3kTle+6Zkz+hhSV0zh1tdj9Uc6R2xp3ckqbsxdN2ddSo1ezcBUL7qE7ybFtHxsgc40SRblZuX4urSH3tqu+/cV7N3E1prnO174l0/j06X5+E/vAffoZ2ReUIiFkwAHra6iGggwd10E5Qz+Yy04edlW11INLCntcOR0RHfwR2A2VfdsTeVm5dSWvAWnSf9HzZn8gn3UbH2C1LNbpL6jnz1b9qefiME/aCDxkKl0P7qsD4PEXN+4cnLz7S6CKtJcDeBOzO7C3BrxkkTB9hcKW2tridatD/vBxx4/4/sev5uavZtIeOUazj08T8I1lSyd+bP2fXCjzj44d8A8JcdZO+saUe3DdZUUVW8HHfWhO/s17thAa6uA3Ckd8CWnIarcz92/euH6EANrs79Wu35iaiUjFx8QcZxN8admW0DfuLqmpndZsLkK5VMsC1ENLi9eEbO81YXYRVpcTfuZGz24eljck6V0BYiavzRk5ffxeoirCLBfQLuzOy2wI3poy7pZU/JkFn/hIge7YC/Wl2EVSS4j8McRXKto23X9sl9RpxqdT1CiO+4NlGvmiPBfXxDgQnpY3NHKpvdaXUxQogGPeHJy0+4q01JcDfAnZmdAtyW1GtYkrNt10FW1yOEOK5+wD1WF9HaJLgblgO0TRt6zmmNrimEsNrPPXn5Ha0uojVJcNfjzszuDFzsHnxGG3tq2x5W1yOEaFQbYLrVRbQmCe7vuhy7Q7v7jz/b6kKEEE32PU9efsJMsSzBXYc7M7svMCF95EW9bEnu706gIYSIVk7g11YX0VokuE21w/9syWn+5F7DT7e6HiFEs13jycsfa3URrUGC+1vDgcFpIy8aoBzOFKuLEUI0mwJ+aXURrUGCG3BnZjuA65XLXZbUNVNm/xMiduUkwgWGJbgN2UDXtOHnZSpHI3ORCiGiXZ7VBURawge32dq+ErvzUFKPQXKNLCFi3zWevPz+VhcRSQkf3MAooH3a0HMG2JzJ6VYXI4RoMTvwoNVFRFJCB7c51/aVKFtJcu/hMpGUEPHjVk9eftzO6JnQwY0xkVT31MGn97AludtbXYwQImySgB9bXUSkJGxwm+O2LwfKkvuMkta2EPHnTk9eflx2fyZscAOZQP+kHoNddnebblYXI4QIu3TgOquLiIREDu5LAW9K/3EJcaaVEAnqe1YXEAkJGdzmVduHq6TUI872PYdbXY8QImLGevLyx1hdRLglZHADpwDB1KzThim7I+GuniFEgom7VnfCBbc7M9sJnAfsS+oxSLpJhIh/13vy8lOtLiKcEi64MYYApiZ1H9TO7m7T3epihBARlw5MtrqIcErE4D4fqJCDkkIklLjqLkmo4DYvSzYEm/2Qs32PoVbXI4RoNePjaf6ShApu4GQgmOIZ7VEOl8y5LURiucrqAsIlYYLbnZltxzgouT+px+AhVtcjhGh1k6wuIFwSJrgBD5CGUtWO9j0GWV2MEKLVjfPk5fe2uohwSKTgHg0EkvuM6m1zuOJqaJAQosniotWdEMFtTt96GnAwuecQ6SYRInFJcMeQPkAGUOVo32Ow1cUIISwzwZOXH/PnbyRKcI8Egkm9hvWQq9wIkdAUMNHqIloq7oPbnHf7dOBgUreBcTOOUwgRsvOtLqCl4j64gV5AO6DS0bZbX6uLEUJY7kxPXn5MZ19MF99EWQDKmeSwp7btaXUxQgjLtce4SHjMSoQMqGVrAAAgAElEQVTgHguUJvca1kvZ7A6rixFCRIVzrC6gJeI6uN2Z2ckYlygrdXXuL90kQoha51pdQEvEdXADtWdJBR1tu0pwCyFqnebJy3daXUSo4j24BwLYktNcNndGzI/dFEKETRow3uoiQhXvwT0WKEnqOaSXUrZ4f65CiOY53eoCQhW3YebOzE7FOGOyzNm+Zw+r6xFCRJ2YvYhw3AY3xmyAANqe3lG6SYQQ9UlwR6E+gAawp7aV4BZC1NfPk5efYXURoYjn4B4MlNvTOrhlfhIhRAMUMXoiTlwGtzk/yQCgzNW5b1er6xFCRK3RVhcQirgMbqADkAT4He26d7G6GCFE1Irf4FZK/V4plaGUciql5iql9iulbox0cS3Qjdr+7fQOEtxCiOOJyQOUTW1xX6C1LgUuBYoxuiEejFRRYdCt9ht7SkYnKwsRQkS1QZ68fLvVRTRXU4O7dnKmHGCW1rokQvWESyZQCWBzpbSzuBYhRPRyAjF3nkdTg/t9pdR6jDMR5yqlOgFVkSurxfoC5Sop1aUcrhSrixFCRLWYm8eoScGttc4DJgAnaa19QAVRevkfd2a2E2O+3Spnu+5tra5HCBH1Yi64Tzg/tVLqHK31p0qpK+ssq7vK25EqrAXaAEEAR0YnCW4hRGM8VhfQXI1dWOBM4FPgsgbu00RncB8Na3tqO+nfFkI0Jr5a3FrraebXKa1TTli0w+wCsrkzpMUthGiMx+oCmqup47jvNcdxK6XUc0qpb5RSF0S6uBB1qP3GlpwuwS2EaEzMtbibOqrkNnMc9wUYwXgTMCNiVbVMd8wRLzZXSkxOICOEaFUxNwldU4O79ojkJcDLWus1dZZFm6PBrezOZItrEUJEP7snLz+mJqJranAvVUp9hBHcHyql0jFHbkShzhwNbocEtxCiKWKqW7WxUSW1bseY/nCz1tqrlOoARN0BS3NWwHTgMAAS3EKIpmkHbLe6iKZqUnBrrYNKqZ7A9eY47i+01u9FtLLQJGEMU9TK5XbKdSaFEE0UUy3upo4qmQHcC6w1b/copX4bycJClEztrIApGdLaFkI0VUwFd1O7Si4BRmmtgwBKqZeAZcAjkSosREeD25aSJnOUCCGaKqaCuzldCXWfWJtwFxImR1vZtqRUaXELIZoqpoK7qS3ux4BlSqnPMIYBngHkRayq0B0Na+VIclpZiBAipqRZXUBzNPXg5GtKqc+Bceaih7XWeyJWVeiSqR1fHq2jzIUQ0SimLqbQnK4SG3AAOAIMVEqdEZmSWuTb4BZCiKaLqRFoTWpxK6V+B1wLrOHbE2808GWE6gqVHQluIUTzxVSLu6l93JcDWVrr6kgWI0QkaR0MVm5a/D/foV17ra5FWE8HajoldR/8WkqfEcXADqvraY6mBvdmjGuzSXCLmKR1MOhd99XbFeu+WGN1LSJ61OwqXLn3tZ+utbqO5mpqcHuB5UqpudQJb631PRGpSogw0jqoy1fN/byyaEEJ0NPqekTUcGGe9xFrmhrcs82bEDFF66D2rv/qncqiBdOI3onRhDU0UGh1EaFo6nDAlyJdSNgFA/ImTXBGaM97p2LtF1O8RQWlVtcjRLg0dVTJKr77kaIEWAL8Wmt9MNyFtVSw2ltldQ3COmZov1ux9nMJbRF3mtpVMgcIAP8xf54MuIE9wIs0fDFhq2iAYFWFBHeC0jqovYVf/7di7ee3SmiLeNTU4D5Paz2mzs+rlFLfaK3HKKVujERhIfLVfhOsKpPgTkBaayO013wmoS3iVlPPFrIrpcbX/qCUGse3A9b9Ya8qdFWYB6AC3hIJ7gRjhPa82WZol1hdjxCR0tQW91TgeaVUGsaZiaXAVKVUKsYEVNHi27DWQa0D/hpld7gsrEe0ErOl/V7Fms9ukdAW8a6po0oWA8OVUm3Mn+u+Md6IRGEhOqaVrQP+Kgnu+GeG9vsVaz6V0BYJoaktbpRSOcBQINm8fBla60cjVFeoKuv+oAO+KkjOsKoYEXlaa+3dMP/9ijWf3uwtKjhidT1CtIamDgf8B8YokrOB54CrgEURrCtUVdTpt9f+6grj2sEiHpmhnV+xem7LQnt6m3uAa8JXmYgTi5le8mOri2hIU1vcE7TWI5RSK7XWv1RK/QljiGC0qaLO7IDB6oojpHe0sBwRKWZo/69i9dybWhjaPwb+HL7KRBwpt7qA42nqqJLaLgivUqo7xrC7bpEpqUX85s0GEKwsk4/OcUhrjXfDgjkVq+feGGpo52Y5PfNvT/0PEtri+AJWF3A8TQ3u95VSbYE/AN8AxcBrkSoqVN6iAg0cBpIAAhVHJLjjjNYab9GC/1Ws/qQlod1v6hjnqxN6Oa4Ld30irkRtcDd1VMmvzG/fUkq9DyTXG1kSTfYCvYHKQPnBw1YXI8JHa01l0cI5Fas+udFbVBDS3zY3y9n39tHOl3OznBPCXZ+IO7EZ3Eqpc7TWnyqlrmzgPrTWb0eutJDtAgYC+I/slRZ3nDBD+4PyVR/f0JLQvm2085WJg5ynhrs+EZcqrC7geBprcZ8BfIoxF0ndSaaU+XO0BrcTwF+yp0wHgwFls8XUZYnEsbTWVG4MS2i/fLmEtmi6qJs8r1ZjwV2mlLofWI0R1LUjNqJ58vEj1Jl3WfsqS1RSansL6xEtYIR2wYflKz++wVtUcCiUfeRmOT1TRjlfvnyQ87Rw1yfi2gGrCziexoI7zfyaBYwD/osR3pcRneO4wQjuo4JV5QdsEtwxyQztj8pXfnR9S0P7isES2qLZYrPFrbX+JYBS6ktgjNa6zPx5OpAf8epCc4Q6Y7n95Yf2ONp0GWhhPSIERmgvamlo97l1lPPlywc5Tg93fSIhRG1wN3U4YBegps7PNeayaFSG0VViA/Af2bPH2nJEKCo3Lfq4fOWH13uLCkJ68+RmOfvcMtL58hWDHKfXTtEgRDNFbVdJU4P7ZWCRUmq62douwLiAQtTxFhUEgZ1AKoBv35bd1lYkmsu7seDj8hUfXtfC0H7pysGOMyS0RQvEdotba/0bYArGyS2HgSla62iazrW+Isz+ed+hHUeMyaZELPBuLPikhaHd+2YjtM+U0BYtFLUt7ibPDqi1/gbjrMlYsAk4t/aHgLd0jyO9g8e6ckRTeDcumtvS0L5phPOlSRLaIjxiu8Udg/ZQZ8hioOKQ9HNHOSO0P5jsLSoIqZVT29K+aojjLAltEQYVTC+pbHw1a8RzcCvzhr9knwR3FPNuWvxpC0O7140jnC9OGiyhLcJmo9UFnEhcBre3qKAK2AekANTs2bjd2orE8Xg3Lf6sfPmca1sS2jcMd7549RDH2RLaIow2WF3AicRlcJu+PUB5YOuhoK9KrvgdZSo3L/k8DKH9wjVDHedIaIswK7S6gBOJ5+DegNniBgiU7i+2rhRRX+XmJV+ULfvfNd6igv2hbJ+b5ex5/XDnC1dLaIvIkOC2yDbqzFlSc2D7ZgtrEXVUbl76Rdmy/13d0tC+ZqjjHJuktogMCW6L7MC4Go4DoHrHmi3WliMAKjcv/bJsWX6LWtrXDXO+cM1Qx7kS2iKCJLit4C0qCABrgLYA/iO7S4PV3pDmvBDhUbll6Vdly/Kv9hYV7Atl+9wsZ4/rhjlfuHaYhLaIqL1ML4nqY2JxG9ymZRhXpwfAX7pPWt0Wqdzyzbyyb/KvakloTx7mkNAWrSGqW9sQ/8F9TL+2b/9WCW4LGKH9fktCu/u1Qx0vTB7mPE9CW7QCCW6L7ca4Qr0LoLJ42Satg8ETbyLCqXLLstrQ3hvK9rWhfd1wCW3RapZZXUBj4jq4zZkCV2H2cwcrS6sC5Ye2WltV4qgsXvZ12TfvtSi0rxnqeP664c7zJbRFK5pvdQGNievgNi2nznjumn3F6yysJWFUFi+bX7a0RaHd7eohjuevH+68QEJbtKJSjMZeVEuE4C6kzvUyq7Z8s17raL5kZuyrLF4+v2zpe5O8RQUhzRGTm+Xsds1Qx/M3jJDQFq1uIdNLor47Ne6D27wqeDGQAcaV34PeIzssLSqOVRYvX1C2dHaLQvvqIY5/XT/ceaGEtrDA11YX0BRxH9ymrzGDG6Bm35bVFtYStyq3rmhpaHe9aojjuRtGOC+S0BYWifr+bUic4F5DnedauWnxWukuCa+qrSsXli357yRvUUFIl4rLzXJ2nTTY8a8bhktoC8sEgIVWF9EUiRLcezGuQ5kO4C/ZWxaoOCyjS8KkauvKRaVL3r2yhaH93I0jnBfZbSpRXpMi+qxkekm51UU0RUK8SbxFBRr4HHNYIED1znVRP1YzFlRtW7modMm7V4QhtC+W0BYWi4n+bUiQ4DatpM7z9RbOW6P9chHhlqjatmpR6eJ3r/AWFewKZfvcLGeXKwc7npXQFlHic6sLaKpEerPsB7Zgtrq1r9pfc3DbSmtLil1V21YtLl38TotC+4pBjuduGuG8REJbRIFq4EOri2iqhHnDmN0lHwJtapdVbly01LqKYlfVtlVLWhjanS8f5Hj25pES2iJqfBor/duQQMFtWgnUAE6Amj1F+wIVMqa7Oaq2r15Suvidy71FBTtD2d4M7WduGenMkdAWUeS/VhfQHAn1xvEWFVQCXwCdapdV71wnre4mqtq+emnporfDEdqXSWiLKKKB2VYX0RyJ+OaZh9niBqgonLdGB3zVFtYTE8IQ2p0mZkloi6i0iOklIY2KskoivoG2Y1yPsg2Arqn01ewr/sbakqJb1fY135ihHVK3Um6Ws1NuluPZW0dJaIuoFFPdJJCAwW0epPyAOgcpK9Z8tkAHgwHrqopeVTvWLCtd9NbEFob2P6dIaIvoJcEdI1ZgXEjYCcbEU76D21dYW1L0qdqxdllpQctC+7KBjn9OGeWcKKEtotRGppestbqI5krIN5O3qMALfAR0qV1Wsfbzr7VMYHJU1Y51y0sL3pzoLSrYHsr2uVnOjpcOdPzjttES2iKqvWV1AaFI5DfUpxhzdNsBfAe2HvIf2S0XWQCqdq5bXlowK7cloZ2T6finhLaIAc9bXUAoEvZN5S0qOIQxNPBoq9u7ft5X1lUUHap2rltRunBWi1raOZmOp28f45zosCl7uOsTIoy+ZHrJBquLCEXCBrfpI4x+bhtA9a71e/yl+zdZW5J1qneuX1m6cFaut6hgWyjb1wntKyS0RQx4zuoCQpXQwW1O+F8AdD66bMP8L6yryDrVO9evLFn4RktCu8MlEtoiRmitjwBvWl1HqBI6uE1zgCRqr0m5dcV235E9660tqXVV71y/ygztkOYorw3tqRLaIkYopV5lekml1XWEKuGD2wyrVdQ5Db585UefaB2M+guGhkP1rvWrSha+cVkLQrv9xQMcT08d47xSQlvEkGetLqAlEj64Tf8F3Jitbt/+4oO+/cVxP4dJ9a7CVSULWtTSbn/xAMfTd4yV0BYxZQnTS2L6vA0JbsBbVLAJo6+7a+2ysuVzvtABf411VUVW9a7C1SULZuZ6iwqKQ9k+N8vZ/iIjtCdJaIsYE9OtbZDgruttjBEmDoBA2cGK6p3r5llbUmRU7ypcU7Jg5mUtDO2n7pDuERFjzIOSr1ldR0tJcJu8RQV7MS600K12WdnyOQuCvqoy66oKv+rdG1oa2u0u7O946o4xzqucduUIc3lCRJRS6kmml8T8e1qC+1hzAB/GKBO0r8pfuXnpJ9aWFD7VuzesKVk46zJvUcGWULavDe3vjZXQFrFHa10O/NXqOsJBgrsOb1FBKUaXydG+7orVc1f6yw6EFHTRpHp30dqShbNyvYXzQw7tC/rbn/reWOfVEtoiFiml/sH0koNW1xEOEtzf9QVwBEirXVC29P33dDDgt66klqneU7SuZOEbl3kL528OZXsztJ/8/liXhLaISVrrKuBPVtcRLhLc9XiLCqqBVzDGdRvDAw9uO1y9fU1MnlFZvWfjupIFb1zagtBue34/+5PfH+u6VkJbxCql1PNML9ljdR3hIsHdsGXAN9TpMin95r35gcrSvdaV1HxGaM9sSUu77Xn97H/7wUkS2iJ2aa19wO+triOcJLgbYF4l51WMFncSAMFAsHzlx7NjZc7u6j0b15uhHdKkWblZzrbn9rU/IaEtYp1S6t9MLwnpJLNoJcF9HN6iggPA69QZHli9Y82umr2bFllXVdNU79lY2MLQbnNuX/sTd45zXeeS0BYxTGsdBGZYXUe4SXCf2BfAZurMY1K6+N25weqKQ9aVdGLVezcVliyYeam3cP7GULaX0BZx5l+xOuf2iUhwn4C3qCAAvIAxj4kDQNd4fWXL/vdmNE5CVb1304bShbMua0lonyOhLeJEUOsypdTPrK4jEiS4G2FeCeY9oEftsuqd63ZXbV0517qqvqtm7+YNpQtnXVax7quiULY3Q/uvdxmh7Qx3fUK0NgW/ZHrJfqvriAQJ7qbJB3YBHWsXlC2dPT9arpZTs3dzUcnCNy6rWPdVSB8Jc7OcGWd77I/fNc51vYS2iAe+gN6ilHrC6joiRYK7Ccyx3U8DKdSOMgFKFs56J+irrrCsMKBmX8tD+yyP/a8/HO+6QUJbxAunXf2I6SU+q+uIFAnuJvIWFewAXsboMlEAgbIDFRVrP3vHqhGCNfs2F5UseOOyinVfFYayfW1L+24JbRFHagJ6LtNL8q2uI5IkuJvnS4x5u4/2d1duXLSpZs/GBa1dSM2+LRtbGtpneeyP/3C860YJbREvgloHXHZ1t9V1RJqKkfNJooY7MzsdeNT8sQQAm93W/rwf3OhI79C3NWqo2bdlU8mCmZdWrPsqpGtj5mY5M87sY//z3eNdNyc5JLTDocqvOeOFCqoD4A/CVYMd/PLsZE5/oYKyauM9tq9CM76HnXcnu4/ZduuRIFfM9BLU4AvCj8a7+MFJLqr9momve9lRqrlrnIu7xrkA+N57lfzgJBdjuslU6PX5Avpvzl+V/sjqOiJNgjsE7szsTODnwHbAD2Bzt01pf87UqbYkd/tIPnbN/uJNJQtmXVax9vN1oWyfm+VMP6OP/S8/ktAOK601FT5Icyl8Ac1pL1Tw14uSObnnt6MqJ73hZWKWg5tHuo7Ztiag0RqSHIryGs2wv5cz//ZUluwKsHJvkEdOd3Hq814W3J7Kij0Bniio4V8TU1r7KUY9f1AfcNhUJtNLjlhdS6RJV0kIvEUFRcAsoBdmf3fQe6SydNHbr+mAvzpSj2uE9hu5LQnt03vb//yj8a6bJLTDSylFmksBRqvZFzBfGKbSas2nW/xcPui7v3aXXZHkMNau9muCZlvKaQOvT+MLQG376hefVfOrc5K+sw8BwO2JENogwd0Sc4DFQM/aBTX7Nh8oXz33zUjMZ1Kzv3izEdpfrA1le7Ol/ad7sl03JzmUq/EtRHMFgppR/yin8x/KOL+fg+w6re131/s4t6+DjCTV4LbbS4KMeLqcXn8p5+FTk+iebuP8/g6KjwQ5+V8V3JPtYnahjzHdbHRPl7dtfeU1+l3Ho6Wzra6jtUhXSQu4M7PdwE8xxncfnTkwfWzuhBTPqPPD9Th1QntNKNubLe0/3pPtulVCO/KOVGmumOnlyYuTGdbZ6Ie++NUKpo52MWnIiT/o7CoLcvnrXt67zk2XtG8D2hfQXPhvL/+d7Gba59VsKwly80gnuVnywanar0uSHKof00uidiqKcJN/3S3gLSrwAk8AQSCjdnnZ0tnzaw5sWxGOx6jZv7WloZ12Wm/7H38kod1q2iYrzvY4+GCjce2NA94gi3YGyRnY+CwC3dNtDOts56ttgWOW/31xDTePdLJwR4A2SYqZV6XwpwU1Eak/1tQEuCORQhskuFvMW1SwH+M6du2oe3LOvFff85ceCGke7Fo1B7ZuKVkwc2JLQ/uebNetyRLaEbW/IsiRKuPTa6VP8/FmP4M6Gm+vN9f6uXSgg2RHw90kO0qDVPqMbQ9XauZtC5DV4du35uFKzftFfm4e6cTr09gUKMXRbRLZ4Ur9ZvpjpbOsrqO1SXCHgbeoYAPGZFQ9MH+nOuALHP7ixdcDFYd3hLLPmgPbiksWvjmxYu0Xq0PZPjfLmXZqL/sf7sl2TZHQjrzd5ZqzX6pgxNPljHu2gvP7Obh0oNGN8fpqH9cNO7ZLY8muAFNnVwKwbn+Q7OcqGPmPcs58sYIHJrgY3uXboX6PflHNz05PwqYUFw5w8NU2P8OfruCmEYn9Z/X69N52KWqK1XVYQfq4w8Sdma2AycBFQDGgAWzuNsntzrrtVntKepem7ssI7Vm5Fas/XRVKLblZzrQJvex/uO9k15Rkh5IhCCLuBLXWB7z6nM5/KPvc6lqsIC3uMDGvmjML48zK3rXLg96SqiNfvfJKsNrbpD44I7TfmNiC0E49tZf99xLaIp7tr9B/TdTQBgnusPIWFfiB54DVGGO8AWNOkyNfv/Zy0FdVeqLtvw3tz1aG8vi5Wc7UCb3sv7/3ZNdtEtoiXu2rCC7qkma73+o6rCTBHWbeooIa4O/AJurMaeI/vLOkZOGbr2h/jbeh7WoObN9asvCNy1sc2tmu2yW0Rbw6UqUP7i3XFzO9JKH7eCW4I8BbVFCJMUxwD3WuWenbt/lAyaK3X64f3r6D27eWFrx5ecXqz0IaQpib5Uw9paf9d/dmu25PcUpoi/hUE9C+NfsCVwx/ujyhhv41RII7QrxFBeXAn4AjQOfa5TW7N+wtWfDGC0FfdTmA7+D2bSUL37y8fNUny0N5HDO0H7vvZNdUCW0Rr7TWrNkXfOjU5yu+srqWaCCjSiLMnZndCXgEcAIHapc7O/Tq7h444YyyZfnXla+auyyUfedmOd0n97TP+PHJru9JaIt4VnggMCvrb+XXWF1HtJDgbgXuzOwuwEMYV9DZh3Hx4U7An71FBaGOHnGf3NM+476TXXe4nSo5fNUKEV12lQXXvbPOP+KH/6v0W11LtJDgbiVmy/tBjMAG+Iu3qCDUA5Hu7B723/74FNf3JbRFPCut1kcW7QwMO+/lip1W1xJNJLhbkTszuz1wO/CRt6gg1AOR7vE97L+9X0JbxDmvT1d+vS1wwfmvVMyzupZoI8EdQ3KznCnje9gfk9AW8a7ar33/K/LfcsVM72tW1xKNZFRJjMjNcqaM627/jYS2iHf+oA68tc73qIT28Ulwx4A6oX2nhLaIZ4Gg1v9d7//766v9v7W6lmgmwR3lcrOcKSd1t/36/lNcd6a6JLRF/NJaM2ej/98vrfDdP7vQF7S6nmgmwR3FzND+1U9OSZLQFnHvs+LA+88s9d0xu9Anw/4aIcEdpXKznMlmaN+V6lJySW8R1xbu8M97fGHN5NmFvohdbDueNH4tJdHqcrOcyWO72R69X0JbJIB52/wLfv91zWWzC30VVtcSKyS4o0xuljN5TDfbL38yIenuNAltEec+2Oj76u+LfZNmF/qOWF1LLJHgjiK5Wc7kEV1s0x6YkPQjCW0Rz4Ja67fW+j9/ZaXv5tmFvv1W1xNrpI87SuRmOZOBuzceCnY/6NVyeq+IW4GgDr6ywvfBKyt9t8wu9IV0TdZEJ2dORgEztH8IDAW2uezYfntu0hUDO9iHWVyaEGHlC2j/88t8s/OL/HfNLvTttbqeWCUt7ugwCjgZ2A5QEyD44EfVby3bHVhkbVlChE+1X9c8tbjm9fwi//cktFtGgjs6LAU+BjyYfxMNTPu8es6nW/yfBOVjkYhx5TXa+5eFNS98uiVw9+xC30Gr64l10lUSJXKznHZgMnAhsA04ehLCxCxH5k0jnZNcdrlYgog9O0uD+3//dfUzW47ox2TIX3hIcEeR3CynAiYCVwI7gaMnI4zsYuvwkwlJ17VNVh2sqk+I5lq6K1D0h/nV//D6+PvsQl+V1fXECwnuKGOG9+nAFIzrVZbU3tchRSVNPyvpqj5tbQOsqk+IpghqHXxnnX/JSyt8zwIvzS70+ayuKZ5IcEep3CxnJnAPxlj7owdybAr1yOmuc8f3cJxqWXFCnEClT1f+bVHNl19tC/wZ+Hh2oU9CJswkuKNYbpazI3A30BtjxMnRP9aNI5zDrxzsyHXYlJxEJaLGvorggd98Wf2B2Z+91up64pUEd5Qzx3jfDJyGEd5HP3JO6GXv9oOTXJOk31tEg5V7A5tmzKt+q7yGP8twv8iS4I4BuVlOG8Zok8kYV4k/emQ+3YXzoVOTLhjZ1X6SVfWJxFbt11X/WeVb/M56/+vAi7MLfV6ra4p3EtwxJDfLORyj68QPHDO/w8QsR+b1w50TU5wq1ZLiRELaVhLc+rt51Yu3l+qXgP/JBRBahwR3jMnNcnYDfgD0AXZQZ7x393TlfvjUpNy+7WxZVtUnEoM/qP35G/yLnl/mW6nhH7MLfSusrimRSHDHoNwspwu4FMjFGDJ4zJSYU8c4x1w8wHGh065cVtQn4tv+iuDePy2oKVi7P/gl8MLsQt8hq2tKNBLcMcwcMvgDoC3GCTtHP6YO6WRr9+OTXVd2SbP1tKo+EV+CWut52wLL/rqwZrkvyL+BL6RrxBoS3DEuN8uZinHQ8kyM8d5HD1zaFGrqGOeY8/s5zk1yyPzeInT7KoK7/rmkZtniXcElwDOzC327rK4pkUlwxwHzbMvRwFTADuyue3/XNJXyo/Guc4d2to2xKaWsqFHEpiq/9r6/wb/glRW+nRrexjgAKWdBWkyCO47kZjnbA7cCIzBGnRwzoc9pve3dbx3lvKRzqq2HBeWJGBLUWq/YE1z614KaDYcq9S6MA5CbrK5LGCS444w55nsMcBOQDuyizsgTBdw+xjnmgv6Oc5Mdym1NlSKa7S4Lbvv74pqCFXuD5cD7wJzZhb5Kq+sS35LgjlO5WU43cIl5q6bOfCcAXVJVyt3jXecM72IbK90nAsDr02X/Xe//6rXVvgPACuC12YW+3Y1tJ1qfBHecy81y9gCuB4ZjnHVZXvf+EV1sHW4c4TxjYLKc4eQAAAbkSURBVAfbcAnwxFTl19752wMF//qmZmdZDfuAl4GVMjlU9JLgTgDmwcsxGHOefKf7BIz5vm8a6TxrQHvbUAnwxFDl194F2wMLnvumZmtZDRp4F2M2v+rGthXWkuBOIGb3ycUY3ScaY/RJoO46Y7rZOt0w3Hlm//a2IRLg8alOYG8qqyEZWAy8MbvQt8/q2kTTSHAnIHO62IuBszGCew/1AnxsN1unG0Y4z+rfzjZE8js+1AvsJKAQY4jfBukWiS0S3AksN8vZCSPAz+IEAX7lYGf2oI62EU67crZ+laKlymt0ScGOwKLnl9VskcCODxLcgtwsZ2eMAD8To+97D3VOnwfjsmnXDnOOOrmnfZzM/x0bdpUFi+du9he8vc5/MKBJRQI7bkhwi6Nys5xdMPq/T8doee+jzoUbwBgHfnGmo98F/R3jPG1VlvSDR5eagK5etz+46r+FviVLdgWDQCqwHiOwiySw44MEt/gOM8DPAs4BnBizD5bWX29Ae1vG1UMcJ43qah8j84Bba295cMf87YGls9b6Cstr6IAx9cEqIB9pYccdCW5xXLlZzhSMYYQ5QDeME3n2Ua8bxWnDdtEAR98JvexDB7S3DZIJrVrHkSp9YO3+wNpPNvvXLNkVrALaATXAXODL2YW+PdZWKCJFgls0yhwHPgCjBT7eXHwA+M5p0C47tosGOPpN6GUf2r+dbVCSQyW3Yqlx73Cl3r9mf2Dtp1v8a5fsCh4COmN8KtoFfAAslUuHxT8JbtEsuVnOdsDJGAcz0zAOZh7AaOkdI9mB/aIBjn4n97QP7d/OliUhHppDlXrfmn1Gy3rZnuAhjJZ17e/+K/NWLN0hiUOCW4QkN8vpwGiFjwNOAZL59lqY35n2M9mB/Yw+9p6ju9r79mtn69s5VfW025StVYuOEdV+XbWzTBcXHQwWz9vm37hib/Aw0B6onRRsDTAPWD270Fdx3B2JuCXBLVosN8vp5NgQT8II7wM0EOIAGUk4z+zj6D2yq61v37a2vh3cqluijlCp9uuqXWV668ZDweLFuwLFi3YG9gY1CiOsUzGOKawCvgbWzS70lZ9ofyL+SXCLsDJDPBOjL/xkjP5XgBKgDONU++/o6FbJZ/ax9xnW2e7pnq66dXCrri67SmqVoluR1pryGo4c8Oq9mw4Hty7dFShesCOwJ6jRQArGZeicHBvW68MV1kopDbyqtb7R/NmBMfVBgdb60nA8hog8CW4RMeZFjT3AQIwr9HjMuzTGEMMKjhPkChjSydZ+RBd7t77tVNcuqbZOHdyqc7qLdrHSMK/266pDlXrf3gq9d0dpcG/RweC+5XsCew9XHT0ekIwR1LUXdT4MLMPoCtkQiW4QpVQ5sBE4RWtdqZS6GHgM2CHBHTskuEWrMSe56gNkYQwz7IkR3EGMceIV1BtqWF+6C+eILvaOnra2Dh3dKqNdispok6Qy0pPISHWqjBQnaa3V5eIPal9FDWUVPl1aVq3LSqp16aFKynaVBQ+t3hfcu/FQsO7Yd4UR1G34NqiPAMsxgroYOBTpA4xmcD8BfKO1flMp9bL5+KdLcMcOCW5hmdwsZzpGK3yweeuJEXAKI9DLAS8NjFg5HocN1aeNSu+ZYcvomqbS01wq2WXHmeRQTpcdh8uO02lTTqcdp9OGw2lXTocNRyBIwB/Ufl8Qvz+I3xfA5wtqvy+AvyaAryag/VV+avZ7ddnusmDp1hJddsCrq45ThhNj1Eeq+Vwwv+7HOItxFUZQH2ztkSBmcE8A/g+4EVgI3Ac8IMEdOyS4RdQwR6p0xjjZpw/Qz/xae4CudhRKdb3bCVvpEaAwWs1J5s0FODCmCbBhjG/fgtElsQPj6kP7omGea6VUudY6TSm1BHgK43jER0hwxxSH1QUIUWt2oc+PcSLJLmApHD35Jw3oZN7aAl3N7zua3zv4Nrxt5k1jBGmwztf639ddv/Zmb+Dn+utrjIOtBzFGzuzDaE3vwwjp0hgYUz0b+CPG1AYyaViMkeAWUc0MwDLztrn+/WawpwAZdW6pGK3gZPOWVO/72pvGaLH7+G4rvvZWhdFlU4bRD18GlM8u9LV2Kz/cngeOaK1XKaXOsroY0TzSVSJEAqntKqm37CykqySmSHALIUSMkVOOhRAixkhwCyFEjJHgFkKIGCPBLYQQMUaCWwghYowEtxBCxBgJbiGEiDES3EIIEWMkuIUQIsZIcAshRIyR4BZCiBgjwS2EEDFGglsIIWKMBLcQQsQYCW4hhIgxEtxCCBFjJLiFECLGSHALIUSMkeAWQogYI8EthBAxRoJbCCFijAS3EELEGAluIYSIMRLcQggRYyS4hRAixkhwCyFEjPl/XaB5cqegn5gAAAAASUVORK5CYII=" id="316" name="Google Shape;316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3">
            <a:alphaModFix/>
          </a:blip>
          <a:srcRect b="3408" l="0" r="0" t="1788"/>
          <a:stretch/>
        </p:blipFill>
        <p:spPr>
          <a:xfrm>
            <a:off x="11318872" y="103030"/>
            <a:ext cx="711099" cy="68258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/>
          <p:nvPr/>
        </p:nvSpPr>
        <p:spPr>
          <a:xfrm>
            <a:off x="5067400" y="1754400"/>
            <a:ext cx="66969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/>
              <a:t>Grafik disamping menggambarkan sebaran atau distribusi dari 10 data kedua (%se). Berdasarkan gambar tersebut, dapat </a:t>
            </a:r>
            <a:r>
              <a:rPr lang="id-ID" sz="2200"/>
              <a:t>diketahui bahwa 7 </a:t>
            </a:r>
            <a:r>
              <a:rPr lang="id-ID" sz="2200">
                <a:solidFill>
                  <a:schemeClr val="dk1"/>
                </a:solidFill>
              </a:rPr>
              <a:t>fitur standar error  pada pasien yang terindikasi kanker ganas memiliki value yang lebih tinggi dibanding pasien yang menderita kanker jinak, sedangkan 3 lainnya yaitu texture, smoothness, dan symmetri adalah sebaliknya</a:t>
            </a:r>
            <a:endParaRPr sz="2200"/>
          </a:p>
        </p:txBody>
      </p:sp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2245"/>
            <a:ext cx="4434505" cy="499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St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ST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A5D62"/>
      </a:accent1>
      <a:accent2>
        <a:srgbClr val="4A7886"/>
      </a:accent2>
      <a:accent3>
        <a:srgbClr val="88BABE"/>
      </a:accent3>
      <a:accent4>
        <a:srgbClr val="9CCCD2"/>
      </a:accent4>
      <a:accent5>
        <a:srgbClr val="70AD47"/>
      </a:accent5>
      <a:accent6>
        <a:srgbClr val="EA00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