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Cambria Math"/>
      <p:regular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CambriaMath-regular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73d6dcc9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73d6dcc9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93ea7b8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93ea7b8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73d6dcc9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73d6dcc9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0761" l="15642" r="11804" t="13496"/>
          <a:stretch/>
        </p:blipFill>
        <p:spPr>
          <a:xfrm>
            <a:off x="1746849" y="1538725"/>
            <a:ext cx="5650299" cy="31998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6" name="Google Shape;56;p13"/>
          <p:cNvSpPr txBox="1"/>
          <p:nvPr>
            <p:ph idx="4294967295" type="title"/>
          </p:nvPr>
        </p:nvSpPr>
        <p:spPr>
          <a:xfrm>
            <a:off x="311700" y="323275"/>
            <a:ext cx="8520600" cy="1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mbria Math"/>
                <a:ea typeface="Cambria Math"/>
                <a:cs typeface="Cambria Math"/>
                <a:sym typeface="Cambria Math"/>
              </a:rPr>
              <a:t>Group 5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mbria Math"/>
                <a:ea typeface="Cambria Math"/>
                <a:cs typeface="Cambria Math"/>
                <a:sym typeface="Cambria Math"/>
              </a:rPr>
              <a:t>Civil Engineering Department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79100" y="2039125"/>
            <a:ext cx="140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latin typeface="Cambria Math"/>
                <a:ea typeface="Cambria Math"/>
                <a:cs typeface="Cambria Math"/>
                <a:sym typeface="Cambria Math"/>
              </a:rPr>
              <a:t>黃琮煒</a:t>
            </a:r>
            <a:endParaRPr b="1" sz="15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latin typeface="Cambria Math"/>
                <a:ea typeface="Cambria Math"/>
                <a:cs typeface="Cambria Math"/>
                <a:sym typeface="Cambria Math"/>
              </a:rPr>
              <a:t>R10521606</a:t>
            </a:r>
            <a:endParaRPr b="1" sz="15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79100" y="3601700"/>
            <a:ext cx="140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latin typeface="Cambria Math"/>
                <a:ea typeface="Cambria Math"/>
                <a:cs typeface="Cambria Math"/>
                <a:sym typeface="Cambria Math"/>
              </a:rPr>
              <a:t>江郁瑄</a:t>
            </a:r>
            <a:endParaRPr b="1" sz="15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latin typeface="Cambria Math"/>
                <a:ea typeface="Cambria Math"/>
                <a:cs typeface="Cambria Math"/>
                <a:sym typeface="Cambria Math"/>
              </a:rPr>
              <a:t>R10521605</a:t>
            </a:r>
            <a:endParaRPr b="1" sz="15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7464800" y="2039125"/>
            <a:ext cx="140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latin typeface="Cambria Math"/>
                <a:ea typeface="Cambria Math"/>
                <a:cs typeface="Cambria Math"/>
                <a:sym typeface="Cambria Math"/>
              </a:rPr>
              <a:t>周遠同</a:t>
            </a:r>
            <a:endParaRPr b="1" sz="15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latin typeface="Cambria Math"/>
                <a:ea typeface="Cambria Math"/>
                <a:cs typeface="Cambria Math"/>
                <a:sym typeface="Cambria Math"/>
              </a:rPr>
              <a:t>R10521608</a:t>
            </a:r>
            <a:endParaRPr b="1" sz="15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7464800" y="3601700"/>
            <a:ext cx="140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latin typeface="Cambria Math"/>
                <a:ea typeface="Cambria Math"/>
                <a:cs typeface="Cambria Math"/>
                <a:sym typeface="Cambria Math"/>
              </a:rPr>
              <a:t>馮意凡</a:t>
            </a:r>
            <a:endParaRPr b="1" sz="15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latin typeface="Cambria Math"/>
                <a:ea typeface="Cambria Math"/>
                <a:cs typeface="Cambria Math"/>
                <a:sym typeface="Cambria Math"/>
              </a:rPr>
              <a:t>R10521609</a:t>
            </a:r>
            <a:endParaRPr b="1" sz="1500"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23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mbria Math"/>
                <a:ea typeface="Cambria Math"/>
                <a:cs typeface="Cambria Math"/>
                <a:sym typeface="Cambria Math"/>
              </a:rPr>
              <a:t>Motivation &amp; Background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5250" y="1060025"/>
            <a:ext cx="4214100" cy="37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mbria Math"/>
              <a:buChar char="●"/>
            </a:pPr>
            <a:r>
              <a:rPr lang="zh-TW" sz="1600">
                <a:latin typeface="Cambria Math"/>
                <a:ea typeface="Cambria Math"/>
                <a:cs typeface="Cambria Math"/>
                <a:sym typeface="Cambria Math"/>
              </a:rPr>
              <a:t>Structural design is a continous iterative process, which</a:t>
            </a:r>
            <a:r>
              <a:rPr lang="zh-TW" sz="16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zh-TW" sz="1600">
                <a:latin typeface="Cambria Math"/>
                <a:ea typeface="Cambria Math"/>
                <a:cs typeface="Cambria Math"/>
                <a:sym typeface="Cambria Math"/>
              </a:rPr>
              <a:t>takes engineers lots of time and effort. The design is hard to be optimized due to the  time-consuming structural analysis. However, our ongoing research can speed up the analysis process using AI.</a:t>
            </a:r>
            <a:endParaRPr sz="16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mbria Math"/>
              <a:buChar char="●"/>
            </a:pPr>
            <a:r>
              <a:rPr lang="zh-TW" sz="1600">
                <a:latin typeface="Cambria Math"/>
                <a:ea typeface="Cambria Math"/>
                <a:cs typeface="Cambria Math"/>
                <a:sym typeface="Cambria Math"/>
              </a:rPr>
              <a:t>Hence, without the high cost in structural analysis, we find the potential using AI to optimize the structure design in terms of economical material usage and sufficient seismic resistance.</a:t>
            </a:r>
            <a:endParaRPr sz="16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5326" y="2432726"/>
            <a:ext cx="1355750" cy="18198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" name="Google Shape;68;p14"/>
          <p:cNvGrpSpPr/>
          <p:nvPr/>
        </p:nvGrpSpPr>
        <p:grpSpPr>
          <a:xfrm>
            <a:off x="5057666" y="1549725"/>
            <a:ext cx="3231084" cy="3231084"/>
            <a:chOff x="2820225" y="891450"/>
            <a:chExt cx="3175200" cy="3175200"/>
          </a:xfrm>
        </p:grpSpPr>
        <p:sp>
          <p:nvSpPr>
            <p:cNvPr id="69" name="Google Shape;69;p14"/>
            <p:cNvSpPr/>
            <p:nvPr/>
          </p:nvSpPr>
          <p:spPr>
            <a:xfrm rot="10800000">
              <a:off x="2820225" y="891450"/>
              <a:ext cx="3175200" cy="3175200"/>
            </a:xfrm>
            <a:prstGeom prst="blockArc">
              <a:avLst>
                <a:gd fmla="val 5399801" name="adj1"/>
                <a:gd fmla="val 3012680" name="adj2"/>
                <a:gd fmla="val 6939" name="adj3"/>
              </a:avLst>
            </a:prstGeom>
            <a:gradFill>
              <a:gsLst>
                <a:gs pos="0">
                  <a:srgbClr val="DFE9FB"/>
                </a:gs>
                <a:gs pos="100000">
                  <a:srgbClr val="6E9BE7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 rot="10800000">
              <a:off x="3175023" y="1179900"/>
              <a:ext cx="450600" cy="450600"/>
            </a:xfrm>
            <a:prstGeom prst="rtTriangle">
              <a:avLst/>
            </a:prstGeom>
            <a:gradFill>
              <a:gsLst>
                <a:gs pos="0">
                  <a:srgbClr val="DFE9FB"/>
                </a:gs>
                <a:gs pos="100000">
                  <a:srgbClr val="6E9BE7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5976525" y="776798"/>
            <a:ext cx="1355748" cy="1579846"/>
            <a:chOff x="3723192" y="131892"/>
            <a:chExt cx="1332300" cy="1552522"/>
          </a:xfrm>
        </p:grpSpPr>
        <p:sp>
          <p:nvSpPr>
            <p:cNvPr id="72" name="Google Shape;72;p14"/>
            <p:cNvSpPr/>
            <p:nvPr/>
          </p:nvSpPr>
          <p:spPr>
            <a:xfrm>
              <a:off x="3723192" y="694713"/>
              <a:ext cx="1332300" cy="9897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Cambria Math"/>
                  <a:ea typeface="Cambria Math"/>
                  <a:cs typeface="Cambria Math"/>
                  <a:sym typeface="Cambria Math"/>
                </a:rPr>
                <a:t>Design structure elements’ sections</a:t>
              </a:r>
              <a:endParaRPr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3723192" y="131892"/>
              <a:ext cx="1332300" cy="562800"/>
            </a:xfrm>
            <a:prstGeom prst="round1Rect">
              <a:avLst>
                <a:gd fmla="val 50000" name="adj"/>
              </a:avLst>
            </a:prstGeom>
            <a:solidFill>
              <a:srgbClr val="2A5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FFFFFF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Structural Design</a:t>
              </a:r>
              <a:endParaRPr sz="1800"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</p:grpSp>
      <p:grpSp>
        <p:nvGrpSpPr>
          <p:cNvPr id="74" name="Google Shape;74;p14"/>
          <p:cNvGrpSpPr/>
          <p:nvPr/>
        </p:nvGrpSpPr>
        <p:grpSpPr>
          <a:xfrm>
            <a:off x="7552750" y="2688973"/>
            <a:ext cx="1355748" cy="1571909"/>
            <a:chOff x="3869271" y="123711"/>
            <a:chExt cx="1332300" cy="1544722"/>
          </a:xfrm>
        </p:grpSpPr>
        <p:sp>
          <p:nvSpPr>
            <p:cNvPr id="75" name="Google Shape;75;p14"/>
            <p:cNvSpPr/>
            <p:nvPr/>
          </p:nvSpPr>
          <p:spPr>
            <a:xfrm>
              <a:off x="3869271" y="686532"/>
              <a:ext cx="1332300" cy="981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Cambria Math"/>
                  <a:ea typeface="Cambria Math"/>
                  <a:cs typeface="Cambria Math"/>
                  <a:sym typeface="Cambria Math"/>
                </a:rPr>
                <a:t>Compute response under earthquakes</a:t>
              </a:r>
              <a:endParaRPr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3869271" y="123711"/>
              <a:ext cx="1332300" cy="562800"/>
            </a:xfrm>
            <a:prstGeom prst="round1Rect">
              <a:avLst>
                <a:gd fmla="val 50000" name="adj"/>
              </a:avLst>
            </a:prstGeom>
            <a:solidFill>
              <a:srgbClr val="2A5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FFFFFF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Structural Analysis</a:t>
              </a:r>
              <a:endParaRPr sz="1800"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</p:grpSp>
      <p:grpSp>
        <p:nvGrpSpPr>
          <p:cNvPr id="77" name="Google Shape;77;p14"/>
          <p:cNvGrpSpPr/>
          <p:nvPr/>
        </p:nvGrpSpPr>
        <p:grpSpPr>
          <a:xfrm>
            <a:off x="4396574" y="2612775"/>
            <a:ext cx="1355749" cy="1752128"/>
            <a:chOff x="617919" y="-140102"/>
            <a:chExt cx="1332301" cy="1835843"/>
          </a:xfrm>
        </p:grpSpPr>
        <p:sp>
          <p:nvSpPr>
            <p:cNvPr id="78" name="Google Shape;78;p14"/>
            <p:cNvSpPr/>
            <p:nvPr/>
          </p:nvSpPr>
          <p:spPr>
            <a:xfrm>
              <a:off x="617919" y="580941"/>
              <a:ext cx="1332300" cy="11148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Cambria Math"/>
                  <a:ea typeface="Cambria Math"/>
                  <a:cs typeface="Cambria Math"/>
                  <a:sym typeface="Cambria Math"/>
                </a:rPr>
                <a:t>Improve the design based on analysis results</a:t>
              </a:r>
              <a:endParaRPr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617920" y="-140102"/>
              <a:ext cx="1332300" cy="720900"/>
            </a:xfrm>
            <a:prstGeom prst="round1Rect">
              <a:avLst>
                <a:gd fmla="val 50000" name="adj"/>
              </a:avLst>
            </a:prstGeom>
            <a:solidFill>
              <a:srgbClr val="2A5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FFFFFF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Result Evaluation</a:t>
              </a:r>
              <a:endParaRPr sz="1800"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</p:grp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323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mbria Math"/>
                <a:ea typeface="Cambria Math"/>
                <a:cs typeface="Cambria Math"/>
                <a:sym typeface="Cambria Math"/>
              </a:rPr>
              <a:t>Target Problem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895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mbria Math"/>
                <a:ea typeface="Cambria Math"/>
                <a:cs typeface="Cambria Math"/>
                <a:sym typeface="Cambria Math"/>
              </a:rPr>
              <a:t>We form the structural design problem as a series of searching decisions, where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ambria Math"/>
              <a:buAutoNum type="arabicPeriod"/>
            </a:pPr>
            <a:r>
              <a:rPr lang="zh-TW">
                <a:latin typeface="Cambria Math"/>
                <a:ea typeface="Cambria Math"/>
                <a:cs typeface="Cambria Math"/>
                <a:sym typeface="Cambria Math"/>
              </a:rPr>
              <a:t>each beam/column should have 1 section type assigned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 Math"/>
              <a:buAutoNum type="arabicPeriod"/>
            </a:pPr>
            <a:r>
              <a:rPr lang="zh-TW">
                <a:latin typeface="Cambria Math"/>
                <a:ea typeface="Cambria Math"/>
                <a:cs typeface="Cambria Math"/>
                <a:sym typeface="Cambria Math"/>
              </a:rPr>
              <a:t>the most important elements (ex: 1F columns) will be decided first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 Math"/>
              <a:buAutoNum type="arabicPeriod"/>
            </a:pPr>
            <a:r>
              <a:rPr lang="zh-TW">
                <a:latin typeface="Cambria Math"/>
                <a:ea typeface="Cambria Math"/>
                <a:cs typeface="Cambria Math"/>
                <a:sym typeface="Cambria Math"/>
              </a:rPr>
              <a:t>we can get a design score after all elements are assigned with a section type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 Math"/>
              <a:buAutoNum type="arabicPeriod"/>
            </a:pPr>
            <a:r>
              <a:rPr lang="zh-TW">
                <a:latin typeface="Cambria Math"/>
                <a:ea typeface="Cambria Math"/>
                <a:cs typeface="Cambria Math"/>
                <a:sym typeface="Cambria Math"/>
              </a:rPr>
              <a:t>the design score can be used to improve the design in the next round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/>
          </a:blip>
          <a:srcRect b="0" l="4338" r="5269" t="0"/>
          <a:stretch/>
        </p:blipFill>
        <p:spPr>
          <a:xfrm>
            <a:off x="2191324" y="2870262"/>
            <a:ext cx="2140275" cy="217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4">
            <a:alphaModFix/>
          </a:blip>
          <a:srcRect b="0" l="0" r="0" t="38608"/>
          <a:stretch/>
        </p:blipFill>
        <p:spPr>
          <a:xfrm>
            <a:off x="5812817" y="2949135"/>
            <a:ext cx="1089421" cy="2020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 rotWithShape="1">
          <a:blip r:embed="rId4">
            <a:alphaModFix/>
          </a:blip>
          <a:srcRect b="61196" l="0" r="0" t="0"/>
          <a:stretch/>
        </p:blipFill>
        <p:spPr>
          <a:xfrm>
            <a:off x="4502138" y="3276825"/>
            <a:ext cx="1089421" cy="127724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00" y="323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mbria Math"/>
                <a:ea typeface="Cambria Math"/>
                <a:cs typeface="Cambria Math"/>
                <a:sym typeface="Cambria Math"/>
              </a:rPr>
              <a:t>Proposed Solution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311700" y="895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mbria Math"/>
                <a:ea typeface="Cambria Math"/>
                <a:cs typeface="Cambria Math"/>
                <a:sym typeface="Cambria Math"/>
              </a:rPr>
              <a:t>We propose using the following methods to make a series of structure section design: 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ambria Math"/>
              <a:buAutoNum type="arabicPeriod"/>
            </a:pPr>
            <a:r>
              <a:rPr lang="zh-TW">
                <a:latin typeface="Cambria Math"/>
                <a:ea typeface="Cambria Math"/>
                <a:cs typeface="Cambria Math"/>
                <a:sym typeface="Cambria Math"/>
              </a:rPr>
              <a:t>Monte Carlo Tree Search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 Math"/>
              <a:buAutoNum type="arabicPeriod"/>
            </a:pPr>
            <a:r>
              <a:rPr lang="zh-TW">
                <a:latin typeface="Cambria Math"/>
                <a:ea typeface="Cambria Math"/>
                <a:cs typeface="Cambria Math"/>
                <a:sym typeface="Cambria Math"/>
              </a:rPr>
              <a:t>Genetic Algorithm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 Math"/>
              <a:buAutoNum type="arabicPeriod"/>
            </a:pPr>
            <a:r>
              <a:rPr lang="zh-TW">
                <a:latin typeface="Cambria Math"/>
                <a:ea typeface="Cambria Math"/>
                <a:cs typeface="Cambria Math"/>
                <a:sym typeface="Cambria Math"/>
              </a:rPr>
              <a:t>Reinforcement Learning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grpSp>
        <p:nvGrpSpPr>
          <p:cNvPr id="97" name="Google Shape;97;p16"/>
          <p:cNvGrpSpPr/>
          <p:nvPr/>
        </p:nvGrpSpPr>
        <p:grpSpPr>
          <a:xfrm>
            <a:off x="4645110" y="2072499"/>
            <a:ext cx="4136474" cy="2969576"/>
            <a:chOff x="4809785" y="1581374"/>
            <a:chExt cx="4136474" cy="2969576"/>
          </a:xfrm>
        </p:grpSpPr>
        <p:sp>
          <p:nvSpPr>
            <p:cNvPr id="98" name="Google Shape;98;p16"/>
            <p:cNvSpPr txBox="1"/>
            <p:nvPr/>
          </p:nvSpPr>
          <p:spPr>
            <a:xfrm>
              <a:off x="5064600" y="4166050"/>
              <a:ext cx="37677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300" u="sng">
                  <a:latin typeface="Cambria Math"/>
                  <a:ea typeface="Cambria Math"/>
                  <a:cs typeface="Cambria Math"/>
                  <a:sym typeface="Cambria Math"/>
                </a:rPr>
                <a:t>U</a:t>
              </a:r>
              <a:r>
                <a:rPr lang="zh-TW" sz="1300" u="sng">
                  <a:latin typeface="Cambria Math"/>
                  <a:ea typeface="Cambria Math"/>
                  <a:cs typeface="Cambria Math"/>
                  <a:sym typeface="Cambria Math"/>
                </a:rPr>
                <a:t>sing MCTS to get good design candidate</a:t>
              </a:r>
              <a:endParaRPr sz="1300" u="sng"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pic>
          <p:nvPicPr>
            <p:cNvPr id="99" name="Google Shape;9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09785" y="1581374"/>
              <a:ext cx="4136474" cy="2670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101" name="Google Shape;101;p16"/>
          <p:cNvGrpSpPr/>
          <p:nvPr/>
        </p:nvGrpSpPr>
        <p:grpSpPr>
          <a:xfrm>
            <a:off x="311700" y="2455075"/>
            <a:ext cx="3921700" cy="2587000"/>
            <a:chOff x="311700" y="2455075"/>
            <a:chExt cx="3921700" cy="2587000"/>
          </a:xfrm>
        </p:grpSpPr>
        <p:sp>
          <p:nvSpPr>
            <p:cNvPr id="102" name="Google Shape;102;p16"/>
            <p:cNvSpPr txBox="1"/>
            <p:nvPr/>
          </p:nvSpPr>
          <p:spPr>
            <a:xfrm>
              <a:off x="619450" y="4657175"/>
              <a:ext cx="31488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300" u="sng">
                  <a:latin typeface="Cambria Math"/>
                  <a:ea typeface="Cambria Math"/>
                  <a:cs typeface="Cambria Math"/>
                  <a:sym typeface="Cambria Math"/>
                </a:rPr>
                <a:t>Using RL to optimize structure design</a:t>
              </a:r>
              <a:endParaRPr sz="1300" u="sng"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pic>
          <p:nvPicPr>
            <p:cNvPr id="103" name="Google Shape;103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1700" y="2455075"/>
              <a:ext cx="3921700" cy="23136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