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8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410" r:id="rId120"/>
    <p:sldId id="411" r:id="rId121"/>
    <p:sldId id="412" r:id="rId122"/>
    <p:sldId id="413" r:id="rId123"/>
    <p:sldId id="414" r:id="rId124"/>
    <p:sldId id="416" r:id="rId125"/>
    <p:sldId id="415" r:id="rId126"/>
    <p:sldId id="417" r:id="rId127"/>
    <p:sldId id="418" r:id="rId128"/>
    <p:sldId id="419" r:id="rId129"/>
    <p:sldId id="420" r:id="rId130"/>
    <p:sldId id="421" r:id="rId131"/>
    <p:sldId id="422" r:id="rId132"/>
    <p:sldId id="423" r:id="rId133"/>
    <p:sldId id="424" r:id="rId134"/>
    <p:sldId id="427" r:id="rId135"/>
    <p:sldId id="425" r:id="rId136"/>
    <p:sldId id="426" r:id="rId137"/>
    <p:sldId id="428" r:id="rId138"/>
    <p:sldId id="429" r:id="rId139"/>
    <p:sldId id="430" r:id="rId140"/>
    <p:sldId id="431" r:id="rId141"/>
    <p:sldId id="432" r:id="rId142"/>
    <p:sldId id="433" r:id="rId143"/>
    <p:sldId id="434" r:id="rId144"/>
    <p:sldId id="435" r:id="rId145"/>
    <p:sldId id="371" r:id="rId146"/>
    <p:sldId id="372" r:id="rId147"/>
    <p:sldId id="373" r:id="rId148"/>
    <p:sldId id="374" r:id="rId149"/>
    <p:sldId id="375" r:id="rId150"/>
    <p:sldId id="376" r:id="rId151"/>
    <p:sldId id="377" r:id="rId152"/>
    <p:sldId id="378" r:id="rId153"/>
    <p:sldId id="379" r:id="rId154"/>
    <p:sldId id="380" r:id="rId155"/>
    <p:sldId id="381" r:id="rId156"/>
    <p:sldId id="382" r:id="rId157"/>
    <p:sldId id="383" r:id="rId158"/>
    <p:sldId id="384" r:id="rId159"/>
    <p:sldId id="385" r:id="rId160"/>
    <p:sldId id="386" r:id="rId161"/>
    <p:sldId id="387" r:id="rId162"/>
    <p:sldId id="388" r:id="rId163"/>
    <p:sldId id="389" r:id="rId164"/>
    <p:sldId id="390" r:id="rId165"/>
    <p:sldId id="391" r:id="rId166"/>
    <p:sldId id="392" r:id="rId167"/>
    <p:sldId id="393" r:id="rId168"/>
    <p:sldId id="394" r:id="rId169"/>
    <p:sldId id="395" r:id="rId170"/>
    <p:sldId id="396" r:id="rId171"/>
    <p:sldId id="397" r:id="rId172"/>
    <p:sldId id="398" r:id="rId173"/>
    <p:sldId id="399" r:id="rId174"/>
    <p:sldId id="400" r:id="rId175"/>
    <p:sldId id="401" r:id="rId176"/>
    <p:sldId id="402" r:id="rId177"/>
    <p:sldId id="403" r:id="rId178"/>
    <p:sldId id="404" r:id="rId179"/>
    <p:sldId id="405" r:id="rId180"/>
    <p:sldId id="406" r:id="rId181"/>
    <p:sldId id="407" r:id="rId182"/>
    <p:sldId id="408" r:id="rId183"/>
    <p:sldId id="409" r:id="rId18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75" Type="http://schemas.openxmlformats.org/officeDocument/2006/relationships/slide" Target="slides/slide170.xml"/><Relationship Id="rId170" Type="http://schemas.openxmlformats.org/officeDocument/2006/relationships/slide" Target="slides/slide165.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slide" Target="slides/slide160.xml"/><Relationship Id="rId181" Type="http://schemas.openxmlformats.org/officeDocument/2006/relationships/slide" Target="slides/slide176.xml"/><Relationship Id="rId186" Type="http://schemas.openxmlformats.org/officeDocument/2006/relationships/presProps" Target="presProp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71" Type="http://schemas.openxmlformats.org/officeDocument/2006/relationships/slide" Target="slides/slide166.xml"/><Relationship Id="rId176" Type="http://schemas.openxmlformats.org/officeDocument/2006/relationships/slide" Target="slides/slide171.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slide" Target="slides/slide156.xml"/><Relationship Id="rId166" Type="http://schemas.openxmlformats.org/officeDocument/2006/relationships/slide" Target="slides/slide161.xml"/><Relationship Id="rId182" Type="http://schemas.openxmlformats.org/officeDocument/2006/relationships/slide" Target="slides/slide177.xml"/><Relationship Id="rId187"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slide" Target="slides/slide151.xml"/><Relationship Id="rId177" Type="http://schemas.openxmlformats.org/officeDocument/2006/relationships/slide" Target="slides/slide172.xml"/><Relationship Id="rId172" Type="http://schemas.openxmlformats.org/officeDocument/2006/relationships/slide" Target="slides/slide167.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slide" Target="slides/slide162.xml"/><Relationship Id="rId188"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183" Type="http://schemas.openxmlformats.org/officeDocument/2006/relationships/slide" Target="slides/slide178.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slide" Target="slides/slide173.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73" Type="http://schemas.openxmlformats.org/officeDocument/2006/relationships/slide" Target="slides/slide168.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184" Type="http://schemas.openxmlformats.org/officeDocument/2006/relationships/slide" Target="slides/slide179.xml"/><Relationship Id="rId189" Type="http://schemas.openxmlformats.org/officeDocument/2006/relationships/tableStyles" Target="tableStyle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79" Type="http://schemas.openxmlformats.org/officeDocument/2006/relationships/slide" Target="slides/slide174.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 Id="rId18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80" Type="http://schemas.openxmlformats.org/officeDocument/2006/relationships/slide" Target="slides/slide17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0" name="PlaceHolder 1"/>
          <p:cNvSpPr>
            <a:spLocks noGrp="1"/>
          </p:cNvSpPr>
          <p:nvPr>
            <p:ph type="body"/>
          </p:nvPr>
        </p:nvSpPr>
        <p:spPr>
          <a:xfrm>
            <a:off x="756000" y="5078520"/>
            <a:ext cx="6047640" cy="4811040"/>
          </a:xfrm>
          <a:prstGeom prst="rect">
            <a:avLst/>
          </a:prstGeom>
        </p:spPr>
        <p:txBody>
          <a:bodyPr lIns="0" tIns="0" rIns="0" bIns="0"/>
          <a:lstStyle/>
          <a:p>
            <a:r>
              <a:rPr lang="en-US" sz="2000">
                <a:latin typeface="Arial"/>
              </a:rPr>
              <a:t>Click to edit the notes format</a:t>
            </a:r>
            <a:endParaRPr/>
          </a:p>
        </p:txBody>
      </p:sp>
      <p:sp>
        <p:nvSpPr>
          <p:cNvPr id="181" name="PlaceHolder 2"/>
          <p:cNvSpPr>
            <a:spLocks noGrp="1"/>
          </p:cNvSpPr>
          <p:nvPr>
            <p:ph type="hdr"/>
          </p:nvPr>
        </p:nvSpPr>
        <p:spPr>
          <a:xfrm>
            <a:off x="0" y="0"/>
            <a:ext cx="3280680" cy="534240"/>
          </a:xfrm>
          <a:prstGeom prst="rect">
            <a:avLst/>
          </a:prstGeom>
        </p:spPr>
        <p:txBody>
          <a:bodyPr lIns="0" tIns="0" rIns="0" bIns="0"/>
          <a:lstStyle/>
          <a:p>
            <a:r>
              <a:rPr lang="en-US" sz="1400">
                <a:latin typeface="Times New Roman"/>
              </a:rPr>
              <a:t>&lt;header&gt;</a:t>
            </a:r>
            <a:endParaRPr/>
          </a:p>
        </p:txBody>
      </p:sp>
      <p:sp>
        <p:nvSpPr>
          <p:cNvPr id="182" name="PlaceHolder 3"/>
          <p:cNvSpPr>
            <a:spLocks noGrp="1"/>
          </p:cNvSpPr>
          <p:nvPr>
            <p:ph type="dt"/>
          </p:nvPr>
        </p:nvSpPr>
        <p:spPr>
          <a:xfrm>
            <a:off x="4278960" y="0"/>
            <a:ext cx="3280680" cy="534240"/>
          </a:xfrm>
          <a:prstGeom prst="rect">
            <a:avLst/>
          </a:prstGeom>
        </p:spPr>
        <p:txBody>
          <a:bodyPr lIns="0" tIns="0" rIns="0" bIns="0"/>
          <a:lstStyle/>
          <a:p>
            <a:pPr algn="r"/>
            <a:r>
              <a:rPr lang="en-US" sz="1400">
                <a:latin typeface="Times New Roman"/>
              </a:rPr>
              <a:t>&lt;date/time&gt;</a:t>
            </a:r>
            <a:endParaRPr/>
          </a:p>
        </p:txBody>
      </p:sp>
      <p:sp>
        <p:nvSpPr>
          <p:cNvPr id="183" name="PlaceHolder 4"/>
          <p:cNvSpPr>
            <a:spLocks noGrp="1"/>
          </p:cNvSpPr>
          <p:nvPr>
            <p:ph type="ftr"/>
          </p:nvPr>
        </p:nvSpPr>
        <p:spPr>
          <a:xfrm>
            <a:off x="0" y="10157400"/>
            <a:ext cx="3280680" cy="534240"/>
          </a:xfrm>
          <a:prstGeom prst="rect">
            <a:avLst/>
          </a:prstGeom>
        </p:spPr>
        <p:txBody>
          <a:bodyPr lIns="0" tIns="0" rIns="0" bIns="0" anchor="b"/>
          <a:lstStyle/>
          <a:p>
            <a:r>
              <a:rPr lang="en-US" sz="1400">
                <a:latin typeface="Times New Roman"/>
              </a:rPr>
              <a:t>&lt;footer&gt;</a:t>
            </a:r>
            <a:endParaRPr/>
          </a:p>
        </p:txBody>
      </p:sp>
      <p:sp>
        <p:nvSpPr>
          <p:cNvPr id="184" name="PlaceHolder 5"/>
          <p:cNvSpPr>
            <a:spLocks noGrp="1"/>
          </p:cNvSpPr>
          <p:nvPr>
            <p:ph type="sldNum"/>
          </p:nvPr>
        </p:nvSpPr>
        <p:spPr>
          <a:xfrm>
            <a:off x="4278960" y="10157400"/>
            <a:ext cx="3280680" cy="534240"/>
          </a:xfrm>
          <a:prstGeom prst="rect">
            <a:avLst/>
          </a:prstGeom>
        </p:spPr>
        <p:txBody>
          <a:bodyPr lIns="0" tIns="0" rIns="0" bIns="0" anchor="b"/>
          <a:lstStyle/>
          <a:p>
            <a:pPr algn="r"/>
            <a:fld id="{2E72D45F-12A6-4C22-9784-62AFFEE998D2}" type="slidenum">
              <a:rPr lang="en-US" sz="1400">
                <a:latin typeface="Times New Roman"/>
              </a:rPr>
              <a:t>‹Nº›</a:t>
            </a:fld>
            <a:endParaRPr/>
          </a:p>
        </p:txBody>
      </p:sp>
    </p:spTree>
    <p:extLst>
      <p:ext uri="{BB962C8B-B14F-4D97-AF65-F5344CB8AC3E}">
        <p14:creationId xmlns:p14="http://schemas.microsoft.com/office/powerpoint/2010/main" val="1417178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PlaceHolder 1"/>
          <p:cNvSpPr>
            <a:spLocks noGrp="1"/>
          </p:cNvSpPr>
          <p:nvPr>
            <p:ph type="body"/>
          </p:nvPr>
        </p:nvSpPr>
        <p:spPr>
          <a:xfrm>
            <a:off x="685800" y="4400640"/>
            <a:ext cx="5485680" cy="3599640"/>
          </a:xfrm>
          <a:prstGeom prst="rect">
            <a:avLst/>
          </a:prstGeom>
        </p:spPr>
        <p:txBody>
          <a:bodyPr lIns="0" tIns="0" rIns="0" bIns="0"/>
          <a:lstStyle/>
          <a:p>
            <a:r>
              <a:rPr lang="en-US" sz="2000">
                <a:solidFill>
                  <a:srgbClr val="000000"/>
                </a:solidFill>
                <a:latin typeface="Arial"/>
              </a:rPr>
              <a:t>Se busca dar un repaso de la arquitectura TCP/IP; danto énfasis en la capa de transporte.</a:t>
            </a:r>
            <a:endParaRPr/>
          </a:p>
          <a:p>
            <a:pPr>
              <a:lnSpc>
                <a:spcPct val="100000"/>
              </a:lnSpc>
              <a:buFont typeface="Arial"/>
              <a:buChar char="•"/>
            </a:pPr>
            <a:r>
              <a:rPr lang="en-US" sz="2000">
                <a:solidFill>
                  <a:srgbClr val="000000"/>
                </a:solidFill>
                <a:latin typeface="Arial"/>
              </a:rPr>
              <a:t>Acceso a la red</a:t>
            </a:r>
            <a:endParaRPr/>
          </a:p>
          <a:p>
            <a:pPr lvl="1">
              <a:lnSpc>
                <a:spcPct val="100000"/>
              </a:lnSpc>
              <a:buFont typeface="Arial"/>
              <a:buChar char="•"/>
            </a:pPr>
            <a:r>
              <a:rPr lang="en-US" sz="2000">
                <a:solidFill>
                  <a:srgbClr val="000000"/>
                </a:solidFill>
                <a:latin typeface="Arial"/>
              </a:rPr>
              <a:t>Incluye la capa de red</a:t>
            </a:r>
            <a:endParaRPr/>
          </a:p>
          <a:p>
            <a:pPr lvl="1">
              <a:lnSpc>
                <a:spcPct val="100000"/>
              </a:lnSpc>
              <a:buFont typeface="Arial"/>
              <a:buChar char="•"/>
            </a:pPr>
            <a:r>
              <a:rPr lang="en-US" sz="2000">
                <a:solidFill>
                  <a:srgbClr val="000000"/>
                </a:solidFill>
                <a:latin typeface="Arial"/>
              </a:rPr>
              <a:t>Modelo de referencia IEEE 802</a:t>
            </a:r>
            <a:endParaRPr/>
          </a:p>
          <a:p>
            <a:pPr lvl="1">
              <a:lnSpc>
                <a:spcPct val="100000"/>
              </a:lnSpc>
              <a:buFont typeface="Arial"/>
              <a:buChar char="•"/>
            </a:pPr>
            <a:r>
              <a:rPr lang="en-US" sz="2000">
                <a:solidFill>
                  <a:srgbClr val="000000"/>
                </a:solidFill>
                <a:latin typeface="Arial"/>
              </a:rPr>
              <a:t>Control de enlace lógico (LLC)</a:t>
            </a:r>
            <a:endParaRPr/>
          </a:p>
          <a:p>
            <a:pPr lvl="1">
              <a:lnSpc>
                <a:spcPct val="100000"/>
              </a:lnSpc>
              <a:buFont typeface="Arial"/>
              <a:buChar char="•"/>
            </a:pPr>
            <a:r>
              <a:rPr lang="en-US" sz="2000">
                <a:solidFill>
                  <a:srgbClr val="000000"/>
                </a:solidFill>
                <a:latin typeface="Arial"/>
              </a:rPr>
              <a:t>Control de acceso al medio (MAC)</a:t>
            </a:r>
            <a:endParaRPr/>
          </a:p>
          <a:p>
            <a:pPr>
              <a:lnSpc>
                <a:spcPct val="100000"/>
              </a:lnSpc>
              <a:buFont typeface="Arial"/>
              <a:buChar char="•"/>
            </a:pPr>
            <a:r>
              <a:rPr lang="en-US" sz="2000">
                <a:solidFill>
                  <a:srgbClr val="000000"/>
                </a:solidFill>
                <a:latin typeface="Arial"/>
              </a:rPr>
              <a:t>Internet</a:t>
            </a:r>
            <a:endParaRPr/>
          </a:p>
          <a:p>
            <a:pPr lvl="1">
              <a:lnSpc>
                <a:spcPct val="100000"/>
              </a:lnSpc>
              <a:buFont typeface="Arial"/>
              <a:buChar char="•"/>
            </a:pPr>
            <a:r>
              <a:rPr lang="en-US" sz="2000">
                <a:solidFill>
                  <a:srgbClr val="000000"/>
                </a:solidFill>
                <a:latin typeface="Arial"/>
              </a:rPr>
              <a:t>IP e IGMP</a:t>
            </a:r>
            <a:endParaRPr/>
          </a:p>
          <a:p>
            <a:pPr lvl="1">
              <a:lnSpc>
                <a:spcPct val="100000"/>
              </a:lnSpc>
              <a:buFont typeface="Arial"/>
              <a:buChar char="•"/>
            </a:pPr>
            <a:r>
              <a:rPr lang="en-US" sz="2000">
                <a:solidFill>
                  <a:srgbClr val="000000"/>
                </a:solidFill>
                <a:latin typeface="Arial"/>
              </a:rPr>
              <a:t>Establece rutas entre la fuente y el destino</a:t>
            </a:r>
            <a:endParaRPr/>
          </a:p>
          <a:p>
            <a:pPr lvl="1">
              <a:lnSpc>
                <a:spcPct val="100000"/>
              </a:lnSpc>
              <a:buFont typeface="Arial"/>
              <a:buChar char="•"/>
            </a:pPr>
            <a:r>
              <a:rPr lang="en-US" sz="2000">
                <a:solidFill>
                  <a:srgbClr val="000000"/>
                </a:solidFill>
                <a:latin typeface="Arial"/>
              </a:rPr>
              <a:t>Dirige los nodos intermedios</a:t>
            </a:r>
            <a:endParaRPr/>
          </a:p>
          <a:p>
            <a:pPr lvl="1">
              <a:lnSpc>
                <a:spcPct val="100000"/>
              </a:lnSpc>
              <a:buFont typeface="Arial"/>
              <a:buChar char="•"/>
            </a:pPr>
            <a:r>
              <a:rPr lang="en-US" sz="2000">
                <a:solidFill>
                  <a:srgbClr val="000000"/>
                </a:solidFill>
                <a:latin typeface="Arial"/>
              </a:rPr>
              <a:t>Ensambla paquetes </a:t>
            </a:r>
            <a:endParaRPr/>
          </a:p>
          <a:p>
            <a:pPr lvl="1">
              <a:lnSpc>
                <a:spcPct val="100000"/>
              </a:lnSpc>
              <a:buFont typeface="Arial"/>
              <a:buChar char="•"/>
            </a:pPr>
            <a:r>
              <a:rPr lang="en-US" sz="2000">
                <a:solidFill>
                  <a:srgbClr val="000000"/>
                </a:solidFill>
                <a:latin typeface="Arial"/>
              </a:rPr>
              <a:t>Reconoce prioridades</a:t>
            </a:r>
            <a:endParaRPr/>
          </a:p>
          <a:p>
            <a:pPr lvl="1">
              <a:lnSpc>
                <a:spcPct val="100000"/>
              </a:lnSpc>
              <a:buFont typeface="Arial"/>
              <a:buChar char="•"/>
            </a:pPr>
            <a:r>
              <a:rPr lang="en-US" sz="2000">
                <a:solidFill>
                  <a:srgbClr val="000000"/>
                </a:solidFill>
                <a:latin typeface="Arial"/>
              </a:rPr>
              <a:t>Uso de ruteadores</a:t>
            </a:r>
            <a:endParaRPr/>
          </a:p>
          <a:p>
            <a:pPr>
              <a:lnSpc>
                <a:spcPct val="100000"/>
              </a:lnSpc>
              <a:buFont typeface="Arial"/>
              <a:buChar char="•"/>
            </a:pPr>
            <a:r>
              <a:rPr lang="en-US" sz="2000">
                <a:solidFill>
                  <a:srgbClr val="000000"/>
                </a:solidFill>
                <a:latin typeface="Arial"/>
              </a:rPr>
              <a:t>Transporte</a:t>
            </a:r>
            <a:endParaRPr/>
          </a:p>
          <a:p>
            <a:pPr lvl="1">
              <a:lnSpc>
                <a:spcPct val="100000"/>
              </a:lnSpc>
              <a:buFont typeface="Arial"/>
              <a:buChar char="•"/>
            </a:pPr>
            <a:r>
              <a:rPr lang="en-US" sz="2000">
                <a:solidFill>
                  <a:srgbClr val="000000"/>
                </a:solidFill>
                <a:latin typeface="Arial"/>
              </a:rPr>
              <a:t>Le da confiabilidad a las capas inferiores</a:t>
            </a:r>
            <a:endParaRPr/>
          </a:p>
          <a:p>
            <a:pPr lvl="1">
              <a:lnSpc>
                <a:spcPct val="100000"/>
              </a:lnSpc>
              <a:buFont typeface="Arial"/>
              <a:buChar char="•"/>
            </a:pPr>
            <a:r>
              <a:rPr lang="en-US" sz="2000">
                <a:solidFill>
                  <a:srgbClr val="000000"/>
                </a:solidFill>
                <a:latin typeface="Arial"/>
              </a:rPr>
              <a:t>Asegura integridad de los mensajes</a:t>
            </a:r>
            <a:endParaRPr/>
          </a:p>
          <a:p>
            <a:pPr lvl="1">
              <a:lnSpc>
                <a:spcPct val="100000"/>
              </a:lnSpc>
              <a:buFont typeface="Arial"/>
              <a:buChar char="•"/>
            </a:pPr>
            <a:r>
              <a:rPr lang="en-US" sz="2000">
                <a:solidFill>
                  <a:srgbClr val="000000"/>
                </a:solidFill>
                <a:latin typeface="Arial"/>
              </a:rPr>
              <a:t>Control de flujo y control de errores</a:t>
            </a:r>
            <a:endParaRPr/>
          </a:p>
          <a:p>
            <a:pPr lvl="1">
              <a:lnSpc>
                <a:spcPct val="100000"/>
              </a:lnSpc>
              <a:buFont typeface="Arial"/>
              <a:buChar char="•"/>
            </a:pPr>
            <a:r>
              <a:rPr lang="en-US" sz="2000">
                <a:solidFill>
                  <a:srgbClr val="000000"/>
                </a:solidFill>
                <a:latin typeface="Arial"/>
              </a:rPr>
              <a:t>Multiplexa conexiones</a:t>
            </a:r>
            <a:endParaRPr/>
          </a:p>
          <a:p>
            <a:pPr lvl="1">
              <a:lnSpc>
                <a:spcPct val="100000"/>
              </a:lnSpc>
              <a:buFont typeface="Arial"/>
              <a:buChar char="•"/>
            </a:pPr>
            <a:r>
              <a:rPr lang="en-US" sz="2000">
                <a:solidFill>
                  <a:srgbClr val="000000"/>
                </a:solidFill>
                <a:latin typeface="Arial"/>
              </a:rPr>
              <a:t>Mapea direcciones a nombres</a:t>
            </a:r>
            <a:endParaRPr/>
          </a:p>
          <a:p>
            <a:pPr lvl="1">
              <a:lnSpc>
                <a:spcPct val="100000"/>
              </a:lnSpc>
              <a:buFont typeface="Arial"/>
              <a:buChar char="•"/>
            </a:pPr>
            <a:r>
              <a:rPr lang="en-US" sz="2000">
                <a:solidFill>
                  <a:srgbClr val="000000"/>
                </a:solidFill>
                <a:latin typeface="Arial"/>
              </a:rPr>
              <a:t>TCP y UDP</a:t>
            </a:r>
            <a:endParaRPr/>
          </a:p>
          <a:p>
            <a:pPr>
              <a:lnSpc>
                <a:spcPct val="100000"/>
              </a:lnSpc>
              <a:buFont typeface="Arial"/>
              <a:buChar char="•"/>
            </a:pPr>
            <a:r>
              <a:rPr lang="en-US" sz="2000">
                <a:solidFill>
                  <a:srgbClr val="000000"/>
                </a:solidFill>
                <a:latin typeface="Arial"/>
              </a:rPr>
              <a:t>Aplicación</a:t>
            </a:r>
            <a:endParaRPr/>
          </a:p>
          <a:p>
            <a:pPr lvl="1">
              <a:lnSpc>
                <a:spcPct val="100000"/>
              </a:lnSpc>
              <a:buFont typeface="Arial"/>
              <a:buChar char="•"/>
            </a:pPr>
            <a:r>
              <a:rPr lang="en-US" sz="2000">
                <a:solidFill>
                  <a:srgbClr val="000000"/>
                </a:solidFill>
                <a:latin typeface="Arial"/>
              </a:rPr>
              <a:t>Interfaz del usuario</a:t>
            </a:r>
            <a:endParaRPr/>
          </a:p>
          <a:p>
            <a:pPr lvl="1">
              <a:lnSpc>
                <a:spcPct val="100000"/>
              </a:lnSpc>
              <a:buFont typeface="Arial"/>
              <a:buChar char="•"/>
            </a:pPr>
            <a:r>
              <a:rPr lang="en-US" sz="2000">
                <a:solidFill>
                  <a:srgbClr val="000000"/>
                </a:solidFill>
                <a:latin typeface="Arial"/>
              </a:rPr>
              <a:t>Residen las aplicaciones</a:t>
            </a:r>
            <a:endParaRPr/>
          </a:p>
          <a:p>
            <a:pPr lvl="1">
              <a:lnSpc>
                <a:spcPct val="100000"/>
              </a:lnSpc>
              <a:buFont typeface="Arial"/>
              <a:buChar char="•"/>
            </a:pPr>
            <a:r>
              <a:rPr lang="en-US" sz="2000">
                <a:solidFill>
                  <a:srgbClr val="000000"/>
                </a:solidFill>
                <a:latin typeface="Arial"/>
              </a:rPr>
              <a:t>Realiza propiamente la tarea que utiliza las comunicaciones remotas</a:t>
            </a:r>
            <a:endParaRPr/>
          </a:p>
          <a:p>
            <a:pPr>
              <a:lnSpc>
                <a:spcPct val="100000"/>
              </a:lnSpc>
            </a:pPr>
            <a:endParaRPr/>
          </a:p>
          <a:p>
            <a:pPr>
              <a:lnSpc>
                <a:spcPct val="100000"/>
              </a:lnSpc>
            </a:pPr>
            <a:endParaRPr/>
          </a:p>
          <a:p>
            <a:pPr>
              <a:lnSpc>
                <a:spcPct val="100000"/>
              </a:lnSpc>
            </a:pPr>
            <a:endParaRPr/>
          </a:p>
        </p:txBody>
      </p:sp>
      <p:sp>
        <p:nvSpPr>
          <p:cNvPr id="646"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5DF63EE4-16C5-4EDE-8748-E956F557F656}" type="slidenum">
              <a:rPr lang="en-US" sz="1200">
                <a:solidFill>
                  <a:srgbClr val="000000"/>
                </a:solidFill>
                <a:latin typeface="+mn-lt"/>
                <a:ea typeface="+mn-ea"/>
              </a:rPr>
              <a:t>3</a:t>
            </a:fld>
            <a:endParaRPr/>
          </a:p>
        </p:txBody>
      </p:sp>
    </p:spTree>
    <p:extLst>
      <p:ext uri="{BB962C8B-B14F-4D97-AF65-F5344CB8AC3E}">
        <p14:creationId xmlns:p14="http://schemas.microsoft.com/office/powerpoint/2010/main" val="23868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 name="PlaceHolder 1"/>
          <p:cNvSpPr>
            <a:spLocks noGrp="1"/>
          </p:cNvSpPr>
          <p:nvPr>
            <p:ph type="body"/>
          </p:nvPr>
        </p:nvSpPr>
        <p:spPr>
          <a:xfrm>
            <a:off x="685800" y="4400640"/>
            <a:ext cx="5485680" cy="3599640"/>
          </a:xfrm>
          <a:prstGeom prst="rect">
            <a:avLst/>
          </a:prstGeom>
        </p:spPr>
        <p:txBody>
          <a:bodyPr lIns="0" tIns="0" rIns="0" bIns="0"/>
          <a:lstStyle/>
          <a:p>
            <a:r>
              <a:rPr lang="en-US" sz="2000">
                <a:solidFill>
                  <a:srgbClr val="000000"/>
                </a:solidFill>
                <a:latin typeface="Arial"/>
              </a:rPr>
              <a:t>Hablar sobre la ubicación de TCP y UDP </a:t>
            </a:r>
            <a:endParaRPr/>
          </a:p>
        </p:txBody>
      </p:sp>
      <p:sp>
        <p:nvSpPr>
          <p:cNvPr id="648"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63BA6A35-1B92-4FBC-9208-5B73E6971A82}" type="slidenum">
              <a:rPr lang="en-US" sz="1200">
                <a:solidFill>
                  <a:srgbClr val="000000"/>
                </a:solidFill>
                <a:latin typeface="+mn-lt"/>
                <a:ea typeface="+mn-ea"/>
              </a:rPr>
              <a:t>4</a:t>
            </a:fld>
            <a:endParaRPr/>
          </a:p>
        </p:txBody>
      </p:sp>
    </p:spTree>
    <p:extLst>
      <p:ext uri="{BB962C8B-B14F-4D97-AF65-F5344CB8AC3E}">
        <p14:creationId xmlns:p14="http://schemas.microsoft.com/office/powerpoint/2010/main" val="442652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30"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32"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33"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34" name="Imagen 33"/>
          <p:cNvPicPr/>
          <p:nvPr/>
        </p:nvPicPr>
        <p:blipFill>
          <a:blip r:embed="rId2"/>
          <a:stretch>
            <a:fillRect/>
          </a:stretch>
        </p:blipFill>
        <p:spPr>
          <a:xfrm>
            <a:off x="3602880" y="1604520"/>
            <a:ext cx="4984920" cy="3977280"/>
          </a:xfrm>
          <a:prstGeom prst="rect">
            <a:avLst/>
          </a:prstGeom>
          <a:ln>
            <a:noFill/>
          </a:ln>
        </p:spPr>
      </p:pic>
      <p:pic>
        <p:nvPicPr>
          <p:cNvPr id="35" name="Imagen 34"/>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39"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41"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43"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44"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48"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49"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50"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3"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53"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54"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57"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58"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60"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61"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65"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66"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68"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69"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70" name="Imagen 69"/>
          <p:cNvPicPr/>
          <p:nvPr/>
        </p:nvPicPr>
        <p:blipFill>
          <a:blip r:embed="rId2"/>
          <a:stretch>
            <a:fillRect/>
          </a:stretch>
        </p:blipFill>
        <p:spPr>
          <a:xfrm>
            <a:off x="3602880" y="1604520"/>
            <a:ext cx="4984920" cy="3977280"/>
          </a:xfrm>
          <a:prstGeom prst="rect">
            <a:avLst/>
          </a:prstGeom>
          <a:ln>
            <a:noFill/>
          </a:ln>
        </p:spPr>
      </p:pic>
      <p:pic>
        <p:nvPicPr>
          <p:cNvPr id="71" name="Imagen 70"/>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75"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77"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79"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80"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84"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85"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86"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88"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89"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90"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92"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94"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96"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97"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99"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00"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01"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102"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04"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105"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106" name="Imagen 105"/>
          <p:cNvPicPr/>
          <p:nvPr/>
        </p:nvPicPr>
        <p:blipFill>
          <a:blip r:embed="rId2"/>
          <a:stretch>
            <a:fillRect/>
          </a:stretch>
        </p:blipFill>
        <p:spPr>
          <a:xfrm>
            <a:off x="3602880" y="1604520"/>
            <a:ext cx="4984920" cy="3977280"/>
          </a:xfrm>
          <a:prstGeom prst="rect">
            <a:avLst/>
          </a:prstGeom>
          <a:ln>
            <a:noFill/>
          </a:ln>
        </p:spPr>
      </p:pic>
      <p:pic>
        <p:nvPicPr>
          <p:cNvPr id="107" name="Imagen 106"/>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11"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13"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15"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116"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20"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21"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122"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24"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125"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26"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28"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29"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30"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32"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133"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35"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36"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37"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138"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40"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141"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142" name="Imagen 141"/>
          <p:cNvPicPr/>
          <p:nvPr/>
        </p:nvPicPr>
        <p:blipFill>
          <a:blip r:embed="rId2"/>
          <a:stretch>
            <a:fillRect/>
          </a:stretch>
        </p:blipFill>
        <p:spPr>
          <a:xfrm>
            <a:off x="3602880" y="1604520"/>
            <a:ext cx="4984920" cy="3977280"/>
          </a:xfrm>
          <a:prstGeom prst="rect">
            <a:avLst/>
          </a:prstGeom>
          <a:ln>
            <a:noFill/>
          </a:ln>
        </p:spPr>
      </p:pic>
      <p:pic>
        <p:nvPicPr>
          <p:cNvPr id="143" name="Imagen 142"/>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47"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49"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51"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152"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4"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56"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57"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158"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60"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161"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62"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64"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65"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66"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68"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169"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71"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72"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73"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174"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76"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177"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178" name="Imagen 177"/>
          <p:cNvPicPr/>
          <p:nvPr/>
        </p:nvPicPr>
        <p:blipFill>
          <a:blip r:embed="rId2"/>
          <a:stretch>
            <a:fillRect/>
          </a:stretch>
        </p:blipFill>
        <p:spPr>
          <a:xfrm>
            <a:off x="3602880" y="1604520"/>
            <a:ext cx="4984920" cy="3977280"/>
          </a:xfrm>
          <a:prstGeom prst="rect">
            <a:avLst/>
          </a:prstGeom>
          <a:ln>
            <a:noFill/>
          </a:ln>
        </p:spPr>
      </p:pic>
      <p:pic>
        <p:nvPicPr>
          <p:cNvPr id="179" name="Imagen 178"/>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3"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14"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4880" cy="1324800"/>
          </a:xfrm>
          <a:prstGeom prst="rect">
            <a:avLst/>
          </a:prstGeom>
        </p:spPr>
        <p:txBody>
          <a:bodyPr lIns="0" tIns="0" rIns="0" bIns="0" anchor="ctr"/>
          <a:lstStyle/>
          <a:p>
            <a:r>
              <a:rPr lang="es-MX" sz="4400">
                <a:latin typeface="Arial"/>
              </a:rPr>
              <a:t>Click to edit the title text format</a:t>
            </a:r>
            <a:endParaRPr/>
          </a:p>
        </p:txBody>
      </p:sp>
      <p:sp>
        <p:nvSpPr>
          <p:cNvPr id="3" name="PlaceHolder 2"/>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s-MX" sz="2800">
                <a:latin typeface="Arial"/>
              </a:rPr>
              <a:t>Click to edit the outline text format</a:t>
            </a:r>
            <a:endParaRPr/>
          </a:p>
          <a:p>
            <a:pPr lvl="1">
              <a:buSzPct val="75000"/>
              <a:buFont typeface="StarSymbol"/>
              <a:buChar char=""/>
            </a:pPr>
            <a:r>
              <a:rPr lang="es-MX" sz="2000">
                <a:latin typeface="Arial"/>
              </a:rPr>
              <a:t>Second Outline Level</a:t>
            </a:r>
            <a:endParaRPr/>
          </a:p>
          <a:p>
            <a:pPr lvl="2">
              <a:buSzPct val="45000"/>
              <a:buFont typeface="StarSymbol"/>
              <a:buChar char=""/>
            </a:pPr>
            <a:r>
              <a:rPr lang="es-MX">
                <a:latin typeface="Arial"/>
              </a:rPr>
              <a:t>Third Outline Level</a:t>
            </a:r>
            <a:endParaRPr/>
          </a:p>
          <a:p>
            <a:pPr lvl="3">
              <a:buSzPct val="75000"/>
              <a:buFont typeface="StarSymbol"/>
              <a:buChar char=""/>
            </a:pPr>
            <a:r>
              <a:rPr lang="es-MX">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lstStyle/>
          <a:p>
            <a:r>
              <a:rPr lang="es-MX">
                <a:latin typeface="Arial"/>
              </a:rPr>
              <a:t>Click to edit the title text format</a:t>
            </a:r>
            <a:endParaRPr/>
          </a:p>
        </p:txBody>
      </p:sp>
      <p:sp>
        <p:nvSpPr>
          <p:cNvPr id="37" name="PlaceHolder 2"/>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s-MX" sz="2800">
                <a:latin typeface="Arial"/>
              </a:rPr>
              <a:t>Click to edit the outline text format</a:t>
            </a:r>
            <a:endParaRPr/>
          </a:p>
          <a:p>
            <a:pPr lvl="1">
              <a:buSzPct val="75000"/>
              <a:buFont typeface="StarSymbol"/>
              <a:buChar char=""/>
            </a:pPr>
            <a:r>
              <a:rPr lang="es-MX" sz="2000">
                <a:latin typeface="Arial"/>
              </a:rPr>
              <a:t>Second Outline Level</a:t>
            </a:r>
            <a:endParaRPr/>
          </a:p>
          <a:p>
            <a:pPr lvl="2">
              <a:buSzPct val="45000"/>
              <a:buFont typeface="StarSymbol"/>
              <a:buChar char=""/>
            </a:pPr>
            <a:r>
              <a:rPr lang="es-MX">
                <a:latin typeface="Arial"/>
              </a:rPr>
              <a:t>Third Outline Level</a:t>
            </a:r>
            <a:endParaRPr/>
          </a:p>
          <a:p>
            <a:pPr lvl="3">
              <a:buSzPct val="75000"/>
              <a:buFont typeface="StarSymbol"/>
              <a:buChar char=""/>
            </a:pPr>
            <a:r>
              <a:rPr lang="es-MX">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lstStyle/>
          <a:p>
            <a:r>
              <a:rPr lang="es-MX">
                <a:latin typeface="Arial"/>
              </a:rPr>
              <a:t>Click to edit the title text format</a:t>
            </a:r>
            <a:endParaRPr/>
          </a:p>
        </p:txBody>
      </p:sp>
      <p:sp>
        <p:nvSpPr>
          <p:cNvPr id="73" name="PlaceHolder 2"/>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s-MX" sz="2800">
                <a:latin typeface="Arial"/>
              </a:rPr>
              <a:t>Click to edit the outline text format</a:t>
            </a:r>
            <a:endParaRPr/>
          </a:p>
          <a:p>
            <a:pPr lvl="1">
              <a:buSzPct val="75000"/>
              <a:buFont typeface="StarSymbol"/>
              <a:buChar char=""/>
            </a:pPr>
            <a:r>
              <a:rPr lang="es-MX" sz="2000">
                <a:latin typeface="Arial"/>
              </a:rPr>
              <a:t>Second Outline Level</a:t>
            </a:r>
            <a:endParaRPr/>
          </a:p>
          <a:p>
            <a:pPr lvl="2">
              <a:buSzPct val="45000"/>
              <a:buFont typeface="StarSymbol"/>
              <a:buChar char=""/>
            </a:pPr>
            <a:r>
              <a:rPr lang="es-MX">
                <a:latin typeface="Arial"/>
              </a:rPr>
              <a:t>Third Outline Level</a:t>
            </a:r>
            <a:endParaRPr/>
          </a:p>
          <a:p>
            <a:pPr lvl="3">
              <a:buSzPct val="75000"/>
              <a:buFont typeface="StarSymbol"/>
              <a:buChar char=""/>
            </a:pPr>
            <a:r>
              <a:rPr lang="es-MX">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tIns="0" rIns="0" bIns="0" anchor="ctr"/>
          <a:lstStyle/>
          <a:p>
            <a:r>
              <a:rPr lang="es-MX">
                <a:latin typeface="Arial"/>
              </a:rPr>
              <a:t>Click to edit the title text format</a:t>
            </a:r>
            <a:endParaRPr/>
          </a:p>
        </p:txBody>
      </p:sp>
      <p:sp>
        <p:nvSpPr>
          <p:cNvPr id="109" name="PlaceHolder 2"/>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s-MX" sz="2800">
                <a:latin typeface="Arial"/>
              </a:rPr>
              <a:t>Click to edit the outline text format</a:t>
            </a:r>
            <a:endParaRPr/>
          </a:p>
          <a:p>
            <a:pPr lvl="1">
              <a:buSzPct val="75000"/>
              <a:buFont typeface="StarSymbol"/>
              <a:buChar char=""/>
            </a:pPr>
            <a:r>
              <a:rPr lang="es-MX" sz="2000">
                <a:latin typeface="Arial"/>
              </a:rPr>
              <a:t>Second Outline Level</a:t>
            </a:r>
            <a:endParaRPr/>
          </a:p>
          <a:p>
            <a:pPr lvl="2">
              <a:buSzPct val="45000"/>
              <a:buFont typeface="StarSymbol"/>
              <a:buChar char=""/>
            </a:pPr>
            <a:r>
              <a:rPr lang="es-MX">
                <a:latin typeface="Arial"/>
              </a:rPr>
              <a:t>Third Outline Level</a:t>
            </a:r>
            <a:endParaRPr/>
          </a:p>
          <a:p>
            <a:pPr lvl="3">
              <a:buSzPct val="75000"/>
              <a:buFont typeface="StarSymbol"/>
              <a:buChar char=""/>
            </a:pPr>
            <a:r>
              <a:rPr lang="es-MX">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365040"/>
            <a:ext cx="10514880" cy="1324800"/>
          </a:xfrm>
          <a:prstGeom prst="rect">
            <a:avLst/>
          </a:prstGeom>
        </p:spPr>
        <p:txBody>
          <a:bodyPr lIns="0" tIns="0" rIns="0" bIns="0" anchor="ctr"/>
          <a:lstStyle/>
          <a:p>
            <a:r>
              <a:rPr lang="es-MX" sz="4400">
                <a:latin typeface="Arial"/>
              </a:rPr>
              <a:t>Click to edit the title text format</a:t>
            </a:r>
            <a:endParaRPr/>
          </a:p>
        </p:txBody>
      </p:sp>
      <p:sp>
        <p:nvSpPr>
          <p:cNvPr id="145" name="PlaceHolder 2"/>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s-MX" sz="2800">
                <a:latin typeface="Arial"/>
              </a:rPr>
              <a:t>Click to edit the outline text format</a:t>
            </a:r>
            <a:endParaRPr/>
          </a:p>
          <a:p>
            <a:pPr lvl="1">
              <a:buSzPct val="75000"/>
              <a:buFont typeface="StarSymbol"/>
              <a:buChar char=""/>
            </a:pPr>
            <a:r>
              <a:rPr lang="es-MX" sz="2000">
                <a:latin typeface="Arial"/>
              </a:rPr>
              <a:t>Second Outline Level</a:t>
            </a:r>
            <a:endParaRPr/>
          </a:p>
          <a:p>
            <a:pPr lvl="2">
              <a:buSzPct val="45000"/>
              <a:buFont typeface="StarSymbol"/>
              <a:buChar char=""/>
            </a:pPr>
            <a:r>
              <a:rPr lang="es-MX">
                <a:latin typeface="Arial"/>
              </a:rPr>
              <a:t>Third Outline Level</a:t>
            </a:r>
            <a:endParaRPr/>
          </a:p>
          <a:p>
            <a:pPr lvl="3">
              <a:buSzPct val="75000"/>
              <a:buFont typeface="StarSymbol"/>
              <a:buChar char=""/>
            </a:pPr>
            <a:r>
              <a:rPr lang="es-MX">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1523880" y="1122480"/>
            <a:ext cx="9143280" cy="2386800"/>
          </a:xfrm>
          <a:prstGeom prst="rect">
            <a:avLst/>
          </a:prstGeom>
          <a:noFill/>
          <a:ln>
            <a:noFill/>
          </a:ln>
        </p:spPr>
        <p:txBody>
          <a:bodyPr lIns="90000" tIns="45000" rIns="90000" bIns="45000" anchor="b"/>
          <a:lstStyle/>
          <a:p>
            <a:pPr algn="ctr">
              <a:lnSpc>
                <a:spcPct val="100000"/>
              </a:lnSpc>
            </a:pPr>
            <a:endParaRPr dirty="0"/>
          </a:p>
        </p:txBody>
      </p:sp>
      <p:sp>
        <p:nvSpPr>
          <p:cNvPr id="186" name="CustomShape 2"/>
          <p:cNvSpPr/>
          <p:nvPr/>
        </p:nvSpPr>
        <p:spPr>
          <a:xfrm>
            <a:off x="1523880" y="2523987"/>
            <a:ext cx="9143280" cy="1654920"/>
          </a:xfrm>
          <a:prstGeom prst="rect">
            <a:avLst/>
          </a:prstGeom>
          <a:noFill/>
          <a:ln>
            <a:noFill/>
          </a:ln>
        </p:spPr>
        <p:txBody>
          <a:bodyPr lIns="90000" tIns="45000" rIns="90000" bIns="45000"/>
          <a:lstStyle/>
          <a:p>
            <a:pPr algn="ctr">
              <a:lnSpc>
                <a:spcPct val="100000"/>
              </a:lnSpc>
            </a:pPr>
            <a:r>
              <a:rPr lang="en-US" sz="4800" b="1" dirty="0">
                <a:solidFill>
                  <a:srgbClr val="000000"/>
                </a:solidFill>
                <a:latin typeface="Calibri"/>
                <a:ea typeface="DejaVu Sans"/>
              </a:rPr>
              <a:t>Sockets de </a:t>
            </a:r>
            <a:r>
              <a:rPr lang="en-US" sz="4800" b="1" dirty="0" err="1">
                <a:solidFill>
                  <a:srgbClr val="000000"/>
                </a:solidFill>
                <a:latin typeface="Calibri"/>
                <a:ea typeface="DejaVu Sans"/>
              </a:rPr>
              <a:t>flujo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Usos de UDP (2/2)</a:t>
            </a:r>
            <a:endParaRPr/>
          </a:p>
        </p:txBody>
      </p:sp>
      <p:sp>
        <p:nvSpPr>
          <p:cNvPr id="238"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No se requiere fiabilidad por un proceso periódico de anuncios</a:t>
            </a:r>
            <a:endParaRPr/>
          </a:p>
          <a:p>
            <a:pPr lvl="1">
              <a:lnSpc>
                <a:spcPct val="90000"/>
              </a:lnSpc>
              <a:buFont typeface="Arial"/>
              <a:buChar char="•"/>
            </a:pPr>
            <a:r>
              <a:rPr lang="en-US" sz="2400">
                <a:solidFill>
                  <a:srgbClr val="000000"/>
                </a:solidFill>
                <a:latin typeface="Calibri"/>
                <a:ea typeface="DejaVu Sans"/>
              </a:rPr>
              <a:t>Si el protocolo de Nivel de aplicación publica periódicamente la información, no se requiere un envío fiable.</a:t>
            </a:r>
            <a:endParaRPr/>
          </a:p>
          <a:p>
            <a:pPr lvl="1">
              <a:lnSpc>
                <a:spcPct val="90000"/>
              </a:lnSpc>
              <a:buFont typeface="Arial"/>
              <a:buChar char="•"/>
            </a:pPr>
            <a:r>
              <a:rPr lang="en-US" sz="2400">
                <a:solidFill>
                  <a:srgbClr val="000000"/>
                </a:solidFill>
                <a:latin typeface="Calibri"/>
                <a:ea typeface="DejaVu Sans"/>
              </a:rPr>
              <a:t>Si se pierde un mensaje, se vuelve a anunciar de nuevo tras el período de publicación.</a:t>
            </a:r>
            <a:endParaRPr/>
          </a:p>
          <a:p>
            <a:pPr lvl="1">
              <a:lnSpc>
                <a:spcPct val="90000"/>
              </a:lnSpc>
              <a:buFont typeface="Arial"/>
              <a:buChar char="•"/>
            </a:pPr>
            <a:r>
              <a:rPr lang="en-US" sz="2400">
                <a:solidFill>
                  <a:srgbClr val="000000"/>
                </a:solidFill>
                <a:latin typeface="Calibri"/>
                <a:ea typeface="DejaVu Sans"/>
              </a:rPr>
              <a:t>Un ejemplo de protocolo de Nivel de aplicación que usa anuncios periódicos (30 segundos) es el Protocolo de Información de Enrutamiento (RIP – Routing Information Protocol).</a:t>
            </a:r>
            <a:endParaRPr/>
          </a:p>
          <a:p>
            <a:pPr>
              <a:lnSpc>
                <a:spcPct val="90000"/>
              </a:lnSpc>
              <a:buFont typeface="Arial"/>
              <a:buChar char="•"/>
            </a:pPr>
            <a:r>
              <a:rPr lang="en-US" sz="2800">
                <a:solidFill>
                  <a:srgbClr val="000000"/>
                </a:solidFill>
                <a:latin typeface="Calibri"/>
                <a:ea typeface="DejaVu Sans"/>
              </a:rPr>
              <a:t>Envío de uno a muchos</a:t>
            </a:r>
            <a:endParaRPr/>
          </a:p>
          <a:p>
            <a:pPr lvl="1">
              <a:lnSpc>
                <a:spcPct val="100000"/>
              </a:lnSpc>
              <a:buFont typeface="Arial"/>
              <a:buChar char="•"/>
            </a:pPr>
            <a:r>
              <a:rPr lang="en-US" sz="2400">
                <a:solidFill>
                  <a:srgbClr val="000000"/>
                </a:solidFill>
                <a:latin typeface="Calibri"/>
                <a:ea typeface="DejaVu Sans"/>
              </a:rPr>
              <a:t>UDP se utiliza como protocolo de Nivel de transporte  siempre que se debe enviar datos de Nivel de aplicación a múltiples destinos mediante direcciones de IP de difusión o multidifusión.</a:t>
            </a:r>
            <a:endParaRPr/>
          </a:p>
          <a:p>
            <a:pPr lvl="1">
              <a:lnSpc>
                <a:spcPct val="100000"/>
              </a:lnSpc>
              <a:buFont typeface="Arial"/>
              <a:buChar char="•"/>
            </a:pPr>
            <a:r>
              <a:rPr lang="en-US" sz="2400">
                <a:solidFill>
                  <a:srgbClr val="000000"/>
                </a:solidFill>
                <a:latin typeface="Calibri"/>
                <a:ea typeface="DejaVu Sans"/>
              </a:rPr>
              <a:t> TCP se puede usar sólo en envío de uno a uno.</a:t>
            </a:r>
            <a:endParaRPr/>
          </a:p>
          <a:p>
            <a:pPr lvl="1">
              <a:lnSpc>
                <a:spcPct val="100000"/>
              </a:lnSpc>
              <a:buFont typeface="Arial"/>
              <a:buChar char="•"/>
            </a:pPr>
            <a:r>
              <a:rPr lang="en-US" sz="2400">
                <a:solidFill>
                  <a:srgbClr val="000000"/>
                </a:solidFill>
                <a:latin typeface="Calibri"/>
                <a:ea typeface="DejaVu Sans"/>
              </a:rPr>
              <a:t>Ejemplo: Un envío de señal de video o voz a través de la red de paquetes.</a:t>
            </a:r>
            <a:endParaRPr/>
          </a:p>
          <a:p>
            <a:pPr>
              <a:lnSpc>
                <a:spcPct val="90000"/>
              </a:lnSpc>
            </a:pP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TextShape 1"/>
          <p:cNvSpPr txBox="1"/>
          <p:nvPr/>
        </p:nvSpPr>
        <p:spPr>
          <a:xfrm>
            <a:off x="838080" y="36504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Creación de hilos en JAVA</a:t>
            </a:r>
            <a:endParaRPr/>
          </a:p>
        </p:txBody>
      </p:sp>
      <p:sp>
        <p:nvSpPr>
          <p:cNvPr id="536" name="TextShape 2"/>
          <p:cNvSpPr txBox="1"/>
          <p:nvPr/>
        </p:nvSpPr>
        <p:spPr>
          <a:xfrm>
            <a:off x="838080" y="1825560"/>
            <a:ext cx="10204560" cy="2338200"/>
          </a:xfrm>
          <a:prstGeom prst="rect">
            <a:avLst/>
          </a:prstGeom>
        </p:spPr>
        <p:txBody>
          <a:bodyPr lIns="0" tIns="0" rIns="0" bIns="0" anchor="ctr"/>
          <a:lstStyle/>
          <a:p>
            <a:pPr marL="571500" indent="-571500">
              <a:lnSpc>
                <a:spcPct val="90000"/>
              </a:lnSpc>
              <a:buFont typeface="Arial" panose="020B0604020202020204" pitchFamily="34" charset="0"/>
              <a:buChar char="•"/>
            </a:pPr>
            <a:r>
              <a:rPr lang="en-US" sz="2400" dirty="0" err="1">
                <a:solidFill>
                  <a:srgbClr val="000000"/>
                </a:solidFill>
                <a:latin typeface="Arial"/>
                <a:ea typeface="DejaVu Sans"/>
              </a:rPr>
              <a:t>Heredando</a:t>
            </a:r>
            <a:r>
              <a:rPr lang="en-US" sz="2400" dirty="0">
                <a:solidFill>
                  <a:srgbClr val="000000"/>
                </a:solidFill>
                <a:latin typeface="Arial"/>
                <a:ea typeface="DejaVu Sans"/>
              </a:rPr>
              <a:t> de la </a:t>
            </a:r>
            <a:r>
              <a:rPr lang="en-US" sz="2400" dirty="0" err="1">
                <a:solidFill>
                  <a:srgbClr val="000000"/>
                </a:solidFill>
                <a:latin typeface="Arial"/>
                <a:ea typeface="DejaVu Sans"/>
              </a:rPr>
              <a:t>clase</a:t>
            </a:r>
            <a:r>
              <a:rPr lang="en-US" sz="2400" dirty="0">
                <a:solidFill>
                  <a:srgbClr val="000000"/>
                </a:solidFill>
                <a:latin typeface="Arial"/>
                <a:ea typeface="DejaVu Sans"/>
              </a:rPr>
              <a:t> Thread (</a:t>
            </a:r>
            <a:r>
              <a:rPr lang="en-US" sz="2400" dirty="0" err="1">
                <a:solidFill>
                  <a:srgbClr val="000000"/>
                </a:solidFill>
                <a:latin typeface="Arial"/>
                <a:ea typeface="DejaVu Sans"/>
              </a:rPr>
              <a:t>java.lang.Thread</a:t>
            </a:r>
            <a:r>
              <a:rPr lang="en-US" sz="2400" dirty="0" smtClean="0">
                <a:solidFill>
                  <a:srgbClr val="000000"/>
                </a:solidFill>
                <a:latin typeface="Arial"/>
                <a:ea typeface="DejaVu Sans"/>
              </a:rPr>
              <a:t>)</a:t>
            </a:r>
          </a:p>
          <a:p>
            <a:pPr marL="571500" indent="-571500">
              <a:lnSpc>
                <a:spcPct val="90000"/>
              </a:lnSpc>
              <a:buFont typeface="Arial" panose="020B0604020202020204" pitchFamily="34" charset="0"/>
              <a:buChar char="•"/>
            </a:pPr>
            <a:endParaRPr sz="2400" dirty="0"/>
          </a:p>
          <a:p>
            <a:pPr marL="571500" indent="-571500">
              <a:lnSpc>
                <a:spcPct val="90000"/>
              </a:lnSpc>
              <a:buFont typeface="Arial" panose="020B0604020202020204" pitchFamily="34" charset="0"/>
              <a:buChar char="•"/>
            </a:pPr>
            <a:r>
              <a:rPr lang="en-US" sz="2400" dirty="0" err="1">
                <a:solidFill>
                  <a:srgbClr val="000000"/>
                </a:solidFill>
                <a:latin typeface="Arial"/>
                <a:ea typeface="DejaVu Sans"/>
              </a:rPr>
              <a:t>Implementando</a:t>
            </a:r>
            <a:r>
              <a:rPr lang="en-US" sz="2400" dirty="0">
                <a:solidFill>
                  <a:srgbClr val="000000"/>
                </a:solidFill>
                <a:latin typeface="Arial"/>
                <a:ea typeface="DejaVu Sans"/>
              </a:rPr>
              <a:t> la </a:t>
            </a:r>
            <a:r>
              <a:rPr lang="en-US" sz="2400" dirty="0" err="1">
                <a:solidFill>
                  <a:srgbClr val="000000"/>
                </a:solidFill>
                <a:latin typeface="Arial"/>
                <a:ea typeface="DejaVu Sans"/>
              </a:rPr>
              <a:t>interfaz</a:t>
            </a:r>
            <a:r>
              <a:rPr lang="en-US" sz="2400" dirty="0">
                <a:solidFill>
                  <a:srgbClr val="000000"/>
                </a:solidFill>
                <a:latin typeface="Arial"/>
                <a:ea typeface="DejaVu Sans"/>
              </a:rPr>
              <a:t> Runnable (</a:t>
            </a:r>
            <a:r>
              <a:rPr lang="en-US" sz="2400" dirty="0" err="1">
                <a:solidFill>
                  <a:srgbClr val="000000"/>
                </a:solidFill>
                <a:latin typeface="Arial"/>
                <a:ea typeface="DejaVu Sans"/>
              </a:rPr>
              <a:t>java.lang.Runnable</a:t>
            </a:r>
            <a:r>
              <a:rPr lang="en-US" sz="2400" dirty="0">
                <a:solidFill>
                  <a:srgbClr val="000000"/>
                </a:solidFill>
                <a:latin typeface="Arial"/>
                <a:ea typeface="DejaVu Sans"/>
              </a:rPr>
              <a:t>)</a:t>
            </a:r>
            <a:endParaRPr sz="2400"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TextShape 1"/>
          <p:cNvSpPr txBox="1"/>
          <p:nvPr/>
        </p:nvSpPr>
        <p:spPr>
          <a:xfrm>
            <a:off x="838080" y="36504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Clase Thread (java.lang.Thread)</a:t>
            </a:r>
            <a:endParaRPr/>
          </a:p>
        </p:txBody>
      </p:sp>
      <p:sp>
        <p:nvSpPr>
          <p:cNvPr id="538" name="TextShape 2"/>
          <p:cNvSpPr txBox="1"/>
          <p:nvPr/>
        </p:nvSpPr>
        <p:spPr>
          <a:xfrm>
            <a:off x="838080" y="1825560"/>
            <a:ext cx="10514880" cy="4350600"/>
          </a:xfrm>
          <a:prstGeom prst="rect">
            <a:avLst/>
          </a:prstGeom>
        </p:spPr>
        <p:txBody>
          <a:bodyPr lIns="0" tIns="0" rIns="0" bIns="0" anchor="ctr"/>
          <a:lstStyle/>
          <a:p>
            <a:pPr>
              <a:lnSpc>
                <a:spcPct val="90000"/>
              </a:lnSpc>
            </a:pPr>
            <a:r>
              <a:rPr lang="en-US" sz="4400" b="1">
                <a:solidFill>
                  <a:srgbClr val="000000"/>
                </a:solidFill>
                <a:latin typeface="Arial"/>
                <a:ea typeface="DejaVu Sans"/>
              </a:rPr>
              <a:t>Campos:</a:t>
            </a:r>
            <a:endParaRPr/>
          </a:p>
          <a:p>
            <a:pPr>
              <a:lnSpc>
                <a:spcPct val="100000"/>
              </a:lnSpc>
            </a:pPr>
            <a:r>
              <a:rPr lang="en-US">
                <a:solidFill>
                  <a:srgbClr val="000000"/>
                </a:solidFill>
                <a:latin typeface="Arial"/>
                <a:ea typeface="DejaVu Sans"/>
              </a:rPr>
              <a:t>static int MAX_PRIORITY</a:t>
            </a:r>
            <a:endParaRPr/>
          </a:p>
          <a:p>
            <a:pPr>
              <a:lnSpc>
                <a:spcPct val="100000"/>
              </a:lnSpc>
            </a:pPr>
            <a:r>
              <a:rPr lang="en-US">
                <a:solidFill>
                  <a:srgbClr val="000000"/>
                </a:solidFill>
                <a:latin typeface="Arial"/>
                <a:ea typeface="DejaVu Sans"/>
              </a:rPr>
              <a:t>static int MIN_PRIORITY</a:t>
            </a:r>
            <a:endParaRPr/>
          </a:p>
          <a:p>
            <a:pPr>
              <a:lnSpc>
                <a:spcPct val="100000"/>
              </a:lnSpc>
            </a:pPr>
            <a:r>
              <a:rPr lang="en-US">
                <a:solidFill>
                  <a:srgbClr val="000000"/>
                </a:solidFill>
                <a:latin typeface="Arial"/>
                <a:ea typeface="DejaVu Sans"/>
              </a:rPr>
              <a:t>static int NORM_PRIORITY</a:t>
            </a:r>
            <a:endParaRPr/>
          </a:p>
          <a:p>
            <a:pPr>
              <a:lnSpc>
                <a:spcPct val="90000"/>
              </a:lnSpc>
            </a:pPr>
            <a:r>
              <a:rPr lang="en-US" sz="4400" b="1">
                <a:solidFill>
                  <a:srgbClr val="000000"/>
                </a:solidFill>
                <a:latin typeface="Arial"/>
                <a:ea typeface="DejaVu Sans"/>
              </a:rPr>
              <a:t>Constructores:</a:t>
            </a:r>
            <a:endParaRPr/>
          </a:p>
          <a:p>
            <a:pPr>
              <a:lnSpc>
                <a:spcPct val="100000"/>
              </a:lnSpc>
            </a:pPr>
            <a:r>
              <a:rPr lang="en-US">
                <a:solidFill>
                  <a:srgbClr val="000000"/>
                </a:solidFill>
                <a:latin typeface="Arial"/>
                <a:ea typeface="DejaVu Sans"/>
              </a:rPr>
              <a:t>Thread( )</a:t>
            </a:r>
            <a:endParaRPr/>
          </a:p>
          <a:p>
            <a:pPr>
              <a:lnSpc>
                <a:spcPct val="100000"/>
              </a:lnSpc>
            </a:pPr>
            <a:r>
              <a:rPr lang="en-US">
                <a:solidFill>
                  <a:srgbClr val="000000"/>
                </a:solidFill>
                <a:latin typeface="Arial"/>
                <a:ea typeface="DejaVu Sans"/>
              </a:rPr>
              <a:t>Thread(String nombre)</a:t>
            </a:r>
            <a:endParaRPr/>
          </a:p>
          <a:p>
            <a:pPr>
              <a:lnSpc>
                <a:spcPct val="100000"/>
              </a:lnSpc>
            </a:pPr>
            <a:r>
              <a:rPr lang="en-US">
                <a:solidFill>
                  <a:srgbClr val="000000"/>
                </a:solidFill>
                <a:latin typeface="Arial"/>
                <a:ea typeface="DejaVu Sans"/>
              </a:rPr>
              <a:t>Thread(ThreadGroup gpo, String n)</a:t>
            </a:r>
            <a:endParaRPr/>
          </a:p>
          <a:p>
            <a:pPr>
              <a:lnSpc>
                <a:spcPct val="100000"/>
              </a:lnSpc>
            </a:pPr>
            <a:r>
              <a:rPr lang="en-US">
                <a:solidFill>
                  <a:srgbClr val="000000"/>
                </a:solidFill>
                <a:latin typeface="Arial"/>
                <a:ea typeface="DejaVu Sans"/>
              </a:rPr>
              <a:t>Thread(Runnable r)</a:t>
            </a:r>
            <a:endParaRPr/>
          </a:p>
          <a:p>
            <a:pPr>
              <a:lnSpc>
                <a:spcPct val="100000"/>
              </a:lnSpc>
            </a:pPr>
            <a:r>
              <a:rPr lang="en-US">
                <a:solidFill>
                  <a:srgbClr val="000000"/>
                </a:solidFill>
                <a:latin typeface="Arial"/>
                <a:ea typeface="DejaVu Sans"/>
              </a:rPr>
              <a:t>Thread(Runnable r, String nombre)</a:t>
            </a:r>
            <a:endParaRPr/>
          </a:p>
          <a:p>
            <a:pPr>
              <a:lnSpc>
                <a:spcPct val="100000"/>
              </a:lnSpc>
            </a:pPr>
            <a:r>
              <a:rPr lang="en-US">
                <a:solidFill>
                  <a:srgbClr val="000000"/>
                </a:solidFill>
                <a:latin typeface="Arial"/>
                <a:ea typeface="DejaVu Sans"/>
              </a:rPr>
              <a:t>Thread(ThreadGroup gpo, Runnable r)</a:t>
            </a:r>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TextShape 1"/>
          <p:cNvSpPr txBox="1"/>
          <p:nvPr/>
        </p:nvSpPr>
        <p:spPr>
          <a:xfrm>
            <a:off x="838080" y="815760"/>
            <a:ext cx="4830840" cy="5824440"/>
          </a:xfrm>
          <a:prstGeom prst="rect">
            <a:avLst/>
          </a:prstGeom>
        </p:spPr>
        <p:txBody>
          <a:bodyPr lIns="0" tIns="0" rIns="0" bIns="0" anchor="ctr"/>
          <a:lstStyle/>
          <a:p>
            <a:pPr>
              <a:lnSpc>
                <a:spcPct val="90000"/>
              </a:lnSpc>
            </a:pPr>
            <a:r>
              <a:rPr lang="en-US" sz="4400">
                <a:solidFill>
                  <a:srgbClr val="000000"/>
                </a:solidFill>
                <a:latin typeface="Arial"/>
                <a:ea typeface="DejaVu Sans"/>
              </a:rPr>
              <a:t>Métodos:</a:t>
            </a:r>
            <a:endParaRPr/>
          </a:p>
          <a:p>
            <a:pPr>
              <a:lnSpc>
                <a:spcPct val="90000"/>
              </a:lnSpc>
            </a:pPr>
            <a:endParaRPr/>
          </a:p>
          <a:p>
            <a:pPr>
              <a:lnSpc>
                <a:spcPct val="100000"/>
              </a:lnSpc>
            </a:pPr>
            <a:r>
              <a:rPr lang="en-US" sz="2000">
                <a:solidFill>
                  <a:srgbClr val="000000"/>
                </a:solidFill>
                <a:latin typeface="Arial"/>
                <a:ea typeface="DejaVu Sans"/>
              </a:rPr>
              <a:t>static int activeCount( )</a:t>
            </a:r>
            <a:endParaRPr/>
          </a:p>
          <a:p>
            <a:pPr>
              <a:lnSpc>
                <a:spcPct val="100000"/>
              </a:lnSpc>
            </a:pPr>
            <a:r>
              <a:rPr lang="en-US" sz="2000">
                <a:solidFill>
                  <a:srgbClr val="000000"/>
                </a:solidFill>
                <a:latin typeface="Arial"/>
                <a:ea typeface="DejaVu Sans"/>
              </a:rPr>
              <a:t>protected Object clone( )</a:t>
            </a:r>
            <a:endParaRPr/>
          </a:p>
          <a:p>
            <a:pPr>
              <a:lnSpc>
                <a:spcPct val="100000"/>
              </a:lnSpc>
            </a:pPr>
            <a:r>
              <a:rPr lang="en-US" sz="2000">
                <a:solidFill>
                  <a:srgbClr val="000000"/>
                </a:solidFill>
                <a:latin typeface="Arial"/>
                <a:ea typeface="DejaVu Sans"/>
              </a:rPr>
              <a:t>static Thread currentThread( )</a:t>
            </a:r>
            <a:endParaRPr/>
          </a:p>
          <a:p>
            <a:pPr>
              <a:lnSpc>
                <a:spcPct val="100000"/>
              </a:lnSpc>
            </a:pPr>
            <a:r>
              <a:rPr lang="en-US" sz="2000">
                <a:solidFill>
                  <a:srgbClr val="000000"/>
                </a:solidFill>
                <a:latin typeface="Arial"/>
                <a:ea typeface="DejaVu Sans"/>
              </a:rPr>
              <a:t>static void dumpStack( )</a:t>
            </a:r>
            <a:endParaRPr/>
          </a:p>
          <a:p>
            <a:pPr>
              <a:lnSpc>
                <a:spcPct val="100000"/>
              </a:lnSpc>
            </a:pPr>
            <a:r>
              <a:rPr lang="en-US" sz="2000">
                <a:solidFill>
                  <a:srgbClr val="000000"/>
                </a:solidFill>
                <a:latin typeface="Arial"/>
                <a:ea typeface="DejaVu Sans"/>
              </a:rPr>
              <a:t>long getId( )</a:t>
            </a:r>
            <a:endParaRPr/>
          </a:p>
          <a:p>
            <a:pPr>
              <a:lnSpc>
                <a:spcPct val="100000"/>
              </a:lnSpc>
            </a:pPr>
            <a:r>
              <a:rPr lang="en-US" sz="2000">
                <a:solidFill>
                  <a:srgbClr val="000000"/>
                </a:solidFill>
                <a:latin typeface="Arial"/>
                <a:ea typeface="DejaVu Sans"/>
              </a:rPr>
              <a:t>String getName( )</a:t>
            </a:r>
            <a:endParaRPr/>
          </a:p>
          <a:p>
            <a:pPr>
              <a:lnSpc>
                <a:spcPct val="100000"/>
              </a:lnSpc>
            </a:pPr>
            <a:r>
              <a:rPr lang="en-US" sz="2000">
                <a:solidFill>
                  <a:srgbClr val="000000"/>
                </a:solidFill>
                <a:latin typeface="Arial"/>
                <a:ea typeface="DejaVu Sans"/>
              </a:rPr>
              <a:t>int getPriority( )</a:t>
            </a:r>
            <a:endParaRPr/>
          </a:p>
          <a:p>
            <a:pPr>
              <a:lnSpc>
                <a:spcPct val="100000"/>
              </a:lnSpc>
            </a:pPr>
            <a:r>
              <a:rPr lang="en-US" sz="2000">
                <a:solidFill>
                  <a:srgbClr val="000000"/>
                </a:solidFill>
                <a:latin typeface="Arial"/>
                <a:ea typeface="DejaVu Sans"/>
              </a:rPr>
              <a:t>Thread.State getState( )</a:t>
            </a:r>
            <a:endParaRPr/>
          </a:p>
          <a:p>
            <a:pPr>
              <a:lnSpc>
                <a:spcPct val="100000"/>
              </a:lnSpc>
            </a:pPr>
            <a:r>
              <a:rPr lang="en-US" sz="2000">
                <a:solidFill>
                  <a:srgbClr val="000000"/>
                </a:solidFill>
                <a:latin typeface="Arial"/>
                <a:ea typeface="DejaVu Sans"/>
              </a:rPr>
              <a:t>ThreadGroup getThreadGroup( )</a:t>
            </a:r>
            <a:endParaRPr/>
          </a:p>
          <a:p>
            <a:pPr>
              <a:lnSpc>
                <a:spcPct val="100000"/>
              </a:lnSpc>
            </a:pPr>
            <a:r>
              <a:rPr lang="en-US" sz="2000">
                <a:solidFill>
                  <a:srgbClr val="000000"/>
                </a:solidFill>
                <a:latin typeface="Arial"/>
                <a:ea typeface="DejaVu Sans"/>
              </a:rPr>
              <a:t>static boolean holdsLock(Object o)</a:t>
            </a:r>
            <a:endParaRPr/>
          </a:p>
          <a:p>
            <a:pPr>
              <a:lnSpc>
                <a:spcPct val="100000"/>
              </a:lnSpc>
            </a:pPr>
            <a:r>
              <a:rPr lang="en-US" sz="2000">
                <a:solidFill>
                  <a:srgbClr val="000000"/>
                </a:solidFill>
                <a:latin typeface="Arial"/>
                <a:ea typeface="DejaVu Sans"/>
              </a:rPr>
              <a:t>boolean isAlive( )</a:t>
            </a:r>
            <a:endParaRPr/>
          </a:p>
          <a:p>
            <a:pPr>
              <a:lnSpc>
                <a:spcPct val="100000"/>
              </a:lnSpc>
            </a:pPr>
            <a:r>
              <a:rPr lang="en-US" sz="2000">
                <a:solidFill>
                  <a:srgbClr val="000000"/>
                </a:solidFill>
                <a:latin typeface="Arial"/>
                <a:ea typeface="DejaVu Sans"/>
              </a:rPr>
              <a:t>bolean isDaemon( )</a:t>
            </a:r>
            <a:endParaRPr/>
          </a:p>
          <a:p>
            <a:pPr>
              <a:lnSpc>
                <a:spcPct val="100000"/>
              </a:lnSpc>
            </a:pPr>
            <a:r>
              <a:rPr lang="en-US" sz="2000">
                <a:solidFill>
                  <a:srgbClr val="000000"/>
                </a:solidFill>
                <a:latin typeface="Arial"/>
                <a:ea typeface="DejaVu Sans"/>
              </a:rPr>
              <a:t>void join( )</a:t>
            </a:r>
            <a:endParaRPr/>
          </a:p>
          <a:p>
            <a:pPr>
              <a:lnSpc>
                <a:spcPct val="100000"/>
              </a:lnSpc>
            </a:pPr>
            <a:r>
              <a:rPr lang="en-US" sz="2000">
                <a:solidFill>
                  <a:srgbClr val="000000"/>
                </a:solidFill>
                <a:latin typeface="Arial"/>
                <a:ea typeface="DejaVu Sans"/>
              </a:rPr>
              <a:t>void join(long t)</a:t>
            </a:r>
            <a:endParaRPr/>
          </a:p>
          <a:p>
            <a:pPr>
              <a:lnSpc>
                <a:spcPct val="100000"/>
              </a:lnSpc>
            </a:pPr>
            <a:r>
              <a:rPr lang="en-US" sz="2000">
                <a:solidFill>
                  <a:srgbClr val="000000"/>
                </a:solidFill>
                <a:latin typeface="Arial"/>
                <a:ea typeface="DejaVu Sans"/>
              </a:rPr>
              <a:t>void join(run)</a:t>
            </a:r>
            <a:endParaRPr/>
          </a:p>
          <a:p>
            <a:pPr>
              <a:lnSpc>
                <a:spcPct val="100000"/>
              </a:lnSpc>
            </a:pPr>
            <a:endParaRPr/>
          </a:p>
          <a:p>
            <a:pPr>
              <a:lnSpc>
                <a:spcPct val="100000"/>
              </a:lnSpc>
            </a:pPr>
            <a:endParaRPr/>
          </a:p>
          <a:p>
            <a:pPr>
              <a:lnSpc>
                <a:spcPct val="100000"/>
              </a:lnSpc>
            </a:pPr>
            <a:endParaRPr/>
          </a:p>
        </p:txBody>
      </p:sp>
      <p:sp>
        <p:nvSpPr>
          <p:cNvPr id="540" name="CustomShape 2"/>
          <p:cNvSpPr/>
          <p:nvPr/>
        </p:nvSpPr>
        <p:spPr>
          <a:xfrm>
            <a:off x="5956200" y="1066680"/>
            <a:ext cx="5846040" cy="2477880"/>
          </a:xfrm>
          <a:prstGeom prst="rect">
            <a:avLst/>
          </a:prstGeom>
          <a:noFill/>
          <a:ln>
            <a:noFill/>
          </a:ln>
        </p:spPr>
        <p:txBody>
          <a:bodyPr lIns="0" tIns="0" rIns="0" bIns="0" anchor="ctr"/>
          <a:lstStyle/>
          <a:p>
            <a:pPr>
              <a:lnSpc>
                <a:spcPct val="100000"/>
              </a:lnSpc>
              <a:buFont typeface="Arial"/>
              <a:buChar char="•"/>
            </a:pPr>
            <a:r>
              <a:rPr lang="en-US" sz="2000">
                <a:solidFill>
                  <a:srgbClr val="000000"/>
                </a:solidFill>
                <a:latin typeface="Arial"/>
                <a:ea typeface="DejaVu Sans"/>
              </a:rPr>
              <a:t>void setDaemon(boolean b )</a:t>
            </a:r>
            <a:endParaRPr/>
          </a:p>
          <a:p>
            <a:pPr>
              <a:lnSpc>
                <a:spcPct val="100000"/>
              </a:lnSpc>
              <a:buFont typeface="Arial"/>
              <a:buChar char="•"/>
            </a:pPr>
            <a:r>
              <a:rPr lang="en-US" sz="2000">
                <a:solidFill>
                  <a:srgbClr val="000000"/>
                </a:solidFill>
                <a:latin typeface="Arial"/>
                <a:ea typeface="DejaVu Sans"/>
              </a:rPr>
              <a:t>void setName(String nombre)</a:t>
            </a:r>
            <a:endParaRPr/>
          </a:p>
          <a:p>
            <a:pPr>
              <a:lnSpc>
                <a:spcPct val="100000"/>
              </a:lnSpc>
              <a:buFont typeface="Arial"/>
              <a:buChar char="•"/>
            </a:pPr>
            <a:r>
              <a:rPr lang="en-US" sz="2000">
                <a:solidFill>
                  <a:srgbClr val="000000"/>
                </a:solidFill>
                <a:latin typeface="Arial"/>
                <a:ea typeface="DejaVu Sans"/>
              </a:rPr>
              <a:t>void setPriority(int p)</a:t>
            </a:r>
            <a:endParaRPr/>
          </a:p>
          <a:p>
            <a:pPr>
              <a:lnSpc>
                <a:spcPct val="100000"/>
              </a:lnSpc>
              <a:buFont typeface="Arial"/>
              <a:buChar char="•"/>
            </a:pPr>
            <a:r>
              <a:rPr lang="en-US" sz="2000">
                <a:solidFill>
                  <a:srgbClr val="000000"/>
                </a:solidFill>
                <a:latin typeface="Arial"/>
                <a:ea typeface="DejaVu Sans"/>
              </a:rPr>
              <a:t>static void sleep(long t)</a:t>
            </a:r>
            <a:endParaRPr/>
          </a:p>
          <a:p>
            <a:pPr>
              <a:lnSpc>
                <a:spcPct val="100000"/>
              </a:lnSpc>
              <a:buFont typeface="Arial"/>
              <a:buChar char="•"/>
            </a:pPr>
            <a:r>
              <a:rPr lang="en-US" sz="2000">
                <a:solidFill>
                  <a:srgbClr val="000000"/>
                </a:solidFill>
                <a:latin typeface="Arial"/>
                <a:ea typeface="DejaVu Sans"/>
              </a:rPr>
              <a:t>void start( )</a:t>
            </a:r>
            <a:endParaRPr/>
          </a:p>
          <a:p>
            <a:pPr>
              <a:lnSpc>
                <a:spcPct val="100000"/>
              </a:lnSpc>
              <a:buFont typeface="Arial"/>
              <a:buChar char="•"/>
            </a:pPr>
            <a:r>
              <a:rPr lang="en-US" sz="2000">
                <a:solidFill>
                  <a:srgbClr val="000000"/>
                </a:solidFill>
                <a:latin typeface="Arial"/>
                <a:ea typeface="DejaVu Sans"/>
              </a:rPr>
              <a:t>String toString( )</a:t>
            </a:r>
            <a:endParaRPr/>
          </a:p>
          <a:p>
            <a:pPr>
              <a:lnSpc>
                <a:spcPct val="100000"/>
              </a:lnSpc>
              <a:buFont typeface="Arial"/>
              <a:buChar char="•"/>
            </a:pPr>
            <a:r>
              <a:rPr lang="en-US" sz="2000">
                <a:solidFill>
                  <a:srgbClr val="000000"/>
                </a:solidFill>
                <a:latin typeface="Arial"/>
                <a:ea typeface="DejaVu Sans"/>
              </a:rPr>
              <a:t>Static void yield( )</a:t>
            </a:r>
            <a:endParaRPr/>
          </a:p>
          <a:p>
            <a:pPr>
              <a:lnSpc>
                <a:spcPct val="100000"/>
              </a:lnSpc>
            </a:pPr>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TextShape 1"/>
          <p:cNvSpPr txBox="1"/>
          <p:nvPr/>
        </p:nvSpPr>
        <p:spPr>
          <a:xfrm>
            <a:off x="838080" y="36504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Interfaz Runnable (java.lang.Runnable)</a:t>
            </a:r>
            <a:endParaRPr/>
          </a:p>
        </p:txBody>
      </p:sp>
      <p:sp>
        <p:nvSpPr>
          <p:cNvPr id="542" name="TextShape 2"/>
          <p:cNvSpPr txBox="1"/>
          <p:nvPr/>
        </p:nvSpPr>
        <p:spPr>
          <a:xfrm>
            <a:off x="838080" y="1825560"/>
            <a:ext cx="5180760" cy="2056680"/>
          </a:xfrm>
          <a:prstGeom prst="rect">
            <a:avLst/>
          </a:prstGeom>
        </p:spPr>
        <p:txBody>
          <a:bodyPr lIns="0" tIns="0" rIns="0" bIns="0" anchor="ctr"/>
          <a:lstStyle/>
          <a:p>
            <a:pPr>
              <a:lnSpc>
                <a:spcPct val="90000"/>
              </a:lnSpc>
            </a:pPr>
            <a:r>
              <a:rPr lang="en-US" sz="4400">
                <a:solidFill>
                  <a:srgbClr val="000000"/>
                </a:solidFill>
                <a:latin typeface="Arial"/>
                <a:ea typeface="DejaVu Sans"/>
              </a:rPr>
              <a:t>Métodos:</a:t>
            </a:r>
            <a:endParaRPr/>
          </a:p>
          <a:p>
            <a:pPr>
              <a:lnSpc>
                <a:spcPct val="100000"/>
              </a:lnSpc>
            </a:pPr>
            <a:r>
              <a:rPr lang="en-US">
                <a:solidFill>
                  <a:srgbClr val="000000"/>
                </a:solidFill>
                <a:latin typeface="Arial"/>
                <a:ea typeface="DejaVu Sans"/>
              </a:rPr>
              <a:t>void run( )</a:t>
            </a:r>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TextShape 1"/>
          <p:cNvSpPr txBox="1"/>
          <p:nvPr/>
        </p:nvSpPr>
        <p:spPr>
          <a:xfrm>
            <a:off x="542520" y="2036520"/>
            <a:ext cx="10626840" cy="4350600"/>
          </a:xfrm>
          <a:prstGeom prst="rect">
            <a:avLst/>
          </a:prstGeom>
        </p:spPr>
        <p:txBody>
          <a:bodyPr lIns="0" tIns="0" rIns="0" bIns="0" anchor="ctr"/>
          <a:lstStyle/>
          <a:p>
            <a:pPr>
              <a:lnSpc>
                <a:spcPct val="90000"/>
              </a:lnSpc>
            </a:pPr>
            <a:r>
              <a:rPr lang="en-US" sz="2800" b="1">
                <a:solidFill>
                  <a:srgbClr val="000000"/>
                </a:solidFill>
                <a:latin typeface="Arial"/>
                <a:ea typeface="DejaVu Sans"/>
              </a:rPr>
              <a:t>Condición de carrera</a:t>
            </a:r>
            <a:r>
              <a:rPr lang="en-US" sz="2800">
                <a:solidFill>
                  <a:srgbClr val="000000"/>
                </a:solidFill>
                <a:latin typeface="Arial"/>
                <a:ea typeface="DejaVu Sans"/>
              </a:rPr>
              <a:t>: Ocurre cuando dos o más hilos acceden al mismo tiempo a un recurso compartido, de modo que el resultado de este acceso depende del orden de llegada de los hilos.</a:t>
            </a:r>
            <a:endParaRPr/>
          </a:p>
          <a:p>
            <a:pPr>
              <a:lnSpc>
                <a:spcPct val="90000"/>
              </a:lnSpc>
            </a:pPr>
            <a:endParaRPr/>
          </a:p>
          <a:p>
            <a:pPr>
              <a:lnSpc>
                <a:spcPct val="90000"/>
              </a:lnSpc>
            </a:pPr>
            <a:r>
              <a:rPr lang="en-US" sz="2800" b="1">
                <a:solidFill>
                  <a:srgbClr val="000000"/>
                </a:solidFill>
                <a:latin typeface="Arial"/>
                <a:ea typeface="DejaVu Sans"/>
              </a:rPr>
              <a:t>Sección crítica</a:t>
            </a:r>
            <a:r>
              <a:rPr lang="en-US" sz="2800">
                <a:solidFill>
                  <a:srgbClr val="000000"/>
                </a:solidFill>
                <a:latin typeface="Arial"/>
                <a:ea typeface="DejaVu Sans"/>
              </a:rPr>
              <a:t>: sección de un programa en que se accede a un recurso compartido, el cual no debe ser accedido por más de un hilo a la vez. </a:t>
            </a:r>
            <a:endParaRPr/>
          </a:p>
          <a:p>
            <a:pPr>
              <a:lnSpc>
                <a:spcPct val="90000"/>
              </a:lnSpc>
            </a:pPr>
            <a:endParaRPr/>
          </a:p>
          <a:p>
            <a:pPr>
              <a:lnSpc>
                <a:spcPct val="90000"/>
              </a:lnSpc>
            </a:pPr>
            <a:r>
              <a:rPr lang="en-US" sz="2800" b="1">
                <a:solidFill>
                  <a:srgbClr val="000000"/>
                </a:solidFill>
                <a:latin typeface="Arial"/>
                <a:ea typeface="DejaVu Sans"/>
              </a:rPr>
              <a:t>Exclusión mutua</a:t>
            </a:r>
            <a:r>
              <a:rPr lang="en-US" sz="2800">
                <a:solidFill>
                  <a:srgbClr val="000000"/>
                </a:solidFill>
                <a:latin typeface="Arial"/>
                <a:ea typeface="DejaVu Sans"/>
              </a:rPr>
              <a:t>: Un solo hilo debe excluir temporalmente a los demás hilos para utilizar un recurso compartido.</a:t>
            </a:r>
            <a:endParaRPr/>
          </a:p>
        </p:txBody>
      </p:sp>
      <p:sp>
        <p:nvSpPr>
          <p:cNvPr id="544" name="TextShape 2"/>
          <p:cNvSpPr txBox="1"/>
          <p:nvPr/>
        </p:nvSpPr>
        <p:spPr>
          <a:xfrm>
            <a:off x="838080" y="36504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Situaciones al compartir recursos</a:t>
            </a:r>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TextShape 1"/>
          <p:cNvSpPr txBox="1"/>
          <p:nvPr/>
        </p:nvSpPr>
        <p:spPr>
          <a:xfrm>
            <a:off x="838080" y="36504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Sincronización de hilos</a:t>
            </a:r>
            <a:endParaRPr/>
          </a:p>
        </p:txBody>
      </p:sp>
      <p:sp>
        <p:nvSpPr>
          <p:cNvPr id="546" name="TextShape 2"/>
          <p:cNvSpPr txBox="1"/>
          <p:nvPr/>
        </p:nvSpPr>
        <p:spPr>
          <a:xfrm>
            <a:off x="960840" y="1787760"/>
            <a:ext cx="10514880" cy="5172120"/>
          </a:xfrm>
          <a:prstGeom prst="rect">
            <a:avLst/>
          </a:prstGeom>
        </p:spPr>
        <p:txBody>
          <a:bodyPr lIns="0" tIns="0" rIns="0" bIns="0" anchor="ctr"/>
          <a:lstStyle/>
          <a:p>
            <a:pPr>
              <a:lnSpc>
                <a:spcPct val="100000"/>
              </a:lnSpc>
              <a:buFont typeface="Arial"/>
              <a:buChar char="•"/>
            </a:pPr>
            <a:r>
              <a:rPr lang="en-US" sz="3600">
                <a:solidFill>
                  <a:srgbClr val="000000"/>
                </a:solidFill>
                <a:latin typeface="Arial"/>
                <a:ea typeface="DejaVu Sans"/>
              </a:rPr>
              <a:t>A nivel de bloque</a:t>
            </a:r>
            <a:endParaRPr/>
          </a:p>
          <a:p>
            <a:pPr>
              <a:lnSpc>
                <a:spcPct val="100000"/>
              </a:lnSpc>
              <a:buFont typeface="Arial"/>
              <a:buChar char="•"/>
            </a:pPr>
            <a:r>
              <a:rPr lang="en-US" sz="3600">
                <a:solidFill>
                  <a:srgbClr val="000000"/>
                </a:solidFill>
                <a:latin typeface="Arial"/>
                <a:ea typeface="DejaVu Sans"/>
              </a:rPr>
              <a:t>A nivel de método</a:t>
            </a:r>
            <a:endParaRPr/>
          </a:p>
          <a:p>
            <a:pPr>
              <a:lnSpc>
                <a:spcPct val="100000"/>
              </a:lnSpc>
              <a:buFont typeface="Arial"/>
              <a:buChar char="•"/>
            </a:pPr>
            <a:r>
              <a:rPr lang="en-US" sz="3600">
                <a:solidFill>
                  <a:srgbClr val="000000"/>
                </a:solidFill>
                <a:latin typeface="Arial"/>
                <a:ea typeface="DejaVu Sans"/>
              </a:rPr>
              <a:t>A nivel de variable (visibilidad)</a:t>
            </a:r>
            <a:endParaRPr/>
          </a:p>
          <a:p>
            <a:pPr>
              <a:lnSpc>
                <a:spcPct val="100000"/>
              </a:lnSpc>
              <a:buFont typeface="Arial"/>
              <a:buChar char="•"/>
            </a:pPr>
            <a:r>
              <a:rPr lang="en-US" sz="3600">
                <a:solidFill>
                  <a:srgbClr val="000000"/>
                </a:solidFill>
                <a:latin typeface="Arial"/>
                <a:ea typeface="DejaVu Sans"/>
              </a:rPr>
              <a:t>Mutex</a:t>
            </a:r>
            <a:endParaRPr/>
          </a:p>
          <a:p>
            <a:pPr>
              <a:lnSpc>
                <a:spcPct val="100000"/>
              </a:lnSpc>
              <a:buFont typeface="Arial"/>
              <a:buChar char="•"/>
            </a:pPr>
            <a:r>
              <a:rPr lang="en-US" sz="3600">
                <a:solidFill>
                  <a:srgbClr val="000000"/>
                </a:solidFill>
                <a:latin typeface="Arial"/>
                <a:ea typeface="DejaVu Sans"/>
              </a:rPr>
              <a:t>Variables de condición</a:t>
            </a:r>
            <a:endParaRPr/>
          </a:p>
          <a:p>
            <a:pPr>
              <a:lnSpc>
                <a:spcPct val="100000"/>
              </a:lnSpc>
              <a:buFont typeface="Arial"/>
              <a:buChar char="•"/>
            </a:pPr>
            <a:r>
              <a:rPr lang="en-US" sz="3600">
                <a:solidFill>
                  <a:srgbClr val="000000"/>
                </a:solidFill>
                <a:latin typeface="Arial"/>
                <a:ea typeface="DejaVu Sans"/>
              </a:rPr>
              <a:t>Semáforos</a:t>
            </a:r>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TextShape 1"/>
          <p:cNvSpPr txBox="1"/>
          <p:nvPr/>
        </p:nvSpPr>
        <p:spPr>
          <a:xfrm>
            <a:off x="838080" y="36504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Sincronización a nivel de bloque</a:t>
            </a:r>
            <a:endParaRPr/>
          </a:p>
        </p:txBody>
      </p:sp>
      <p:sp>
        <p:nvSpPr>
          <p:cNvPr id="548" name="TextShape 2"/>
          <p:cNvSpPr txBox="1"/>
          <p:nvPr/>
        </p:nvSpPr>
        <p:spPr>
          <a:xfrm>
            <a:off x="838080" y="1392120"/>
            <a:ext cx="10514880" cy="4271400"/>
          </a:xfrm>
          <a:prstGeom prst="rect">
            <a:avLst/>
          </a:prstGeom>
        </p:spPr>
        <p:txBody>
          <a:bodyPr lIns="0" tIns="0" rIns="0" bIns="0" anchor="ctr"/>
          <a:lstStyle/>
          <a:p>
            <a:pPr>
              <a:lnSpc>
                <a:spcPct val="100000"/>
              </a:lnSpc>
            </a:pPr>
            <a:r>
              <a:rPr lang="en-US" sz="2000">
                <a:solidFill>
                  <a:srgbClr val="000000"/>
                </a:solidFill>
                <a:latin typeface="Arial"/>
                <a:ea typeface="DejaVu Sans"/>
              </a:rPr>
              <a:t>synchronized (Object o){</a:t>
            </a:r>
            <a:endParaRPr/>
          </a:p>
          <a:p>
            <a:pPr>
              <a:lnSpc>
                <a:spcPct val="100000"/>
              </a:lnSpc>
            </a:pPr>
            <a:endParaRPr/>
          </a:p>
          <a:p>
            <a:pPr>
              <a:lnSpc>
                <a:spcPct val="100000"/>
              </a:lnSpc>
            </a:pPr>
            <a:r>
              <a:rPr lang="en-US" sz="2000">
                <a:solidFill>
                  <a:srgbClr val="000000"/>
                </a:solidFill>
                <a:latin typeface="Arial"/>
                <a:ea typeface="DejaVu Sans"/>
              </a:rPr>
              <a:t>//…</a:t>
            </a:r>
            <a:endParaRPr/>
          </a:p>
          <a:p>
            <a:pPr>
              <a:lnSpc>
                <a:spcPct val="100000"/>
              </a:lnSpc>
            </a:pPr>
            <a:r>
              <a:rPr lang="en-US" sz="2000">
                <a:solidFill>
                  <a:srgbClr val="000000"/>
                </a:solidFill>
                <a:latin typeface="Arial"/>
                <a:ea typeface="DejaVu Sans"/>
              </a:rPr>
              <a:t>}</a:t>
            </a:r>
            <a:endParaRPr/>
          </a:p>
          <a:p>
            <a:pPr>
              <a:lnSpc>
                <a:spcPct val="100000"/>
              </a:lnSpc>
            </a:pPr>
            <a:endParaRPr/>
          </a:p>
          <a:p>
            <a:pPr>
              <a:lnSpc>
                <a:spcPct val="100000"/>
              </a:lnSpc>
            </a:pPr>
            <a:endParaRPr/>
          </a:p>
          <a:p>
            <a:pPr>
              <a:lnSpc>
                <a:spcPct val="100000"/>
              </a:lnSpc>
            </a:pPr>
            <a:r>
              <a:rPr lang="en-US" sz="2000">
                <a:solidFill>
                  <a:srgbClr val="000000"/>
                </a:solidFill>
                <a:latin typeface="Arial"/>
                <a:ea typeface="DejaVu Sans"/>
              </a:rPr>
              <a:t>*Ej. BloqueSinc.java</a:t>
            </a:r>
            <a:endParaRPr/>
          </a:p>
          <a:p>
            <a:pPr>
              <a:lnSpc>
                <a:spcPct val="90000"/>
              </a:lnSpc>
            </a:pPr>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TextShape 1"/>
          <p:cNvSpPr txBox="1"/>
          <p:nvPr/>
        </p:nvSpPr>
        <p:spPr>
          <a:xfrm>
            <a:off x="838080" y="36504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Sincronización a nivel de método</a:t>
            </a:r>
            <a:endParaRPr/>
          </a:p>
        </p:txBody>
      </p:sp>
      <p:sp>
        <p:nvSpPr>
          <p:cNvPr id="550" name="TextShape 2"/>
          <p:cNvSpPr txBox="1"/>
          <p:nvPr/>
        </p:nvSpPr>
        <p:spPr>
          <a:xfrm>
            <a:off x="838080" y="1825560"/>
            <a:ext cx="10514880" cy="4916434"/>
          </a:xfrm>
          <a:prstGeom prst="rect">
            <a:avLst/>
          </a:prstGeom>
        </p:spPr>
        <p:txBody>
          <a:bodyPr lIns="0" tIns="0" rIns="0" bIns="0" anchor="ctr"/>
          <a:lstStyle/>
          <a:p>
            <a:pPr>
              <a:lnSpc>
                <a:spcPct val="100000"/>
              </a:lnSpc>
            </a:pPr>
            <a:r>
              <a:rPr lang="en-US" sz="2400" dirty="0">
                <a:solidFill>
                  <a:srgbClr val="000000"/>
                </a:solidFill>
                <a:latin typeface="Arial"/>
                <a:ea typeface="DejaVu Sans"/>
              </a:rPr>
              <a:t>public class </a:t>
            </a:r>
            <a:r>
              <a:rPr lang="en-US" sz="2400" dirty="0" err="1">
                <a:solidFill>
                  <a:srgbClr val="000000"/>
                </a:solidFill>
                <a:latin typeface="Arial"/>
                <a:ea typeface="DejaVu Sans"/>
              </a:rPr>
              <a:t>Clase</a:t>
            </a:r>
            <a:r>
              <a:rPr lang="en-US" sz="2400" dirty="0">
                <a:solidFill>
                  <a:srgbClr val="000000"/>
                </a:solidFill>
                <a:latin typeface="Arial"/>
                <a:ea typeface="DejaVu Sans"/>
              </a:rPr>
              <a:t> {</a:t>
            </a:r>
            <a:endParaRPr sz="2400" dirty="0"/>
          </a:p>
          <a:p>
            <a:pPr>
              <a:lnSpc>
                <a:spcPct val="100000"/>
              </a:lnSpc>
            </a:pPr>
            <a:r>
              <a:rPr lang="en-US" sz="2400" dirty="0">
                <a:solidFill>
                  <a:srgbClr val="000000"/>
                </a:solidFill>
                <a:latin typeface="Arial"/>
                <a:ea typeface="DejaVu Sans"/>
              </a:rPr>
              <a:t>   public </a:t>
            </a:r>
            <a:r>
              <a:rPr lang="en-US" sz="2400" dirty="0" err="1">
                <a:solidFill>
                  <a:srgbClr val="000000"/>
                </a:solidFill>
                <a:latin typeface="Arial"/>
                <a:ea typeface="DejaVu Sans"/>
              </a:rPr>
              <a:t>synchonized</a:t>
            </a:r>
            <a:r>
              <a:rPr lang="en-US" sz="2400" dirty="0">
                <a:solidFill>
                  <a:srgbClr val="000000"/>
                </a:solidFill>
                <a:latin typeface="Arial"/>
                <a:ea typeface="DejaVu Sans"/>
              </a:rPr>
              <a:t> void </a:t>
            </a:r>
            <a:r>
              <a:rPr lang="en-US" sz="2400" dirty="0" err="1">
                <a:solidFill>
                  <a:srgbClr val="000000"/>
                </a:solidFill>
                <a:latin typeface="Arial"/>
                <a:ea typeface="DejaVu Sans"/>
              </a:rPr>
              <a:t>método</a:t>
            </a:r>
            <a:r>
              <a:rPr lang="en-US" sz="2400" dirty="0">
                <a:solidFill>
                  <a:srgbClr val="000000"/>
                </a:solidFill>
                <a:latin typeface="Arial"/>
                <a:ea typeface="DejaVu Sans"/>
              </a:rPr>
              <a:t>(. . .) { … </a:t>
            </a:r>
            <a:endParaRPr lang="en-US" sz="2400" dirty="0" smtClean="0">
              <a:solidFill>
                <a:srgbClr val="000000"/>
              </a:solidFill>
              <a:latin typeface="Arial"/>
              <a:ea typeface="DejaVu Sans"/>
            </a:endParaRPr>
          </a:p>
          <a:p>
            <a:pPr>
              <a:lnSpc>
                <a:spcPct val="100000"/>
              </a:lnSpc>
            </a:pPr>
            <a:r>
              <a:rPr lang="en-US" sz="2400" dirty="0" smtClean="0">
                <a:solidFill>
                  <a:srgbClr val="000000"/>
                </a:solidFill>
                <a:latin typeface="Arial"/>
                <a:ea typeface="DejaVu Sans"/>
              </a:rPr>
              <a:t>}</a:t>
            </a:r>
            <a:endParaRPr sz="2400" dirty="0"/>
          </a:p>
          <a:p>
            <a:pPr>
              <a:lnSpc>
                <a:spcPct val="100000"/>
              </a:lnSpc>
            </a:pPr>
            <a:r>
              <a:rPr lang="en-US" sz="2400" dirty="0">
                <a:solidFill>
                  <a:srgbClr val="000000"/>
                </a:solidFill>
                <a:latin typeface="Arial"/>
                <a:ea typeface="DejaVu Sans"/>
              </a:rPr>
              <a:t>   . . .</a:t>
            </a:r>
            <a:endParaRPr sz="2400" dirty="0"/>
          </a:p>
          <a:p>
            <a:pPr>
              <a:lnSpc>
                <a:spcPct val="100000"/>
              </a:lnSpc>
            </a:pPr>
            <a:r>
              <a:rPr lang="en-US" sz="2400" dirty="0">
                <a:solidFill>
                  <a:srgbClr val="000000"/>
                </a:solidFill>
                <a:latin typeface="Arial"/>
                <a:ea typeface="DejaVu Sans"/>
              </a:rPr>
              <a:t>}</a:t>
            </a:r>
            <a:endParaRPr sz="2400" dirty="0"/>
          </a:p>
          <a:p>
            <a:pPr>
              <a:lnSpc>
                <a:spcPct val="100000"/>
              </a:lnSpc>
            </a:pPr>
            <a:endParaRPr sz="2400" dirty="0"/>
          </a:p>
          <a:p>
            <a:pPr>
              <a:lnSpc>
                <a:spcPct val="100000"/>
              </a:lnSpc>
            </a:pPr>
            <a:r>
              <a:rPr lang="en-US" sz="2400" dirty="0">
                <a:solidFill>
                  <a:srgbClr val="000000"/>
                </a:solidFill>
                <a:latin typeface="Arial"/>
                <a:ea typeface="DejaVu Sans"/>
              </a:rPr>
              <a:t>*</a:t>
            </a:r>
            <a:r>
              <a:rPr lang="en-US" sz="2400" dirty="0" err="1">
                <a:solidFill>
                  <a:srgbClr val="000000"/>
                </a:solidFill>
                <a:latin typeface="Arial"/>
                <a:ea typeface="DejaVu Sans"/>
              </a:rPr>
              <a:t>Ej</a:t>
            </a:r>
            <a:r>
              <a:rPr lang="en-US" sz="2400" dirty="0">
                <a:solidFill>
                  <a:srgbClr val="000000"/>
                </a:solidFill>
                <a:latin typeface="Arial"/>
                <a:ea typeface="DejaVu Sans"/>
              </a:rPr>
              <a:t>. MetodoSinc.java </a:t>
            </a:r>
            <a:endParaRPr sz="2400"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TextShape 1"/>
          <p:cNvSpPr txBox="1"/>
          <p:nvPr/>
        </p:nvSpPr>
        <p:spPr>
          <a:xfrm>
            <a:off x="838080" y="36504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Sincronización a nivel de variable</a:t>
            </a:r>
            <a:endParaRPr/>
          </a:p>
        </p:txBody>
      </p:sp>
      <p:sp>
        <p:nvSpPr>
          <p:cNvPr id="552" name="TextShape 2"/>
          <p:cNvSpPr txBox="1"/>
          <p:nvPr/>
        </p:nvSpPr>
        <p:spPr>
          <a:xfrm>
            <a:off x="838080" y="1825560"/>
            <a:ext cx="5180760" cy="3196080"/>
          </a:xfrm>
          <a:prstGeom prst="rect">
            <a:avLst/>
          </a:prstGeom>
        </p:spPr>
        <p:txBody>
          <a:bodyPr lIns="0" tIns="0" rIns="0" bIns="0" anchor="ctr"/>
          <a:lstStyle/>
          <a:p>
            <a:pPr>
              <a:lnSpc>
                <a:spcPct val="100000"/>
              </a:lnSpc>
            </a:pPr>
            <a:r>
              <a:rPr lang="en-US" sz="3200" dirty="0">
                <a:solidFill>
                  <a:srgbClr val="000000"/>
                </a:solidFill>
                <a:latin typeface="Arial"/>
                <a:ea typeface="DejaVu Sans"/>
              </a:rPr>
              <a:t>class Contador{</a:t>
            </a:r>
            <a:endParaRPr sz="3200" dirty="0"/>
          </a:p>
          <a:p>
            <a:pPr>
              <a:lnSpc>
                <a:spcPct val="100000"/>
              </a:lnSpc>
            </a:pPr>
            <a:r>
              <a:rPr lang="en-US" sz="3200" dirty="0">
                <a:solidFill>
                  <a:srgbClr val="000000"/>
                </a:solidFill>
                <a:latin typeface="Arial"/>
                <a:ea typeface="DejaVu Sans"/>
              </a:rPr>
              <a:t>    private </a:t>
            </a:r>
            <a:r>
              <a:rPr lang="en-US" sz="3200" b="1" dirty="0">
                <a:solidFill>
                  <a:srgbClr val="000000"/>
                </a:solidFill>
                <a:latin typeface="Arial"/>
                <a:ea typeface="DejaVu Sans"/>
              </a:rPr>
              <a:t>volatile</a:t>
            </a:r>
            <a:r>
              <a:rPr lang="en-US" sz="3200" dirty="0">
                <a:solidFill>
                  <a:srgbClr val="000000"/>
                </a:solidFill>
                <a:latin typeface="Arial"/>
                <a:ea typeface="DejaVu Sans"/>
              </a:rPr>
              <a:t> </a:t>
            </a:r>
            <a:r>
              <a:rPr lang="en-US" sz="3200" dirty="0" err="1">
                <a:solidFill>
                  <a:srgbClr val="000000"/>
                </a:solidFill>
                <a:latin typeface="Arial"/>
                <a:ea typeface="DejaVu Sans"/>
              </a:rPr>
              <a:t>int</a:t>
            </a:r>
            <a:r>
              <a:rPr lang="en-US" sz="3200" dirty="0">
                <a:solidFill>
                  <a:srgbClr val="000000"/>
                </a:solidFill>
                <a:latin typeface="Arial"/>
                <a:ea typeface="DejaVu Sans"/>
              </a:rPr>
              <a:t> </a:t>
            </a:r>
            <a:r>
              <a:rPr lang="en-US" sz="3200" dirty="0" err="1">
                <a:solidFill>
                  <a:srgbClr val="000000"/>
                </a:solidFill>
                <a:latin typeface="Arial"/>
                <a:ea typeface="DejaVu Sans"/>
              </a:rPr>
              <a:t>vcuenta</a:t>
            </a:r>
            <a:r>
              <a:rPr lang="en-US" sz="3200" dirty="0">
                <a:solidFill>
                  <a:srgbClr val="000000"/>
                </a:solidFill>
                <a:latin typeface="Arial"/>
                <a:ea typeface="DejaVu Sans"/>
              </a:rPr>
              <a:t>;</a:t>
            </a:r>
            <a:endParaRPr sz="3200" dirty="0"/>
          </a:p>
          <a:p>
            <a:pPr>
              <a:lnSpc>
                <a:spcPct val="100000"/>
              </a:lnSpc>
            </a:pPr>
            <a:r>
              <a:rPr lang="en-US" sz="3200" dirty="0">
                <a:solidFill>
                  <a:srgbClr val="000000"/>
                </a:solidFill>
                <a:latin typeface="Arial"/>
                <a:ea typeface="DejaVu Sans"/>
              </a:rPr>
              <a:t>    public Contador(){</a:t>
            </a:r>
            <a:endParaRPr sz="3200" dirty="0"/>
          </a:p>
          <a:p>
            <a:pPr>
              <a:lnSpc>
                <a:spcPct val="100000"/>
              </a:lnSpc>
            </a:pPr>
            <a:r>
              <a:rPr lang="en-US" sz="3200" dirty="0">
                <a:solidFill>
                  <a:srgbClr val="000000"/>
                </a:solidFill>
                <a:latin typeface="Arial"/>
                <a:ea typeface="DejaVu Sans"/>
              </a:rPr>
              <a:t>        </a:t>
            </a:r>
            <a:r>
              <a:rPr lang="en-US" sz="3200" dirty="0" err="1">
                <a:solidFill>
                  <a:srgbClr val="000000"/>
                </a:solidFill>
                <a:latin typeface="Arial"/>
                <a:ea typeface="DejaVu Sans"/>
              </a:rPr>
              <a:t>vcuenta</a:t>
            </a:r>
            <a:r>
              <a:rPr lang="en-US" sz="3200" dirty="0">
                <a:solidFill>
                  <a:srgbClr val="000000"/>
                </a:solidFill>
                <a:latin typeface="Arial"/>
                <a:ea typeface="DejaVu Sans"/>
              </a:rPr>
              <a:t>=0;</a:t>
            </a:r>
            <a:endParaRPr sz="3200" dirty="0"/>
          </a:p>
          <a:p>
            <a:pPr>
              <a:lnSpc>
                <a:spcPct val="100000"/>
              </a:lnSpc>
            </a:pPr>
            <a:r>
              <a:rPr lang="en-US" sz="3200" dirty="0">
                <a:solidFill>
                  <a:srgbClr val="000000"/>
                </a:solidFill>
                <a:latin typeface="Arial"/>
                <a:ea typeface="DejaVu Sans"/>
              </a:rPr>
              <a:t>    }//constructor Contador</a:t>
            </a:r>
            <a:endParaRPr sz="3200"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TextShape 1"/>
          <p:cNvSpPr txBox="1"/>
          <p:nvPr/>
        </p:nvSpPr>
        <p:spPr>
          <a:xfrm>
            <a:off x="838080" y="36504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Mutex  (java.útil.concurrent.*;) </a:t>
            </a:r>
            <a:endParaRPr/>
          </a:p>
        </p:txBody>
      </p:sp>
      <p:sp>
        <p:nvSpPr>
          <p:cNvPr id="554" name="TextShape 2"/>
          <p:cNvSpPr txBox="1"/>
          <p:nvPr/>
        </p:nvSpPr>
        <p:spPr>
          <a:xfrm>
            <a:off x="524160" y="2958120"/>
            <a:ext cx="10514880" cy="1324800"/>
          </a:xfrm>
          <a:prstGeom prst="rect">
            <a:avLst/>
          </a:prstGeom>
        </p:spPr>
        <p:txBody>
          <a:bodyPr lIns="0" tIns="0" rIns="0" bIns="0" anchor="ctr"/>
          <a:lstStyle/>
          <a:p>
            <a:pPr>
              <a:lnSpc>
                <a:spcPct val="100000"/>
              </a:lnSpc>
              <a:buFont typeface="Arial"/>
              <a:buChar char="•"/>
            </a:pPr>
            <a:r>
              <a:rPr lang="en-US" sz="4400">
                <a:solidFill>
                  <a:srgbClr val="000000"/>
                </a:solidFill>
                <a:latin typeface="Arial"/>
                <a:ea typeface="DejaVu Sans"/>
              </a:rPr>
              <a:t>Interfaz Lock</a:t>
            </a:r>
            <a:endParaRPr/>
          </a:p>
          <a:p>
            <a:pPr>
              <a:lnSpc>
                <a:spcPct val="100000"/>
              </a:lnSpc>
              <a:buFont typeface="Arial"/>
              <a:buChar char="•"/>
            </a:pPr>
            <a:r>
              <a:rPr lang="en-US" sz="4400">
                <a:solidFill>
                  <a:srgbClr val="000000"/>
                </a:solidFill>
                <a:latin typeface="Arial"/>
                <a:ea typeface="DejaVu Sans"/>
              </a:rPr>
              <a:t>Clase ReentrantLock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Encabezado UDP</a:t>
            </a:r>
            <a:endParaRPr/>
          </a:p>
        </p:txBody>
      </p:sp>
      <p:pic>
        <p:nvPicPr>
          <p:cNvPr id="240" name="Imagen 3"/>
          <p:cNvPicPr/>
          <p:nvPr/>
        </p:nvPicPr>
        <p:blipFill>
          <a:blip r:embed="rId2"/>
          <a:stretch>
            <a:fillRect/>
          </a:stretch>
        </p:blipFill>
        <p:spPr>
          <a:xfrm>
            <a:off x="2567520" y="1917000"/>
            <a:ext cx="7392240" cy="2244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TextShape 1"/>
          <p:cNvSpPr txBox="1"/>
          <p:nvPr/>
        </p:nvSpPr>
        <p:spPr>
          <a:xfrm>
            <a:off x="838080" y="0"/>
            <a:ext cx="10514880" cy="1167120"/>
          </a:xfrm>
          <a:prstGeom prst="rect">
            <a:avLst/>
          </a:prstGeom>
        </p:spPr>
        <p:txBody>
          <a:bodyPr lIns="0" tIns="0" rIns="0" bIns="0" anchor="ctr"/>
          <a:lstStyle/>
          <a:p>
            <a:pPr>
              <a:lnSpc>
                <a:spcPct val="90000"/>
              </a:lnSpc>
            </a:pPr>
            <a:r>
              <a:rPr lang="es-MX" sz="4400">
                <a:solidFill>
                  <a:srgbClr val="000000"/>
                </a:solidFill>
                <a:latin typeface="Arial"/>
                <a:ea typeface="DejaVu Sans"/>
              </a:rPr>
              <a:t>Interfaz Lock (java.útil.concurrent.Lock)</a:t>
            </a:r>
            <a:endParaRPr/>
          </a:p>
        </p:txBody>
      </p:sp>
      <p:sp>
        <p:nvSpPr>
          <p:cNvPr id="556" name="TextShape 2"/>
          <p:cNvSpPr txBox="1"/>
          <p:nvPr/>
        </p:nvSpPr>
        <p:spPr>
          <a:xfrm>
            <a:off x="718920" y="1167480"/>
            <a:ext cx="10753200" cy="1602360"/>
          </a:xfrm>
          <a:prstGeom prst="rect">
            <a:avLst/>
          </a:prstGeom>
        </p:spPr>
        <p:txBody>
          <a:bodyPr lIns="0" tIns="0" rIns="0" bIns="0" anchor="ctr"/>
          <a:lstStyle/>
          <a:p>
            <a:pPr>
              <a:lnSpc>
                <a:spcPct val="90000"/>
              </a:lnSpc>
            </a:pPr>
            <a:r>
              <a:rPr lang="en-US" sz="2800" dirty="0">
                <a:solidFill>
                  <a:srgbClr val="000000"/>
                </a:solidFill>
                <a:latin typeface="Arial"/>
                <a:ea typeface="DejaVu Sans"/>
              </a:rPr>
              <a:t>Un </a:t>
            </a:r>
            <a:r>
              <a:rPr lang="en-US" sz="2800" dirty="0" err="1">
                <a:solidFill>
                  <a:srgbClr val="000000"/>
                </a:solidFill>
                <a:latin typeface="Arial"/>
                <a:ea typeface="DejaVu Sans"/>
              </a:rPr>
              <a:t>bloqueo</a:t>
            </a:r>
            <a:r>
              <a:rPr lang="en-US" sz="2800" dirty="0">
                <a:solidFill>
                  <a:srgbClr val="000000"/>
                </a:solidFill>
                <a:latin typeface="Arial"/>
                <a:ea typeface="DejaVu Sans"/>
              </a:rPr>
              <a:t> (lock) </a:t>
            </a:r>
            <a:r>
              <a:rPr lang="en-US" sz="2800" dirty="0" err="1">
                <a:solidFill>
                  <a:srgbClr val="000000"/>
                </a:solidFill>
                <a:latin typeface="Arial"/>
                <a:ea typeface="DejaVu Sans"/>
              </a:rPr>
              <a:t>es</a:t>
            </a:r>
            <a:r>
              <a:rPr lang="en-US" sz="2800" dirty="0">
                <a:solidFill>
                  <a:srgbClr val="000000"/>
                </a:solidFill>
                <a:latin typeface="Arial"/>
                <a:ea typeface="DejaVu Sans"/>
              </a:rPr>
              <a:t> un </a:t>
            </a:r>
            <a:r>
              <a:rPr lang="en-US" sz="2800" dirty="0" err="1">
                <a:solidFill>
                  <a:srgbClr val="000000"/>
                </a:solidFill>
                <a:latin typeface="Arial"/>
                <a:ea typeface="DejaVu Sans"/>
              </a:rPr>
              <a:t>mecanismo</a:t>
            </a:r>
            <a:r>
              <a:rPr lang="en-US" sz="2800" dirty="0">
                <a:solidFill>
                  <a:srgbClr val="000000"/>
                </a:solidFill>
                <a:latin typeface="Arial"/>
                <a:ea typeface="DejaVu Sans"/>
              </a:rPr>
              <a:t> para </a:t>
            </a:r>
            <a:r>
              <a:rPr lang="en-US" sz="2800" dirty="0" err="1">
                <a:solidFill>
                  <a:srgbClr val="000000"/>
                </a:solidFill>
                <a:latin typeface="Arial"/>
                <a:ea typeface="DejaVu Sans"/>
              </a:rPr>
              <a:t>controlar</a:t>
            </a:r>
            <a:r>
              <a:rPr lang="en-US" sz="2800" dirty="0">
                <a:solidFill>
                  <a:srgbClr val="000000"/>
                </a:solidFill>
                <a:latin typeface="Arial"/>
                <a:ea typeface="DejaVu Sans"/>
              </a:rPr>
              <a:t> el </a:t>
            </a:r>
            <a:r>
              <a:rPr lang="en-US" sz="2800" dirty="0" err="1">
                <a:solidFill>
                  <a:srgbClr val="000000"/>
                </a:solidFill>
                <a:latin typeface="Arial"/>
                <a:ea typeface="DejaVu Sans"/>
              </a:rPr>
              <a:t>acceso</a:t>
            </a:r>
            <a:r>
              <a:rPr lang="en-US" sz="2800" dirty="0">
                <a:solidFill>
                  <a:srgbClr val="000000"/>
                </a:solidFill>
                <a:latin typeface="Arial"/>
                <a:ea typeface="DejaVu Sans"/>
              </a:rPr>
              <a:t> a un </a:t>
            </a:r>
            <a:r>
              <a:rPr lang="en-US" sz="2800" dirty="0" err="1">
                <a:solidFill>
                  <a:srgbClr val="000000"/>
                </a:solidFill>
                <a:latin typeface="Arial"/>
                <a:ea typeface="DejaVu Sans"/>
              </a:rPr>
              <a:t>recurso</a:t>
            </a:r>
            <a:r>
              <a:rPr lang="en-US" sz="2800" dirty="0">
                <a:solidFill>
                  <a:srgbClr val="000000"/>
                </a:solidFill>
                <a:latin typeface="Arial"/>
                <a:ea typeface="DejaVu Sans"/>
              </a:rPr>
              <a:t> </a:t>
            </a:r>
            <a:r>
              <a:rPr lang="en-US" sz="2800" dirty="0" err="1">
                <a:solidFill>
                  <a:srgbClr val="000000"/>
                </a:solidFill>
                <a:latin typeface="Arial"/>
                <a:ea typeface="DejaVu Sans"/>
              </a:rPr>
              <a:t>compartido</a:t>
            </a:r>
            <a:r>
              <a:rPr lang="en-US" sz="2800" dirty="0">
                <a:solidFill>
                  <a:srgbClr val="000000"/>
                </a:solidFill>
                <a:latin typeface="Arial"/>
                <a:ea typeface="DejaVu Sans"/>
              </a:rPr>
              <a:t> </a:t>
            </a:r>
            <a:r>
              <a:rPr lang="en-US" sz="2800" dirty="0" err="1">
                <a:solidFill>
                  <a:srgbClr val="000000"/>
                </a:solidFill>
                <a:latin typeface="Arial"/>
                <a:ea typeface="DejaVu Sans"/>
              </a:rPr>
              <a:t>por</a:t>
            </a:r>
            <a:r>
              <a:rPr lang="en-US" sz="2800" dirty="0">
                <a:solidFill>
                  <a:srgbClr val="000000"/>
                </a:solidFill>
                <a:latin typeface="Arial"/>
                <a:ea typeface="DejaVu Sans"/>
              </a:rPr>
              <a:t> </a:t>
            </a:r>
            <a:r>
              <a:rPr lang="en-US" sz="2800" dirty="0" err="1">
                <a:solidFill>
                  <a:srgbClr val="000000"/>
                </a:solidFill>
                <a:latin typeface="Arial"/>
                <a:ea typeface="DejaVu Sans"/>
              </a:rPr>
              <a:t>múltiples</a:t>
            </a:r>
            <a:r>
              <a:rPr lang="en-US" sz="2800" dirty="0">
                <a:solidFill>
                  <a:srgbClr val="000000"/>
                </a:solidFill>
                <a:latin typeface="Arial"/>
                <a:ea typeface="DejaVu Sans"/>
              </a:rPr>
              <a:t> </a:t>
            </a:r>
            <a:r>
              <a:rPr lang="en-US" sz="2800" dirty="0" err="1">
                <a:solidFill>
                  <a:srgbClr val="000000"/>
                </a:solidFill>
                <a:latin typeface="Arial"/>
                <a:ea typeface="DejaVu Sans"/>
              </a:rPr>
              <a:t>hilos</a:t>
            </a:r>
            <a:r>
              <a:rPr lang="en-US" sz="2800" dirty="0">
                <a:solidFill>
                  <a:srgbClr val="000000"/>
                </a:solidFill>
                <a:latin typeface="Arial"/>
                <a:ea typeface="DejaVu Sans"/>
              </a:rPr>
              <a:t>.  </a:t>
            </a:r>
            <a:r>
              <a:rPr lang="en-US" sz="2800" dirty="0" smtClean="0">
                <a:solidFill>
                  <a:srgbClr val="000000"/>
                </a:solidFill>
                <a:latin typeface="Arial"/>
                <a:ea typeface="DejaVu Sans"/>
              </a:rPr>
              <a:t>Un lock </a:t>
            </a:r>
            <a:r>
              <a:rPr lang="en-US" sz="2800" dirty="0" err="1" smtClean="0">
                <a:solidFill>
                  <a:srgbClr val="000000"/>
                </a:solidFill>
                <a:latin typeface="Arial"/>
                <a:ea typeface="DejaVu Sans"/>
              </a:rPr>
              <a:t>es</a:t>
            </a:r>
            <a:r>
              <a:rPr lang="en-US" sz="2800" dirty="0" smtClean="0">
                <a:solidFill>
                  <a:srgbClr val="000000"/>
                </a:solidFill>
                <a:latin typeface="Arial"/>
                <a:ea typeface="DejaVu Sans"/>
              </a:rPr>
              <a:t> un </a:t>
            </a:r>
            <a:r>
              <a:rPr lang="en-US" sz="2800" dirty="0" err="1" smtClean="0">
                <a:solidFill>
                  <a:srgbClr val="000000"/>
                </a:solidFill>
                <a:latin typeface="Arial"/>
                <a:ea typeface="DejaVu Sans"/>
              </a:rPr>
              <a:t>objeto</a:t>
            </a:r>
            <a:r>
              <a:rPr lang="en-US" sz="2800" dirty="0" smtClean="0">
                <a:solidFill>
                  <a:srgbClr val="000000"/>
                </a:solidFill>
                <a:latin typeface="Arial"/>
                <a:ea typeface="DejaVu Sans"/>
              </a:rPr>
              <a:t> que </a:t>
            </a:r>
            <a:r>
              <a:rPr lang="en-US" sz="2800" dirty="0" err="1" smtClean="0">
                <a:solidFill>
                  <a:srgbClr val="000000"/>
                </a:solidFill>
                <a:latin typeface="Arial"/>
                <a:ea typeface="DejaVu Sans"/>
              </a:rPr>
              <a:t>solamente</a:t>
            </a:r>
            <a:r>
              <a:rPr lang="en-US" sz="2800" dirty="0" smtClean="0">
                <a:solidFill>
                  <a:srgbClr val="000000"/>
                </a:solidFill>
                <a:latin typeface="Arial"/>
                <a:ea typeface="DejaVu Sans"/>
              </a:rPr>
              <a:t> </a:t>
            </a:r>
            <a:r>
              <a:rPr lang="en-US" sz="2800" dirty="0" err="1" smtClean="0">
                <a:solidFill>
                  <a:srgbClr val="000000"/>
                </a:solidFill>
                <a:latin typeface="Arial"/>
                <a:ea typeface="DejaVu Sans"/>
              </a:rPr>
              <a:t>puede</a:t>
            </a:r>
            <a:r>
              <a:rPr lang="en-US" sz="2800" dirty="0" smtClean="0">
                <a:solidFill>
                  <a:srgbClr val="000000"/>
                </a:solidFill>
                <a:latin typeface="Arial"/>
                <a:ea typeface="DejaVu Sans"/>
              </a:rPr>
              <a:t> </a:t>
            </a:r>
            <a:r>
              <a:rPr lang="en-US" sz="2800" dirty="0" err="1" smtClean="0">
                <a:solidFill>
                  <a:srgbClr val="000000"/>
                </a:solidFill>
                <a:latin typeface="Arial"/>
                <a:ea typeface="DejaVu Sans"/>
              </a:rPr>
              <a:t>ser</a:t>
            </a:r>
            <a:r>
              <a:rPr lang="en-US" sz="2800" dirty="0" smtClean="0">
                <a:solidFill>
                  <a:srgbClr val="000000"/>
                </a:solidFill>
                <a:latin typeface="Arial"/>
                <a:ea typeface="DejaVu Sans"/>
              </a:rPr>
              <a:t> </a:t>
            </a:r>
            <a:r>
              <a:rPr lang="en-US" sz="2800" dirty="0" err="1" smtClean="0">
                <a:solidFill>
                  <a:srgbClr val="000000"/>
                </a:solidFill>
                <a:latin typeface="Arial"/>
                <a:ea typeface="DejaVu Sans"/>
              </a:rPr>
              <a:t>poseido</a:t>
            </a:r>
            <a:r>
              <a:rPr lang="en-US" sz="2800" dirty="0" smtClean="0">
                <a:solidFill>
                  <a:srgbClr val="000000"/>
                </a:solidFill>
                <a:latin typeface="Arial"/>
                <a:ea typeface="DejaVu Sans"/>
              </a:rPr>
              <a:t> </a:t>
            </a:r>
            <a:r>
              <a:rPr lang="en-US" sz="2800" dirty="0" err="1" smtClean="0">
                <a:solidFill>
                  <a:srgbClr val="000000"/>
                </a:solidFill>
                <a:latin typeface="Arial"/>
                <a:ea typeface="DejaVu Sans"/>
              </a:rPr>
              <a:t>por</a:t>
            </a:r>
            <a:r>
              <a:rPr lang="en-US" sz="2800" dirty="0" smtClean="0">
                <a:solidFill>
                  <a:srgbClr val="000000"/>
                </a:solidFill>
                <a:latin typeface="Arial"/>
                <a:ea typeface="DejaVu Sans"/>
              </a:rPr>
              <a:t> un </a:t>
            </a:r>
            <a:r>
              <a:rPr lang="en-US" sz="2800" dirty="0" err="1" smtClean="0">
                <a:solidFill>
                  <a:srgbClr val="000000"/>
                </a:solidFill>
                <a:latin typeface="Arial"/>
                <a:ea typeface="DejaVu Sans"/>
              </a:rPr>
              <a:t>hilo</a:t>
            </a:r>
            <a:r>
              <a:rPr lang="en-US" sz="2800" dirty="0" smtClean="0">
                <a:solidFill>
                  <a:srgbClr val="000000"/>
                </a:solidFill>
                <a:latin typeface="Arial"/>
                <a:ea typeface="DejaVu Sans"/>
              </a:rPr>
              <a:t> a la </a:t>
            </a:r>
            <a:r>
              <a:rPr lang="en-US" sz="2800" dirty="0" err="1" smtClean="0">
                <a:solidFill>
                  <a:srgbClr val="000000"/>
                </a:solidFill>
                <a:latin typeface="Arial"/>
                <a:ea typeface="DejaVu Sans"/>
              </a:rPr>
              <a:t>vez</a:t>
            </a:r>
            <a:r>
              <a:rPr lang="en-US" sz="2800" dirty="0" smtClean="0">
                <a:solidFill>
                  <a:srgbClr val="000000"/>
                </a:solidFill>
                <a:latin typeface="Arial"/>
                <a:ea typeface="DejaVu Sans"/>
              </a:rPr>
              <a:t>.</a:t>
            </a:r>
            <a:endParaRPr dirty="0"/>
          </a:p>
        </p:txBody>
      </p:sp>
      <p:sp>
        <p:nvSpPr>
          <p:cNvPr id="557" name="CustomShape 3"/>
          <p:cNvSpPr/>
          <p:nvPr/>
        </p:nvSpPr>
        <p:spPr>
          <a:xfrm>
            <a:off x="1308240" y="3319920"/>
            <a:ext cx="9213840" cy="2650680"/>
          </a:xfrm>
          <a:prstGeom prst="rect">
            <a:avLst/>
          </a:prstGeom>
          <a:noFill/>
          <a:ln>
            <a:noFill/>
          </a:ln>
        </p:spPr>
        <p:txBody>
          <a:bodyPr lIns="90000" tIns="45000" rIns="90000" bIns="45000"/>
          <a:lstStyle/>
          <a:p>
            <a:pPr>
              <a:lnSpc>
                <a:spcPct val="100000"/>
              </a:lnSpc>
            </a:pPr>
            <a:r>
              <a:rPr lang="en-US" sz="2400">
                <a:solidFill>
                  <a:srgbClr val="000000"/>
                </a:solidFill>
                <a:latin typeface="Arial"/>
                <a:ea typeface="DejaVu Sans"/>
              </a:rPr>
              <a:t>Lock l = ...;</a:t>
            </a:r>
            <a:endParaRPr/>
          </a:p>
          <a:p>
            <a:pPr>
              <a:lnSpc>
                <a:spcPct val="100000"/>
              </a:lnSpc>
            </a:pPr>
            <a:r>
              <a:rPr lang="en-US" sz="2400">
                <a:solidFill>
                  <a:srgbClr val="000000"/>
                </a:solidFill>
                <a:latin typeface="Arial"/>
                <a:ea typeface="DejaVu Sans"/>
              </a:rPr>
              <a:t> l.lock();</a:t>
            </a:r>
            <a:endParaRPr/>
          </a:p>
          <a:p>
            <a:pPr>
              <a:lnSpc>
                <a:spcPct val="100000"/>
              </a:lnSpc>
            </a:pPr>
            <a:r>
              <a:rPr lang="en-US" sz="2400">
                <a:solidFill>
                  <a:srgbClr val="000000"/>
                </a:solidFill>
                <a:latin typeface="Arial"/>
                <a:ea typeface="DejaVu Sans"/>
              </a:rPr>
              <a:t> try {</a:t>
            </a:r>
            <a:endParaRPr/>
          </a:p>
          <a:p>
            <a:pPr>
              <a:lnSpc>
                <a:spcPct val="100000"/>
              </a:lnSpc>
            </a:pPr>
            <a:r>
              <a:rPr lang="en-US" sz="2400">
                <a:solidFill>
                  <a:srgbClr val="000000"/>
                </a:solidFill>
                <a:latin typeface="Arial"/>
                <a:ea typeface="DejaVu Sans"/>
              </a:rPr>
              <a:t>   // acceso al recurso compartido protegido por el bloqueo</a:t>
            </a:r>
            <a:endParaRPr/>
          </a:p>
          <a:p>
            <a:pPr>
              <a:lnSpc>
                <a:spcPct val="100000"/>
              </a:lnSpc>
            </a:pPr>
            <a:r>
              <a:rPr lang="en-US" sz="2400">
                <a:solidFill>
                  <a:srgbClr val="000000"/>
                </a:solidFill>
                <a:latin typeface="Arial"/>
                <a:ea typeface="DejaVu Sans"/>
              </a:rPr>
              <a:t> } finally {</a:t>
            </a:r>
            <a:endParaRPr/>
          </a:p>
          <a:p>
            <a:pPr>
              <a:lnSpc>
                <a:spcPct val="100000"/>
              </a:lnSpc>
            </a:pPr>
            <a:r>
              <a:rPr lang="en-US" sz="2400">
                <a:solidFill>
                  <a:srgbClr val="000000"/>
                </a:solidFill>
                <a:latin typeface="Arial"/>
                <a:ea typeface="DejaVu Sans"/>
              </a:rPr>
              <a:t>   l.unlock();</a:t>
            </a:r>
            <a:endParaRPr/>
          </a:p>
          <a:p>
            <a:pPr>
              <a:lnSpc>
                <a:spcPct val="100000"/>
              </a:lnSpc>
            </a:pPr>
            <a:r>
              <a:rPr lang="en-US" sz="2400">
                <a:solidFill>
                  <a:srgbClr val="000000"/>
                </a:solidFill>
                <a:latin typeface="Arial"/>
                <a:ea typeface="DejaVu Sans"/>
              </a:rPr>
              <a:t>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TextShape 1"/>
          <p:cNvSpPr txBox="1"/>
          <p:nvPr/>
        </p:nvSpPr>
        <p:spPr>
          <a:xfrm>
            <a:off x="838080" y="365040"/>
            <a:ext cx="10514880" cy="703800"/>
          </a:xfrm>
          <a:prstGeom prst="rect">
            <a:avLst/>
          </a:prstGeom>
        </p:spPr>
        <p:txBody>
          <a:bodyPr lIns="0" tIns="0" rIns="0" bIns="0" anchor="ctr"/>
          <a:lstStyle/>
          <a:p>
            <a:pPr>
              <a:lnSpc>
                <a:spcPct val="90000"/>
              </a:lnSpc>
            </a:pPr>
            <a:r>
              <a:rPr lang="es-MX" sz="4400">
                <a:solidFill>
                  <a:srgbClr val="000000"/>
                </a:solidFill>
                <a:latin typeface="Arial"/>
                <a:ea typeface="DejaVu Sans"/>
              </a:rPr>
              <a:t>Interfaz Lock </a:t>
            </a:r>
            <a:endParaRPr/>
          </a:p>
        </p:txBody>
      </p:sp>
      <p:sp>
        <p:nvSpPr>
          <p:cNvPr id="559" name="TextShape 2"/>
          <p:cNvSpPr txBox="1"/>
          <p:nvPr/>
        </p:nvSpPr>
        <p:spPr>
          <a:xfrm>
            <a:off x="838080" y="1825560"/>
            <a:ext cx="9684360" cy="4350600"/>
          </a:xfrm>
          <a:prstGeom prst="rect">
            <a:avLst/>
          </a:prstGeom>
        </p:spPr>
        <p:txBody>
          <a:bodyPr lIns="0" tIns="0" rIns="0" bIns="0" anchor="ctr"/>
          <a:lstStyle/>
          <a:p>
            <a:pPr>
              <a:lnSpc>
                <a:spcPct val="90000"/>
              </a:lnSpc>
            </a:pPr>
            <a:r>
              <a:rPr lang="en-US" sz="3200">
                <a:solidFill>
                  <a:srgbClr val="000000"/>
                </a:solidFill>
                <a:latin typeface="Arial"/>
                <a:ea typeface="DejaVu Sans"/>
              </a:rPr>
              <a:t>Métodos:</a:t>
            </a:r>
            <a:endParaRPr/>
          </a:p>
          <a:p>
            <a:pPr>
              <a:lnSpc>
                <a:spcPct val="90000"/>
              </a:lnSpc>
            </a:pPr>
            <a:endParaRPr/>
          </a:p>
          <a:p>
            <a:pPr lvl="1">
              <a:lnSpc>
                <a:spcPct val="100000"/>
              </a:lnSpc>
              <a:buFont typeface="Arial"/>
              <a:buChar char="•"/>
            </a:pPr>
            <a:r>
              <a:rPr lang="en-US" sz="2400">
                <a:solidFill>
                  <a:srgbClr val="000000"/>
                </a:solidFill>
                <a:latin typeface="Arial"/>
                <a:ea typeface="DejaVu Sans"/>
              </a:rPr>
              <a:t>void lock( );</a:t>
            </a:r>
            <a:endParaRPr/>
          </a:p>
          <a:p>
            <a:pPr lvl="1">
              <a:lnSpc>
                <a:spcPct val="100000"/>
              </a:lnSpc>
              <a:buFont typeface="Arial"/>
              <a:buChar char="•"/>
            </a:pPr>
            <a:r>
              <a:rPr lang="en-US" sz="2400">
                <a:solidFill>
                  <a:srgbClr val="000000"/>
                </a:solidFill>
                <a:latin typeface="Arial"/>
                <a:ea typeface="DejaVu Sans"/>
              </a:rPr>
              <a:t>void lockInterruptibly( )</a:t>
            </a:r>
            <a:endParaRPr/>
          </a:p>
          <a:p>
            <a:pPr lvl="1">
              <a:lnSpc>
                <a:spcPct val="100000"/>
              </a:lnSpc>
              <a:buFont typeface="Arial"/>
              <a:buChar char="•"/>
            </a:pPr>
            <a:r>
              <a:rPr lang="en-US" sz="2400">
                <a:solidFill>
                  <a:srgbClr val="000000"/>
                </a:solidFill>
                <a:latin typeface="Arial"/>
                <a:ea typeface="DejaVu Sans"/>
              </a:rPr>
              <a:t>Condition new Condition( )</a:t>
            </a:r>
            <a:endParaRPr/>
          </a:p>
          <a:p>
            <a:pPr lvl="1">
              <a:lnSpc>
                <a:spcPct val="100000"/>
              </a:lnSpc>
              <a:buFont typeface="Arial"/>
              <a:buChar char="•"/>
            </a:pPr>
            <a:r>
              <a:rPr lang="en-US" sz="2400">
                <a:solidFill>
                  <a:srgbClr val="000000"/>
                </a:solidFill>
                <a:latin typeface="Arial"/>
                <a:ea typeface="DejaVu Sans"/>
              </a:rPr>
              <a:t>boolean tryLock( )</a:t>
            </a:r>
            <a:endParaRPr/>
          </a:p>
          <a:p>
            <a:pPr lvl="1">
              <a:lnSpc>
                <a:spcPct val="100000"/>
              </a:lnSpc>
              <a:buFont typeface="Arial"/>
              <a:buChar char="•"/>
            </a:pPr>
            <a:r>
              <a:rPr lang="en-US" sz="2400">
                <a:solidFill>
                  <a:srgbClr val="000000"/>
                </a:solidFill>
                <a:latin typeface="Arial"/>
                <a:ea typeface="DejaVu Sans"/>
              </a:rPr>
              <a:t>boolean tryLock(long t, TimeUnit unidades)</a:t>
            </a:r>
            <a:endParaRPr/>
          </a:p>
          <a:p>
            <a:pPr lvl="1">
              <a:lnSpc>
                <a:spcPct val="100000"/>
              </a:lnSpc>
              <a:buFont typeface="Arial"/>
              <a:buChar char="•"/>
            </a:pPr>
            <a:r>
              <a:rPr lang="en-US" sz="2400">
                <a:solidFill>
                  <a:srgbClr val="000000"/>
                </a:solidFill>
                <a:latin typeface="Arial"/>
                <a:ea typeface="DejaVu Sans"/>
              </a:rPr>
              <a:t>void unlock( )</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TextShape 1"/>
          <p:cNvSpPr txBox="1"/>
          <p:nvPr/>
        </p:nvSpPr>
        <p:spPr>
          <a:xfrm>
            <a:off x="838080" y="0"/>
            <a:ext cx="10514880" cy="1324800"/>
          </a:xfrm>
          <a:prstGeom prst="rect">
            <a:avLst/>
          </a:prstGeom>
        </p:spPr>
        <p:txBody>
          <a:bodyPr lIns="0" tIns="0" rIns="0" bIns="0" anchor="ctr"/>
          <a:lstStyle/>
          <a:p>
            <a:pPr>
              <a:lnSpc>
                <a:spcPct val="90000"/>
              </a:lnSpc>
            </a:pPr>
            <a:r>
              <a:rPr lang="es-MX" sz="3200">
                <a:solidFill>
                  <a:srgbClr val="000000"/>
                </a:solidFill>
                <a:latin typeface="Arial"/>
                <a:ea typeface="DejaVu Sans"/>
              </a:rPr>
              <a:t>Clase ReentrantLock (java.útil.concurrent.locks.ReentrantLock)</a:t>
            </a:r>
            <a:endParaRPr/>
          </a:p>
        </p:txBody>
      </p:sp>
      <p:sp>
        <p:nvSpPr>
          <p:cNvPr id="561" name="TextShape 2"/>
          <p:cNvSpPr txBox="1"/>
          <p:nvPr/>
        </p:nvSpPr>
        <p:spPr>
          <a:xfrm>
            <a:off x="838080" y="1463040"/>
            <a:ext cx="10401480" cy="5148360"/>
          </a:xfrm>
          <a:prstGeom prst="rect">
            <a:avLst/>
          </a:prstGeom>
        </p:spPr>
        <p:txBody>
          <a:bodyPr lIns="0" tIns="0" rIns="0" bIns="0" anchor="ctr"/>
          <a:lstStyle/>
          <a:p>
            <a:pPr marL="571500" indent="-571500">
              <a:lnSpc>
                <a:spcPct val="90000"/>
              </a:lnSpc>
              <a:buFont typeface="Arial" panose="020B0604020202020204" pitchFamily="34" charset="0"/>
              <a:buChar char="•"/>
            </a:pPr>
            <a:r>
              <a:rPr lang="en-US" sz="4400" dirty="0" err="1">
                <a:solidFill>
                  <a:srgbClr val="000000"/>
                </a:solidFill>
                <a:latin typeface="Arial"/>
                <a:ea typeface="DejaVu Sans"/>
              </a:rPr>
              <a:t>Constructores</a:t>
            </a:r>
            <a:r>
              <a:rPr lang="en-US" sz="4400" dirty="0">
                <a:solidFill>
                  <a:srgbClr val="000000"/>
                </a:solidFill>
                <a:latin typeface="Arial"/>
                <a:ea typeface="DejaVu Sans"/>
              </a:rPr>
              <a:t>:</a:t>
            </a:r>
            <a:endParaRPr dirty="0"/>
          </a:p>
          <a:p>
            <a:pPr marL="285750" indent="-285750">
              <a:lnSpc>
                <a:spcPct val="100000"/>
              </a:lnSpc>
              <a:buFont typeface="Arial" panose="020B0604020202020204" pitchFamily="34" charset="0"/>
              <a:buChar char="•"/>
            </a:pPr>
            <a:r>
              <a:rPr lang="en-US" dirty="0" err="1">
                <a:solidFill>
                  <a:srgbClr val="000000"/>
                </a:solidFill>
                <a:latin typeface="Arial"/>
                <a:ea typeface="DejaVu Sans"/>
              </a:rPr>
              <a:t>ReentrantLock</a:t>
            </a:r>
            <a:r>
              <a:rPr lang="en-US" dirty="0">
                <a:solidFill>
                  <a:srgbClr val="000000"/>
                </a:solidFill>
                <a:latin typeface="Arial"/>
                <a:ea typeface="DejaVu Sans"/>
              </a:rPr>
              <a:t>( )</a:t>
            </a:r>
            <a:endParaRPr dirty="0"/>
          </a:p>
          <a:p>
            <a:pPr marL="285750" indent="-285750">
              <a:lnSpc>
                <a:spcPct val="100000"/>
              </a:lnSpc>
              <a:buFont typeface="Arial" panose="020B0604020202020204" pitchFamily="34" charset="0"/>
              <a:buChar char="•"/>
            </a:pPr>
            <a:r>
              <a:rPr lang="en-US" dirty="0" err="1">
                <a:solidFill>
                  <a:srgbClr val="000000"/>
                </a:solidFill>
                <a:latin typeface="Arial"/>
                <a:ea typeface="DejaVu Sans"/>
              </a:rPr>
              <a:t>ReentrantLock</a:t>
            </a:r>
            <a:r>
              <a:rPr lang="en-US" dirty="0">
                <a:solidFill>
                  <a:srgbClr val="000000"/>
                </a:solidFill>
                <a:latin typeface="Arial"/>
                <a:ea typeface="DejaVu Sans"/>
              </a:rPr>
              <a:t>(</a:t>
            </a:r>
            <a:r>
              <a:rPr lang="en-US" dirty="0" err="1">
                <a:solidFill>
                  <a:srgbClr val="000000"/>
                </a:solidFill>
                <a:latin typeface="Arial"/>
                <a:ea typeface="DejaVu Sans"/>
              </a:rPr>
              <a:t>boolean</a:t>
            </a:r>
            <a:r>
              <a:rPr lang="en-US" dirty="0">
                <a:solidFill>
                  <a:srgbClr val="000000"/>
                </a:solidFill>
                <a:latin typeface="Arial"/>
                <a:ea typeface="DejaVu Sans"/>
              </a:rPr>
              <a:t> </a:t>
            </a:r>
            <a:r>
              <a:rPr lang="en-US" dirty="0" err="1">
                <a:solidFill>
                  <a:srgbClr val="000000"/>
                </a:solidFill>
                <a:latin typeface="Arial"/>
                <a:ea typeface="DejaVu Sans"/>
              </a:rPr>
              <a:t>justicia</a:t>
            </a:r>
            <a:r>
              <a:rPr lang="en-US" dirty="0" smtClean="0">
                <a:solidFill>
                  <a:srgbClr val="000000"/>
                </a:solidFill>
                <a:latin typeface="Arial"/>
                <a:ea typeface="DejaVu Sans"/>
              </a:rPr>
              <a:t>)</a:t>
            </a:r>
          </a:p>
          <a:p>
            <a:pPr>
              <a:lnSpc>
                <a:spcPct val="100000"/>
              </a:lnSpc>
            </a:pPr>
            <a:endParaRPr dirty="0"/>
          </a:p>
          <a:p>
            <a:pPr marL="571500" indent="-571500">
              <a:lnSpc>
                <a:spcPct val="90000"/>
              </a:lnSpc>
              <a:buFont typeface="Arial" panose="020B0604020202020204" pitchFamily="34" charset="0"/>
              <a:buChar char="•"/>
            </a:pPr>
            <a:r>
              <a:rPr lang="en-US" sz="4400" dirty="0" err="1">
                <a:solidFill>
                  <a:srgbClr val="000000"/>
                </a:solidFill>
                <a:latin typeface="Arial"/>
                <a:ea typeface="DejaVu Sans"/>
              </a:rPr>
              <a:t>Métodos</a:t>
            </a:r>
            <a:r>
              <a:rPr lang="en-US" sz="4400" dirty="0">
                <a:solidFill>
                  <a:srgbClr val="000000"/>
                </a:solidFill>
                <a:latin typeface="Arial"/>
                <a:ea typeface="DejaVu Sans"/>
              </a:rPr>
              <a:t>:</a:t>
            </a:r>
            <a:endParaRPr dirty="0"/>
          </a:p>
          <a:p>
            <a:pPr marL="285750" indent="-285750">
              <a:lnSpc>
                <a:spcPct val="100000"/>
              </a:lnSpc>
              <a:buFont typeface="Arial" panose="020B0604020202020204" pitchFamily="34" charset="0"/>
              <a:buChar char="•"/>
            </a:pPr>
            <a:r>
              <a:rPr lang="en-US" dirty="0">
                <a:solidFill>
                  <a:srgbClr val="000000"/>
                </a:solidFill>
                <a:latin typeface="Arial"/>
                <a:ea typeface="DejaVu Sans"/>
              </a:rPr>
              <a:t>protected Thread </a:t>
            </a:r>
            <a:r>
              <a:rPr lang="en-US" dirty="0" err="1">
                <a:solidFill>
                  <a:srgbClr val="000000"/>
                </a:solidFill>
                <a:latin typeface="Arial"/>
                <a:ea typeface="DejaVu Sans"/>
              </a:rPr>
              <a:t>getOwner</a:t>
            </a:r>
            <a:r>
              <a:rPr lang="en-US" dirty="0">
                <a:solidFill>
                  <a:srgbClr val="000000"/>
                </a:solidFill>
                <a:latin typeface="Arial"/>
                <a:ea typeface="DejaVu Sans"/>
              </a:rPr>
              <a:t>( )</a:t>
            </a:r>
            <a:endParaRPr dirty="0"/>
          </a:p>
          <a:p>
            <a:pPr marL="285750" indent="-285750">
              <a:lnSpc>
                <a:spcPct val="100000"/>
              </a:lnSpc>
              <a:buFont typeface="Arial" panose="020B0604020202020204" pitchFamily="34" charset="0"/>
              <a:buChar char="•"/>
            </a:pPr>
            <a:r>
              <a:rPr lang="en-US" dirty="0" err="1">
                <a:solidFill>
                  <a:srgbClr val="000000"/>
                </a:solidFill>
                <a:latin typeface="Arial"/>
                <a:ea typeface="DejaVu Sans"/>
              </a:rPr>
              <a:t>int</a:t>
            </a:r>
            <a:r>
              <a:rPr lang="en-US" dirty="0">
                <a:solidFill>
                  <a:srgbClr val="000000"/>
                </a:solidFill>
                <a:latin typeface="Arial"/>
                <a:ea typeface="DejaVu Sans"/>
              </a:rPr>
              <a:t> </a:t>
            </a:r>
            <a:r>
              <a:rPr lang="en-US" dirty="0" err="1">
                <a:solidFill>
                  <a:srgbClr val="000000"/>
                </a:solidFill>
                <a:latin typeface="Arial"/>
                <a:ea typeface="DejaVu Sans"/>
              </a:rPr>
              <a:t>getHoldCount</a:t>
            </a:r>
            <a:r>
              <a:rPr lang="en-US" dirty="0">
                <a:solidFill>
                  <a:srgbClr val="000000"/>
                </a:solidFill>
                <a:latin typeface="Arial"/>
                <a:ea typeface="DejaVu Sans"/>
              </a:rPr>
              <a:t>( ) //#</a:t>
            </a:r>
            <a:r>
              <a:rPr lang="en-US" dirty="0" err="1">
                <a:solidFill>
                  <a:srgbClr val="000000"/>
                </a:solidFill>
                <a:latin typeface="Arial"/>
                <a:ea typeface="DejaVu Sans"/>
              </a:rPr>
              <a:t>veces</a:t>
            </a:r>
            <a:r>
              <a:rPr lang="en-US" dirty="0">
                <a:solidFill>
                  <a:srgbClr val="000000"/>
                </a:solidFill>
                <a:latin typeface="Arial"/>
                <a:ea typeface="DejaVu Sans"/>
              </a:rPr>
              <a:t> lock sin unlock</a:t>
            </a:r>
            <a:endParaRPr dirty="0"/>
          </a:p>
          <a:p>
            <a:pPr marL="285750" indent="-285750">
              <a:lnSpc>
                <a:spcPct val="100000"/>
              </a:lnSpc>
              <a:buFont typeface="Arial" panose="020B0604020202020204" pitchFamily="34" charset="0"/>
              <a:buChar char="•"/>
            </a:pPr>
            <a:r>
              <a:rPr lang="en-US" dirty="0" err="1">
                <a:solidFill>
                  <a:srgbClr val="000000"/>
                </a:solidFill>
                <a:latin typeface="Arial"/>
                <a:ea typeface="DejaVu Sans"/>
              </a:rPr>
              <a:t>int</a:t>
            </a:r>
            <a:r>
              <a:rPr lang="en-US" dirty="0">
                <a:solidFill>
                  <a:srgbClr val="000000"/>
                </a:solidFill>
                <a:latin typeface="Arial"/>
                <a:ea typeface="DejaVu Sans"/>
              </a:rPr>
              <a:t> </a:t>
            </a:r>
            <a:r>
              <a:rPr lang="en-US" dirty="0" err="1">
                <a:solidFill>
                  <a:srgbClr val="000000"/>
                </a:solidFill>
                <a:latin typeface="Arial"/>
                <a:ea typeface="DejaVu Sans"/>
              </a:rPr>
              <a:t>getQueueLength</a:t>
            </a:r>
            <a:r>
              <a:rPr lang="en-US" dirty="0">
                <a:solidFill>
                  <a:srgbClr val="000000"/>
                </a:solidFill>
                <a:latin typeface="Arial"/>
                <a:ea typeface="DejaVu Sans"/>
              </a:rPr>
              <a:t>( )</a:t>
            </a:r>
            <a:endParaRPr dirty="0"/>
          </a:p>
          <a:p>
            <a:pPr marL="285750" indent="-285750">
              <a:lnSpc>
                <a:spcPct val="100000"/>
              </a:lnSpc>
              <a:buFont typeface="Arial" panose="020B0604020202020204" pitchFamily="34" charset="0"/>
              <a:buChar char="•"/>
            </a:pPr>
            <a:r>
              <a:rPr lang="en-US" dirty="0">
                <a:solidFill>
                  <a:srgbClr val="000000"/>
                </a:solidFill>
                <a:latin typeface="Arial"/>
                <a:ea typeface="DejaVu Sans"/>
              </a:rPr>
              <a:t>protected Collection&lt;Thread&gt; </a:t>
            </a:r>
            <a:r>
              <a:rPr lang="en-US" dirty="0" err="1">
                <a:solidFill>
                  <a:srgbClr val="000000"/>
                </a:solidFill>
                <a:latin typeface="Arial"/>
                <a:ea typeface="DejaVu Sans"/>
              </a:rPr>
              <a:t>getWaitingThreads</a:t>
            </a:r>
            <a:r>
              <a:rPr lang="en-US" dirty="0">
                <a:solidFill>
                  <a:srgbClr val="000000"/>
                </a:solidFill>
                <a:latin typeface="Arial"/>
                <a:ea typeface="DejaVu Sans"/>
              </a:rPr>
              <a:t>(Condition c)</a:t>
            </a:r>
            <a:endParaRPr dirty="0"/>
          </a:p>
          <a:p>
            <a:pPr marL="285750" indent="-285750">
              <a:lnSpc>
                <a:spcPct val="100000"/>
              </a:lnSpc>
              <a:buFont typeface="Arial" panose="020B0604020202020204" pitchFamily="34" charset="0"/>
              <a:buChar char="•"/>
            </a:pPr>
            <a:r>
              <a:rPr lang="en-US" dirty="0" err="1">
                <a:solidFill>
                  <a:srgbClr val="000000"/>
                </a:solidFill>
                <a:latin typeface="Arial"/>
                <a:ea typeface="DejaVu Sans"/>
              </a:rPr>
              <a:t>int</a:t>
            </a:r>
            <a:r>
              <a:rPr lang="en-US" dirty="0">
                <a:solidFill>
                  <a:srgbClr val="000000"/>
                </a:solidFill>
                <a:latin typeface="Arial"/>
                <a:ea typeface="DejaVu Sans"/>
              </a:rPr>
              <a:t> </a:t>
            </a:r>
            <a:r>
              <a:rPr lang="en-US" dirty="0" err="1">
                <a:solidFill>
                  <a:srgbClr val="000000"/>
                </a:solidFill>
                <a:latin typeface="Arial"/>
                <a:ea typeface="DejaVu Sans"/>
              </a:rPr>
              <a:t>getWaitingQueueLength</a:t>
            </a:r>
            <a:r>
              <a:rPr lang="en-US" dirty="0">
                <a:solidFill>
                  <a:srgbClr val="000000"/>
                </a:solidFill>
                <a:latin typeface="Arial"/>
                <a:ea typeface="DejaVu Sans"/>
              </a:rPr>
              <a:t>(Condition c )</a:t>
            </a:r>
            <a:endParaRPr dirty="0"/>
          </a:p>
          <a:p>
            <a:pPr marL="285750" indent="-285750">
              <a:lnSpc>
                <a:spcPct val="100000"/>
              </a:lnSpc>
              <a:buFont typeface="Arial" panose="020B0604020202020204" pitchFamily="34" charset="0"/>
              <a:buChar char="•"/>
            </a:pPr>
            <a:r>
              <a:rPr lang="en-US" dirty="0" err="1">
                <a:solidFill>
                  <a:srgbClr val="000000"/>
                </a:solidFill>
                <a:latin typeface="Arial"/>
                <a:ea typeface="DejaVu Sans"/>
              </a:rPr>
              <a:t>boolean</a:t>
            </a:r>
            <a:r>
              <a:rPr lang="en-US" dirty="0">
                <a:solidFill>
                  <a:srgbClr val="000000"/>
                </a:solidFill>
                <a:latin typeface="Arial"/>
                <a:ea typeface="DejaVu Sans"/>
              </a:rPr>
              <a:t> </a:t>
            </a:r>
            <a:r>
              <a:rPr lang="en-US" dirty="0" err="1">
                <a:solidFill>
                  <a:srgbClr val="000000"/>
                </a:solidFill>
                <a:latin typeface="Arial"/>
                <a:ea typeface="DejaVu Sans"/>
              </a:rPr>
              <a:t>isFair</a:t>
            </a:r>
            <a:r>
              <a:rPr lang="en-US" dirty="0">
                <a:solidFill>
                  <a:srgbClr val="000000"/>
                </a:solidFill>
                <a:latin typeface="Arial"/>
                <a:ea typeface="DejaVu Sans"/>
              </a:rPr>
              <a:t>( )</a:t>
            </a:r>
            <a:endParaRPr dirty="0"/>
          </a:p>
          <a:p>
            <a:pPr marL="285750" indent="-285750">
              <a:lnSpc>
                <a:spcPct val="100000"/>
              </a:lnSpc>
              <a:buFont typeface="Arial" panose="020B0604020202020204" pitchFamily="34" charset="0"/>
              <a:buChar char="•"/>
            </a:pPr>
            <a:r>
              <a:rPr lang="en-US" dirty="0" err="1">
                <a:solidFill>
                  <a:srgbClr val="000000"/>
                </a:solidFill>
                <a:latin typeface="Arial"/>
                <a:ea typeface="DejaVu Sans"/>
              </a:rPr>
              <a:t>boolean</a:t>
            </a:r>
            <a:r>
              <a:rPr lang="en-US" dirty="0">
                <a:solidFill>
                  <a:srgbClr val="000000"/>
                </a:solidFill>
                <a:latin typeface="Arial"/>
                <a:ea typeface="DejaVu Sans"/>
              </a:rPr>
              <a:t> </a:t>
            </a:r>
            <a:r>
              <a:rPr lang="en-US" dirty="0" err="1">
                <a:solidFill>
                  <a:srgbClr val="000000"/>
                </a:solidFill>
                <a:latin typeface="Arial"/>
                <a:ea typeface="DejaVu Sans"/>
              </a:rPr>
              <a:t>isLocked</a:t>
            </a:r>
            <a:r>
              <a:rPr lang="en-US" dirty="0">
                <a:solidFill>
                  <a:srgbClr val="000000"/>
                </a:solidFill>
                <a:latin typeface="Arial"/>
                <a:ea typeface="DejaVu Sans"/>
              </a:rPr>
              <a:t>( )</a:t>
            </a:r>
            <a:endParaRPr dirty="0"/>
          </a:p>
          <a:p>
            <a:pPr marL="285750" indent="-285750">
              <a:lnSpc>
                <a:spcPct val="100000"/>
              </a:lnSpc>
              <a:buFont typeface="Arial" panose="020B0604020202020204" pitchFamily="34" charset="0"/>
              <a:buChar char="•"/>
            </a:pPr>
            <a:r>
              <a:rPr lang="en-US" dirty="0">
                <a:solidFill>
                  <a:srgbClr val="000000"/>
                </a:solidFill>
                <a:latin typeface="Arial"/>
                <a:ea typeface="DejaVu Sans"/>
              </a:rPr>
              <a:t>void lock( )</a:t>
            </a:r>
            <a:endParaRPr dirty="0"/>
          </a:p>
          <a:p>
            <a:pPr marL="285750" indent="-285750">
              <a:lnSpc>
                <a:spcPct val="100000"/>
              </a:lnSpc>
              <a:buFont typeface="Arial" panose="020B0604020202020204" pitchFamily="34" charset="0"/>
              <a:buChar char="•"/>
            </a:pPr>
            <a:r>
              <a:rPr lang="en-US" dirty="0">
                <a:solidFill>
                  <a:srgbClr val="000000"/>
                </a:solidFill>
                <a:latin typeface="Arial"/>
                <a:ea typeface="DejaVu Sans"/>
              </a:rPr>
              <a:t>void </a:t>
            </a:r>
            <a:r>
              <a:rPr lang="en-US" dirty="0" err="1">
                <a:solidFill>
                  <a:srgbClr val="000000"/>
                </a:solidFill>
                <a:latin typeface="Arial"/>
                <a:ea typeface="DejaVu Sans"/>
              </a:rPr>
              <a:t>lockInterruptibly</a:t>
            </a:r>
            <a:r>
              <a:rPr lang="en-US" dirty="0">
                <a:solidFill>
                  <a:srgbClr val="000000"/>
                </a:solidFill>
                <a:latin typeface="Arial"/>
                <a:ea typeface="DejaVu Sans"/>
              </a:rPr>
              <a:t>( )</a:t>
            </a:r>
            <a:endParaRPr dirty="0"/>
          </a:p>
          <a:p>
            <a:pPr>
              <a:lnSpc>
                <a:spcPct val="100000"/>
              </a:lnSpc>
            </a:pPr>
            <a:endParaRPr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TextShape 1"/>
          <p:cNvSpPr txBox="1"/>
          <p:nvPr/>
        </p:nvSpPr>
        <p:spPr>
          <a:xfrm>
            <a:off x="838080" y="0"/>
            <a:ext cx="10514880" cy="1324800"/>
          </a:xfrm>
          <a:prstGeom prst="rect">
            <a:avLst/>
          </a:prstGeom>
        </p:spPr>
        <p:txBody>
          <a:bodyPr lIns="0" tIns="0" rIns="0" bIns="0" anchor="ctr"/>
          <a:lstStyle/>
          <a:p>
            <a:pPr>
              <a:lnSpc>
                <a:spcPct val="90000"/>
              </a:lnSpc>
            </a:pPr>
            <a:r>
              <a:rPr lang="es-MX" sz="3200">
                <a:solidFill>
                  <a:srgbClr val="000000"/>
                </a:solidFill>
                <a:latin typeface="Arial"/>
                <a:ea typeface="DejaVu Sans"/>
              </a:rPr>
              <a:t>Clase ReentrantLock (java.útil.concurrent.locks.ReentrantLock)</a:t>
            </a:r>
            <a:endParaRPr/>
          </a:p>
        </p:txBody>
      </p:sp>
      <p:sp>
        <p:nvSpPr>
          <p:cNvPr id="563" name="CustomShape 2"/>
          <p:cNvSpPr/>
          <p:nvPr/>
        </p:nvSpPr>
        <p:spPr>
          <a:xfrm>
            <a:off x="956520" y="1842840"/>
            <a:ext cx="8946720" cy="2193480"/>
          </a:xfrm>
          <a:prstGeom prst="rect">
            <a:avLst/>
          </a:prstGeom>
          <a:noFill/>
          <a:ln>
            <a:noFill/>
          </a:ln>
        </p:spPr>
        <p:txBody>
          <a:bodyPr lIns="90000" tIns="45000" rIns="90000" bIns="45000"/>
          <a:lstStyle/>
          <a:p>
            <a:pPr>
              <a:lnSpc>
                <a:spcPct val="100000"/>
              </a:lnSpc>
              <a:buFont typeface="Arial"/>
              <a:buChar char="•"/>
            </a:pPr>
            <a:r>
              <a:rPr lang="en-US" sz="2400">
                <a:solidFill>
                  <a:srgbClr val="000000"/>
                </a:solidFill>
                <a:latin typeface="Arial"/>
                <a:ea typeface="DejaVu Sans"/>
              </a:rPr>
              <a:t>Métodos</a:t>
            </a:r>
            <a:endParaRPr/>
          </a:p>
          <a:p>
            <a:pPr lvl="1">
              <a:lnSpc>
                <a:spcPct val="100000"/>
              </a:lnSpc>
              <a:buFont typeface="Arial"/>
              <a:buChar char="•"/>
            </a:pPr>
            <a:r>
              <a:rPr lang="en-US" sz="2400">
                <a:solidFill>
                  <a:srgbClr val="000000"/>
                </a:solidFill>
                <a:latin typeface="Arial"/>
                <a:ea typeface="DejaVu Sans"/>
              </a:rPr>
              <a:t>Condition newCondition( )</a:t>
            </a:r>
            <a:endParaRPr/>
          </a:p>
          <a:p>
            <a:pPr lvl="1">
              <a:lnSpc>
                <a:spcPct val="100000"/>
              </a:lnSpc>
              <a:buFont typeface="Arial"/>
              <a:buChar char="•"/>
            </a:pPr>
            <a:r>
              <a:rPr lang="en-US" sz="2400">
                <a:solidFill>
                  <a:srgbClr val="000000"/>
                </a:solidFill>
                <a:latin typeface="Arial"/>
                <a:ea typeface="DejaVu Sans"/>
              </a:rPr>
              <a:t>boolean tryLock( )</a:t>
            </a:r>
            <a:endParaRPr/>
          </a:p>
          <a:p>
            <a:pPr lvl="1">
              <a:lnSpc>
                <a:spcPct val="100000"/>
              </a:lnSpc>
              <a:buFont typeface="Arial"/>
              <a:buChar char="•"/>
            </a:pPr>
            <a:r>
              <a:rPr lang="en-US" sz="2400">
                <a:solidFill>
                  <a:srgbClr val="000000"/>
                </a:solidFill>
                <a:latin typeface="Arial"/>
                <a:ea typeface="DejaVu Sans"/>
              </a:rPr>
              <a:t>boolean tryLock(long t, TimeUnit unidades)</a:t>
            </a:r>
            <a:endParaRPr/>
          </a:p>
          <a:p>
            <a:pPr lvl="1">
              <a:lnSpc>
                <a:spcPct val="100000"/>
              </a:lnSpc>
              <a:buFont typeface="Arial"/>
              <a:buChar char="•"/>
            </a:pPr>
            <a:r>
              <a:rPr lang="en-US" sz="2400">
                <a:solidFill>
                  <a:srgbClr val="000000"/>
                </a:solidFill>
                <a:latin typeface="Arial"/>
                <a:ea typeface="DejaVu Sans"/>
              </a:rPr>
              <a:t>void unlock( )</a:t>
            </a:r>
            <a:endParaRPr/>
          </a:p>
          <a:p>
            <a:pPr>
              <a:lnSpc>
                <a:spcPct val="100000"/>
              </a:lnSpc>
            </a:pPr>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TextShape 1"/>
          <p:cNvSpPr txBox="1"/>
          <p:nvPr/>
        </p:nvSpPr>
        <p:spPr>
          <a:xfrm>
            <a:off x="838080" y="0"/>
            <a:ext cx="10514880" cy="1324800"/>
          </a:xfrm>
          <a:prstGeom prst="rect">
            <a:avLst/>
          </a:prstGeom>
        </p:spPr>
        <p:txBody>
          <a:bodyPr lIns="0" tIns="0" rIns="0" bIns="0" anchor="ctr"/>
          <a:lstStyle/>
          <a:p>
            <a:pPr>
              <a:lnSpc>
                <a:spcPct val="90000"/>
              </a:lnSpc>
            </a:pPr>
            <a:r>
              <a:rPr lang="es-MX" sz="3200">
                <a:solidFill>
                  <a:srgbClr val="000000"/>
                </a:solidFill>
                <a:latin typeface="Arial"/>
                <a:ea typeface="DejaVu Sans"/>
              </a:rPr>
              <a:t>Clase ReentrantLock (java.útil.concurrent.locks.ReentrantLock)</a:t>
            </a:r>
            <a:endParaRPr/>
          </a:p>
        </p:txBody>
      </p:sp>
      <p:sp>
        <p:nvSpPr>
          <p:cNvPr id="565" name="TextShape 2"/>
          <p:cNvSpPr txBox="1"/>
          <p:nvPr/>
        </p:nvSpPr>
        <p:spPr>
          <a:xfrm>
            <a:off x="838080" y="1463040"/>
            <a:ext cx="10401480" cy="5261040"/>
          </a:xfrm>
          <a:prstGeom prst="rect">
            <a:avLst/>
          </a:prstGeom>
        </p:spPr>
        <p:txBody>
          <a:bodyPr lIns="0" tIns="0" rIns="0" bIns="0" anchor="ctr"/>
          <a:lstStyle/>
          <a:p>
            <a:pPr>
              <a:lnSpc>
                <a:spcPct val="90000"/>
              </a:lnSpc>
            </a:pPr>
            <a:r>
              <a:rPr lang="en-US" sz="2000">
                <a:solidFill>
                  <a:srgbClr val="000000"/>
                </a:solidFill>
                <a:latin typeface="Arial"/>
                <a:ea typeface="DejaVu Sans"/>
              </a:rPr>
              <a:t>Uso:</a:t>
            </a:r>
            <a:endParaRPr/>
          </a:p>
          <a:p>
            <a:pPr>
              <a:lnSpc>
                <a:spcPct val="90000"/>
              </a:lnSpc>
            </a:pPr>
            <a:endParaRPr/>
          </a:p>
          <a:p>
            <a:pPr>
              <a:lnSpc>
                <a:spcPct val="90000"/>
              </a:lnSpc>
            </a:pPr>
            <a:endParaRPr/>
          </a:p>
          <a:p>
            <a:pPr>
              <a:lnSpc>
                <a:spcPct val="90000"/>
              </a:lnSpc>
            </a:pPr>
            <a:r>
              <a:rPr lang="en-US" sz="2000">
                <a:solidFill>
                  <a:srgbClr val="000000"/>
                </a:solidFill>
                <a:latin typeface="Arial"/>
                <a:ea typeface="DejaVu Sans"/>
              </a:rPr>
              <a:t>class miClase {</a:t>
            </a:r>
            <a:endParaRPr/>
          </a:p>
          <a:p>
            <a:pPr>
              <a:lnSpc>
                <a:spcPct val="90000"/>
              </a:lnSpc>
            </a:pPr>
            <a:r>
              <a:rPr lang="en-US" sz="2000">
                <a:solidFill>
                  <a:srgbClr val="000000"/>
                </a:solidFill>
                <a:latin typeface="Arial"/>
                <a:ea typeface="DejaVu Sans"/>
              </a:rPr>
              <a:t>   private </a:t>
            </a:r>
            <a:r>
              <a:rPr lang="en-US" sz="2000">
                <a:solidFill>
                  <a:srgbClr val="C00000"/>
                </a:solidFill>
                <a:latin typeface="Arial"/>
                <a:ea typeface="DejaVu Sans"/>
              </a:rPr>
              <a:t>final</a:t>
            </a:r>
            <a:r>
              <a:rPr lang="en-US" sz="2000">
                <a:solidFill>
                  <a:srgbClr val="000000"/>
                </a:solidFill>
                <a:latin typeface="Arial"/>
                <a:ea typeface="DejaVu Sans"/>
              </a:rPr>
              <a:t> ReentrantLock rl = new ReentrantLock();</a:t>
            </a:r>
            <a:endParaRPr/>
          </a:p>
          <a:p>
            <a:pPr>
              <a:lnSpc>
                <a:spcPct val="90000"/>
              </a:lnSpc>
            </a:pPr>
            <a:r>
              <a:rPr lang="en-US" sz="2000">
                <a:solidFill>
                  <a:srgbClr val="000000"/>
                </a:solidFill>
                <a:latin typeface="Arial"/>
                <a:ea typeface="DejaVu Sans"/>
              </a:rPr>
              <a:t>   // ...</a:t>
            </a:r>
            <a:endParaRPr/>
          </a:p>
          <a:p>
            <a:pPr>
              <a:lnSpc>
                <a:spcPct val="90000"/>
              </a:lnSpc>
            </a:pPr>
            <a:endParaRPr/>
          </a:p>
          <a:p>
            <a:pPr>
              <a:lnSpc>
                <a:spcPct val="90000"/>
              </a:lnSpc>
            </a:pPr>
            <a:r>
              <a:rPr lang="en-US" sz="2000">
                <a:solidFill>
                  <a:srgbClr val="000000"/>
                </a:solidFill>
                <a:latin typeface="Arial"/>
                <a:ea typeface="DejaVu Sans"/>
              </a:rPr>
              <a:t>   public void metodo() {</a:t>
            </a:r>
            <a:endParaRPr/>
          </a:p>
          <a:p>
            <a:pPr>
              <a:lnSpc>
                <a:spcPct val="90000"/>
              </a:lnSpc>
            </a:pPr>
            <a:r>
              <a:rPr lang="en-US" sz="2000">
                <a:solidFill>
                  <a:srgbClr val="000000"/>
                </a:solidFill>
                <a:latin typeface="Arial"/>
                <a:ea typeface="DejaVu Sans"/>
              </a:rPr>
              <a:t>     lock.lock();  // comienza mutex</a:t>
            </a:r>
            <a:endParaRPr/>
          </a:p>
          <a:p>
            <a:pPr>
              <a:lnSpc>
                <a:spcPct val="90000"/>
              </a:lnSpc>
            </a:pPr>
            <a:r>
              <a:rPr lang="en-US" sz="2000">
                <a:solidFill>
                  <a:srgbClr val="000000"/>
                </a:solidFill>
                <a:latin typeface="Arial"/>
                <a:ea typeface="DejaVu Sans"/>
              </a:rPr>
              <a:t>     try {</a:t>
            </a:r>
            <a:endParaRPr/>
          </a:p>
          <a:p>
            <a:pPr>
              <a:lnSpc>
                <a:spcPct val="90000"/>
              </a:lnSpc>
            </a:pPr>
            <a:r>
              <a:rPr lang="en-US" sz="2000">
                <a:solidFill>
                  <a:srgbClr val="000000"/>
                </a:solidFill>
                <a:latin typeface="Arial"/>
                <a:ea typeface="DejaVu Sans"/>
              </a:rPr>
              <a:t>       // ... Cuerpo del método</a:t>
            </a:r>
            <a:endParaRPr/>
          </a:p>
          <a:p>
            <a:pPr>
              <a:lnSpc>
                <a:spcPct val="90000"/>
              </a:lnSpc>
            </a:pPr>
            <a:r>
              <a:rPr lang="en-US" sz="2000">
                <a:solidFill>
                  <a:srgbClr val="000000"/>
                </a:solidFill>
                <a:latin typeface="Arial"/>
                <a:ea typeface="DejaVu Sans"/>
              </a:rPr>
              <a:t>     } finally {</a:t>
            </a:r>
            <a:endParaRPr/>
          </a:p>
          <a:p>
            <a:pPr>
              <a:lnSpc>
                <a:spcPct val="90000"/>
              </a:lnSpc>
            </a:pPr>
            <a:r>
              <a:rPr lang="en-US" sz="2000">
                <a:solidFill>
                  <a:srgbClr val="000000"/>
                </a:solidFill>
                <a:latin typeface="Arial"/>
                <a:ea typeface="DejaVu Sans"/>
              </a:rPr>
              <a:t>       lock.unlock()</a:t>
            </a:r>
            <a:endParaRPr/>
          </a:p>
          <a:p>
            <a:pPr>
              <a:lnSpc>
                <a:spcPct val="90000"/>
              </a:lnSpc>
            </a:pPr>
            <a:r>
              <a:rPr lang="en-US" sz="2000">
                <a:solidFill>
                  <a:srgbClr val="000000"/>
                </a:solidFill>
                <a:latin typeface="Arial"/>
                <a:ea typeface="DejaVu Sans"/>
              </a:rPr>
              <a:t>     }</a:t>
            </a:r>
            <a:endParaRPr/>
          </a:p>
          <a:p>
            <a:pPr>
              <a:lnSpc>
                <a:spcPct val="90000"/>
              </a:lnSpc>
            </a:pPr>
            <a:r>
              <a:rPr lang="en-US" sz="2000">
                <a:solidFill>
                  <a:srgbClr val="000000"/>
                </a:solidFill>
                <a:latin typeface="Arial"/>
                <a:ea typeface="DejaVu Sans"/>
              </a:rPr>
              <a:t>   }</a:t>
            </a:r>
            <a:endParaRPr/>
          </a:p>
          <a:p>
            <a:pPr>
              <a:lnSpc>
                <a:spcPct val="90000"/>
              </a:lnSpc>
            </a:pPr>
            <a:r>
              <a:rPr lang="en-US" sz="2000">
                <a:solidFill>
                  <a:srgbClr val="000000"/>
                </a:solidFill>
                <a:latin typeface="Arial"/>
                <a:ea typeface="DejaVu Sans"/>
              </a:rPr>
              <a:t> }</a:t>
            </a:r>
            <a:endParaRPr/>
          </a:p>
          <a:p>
            <a:pPr>
              <a:lnSpc>
                <a:spcPct val="100000"/>
              </a:lnSpc>
            </a:pPr>
            <a:r>
              <a:rPr lang="en-US">
                <a:solidFill>
                  <a:srgbClr val="000000"/>
                </a:solidFill>
                <a:latin typeface="Arial"/>
                <a:ea typeface="DejaVu Sans"/>
              </a:rPr>
              <a:t>**Ejemplo: Mutex.java</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Variables de condición</a:t>
            </a:r>
            <a:endParaRPr lang="es-MX" dirty="0"/>
          </a:p>
        </p:txBody>
      </p:sp>
      <p:sp>
        <p:nvSpPr>
          <p:cNvPr id="3" name="Marcador de texto 2"/>
          <p:cNvSpPr>
            <a:spLocks noGrp="1"/>
          </p:cNvSpPr>
          <p:nvPr>
            <p:ph type="body"/>
          </p:nvPr>
        </p:nvSpPr>
        <p:spPr>
          <a:xfrm>
            <a:off x="227342" y="1774852"/>
            <a:ext cx="10972440" cy="3261171"/>
          </a:xfrm>
        </p:spPr>
        <p:txBody>
          <a:bodyPr/>
          <a:lstStyle/>
          <a:p>
            <a:pPr marL="457200" indent="-457200">
              <a:buFont typeface="Arial" panose="020B0604020202020204" pitchFamily="34" charset="0"/>
              <a:buChar char="•"/>
            </a:pPr>
            <a:r>
              <a:rPr lang="es-MX" sz="2400" dirty="0" smtClean="0"/>
              <a:t>Son utilizadas para que un hilo pueda bloquear su ejecución hasta que se den las condiciones necesarias para continuar.</a:t>
            </a:r>
          </a:p>
          <a:p>
            <a:endParaRPr lang="es-MX" sz="2400" dirty="0" smtClean="0"/>
          </a:p>
          <a:p>
            <a:pPr marL="457200" indent="-457200">
              <a:buFont typeface="Arial" panose="020B0604020202020204" pitchFamily="34" charset="0"/>
              <a:buChar char="•"/>
            </a:pPr>
            <a:r>
              <a:rPr lang="es-MX" sz="2400" dirty="0" smtClean="0"/>
              <a:t>Se utilizan en conjunto con </a:t>
            </a:r>
            <a:r>
              <a:rPr lang="es-MX" sz="2400" dirty="0" err="1" smtClean="0"/>
              <a:t>mutex</a:t>
            </a:r>
            <a:r>
              <a:rPr lang="es-MX" sz="2400" dirty="0"/>
              <a:t> </a:t>
            </a:r>
            <a:r>
              <a:rPr lang="es-MX" sz="2400" dirty="0" smtClean="0"/>
              <a:t>para garantizar la exclusión mutua a la variable de condición. </a:t>
            </a:r>
            <a:endParaRPr lang="es-MX" sz="2400" dirty="0"/>
          </a:p>
        </p:txBody>
      </p:sp>
    </p:spTree>
    <p:extLst>
      <p:ext uri="{BB962C8B-B14F-4D97-AF65-F5344CB8AC3E}">
        <p14:creationId xmlns:p14="http://schemas.microsoft.com/office/powerpoint/2010/main" val="333971252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480" y="273600"/>
            <a:ext cx="10972440" cy="872812"/>
          </a:xfrm>
        </p:spPr>
        <p:txBody>
          <a:bodyPr/>
          <a:lstStyle/>
          <a:p>
            <a:r>
              <a:rPr lang="es-MX" sz="3600" dirty="0" smtClean="0"/>
              <a:t>Creación de variables de condición</a:t>
            </a:r>
            <a:endParaRPr lang="es-MX" sz="3600" dirty="0"/>
          </a:p>
        </p:txBody>
      </p:sp>
      <p:sp>
        <p:nvSpPr>
          <p:cNvPr id="3" name="Marcador de texto 2"/>
          <p:cNvSpPr>
            <a:spLocks noGrp="1"/>
          </p:cNvSpPr>
          <p:nvPr>
            <p:ph type="body"/>
          </p:nvPr>
        </p:nvSpPr>
        <p:spPr>
          <a:xfrm>
            <a:off x="718662" y="1009934"/>
            <a:ext cx="10972440" cy="4694830"/>
          </a:xfrm>
        </p:spPr>
        <p:txBody>
          <a:bodyPr/>
          <a:lstStyle/>
          <a:p>
            <a:r>
              <a:rPr lang="es-MX" sz="2400" dirty="0" smtClean="0"/>
              <a:t>Se crean mediante el método </a:t>
            </a:r>
            <a:r>
              <a:rPr lang="es-MX" sz="2400" dirty="0" err="1" smtClean="0"/>
              <a:t>newCondition</a:t>
            </a:r>
            <a:r>
              <a:rPr lang="es-MX" sz="2400" dirty="0" smtClean="0"/>
              <a:t>() de las clases </a:t>
            </a:r>
          </a:p>
          <a:p>
            <a:r>
              <a:rPr lang="es-MX" sz="2400" dirty="0" err="1" smtClean="0"/>
              <a:t>ReentrantLock</a:t>
            </a:r>
            <a:r>
              <a:rPr lang="es-MX" sz="2400" dirty="0" smtClean="0"/>
              <a:t> /</a:t>
            </a:r>
            <a:r>
              <a:rPr lang="es-MX" sz="2400" dirty="0" err="1" smtClean="0"/>
              <a:t>ReadWriteLock</a:t>
            </a:r>
            <a:endParaRPr lang="es-MX" sz="2400" dirty="0" smtClean="0"/>
          </a:p>
          <a:p>
            <a:pPr marL="0" indent="0">
              <a:buNone/>
            </a:pPr>
            <a:endParaRPr lang="es-MX" dirty="0" smtClean="0"/>
          </a:p>
          <a:p>
            <a:pPr marL="0" indent="0">
              <a:buNone/>
            </a:pPr>
            <a:r>
              <a:rPr lang="es-MX" sz="2400" dirty="0"/>
              <a:t> </a:t>
            </a:r>
            <a:r>
              <a:rPr lang="es-MX" sz="2400" dirty="0" smtClean="0"/>
              <a:t>    </a:t>
            </a:r>
            <a:r>
              <a:rPr lang="es-MX" sz="2400" dirty="0" err="1" smtClean="0">
                <a:latin typeface="Courier New" panose="02070309020205020404" pitchFamily="49" charset="0"/>
                <a:cs typeface="Courier New" panose="02070309020205020404" pitchFamily="49" charset="0"/>
              </a:rPr>
              <a:t>ReentrantLock</a:t>
            </a:r>
            <a:r>
              <a:rPr lang="es-MX" sz="2400" dirty="0" smtClean="0">
                <a:latin typeface="Courier New" panose="02070309020205020404" pitchFamily="49" charset="0"/>
                <a:cs typeface="Courier New" panose="02070309020205020404" pitchFamily="49" charset="0"/>
              </a:rPr>
              <a:t> l = new </a:t>
            </a:r>
            <a:r>
              <a:rPr lang="es-MX" sz="2400" dirty="0" err="1" smtClean="0">
                <a:latin typeface="Courier New" panose="02070309020205020404" pitchFamily="49" charset="0"/>
                <a:cs typeface="Courier New" panose="02070309020205020404" pitchFamily="49" charset="0"/>
              </a:rPr>
              <a:t>ReentrantLock</a:t>
            </a:r>
            <a:r>
              <a:rPr lang="es-MX" sz="2400" dirty="0" smtClean="0">
                <a:latin typeface="Courier New" panose="02070309020205020404" pitchFamily="49" charset="0"/>
                <a:cs typeface="Courier New" panose="02070309020205020404" pitchFamily="49" charset="0"/>
              </a:rPr>
              <a:t>( );</a:t>
            </a:r>
          </a:p>
          <a:p>
            <a:pPr marL="0" indent="0">
              <a:buNone/>
            </a:pPr>
            <a:r>
              <a:rPr lang="es-MX" sz="2400" dirty="0">
                <a:latin typeface="Courier New" panose="02070309020205020404" pitchFamily="49" charset="0"/>
                <a:cs typeface="Courier New" panose="02070309020205020404" pitchFamily="49" charset="0"/>
              </a:rPr>
              <a:t> </a:t>
            </a:r>
            <a:r>
              <a:rPr lang="es-MX" sz="2400" dirty="0" smtClean="0">
                <a:latin typeface="Courier New" panose="02070309020205020404" pitchFamily="49" charset="0"/>
                <a:cs typeface="Courier New" panose="02070309020205020404" pitchFamily="49" charset="0"/>
              </a:rPr>
              <a:t>    </a:t>
            </a:r>
            <a:r>
              <a:rPr lang="es-MX" sz="2400" dirty="0" err="1" smtClean="0">
                <a:latin typeface="Courier New" panose="02070309020205020404" pitchFamily="49" charset="0"/>
                <a:cs typeface="Courier New" panose="02070309020205020404" pitchFamily="49" charset="0"/>
              </a:rPr>
              <a:t>Condition</a:t>
            </a:r>
            <a:r>
              <a:rPr lang="es-MX" sz="2400" dirty="0" smtClean="0">
                <a:latin typeface="Courier New" panose="02070309020205020404" pitchFamily="49" charset="0"/>
                <a:cs typeface="Courier New" panose="02070309020205020404" pitchFamily="49" charset="0"/>
              </a:rPr>
              <a:t> c = </a:t>
            </a:r>
            <a:r>
              <a:rPr lang="es-MX" sz="2400" dirty="0" err="1" smtClean="0">
                <a:latin typeface="Courier New" panose="02070309020205020404" pitchFamily="49" charset="0"/>
                <a:cs typeface="Courier New" panose="02070309020205020404" pitchFamily="49" charset="0"/>
              </a:rPr>
              <a:t>l.newCondition</a:t>
            </a:r>
            <a:r>
              <a:rPr lang="es-MX" sz="2400" dirty="0" smtClean="0">
                <a:latin typeface="Courier New" panose="02070309020205020404" pitchFamily="49" charset="0"/>
                <a:cs typeface="Courier New" panose="02070309020205020404" pitchFamily="49" charset="0"/>
              </a:rPr>
              <a:t>( );</a:t>
            </a:r>
          </a:p>
          <a:p>
            <a:pPr marL="0" indent="0">
              <a:buNone/>
            </a:pPr>
            <a:r>
              <a:rPr lang="es-MX" sz="2400" dirty="0">
                <a:latin typeface="Courier New" panose="02070309020205020404" pitchFamily="49" charset="0"/>
                <a:cs typeface="Courier New" panose="02070309020205020404" pitchFamily="49" charset="0"/>
              </a:rPr>
              <a:t> </a:t>
            </a:r>
            <a:r>
              <a:rPr lang="es-MX" sz="2400" dirty="0" smtClean="0">
                <a:latin typeface="Courier New" panose="02070309020205020404" pitchFamily="49" charset="0"/>
                <a:cs typeface="Courier New" panose="02070309020205020404" pitchFamily="49" charset="0"/>
              </a:rPr>
              <a:t>    //….</a:t>
            </a:r>
            <a:endParaRPr lang="es-MX"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1558002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800" dirty="0" smtClean="0"/>
              <a:t>Interfaz </a:t>
            </a:r>
            <a:r>
              <a:rPr lang="es-MX" sz="2800" dirty="0" err="1" smtClean="0"/>
              <a:t>Condition</a:t>
            </a:r>
            <a:r>
              <a:rPr lang="es-MX" sz="2800" dirty="0"/>
              <a:t> (</a:t>
            </a:r>
            <a:r>
              <a:rPr lang="es-MX" sz="2800" dirty="0" err="1" smtClean="0"/>
              <a:t>java.util.concurrent.locks.Condition</a:t>
            </a:r>
            <a:r>
              <a:rPr lang="es-MX" sz="2800" dirty="0" smtClean="0"/>
              <a:t>)</a:t>
            </a:r>
            <a:endParaRPr lang="es-MX" sz="2800" dirty="0"/>
          </a:p>
        </p:txBody>
      </p:sp>
      <p:sp>
        <p:nvSpPr>
          <p:cNvPr id="3" name="Marcador de texto 2"/>
          <p:cNvSpPr>
            <a:spLocks noGrp="1"/>
          </p:cNvSpPr>
          <p:nvPr>
            <p:ph type="body"/>
          </p:nvPr>
        </p:nvSpPr>
        <p:spPr>
          <a:xfrm>
            <a:off x="172752" y="1645463"/>
            <a:ext cx="5409183" cy="3977280"/>
          </a:xfrm>
        </p:spPr>
        <p:txBody>
          <a:bodyPr/>
          <a:lstStyle/>
          <a:p>
            <a:r>
              <a:rPr lang="es-MX" sz="2300" dirty="0" smtClean="0"/>
              <a:t>Métodos:</a:t>
            </a:r>
          </a:p>
          <a:p>
            <a:pPr marL="342900" lvl="1" indent="-342900">
              <a:buFont typeface="Arial" panose="020B0604020202020204" pitchFamily="34" charset="0"/>
              <a:buChar char="•"/>
            </a:pPr>
            <a:r>
              <a:rPr lang="es-MX" sz="2300" dirty="0" err="1"/>
              <a:t>v</a:t>
            </a:r>
            <a:r>
              <a:rPr lang="es-MX" sz="2300" dirty="0" err="1" smtClean="0"/>
              <a:t>oid</a:t>
            </a:r>
            <a:r>
              <a:rPr lang="es-MX" sz="2300" dirty="0" smtClean="0"/>
              <a:t> </a:t>
            </a:r>
            <a:r>
              <a:rPr lang="es-MX" sz="2300" dirty="0" err="1" smtClean="0"/>
              <a:t>await</a:t>
            </a:r>
            <a:r>
              <a:rPr lang="es-MX" sz="2300" dirty="0" smtClean="0"/>
              <a:t>( )</a:t>
            </a:r>
          </a:p>
          <a:p>
            <a:pPr marL="342900" lvl="1" indent="-342900">
              <a:buFont typeface="Arial" panose="020B0604020202020204" pitchFamily="34" charset="0"/>
              <a:buChar char="•"/>
            </a:pPr>
            <a:r>
              <a:rPr lang="es-MX" sz="2300" dirty="0" err="1"/>
              <a:t>b</a:t>
            </a:r>
            <a:r>
              <a:rPr lang="es-MX" sz="2300" dirty="0" err="1" smtClean="0"/>
              <a:t>oolean</a:t>
            </a:r>
            <a:r>
              <a:rPr lang="es-MX" sz="2300" dirty="0" smtClean="0"/>
              <a:t> </a:t>
            </a:r>
            <a:r>
              <a:rPr lang="es-MX" sz="2300" dirty="0" err="1" smtClean="0"/>
              <a:t>await</a:t>
            </a:r>
            <a:r>
              <a:rPr lang="es-MX" sz="2300" dirty="0" smtClean="0"/>
              <a:t>(</a:t>
            </a:r>
            <a:r>
              <a:rPr lang="es-MX" sz="2300" dirty="0" err="1" smtClean="0"/>
              <a:t>long</a:t>
            </a:r>
            <a:r>
              <a:rPr lang="es-MX" sz="2300" dirty="0" smtClean="0"/>
              <a:t> t, </a:t>
            </a:r>
            <a:r>
              <a:rPr lang="es-MX" sz="2300" dirty="0" err="1" smtClean="0"/>
              <a:t>TimeUnit</a:t>
            </a:r>
            <a:r>
              <a:rPr lang="es-MX" sz="2300" dirty="0" smtClean="0"/>
              <a:t> u)</a:t>
            </a:r>
          </a:p>
          <a:p>
            <a:pPr marL="342900" lvl="1" indent="-342900">
              <a:buFont typeface="Arial" panose="020B0604020202020204" pitchFamily="34" charset="0"/>
              <a:buChar char="•"/>
            </a:pPr>
            <a:r>
              <a:rPr lang="es-MX" sz="2300" dirty="0" err="1"/>
              <a:t>v</a:t>
            </a:r>
            <a:r>
              <a:rPr lang="es-MX" sz="2300" dirty="0" err="1" smtClean="0"/>
              <a:t>oid</a:t>
            </a:r>
            <a:r>
              <a:rPr lang="es-MX" sz="2300" dirty="0" smtClean="0"/>
              <a:t> </a:t>
            </a:r>
            <a:r>
              <a:rPr lang="es-MX" sz="2300" dirty="0" err="1" smtClean="0"/>
              <a:t>awaitUninterruptibly</a:t>
            </a:r>
            <a:r>
              <a:rPr lang="es-MX" sz="2300" dirty="0" smtClean="0"/>
              <a:t>( )</a:t>
            </a:r>
          </a:p>
          <a:p>
            <a:pPr marL="342900" lvl="1" indent="-342900">
              <a:buFont typeface="Arial" panose="020B0604020202020204" pitchFamily="34" charset="0"/>
              <a:buChar char="•"/>
            </a:pPr>
            <a:r>
              <a:rPr lang="es-MX" sz="2300" dirty="0" err="1"/>
              <a:t>b</a:t>
            </a:r>
            <a:r>
              <a:rPr lang="es-MX" sz="2300" dirty="0" err="1" smtClean="0"/>
              <a:t>oolean</a:t>
            </a:r>
            <a:r>
              <a:rPr lang="es-MX" sz="2300" dirty="0" smtClean="0"/>
              <a:t> </a:t>
            </a:r>
            <a:r>
              <a:rPr lang="es-MX" sz="2300" dirty="0" err="1" smtClean="0"/>
              <a:t>awaitUntil</a:t>
            </a:r>
            <a:r>
              <a:rPr lang="es-MX" sz="2300" dirty="0" smtClean="0"/>
              <a:t>(Date d)</a:t>
            </a:r>
          </a:p>
          <a:p>
            <a:pPr marL="342900" lvl="1" indent="-342900">
              <a:buFont typeface="Arial" panose="020B0604020202020204" pitchFamily="34" charset="0"/>
              <a:buChar char="•"/>
            </a:pPr>
            <a:r>
              <a:rPr lang="es-MX" sz="2300" dirty="0" err="1"/>
              <a:t>v</a:t>
            </a:r>
            <a:r>
              <a:rPr lang="es-MX" sz="2300" dirty="0" err="1" smtClean="0"/>
              <a:t>oid</a:t>
            </a:r>
            <a:r>
              <a:rPr lang="es-MX" sz="2300" dirty="0" smtClean="0"/>
              <a:t> </a:t>
            </a:r>
            <a:r>
              <a:rPr lang="es-MX" sz="2300" dirty="0" err="1" smtClean="0"/>
              <a:t>signal</a:t>
            </a:r>
            <a:r>
              <a:rPr lang="es-MX" sz="2300" dirty="0" smtClean="0"/>
              <a:t>( )</a:t>
            </a:r>
          </a:p>
          <a:p>
            <a:pPr marL="342900" lvl="1" indent="-342900">
              <a:buFont typeface="Arial" panose="020B0604020202020204" pitchFamily="34" charset="0"/>
              <a:buChar char="•"/>
            </a:pPr>
            <a:r>
              <a:rPr lang="es-MX" sz="2300" dirty="0" err="1"/>
              <a:t>v</a:t>
            </a:r>
            <a:r>
              <a:rPr lang="es-MX" sz="2300" dirty="0" err="1" smtClean="0"/>
              <a:t>oid</a:t>
            </a:r>
            <a:r>
              <a:rPr lang="es-MX" sz="2300" dirty="0" smtClean="0"/>
              <a:t> </a:t>
            </a:r>
            <a:r>
              <a:rPr lang="es-MX" sz="2300" dirty="0" err="1" smtClean="0"/>
              <a:t>signallAll</a:t>
            </a:r>
            <a:r>
              <a:rPr lang="es-MX" sz="2300" dirty="0" smtClean="0"/>
              <a:t>( )</a:t>
            </a:r>
            <a:endParaRPr lang="es-MX" sz="2300" dirty="0"/>
          </a:p>
        </p:txBody>
      </p:sp>
    </p:spTree>
    <p:extLst>
      <p:ext uri="{BB962C8B-B14F-4D97-AF65-F5344CB8AC3E}">
        <p14:creationId xmlns:p14="http://schemas.microsoft.com/office/powerpoint/2010/main" val="275855434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Uso</a:t>
            </a:r>
            <a:endParaRPr lang="es-MX" dirty="0"/>
          </a:p>
        </p:txBody>
      </p:sp>
      <p:sp>
        <p:nvSpPr>
          <p:cNvPr id="3" name="Marcador de texto 2"/>
          <p:cNvSpPr>
            <a:spLocks noGrp="1"/>
          </p:cNvSpPr>
          <p:nvPr>
            <p:ph type="body"/>
          </p:nvPr>
        </p:nvSpPr>
        <p:spPr>
          <a:xfrm>
            <a:off x="609480" y="1433053"/>
            <a:ext cx="10972440" cy="4967140"/>
          </a:xfrm>
        </p:spPr>
        <p:txBody>
          <a:bodyPr/>
          <a:lstStyle/>
          <a:p>
            <a:pPr marL="0" indent="0">
              <a:buNone/>
            </a:pPr>
            <a:r>
              <a:rPr lang="es-MX" sz="1800" dirty="0" err="1">
                <a:latin typeface="Courier New" panose="02070309020205020404" pitchFamily="49" charset="0"/>
                <a:cs typeface="Courier New" panose="02070309020205020404" pitchFamily="49" charset="0"/>
              </a:rPr>
              <a:t>ReentrantLock</a:t>
            </a:r>
            <a:r>
              <a:rPr lang="es-MX" sz="1800" dirty="0">
                <a:latin typeface="Courier New" panose="02070309020205020404" pitchFamily="49" charset="0"/>
                <a:cs typeface="Courier New" panose="02070309020205020404" pitchFamily="49" charset="0"/>
              </a:rPr>
              <a:t> l = new </a:t>
            </a:r>
            <a:r>
              <a:rPr lang="es-MX" sz="1800" dirty="0" err="1">
                <a:latin typeface="Courier New" panose="02070309020205020404" pitchFamily="49" charset="0"/>
                <a:cs typeface="Courier New" panose="02070309020205020404" pitchFamily="49" charset="0"/>
              </a:rPr>
              <a:t>ReentrantLock</a:t>
            </a:r>
            <a:r>
              <a:rPr lang="es-MX" sz="1800" dirty="0">
                <a:latin typeface="Courier New" panose="02070309020205020404" pitchFamily="49" charset="0"/>
                <a:cs typeface="Courier New" panose="02070309020205020404" pitchFamily="49" charset="0"/>
              </a:rPr>
              <a:t>( );</a:t>
            </a:r>
          </a:p>
          <a:p>
            <a:pPr marL="0" indent="0">
              <a:buNone/>
            </a:pPr>
            <a:r>
              <a:rPr lang="es-MX" sz="1800" dirty="0">
                <a:latin typeface="Courier New" panose="02070309020205020404" pitchFamily="49" charset="0"/>
                <a:cs typeface="Courier New" panose="02070309020205020404" pitchFamily="49" charset="0"/>
              </a:rPr>
              <a:t>     </a:t>
            </a:r>
            <a:r>
              <a:rPr lang="es-MX" sz="1800" dirty="0" err="1">
                <a:latin typeface="Courier New" panose="02070309020205020404" pitchFamily="49" charset="0"/>
                <a:cs typeface="Courier New" panose="02070309020205020404" pitchFamily="49" charset="0"/>
              </a:rPr>
              <a:t>Condition</a:t>
            </a:r>
            <a:r>
              <a:rPr lang="es-MX" sz="1800" dirty="0">
                <a:latin typeface="Courier New" panose="02070309020205020404" pitchFamily="49" charset="0"/>
                <a:cs typeface="Courier New" panose="02070309020205020404" pitchFamily="49" charset="0"/>
              </a:rPr>
              <a:t> c = </a:t>
            </a:r>
            <a:r>
              <a:rPr lang="es-MX" sz="1800" dirty="0" err="1">
                <a:latin typeface="Courier New" panose="02070309020205020404" pitchFamily="49" charset="0"/>
                <a:cs typeface="Courier New" panose="02070309020205020404" pitchFamily="49" charset="0"/>
              </a:rPr>
              <a:t>l.newCondition</a:t>
            </a:r>
            <a:r>
              <a:rPr lang="es-MX" sz="1800" dirty="0">
                <a:latin typeface="Courier New" panose="02070309020205020404" pitchFamily="49" charset="0"/>
                <a:cs typeface="Courier New" panose="02070309020205020404" pitchFamily="49" charset="0"/>
              </a:rPr>
              <a:t>( );</a:t>
            </a:r>
          </a:p>
          <a:p>
            <a:pPr marL="0" indent="0">
              <a:buNone/>
            </a:pPr>
            <a:r>
              <a:rPr lang="es-MX" sz="1800" dirty="0">
                <a:latin typeface="Courier New" panose="02070309020205020404" pitchFamily="49" charset="0"/>
                <a:cs typeface="Courier New" panose="02070309020205020404" pitchFamily="49" charset="0"/>
              </a:rPr>
              <a:t>     </a:t>
            </a:r>
            <a:r>
              <a:rPr lang="es-MX" sz="1800" dirty="0" smtClean="0">
                <a:latin typeface="Courier New" panose="02070309020205020404" pitchFamily="49" charset="0"/>
                <a:cs typeface="Courier New" panose="02070309020205020404" pitchFamily="49" charset="0"/>
              </a:rPr>
              <a:t>//….</a:t>
            </a:r>
          </a:p>
          <a:p>
            <a:pPr marL="0" indent="0">
              <a:buNone/>
            </a:pPr>
            <a:r>
              <a:rPr lang="es-MX" sz="1800" dirty="0">
                <a:latin typeface="Courier New" panose="02070309020205020404" pitchFamily="49" charset="0"/>
                <a:cs typeface="Courier New" panose="02070309020205020404" pitchFamily="49" charset="0"/>
              </a:rPr>
              <a:t> </a:t>
            </a:r>
            <a:r>
              <a:rPr lang="es-MX" sz="1800" dirty="0" smtClean="0">
                <a:latin typeface="Courier New" panose="02070309020205020404" pitchFamily="49" charset="0"/>
                <a:cs typeface="Courier New" panose="02070309020205020404" pitchFamily="49" charset="0"/>
              </a:rPr>
              <a:t>    </a:t>
            </a:r>
            <a:r>
              <a:rPr lang="es-MX" sz="1800" dirty="0" err="1" smtClean="0">
                <a:latin typeface="Courier New" panose="02070309020205020404" pitchFamily="49" charset="0"/>
                <a:cs typeface="Courier New" panose="02070309020205020404" pitchFamily="49" charset="0"/>
              </a:rPr>
              <a:t>l.lock</a:t>
            </a:r>
            <a:r>
              <a:rPr lang="es-MX" sz="1800" dirty="0" smtClean="0">
                <a:latin typeface="Courier New" panose="02070309020205020404" pitchFamily="49" charset="0"/>
                <a:cs typeface="Courier New" panose="02070309020205020404" pitchFamily="49" charset="0"/>
              </a:rPr>
              <a:t>( );</a:t>
            </a:r>
          </a:p>
          <a:p>
            <a:pPr marL="0" indent="0">
              <a:buNone/>
            </a:pPr>
            <a:r>
              <a:rPr lang="es-MX" sz="1800" dirty="0">
                <a:latin typeface="Courier New" panose="02070309020205020404" pitchFamily="49" charset="0"/>
                <a:cs typeface="Courier New" panose="02070309020205020404" pitchFamily="49" charset="0"/>
              </a:rPr>
              <a:t> </a:t>
            </a:r>
            <a:r>
              <a:rPr lang="es-MX" sz="1800" dirty="0" smtClean="0">
                <a:latin typeface="Courier New" panose="02070309020205020404" pitchFamily="49" charset="0"/>
                <a:cs typeface="Courier New" panose="02070309020205020404" pitchFamily="49" charset="0"/>
              </a:rPr>
              <a:t>    try{</a:t>
            </a:r>
          </a:p>
          <a:p>
            <a:pPr marL="0" indent="0">
              <a:buNone/>
            </a:pPr>
            <a:r>
              <a:rPr lang="es-MX" sz="1800" dirty="0">
                <a:latin typeface="Courier New" panose="02070309020205020404" pitchFamily="49" charset="0"/>
                <a:cs typeface="Courier New" panose="02070309020205020404" pitchFamily="49" charset="0"/>
              </a:rPr>
              <a:t> </a:t>
            </a:r>
            <a:r>
              <a:rPr lang="es-MX" sz="1800" dirty="0" smtClean="0">
                <a:latin typeface="Courier New" panose="02070309020205020404" pitchFamily="49" charset="0"/>
                <a:cs typeface="Courier New" panose="02070309020205020404" pitchFamily="49" charset="0"/>
              </a:rPr>
              <a:t>        try{</a:t>
            </a:r>
          </a:p>
          <a:p>
            <a:pPr marL="0" indent="0">
              <a:buNone/>
            </a:pPr>
            <a:r>
              <a:rPr lang="es-MX" sz="1800" dirty="0">
                <a:latin typeface="Courier New" panose="02070309020205020404" pitchFamily="49" charset="0"/>
                <a:cs typeface="Courier New" panose="02070309020205020404" pitchFamily="49" charset="0"/>
              </a:rPr>
              <a:t> </a:t>
            </a:r>
            <a:r>
              <a:rPr lang="es-MX" sz="1800" dirty="0" smtClean="0">
                <a:latin typeface="Courier New" panose="02070309020205020404" pitchFamily="49" charset="0"/>
                <a:cs typeface="Courier New" panose="02070309020205020404" pitchFamily="49" charset="0"/>
              </a:rPr>
              <a:t>           </a:t>
            </a:r>
            <a:r>
              <a:rPr lang="es-MX" sz="1800" dirty="0" err="1" smtClean="0">
                <a:latin typeface="Courier New" panose="02070309020205020404" pitchFamily="49" charset="0"/>
                <a:cs typeface="Courier New" panose="02070309020205020404" pitchFamily="49" charset="0"/>
              </a:rPr>
              <a:t>c.await</a:t>
            </a:r>
            <a:r>
              <a:rPr lang="es-MX" sz="1800" dirty="0" smtClean="0">
                <a:latin typeface="Courier New" panose="02070309020205020404" pitchFamily="49" charset="0"/>
                <a:cs typeface="Courier New" panose="02070309020205020404" pitchFamily="49" charset="0"/>
              </a:rPr>
              <a:t>( );</a:t>
            </a:r>
          </a:p>
          <a:p>
            <a:pPr marL="0" indent="0">
              <a:buNone/>
            </a:pPr>
            <a:r>
              <a:rPr lang="es-MX" sz="1800" dirty="0">
                <a:latin typeface="Courier New" panose="02070309020205020404" pitchFamily="49" charset="0"/>
                <a:cs typeface="Courier New" panose="02070309020205020404" pitchFamily="49" charset="0"/>
              </a:rPr>
              <a:t> </a:t>
            </a:r>
            <a:r>
              <a:rPr lang="es-MX" sz="1800" dirty="0" smtClean="0">
                <a:latin typeface="Courier New" panose="02070309020205020404" pitchFamily="49" charset="0"/>
                <a:cs typeface="Courier New" panose="02070309020205020404" pitchFamily="49" charset="0"/>
              </a:rPr>
              <a:t>           }catch(</a:t>
            </a:r>
            <a:r>
              <a:rPr lang="es-MX" sz="1800" dirty="0" err="1" smtClean="0">
                <a:latin typeface="Courier New" panose="02070309020205020404" pitchFamily="49" charset="0"/>
                <a:cs typeface="Courier New" panose="02070309020205020404" pitchFamily="49" charset="0"/>
              </a:rPr>
              <a:t>InterruptedException</a:t>
            </a:r>
            <a:r>
              <a:rPr lang="es-MX" sz="1800" dirty="0" smtClean="0">
                <a:latin typeface="Courier New" panose="02070309020205020404" pitchFamily="49" charset="0"/>
                <a:cs typeface="Courier New" panose="02070309020205020404" pitchFamily="49" charset="0"/>
              </a:rPr>
              <a:t> </a:t>
            </a:r>
            <a:r>
              <a:rPr lang="es-MX" sz="1800" dirty="0" err="1" smtClean="0">
                <a:latin typeface="Courier New" panose="02070309020205020404" pitchFamily="49" charset="0"/>
                <a:cs typeface="Courier New" panose="02070309020205020404" pitchFamily="49" charset="0"/>
              </a:rPr>
              <a:t>ie</a:t>
            </a:r>
            <a:r>
              <a:rPr lang="es-MX" sz="1800" dirty="0" smtClean="0">
                <a:latin typeface="Courier New" panose="02070309020205020404" pitchFamily="49" charset="0"/>
                <a:cs typeface="Courier New" panose="02070309020205020404" pitchFamily="49" charset="0"/>
              </a:rPr>
              <a:t>){}</a:t>
            </a:r>
          </a:p>
          <a:p>
            <a:pPr marL="0" indent="0">
              <a:buNone/>
            </a:pPr>
            <a:r>
              <a:rPr lang="es-MX" sz="1800" dirty="0">
                <a:latin typeface="Courier New" panose="02070309020205020404" pitchFamily="49" charset="0"/>
                <a:cs typeface="Courier New" panose="02070309020205020404" pitchFamily="49" charset="0"/>
              </a:rPr>
              <a:t> </a:t>
            </a:r>
            <a:r>
              <a:rPr lang="es-MX" sz="1800" dirty="0" smtClean="0">
                <a:latin typeface="Courier New" panose="02070309020205020404" pitchFamily="49" charset="0"/>
                <a:cs typeface="Courier New" panose="02070309020205020404" pitchFamily="49" charset="0"/>
              </a:rPr>
              <a:t>    //…instrucciones a ser ejecutadas al regresar del bloqueo</a:t>
            </a:r>
          </a:p>
          <a:p>
            <a:pPr marL="0" indent="0">
              <a:buNone/>
            </a:pPr>
            <a:r>
              <a:rPr lang="es-MX" sz="1800" dirty="0">
                <a:latin typeface="Courier New" panose="02070309020205020404" pitchFamily="49" charset="0"/>
                <a:cs typeface="Courier New" panose="02070309020205020404" pitchFamily="49" charset="0"/>
              </a:rPr>
              <a:t> </a:t>
            </a:r>
            <a:r>
              <a:rPr lang="es-MX" sz="1800" dirty="0" smtClean="0">
                <a:latin typeface="Courier New" panose="02070309020205020404" pitchFamily="49" charset="0"/>
                <a:cs typeface="Courier New" panose="02070309020205020404" pitchFamily="49" charset="0"/>
              </a:rPr>
              <a:t>    }catch(</a:t>
            </a:r>
            <a:r>
              <a:rPr lang="es-MX" sz="1800" dirty="0" err="1" smtClean="0">
                <a:latin typeface="Courier New" panose="02070309020205020404" pitchFamily="49" charset="0"/>
                <a:cs typeface="Courier New" panose="02070309020205020404" pitchFamily="49" charset="0"/>
              </a:rPr>
              <a:t>Exception</a:t>
            </a:r>
            <a:r>
              <a:rPr lang="es-MX" sz="1800" dirty="0" smtClean="0">
                <a:latin typeface="Courier New" panose="02070309020205020404" pitchFamily="49" charset="0"/>
                <a:cs typeface="Courier New" panose="02070309020205020404" pitchFamily="49" charset="0"/>
              </a:rPr>
              <a:t> e){}</a:t>
            </a:r>
          </a:p>
          <a:p>
            <a:pPr marL="0" indent="0">
              <a:buNone/>
            </a:pPr>
            <a:r>
              <a:rPr lang="es-MX" sz="1800" dirty="0">
                <a:latin typeface="Courier New" panose="02070309020205020404" pitchFamily="49" charset="0"/>
                <a:cs typeface="Courier New" panose="02070309020205020404" pitchFamily="49" charset="0"/>
              </a:rPr>
              <a:t> </a:t>
            </a:r>
            <a:r>
              <a:rPr lang="es-MX" sz="1800" dirty="0" smtClean="0">
                <a:latin typeface="Courier New" panose="02070309020205020404" pitchFamily="49" charset="0"/>
                <a:cs typeface="Courier New" panose="02070309020205020404" pitchFamily="49" charset="0"/>
              </a:rPr>
              <a:t>     </a:t>
            </a:r>
            <a:r>
              <a:rPr lang="es-MX" sz="1800" dirty="0" err="1" smtClean="0">
                <a:latin typeface="Courier New" panose="02070309020205020404" pitchFamily="49" charset="0"/>
                <a:cs typeface="Courier New" panose="02070309020205020404" pitchFamily="49" charset="0"/>
              </a:rPr>
              <a:t>finally</a:t>
            </a:r>
            <a:r>
              <a:rPr lang="es-MX" sz="1800" dirty="0" smtClean="0">
                <a:latin typeface="Courier New" panose="02070309020205020404" pitchFamily="49" charset="0"/>
                <a:cs typeface="Courier New" panose="02070309020205020404" pitchFamily="49" charset="0"/>
              </a:rPr>
              <a:t>{</a:t>
            </a:r>
            <a:r>
              <a:rPr lang="es-MX" sz="1800" dirty="0" err="1" smtClean="0">
                <a:latin typeface="Courier New" panose="02070309020205020404" pitchFamily="49" charset="0"/>
                <a:cs typeface="Courier New" panose="02070309020205020404" pitchFamily="49" charset="0"/>
              </a:rPr>
              <a:t>l.unlock</a:t>
            </a:r>
            <a:r>
              <a:rPr lang="es-MX" sz="1800" dirty="0" smtClean="0">
                <a:latin typeface="Courier New" panose="02070309020205020404" pitchFamily="49" charset="0"/>
                <a:cs typeface="Courier New" panose="02070309020205020404" pitchFamily="49" charset="0"/>
              </a:rPr>
              <a:t>();}</a:t>
            </a:r>
          </a:p>
          <a:p>
            <a:pPr marL="0" indent="0">
              <a:buNone/>
            </a:pPr>
            <a:endParaRPr lang="es-MX" sz="1800" dirty="0">
              <a:latin typeface="Courier New" panose="02070309020205020404" pitchFamily="49" charset="0"/>
              <a:cs typeface="Courier New" panose="02070309020205020404" pitchFamily="49" charset="0"/>
            </a:endParaRPr>
          </a:p>
          <a:p>
            <a:pPr marL="0" indent="0">
              <a:buNone/>
            </a:pPr>
            <a:r>
              <a:rPr lang="es-MX" sz="1800" dirty="0" smtClean="0">
                <a:latin typeface="Courier New" panose="02070309020205020404" pitchFamily="49" charset="0"/>
                <a:cs typeface="Courier New" panose="02070309020205020404" pitchFamily="49" charset="0"/>
              </a:rPr>
              <a:t>Ej. </a:t>
            </a:r>
            <a:r>
              <a:rPr lang="es-MX" sz="1800" dirty="0" err="1" smtClean="0">
                <a:latin typeface="Courier New" panose="02070309020205020404" pitchFamily="49" charset="0"/>
                <a:cs typeface="Courier New" panose="02070309020205020404" pitchFamily="49" charset="0"/>
              </a:rPr>
              <a:t>LLenaVacia</a:t>
            </a:r>
            <a:endParaRPr lang="es-MX" sz="1800" dirty="0">
              <a:latin typeface="Courier New" panose="02070309020205020404" pitchFamily="49" charset="0"/>
              <a:cs typeface="Courier New" panose="02070309020205020404" pitchFamily="49" charset="0"/>
            </a:endParaRPr>
          </a:p>
          <a:p>
            <a:endParaRPr lang="es-MX" dirty="0"/>
          </a:p>
        </p:txBody>
      </p:sp>
    </p:spTree>
    <p:extLst>
      <p:ext uri="{BB962C8B-B14F-4D97-AF65-F5344CB8AC3E}">
        <p14:creationId xmlns:p14="http://schemas.microsoft.com/office/powerpoint/2010/main" val="133752796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2877" y="123475"/>
            <a:ext cx="10972440" cy="1145160"/>
          </a:xfrm>
        </p:spPr>
        <p:txBody>
          <a:bodyPr/>
          <a:lstStyle/>
          <a:p>
            <a:r>
              <a:rPr lang="es-MX" dirty="0" smtClean="0"/>
              <a:t>Semáforos</a:t>
            </a:r>
            <a:endParaRPr lang="es-MX" dirty="0"/>
          </a:p>
        </p:txBody>
      </p:sp>
      <p:sp>
        <p:nvSpPr>
          <p:cNvPr id="3" name="Marcador de texto 2"/>
          <p:cNvSpPr>
            <a:spLocks noGrp="1"/>
          </p:cNvSpPr>
          <p:nvPr>
            <p:ph type="body"/>
          </p:nvPr>
        </p:nvSpPr>
        <p:spPr>
          <a:xfrm>
            <a:off x="473003" y="1406364"/>
            <a:ext cx="10972440" cy="4434878"/>
          </a:xfrm>
        </p:spPr>
        <p:txBody>
          <a:bodyPr/>
          <a:lstStyle/>
          <a:p>
            <a:pPr marL="571500" indent="-571500">
              <a:buFont typeface="Arial" panose="020B0604020202020204" pitchFamily="34" charset="0"/>
              <a:buChar char="•"/>
            </a:pPr>
            <a:r>
              <a:rPr lang="es-MX" dirty="0" smtClean="0"/>
              <a:t>Un semáforo es un entero cuyo valor nunca puede estar por debajo de “0”</a:t>
            </a:r>
          </a:p>
          <a:p>
            <a:pPr marL="571500" indent="-571500">
              <a:buFont typeface="Arial" panose="020B0604020202020204" pitchFamily="34" charset="0"/>
              <a:buChar char="•"/>
            </a:pPr>
            <a:endParaRPr lang="es-MX" dirty="0" smtClean="0"/>
          </a:p>
          <a:p>
            <a:pPr marL="571500" indent="-571500">
              <a:buFont typeface="Arial" panose="020B0604020202020204" pitchFamily="34" charset="0"/>
              <a:buChar char="•"/>
            </a:pPr>
            <a:r>
              <a:rPr lang="es-MX" dirty="0" smtClean="0"/>
              <a:t>Se permiten 2 operaciones</a:t>
            </a:r>
          </a:p>
          <a:p>
            <a:pPr marL="742950" lvl="1" indent="-742950">
              <a:buFont typeface="Arial" panose="020B0604020202020204" pitchFamily="34" charset="0"/>
              <a:buChar char="•"/>
            </a:pPr>
            <a:r>
              <a:rPr lang="es-MX" sz="2800" dirty="0" smtClean="0"/>
              <a:t>Incrementar el valor del semáforo</a:t>
            </a:r>
          </a:p>
          <a:p>
            <a:pPr marL="742950" lvl="1" indent="-742950">
              <a:buFont typeface="Arial" panose="020B0604020202020204" pitchFamily="34" charset="0"/>
              <a:buChar char="•"/>
            </a:pPr>
            <a:r>
              <a:rPr lang="es-MX" sz="2800" dirty="0" err="1" smtClean="0"/>
              <a:t>Decrementar</a:t>
            </a:r>
            <a:r>
              <a:rPr lang="es-MX" sz="2800" dirty="0" smtClean="0"/>
              <a:t> el valor del semáforo</a:t>
            </a:r>
            <a:endParaRPr lang="es-MX" sz="2800" dirty="0"/>
          </a:p>
        </p:txBody>
      </p:sp>
    </p:spTree>
    <p:extLst>
      <p:ext uri="{BB962C8B-B14F-4D97-AF65-F5344CB8AC3E}">
        <p14:creationId xmlns:p14="http://schemas.microsoft.com/office/powerpoint/2010/main" val="3259483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TCP (Flujo)</a:t>
            </a:r>
            <a:endParaRPr/>
          </a:p>
        </p:txBody>
      </p:sp>
      <p:sp>
        <p:nvSpPr>
          <p:cNvPr id="242"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El </a:t>
            </a:r>
            <a:r>
              <a:rPr lang="en-US" sz="2800" i="1">
                <a:solidFill>
                  <a:srgbClr val="000000"/>
                </a:solidFill>
                <a:latin typeface="Calibri"/>
                <a:ea typeface="DejaVu Sans"/>
              </a:rPr>
              <a:t>Protocolo de Control de Transmisión </a:t>
            </a:r>
            <a:r>
              <a:rPr lang="en-US" sz="2800">
                <a:solidFill>
                  <a:srgbClr val="000000"/>
                </a:solidFill>
                <a:latin typeface="Calibri"/>
                <a:ea typeface="DejaVu Sans"/>
              </a:rPr>
              <a:t>(TCP – Transmission Control Protocol, RFC 793), es el protocolo de la capa de Transporte que proporciona un servicio de entrega confiable de transferencia de datos de extremo a extremo.</a:t>
            </a:r>
            <a:endParaRPr/>
          </a:p>
          <a:p>
            <a:pPr>
              <a:lnSpc>
                <a:spcPct val="90000"/>
              </a:lnSpc>
              <a:buFont typeface="Arial"/>
              <a:buChar char="•"/>
            </a:pPr>
            <a:r>
              <a:rPr lang="en-US" sz="2800">
                <a:solidFill>
                  <a:srgbClr val="000000"/>
                </a:solidFill>
                <a:latin typeface="Calibri"/>
                <a:ea typeface="DejaVu Sans"/>
              </a:rPr>
              <a:t>Y ofrece un método para pasar datos encapsulados mediante TCP a un protocolo de la capa de aplicación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Usos</a:t>
            </a:r>
            <a:endParaRPr lang="es-MX" dirty="0"/>
          </a:p>
        </p:txBody>
      </p:sp>
      <p:sp>
        <p:nvSpPr>
          <p:cNvPr id="3" name="Marcador de texto 2"/>
          <p:cNvSpPr>
            <a:spLocks noGrp="1"/>
          </p:cNvSpPr>
          <p:nvPr>
            <p:ph type="body"/>
          </p:nvPr>
        </p:nvSpPr>
        <p:spPr>
          <a:xfrm>
            <a:off x="445707" y="2047163"/>
            <a:ext cx="10972440" cy="4258103"/>
          </a:xfrm>
        </p:spPr>
        <p:txBody>
          <a:bodyPr/>
          <a:lstStyle/>
          <a:p>
            <a:pPr marL="457200" indent="-457200">
              <a:buFont typeface="Arial" panose="020B0604020202020204" pitchFamily="34" charset="0"/>
              <a:buChar char="•"/>
            </a:pPr>
            <a:r>
              <a:rPr lang="es-MX" sz="2900" dirty="0" smtClean="0"/>
              <a:t>Un semáforo permite limitar el número de accesos a un recurso compartido.</a:t>
            </a:r>
          </a:p>
          <a:p>
            <a:pPr marL="457200" indent="-457200">
              <a:buFont typeface="Arial" panose="020B0604020202020204" pitchFamily="34" charset="0"/>
              <a:buChar char="•"/>
            </a:pPr>
            <a:r>
              <a:rPr lang="es-MX" sz="2900" dirty="0" smtClean="0"/>
              <a:t>A diferencia de un </a:t>
            </a:r>
            <a:r>
              <a:rPr lang="es-MX" sz="2900" dirty="0" err="1" smtClean="0"/>
              <a:t>mutex</a:t>
            </a:r>
            <a:r>
              <a:rPr lang="es-MX" sz="2900" dirty="0" smtClean="0"/>
              <a:t>, el semáforo permite hasta n accesos concurrentes a un recurso compartido; donde n= número de permisos brindados por el semáforo.</a:t>
            </a:r>
          </a:p>
          <a:p>
            <a:pPr marL="457200" indent="-457200">
              <a:buFont typeface="Arial" panose="020B0604020202020204" pitchFamily="34" charset="0"/>
              <a:buChar char="•"/>
            </a:pPr>
            <a:r>
              <a:rPr lang="es-MX" sz="2900" dirty="0" smtClean="0"/>
              <a:t>Cuando n=1 el semáforo actúa como un </a:t>
            </a:r>
            <a:r>
              <a:rPr lang="es-MX" sz="2900" dirty="0" err="1" smtClean="0"/>
              <a:t>mutex</a:t>
            </a:r>
            <a:endParaRPr lang="es-MX" sz="2900" dirty="0" smtClean="0"/>
          </a:p>
          <a:p>
            <a:pPr marL="457200" indent="-457200">
              <a:buFont typeface="Arial" panose="020B0604020202020204" pitchFamily="34" charset="0"/>
              <a:buChar char="•"/>
            </a:pPr>
            <a:r>
              <a:rPr lang="es-MX" sz="2900" dirty="0" smtClean="0"/>
              <a:t>Son la base de los pools de hilos.</a:t>
            </a:r>
            <a:endParaRPr lang="es-MX" sz="2900" dirty="0"/>
          </a:p>
        </p:txBody>
      </p:sp>
    </p:spTree>
    <p:extLst>
      <p:ext uri="{BB962C8B-B14F-4D97-AF65-F5344CB8AC3E}">
        <p14:creationId xmlns:p14="http://schemas.microsoft.com/office/powerpoint/2010/main" val="29397439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480" y="273599"/>
            <a:ext cx="10972440" cy="1159416"/>
          </a:xfrm>
        </p:spPr>
        <p:txBody>
          <a:bodyPr/>
          <a:lstStyle/>
          <a:p>
            <a:r>
              <a:rPr lang="es-MX" dirty="0" smtClean="0"/>
              <a:t>Tipos de semáforos</a:t>
            </a:r>
            <a:endParaRPr lang="es-MX" dirty="0"/>
          </a:p>
        </p:txBody>
      </p:sp>
      <p:sp>
        <p:nvSpPr>
          <p:cNvPr id="3" name="Marcador de texto 2"/>
          <p:cNvSpPr>
            <a:spLocks noGrp="1"/>
          </p:cNvSpPr>
          <p:nvPr>
            <p:ph type="body"/>
          </p:nvPr>
        </p:nvSpPr>
        <p:spPr>
          <a:xfrm>
            <a:off x="609480" y="2825087"/>
            <a:ext cx="10972440" cy="3889611"/>
          </a:xfrm>
        </p:spPr>
        <p:txBody>
          <a:bodyPr/>
          <a:lstStyle/>
          <a:p>
            <a:r>
              <a:rPr lang="es-MX" sz="2800" u="sng" dirty="0"/>
              <a:t>Sin nombre</a:t>
            </a:r>
            <a:r>
              <a:rPr lang="es-MX" sz="2800" dirty="0"/>
              <a:t>: </a:t>
            </a:r>
            <a:r>
              <a:rPr lang="es-MX" sz="2800" dirty="0" smtClean="0"/>
              <a:t>Son utilizados dentro de un solo proceso (alcance dentro de un solo proceso). Se colocan </a:t>
            </a:r>
            <a:r>
              <a:rPr lang="es-MX" sz="2800" dirty="0"/>
              <a:t>en un área de memoria compartida entre los hilos de un </a:t>
            </a:r>
            <a:r>
              <a:rPr lang="es-MX" sz="2800" dirty="0" smtClean="0"/>
              <a:t>proceso (</a:t>
            </a:r>
            <a:r>
              <a:rPr lang="es-MX" sz="2800" dirty="0" err="1"/>
              <a:t>var</a:t>
            </a:r>
            <a:r>
              <a:rPr lang="es-MX" sz="2800" dirty="0"/>
              <a:t>. global).</a:t>
            </a:r>
          </a:p>
          <a:p>
            <a:endParaRPr lang="es-MX" sz="2800" dirty="0" smtClean="0"/>
          </a:p>
          <a:p>
            <a:r>
              <a:rPr lang="es-MX" sz="2800" u="sng" dirty="0" smtClean="0"/>
              <a:t>Con nombre</a:t>
            </a:r>
            <a:r>
              <a:rPr lang="es-MX" sz="2800" dirty="0" smtClean="0"/>
              <a:t>: Pueden ser accedidos por todos los demás procesos dentro de la máquina. Son creados en un sistema de archivos virtual (/</a:t>
            </a:r>
            <a:r>
              <a:rPr lang="es-MX" sz="2800" dirty="0" err="1" smtClean="0"/>
              <a:t>dev</a:t>
            </a:r>
            <a:r>
              <a:rPr lang="es-MX" sz="2800" dirty="0" smtClean="0"/>
              <a:t>/</a:t>
            </a:r>
            <a:r>
              <a:rPr lang="es-MX" sz="2800" dirty="0" err="1" smtClean="0"/>
              <a:t>shm</a:t>
            </a:r>
            <a:r>
              <a:rPr lang="es-MX" sz="2800" dirty="0" smtClean="0"/>
              <a:t>) con nombres de la forma </a:t>
            </a:r>
            <a:r>
              <a:rPr lang="es-MX" sz="2800" dirty="0" err="1" smtClean="0"/>
              <a:t>sem.nombre</a:t>
            </a:r>
            <a:r>
              <a:rPr lang="es-MX" sz="2800" dirty="0" smtClean="0"/>
              <a:t>. (Si no son eliminados existirán hasta que se reinicie la máquina). </a:t>
            </a:r>
          </a:p>
        </p:txBody>
      </p:sp>
    </p:spTree>
    <p:extLst>
      <p:ext uri="{BB962C8B-B14F-4D97-AF65-F5344CB8AC3E}">
        <p14:creationId xmlns:p14="http://schemas.microsoft.com/office/powerpoint/2010/main" val="153616298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Clase </a:t>
            </a:r>
            <a:r>
              <a:rPr lang="es-MX" dirty="0" err="1" smtClean="0"/>
              <a:t>Semaphore</a:t>
            </a:r>
            <a:r>
              <a:rPr lang="es-MX" dirty="0"/>
              <a:t> </a:t>
            </a:r>
            <a:r>
              <a:rPr lang="es-MX" sz="3200" dirty="0"/>
              <a:t>(</a:t>
            </a:r>
            <a:r>
              <a:rPr lang="es-MX" sz="3200" dirty="0" err="1"/>
              <a:t>java.util.concurrent.Semaphore</a:t>
            </a:r>
            <a:r>
              <a:rPr lang="es-MX" sz="3200" dirty="0"/>
              <a:t>)</a:t>
            </a:r>
          </a:p>
        </p:txBody>
      </p:sp>
      <p:sp>
        <p:nvSpPr>
          <p:cNvPr id="3" name="Marcador de texto 2"/>
          <p:cNvSpPr>
            <a:spLocks noGrp="1"/>
          </p:cNvSpPr>
          <p:nvPr>
            <p:ph type="body"/>
          </p:nvPr>
        </p:nvSpPr>
        <p:spPr>
          <a:xfrm>
            <a:off x="868786" y="2006865"/>
            <a:ext cx="10972440" cy="4694185"/>
          </a:xfrm>
        </p:spPr>
        <p:txBody>
          <a:bodyPr/>
          <a:lstStyle/>
          <a:p>
            <a:pPr marL="571500" indent="-571500">
              <a:buFont typeface="Arial" panose="020B0604020202020204" pitchFamily="34" charset="0"/>
              <a:buChar char="•"/>
            </a:pPr>
            <a:r>
              <a:rPr lang="es-MX" dirty="0" smtClean="0"/>
              <a:t>Constructores:</a:t>
            </a:r>
          </a:p>
          <a:p>
            <a:pPr marL="342900" lvl="1" indent="-342900">
              <a:buFont typeface="Arial" panose="020B0604020202020204" pitchFamily="34" charset="0"/>
              <a:buChar char="•"/>
            </a:pPr>
            <a:r>
              <a:rPr lang="es-MX" sz="2400" dirty="0" err="1" smtClean="0"/>
              <a:t>Semaphore</a:t>
            </a:r>
            <a:r>
              <a:rPr lang="es-MX" sz="2400" dirty="0" smtClean="0"/>
              <a:t>(</a:t>
            </a:r>
            <a:r>
              <a:rPr lang="es-MX" sz="2400" dirty="0" err="1" smtClean="0"/>
              <a:t>int</a:t>
            </a:r>
            <a:r>
              <a:rPr lang="es-MX" sz="2400" dirty="0" smtClean="0"/>
              <a:t> permisos)</a:t>
            </a:r>
          </a:p>
          <a:p>
            <a:pPr marL="342900" lvl="1" indent="-342900">
              <a:buFont typeface="Arial" panose="020B0604020202020204" pitchFamily="34" charset="0"/>
              <a:buChar char="•"/>
            </a:pPr>
            <a:r>
              <a:rPr lang="es-MX" sz="2400" dirty="0" err="1" smtClean="0"/>
              <a:t>Semaphore</a:t>
            </a:r>
            <a:r>
              <a:rPr lang="es-MX" sz="2400" dirty="0" smtClean="0"/>
              <a:t>(</a:t>
            </a:r>
            <a:r>
              <a:rPr lang="es-MX" sz="2400" dirty="0" err="1" smtClean="0"/>
              <a:t>int</a:t>
            </a:r>
            <a:r>
              <a:rPr lang="es-MX" sz="2400" dirty="0" smtClean="0"/>
              <a:t> permisos, </a:t>
            </a:r>
            <a:r>
              <a:rPr lang="es-MX" sz="2400" dirty="0" err="1" smtClean="0"/>
              <a:t>boolean</a:t>
            </a:r>
            <a:r>
              <a:rPr lang="es-MX" sz="2400" dirty="0" smtClean="0"/>
              <a:t> justicia)</a:t>
            </a:r>
          </a:p>
          <a:p>
            <a:pPr marL="285750" lvl="1" indent="-285750">
              <a:buFont typeface="Arial" panose="020B0604020202020204" pitchFamily="34" charset="0"/>
              <a:buChar char="•"/>
            </a:pPr>
            <a:endParaRPr lang="es-MX" dirty="0"/>
          </a:p>
          <a:p>
            <a:pPr marL="571500" indent="-571500">
              <a:buFont typeface="Arial" panose="020B0604020202020204" pitchFamily="34" charset="0"/>
              <a:buChar char="•"/>
            </a:pPr>
            <a:r>
              <a:rPr lang="es-MX" dirty="0" smtClean="0"/>
              <a:t>Métodos:</a:t>
            </a:r>
          </a:p>
          <a:p>
            <a:pPr marL="342900" lvl="1" indent="-342900">
              <a:buFont typeface="Arial" panose="020B0604020202020204" pitchFamily="34" charset="0"/>
              <a:buChar char="•"/>
            </a:pPr>
            <a:r>
              <a:rPr lang="es-MX" sz="2400" dirty="0" err="1"/>
              <a:t>v</a:t>
            </a:r>
            <a:r>
              <a:rPr lang="es-MX" sz="2400" dirty="0" err="1" smtClean="0"/>
              <a:t>oid</a:t>
            </a:r>
            <a:r>
              <a:rPr lang="es-MX" sz="2400" dirty="0" smtClean="0"/>
              <a:t> </a:t>
            </a:r>
            <a:r>
              <a:rPr lang="es-MX" sz="2400" dirty="0" err="1" smtClean="0"/>
              <a:t>aquire</a:t>
            </a:r>
            <a:r>
              <a:rPr lang="es-MX" sz="2400" dirty="0" smtClean="0"/>
              <a:t>( )</a:t>
            </a:r>
          </a:p>
          <a:p>
            <a:pPr marL="342900" lvl="1" indent="-342900">
              <a:buFont typeface="Arial" panose="020B0604020202020204" pitchFamily="34" charset="0"/>
              <a:buChar char="•"/>
            </a:pPr>
            <a:r>
              <a:rPr lang="es-MX" sz="2400" dirty="0" err="1"/>
              <a:t>v</a:t>
            </a:r>
            <a:r>
              <a:rPr lang="es-MX" sz="2400" dirty="0" err="1" smtClean="0"/>
              <a:t>oid</a:t>
            </a:r>
            <a:r>
              <a:rPr lang="es-MX" sz="2400" dirty="0" smtClean="0"/>
              <a:t> </a:t>
            </a:r>
            <a:r>
              <a:rPr lang="es-MX" sz="2400" dirty="0" err="1" smtClean="0"/>
              <a:t>aquire</a:t>
            </a:r>
            <a:r>
              <a:rPr lang="es-MX" sz="2400" dirty="0" smtClean="0"/>
              <a:t>(</a:t>
            </a:r>
            <a:r>
              <a:rPr lang="es-MX" sz="2400" dirty="0" err="1" smtClean="0"/>
              <a:t>int</a:t>
            </a:r>
            <a:r>
              <a:rPr lang="es-MX" sz="2400" dirty="0" smtClean="0"/>
              <a:t> permisos)</a:t>
            </a:r>
          </a:p>
          <a:p>
            <a:pPr marL="342900" lvl="1" indent="-342900">
              <a:buFont typeface="Arial" panose="020B0604020202020204" pitchFamily="34" charset="0"/>
              <a:buChar char="•"/>
            </a:pPr>
            <a:r>
              <a:rPr lang="es-MX" sz="2400" dirty="0" err="1"/>
              <a:t>v</a:t>
            </a:r>
            <a:r>
              <a:rPr lang="es-MX" sz="2400" dirty="0" err="1" smtClean="0"/>
              <a:t>oid</a:t>
            </a:r>
            <a:r>
              <a:rPr lang="es-MX" sz="2400" dirty="0" smtClean="0"/>
              <a:t> </a:t>
            </a:r>
            <a:r>
              <a:rPr lang="es-MX" sz="2400" dirty="0" err="1" smtClean="0"/>
              <a:t>aquireUninterruptibly</a:t>
            </a:r>
            <a:r>
              <a:rPr lang="es-MX" sz="2400" dirty="0" smtClean="0"/>
              <a:t>( )</a:t>
            </a:r>
          </a:p>
          <a:p>
            <a:pPr marL="342900" lvl="1" indent="-342900">
              <a:buFont typeface="Arial" panose="020B0604020202020204" pitchFamily="34" charset="0"/>
              <a:buChar char="•"/>
            </a:pPr>
            <a:r>
              <a:rPr lang="es-MX" sz="2400" dirty="0" err="1"/>
              <a:t>i</a:t>
            </a:r>
            <a:r>
              <a:rPr lang="es-MX" sz="2400" dirty="0" err="1" smtClean="0"/>
              <a:t>nt</a:t>
            </a:r>
            <a:r>
              <a:rPr lang="es-MX" sz="2400" dirty="0" smtClean="0"/>
              <a:t> </a:t>
            </a:r>
            <a:r>
              <a:rPr lang="es-MX" sz="2400" dirty="0" err="1" smtClean="0"/>
              <a:t>availablePermits</a:t>
            </a:r>
            <a:r>
              <a:rPr lang="es-MX" sz="2400" dirty="0" smtClean="0"/>
              <a:t>( )</a:t>
            </a:r>
            <a:endParaRPr lang="es-MX" sz="2400" dirty="0"/>
          </a:p>
        </p:txBody>
      </p:sp>
    </p:spTree>
    <p:extLst>
      <p:ext uri="{BB962C8B-B14F-4D97-AF65-F5344CB8AC3E}">
        <p14:creationId xmlns:p14="http://schemas.microsoft.com/office/powerpoint/2010/main" val="187328994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Métodos (continuación)</a:t>
            </a:r>
            <a:endParaRPr lang="es-MX" dirty="0"/>
          </a:p>
        </p:txBody>
      </p:sp>
      <p:sp>
        <p:nvSpPr>
          <p:cNvPr id="3" name="Marcador de texto 2"/>
          <p:cNvSpPr>
            <a:spLocks noGrp="1"/>
          </p:cNvSpPr>
          <p:nvPr>
            <p:ph type="body"/>
          </p:nvPr>
        </p:nvSpPr>
        <p:spPr>
          <a:xfrm>
            <a:off x="609480" y="1604519"/>
            <a:ext cx="10972440" cy="4850871"/>
          </a:xfrm>
        </p:spPr>
        <p:txBody>
          <a:bodyPr/>
          <a:lstStyle/>
          <a:p>
            <a:pPr marL="457200" indent="-457200">
              <a:buFont typeface="Arial" panose="020B0604020202020204" pitchFamily="34" charset="0"/>
              <a:buChar char="•"/>
            </a:pPr>
            <a:r>
              <a:rPr lang="es-MX" sz="2600" dirty="0" err="1"/>
              <a:t>i</a:t>
            </a:r>
            <a:r>
              <a:rPr lang="es-MX" sz="2600" dirty="0" err="1" smtClean="0"/>
              <a:t>nt</a:t>
            </a:r>
            <a:r>
              <a:rPr lang="es-MX" sz="2600" dirty="0" smtClean="0"/>
              <a:t> </a:t>
            </a:r>
            <a:r>
              <a:rPr lang="es-MX" sz="2600" dirty="0" err="1" smtClean="0"/>
              <a:t>drainPermits</a:t>
            </a:r>
            <a:r>
              <a:rPr lang="es-MX" sz="2600" dirty="0" smtClean="0"/>
              <a:t>( )</a:t>
            </a:r>
          </a:p>
          <a:p>
            <a:pPr marL="457200" indent="-457200">
              <a:buFont typeface="Arial" panose="020B0604020202020204" pitchFamily="34" charset="0"/>
              <a:buChar char="•"/>
            </a:pPr>
            <a:r>
              <a:rPr lang="es-MX" sz="2600" dirty="0" err="1"/>
              <a:t>i</a:t>
            </a:r>
            <a:r>
              <a:rPr lang="es-MX" sz="2600" dirty="0" err="1" smtClean="0"/>
              <a:t>nt</a:t>
            </a:r>
            <a:r>
              <a:rPr lang="es-MX" sz="2600" dirty="0" smtClean="0"/>
              <a:t> </a:t>
            </a:r>
            <a:r>
              <a:rPr lang="es-MX" sz="2600" dirty="0" err="1" smtClean="0"/>
              <a:t>getQueueThreads</a:t>
            </a:r>
            <a:r>
              <a:rPr lang="es-MX" sz="2600" dirty="0" smtClean="0"/>
              <a:t>( )</a:t>
            </a:r>
          </a:p>
          <a:p>
            <a:pPr marL="457200" indent="-457200">
              <a:buFont typeface="Arial" panose="020B0604020202020204" pitchFamily="34" charset="0"/>
              <a:buChar char="•"/>
            </a:pPr>
            <a:r>
              <a:rPr lang="es-MX" sz="2600" dirty="0" err="1"/>
              <a:t>b</a:t>
            </a:r>
            <a:r>
              <a:rPr lang="es-MX" sz="2600" dirty="0" err="1" smtClean="0"/>
              <a:t>oolean</a:t>
            </a:r>
            <a:r>
              <a:rPr lang="es-MX" sz="2600" dirty="0" smtClean="0"/>
              <a:t> </a:t>
            </a:r>
            <a:r>
              <a:rPr lang="es-MX" sz="2600" dirty="0" err="1" smtClean="0"/>
              <a:t>hasQueuedThreads</a:t>
            </a:r>
            <a:r>
              <a:rPr lang="es-MX" sz="2600" dirty="0" smtClean="0"/>
              <a:t>( )</a:t>
            </a:r>
          </a:p>
          <a:p>
            <a:pPr marL="457200" indent="-457200">
              <a:buFont typeface="Arial" panose="020B0604020202020204" pitchFamily="34" charset="0"/>
              <a:buChar char="•"/>
            </a:pPr>
            <a:r>
              <a:rPr lang="es-MX" sz="2600" dirty="0" err="1"/>
              <a:t>b</a:t>
            </a:r>
            <a:r>
              <a:rPr lang="es-MX" sz="2600" dirty="0" err="1" smtClean="0"/>
              <a:t>oolean</a:t>
            </a:r>
            <a:r>
              <a:rPr lang="es-MX" sz="2600" dirty="0" smtClean="0"/>
              <a:t> </a:t>
            </a:r>
            <a:r>
              <a:rPr lang="es-MX" sz="2600" dirty="0" err="1" smtClean="0"/>
              <a:t>isFair</a:t>
            </a:r>
            <a:r>
              <a:rPr lang="es-MX" sz="2600" dirty="0" smtClean="0"/>
              <a:t>( )</a:t>
            </a:r>
          </a:p>
          <a:p>
            <a:pPr marL="457200" indent="-457200">
              <a:buFont typeface="Arial" panose="020B0604020202020204" pitchFamily="34" charset="0"/>
              <a:buChar char="•"/>
            </a:pPr>
            <a:r>
              <a:rPr lang="es-MX" sz="2600" dirty="0" err="1"/>
              <a:t>v</a:t>
            </a:r>
            <a:r>
              <a:rPr lang="es-MX" sz="2600" dirty="0" err="1" smtClean="0"/>
              <a:t>oid</a:t>
            </a:r>
            <a:r>
              <a:rPr lang="es-MX" sz="2600" dirty="0" smtClean="0"/>
              <a:t> </a:t>
            </a:r>
            <a:r>
              <a:rPr lang="es-MX" sz="2600" dirty="0" err="1" smtClean="0"/>
              <a:t>release</a:t>
            </a:r>
            <a:r>
              <a:rPr lang="es-MX" sz="2600" dirty="0" smtClean="0"/>
              <a:t>( )</a:t>
            </a:r>
          </a:p>
          <a:p>
            <a:pPr marL="457200" indent="-457200">
              <a:buFont typeface="Arial" panose="020B0604020202020204" pitchFamily="34" charset="0"/>
              <a:buChar char="•"/>
            </a:pPr>
            <a:r>
              <a:rPr lang="es-MX" sz="2600" dirty="0" err="1"/>
              <a:t>v</a:t>
            </a:r>
            <a:r>
              <a:rPr lang="es-MX" sz="2600" dirty="0" err="1" smtClean="0"/>
              <a:t>oid</a:t>
            </a:r>
            <a:r>
              <a:rPr lang="es-MX" sz="2600" dirty="0" smtClean="0"/>
              <a:t> </a:t>
            </a:r>
            <a:r>
              <a:rPr lang="es-MX" sz="2600" dirty="0" err="1" smtClean="0"/>
              <a:t>release</a:t>
            </a:r>
            <a:r>
              <a:rPr lang="es-MX" sz="2600" dirty="0" smtClean="0"/>
              <a:t>(</a:t>
            </a:r>
            <a:r>
              <a:rPr lang="es-MX" sz="2600" dirty="0" err="1" smtClean="0"/>
              <a:t>int</a:t>
            </a:r>
            <a:r>
              <a:rPr lang="es-MX" sz="2600" dirty="0" smtClean="0"/>
              <a:t> permisos)</a:t>
            </a:r>
          </a:p>
          <a:p>
            <a:pPr marL="457200" indent="-457200">
              <a:buFont typeface="Arial" panose="020B0604020202020204" pitchFamily="34" charset="0"/>
              <a:buChar char="•"/>
            </a:pPr>
            <a:r>
              <a:rPr lang="es-MX" sz="2600" dirty="0" err="1" smtClean="0"/>
              <a:t>boolean</a:t>
            </a:r>
            <a:r>
              <a:rPr lang="es-MX" sz="2600" dirty="0" smtClean="0"/>
              <a:t> </a:t>
            </a:r>
            <a:r>
              <a:rPr lang="es-MX" sz="2600" dirty="0" err="1" smtClean="0"/>
              <a:t>tryAquire</a:t>
            </a:r>
            <a:r>
              <a:rPr lang="es-MX" sz="2600" dirty="0" smtClean="0"/>
              <a:t>( )</a:t>
            </a:r>
          </a:p>
          <a:p>
            <a:endParaRPr lang="es-MX" dirty="0"/>
          </a:p>
        </p:txBody>
      </p:sp>
    </p:spTree>
    <p:extLst>
      <p:ext uri="{BB962C8B-B14F-4D97-AF65-F5344CB8AC3E}">
        <p14:creationId xmlns:p14="http://schemas.microsoft.com/office/powerpoint/2010/main" val="54437147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a:t>
            </a:r>
            <a:endParaRPr lang="es-MX" dirty="0"/>
          </a:p>
        </p:txBody>
      </p:sp>
      <p:sp>
        <p:nvSpPr>
          <p:cNvPr id="3" name="Marcador de texto 2"/>
          <p:cNvSpPr>
            <a:spLocks noGrp="1"/>
          </p:cNvSpPr>
          <p:nvPr>
            <p:ph type="body"/>
          </p:nvPr>
        </p:nvSpPr>
        <p:spPr>
          <a:xfrm>
            <a:off x="609480" y="1604520"/>
            <a:ext cx="10972440" cy="4659802"/>
          </a:xfrm>
        </p:spPr>
        <p:txBody>
          <a:bodyPr/>
          <a:lstStyle/>
          <a:p>
            <a:pPr marL="0" indent="0">
              <a:buNone/>
            </a:pPr>
            <a:r>
              <a:rPr lang="es-MX" dirty="0" smtClean="0"/>
              <a:t>     </a:t>
            </a:r>
            <a:r>
              <a:rPr lang="es-MX" sz="2400" dirty="0" smtClean="0">
                <a:latin typeface="Courier New" panose="02070309020205020404" pitchFamily="49" charset="0"/>
                <a:cs typeface="Courier New" panose="02070309020205020404" pitchFamily="49" charset="0"/>
              </a:rPr>
              <a:t>final </a:t>
            </a:r>
            <a:r>
              <a:rPr lang="es-MX" sz="2400" dirty="0" err="1" smtClean="0">
                <a:latin typeface="Courier New" panose="02070309020205020404" pitchFamily="49" charset="0"/>
                <a:cs typeface="Courier New" panose="02070309020205020404" pitchFamily="49" charset="0"/>
              </a:rPr>
              <a:t>Semaphore</a:t>
            </a:r>
            <a:r>
              <a:rPr lang="es-MX" sz="2400" dirty="0" smtClean="0">
                <a:latin typeface="Courier New" panose="02070309020205020404" pitchFamily="49" charset="0"/>
                <a:cs typeface="Courier New" panose="02070309020205020404" pitchFamily="49" charset="0"/>
              </a:rPr>
              <a:t> </a:t>
            </a:r>
            <a:r>
              <a:rPr lang="es-MX" sz="2400" dirty="0" err="1" smtClean="0">
                <a:latin typeface="Courier New" panose="02070309020205020404" pitchFamily="49" charset="0"/>
                <a:cs typeface="Courier New" panose="02070309020205020404" pitchFamily="49" charset="0"/>
              </a:rPr>
              <a:t>sem</a:t>
            </a:r>
            <a:r>
              <a:rPr lang="es-MX" sz="2400" dirty="0" smtClean="0">
                <a:latin typeface="Courier New" panose="02070309020205020404" pitchFamily="49" charset="0"/>
                <a:cs typeface="Courier New" panose="02070309020205020404" pitchFamily="49" charset="0"/>
              </a:rPr>
              <a:t> = new </a:t>
            </a:r>
            <a:r>
              <a:rPr lang="es-MX" sz="2400" dirty="0" err="1" smtClean="0">
                <a:latin typeface="Courier New" panose="02070309020205020404" pitchFamily="49" charset="0"/>
                <a:cs typeface="Courier New" panose="02070309020205020404" pitchFamily="49" charset="0"/>
              </a:rPr>
              <a:t>Semaphore</a:t>
            </a:r>
            <a:r>
              <a:rPr lang="es-MX" sz="2400" dirty="0" smtClean="0">
                <a:latin typeface="Courier New" panose="02070309020205020404" pitchFamily="49" charset="0"/>
                <a:cs typeface="Courier New" panose="02070309020205020404" pitchFamily="49" charset="0"/>
              </a:rPr>
              <a:t>(2,true);</a:t>
            </a:r>
          </a:p>
          <a:p>
            <a:pPr marL="0" indent="0">
              <a:buNone/>
            </a:pPr>
            <a:r>
              <a:rPr lang="es-MX" sz="2400" dirty="0">
                <a:latin typeface="Courier New" panose="02070309020205020404" pitchFamily="49" charset="0"/>
                <a:cs typeface="Courier New" panose="02070309020205020404" pitchFamily="49" charset="0"/>
              </a:rPr>
              <a:t> </a:t>
            </a:r>
            <a:r>
              <a:rPr lang="es-MX" sz="2400" dirty="0" smtClean="0">
                <a:latin typeface="Courier New" panose="02070309020205020404" pitchFamily="49" charset="0"/>
                <a:cs typeface="Courier New" panose="02070309020205020404" pitchFamily="49" charset="0"/>
              </a:rPr>
              <a:t>    //. . .</a:t>
            </a:r>
          </a:p>
          <a:p>
            <a:pPr marL="0" indent="0">
              <a:buNone/>
            </a:pPr>
            <a:r>
              <a:rPr lang="es-MX" sz="2400" dirty="0">
                <a:latin typeface="Courier New" panose="02070309020205020404" pitchFamily="49" charset="0"/>
                <a:cs typeface="Courier New" panose="02070309020205020404" pitchFamily="49" charset="0"/>
              </a:rPr>
              <a:t> </a:t>
            </a:r>
            <a:r>
              <a:rPr lang="es-MX" sz="2400" dirty="0" smtClean="0">
                <a:latin typeface="Courier New" panose="02070309020205020404" pitchFamily="49" charset="0"/>
                <a:cs typeface="Courier New" panose="02070309020205020404" pitchFamily="49" charset="0"/>
              </a:rPr>
              <a:t>    try{</a:t>
            </a:r>
          </a:p>
          <a:p>
            <a:pPr marL="0" indent="0">
              <a:buNone/>
            </a:pPr>
            <a:r>
              <a:rPr lang="es-MX" sz="2400" dirty="0" smtClean="0">
                <a:latin typeface="Courier New" panose="02070309020205020404" pitchFamily="49" charset="0"/>
                <a:cs typeface="Courier New" panose="02070309020205020404" pitchFamily="49" charset="0"/>
              </a:rPr>
              <a:t>           </a:t>
            </a:r>
            <a:r>
              <a:rPr lang="es-MX" sz="2400" dirty="0" err="1" smtClean="0">
                <a:latin typeface="Courier New" panose="02070309020205020404" pitchFamily="49" charset="0"/>
                <a:cs typeface="Courier New" panose="02070309020205020404" pitchFamily="49" charset="0"/>
              </a:rPr>
              <a:t>sem.aquire</a:t>
            </a:r>
            <a:r>
              <a:rPr lang="es-MX" sz="2400" dirty="0" smtClean="0">
                <a:latin typeface="Courier New" panose="02070309020205020404" pitchFamily="49" charset="0"/>
                <a:cs typeface="Courier New" panose="02070309020205020404" pitchFamily="49" charset="0"/>
              </a:rPr>
              <a:t>( );</a:t>
            </a:r>
          </a:p>
          <a:p>
            <a:pPr marL="0" indent="0">
              <a:buNone/>
            </a:pPr>
            <a:r>
              <a:rPr lang="es-MX" sz="2400" dirty="0">
                <a:latin typeface="Courier New" panose="02070309020205020404" pitchFamily="49" charset="0"/>
                <a:cs typeface="Courier New" panose="02070309020205020404" pitchFamily="49" charset="0"/>
              </a:rPr>
              <a:t> </a:t>
            </a:r>
            <a:r>
              <a:rPr lang="es-MX" sz="2400" dirty="0" smtClean="0">
                <a:latin typeface="Courier New" panose="02070309020205020404" pitchFamily="49" charset="0"/>
                <a:cs typeface="Courier New" panose="02070309020205020404" pitchFamily="49" charset="0"/>
              </a:rPr>
              <a:t>         //…</a:t>
            </a:r>
          </a:p>
          <a:p>
            <a:pPr marL="0" indent="0">
              <a:buNone/>
            </a:pPr>
            <a:r>
              <a:rPr lang="es-MX" sz="2400" dirty="0">
                <a:latin typeface="Courier New" panose="02070309020205020404" pitchFamily="49" charset="0"/>
                <a:cs typeface="Courier New" panose="02070309020205020404" pitchFamily="49" charset="0"/>
              </a:rPr>
              <a:t> </a:t>
            </a:r>
            <a:r>
              <a:rPr lang="es-MX" sz="2400" dirty="0" smtClean="0">
                <a:latin typeface="Courier New" panose="02070309020205020404" pitchFamily="49" charset="0"/>
                <a:cs typeface="Courier New" panose="02070309020205020404" pitchFamily="49" charset="0"/>
              </a:rPr>
              <a:t>         }</a:t>
            </a:r>
            <a:r>
              <a:rPr lang="es-MX" sz="2400" dirty="0" err="1" smtClean="0">
                <a:latin typeface="Courier New" panose="02070309020205020404" pitchFamily="49" charset="0"/>
                <a:cs typeface="Courier New" panose="02070309020205020404" pitchFamily="49" charset="0"/>
              </a:rPr>
              <a:t>finally</a:t>
            </a:r>
            <a:r>
              <a:rPr lang="es-MX" sz="2400" dirty="0" smtClean="0">
                <a:latin typeface="Courier New" panose="02070309020205020404" pitchFamily="49" charset="0"/>
                <a:cs typeface="Courier New" panose="02070309020205020404" pitchFamily="49" charset="0"/>
              </a:rPr>
              <a:t>{</a:t>
            </a:r>
          </a:p>
          <a:p>
            <a:pPr marL="0" indent="0">
              <a:buNone/>
            </a:pPr>
            <a:r>
              <a:rPr lang="es-MX" sz="2400" dirty="0">
                <a:latin typeface="Courier New" panose="02070309020205020404" pitchFamily="49" charset="0"/>
                <a:cs typeface="Courier New" panose="02070309020205020404" pitchFamily="49" charset="0"/>
              </a:rPr>
              <a:t> </a:t>
            </a:r>
            <a:r>
              <a:rPr lang="es-MX" sz="2400" dirty="0" smtClean="0">
                <a:latin typeface="Courier New" panose="02070309020205020404" pitchFamily="49" charset="0"/>
                <a:cs typeface="Courier New" panose="02070309020205020404" pitchFamily="49" charset="0"/>
              </a:rPr>
              <a:t>                     </a:t>
            </a:r>
            <a:r>
              <a:rPr lang="es-MX" sz="2400" dirty="0" err="1" smtClean="0">
                <a:latin typeface="Courier New" panose="02070309020205020404" pitchFamily="49" charset="0"/>
                <a:cs typeface="Courier New" panose="02070309020205020404" pitchFamily="49" charset="0"/>
              </a:rPr>
              <a:t>sem.release</a:t>
            </a:r>
            <a:r>
              <a:rPr lang="es-MX" sz="2400" dirty="0" smtClean="0">
                <a:latin typeface="Courier New" panose="02070309020205020404" pitchFamily="49" charset="0"/>
                <a:cs typeface="Courier New" panose="02070309020205020404" pitchFamily="49" charset="0"/>
              </a:rPr>
              <a:t>( );</a:t>
            </a:r>
          </a:p>
          <a:p>
            <a:pPr marL="0" indent="0">
              <a:buNone/>
            </a:pPr>
            <a:r>
              <a:rPr lang="es-MX" sz="2400" dirty="0">
                <a:latin typeface="Courier New" panose="02070309020205020404" pitchFamily="49" charset="0"/>
                <a:cs typeface="Courier New" panose="02070309020205020404" pitchFamily="49" charset="0"/>
              </a:rPr>
              <a:t> </a:t>
            </a:r>
            <a:r>
              <a:rPr lang="es-MX" sz="2400" dirty="0" smtClean="0">
                <a:latin typeface="Courier New" panose="02070309020205020404" pitchFamily="49" charset="0"/>
                <a:cs typeface="Courier New" panose="02070309020205020404" pitchFamily="49" charset="0"/>
              </a:rPr>
              <a:t>         }</a:t>
            </a:r>
            <a:r>
              <a:rPr lang="es-MX" sz="2400" dirty="0" smtClean="0"/>
              <a:t>     </a:t>
            </a:r>
            <a:endParaRPr lang="es-MX" sz="2400" dirty="0"/>
          </a:p>
        </p:txBody>
      </p:sp>
      <p:sp>
        <p:nvSpPr>
          <p:cNvPr id="4" name="CuadroTexto 3"/>
          <p:cNvSpPr txBox="1"/>
          <p:nvPr/>
        </p:nvSpPr>
        <p:spPr>
          <a:xfrm>
            <a:off x="341193" y="6450082"/>
            <a:ext cx="1864613" cy="369332"/>
          </a:xfrm>
          <a:prstGeom prst="rect">
            <a:avLst/>
          </a:prstGeom>
          <a:noFill/>
        </p:spPr>
        <p:txBody>
          <a:bodyPr wrap="none" rtlCol="0">
            <a:spAutoFit/>
          </a:bodyPr>
          <a:lstStyle/>
          <a:p>
            <a:r>
              <a:rPr lang="es-MX" dirty="0" smtClean="0"/>
              <a:t>*Ej. Restaurante</a:t>
            </a:r>
            <a:endParaRPr lang="es-MX" dirty="0"/>
          </a:p>
        </p:txBody>
      </p:sp>
    </p:spTree>
    <p:extLst>
      <p:ext uri="{BB962C8B-B14F-4D97-AF65-F5344CB8AC3E}">
        <p14:creationId xmlns:p14="http://schemas.microsoft.com/office/powerpoint/2010/main" val="128310349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Tuberías (pipes)</a:t>
            </a:r>
            <a:endParaRPr lang="es-MX" dirty="0"/>
          </a:p>
        </p:txBody>
      </p:sp>
      <p:sp>
        <p:nvSpPr>
          <p:cNvPr id="3" name="Marcador de texto 2"/>
          <p:cNvSpPr>
            <a:spLocks noGrp="1"/>
          </p:cNvSpPr>
          <p:nvPr>
            <p:ph type="body"/>
          </p:nvPr>
        </p:nvSpPr>
        <p:spPr>
          <a:xfrm>
            <a:off x="609480" y="1665027"/>
            <a:ext cx="10972440" cy="4954137"/>
          </a:xfrm>
        </p:spPr>
        <p:txBody>
          <a:bodyPr/>
          <a:lstStyle/>
          <a:p>
            <a:r>
              <a:rPr lang="es-MX" sz="2700" dirty="0" smtClean="0"/>
              <a:t>Dado que los hilos solo comparten variables globales pues c/u tiene su propia pila, a veces necesitan compartir datos contenidos en variables locales.</a:t>
            </a:r>
          </a:p>
          <a:p>
            <a:endParaRPr lang="es-MX" sz="2700" dirty="0" smtClean="0"/>
          </a:p>
          <a:p>
            <a:r>
              <a:rPr lang="es-MX" sz="2700" dirty="0" smtClean="0"/>
              <a:t>Las tuberías permiten </a:t>
            </a:r>
            <a:r>
              <a:rPr lang="es-MX" sz="2700" dirty="0" err="1" smtClean="0"/>
              <a:t>redireccionar</a:t>
            </a:r>
            <a:r>
              <a:rPr lang="es-MX" sz="2700" dirty="0" smtClean="0"/>
              <a:t> la salida de un hilo con la entrada de otro permitiendo así el manejo de memoria compartida.</a:t>
            </a:r>
            <a:endParaRPr lang="es-MX" sz="2700" dirty="0"/>
          </a:p>
        </p:txBody>
      </p:sp>
    </p:spTree>
    <p:extLst>
      <p:ext uri="{BB962C8B-B14F-4D97-AF65-F5344CB8AC3E}">
        <p14:creationId xmlns:p14="http://schemas.microsoft.com/office/powerpoint/2010/main" val="42554307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Clase </a:t>
            </a:r>
            <a:r>
              <a:rPr lang="es-MX" dirty="0" err="1"/>
              <a:t>java.io.PipedInputStream</a:t>
            </a:r>
            <a:endParaRPr lang="es-MX" dirty="0"/>
          </a:p>
        </p:txBody>
      </p:sp>
      <p:sp>
        <p:nvSpPr>
          <p:cNvPr id="3" name="Marcador de texto 2"/>
          <p:cNvSpPr>
            <a:spLocks noGrp="1"/>
          </p:cNvSpPr>
          <p:nvPr>
            <p:ph type="body"/>
          </p:nvPr>
        </p:nvSpPr>
        <p:spPr>
          <a:xfrm>
            <a:off x="609480" y="1604520"/>
            <a:ext cx="10972440" cy="5123826"/>
          </a:xfrm>
        </p:spPr>
        <p:txBody>
          <a:bodyPr/>
          <a:lstStyle/>
          <a:p>
            <a:pPr marL="571500" indent="-571500">
              <a:buFont typeface="Arial" panose="020B0604020202020204" pitchFamily="34" charset="0"/>
              <a:buChar char="•"/>
            </a:pPr>
            <a:r>
              <a:rPr lang="es-MX" dirty="0" smtClean="0"/>
              <a:t>Campos:</a:t>
            </a:r>
          </a:p>
          <a:p>
            <a:pPr marL="285750" lvl="1" indent="-285750">
              <a:buFont typeface="Arial" panose="020B0604020202020204" pitchFamily="34" charset="0"/>
              <a:buChar char="•"/>
            </a:pPr>
            <a:r>
              <a:rPr lang="es-MX" sz="2400" dirty="0" err="1"/>
              <a:t>p</a:t>
            </a:r>
            <a:r>
              <a:rPr lang="es-MX" sz="2400" dirty="0" err="1" smtClean="0"/>
              <a:t>rotected</a:t>
            </a:r>
            <a:r>
              <a:rPr lang="es-MX" sz="2400" dirty="0" smtClean="0"/>
              <a:t> byte[ ] buffer</a:t>
            </a:r>
          </a:p>
          <a:p>
            <a:pPr marL="285750" lvl="1" indent="-285750">
              <a:buFont typeface="Arial" panose="020B0604020202020204" pitchFamily="34" charset="0"/>
              <a:buChar char="•"/>
            </a:pPr>
            <a:r>
              <a:rPr lang="es-MX" sz="2400" dirty="0" err="1"/>
              <a:t>p</a:t>
            </a:r>
            <a:r>
              <a:rPr lang="es-MX" sz="2400" dirty="0" err="1" smtClean="0"/>
              <a:t>rotected</a:t>
            </a:r>
            <a:r>
              <a:rPr lang="es-MX" sz="2400" dirty="0" smtClean="0"/>
              <a:t> </a:t>
            </a:r>
            <a:r>
              <a:rPr lang="es-MX" sz="2400" dirty="0" err="1" smtClean="0"/>
              <a:t>int</a:t>
            </a:r>
            <a:r>
              <a:rPr lang="es-MX" sz="2400" dirty="0" smtClean="0"/>
              <a:t> in  //posición donde se almacena</a:t>
            </a:r>
          </a:p>
          <a:p>
            <a:pPr marL="285750" lvl="1" indent="-285750">
              <a:buFont typeface="Arial" panose="020B0604020202020204" pitchFamily="34" charset="0"/>
              <a:buChar char="•"/>
            </a:pPr>
            <a:r>
              <a:rPr lang="es-MX" sz="2400" dirty="0" err="1"/>
              <a:t>p</a:t>
            </a:r>
            <a:r>
              <a:rPr lang="es-MX" sz="2400" dirty="0" err="1" smtClean="0"/>
              <a:t>rotected</a:t>
            </a:r>
            <a:r>
              <a:rPr lang="es-MX" sz="2400" dirty="0" smtClean="0"/>
              <a:t> </a:t>
            </a:r>
            <a:r>
              <a:rPr lang="es-MX" sz="2400" dirty="0" err="1" smtClean="0"/>
              <a:t>int</a:t>
            </a:r>
            <a:r>
              <a:rPr lang="es-MX" sz="2400" dirty="0" smtClean="0"/>
              <a:t> </a:t>
            </a:r>
            <a:r>
              <a:rPr lang="es-MX" sz="2400" dirty="0" err="1" smtClean="0"/>
              <a:t>out</a:t>
            </a:r>
            <a:r>
              <a:rPr lang="es-MX" sz="2400" dirty="0" smtClean="0"/>
              <a:t>   //posición de donde se extrae</a:t>
            </a:r>
          </a:p>
          <a:p>
            <a:pPr marL="285750" lvl="1" indent="-285750">
              <a:buFont typeface="Arial" panose="020B0604020202020204" pitchFamily="34" charset="0"/>
              <a:buChar char="•"/>
            </a:pPr>
            <a:r>
              <a:rPr lang="es-MX" sz="2400" dirty="0" err="1"/>
              <a:t>p</a:t>
            </a:r>
            <a:r>
              <a:rPr lang="es-MX" sz="2400" dirty="0" err="1" smtClean="0"/>
              <a:t>rotected</a:t>
            </a:r>
            <a:r>
              <a:rPr lang="es-MX" sz="2400" dirty="0" smtClean="0"/>
              <a:t> </a:t>
            </a:r>
            <a:r>
              <a:rPr lang="es-MX" sz="2400" dirty="0" err="1" smtClean="0"/>
              <a:t>static</a:t>
            </a:r>
            <a:r>
              <a:rPr lang="es-MX" sz="2400" dirty="0" smtClean="0"/>
              <a:t> </a:t>
            </a:r>
            <a:r>
              <a:rPr lang="es-MX" sz="2400" dirty="0" err="1" smtClean="0"/>
              <a:t>int</a:t>
            </a:r>
            <a:r>
              <a:rPr lang="es-MX" sz="2400" dirty="0" smtClean="0"/>
              <a:t> PIPE_SIZE //default 1024</a:t>
            </a:r>
          </a:p>
          <a:p>
            <a:pPr marL="571500" indent="-571500">
              <a:buFont typeface="Arial" panose="020B0604020202020204" pitchFamily="34" charset="0"/>
              <a:buChar char="•"/>
            </a:pPr>
            <a:r>
              <a:rPr lang="es-MX" dirty="0" smtClean="0"/>
              <a:t>Constructores:</a:t>
            </a:r>
          </a:p>
          <a:p>
            <a:pPr marL="285750" lvl="1" indent="-285750">
              <a:buFont typeface="Arial" panose="020B0604020202020204" pitchFamily="34" charset="0"/>
              <a:buChar char="•"/>
            </a:pPr>
            <a:r>
              <a:rPr lang="es-MX" sz="2400" dirty="0" err="1" smtClean="0"/>
              <a:t>PipedInputStream</a:t>
            </a:r>
            <a:r>
              <a:rPr lang="es-MX" sz="2400" dirty="0" smtClean="0"/>
              <a:t>( )</a:t>
            </a:r>
          </a:p>
          <a:p>
            <a:pPr marL="285750" lvl="1" indent="-285750">
              <a:buFont typeface="Arial" panose="020B0604020202020204" pitchFamily="34" charset="0"/>
              <a:buChar char="•"/>
            </a:pPr>
            <a:r>
              <a:rPr lang="es-MX" sz="2400" dirty="0" err="1" smtClean="0"/>
              <a:t>PipedInputStream</a:t>
            </a:r>
            <a:r>
              <a:rPr lang="es-MX" sz="2400" dirty="0" smtClean="0"/>
              <a:t>(</a:t>
            </a:r>
            <a:r>
              <a:rPr lang="es-MX" sz="2400" dirty="0" err="1" smtClean="0"/>
              <a:t>int</a:t>
            </a:r>
            <a:r>
              <a:rPr lang="es-MX" sz="2400" dirty="0" smtClean="0"/>
              <a:t> </a:t>
            </a:r>
            <a:r>
              <a:rPr lang="es-MX" sz="2400" dirty="0" err="1" smtClean="0"/>
              <a:t>tam</a:t>
            </a:r>
            <a:r>
              <a:rPr lang="es-MX" sz="2400" dirty="0" smtClean="0"/>
              <a:t>)</a:t>
            </a:r>
          </a:p>
          <a:p>
            <a:pPr marL="285750" lvl="1" indent="-285750">
              <a:buFont typeface="Arial" panose="020B0604020202020204" pitchFamily="34" charset="0"/>
              <a:buChar char="•"/>
            </a:pPr>
            <a:r>
              <a:rPr lang="es-MX" sz="2400" dirty="0" err="1" smtClean="0"/>
              <a:t>PipedInputStream</a:t>
            </a:r>
            <a:r>
              <a:rPr lang="es-MX" sz="2400" dirty="0" smtClean="0"/>
              <a:t>(</a:t>
            </a:r>
            <a:r>
              <a:rPr lang="es-MX" sz="2400" dirty="0" err="1" smtClean="0"/>
              <a:t>PipedOutputStream</a:t>
            </a:r>
            <a:r>
              <a:rPr lang="es-MX" sz="2400" dirty="0" smtClean="0"/>
              <a:t> </a:t>
            </a:r>
            <a:r>
              <a:rPr lang="es-MX" sz="2400" dirty="0" err="1" smtClean="0"/>
              <a:t>src</a:t>
            </a:r>
            <a:r>
              <a:rPr lang="es-MX" sz="2400" dirty="0" smtClean="0"/>
              <a:t>)</a:t>
            </a:r>
          </a:p>
          <a:p>
            <a:pPr marL="285750" lvl="1" indent="-285750">
              <a:buFont typeface="Arial" panose="020B0604020202020204" pitchFamily="34" charset="0"/>
              <a:buChar char="•"/>
            </a:pPr>
            <a:r>
              <a:rPr lang="es-MX" sz="2400" dirty="0" err="1" smtClean="0"/>
              <a:t>PipedInputStream</a:t>
            </a:r>
            <a:r>
              <a:rPr lang="es-MX" sz="2400" dirty="0" smtClean="0"/>
              <a:t>(</a:t>
            </a:r>
            <a:r>
              <a:rPr lang="es-MX" sz="2400" dirty="0" err="1" smtClean="0"/>
              <a:t>PipedOutputStream</a:t>
            </a:r>
            <a:r>
              <a:rPr lang="es-MX" sz="2400" dirty="0" smtClean="0"/>
              <a:t> </a:t>
            </a:r>
            <a:r>
              <a:rPr lang="es-MX" sz="2400" dirty="0" err="1" smtClean="0"/>
              <a:t>src</a:t>
            </a:r>
            <a:r>
              <a:rPr lang="es-MX" sz="2400" dirty="0" smtClean="0"/>
              <a:t>, </a:t>
            </a:r>
            <a:r>
              <a:rPr lang="es-MX" sz="2400" dirty="0" err="1" smtClean="0"/>
              <a:t>int</a:t>
            </a:r>
            <a:r>
              <a:rPr lang="es-MX" sz="2400" dirty="0" smtClean="0"/>
              <a:t> </a:t>
            </a:r>
            <a:r>
              <a:rPr lang="es-MX" sz="2400" dirty="0" err="1" smtClean="0"/>
              <a:t>tam</a:t>
            </a:r>
            <a:r>
              <a:rPr lang="es-MX" sz="2400" dirty="0" smtClean="0"/>
              <a:t>)</a:t>
            </a:r>
            <a:endParaRPr lang="es-MX" sz="2400" dirty="0"/>
          </a:p>
        </p:txBody>
      </p:sp>
    </p:spTree>
    <p:extLst>
      <p:ext uri="{BB962C8B-B14F-4D97-AF65-F5344CB8AC3E}">
        <p14:creationId xmlns:p14="http://schemas.microsoft.com/office/powerpoint/2010/main" val="42779997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Clase </a:t>
            </a:r>
            <a:r>
              <a:rPr lang="es-MX" dirty="0" err="1"/>
              <a:t>java.io.PipedInputStream</a:t>
            </a:r>
            <a:endParaRPr lang="es-MX" dirty="0"/>
          </a:p>
        </p:txBody>
      </p:sp>
      <p:sp>
        <p:nvSpPr>
          <p:cNvPr id="3" name="Marcador de texto 2"/>
          <p:cNvSpPr>
            <a:spLocks noGrp="1"/>
          </p:cNvSpPr>
          <p:nvPr>
            <p:ph type="body"/>
          </p:nvPr>
        </p:nvSpPr>
        <p:spPr>
          <a:xfrm>
            <a:off x="609480" y="1604520"/>
            <a:ext cx="10972440" cy="4796280"/>
          </a:xfrm>
        </p:spPr>
        <p:txBody>
          <a:bodyPr/>
          <a:lstStyle/>
          <a:p>
            <a:pPr marL="571500" indent="-571500">
              <a:buFont typeface="Arial" panose="020B0604020202020204" pitchFamily="34" charset="0"/>
              <a:buChar char="•"/>
            </a:pPr>
            <a:r>
              <a:rPr lang="es-MX" sz="3200" dirty="0" smtClean="0"/>
              <a:t>Métodos:</a:t>
            </a:r>
          </a:p>
          <a:p>
            <a:pPr marL="571500" lvl="1" indent="-571500">
              <a:buFont typeface="Arial" panose="020B0604020202020204" pitchFamily="34" charset="0"/>
              <a:buChar char="•"/>
            </a:pPr>
            <a:r>
              <a:rPr lang="es-MX" sz="2400" dirty="0" err="1"/>
              <a:t>i</a:t>
            </a:r>
            <a:r>
              <a:rPr lang="es-MX" sz="2400" dirty="0" err="1" smtClean="0"/>
              <a:t>nt</a:t>
            </a:r>
            <a:r>
              <a:rPr lang="es-MX" sz="2400" dirty="0" smtClean="0"/>
              <a:t> </a:t>
            </a:r>
            <a:r>
              <a:rPr lang="es-MX" sz="2400" dirty="0" err="1" smtClean="0"/>
              <a:t>available</a:t>
            </a:r>
            <a:r>
              <a:rPr lang="es-MX" sz="2400" dirty="0" smtClean="0"/>
              <a:t>( )</a:t>
            </a:r>
          </a:p>
          <a:p>
            <a:pPr marL="571500" lvl="1" indent="-571500">
              <a:buFont typeface="Arial" panose="020B0604020202020204" pitchFamily="34" charset="0"/>
              <a:buChar char="•"/>
            </a:pPr>
            <a:r>
              <a:rPr lang="es-MX" sz="2400" dirty="0" err="1"/>
              <a:t>v</a:t>
            </a:r>
            <a:r>
              <a:rPr lang="es-MX" sz="2400" dirty="0" err="1" smtClean="0"/>
              <a:t>oid</a:t>
            </a:r>
            <a:r>
              <a:rPr lang="es-MX" sz="2400" dirty="0" smtClean="0"/>
              <a:t> </a:t>
            </a:r>
            <a:r>
              <a:rPr lang="es-MX" sz="2400" dirty="0" err="1" smtClean="0"/>
              <a:t>close</a:t>
            </a:r>
            <a:r>
              <a:rPr lang="es-MX" sz="2400" dirty="0" smtClean="0"/>
              <a:t>( )</a:t>
            </a:r>
          </a:p>
          <a:p>
            <a:pPr marL="571500" lvl="1" indent="-571500">
              <a:buFont typeface="Arial" panose="020B0604020202020204" pitchFamily="34" charset="0"/>
              <a:buChar char="•"/>
            </a:pPr>
            <a:r>
              <a:rPr lang="es-MX" sz="2400" dirty="0" err="1"/>
              <a:t>v</a:t>
            </a:r>
            <a:r>
              <a:rPr lang="es-MX" sz="2400" dirty="0" err="1" smtClean="0"/>
              <a:t>oid</a:t>
            </a:r>
            <a:r>
              <a:rPr lang="es-MX" sz="2400" dirty="0" smtClean="0"/>
              <a:t> </a:t>
            </a:r>
            <a:r>
              <a:rPr lang="es-MX" sz="2400" dirty="0" err="1" smtClean="0"/>
              <a:t>connect</a:t>
            </a:r>
            <a:r>
              <a:rPr lang="es-MX" sz="2400" dirty="0" smtClean="0"/>
              <a:t>(</a:t>
            </a:r>
            <a:r>
              <a:rPr lang="es-MX" sz="2400" dirty="0" err="1" smtClean="0"/>
              <a:t>PipedOutputStream</a:t>
            </a:r>
            <a:r>
              <a:rPr lang="es-MX" sz="2400" dirty="0" smtClean="0"/>
              <a:t> </a:t>
            </a:r>
            <a:r>
              <a:rPr lang="es-MX" sz="2400" dirty="0" err="1" smtClean="0"/>
              <a:t>src</a:t>
            </a:r>
            <a:r>
              <a:rPr lang="es-MX" sz="2400" dirty="0" smtClean="0"/>
              <a:t>)</a:t>
            </a:r>
          </a:p>
          <a:p>
            <a:pPr marL="571500" lvl="1" indent="-571500">
              <a:buFont typeface="Arial" panose="020B0604020202020204" pitchFamily="34" charset="0"/>
              <a:buChar char="•"/>
            </a:pPr>
            <a:r>
              <a:rPr lang="es-MX" sz="2400" dirty="0" err="1"/>
              <a:t>i</a:t>
            </a:r>
            <a:r>
              <a:rPr lang="es-MX" sz="2400" dirty="0" err="1" smtClean="0"/>
              <a:t>nt</a:t>
            </a:r>
            <a:r>
              <a:rPr lang="es-MX" sz="2400" dirty="0" smtClean="0"/>
              <a:t> </a:t>
            </a:r>
            <a:r>
              <a:rPr lang="es-MX" sz="2400" dirty="0" err="1" smtClean="0"/>
              <a:t>read</a:t>
            </a:r>
            <a:r>
              <a:rPr lang="es-MX" sz="2400" dirty="0" smtClean="0"/>
              <a:t>( )</a:t>
            </a:r>
          </a:p>
          <a:p>
            <a:pPr marL="571500" lvl="1" indent="-571500">
              <a:buFont typeface="Arial" panose="020B0604020202020204" pitchFamily="34" charset="0"/>
              <a:buChar char="•"/>
            </a:pPr>
            <a:r>
              <a:rPr lang="es-MX" sz="2400" dirty="0" err="1" smtClean="0"/>
              <a:t>Int</a:t>
            </a:r>
            <a:r>
              <a:rPr lang="es-MX" sz="2400" dirty="0" smtClean="0"/>
              <a:t> </a:t>
            </a:r>
            <a:r>
              <a:rPr lang="es-MX" sz="2400" dirty="0" err="1" smtClean="0"/>
              <a:t>read</a:t>
            </a:r>
            <a:r>
              <a:rPr lang="es-MX" sz="2400" dirty="0" smtClean="0"/>
              <a:t>(byte[b], </a:t>
            </a:r>
            <a:r>
              <a:rPr lang="es-MX" sz="2400" dirty="0" err="1" smtClean="0"/>
              <a:t>int</a:t>
            </a:r>
            <a:r>
              <a:rPr lang="es-MX" sz="2400" dirty="0" smtClean="0"/>
              <a:t> off, </a:t>
            </a:r>
            <a:r>
              <a:rPr lang="es-MX" sz="2400" dirty="0" err="1" smtClean="0"/>
              <a:t>int</a:t>
            </a:r>
            <a:r>
              <a:rPr lang="es-MX" sz="2400" dirty="0" smtClean="0"/>
              <a:t> </a:t>
            </a:r>
            <a:r>
              <a:rPr lang="es-MX" sz="2400" dirty="0" err="1" smtClean="0"/>
              <a:t>tam</a:t>
            </a:r>
            <a:r>
              <a:rPr lang="es-MX" sz="2400" dirty="0" smtClean="0"/>
              <a:t>)</a:t>
            </a:r>
            <a:endParaRPr lang="es-MX" sz="2400" dirty="0"/>
          </a:p>
        </p:txBody>
      </p:sp>
    </p:spTree>
    <p:extLst>
      <p:ext uri="{BB962C8B-B14F-4D97-AF65-F5344CB8AC3E}">
        <p14:creationId xmlns:p14="http://schemas.microsoft.com/office/powerpoint/2010/main" val="57215013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Clase </a:t>
            </a:r>
            <a:r>
              <a:rPr lang="es-MX" dirty="0" err="1" smtClean="0"/>
              <a:t>java.io.PipedOutputStream</a:t>
            </a:r>
            <a:endParaRPr lang="es-MX" dirty="0"/>
          </a:p>
        </p:txBody>
      </p:sp>
      <p:sp>
        <p:nvSpPr>
          <p:cNvPr id="3" name="Marcador de texto 2"/>
          <p:cNvSpPr>
            <a:spLocks noGrp="1"/>
          </p:cNvSpPr>
          <p:nvPr>
            <p:ph type="body"/>
          </p:nvPr>
        </p:nvSpPr>
        <p:spPr>
          <a:xfrm>
            <a:off x="513946" y="1937983"/>
            <a:ext cx="10972440" cy="4312692"/>
          </a:xfrm>
        </p:spPr>
        <p:txBody>
          <a:bodyPr/>
          <a:lstStyle/>
          <a:p>
            <a:pPr marL="571500" indent="-571500">
              <a:buFont typeface="Arial" panose="020B0604020202020204" pitchFamily="34" charset="0"/>
              <a:buChar char="•"/>
            </a:pPr>
            <a:r>
              <a:rPr lang="es-MX" dirty="0" smtClean="0"/>
              <a:t>Constructores:</a:t>
            </a:r>
          </a:p>
          <a:p>
            <a:pPr marL="285750" lvl="1" indent="-285750">
              <a:buFont typeface="Arial" panose="020B0604020202020204" pitchFamily="34" charset="0"/>
              <a:buChar char="•"/>
            </a:pPr>
            <a:r>
              <a:rPr lang="es-MX" dirty="0" err="1" smtClean="0"/>
              <a:t>PipedOutputStream</a:t>
            </a:r>
            <a:r>
              <a:rPr lang="es-MX" dirty="0" smtClean="0"/>
              <a:t>( )</a:t>
            </a:r>
          </a:p>
          <a:p>
            <a:pPr marL="285750" lvl="1" indent="-285750">
              <a:buFont typeface="Arial" panose="020B0604020202020204" pitchFamily="34" charset="0"/>
              <a:buChar char="•"/>
            </a:pPr>
            <a:r>
              <a:rPr lang="es-MX" dirty="0" err="1" smtClean="0"/>
              <a:t>PipedOutputStream</a:t>
            </a:r>
            <a:r>
              <a:rPr lang="es-MX" dirty="0" smtClean="0"/>
              <a:t>(</a:t>
            </a:r>
            <a:r>
              <a:rPr lang="es-MX" dirty="0" err="1" smtClean="0"/>
              <a:t>PipedInputStream</a:t>
            </a:r>
            <a:r>
              <a:rPr lang="es-MX" dirty="0" smtClean="0"/>
              <a:t> </a:t>
            </a:r>
            <a:r>
              <a:rPr lang="es-MX" dirty="0" err="1" smtClean="0"/>
              <a:t>dst</a:t>
            </a:r>
            <a:r>
              <a:rPr lang="es-MX" dirty="0" smtClean="0"/>
              <a:t>)</a:t>
            </a:r>
          </a:p>
          <a:p>
            <a:pPr marL="285750" lvl="1" indent="-285750">
              <a:buFont typeface="Arial" panose="020B0604020202020204" pitchFamily="34" charset="0"/>
              <a:buChar char="•"/>
            </a:pPr>
            <a:endParaRPr lang="es-MX" dirty="0" smtClean="0"/>
          </a:p>
          <a:p>
            <a:pPr marL="571500" indent="-571500">
              <a:buFont typeface="Arial" panose="020B0604020202020204" pitchFamily="34" charset="0"/>
              <a:buChar char="•"/>
            </a:pPr>
            <a:r>
              <a:rPr lang="es-MX" dirty="0" smtClean="0"/>
              <a:t>Métodos:</a:t>
            </a:r>
          </a:p>
          <a:p>
            <a:pPr marL="285750" lvl="1" indent="-285750">
              <a:buFont typeface="Arial" panose="020B0604020202020204" pitchFamily="34" charset="0"/>
              <a:buChar char="•"/>
            </a:pPr>
            <a:r>
              <a:rPr lang="es-MX" dirty="0" err="1"/>
              <a:t>v</a:t>
            </a:r>
            <a:r>
              <a:rPr lang="es-MX" dirty="0" err="1" smtClean="0"/>
              <a:t>oid</a:t>
            </a:r>
            <a:r>
              <a:rPr lang="es-MX" dirty="0" smtClean="0"/>
              <a:t> </a:t>
            </a:r>
            <a:r>
              <a:rPr lang="es-MX" dirty="0" err="1" smtClean="0"/>
              <a:t>close</a:t>
            </a:r>
            <a:r>
              <a:rPr lang="es-MX" dirty="0" smtClean="0"/>
              <a:t>( )</a:t>
            </a:r>
          </a:p>
          <a:p>
            <a:pPr marL="285750" lvl="1" indent="-285750">
              <a:buFont typeface="Arial" panose="020B0604020202020204" pitchFamily="34" charset="0"/>
              <a:buChar char="•"/>
            </a:pPr>
            <a:r>
              <a:rPr lang="es-MX" dirty="0" err="1" smtClean="0"/>
              <a:t>void</a:t>
            </a:r>
            <a:r>
              <a:rPr lang="es-MX" dirty="0" smtClean="0"/>
              <a:t> </a:t>
            </a:r>
            <a:r>
              <a:rPr lang="es-MX" dirty="0" err="1" smtClean="0"/>
              <a:t>connect</a:t>
            </a:r>
            <a:r>
              <a:rPr lang="es-MX" dirty="0" smtClean="0"/>
              <a:t>(</a:t>
            </a:r>
            <a:r>
              <a:rPr lang="es-MX" dirty="0" err="1" smtClean="0"/>
              <a:t>PipedInputStream</a:t>
            </a:r>
            <a:r>
              <a:rPr lang="es-MX" dirty="0" smtClean="0"/>
              <a:t> </a:t>
            </a:r>
            <a:r>
              <a:rPr lang="es-MX" dirty="0" err="1" smtClean="0"/>
              <a:t>dst</a:t>
            </a:r>
            <a:r>
              <a:rPr lang="es-MX" dirty="0" smtClean="0"/>
              <a:t>)</a:t>
            </a:r>
          </a:p>
          <a:p>
            <a:pPr marL="285750" lvl="1" indent="-285750">
              <a:buFont typeface="Arial" panose="020B0604020202020204" pitchFamily="34" charset="0"/>
              <a:buChar char="•"/>
            </a:pPr>
            <a:r>
              <a:rPr lang="es-MX" dirty="0" err="1"/>
              <a:t>v</a:t>
            </a:r>
            <a:r>
              <a:rPr lang="es-MX" dirty="0" err="1" smtClean="0"/>
              <a:t>oid</a:t>
            </a:r>
            <a:r>
              <a:rPr lang="es-MX" dirty="0" smtClean="0"/>
              <a:t> </a:t>
            </a:r>
            <a:r>
              <a:rPr lang="es-MX" dirty="0" err="1" smtClean="0"/>
              <a:t>flush</a:t>
            </a:r>
            <a:r>
              <a:rPr lang="es-MX" dirty="0" smtClean="0"/>
              <a:t>( )</a:t>
            </a:r>
          </a:p>
          <a:p>
            <a:pPr marL="285750" lvl="1" indent="-285750">
              <a:buFont typeface="Arial" panose="020B0604020202020204" pitchFamily="34" charset="0"/>
              <a:buChar char="•"/>
            </a:pPr>
            <a:r>
              <a:rPr lang="es-MX" dirty="0" err="1"/>
              <a:t>v</a:t>
            </a:r>
            <a:r>
              <a:rPr lang="es-MX" dirty="0" err="1" smtClean="0"/>
              <a:t>oid</a:t>
            </a:r>
            <a:r>
              <a:rPr lang="es-MX" dirty="0" smtClean="0"/>
              <a:t> </a:t>
            </a:r>
            <a:r>
              <a:rPr lang="es-MX" dirty="0" err="1" smtClean="0"/>
              <a:t>write</a:t>
            </a:r>
            <a:r>
              <a:rPr lang="es-MX" dirty="0" smtClean="0"/>
              <a:t>(</a:t>
            </a:r>
            <a:r>
              <a:rPr lang="es-MX" dirty="0" err="1" smtClean="0"/>
              <a:t>int</a:t>
            </a:r>
            <a:r>
              <a:rPr lang="es-MX" dirty="0" smtClean="0"/>
              <a:t> b)</a:t>
            </a:r>
          </a:p>
          <a:p>
            <a:pPr marL="285750" lvl="1" indent="-285750">
              <a:buFont typeface="Arial" panose="020B0604020202020204" pitchFamily="34" charset="0"/>
              <a:buChar char="•"/>
            </a:pPr>
            <a:r>
              <a:rPr lang="es-MX" dirty="0" err="1" smtClean="0"/>
              <a:t>Void</a:t>
            </a:r>
            <a:r>
              <a:rPr lang="es-MX" dirty="0" smtClean="0"/>
              <a:t> </a:t>
            </a:r>
            <a:r>
              <a:rPr lang="es-MX" dirty="0" err="1" smtClean="0"/>
              <a:t>write</a:t>
            </a:r>
            <a:r>
              <a:rPr lang="es-MX" dirty="0" smtClean="0"/>
              <a:t>(byte[ ]b, </a:t>
            </a:r>
            <a:r>
              <a:rPr lang="es-MX" dirty="0" err="1" smtClean="0"/>
              <a:t>int</a:t>
            </a:r>
            <a:r>
              <a:rPr lang="es-MX" dirty="0" smtClean="0"/>
              <a:t> off, </a:t>
            </a:r>
            <a:r>
              <a:rPr lang="es-MX" dirty="0" err="1" smtClean="0"/>
              <a:t>int</a:t>
            </a:r>
            <a:r>
              <a:rPr lang="es-MX" dirty="0" smtClean="0"/>
              <a:t> </a:t>
            </a:r>
            <a:r>
              <a:rPr lang="es-MX" dirty="0" err="1" smtClean="0"/>
              <a:t>tam</a:t>
            </a:r>
            <a:r>
              <a:rPr lang="es-MX" dirty="0" smtClean="0"/>
              <a:t>)</a:t>
            </a:r>
            <a:endParaRPr lang="es-MX" dirty="0"/>
          </a:p>
        </p:txBody>
      </p:sp>
      <p:sp>
        <p:nvSpPr>
          <p:cNvPr id="4" name="CuadroTexto 3"/>
          <p:cNvSpPr txBox="1"/>
          <p:nvPr/>
        </p:nvSpPr>
        <p:spPr>
          <a:xfrm>
            <a:off x="1323833" y="6250675"/>
            <a:ext cx="2698239" cy="369332"/>
          </a:xfrm>
          <a:prstGeom prst="rect">
            <a:avLst/>
          </a:prstGeom>
          <a:noFill/>
        </p:spPr>
        <p:txBody>
          <a:bodyPr wrap="none" rtlCol="0">
            <a:spAutoFit/>
          </a:bodyPr>
          <a:lstStyle/>
          <a:p>
            <a:r>
              <a:rPr lang="es-MX" dirty="0" smtClean="0"/>
              <a:t>*Ej. </a:t>
            </a:r>
            <a:r>
              <a:rPr lang="es-MX" dirty="0" err="1" smtClean="0"/>
              <a:t>PipeTest</a:t>
            </a:r>
            <a:r>
              <a:rPr lang="es-MX" dirty="0" smtClean="0"/>
              <a:t>, </a:t>
            </a:r>
            <a:r>
              <a:rPr lang="es-MX" dirty="0" err="1" smtClean="0"/>
              <a:t>PipeDemo</a:t>
            </a:r>
            <a:endParaRPr lang="es-MX" dirty="0"/>
          </a:p>
        </p:txBody>
      </p:sp>
    </p:spTree>
    <p:extLst>
      <p:ext uri="{BB962C8B-B14F-4D97-AF65-F5344CB8AC3E}">
        <p14:creationId xmlns:p14="http://schemas.microsoft.com/office/powerpoint/2010/main" val="287266325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Pthreads</a:t>
            </a:r>
            <a:r>
              <a:rPr lang="es-MX" dirty="0" smtClean="0"/>
              <a:t>  &lt;</a:t>
            </a:r>
            <a:r>
              <a:rPr lang="es-MX" dirty="0" err="1" smtClean="0"/>
              <a:t>pthread.h</a:t>
            </a:r>
            <a:r>
              <a:rPr lang="es-MX" dirty="0" smtClean="0"/>
              <a:t>&gt;</a:t>
            </a:r>
            <a:endParaRPr lang="es-MX" dirty="0"/>
          </a:p>
        </p:txBody>
      </p:sp>
      <p:sp>
        <p:nvSpPr>
          <p:cNvPr id="3" name="Marcador de texto 2"/>
          <p:cNvSpPr>
            <a:spLocks noGrp="1"/>
          </p:cNvSpPr>
          <p:nvPr>
            <p:ph type="body"/>
          </p:nvPr>
        </p:nvSpPr>
        <p:spPr>
          <a:xfrm>
            <a:off x="609480" y="1418760"/>
            <a:ext cx="10972440" cy="5173109"/>
          </a:xfrm>
        </p:spPr>
        <p:txBody>
          <a:bodyPr/>
          <a:lstStyle/>
          <a:p>
            <a:pPr marL="342900" indent="-342900">
              <a:buFont typeface="Arial" panose="020B0604020202020204" pitchFamily="34" charset="0"/>
              <a:buChar char="•"/>
            </a:pPr>
            <a:r>
              <a:rPr lang="en-US" sz="2400" b="1" dirty="0" err="1"/>
              <a:t>p</a:t>
            </a:r>
            <a:r>
              <a:rPr lang="en-US" sz="2400" b="1" dirty="0" err="1" smtClean="0"/>
              <a:t>thread.h</a:t>
            </a:r>
            <a:r>
              <a:rPr lang="en-US" sz="2400" b="1" dirty="0" smtClean="0"/>
              <a:t> no </a:t>
            </a:r>
            <a:r>
              <a:rPr lang="en-US" sz="2400" b="1" dirty="0" err="1" smtClean="0"/>
              <a:t>viene</a:t>
            </a:r>
            <a:r>
              <a:rPr lang="en-US" sz="2400" b="1" dirty="0" smtClean="0"/>
              <a:t> </a:t>
            </a:r>
            <a:r>
              <a:rPr lang="en-US" sz="2400" b="1" dirty="0" err="1" smtClean="0"/>
              <a:t>incluido</a:t>
            </a:r>
            <a:r>
              <a:rPr lang="en-US" sz="2400" b="1" dirty="0" smtClean="0"/>
              <a:t> </a:t>
            </a:r>
            <a:r>
              <a:rPr lang="en-US" sz="2400" b="1" dirty="0" err="1" smtClean="0"/>
              <a:t>por</a:t>
            </a:r>
            <a:r>
              <a:rPr lang="en-US" sz="2400" b="1" dirty="0" smtClean="0"/>
              <a:t> </a:t>
            </a:r>
            <a:r>
              <a:rPr lang="en-US" sz="2400" b="1" dirty="0" err="1" smtClean="0"/>
              <a:t>defecto</a:t>
            </a:r>
            <a:r>
              <a:rPr lang="en-US" sz="2400" b="1" dirty="0" smtClean="0"/>
              <a:t> </a:t>
            </a:r>
            <a:r>
              <a:rPr lang="en-US" sz="2400" b="1" dirty="0" err="1" smtClean="0"/>
              <a:t>en</a:t>
            </a:r>
            <a:r>
              <a:rPr lang="en-US" sz="2400" b="1" dirty="0" smtClean="0"/>
              <a:t> </a:t>
            </a:r>
            <a:r>
              <a:rPr lang="en-US" sz="2400" b="1" dirty="0" err="1" smtClean="0"/>
              <a:t>gcc</a:t>
            </a:r>
            <a:r>
              <a:rPr lang="en-US" sz="2400" b="1" dirty="0" smtClean="0"/>
              <a:t>, hay que </a:t>
            </a:r>
            <a:r>
              <a:rPr lang="en-US" sz="2400" b="1" dirty="0" err="1" smtClean="0"/>
              <a:t>incluirlo</a:t>
            </a:r>
            <a:r>
              <a:rPr lang="en-US" sz="2400" b="1" dirty="0" smtClean="0"/>
              <a:t> al </a:t>
            </a:r>
            <a:r>
              <a:rPr lang="en-US" sz="2400" b="1" dirty="0" err="1" smtClean="0"/>
              <a:t>compilar</a:t>
            </a:r>
            <a:r>
              <a:rPr lang="en-US" sz="2400" b="1" dirty="0" smtClean="0"/>
              <a:t>:</a:t>
            </a:r>
            <a:r>
              <a:rPr lang="en-US" sz="2400" b="1" dirty="0" smtClean="0"/>
              <a:t>     </a:t>
            </a:r>
            <a:r>
              <a:rPr lang="en-US" sz="2400" b="1" i="1" dirty="0" err="1" smtClean="0">
                <a:solidFill>
                  <a:schemeClr val="accent2">
                    <a:lumMod val="75000"/>
                  </a:schemeClr>
                </a:solidFill>
                <a:latin typeface="Courier New" panose="02070309020205020404" pitchFamily="49" charset="0"/>
                <a:cs typeface="Courier New" panose="02070309020205020404" pitchFamily="49" charset="0"/>
              </a:rPr>
              <a:t>gcc</a:t>
            </a:r>
            <a:r>
              <a:rPr lang="en-US" sz="2400" b="1" i="1" dirty="0" smtClean="0">
                <a:solidFill>
                  <a:schemeClr val="accent2">
                    <a:lumMod val="75000"/>
                  </a:schemeClr>
                </a:solidFill>
                <a:latin typeface="Courier New" panose="02070309020205020404" pitchFamily="49" charset="0"/>
                <a:cs typeface="Courier New" panose="02070309020205020404" pitchFamily="49" charset="0"/>
              </a:rPr>
              <a:t> –</a:t>
            </a:r>
            <a:r>
              <a:rPr lang="en-US" sz="2400" b="1" i="1" dirty="0" err="1" smtClean="0">
                <a:solidFill>
                  <a:schemeClr val="accent2">
                    <a:lumMod val="75000"/>
                  </a:schemeClr>
                </a:solidFill>
                <a:latin typeface="Courier New" panose="02070309020205020404" pitchFamily="49" charset="0"/>
                <a:cs typeface="Courier New" panose="02070309020205020404" pitchFamily="49" charset="0"/>
              </a:rPr>
              <a:t>pthread</a:t>
            </a:r>
            <a:r>
              <a:rPr lang="en-US" sz="2400" b="1" i="1" dirty="0" smtClean="0">
                <a:solidFill>
                  <a:schemeClr val="accent2">
                    <a:lumMod val="75000"/>
                  </a:schemeClr>
                </a:solidFill>
                <a:latin typeface="Courier New" panose="02070309020205020404" pitchFamily="49" charset="0"/>
                <a:cs typeface="Courier New" panose="02070309020205020404" pitchFamily="49" charset="0"/>
              </a:rPr>
              <a:t> </a:t>
            </a:r>
            <a:r>
              <a:rPr lang="en-US" sz="2400" b="1" i="1" dirty="0" err="1" smtClean="0">
                <a:solidFill>
                  <a:schemeClr val="accent2">
                    <a:lumMod val="75000"/>
                  </a:schemeClr>
                </a:solidFill>
                <a:latin typeface="Courier New" panose="02070309020205020404" pitchFamily="49" charset="0"/>
                <a:cs typeface="Courier New" panose="02070309020205020404" pitchFamily="49" charset="0"/>
              </a:rPr>
              <a:t>miprograma.c</a:t>
            </a:r>
            <a:r>
              <a:rPr lang="en-US" sz="2400" b="1" i="1" dirty="0" smtClean="0">
                <a:solidFill>
                  <a:schemeClr val="accent2">
                    <a:lumMod val="75000"/>
                  </a:schemeClr>
                </a:solidFill>
                <a:latin typeface="Courier New" panose="02070309020205020404" pitchFamily="49" charset="0"/>
                <a:cs typeface="Courier New" panose="02070309020205020404" pitchFamily="49" charset="0"/>
              </a:rPr>
              <a:t> –o </a:t>
            </a:r>
            <a:r>
              <a:rPr lang="en-US" sz="2400" b="1" i="1" dirty="0" err="1" smtClean="0">
                <a:solidFill>
                  <a:schemeClr val="accent2">
                    <a:lumMod val="75000"/>
                  </a:schemeClr>
                </a:solidFill>
                <a:latin typeface="Courier New" panose="02070309020205020404" pitchFamily="49" charset="0"/>
                <a:cs typeface="Courier New" panose="02070309020205020404" pitchFamily="49" charset="0"/>
              </a:rPr>
              <a:t>salida</a:t>
            </a:r>
            <a:endParaRPr lang="en-US" sz="2400" b="1" i="1" dirty="0" smtClean="0">
              <a:solidFill>
                <a:schemeClr val="accent2">
                  <a:lumMod val="75000"/>
                </a:schemeClr>
              </a:solidFill>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err="1" smtClean="0"/>
              <a:t>int</a:t>
            </a:r>
            <a:r>
              <a:rPr lang="en-US" sz="2400" dirty="0" smtClean="0"/>
              <a:t>   </a:t>
            </a:r>
            <a:r>
              <a:rPr lang="en-US" sz="2400" dirty="0" err="1"/>
              <a:t>pthread_create</a:t>
            </a:r>
            <a:r>
              <a:rPr lang="en-US" sz="2400" dirty="0"/>
              <a:t>(</a:t>
            </a:r>
            <a:r>
              <a:rPr lang="en-US" sz="2400" dirty="0" err="1"/>
              <a:t>pthread_t</a:t>
            </a:r>
            <a:r>
              <a:rPr lang="en-US" sz="2400" dirty="0"/>
              <a:t> *, </a:t>
            </a:r>
            <a:r>
              <a:rPr lang="en-US" sz="2400" dirty="0" err="1"/>
              <a:t>const</a:t>
            </a:r>
            <a:r>
              <a:rPr lang="en-US" sz="2400" dirty="0"/>
              <a:t> </a:t>
            </a:r>
            <a:r>
              <a:rPr lang="en-US" sz="2400" dirty="0" err="1"/>
              <a:t>pthread_attr_t</a:t>
            </a:r>
            <a:r>
              <a:rPr lang="en-US" sz="2400" dirty="0"/>
              <a:t> </a:t>
            </a:r>
            <a:r>
              <a:rPr lang="en-US" sz="2400" dirty="0" smtClean="0"/>
              <a:t>*, void </a:t>
            </a:r>
            <a:r>
              <a:rPr lang="en-US" sz="2400" dirty="0"/>
              <a:t>*(*)(void *), void </a:t>
            </a:r>
            <a:r>
              <a:rPr lang="en-US" sz="2400" dirty="0" smtClean="0"/>
              <a:t>*);</a:t>
            </a:r>
          </a:p>
          <a:p>
            <a:pPr marL="342900" indent="-342900">
              <a:buFont typeface="Arial" panose="020B0604020202020204" pitchFamily="34" charset="0"/>
              <a:buChar char="•"/>
            </a:pPr>
            <a:r>
              <a:rPr lang="es-MX" sz="2400" dirty="0" err="1"/>
              <a:t>int</a:t>
            </a:r>
            <a:r>
              <a:rPr lang="es-MX" sz="2400" dirty="0"/>
              <a:t>   </a:t>
            </a:r>
            <a:r>
              <a:rPr lang="es-MX" sz="2400" dirty="0" err="1"/>
              <a:t>pthread_equal</a:t>
            </a:r>
            <a:r>
              <a:rPr lang="es-MX" sz="2400" dirty="0"/>
              <a:t>(</a:t>
            </a:r>
            <a:r>
              <a:rPr lang="es-MX" sz="2400" dirty="0" err="1"/>
              <a:t>pthread_t</a:t>
            </a:r>
            <a:r>
              <a:rPr lang="es-MX" sz="2400" dirty="0"/>
              <a:t>, </a:t>
            </a:r>
            <a:r>
              <a:rPr lang="es-MX" sz="2400" dirty="0" err="1"/>
              <a:t>pthread_t</a:t>
            </a:r>
            <a:r>
              <a:rPr lang="es-MX" sz="2400" dirty="0" smtClean="0"/>
              <a:t>);</a:t>
            </a:r>
          </a:p>
          <a:p>
            <a:pPr marL="342900" indent="-342900">
              <a:buFont typeface="Arial" panose="020B0604020202020204" pitchFamily="34" charset="0"/>
              <a:buChar char="•"/>
            </a:pPr>
            <a:r>
              <a:rPr lang="es-MX" sz="2400" dirty="0" err="1"/>
              <a:t>int</a:t>
            </a:r>
            <a:r>
              <a:rPr lang="es-MX" sz="2400" dirty="0"/>
              <a:t>   </a:t>
            </a:r>
            <a:r>
              <a:rPr lang="es-MX" sz="2400" dirty="0" err="1"/>
              <a:t>pthread_detach</a:t>
            </a:r>
            <a:r>
              <a:rPr lang="es-MX" sz="2400" dirty="0"/>
              <a:t>(</a:t>
            </a:r>
            <a:r>
              <a:rPr lang="es-MX" sz="2400" dirty="0" err="1"/>
              <a:t>pthread_t</a:t>
            </a:r>
            <a:r>
              <a:rPr lang="es-MX" sz="2400" dirty="0" smtClean="0"/>
              <a:t>);</a:t>
            </a:r>
          </a:p>
          <a:p>
            <a:pPr marL="342900" indent="-342900">
              <a:buFont typeface="Arial" panose="020B0604020202020204" pitchFamily="34" charset="0"/>
              <a:buChar char="•"/>
            </a:pPr>
            <a:r>
              <a:rPr lang="es-MX" sz="2400" dirty="0" err="1"/>
              <a:t>int</a:t>
            </a:r>
            <a:r>
              <a:rPr lang="es-MX" sz="2400" dirty="0"/>
              <a:t>   </a:t>
            </a:r>
            <a:r>
              <a:rPr lang="es-MX" sz="2400" dirty="0" err="1"/>
              <a:t>pthread_join</a:t>
            </a:r>
            <a:r>
              <a:rPr lang="es-MX" sz="2400" dirty="0"/>
              <a:t>(</a:t>
            </a:r>
            <a:r>
              <a:rPr lang="es-MX" sz="2400" dirty="0" err="1"/>
              <a:t>pthread_t</a:t>
            </a:r>
            <a:r>
              <a:rPr lang="es-MX" sz="2400" dirty="0"/>
              <a:t>, </a:t>
            </a:r>
            <a:r>
              <a:rPr lang="es-MX" sz="2400" dirty="0" err="1"/>
              <a:t>void</a:t>
            </a:r>
            <a:r>
              <a:rPr lang="es-MX" sz="2400" dirty="0"/>
              <a:t> </a:t>
            </a:r>
            <a:r>
              <a:rPr lang="es-MX" sz="2400" dirty="0" smtClean="0"/>
              <a:t>**);</a:t>
            </a:r>
          </a:p>
          <a:p>
            <a:pPr marL="342900" indent="-342900">
              <a:buFont typeface="Arial" panose="020B0604020202020204" pitchFamily="34" charset="0"/>
              <a:buChar char="•"/>
            </a:pPr>
            <a:r>
              <a:rPr lang="es-MX" sz="2400" dirty="0" err="1"/>
              <a:t>void</a:t>
            </a:r>
            <a:r>
              <a:rPr lang="es-MX" sz="2400" dirty="0"/>
              <a:t>  </a:t>
            </a:r>
            <a:r>
              <a:rPr lang="es-MX" sz="2400" dirty="0" err="1"/>
              <a:t>pthread_exit</a:t>
            </a:r>
            <a:r>
              <a:rPr lang="es-MX" sz="2400" dirty="0"/>
              <a:t>(</a:t>
            </a:r>
            <a:r>
              <a:rPr lang="es-MX" sz="2400" dirty="0" err="1"/>
              <a:t>void</a:t>
            </a:r>
            <a:r>
              <a:rPr lang="es-MX" sz="2400" dirty="0"/>
              <a:t> </a:t>
            </a:r>
            <a:r>
              <a:rPr lang="es-MX" sz="2400" dirty="0" smtClean="0"/>
              <a:t>*);  //mismo hilo</a:t>
            </a:r>
          </a:p>
          <a:p>
            <a:pPr marL="342900" indent="-342900">
              <a:buFont typeface="Arial" panose="020B0604020202020204" pitchFamily="34" charset="0"/>
              <a:buChar char="•"/>
            </a:pPr>
            <a:r>
              <a:rPr lang="es-MX" sz="2400" dirty="0" err="1"/>
              <a:t>int</a:t>
            </a:r>
            <a:r>
              <a:rPr lang="es-MX" sz="2400" dirty="0"/>
              <a:t>   </a:t>
            </a:r>
            <a:r>
              <a:rPr lang="es-MX" sz="2400" dirty="0" err="1"/>
              <a:t>pthread_cancel</a:t>
            </a:r>
            <a:r>
              <a:rPr lang="es-MX" sz="2400" dirty="0"/>
              <a:t>(</a:t>
            </a:r>
            <a:r>
              <a:rPr lang="es-MX" sz="2400" dirty="0" err="1"/>
              <a:t>pthread_t</a:t>
            </a:r>
            <a:r>
              <a:rPr lang="es-MX" sz="2400" dirty="0" smtClean="0"/>
              <a:t>);</a:t>
            </a:r>
          </a:p>
          <a:p>
            <a:pPr marL="342900" indent="-342900">
              <a:buFont typeface="Arial" panose="020B0604020202020204" pitchFamily="34" charset="0"/>
              <a:buChar char="•"/>
            </a:pPr>
            <a:endParaRPr lang="es-MX" sz="2400" dirty="0"/>
          </a:p>
          <a:p>
            <a:r>
              <a:rPr lang="es-MX" sz="2400" dirty="0" smtClean="0"/>
              <a:t>Ej. </a:t>
            </a:r>
            <a:r>
              <a:rPr lang="es-MX" sz="2400" dirty="0" err="1"/>
              <a:t>p</a:t>
            </a:r>
            <a:r>
              <a:rPr lang="es-MX" sz="2400" dirty="0" err="1" smtClean="0"/>
              <a:t>thread.c</a:t>
            </a:r>
            <a:r>
              <a:rPr lang="es-MX" sz="2400" dirty="0" smtClean="0"/>
              <a:t>, </a:t>
            </a:r>
          </a:p>
          <a:p>
            <a:endParaRPr lang="es-MX" sz="2400" dirty="0"/>
          </a:p>
        </p:txBody>
      </p:sp>
    </p:spTree>
    <p:extLst>
      <p:ext uri="{BB962C8B-B14F-4D97-AF65-F5344CB8AC3E}">
        <p14:creationId xmlns:p14="http://schemas.microsoft.com/office/powerpoint/2010/main" val="642933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Características de TCP (1/5)</a:t>
            </a:r>
            <a:endParaRPr/>
          </a:p>
        </p:txBody>
      </p:sp>
      <p:sp>
        <p:nvSpPr>
          <p:cNvPr id="244" name="CustomShape 2"/>
          <p:cNvSpPr/>
          <p:nvPr/>
        </p:nvSpPr>
        <p:spPr>
          <a:xfrm>
            <a:off x="1981080" y="1600200"/>
            <a:ext cx="8228880" cy="492444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Orientado a conexión</a:t>
            </a:r>
            <a:endParaRPr/>
          </a:p>
          <a:p>
            <a:pPr lvl="1">
              <a:lnSpc>
                <a:spcPct val="100000"/>
              </a:lnSpc>
              <a:buFont typeface="Arial"/>
              <a:buChar char="•"/>
            </a:pPr>
            <a:r>
              <a:rPr lang="en-US" sz="2400">
                <a:solidFill>
                  <a:srgbClr val="000000"/>
                </a:solidFill>
                <a:latin typeface="Calibri"/>
                <a:ea typeface="DejaVu Sans"/>
              </a:rPr>
              <a:t>Antes de poder transferir los datos, dos procesos (local y remoto) deben negociar una conexión TCP mediante un proceso de establecimiento de conexión (handshake).</a:t>
            </a:r>
            <a:endParaRPr/>
          </a:p>
          <a:p>
            <a:pPr lvl="1">
              <a:lnSpc>
                <a:spcPct val="100000"/>
              </a:lnSpc>
              <a:buFont typeface="Arial"/>
              <a:buChar char="•"/>
            </a:pPr>
            <a:r>
              <a:rPr lang="en-US" sz="2400">
                <a:solidFill>
                  <a:srgbClr val="000000"/>
                </a:solidFill>
                <a:latin typeface="Calibri"/>
                <a:ea typeface="DejaVu Sans"/>
              </a:rPr>
              <a:t>Las conexiones TCP se cierran formalmente mediante el proceso de finalización de conexión TCP.</a:t>
            </a:r>
            <a:endParaRPr/>
          </a:p>
          <a:p>
            <a:pPr>
              <a:lnSpc>
                <a:spcPct val="90000"/>
              </a:lnSpc>
              <a:buFont typeface="Arial"/>
              <a:buChar char="•"/>
            </a:pPr>
            <a:r>
              <a:rPr lang="en-US" sz="2800">
                <a:solidFill>
                  <a:srgbClr val="000000"/>
                </a:solidFill>
                <a:latin typeface="Calibri"/>
                <a:ea typeface="DejaVu Sans"/>
              </a:rPr>
              <a:t>Full Duplex</a:t>
            </a:r>
            <a:endParaRPr/>
          </a:p>
          <a:p>
            <a:pPr lvl="1">
              <a:lnSpc>
                <a:spcPct val="90000"/>
              </a:lnSpc>
              <a:buFont typeface="Arial"/>
              <a:buChar char="•"/>
            </a:pPr>
            <a:r>
              <a:rPr lang="en-US" sz="2400">
                <a:solidFill>
                  <a:srgbClr val="000000"/>
                </a:solidFill>
                <a:latin typeface="Calibri"/>
                <a:ea typeface="DejaVu Sans"/>
              </a:rPr>
              <a:t>Para cada terminal TCP, la conexión TCP está formada por dos canales lógicos: un canal para transmitir datos (salida) y uno para recibir datos (entrada).</a:t>
            </a:r>
            <a:endParaRPr/>
          </a:p>
          <a:p>
            <a:pPr lvl="1">
              <a:lnSpc>
                <a:spcPct val="90000"/>
              </a:lnSpc>
              <a:buFont typeface="Arial"/>
              <a:buChar char="•"/>
            </a:pPr>
            <a:r>
              <a:rPr lang="en-US" sz="2400">
                <a:solidFill>
                  <a:srgbClr val="000000"/>
                </a:solidFill>
                <a:latin typeface="Calibri"/>
                <a:ea typeface="DejaVu Sans"/>
              </a:rPr>
              <a:t>Con la tecnología adecuada de la capa de Interfaz de Red, la terminal podría transmitir y recibir datos al mismo tiempo.</a:t>
            </a:r>
            <a:endParaRPr/>
          </a:p>
          <a:p>
            <a:pPr lvl="1">
              <a:lnSpc>
                <a:spcPct val="90000"/>
              </a:lnSpc>
              <a:buFont typeface="Arial"/>
              <a:buChar char="•"/>
            </a:pPr>
            <a:r>
              <a:rPr lang="en-US" sz="2400">
                <a:solidFill>
                  <a:srgbClr val="000000"/>
                </a:solidFill>
                <a:latin typeface="Calibri"/>
                <a:ea typeface="DejaVu Sans"/>
              </a:rPr>
              <a:t>El encabezado TCP contiene el número de secuencia de los datos de salida y un reconocimiento de los datos de entrada.</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Atributos de un hilo</a:t>
            </a:r>
            <a:endParaRPr lang="es-MX" dirty="0"/>
          </a:p>
        </p:txBody>
      </p:sp>
      <p:sp>
        <p:nvSpPr>
          <p:cNvPr id="3" name="Marcador de texto 2"/>
          <p:cNvSpPr>
            <a:spLocks noGrp="1"/>
          </p:cNvSpPr>
          <p:nvPr>
            <p:ph type="body"/>
          </p:nvPr>
        </p:nvSpPr>
        <p:spPr>
          <a:xfrm>
            <a:off x="609480" y="1774210"/>
            <a:ext cx="10972440" cy="4599294"/>
          </a:xfrm>
        </p:spPr>
        <p:txBody>
          <a:bodyPr/>
          <a:lstStyle/>
          <a:p>
            <a:pPr marL="342900" indent="-342900">
              <a:buFont typeface="Arial" panose="020B0604020202020204" pitchFamily="34" charset="0"/>
              <a:buChar char="•"/>
            </a:pPr>
            <a:r>
              <a:rPr lang="es-MX" sz="2200" b="1" dirty="0" smtClean="0"/>
              <a:t>Alcance (</a:t>
            </a:r>
            <a:r>
              <a:rPr lang="es-MX" sz="2200" b="1" dirty="0" err="1" smtClean="0"/>
              <a:t>scope</a:t>
            </a:r>
            <a:r>
              <a:rPr lang="es-MX" sz="2200" b="1" dirty="0" smtClean="0"/>
              <a:t>)</a:t>
            </a:r>
            <a:r>
              <a:rPr lang="es-MX" sz="2200" dirty="0" smtClean="0"/>
              <a:t>: PTHREAD_SCOPE_SYSTEM, PTHREAD_SCOPE_PROCESS</a:t>
            </a:r>
          </a:p>
          <a:p>
            <a:pPr marL="342900" indent="-342900">
              <a:buFont typeface="Arial" panose="020B0604020202020204" pitchFamily="34" charset="0"/>
              <a:buChar char="•"/>
            </a:pPr>
            <a:endParaRPr lang="es-MX" sz="2200" b="1" dirty="0" smtClean="0"/>
          </a:p>
          <a:p>
            <a:pPr marL="342900" indent="-342900">
              <a:buFont typeface="Arial" panose="020B0604020202020204" pitchFamily="34" charset="0"/>
              <a:buChar char="•"/>
            </a:pPr>
            <a:r>
              <a:rPr lang="es-MX" sz="2200" b="1" dirty="0" smtClean="0"/>
              <a:t>Política </a:t>
            </a:r>
            <a:r>
              <a:rPr lang="es-MX" sz="2200" b="1" dirty="0"/>
              <a:t>de planificación</a:t>
            </a:r>
            <a:r>
              <a:rPr lang="es-MX" sz="2200" dirty="0"/>
              <a:t>: SCHED_FIFO, </a:t>
            </a:r>
            <a:r>
              <a:rPr lang="es-MX" sz="2200" dirty="0" smtClean="0"/>
              <a:t>SCHED_RR, SCHED_OTHER</a:t>
            </a:r>
            <a:endParaRPr lang="es-MX" sz="2200" dirty="0"/>
          </a:p>
          <a:p>
            <a:pPr marL="342900" indent="-342900">
              <a:buFont typeface="Arial" panose="020B0604020202020204" pitchFamily="34" charset="0"/>
              <a:buChar char="•"/>
            </a:pPr>
            <a:endParaRPr lang="es-MX" sz="2200" b="1" dirty="0" smtClean="0"/>
          </a:p>
          <a:p>
            <a:pPr marL="342900" indent="-342900">
              <a:buFont typeface="Arial" panose="020B0604020202020204" pitchFamily="34" charset="0"/>
              <a:buChar char="•"/>
            </a:pPr>
            <a:r>
              <a:rPr lang="es-MX" sz="2200" b="1" dirty="0" smtClean="0"/>
              <a:t>Prioridad</a:t>
            </a:r>
            <a:r>
              <a:rPr lang="es-MX" sz="2200" dirty="0" smtClean="0"/>
              <a:t>: RR y FIFO usan un rango de 1- 99</a:t>
            </a:r>
          </a:p>
          <a:p>
            <a:pPr marL="342900" indent="-342900">
              <a:buFont typeface="Arial" panose="020B0604020202020204" pitchFamily="34" charset="0"/>
              <a:buChar char="•"/>
            </a:pPr>
            <a:endParaRPr lang="es-MX" sz="2200" dirty="0" smtClean="0"/>
          </a:p>
          <a:p>
            <a:pPr marL="342900" indent="-342900">
              <a:buFont typeface="Arial" panose="020B0604020202020204" pitchFamily="34" charset="0"/>
              <a:buChar char="•"/>
            </a:pPr>
            <a:r>
              <a:rPr lang="es-MX" sz="2200" dirty="0" smtClean="0"/>
              <a:t>Herencia</a:t>
            </a:r>
            <a:endParaRPr lang="es-MX" sz="2200" dirty="0" smtClean="0"/>
          </a:p>
          <a:p>
            <a:pPr marL="342900" indent="-342900">
              <a:buFont typeface="Arial" panose="020B0604020202020204" pitchFamily="34" charset="0"/>
              <a:buChar char="•"/>
            </a:pPr>
            <a:endParaRPr lang="es-MX" sz="2200" dirty="0" smtClean="0"/>
          </a:p>
          <a:p>
            <a:pPr marL="342900" indent="-342900">
              <a:buFont typeface="Arial" panose="020B0604020202020204" pitchFamily="34" charset="0"/>
              <a:buChar char="•"/>
            </a:pPr>
            <a:r>
              <a:rPr lang="es-MX" sz="2200" dirty="0" smtClean="0"/>
              <a:t>Pila</a:t>
            </a:r>
            <a:endParaRPr lang="es-MX" sz="2200" dirty="0" smtClean="0"/>
          </a:p>
          <a:p>
            <a:pPr marL="342900" indent="-342900">
              <a:buFont typeface="Arial" panose="020B0604020202020204" pitchFamily="34" charset="0"/>
              <a:buChar char="•"/>
            </a:pPr>
            <a:endParaRPr lang="es-MX" sz="2200" dirty="0" smtClean="0"/>
          </a:p>
          <a:p>
            <a:pPr marL="342900" indent="-342900">
              <a:buFont typeface="Arial" panose="020B0604020202020204" pitchFamily="34" charset="0"/>
              <a:buChar char="•"/>
            </a:pPr>
            <a:r>
              <a:rPr lang="es-MX" sz="2200" dirty="0" smtClean="0"/>
              <a:t>Independencia </a:t>
            </a:r>
            <a:endParaRPr lang="es-MX" sz="2200" dirty="0" smtClean="0"/>
          </a:p>
          <a:p>
            <a:endParaRPr lang="es-MX" sz="2200" dirty="0"/>
          </a:p>
        </p:txBody>
      </p:sp>
    </p:spTree>
    <p:extLst>
      <p:ext uri="{BB962C8B-B14F-4D97-AF65-F5344CB8AC3E}">
        <p14:creationId xmlns:p14="http://schemas.microsoft.com/office/powerpoint/2010/main" val="143981910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Atributos</a:t>
            </a:r>
            <a:endParaRPr lang="es-MX" dirty="0"/>
          </a:p>
        </p:txBody>
      </p:sp>
      <p:sp>
        <p:nvSpPr>
          <p:cNvPr id="3" name="Marcador de texto 2"/>
          <p:cNvSpPr>
            <a:spLocks noGrp="1"/>
          </p:cNvSpPr>
          <p:nvPr>
            <p:ph type="body"/>
          </p:nvPr>
        </p:nvSpPr>
        <p:spPr>
          <a:xfrm>
            <a:off x="609480" y="1604519"/>
            <a:ext cx="10972440" cy="5151123"/>
          </a:xfrm>
        </p:spPr>
        <p:txBody>
          <a:bodyPr/>
          <a:lstStyle/>
          <a:p>
            <a:pPr marL="342900" indent="-342900">
              <a:buFont typeface="Arial" panose="020B0604020202020204" pitchFamily="34" charset="0"/>
              <a:buChar char="•"/>
            </a:pPr>
            <a:r>
              <a:rPr lang="es-MX" sz="2200" dirty="0" err="1"/>
              <a:t>int</a:t>
            </a:r>
            <a:r>
              <a:rPr lang="es-MX" sz="2200" dirty="0"/>
              <a:t>   </a:t>
            </a:r>
            <a:r>
              <a:rPr lang="es-MX" sz="2200" dirty="0" err="1"/>
              <a:t>pthread_attr_init</a:t>
            </a:r>
            <a:r>
              <a:rPr lang="es-MX" sz="2200" dirty="0"/>
              <a:t>(</a:t>
            </a:r>
            <a:r>
              <a:rPr lang="es-MX" sz="2200" dirty="0" err="1"/>
              <a:t>pthread_attr_t</a:t>
            </a:r>
            <a:r>
              <a:rPr lang="es-MX" sz="2200" dirty="0"/>
              <a:t> </a:t>
            </a:r>
            <a:r>
              <a:rPr lang="es-MX" sz="2200" dirty="0" smtClean="0"/>
              <a:t>*);</a:t>
            </a:r>
          </a:p>
          <a:p>
            <a:pPr marL="342900" indent="-342900">
              <a:buFont typeface="Arial" panose="020B0604020202020204" pitchFamily="34" charset="0"/>
              <a:buChar char="•"/>
            </a:pPr>
            <a:r>
              <a:rPr lang="es-MX" sz="2200" dirty="0" err="1" smtClean="0"/>
              <a:t>int</a:t>
            </a:r>
            <a:r>
              <a:rPr lang="es-MX" sz="2200" dirty="0" smtClean="0"/>
              <a:t>   </a:t>
            </a:r>
            <a:r>
              <a:rPr lang="es-MX" sz="2200" dirty="0" err="1"/>
              <a:t>pthread_attr_destroy</a:t>
            </a:r>
            <a:r>
              <a:rPr lang="es-MX" sz="2200" dirty="0"/>
              <a:t>(</a:t>
            </a:r>
            <a:r>
              <a:rPr lang="es-MX" sz="2200" dirty="0" err="1"/>
              <a:t>pthread_attr_t</a:t>
            </a:r>
            <a:r>
              <a:rPr lang="es-MX" sz="2200" dirty="0"/>
              <a:t> *);</a:t>
            </a:r>
          </a:p>
          <a:p>
            <a:pPr marL="342900" indent="-342900">
              <a:buFont typeface="Arial" panose="020B0604020202020204" pitchFamily="34" charset="0"/>
              <a:buChar char="•"/>
            </a:pPr>
            <a:r>
              <a:rPr lang="es-MX" sz="2200" dirty="0" err="1"/>
              <a:t>int</a:t>
            </a:r>
            <a:r>
              <a:rPr lang="es-MX" sz="2200" dirty="0"/>
              <a:t>   </a:t>
            </a:r>
            <a:r>
              <a:rPr lang="es-MX" sz="2200" dirty="0" err="1"/>
              <a:t>pthread_attr_getdetachstate</a:t>
            </a:r>
            <a:r>
              <a:rPr lang="es-MX" sz="2200" dirty="0"/>
              <a:t>(</a:t>
            </a:r>
            <a:r>
              <a:rPr lang="es-MX" sz="2200" dirty="0" err="1"/>
              <a:t>const</a:t>
            </a:r>
            <a:r>
              <a:rPr lang="es-MX" sz="2200" dirty="0"/>
              <a:t> </a:t>
            </a:r>
            <a:r>
              <a:rPr lang="es-MX" sz="2200" dirty="0" err="1"/>
              <a:t>pthread_attr_t</a:t>
            </a:r>
            <a:r>
              <a:rPr lang="es-MX" sz="2200" dirty="0"/>
              <a:t> *, </a:t>
            </a:r>
            <a:r>
              <a:rPr lang="es-MX" sz="2200" dirty="0" err="1"/>
              <a:t>int</a:t>
            </a:r>
            <a:r>
              <a:rPr lang="es-MX" sz="2200" dirty="0"/>
              <a:t> *);</a:t>
            </a:r>
          </a:p>
          <a:p>
            <a:pPr marL="342900" indent="-342900">
              <a:buFont typeface="Arial" panose="020B0604020202020204" pitchFamily="34" charset="0"/>
              <a:buChar char="•"/>
            </a:pPr>
            <a:r>
              <a:rPr lang="es-MX" sz="2200" dirty="0" err="1"/>
              <a:t>int</a:t>
            </a:r>
            <a:r>
              <a:rPr lang="es-MX" sz="2200" dirty="0"/>
              <a:t>   </a:t>
            </a:r>
            <a:r>
              <a:rPr lang="es-MX" sz="2200" dirty="0" err="1"/>
              <a:t>pthread_attr_getguardsize</a:t>
            </a:r>
            <a:r>
              <a:rPr lang="es-MX" sz="2200" dirty="0"/>
              <a:t>(</a:t>
            </a:r>
            <a:r>
              <a:rPr lang="es-MX" sz="2200" dirty="0" err="1"/>
              <a:t>const</a:t>
            </a:r>
            <a:r>
              <a:rPr lang="es-MX" sz="2200" dirty="0"/>
              <a:t> </a:t>
            </a:r>
            <a:r>
              <a:rPr lang="es-MX" sz="2200" dirty="0" err="1"/>
              <a:t>pthread_attr_t</a:t>
            </a:r>
            <a:r>
              <a:rPr lang="es-MX" sz="2200" dirty="0"/>
              <a:t> *, </a:t>
            </a:r>
            <a:r>
              <a:rPr lang="es-MX" sz="2200" dirty="0" err="1"/>
              <a:t>size_t</a:t>
            </a:r>
            <a:r>
              <a:rPr lang="es-MX" sz="2200" dirty="0"/>
              <a:t> *);</a:t>
            </a:r>
          </a:p>
          <a:p>
            <a:pPr marL="342900" indent="-342900">
              <a:buFont typeface="Arial" panose="020B0604020202020204" pitchFamily="34" charset="0"/>
              <a:buChar char="•"/>
            </a:pPr>
            <a:r>
              <a:rPr lang="es-MX" sz="2200" dirty="0" err="1"/>
              <a:t>int</a:t>
            </a:r>
            <a:r>
              <a:rPr lang="es-MX" sz="2200" dirty="0"/>
              <a:t>   </a:t>
            </a:r>
            <a:r>
              <a:rPr lang="es-MX" sz="2200" dirty="0" err="1"/>
              <a:t>pthread_attr_getinheritsched</a:t>
            </a:r>
            <a:r>
              <a:rPr lang="es-MX" sz="2200" dirty="0"/>
              <a:t>(</a:t>
            </a:r>
            <a:r>
              <a:rPr lang="es-MX" sz="2200" dirty="0" err="1"/>
              <a:t>const</a:t>
            </a:r>
            <a:r>
              <a:rPr lang="es-MX" sz="2200" dirty="0"/>
              <a:t> </a:t>
            </a:r>
            <a:r>
              <a:rPr lang="es-MX" sz="2200" dirty="0" err="1"/>
              <a:t>pthread_attr_t</a:t>
            </a:r>
            <a:r>
              <a:rPr lang="es-MX" sz="2200" dirty="0"/>
              <a:t> *, </a:t>
            </a:r>
            <a:r>
              <a:rPr lang="es-MX" sz="2200" dirty="0" err="1"/>
              <a:t>int</a:t>
            </a:r>
            <a:r>
              <a:rPr lang="es-MX" sz="2200" dirty="0"/>
              <a:t> *);</a:t>
            </a:r>
          </a:p>
          <a:p>
            <a:pPr marL="342900" indent="-342900">
              <a:buFont typeface="Arial" panose="020B0604020202020204" pitchFamily="34" charset="0"/>
              <a:buChar char="•"/>
            </a:pPr>
            <a:r>
              <a:rPr lang="es-MX" sz="2200" dirty="0" err="1" smtClean="0"/>
              <a:t>int</a:t>
            </a:r>
            <a:r>
              <a:rPr lang="es-MX" sz="2200" dirty="0" smtClean="0"/>
              <a:t>   </a:t>
            </a:r>
            <a:r>
              <a:rPr lang="es-MX" sz="2200" dirty="0" err="1" smtClean="0"/>
              <a:t>pthread_attr_getschedparam</a:t>
            </a:r>
            <a:r>
              <a:rPr lang="es-MX" sz="2200" dirty="0" smtClean="0"/>
              <a:t>(</a:t>
            </a:r>
            <a:r>
              <a:rPr lang="es-MX" sz="2200" dirty="0" err="1" smtClean="0"/>
              <a:t>const</a:t>
            </a:r>
            <a:r>
              <a:rPr lang="es-MX" sz="2200" dirty="0" smtClean="0"/>
              <a:t> </a:t>
            </a:r>
            <a:r>
              <a:rPr lang="es-MX" sz="2200" dirty="0" err="1" smtClean="0"/>
              <a:t>pthread_attr_t</a:t>
            </a:r>
            <a:r>
              <a:rPr lang="es-MX" sz="2200" dirty="0" smtClean="0"/>
              <a:t> *,</a:t>
            </a:r>
          </a:p>
          <a:p>
            <a:pPr marL="342900" indent="-342900">
              <a:buFont typeface="Arial" panose="020B0604020202020204" pitchFamily="34" charset="0"/>
              <a:buChar char="•"/>
            </a:pPr>
            <a:r>
              <a:rPr lang="es-MX" sz="2200" dirty="0" smtClean="0"/>
              <a:t>          </a:t>
            </a:r>
            <a:r>
              <a:rPr lang="es-MX" sz="2200" dirty="0" err="1" smtClean="0"/>
              <a:t>struct</a:t>
            </a:r>
            <a:r>
              <a:rPr lang="es-MX" sz="2200" dirty="0" smtClean="0"/>
              <a:t> </a:t>
            </a:r>
            <a:r>
              <a:rPr lang="es-MX" sz="2200" dirty="0" err="1" smtClean="0"/>
              <a:t>sched_param</a:t>
            </a:r>
            <a:r>
              <a:rPr lang="es-MX" sz="2200" dirty="0" smtClean="0"/>
              <a:t> *);</a:t>
            </a:r>
          </a:p>
          <a:p>
            <a:pPr marL="342900" indent="-342900">
              <a:buFont typeface="Arial" panose="020B0604020202020204" pitchFamily="34" charset="0"/>
              <a:buChar char="•"/>
            </a:pPr>
            <a:r>
              <a:rPr lang="es-MX" sz="2200" dirty="0" err="1" smtClean="0"/>
              <a:t>int</a:t>
            </a:r>
            <a:r>
              <a:rPr lang="es-MX" sz="2200" dirty="0" smtClean="0"/>
              <a:t>   </a:t>
            </a:r>
            <a:r>
              <a:rPr lang="es-MX" sz="2200" dirty="0" err="1"/>
              <a:t>pthread_attr_getschedpolicy</a:t>
            </a:r>
            <a:r>
              <a:rPr lang="es-MX" sz="2200" dirty="0"/>
              <a:t>(</a:t>
            </a:r>
            <a:r>
              <a:rPr lang="es-MX" sz="2200" dirty="0" err="1"/>
              <a:t>const</a:t>
            </a:r>
            <a:r>
              <a:rPr lang="es-MX" sz="2200" dirty="0"/>
              <a:t> </a:t>
            </a:r>
            <a:r>
              <a:rPr lang="es-MX" sz="2200" dirty="0" err="1"/>
              <a:t>pthread_attr_t</a:t>
            </a:r>
            <a:r>
              <a:rPr lang="es-MX" sz="2200" dirty="0"/>
              <a:t> *, </a:t>
            </a:r>
            <a:r>
              <a:rPr lang="es-MX" sz="2200" dirty="0" err="1"/>
              <a:t>int</a:t>
            </a:r>
            <a:r>
              <a:rPr lang="es-MX" sz="2200" dirty="0"/>
              <a:t> *);</a:t>
            </a:r>
          </a:p>
          <a:p>
            <a:pPr marL="342900" indent="-342900">
              <a:buFont typeface="Arial" panose="020B0604020202020204" pitchFamily="34" charset="0"/>
              <a:buChar char="•"/>
            </a:pPr>
            <a:r>
              <a:rPr lang="es-MX" sz="2200" dirty="0" err="1"/>
              <a:t>int</a:t>
            </a:r>
            <a:r>
              <a:rPr lang="es-MX" sz="2200" dirty="0"/>
              <a:t>   </a:t>
            </a:r>
            <a:r>
              <a:rPr lang="es-MX" sz="2200" dirty="0" err="1"/>
              <a:t>pthread_attr_getscope</a:t>
            </a:r>
            <a:r>
              <a:rPr lang="es-MX" sz="2200" dirty="0"/>
              <a:t>(</a:t>
            </a:r>
            <a:r>
              <a:rPr lang="es-MX" sz="2200" dirty="0" err="1"/>
              <a:t>const</a:t>
            </a:r>
            <a:r>
              <a:rPr lang="es-MX" sz="2200" dirty="0"/>
              <a:t> </a:t>
            </a:r>
            <a:r>
              <a:rPr lang="es-MX" sz="2200" dirty="0" err="1"/>
              <a:t>pthread_attr_t</a:t>
            </a:r>
            <a:r>
              <a:rPr lang="es-MX" sz="2200" dirty="0"/>
              <a:t> *, </a:t>
            </a:r>
            <a:r>
              <a:rPr lang="es-MX" sz="2200" dirty="0" err="1"/>
              <a:t>int</a:t>
            </a:r>
            <a:r>
              <a:rPr lang="es-MX" sz="2200" dirty="0"/>
              <a:t> *);</a:t>
            </a:r>
          </a:p>
          <a:p>
            <a:pPr marL="342900" indent="-342900">
              <a:buFont typeface="Arial" panose="020B0604020202020204" pitchFamily="34" charset="0"/>
              <a:buChar char="•"/>
            </a:pPr>
            <a:r>
              <a:rPr lang="es-MX" sz="2200" dirty="0" err="1"/>
              <a:t>int</a:t>
            </a:r>
            <a:r>
              <a:rPr lang="es-MX" sz="2200" dirty="0"/>
              <a:t>   </a:t>
            </a:r>
            <a:r>
              <a:rPr lang="es-MX" sz="2200" dirty="0" err="1"/>
              <a:t>pthread_attr_getstackaddr</a:t>
            </a:r>
            <a:r>
              <a:rPr lang="es-MX" sz="2200" dirty="0"/>
              <a:t>(</a:t>
            </a:r>
            <a:r>
              <a:rPr lang="es-MX" sz="2200" dirty="0" err="1"/>
              <a:t>const</a:t>
            </a:r>
            <a:r>
              <a:rPr lang="es-MX" sz="2200" dirty="0"/>
              <a:t> </a:t>
            </a:r>
            <a:r>
              <a:rPr lang="es-MX" sz="2200" dirty="0" err="1"/>
              <a:t>pthread_attr_t</a:t>
            </a:r>
            <a:r>
              <a:rPr lang="es-MX" sz="2200" dirty="0"/>
              <a:t> *, </a:t>
            </a:r>
            <a:r>
              <a:rPr lang="es-MX" sz="2200" dirty="0" err="1"/>
              <a:t>void</a:t>
            </a:r>
            <a:r>
              <a:rPr lang="es-MX" sz="2200" dirty="0"/>
              <a:t> **);</a:t>
            </a:r>
          </a:p>
          <a:p>
            <a:pPr marL="342900" indent="-342900">
              <a:buFont typeface="Arial" panose="020B0604020202020204" pitchFamily="34" charset="0"/>
              <a:buChar char="•"/>
            </a:pPr>
            <a:r>
              <a:rPr lang="es-MX" sz="2200" dirty="0" err="1"/>
              <a:t>int</a:t>
            </a:r>
            <a:r>
              <a:rPr lang="es-MX" sz="2200" dirty="0"/>
              <a:t>   </a:t>
            </a:r>
            <a:r>
              <a:rPr lang="es-MX" sz="2200" dirty="0" err="1"/>
              <a:t>pthread_attr_getstacksize</a:t>
            </a:r>
            <a:r>
              <a:rPr lang="es-MX" sz="2200" dirty="0"/>
              <a:t>(</a:t>
            </a:r>
            <a:r>
              <a:rPr lang="es-MX" sz="2200" dirty="0" err="1"/>
              <a:t>const</a:t>
            </a:r>
            <a:r>
              <a:rPr lang="es-MX" sz="2200" dirty="0"/>
              <a:t> </a:t>
            </a:r>
            <a:r>
              <a:rPr lang="es-MX" sz="2200" dirty="0" err="1"/>
              <a:t>pthread_attr_t</a:t>
            </a:r>
            <a:r>
              <a:rPr lang="es-MX" sz="2200" dirty="0"/>
              <a:t> *, </a:t>
            </a:r>
            <a:r>
              <a:rPr lang="es-MX" sz="2200" dirty="0" err="1"/>
              <a:t>size_t</a:t>
            </a:r>
            <a:r>
              <a:rPr lang="es-MX" sz="2200" dirty="0"/>
              <a:t> </a:t>
            </a:r>
            <a:r>
              <a:rPr lang="es-MX" sz="2200" dirty="0" smtClean="0"/>
              <a:t>*);</a:t>
            </a:r>
            <a:endParaRPr lang="es-MX" sz="2200" dirty="0"/>
          </a:p>
        </p:txBody>
      </p:sp>
    </p:spTree>
    <p:extLst>
      <p:ext uri="{BB962C8B-B14F-4D97-AF65-F5344CB8AC3E}">
        <p14:creationId xmlns:p14="http://schemas.microsoft.com/office/powerpoint/2010/main" val="169639100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p:nvPr>
        </p:nvSpPr>
        <p:spPr>
          <a:xfrm>
            <a:off x="609480" y="750627"/>
            <a:ext cx="10972440" cy="5841241"/>
          </a:xfrm>
        </p:spPr>
        <p:txBody>
          <a:bodyPr/>
          <a:lstStyle/>
          <a:p>
            <a:pPr marL="342900" indent="-342900">
              <a:buFont typeface="Arial" panose="020B0604020202020204" pitchFamily="34" charset="0"/>
              <a:buChar char="•"/>
            </a:pPr>
            <a:r>
              <a:rPr lang="es-MX" sz="2200" dirty="0" err="1"/>
              <a:t>int</a:t>
            </a:r>
            <a:r>
              <a:rPr lang="es-MX" sz="2200" dirty="0"/>
              <a:t>   </a:t>
            </a:r>
            <a:r>
              <a:rPr lang="es-MX" sz="2200" dirty="0" err="1"/>
              <a:t>pthread_attr_setdetachstate</a:t>
            </a:r>
            <a:r>
              <a:rPr lang="es-MX" sz="2200" dirty="0"/>
              <a:t>(</a:t>
            </a:r>
            <a:r>
              <a:rPr lang="es-MX" sz="2200" dirty="0" err="1"/>
              <a:t>pthread_attr_t</a:t>
            </a:r>
            <a:r>
              <a:rPr lang="es-MX" sz="2200" dirty="0"/>
              <a:t> *, </a:t>
            </a:r>
            <a:r>
              <a:rPr lang="es-MX" sz="2200" dirty="0" err="1"/>
              <a:t>int</a:t>
            </a:r>
            <a:r>
              <a:rPr lang="es-MX" sz="2200" dirty="0" smtClean="0"/>
              <a:t>);</a:t>
            </a:r>
          </a:p>
          <a:p>
            <a:pPr marL="342900" indent="-342900">
              <a:buFont typeface="Arial" panose="020B0604020202020204" pitchFamily="34" charset="0"/>
              <a:buChar char="•"/>
            </a:pPr>
            <a:r>
              <a:rPr lang="en-US" sz="2200" dirty="0" err="1"/>
              <a:t>int</a:t>
            </a:r>
            <a:r>
              <a:rPr lang="en-US" sz="2200" dirty="0"/>
              <a:t> </a:t>
            </a:r>
            <a:r>
              <a:rPr lang="en-US" sz="2200" dirty="0" smtClean="0"/>
              <a:t>  </a:t>
            </a:r>
            <a:r>
              <a:rPr lang="en-US" sz="2200" dirty="0" err="1" smtClean="0"/>
              <a:t>pthread_setschedprio</a:t>
            </a:r>
            <a:r>
              <a:rPr lang="en-US" sz="2200" dirty="0" smtClean="0"/>
              <a:t>(</a:t>
            </a:r>
            <a:r>
              <a:rPr lang="en-US" sz="2200" dirty="0" err="1" smtClean="0"/>
              <a:t>pthread_t</a:t>
            </a:r>
            <a:r>
              <a:rPr lang="en-US" sz="2200" dirty="0" smtClean="0"/>
              <a:t> </a:t>
            </a:r>
            <a:r>
              <a:rPr lang="en-US" sz="2200" dirty="0"/>
              <a:t>thread, </a:t>
            </a:r>
            <a:r>
              <a:rPr lang="en-US" sz="2200" dirty="0" err="1"/>
              <a:t>int</a:t>
            </a:r>
            <a:r>
              <a:rPr lang="en-US" sz="2200" dirty="0"/>
              <a:t> </a:t>
            </a:r>
            <a:r>
              <a:rPr lang="en-US" sz="2200" dirty="0" err="1"/>
              <a:t>prio</a:t>
            </a:r>
            <a:r>
              <a:rPr lang="en-US" sz="2200" dirty="0" smtClean="0"/>
              <a:t>);  //1-99</a:t>
            </a:r>
            <a:endParaRPr lang="es-MX" sz="2200" dirty="0"/>
          </a:p>
          <a:p>
            <a:pPr marL="342900" indent="-342900">
              <a:buFont typeface="Arial" panose="020B0604020202020204" pitchFamily="34" charset="0"/>
              <a:buChar char="•"/>
            </a:pPr>
            <a:r>
              <a:rPr lang="es-MX" sz="2200" dirty="0" err="1"/>
              <a:t>int</a:t>
            </a:r>
            <a:r>
              <a:rPr lang="es-MX" sz="2200" dirty="0"/>
              <a:t>   </a:t>
            </a:r>
            <a:r>
              <a:rPr lang="es-MX" sz="2200" dirty="0" err="1"/>
              <a:t>pthread_attr_setguardsize</a:t>
            </a:r>
            <a:r>
              <a:rPr lang="es-MX" sz="2200" dirty="0"/>
              <a:t>(</a:t>
            </a:r>
            <a:r>
              <a:rPr lang="es-MX" sz="2200" dirty="0" err="1"/>
              <a:t>pthread_attr_t</a:t>
            </a:r>
            <a:r>
              <a:rPr lang="es-MX" sz="2200" dirty="0"/>
              <a:t> *, </a:t>
            </a:r>
            <a:r>
              <a:rPr lang="es-MX" sz="2200" dirty="0" err="1"/>
              <a:t>size_t</a:t>
            </a:r>
            <a:r>
              <a:rPr lang="es-MX" sz="2200" dirty="0"/>
              <a:t>);</a:t>
            </a:r>
          </a:p>
          <a:p>
            <a:pPr marL="342900" indent="-342900">
              <a:buFont typeface="Arial" panose="020B0604020202020204" pitchFamily="34" charset="0"/>
              <a:buChar char="•"/>
            </a:pPr>
            <a:r>
              <a:rPr lang="es-MX" sz="2200" dirty="0" err="1"/>
              <a:t>int</a:t>
            </a:r>
            <a:r>
              <a:rPr lang="es-MX" sz="2200" dirty="0"/>
              <a:t>   </a:t>
            </a:r>
            <a:r>
              <a:rPr lang="es-MX" sz="2200" dirty="0" err="1"/>
              <a:t>pthread_attr_setinheritsched</a:t>
            </a:r>
            <a:r>
              <a:rPr lang="es-MX" sz="2200" dirty="0"/>
              <a:t>(</a:t>
            </a:r>
            <a:r>
              <a:rPr lang="es-MX" sz="2200" dirty="0" err="1"/>
              <a:t>pthread_attr_t</a:t>
            </a:r>
            <a:r>
              <a:rPr lang="es-MX" sz="2200" dirty="0"/>
              <a:t> *, </a:t>
            </a:r>
            <a:r>
              <a:rPr lang="es-MX" sz="2200" dirty="0" err="1"/>
              <a:t>int</a:t>
            </a:r>
            <a:r>
              <a:rPr lang="es-MX" sz="2200" dirty="0"/>
              <a:t>);</a:t>
            </a:r>
          </a:p>
          <a:p>
            <a:pPr marL="342900" indent="-342900">
              <a:buFont typeface="Arial" panose="020B0604020202020204" pitchFamily="34" charset="0"/>
              <a:buChar char="•"/>
            </a:pPr>
            <a:r>
              <a:rPr lang="es-MX" sz="2200" dirty="0" err="1" smtClean="0"/>
              <a:t>int</a:t>
            </a:r>
            <a:r>
              <a:rPr lang="es-MX" sz="2200" dirty="0" smtClean="0"/>
              <a:t>   </a:t>
            </a:r>
            <a:r>
              <a:rPr lang="es-MX" sz="2200" dirty="0" err="1"/>
              <a:t>pthread_attr_setschedpolicy</a:t>
            </a:r>
            <a:r>
              <a:rPr lang="es-MX" sz="2200" dirty="0"/>
              <a:t>(</a:t>
            </a:r>
            <a:r>
              <a:rPr lang="es-MX" sz="2200" dirty="0" err="1"/>
              <a:t>pthread_attr_t</a:t>
            </a:r>
            <a:r>
              <a:rPr lang="es-MX" sz="2200" dirty="0"/>
              <a:t> *, </a:t>
            </a:r>
            <a:r>
              <a:rPr lang="es-MX" sz="2200" dirty="0" err="1"/>
              <a:t>int</a:t>
            </a:r>
            <a:r>
              <a:rPr lang="es-MX" sz="2200" dirty="0" smtClean="0"/>
              <a:t>);</a:t>
            </a:r>
            <a:r>
              <a:rPr lang="es-MX" sz="2200" dirty="0"/>
              <a:t> //SCHED_FIFO,SCHED_RR</a:t>
            </a:r>
          </a:p>
          <a:p>
            <a:pPr marL="342900" indent="-342900">
              <a:buFont typeface="Arial" panose="020B0604020202020204" pitchFamily="34" charset="0"/>
              <a:buChar char="•"/>
            </a:pPr>
            <a:r>
              <a:rPr lang="es-MX" sz="2200" dirty="0" err="1"/>
              <a:t>int</a:t>
            </a:r>
            <a:r>
              <a:rPr lang="es-MX" sz="2200" dirty="0"/>
              <a:t>   </a:t>
            </a:r>
            <a:r>
              <a:rPr lang="es-MX" sz="2200" dirty="0" err="1"/>
              <a:t>pthread_attr_setscope</a:t>
            </a:r>
            <a:r>
              <a:rPr lang="es-MX" sz="2200" dirty="0"/>
              <a:t>(</a:t>
            </a:r>
            <a:r>
              <a:rPr lang="es-MX" sz="2200" dirty="0" err="1"/>
              <a:t>pthread_attr_t</a:t>
            </a:r>
            <a:r>
              <a:rPr lang="es-MX" sz="2200" dirty="0"/>
              <a:t> *, </a:t>
            </a:r>
            <a:r>
              <a:rPr lang="es-MX" sz="2200" dirty="0" err="1"/>
              <a:t>int</a:t>
            </a:r>
            <a:r>
              <a:rPr lang="es-MX" sz="2200" dirty="0"/>
              <a:t>);</a:t>
            </a:r>
          </a:p>
          <a:p>
            <a:pPr marL="342900" indent="-342900">
              <a:buFont typeface="Arial" panose="020B0604020202020204" pitchFamily="34" charset="0"/>
              <a:buChar char="•"/>
            </a:pPr>
            <a:r>
              <a:rPr lang="es-MX" sz="2200" dirty="0" err="1"/>
              <a:t>int</a:t>
            </a:r>
            <a:r>
              <a:rPr lang="es-MX" sz="2200" dirty="0"/>
              <a:t>   </a:t>
            </a:r>
            <a:r>
              <a:rPr lang="es-MX" sz="2200" dirty="0" err="1"/>
              <a:t>pthread_attr_setstackaddr</a:t>
            </a:r>
            <a:r>
              <a:rPr lang="es-MX" sz="2200" dirty="0"/>
              <a:t>(</a:t>
            </a:r>
            <a:r>
              <a:rPr lang="es-MX" sz="2200" dirty="0" err="1"/>
              <a:t>pthread_attr_t</a:t>
            </a:r>
            <a:r>
              <a:rPr lang="es-MX" sz="2200" dirty="0"/>
              <a:t> *, </a:t>
            </a:r>
            <a:r>
              <a:rPr lang="es-MX" sz="2200" dirty="0" err="1"/>
              <a:t>void</a:t>
            </a:r>
            <a:r>
              <a:rPr lang="es-MX" sz="2200" dirty="0"/>
              <a:t> *);</a:t>
            </a:r>
          </a:p>
          <a:p>
            <a:pPr marL="342900" indent="-342900">
              <a:buFont typeface="Arial" panose="020B0604020202020204" pitchFamily="34" charset="0"/>
              <a:buChar char="•"/>
            </a:pPr>
            <a:r>
              <a:rPr lang="es-MX" sz="2200" dirty="0" err="1"/>
              <a:t>int</a:t>
            </a:r>
            <a:r>
              <a:rPr lang="es-MX" sz="2200" dirty="0"/>
              <a:t>   </a:t>
            </a:r>
            <a:r>
              <a:rPr lang="es-MX" sz="2200" dirty="0" err="1"/>
              <a:t>pthread_attr_setstacksize</a:t>
            </a:r>
            <a:r>
              <a:rPr lang="es-MX" sz="2200" dirty="0"/>
              <a:t>(</a:t>
            </a:r>
            <a:r>
              <a:rPr lang="es-MX" sz="2200" dirty="0" err="1"/>
              <a:t>pthread_attr_t</a:t>
            </a:r>
            <a:r>
              <a:rPr lang="es-MX" sz="2200" dirty="0"/>
              <a:t> *, </a:t>
            </a:r>
            <a:r>
              <a:rPr lang="es-MX" sz="2200" dirty="0" err="1"/>
              <a:t>size_t</a:t>
            </a:r>
            <a:r>
              <a:rPr lang="es-MX" sz="2200" dirty="0"/>
              <a:t>);</a:t>
            </a:r>
          </a:p>
          <a:p>
            <a:endParaRPr lang="es-MX" dirty="0" smtClean="0"/>
          </a:p>
          <a:p>
            <a:endParaRPr lang="es-MX" dirty="0"/>
          </a:p>
          <a:p>
            <a:pPr marL="0" indent="0">
              <a:buNone/>
            </a:pPr>
            <a:r>
              <a:rPr lang="es-MX" sz="2400" dirty="0" smtClean="0">
                <a:solidFill>
                  <a:srgbClr val="0070C0"/>
                </a:solidFill>
              </a:rPr>
              <a:t>*Ej</a:t>
            </a:r>
            <a:r>
              <a:rPr lang="es-MX" sz="2400" dirty="0" smtClean="0">
                <a:solidFill>
                  <a:srgbClr val="0070C0"/>
                </a:solidFill>
              </a:rPr>
              <a:t>. Atributo, </a:t>
            </a:r>
            <a:r>
              <a:rPr lang="es-MX" sz="2400" dirty="0" err="1" smtClean="0">
                <a:solidFill>
                  <a:srgbClr val="0070C0"/>
                </a:solidFill>
              </a:rPr>
              <a:t>hilo_retorno</a:t>
            </a:r>
            <a:endParaRPr lang="es-MX" sz="2400" dirty="0">
              <a:solidFill>
                <a:srgbClr val="0070C0"/>
              </a:solidFill>
            </a:endParaRPr>
          </a:p>
        </p:txBody>
      </p:sp>
    </p:spTree>
    <p:extLst>
      <p:ext uri="{BB962C8B-B14F-4D97-AF65-F5344CB8AC3E}">
        <p14:creationId xmlns:p14="http://schemas.microsoft.com/office/powerpoint/2010/main" val="282096349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Sincronización de hilos</a:t>
            </a:r>
            <a:endParaRPr lang="es-MX" dirty="0"/>
          </a:p>
        </p:txBody>
      </p:sp>
      <p:sp>
        <p:nvSpPr>
          <p:cNvPr id="3" name="Marcador de texto 2"/>
          <p:cNvSpPr>
            <a:spLocks noGrp="1"/>
          </p:cNvSpPr>
          <p:nvPr>
            <p:ph type="body"/>
          </p:nvPr>
        </p:nvSpPr>
        <p:spPr>
          <a:xfrm>
            <a:off x="609480" y="2266172"/>
            <a:ext cx="10972440" cy="3452239"/>
          </a:xfrm>
        </p:spPr>
        <p:txBody>
          <a:bodyPr/>
          <a:lstStyle/>
          <a:p>
            <a:pPr marL="571500" indent="-571500">
              <a:buFont typeface="Arial" panose="020B0604020202020204" pitchFamily="34" charset="0"/>
              <a:buChar char="•"/>
            </a:pPr>
            <a:r>
              <a:rPr lang="es-MX" dirty="0" err="1" smtClean="0"/>
              <a:t>Mutex</a:t>
            </a:r>
            <a:endParaRPr lang="es-MX" dirty="0" smtClean="0"/>
          </a:p>
          <a:p>
            <a:pPr marL="571500" indent="-571500">
              <a:buFont typeface="Arial" panose="020B0604020202020204" pitchFamily="34" charset="0"/>
              <a:buChar char="•"/>
            </a:pPr>
            <a:r>
              <a:rPr lang="es-MX" dirty="0" smtClean="0"/>
              <a:t>Variables de condición</a:t>
            </a:r>
          </a:p>
          <a:p>
            <a:pPr marL="571500" indent="-571500">
              <a:buFont typeface="Arial" panose="020B0604020202020204" pitchFamily="34" charset="0"/>
              <a:buChar char="•"/>
            </a:pPr>
            <a:r>
              <a:rPr lang="es-MX" dirty="0" smtClean="0"/>
              <a:t>Semáforos</a:t>
            </a:r>
            <a:endParaRPr lang="es-MX" dirty="0"/>
          </a:p>
        </p:txBody>
      </p:sp>
    </p:spTree>
    <p:extLst>
      <p:ext uri="{BB962C8B-B14F-4D97-AF65-F5344CB8AC3E}">
        <p14:creationId xmlns:p14="http://schemas.microsoft.com/office/powerpoint/2010/main" val="368369768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Mutex</a:t>
            </a:r>
            <a:endParaRPr lang="es-MX" dirty="0"/>
          </a:p>
        </p:txBody>
      </p:sp>
      <p:sp>
        <p:nvSpPr>
          <p:cNvPr id="3" name="Marcador de texto 2"/>
          <p:cNvSpPr>
            <a:spLocks noGrp="1"/>
          </p:cNvSpPr>
          <p:nvPr>
            <p:ph type="body"/>
          </p:nvPr>
        </p:nvSpPr>
        <p:spPr>
          <a:xfrm>
            <a:off x="432059" y="1665027"/>
            <a:ext cx="10972440" cy="5063319"/>
          </a:xfrm>
        </p:spPr>
        <p:txBody>
          <a:bodyPr/>
          <a:lstStyle/>
          <a:p>
            <a:pPr marL="342900" indent="-342900">
              <a:buFont typeface="Arial" panose="020B0604020202020204" pitchFamily="34" charset="0"/>
              <a:buChar char="•"/>
            </a:pPr>
            <a:r>
              <a:rPr lang="es-MX" sz="2200" dirty="0" err="1" smtClean="0"/>
              <a:t>Pthread_mutex_t</a:t>
            </a:r>
            <a:r>
              <a:rPr lang="es-MX" sz="2200" dirty="0" smtClean="0"/>
              <a:t> m = PTHREAD_MUTEX_INITIALIZER;</a:t>
            </a:r>
          </a:p>
          <a:p>
            <a:pPr marL="342900" indent="-342900">
              <a:buFont typeface="Arial" panose="020B0604020202020204" pitchFamily="34" charset="0"/>
              <a:buChar char="•"/>
            </a:pPr>
            <a:endParaRPr lang="es-MX" sz="2200" dirty="0"/>
          </a:p>
          <a:p>
            <a:pPr marL="342900" indent="-342900">
              <a:buFont typeface="Arial" panose="020B0604020202020204" pitchFamily="34" charset="0"/>
              <a:buChar char="•"/>
            </a:pPr>
            <a:r>
              <a:rPr lang="es-MX" sz="2200" dirty="0" err="1" smtClean="0"/>
              <a:t>int</a:t>
            </a:r>
            <a:r>
              <a:rPr lang="es-MX" sz="2200" dirty="0" smtClean="0"/>
              <a:t>   </a:t>
            </a:r>
            <a:r>
              <a:rPr lang="es-MX" sz="2200" dirty="0" err="1"/>
              <a:t>pthread_mutex_init</a:t>
            </a:r>
            <a:r>
              <a:rPr lang="es-MX" sz="2200" dirty="0"/>
              <a:t>(</a:t>
            </a:r>
            <a:r>
              <a:rPr lang="es-MX" sz="2200" dirty="0" err="1"/>
              <a:t>pthread_mutex_t</a:t>
            </a:r>
            <a:r>
              <a:rPr lang="es-MX" sz="2200" dirty="0"/>
              <a:t> *, </a:t>
            </a:r>
            <a:r>
              <a:rPr lang="es-MX" sz="2200" dirty="0" err="1"/>
              <a:t>const</a:t>
            </a:r>
            <a:r>
              <a:rPr lang="es-MX" sz="2200" dirty="0"/>
              <a:t> </a:t>
            </a:r>
            <a:r>
              <a:rPr lang="es-MX" sz="2200" dirty="0" err="1"/>
              <a:t>pthread_mutexattr_t</a:t>
            </a:r>
            <a:r>
              <a:rPr lang="es-MX" sz="2200" dirty="0"/>
              <a:t> </a:t>
            </a:r>
            <a:r>
              <a:rPr lang="es-MX" sz="2200" dirty="0" smtClean="0"/>
              <a:t>*);</a:t>
            </a:r>
          </a:p>
          <a:p>
            <a:pPr marL="342900" indent="-342900">
              <a:buFont typeface="Arial" panose="020B0604020202020204" pitchFamily="34" charset="0"/>
              <a:buChar char="•"/>
            </a:pPr>
            <a:r>
              <a:rPr lang="es-MX" sz="2200" dirty="0" err="1" smtClean="0"/>
              <a:t>int</a:t>
            </a:r>
            <a:r>
              <a:rPr lang="es-MX" sz="2200" dirty="0" smtClean="0"/>
              <a:t>   </a:t>
            </a:r>
            <a:r>
              <a:rPr lang="es-MX" sz="2200" dirty="0" err="1"/>
              <a:t>pthread_mutex_destroy</a:t>
            </a:r>
            <a:r>
              <a:rPr lang="es-MX" sz="2200" dirty="0"/>
              <a:t>(</a:t>
            </a:r>
            <a:r>
              <a:rPr lang="es-MX" sz="2200" dirty="0" err="1"/>
              <a:t>pthread_mutex_t</a:t>
            </a:r>
            <a:r>
              <a:rPr lang="es-MX" sz="2200" dirty="0"/>
              <a:t> *);</a:t>
            </a:r>
          </a:p>
          <a:p>
            <a:pPr marL="342900" indent="-342900">
              <a:buFont typeface="Arial" panose="020B0604020202020204" pitchFamily="34" charset="0"/>
              <a:buChar char="•"/>
            </a:pPr>
            <a:r>
              <a:rPr lang="es-MX" sz="2200" dirty="0" err="1"/>
              <a:t>int</a:t>
            </a:r>
            <a:r>
              <a:rPr lang="es-MX" sz="2200" dirty="0"/>
              <a:t>   </a:t>
            </a:r>
            <a:r>
              <a:rPr lang="es-MX" sz="2200" dirty="0" err="1"/>
              <a:t>pthread_mutex_getprioceiling</a:t>
            </a:r>
            <a:r>
              <a:rPr lang="es-MX" sz="2200" dirty="0"/>
              <a:t>(</a:t>
            </a:r>
            <a:r>
              <a:rPr lang="es-MX" sz="2200" dirty="0" err="1"/>
              <a:t>const</a:t>
            </a:r>
            <a:r>
              <a:rPr lang="es-MX" sz="2200" dirty="0"/>
              <a:t> </a:t>
            </a:r>
            <a:r>
              <a:rPr lang="es-MX" sz="2200" dirty="0" err="1"/>
              <a:t>pthread_mutex_t</a:t>
            </a:r>
            <a:r>
              <a:rPr lang="es-MX" sz="2200" dirty="0"/>
              <a:t> *, </a:t>
            </a:r>
            <a:r>
              <a:rPr lang="es-MX" sz="2200" dirty="0" err="1"/>
              <a:t>int</a:t>
            </a:r>
            <a:r>
              <a:rPr lang="es-MX" sz="2200" dirty="0"/>
              <a:t> *);</a:t>
            </a:r>
          </a:p>
          <a:p>
            <a:pPr marL="342900" indent="-342900">
              <a:buFont typeface="Arial" panose="020B0604020202020204" pitchFamily="34" charset="0"/>
              <a:buChar char="•"/>
            </a:pPr>
            <a:r>
              <a:rPr lang="es-MX" sz="2200" dirty="0" err="1" smtClean="0"/>
              <a:t>int</a:t>
            </a:r>
            <a:r>
              <a:rPr lang="es-MX" sz="2200" dirty="0" smtClean="0"/>
              <a:t>   </a:t>
            </a:r>
            <a:r>
              <a:rPr lang="es-MX" sz="2200" dirty="0" err="1"/>
              <a:t>pthread_mutex_lock</a:t>
            </a:r>
            <a:r>
              <a:rPr lang="es-MX" sz="2200" dirty="0"/>
              <a:t>(</a:t>
            </a:r>
            <a:r>
              <a:rPr lang="es-MX" sz="2200" dirty="0" err="1"/>
              <a:t>pthread_mutex_t</a:t>
            </a:r>
            <a:r>
              <a:rPr lang="es-MX" sz="2200" dirty="0"/>
              <a:t> *);</a:t>
            </a:r>
          </a:p>
          <a:p>
            <a:pPr marL="342900" indent="-342900">
              <a:buFont typeface="Arial" panose="020B0604020202020204" pitchFamily="34" charset="0"/>
              <a:buChar char="•"/>
            </a:pPr>
            <a:r>
              <a:rPr lang="es-MX" sz="2200" dirty="0" err="1"/>
              <a:t>int</a:t>
            </a:r>
            <a:r>
              <a:rPr lang="es-MX" sz="2200" dirty="0"/>
              <a:t>   </a:t>
            </a:r>
            <a:r>
              <a:rPr lang="es-MX" sz="2200" dirty="0" err="1"/>
              <a:t>pthread_mutex_setprioceiling</a:t>
            </a:r>
            <a:r>
              <a:rPr lang="es-MX" sz="2200" dirty="0"/>
              <a:t>(</a:t>
            </a:r>
            <a:r>
              <a:rPr lang="es-MX" sz="2200" dirty="0" err="1"/>
              <a:t>pthread_mutex_t</a:t>
            </a:r>
            <a:r>
              <a:rPr lang="es-MX" sz="2200" dirty="0"/>
              <a:t> *, </a:t>
            </a:r>
            <a:r>
              <a:rPr lang="es-MX" sz="2200" dirty="0" err="1"/>
              <a:t>int</a:t>
            </a:r>
            <a:r>
              <a:rPr lang="es-MX" sz="2200" dirty="0"/>
              <a:t>, </a:t>
            </a:r>
            <a:r>
              <a:rPr lang="es-MX" sz="2200" dirty="0" err="1"/>
              <a:t>int</a:t>
            </a:r>
            <a:r>
              <a:rPr lang="es-MX" sz="2200" dirty="0"/>
              <a:t> *);</a:t>
            </a:r>
          </a:p>
          <a:p>
            <a:pPr marL="342900" indent="-342900">
              <a:buFont typeface="Arial" panose="020B0604020202020204" pitchFamily="34" charset="0"/>
              <a:buChar char="•"/>
            </a:pPr>
            <a:r>
              <a:rPr lang="es-MX" sz="2200" dirty="0" err="1"/>
              <a:t>int</a:t>
            </a:r>
            <a:r>
              <a:rPr lang="es-MX" sz="2200" dirty="0"/>
              <a:t>   </a:t>
            </a:r>
            <a:r>
              <a:rPr lang="es-MX" sz="2200" dirty="0" err="1"/>
              <a:t>pthread_mutex_trylock</a:t>
            </a:r>
            <a:r>
              <a:rPr lang="es-MX" sz="2200" dirty="0"/>
              <a:t>(</a:t>
            </a:r>
            <a:r>
              <a:rPr lang="es-MX" sz="2200" dirty="0" err="1"/>
              <a:t>pthread_mutex_t</a:t>
            </a:r>
            <a:r>
              <a:rPr lang="es-MX" sz="2200" dirty="0"/>
              <a:t> </a:t>
            </a:r>
            <a:r>
              <a:rPr lang="es-MX" sz="2200" dirty="0" smtClean="0"/>
              <a:t>*);</a:t>
            </a:r>
          </a:p>
          <a:p>
            <a:pPr marL="342900" indent="-342900">
              <a:buFont typeface="Arial" panose="020B0604020202020204" pitchFamily="34" charset="0"/>
              <a:buChar char="•"/>
            </a:pPr>
            <a:r>
              <a:rPr lang="es-MX" sz="2200" dirty="0" err="1"/>
              <a:t>int</a:t>
            </a:r>
            <a:r>
              <a:rPr lang="es-MX" sz="2200" dirty="0"/>
              <a:t>   </a:t>
            </a:r>
            <a:r>
              <a:rPr lang="es-MX" sz="2200" dirty="0" err="1"/>
              <a:t>pthread_mutex_unlock</a:t>
            </a:r>
            <a:r>
              <a:rPr lang="es-MX" sz="2200" dirty="0"/>
              <a:t>(</a:t>
            </a:r>
            <a:r>
              <a:rPr lang="es-MX" sz="2200" dirty="0" err="1"/>
              <a:t>pthread_mutex_t</a:t>
            </a:r>
            <a:r>
              <a:rPr lang="es-MX" sz="2200" dirty="0"/>
              <a:t> *);</a:t>
            </a:r>
          </a:p>
        </p:txBody>
      </p:sp>
    </p:spTree>
    <p:extLst>
      <p:ext uri="{BB962C8B-B14F-4D97-AF65-F5344CB8AC3E}">
        <p14:creationId xmlns:p14="http://schemas.microsoft.com/office/powerpoint/2010/main" val="189686576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p:nvPr>
        </p:nvSpPr>
        <p:spPr>
          <a:xfrm>
            <a:off x="404762" y="362574"/>
            <a:ext cx="11386903" cy="6188352"/>
          </a:xfrm>
        </p:spPr>
        <p:txBody>
          <a:bodyPr/>
          <a:lstStyle/>
          <a:p>
            <a:pPr marL="342900" indent="-342900">
              <a:buFont typeface="Arial" panose="020B0604020202020204" pitchFamily="34" charset="0"/>
              <a:buChar char="•"/>
            </a:pPr>
            <a:r>
              <a:rPr lang="es-MX" sz="2200" dirty="0" err="1"/>
              <a:t>int</a:t>
            </a:r>
            <a:r>
              <a:rPr lang="es-MX" sz="2200" dirty="0"/>
              <a:t>   </a:t>
            </a:r>
            <a:r>
              <a:rPr lang="es-MX" sz="2200" dirty="0" err="1"/>
              <a:t>pthread_mutexattr_init</a:t>
            </a:r>
            <a:r>
              <a:rPr lang="es-MX" sz="2200" dirty="0"/>
              <a:t>(</a:t>
            </a:r>
            <a:r>
              <a:rPr lang="es-MX" sz="2200" dirty="0" err="1"/>
              <a:t>pthread_mutexattr_t</a:t>
            </a:r>
            <a:r>
              <a:rPr lang="es-MX" sz="2200" dirty="0"/>
              <a:t> *);</a:t>
            </a:r>
            <a:endParaRPr lang="es-MX" sz="2200" dirty="0" smtClean="0"/>
          </a:p>
          <a:p>
            <a:pPr marL="342900" indent="-342900">
              <a:buFont typeface="Arial" panose="020B0604020202020204" pitchFamily="34" charset="0"/>
              <a:buChar char="•"/>
            </a:pPr>
            <a:r>
              <a:rPr lang="es-MX" sz="2200" dirty="0" err="1" smtClean="0"/>
              <a:t>int</a:t>
            </a:r>
            <a:r>
              <a:rPr lang="es-MX" sz="2200" dirty="0" smtClean="0"/>
              <a:t>   </a:t>
            </a:r>
            <a:r>
              <a:rPr lang="es-MX" sz="2200" dirty="0" err="1"/>
              <a:t>pthread_mutexattr_destroy</a:t>
            </a:r>
            <a:r>
              <a:rPr lang="es-MX" sz="2200" dirty="0"/>
              <a:t>(</a:t>
            </a:r>
            <a:r>
              <a:rPr lang="es-MX" sz="2200" dirty="0" err="1"/>
              <a:t>pthread_mutexattr_t</a:t>
            </a:r>
            <a:r>
              <a:rPr lang="es-MX" sz="2200" dirty="0"/>
              <a:t> *);</a:t>
            </a:r>
          </a:p>
          <a:p>
            <a:pPr marL="342900" indent="-342900">
              <a:buFont typeface="Arial" panose="020B0604020202020204" pitchFamily="34" charset="0"/>
              <a:buChar char="•"/>
            </a:pPr>
            <a:r>
              <a:rPr lang="es-MX" sz="2200" dirty="0" err="1"/>
              <a:t>int</a:t>
            </a:r>
            <a:r>
              <a:rPr lang="es-MX" sz="2200" dirty="0"/>
              <a:t>   </a:t>
            </a:r>
            <a:r>
              <a:rPr lang="es-MX" sz="2200" dirty="0" err="1"/>
              <a:t>pthread_mutexattr_getprioceiling</a:t>
            </a:r>
            <a:r>
              <a:rPr lang="es-MX" sz="2200" dirty="0"/>
              <a:t>(</a:t>
            </a:r>
            <a:r>
              <a:rPr lang="es-MX" sz="2200" dirty="0" err="1"/>
              <a:t>const</a:t>
            </a:r>
            <a:r>
              <a:rPr lang="es-MX" sz="2200" dirty="0"/>
              <a:t> </a:t>
            </a:r>
            <a:r>
              <a:rPr lang="es-MX" sz="2200" dirty="0" err="1"/>
              <a:t>pthread_mutexattr_t</a:t>
            </a:r>
            <a:r>
              <a:rPr lang="es-MX" sz="2200" dirty="0"/>
              <a:t> </a:t>
            </a:r>
            <a:r>
              <a:rPr lang="es-MX" sz="2200" dirty="0" smtClean="0"/>
              <a:t>*, </a:t>
            </a:r>
            <a:r>
              <a:rPr lang="es-MX" sz="2200" dirty="0" err="1"/>
              <a:t>int</a:t>
            </a:r>
            <a:r>
              <a:rPr lang="es-MX" sz="2200" dirty="0"/>
              <a:t> </a:t>
            </a:r>
            <a:r>
              <a:rPr lang="es-MX" sz="2200" dirty="0" smtClean="0"/>
              <a:t>*); //</a:t>
            </a:r>
            <a:r>
              <a:rPr lang="es-MX" sz="2200" dirty="0" err="1" smtClean="0"/>
              <a:t>prio_mux</a:t>
            </a:r>
            <a:endParaRPr lang="es-MX" sz="2200" dirty="0"/>
          </a:p>
          <a:p>
            <a:pPr marL="342900" indent="-342900">
              <a:buFont typeface="Arial" panose="020B0604020202020204" pitchFamily="34" charset="0"/>
              <a:buChar char="•"/>
            </a:pPr>
            <a:r>
              <a:rPr lang="es-MX" sz="2200" dirty="0" err="1"/>
              <a:t>int</a:t>
            </a:r>
            <a:r>
              <a:rPr lang="es-MX" sz="2200" dirty="0"/>
              <a:t>   </a:t>
            </a:r>
            <a:r>
              <a:rPr lang="es-MX" sz="2200" dirty="0" err="1"/>
              <a:t>pthread_mutexattr_getprotocol</a:t>
            </a:r>
            <a:r>
              <a:rPr lang="es-MX" sz="2200" dirty="0"/>
              <a:t>(</a:t>
            </a:r>
            <a:r>
              <a:rPr lang="es-MX" sz="2200" dirty="0" err="1"/>
              <a:t>const</a:t>
            </a:r>
            <a:r>
              <a:rPr lang="es-MX" sz="2200" dirty="0"/>
              <a:t> </a:t>
            </a:r>
            <a:r>
              <a:rPr lang="es-MX" sz="2200" dirty="0" err="1"/>
              <a:t>pthread_mutexattr_t</a:t>
            </a:r>
            <a:r>
              <a:rPr lang="es-MX" sz="2200" dirty="0"/>
              <a:t> *, </a:t>
            </a:r>
            <a:r>
              <a:rPr lang="es-MX" sz="2200" dirty="0" err="1"/>
              <a:t>int</a:t>
            </a:r>
            <a:r>
              <a:rPr lang="es-MX" sz="2200" dirty="0"/>
              <a:t> </a:t>
            </a:r>
            <a:r>
              <a:rPr lang="es-MX" sz="2200" dirty="0" smtClean="0"/>
              <a:t>*);</a:t>
            </a:r>
          </a:p>
          <a:p>
            <a:pPr marL="285750" lvl="1" indent="-285750">
              <a:buFont typeface="Arial" panose="020B0604020202020204" pitchFamily="34" charset="0"/>
              <a:buChar char="•"/>
            </a:pPr>
            <a:r>
              <a:rPr lang="es-MX" sz="1800" dirty="0"/>
              <a:t> PTHREAD_PRIO_NONE, </a:t>
            </a:r>
            <a:r>
              <a:rPr lang="es-MX" sz="1800" dirty="0" smtClean="0"/>
              <a:t>PTHREAD_PRIO_INHERIT, </a:t>
            </a:r>
            <a:r>
              <a:rPr lang="es-MX" sz="1800" dirty="0" smtClean="0"/>
              <a:t>PTHREAD_PRIO_PROTECT</a:t>
            </a:r>
            <a:endParaRPr lang="es-MX" sz="1800" dirty="0"/>
          </a:p>
          <a:p>
            <a:pPr marL="342900" indent="-342900">
              <a:buFont typeface="Arial" panose="020B0604020202020204" pitchFamily="34" charset="0"/>
              <a:buChar char="•"/>
            </a:pPr>
            <a:r>
              <a:rPr lang="es-MX" sz="2200" dirty="0" err="1"/>
              <a:t>int</a:t>
            </a:r>
            <a:r>
              <a:rPr lang="es-MX" sz="2200" dirty="0"/>
              <a:t>   </a:t>
            </a:r>
            <a:r>
              <a:rPr lang="es-MX" sz="2200" dirty="0" err="1"/>
              <a:t>pthread_mutexattr_getpshared</a:t>
            </a:r>
            <a:r>
              <a:rPr lang="es-MX" sz="2200" dirty="0"/>
              <a:t>(</a:t>
            </a:r>
            <a:r>
              <a:rPr lang="es-MX" sz="2200" dirty="0" err="1"/>
              <a:t>const</a:t>
            </a:r>
            <a:r>
              <a:rPr lang="es-MX" sz="2200" dirty="0"/>
              <a:t> </a:t>
            </a:r>
            <a:r>
              <a:rPr lang="es-MX" sz="2200" dirty="0" err="1"/>
              <a:t>pthread_mutexattr_t</a:t>
            </a:r>
            <a:r>
              <a:rPr lang="es-MX" sz="2200" dirty="0"/>
              <a:t> *, </a:t>
            </a:r>
            <a:r>
              <a:rPr lang="es-MX" sz="2200" dirty="0" err="1"/>
              <a:t>int</a:t>
            </a:r>
            <a:r>
              <a:rPr lang="es-MX" sz="2200" dirty="0"/>
              <a:t> *);</a:t>
            </a:r>
          </a:p>
          <a:p>
            <a:pPr marL="342900" indent="-342900">
              <a:buFont typeface="Arial" panose="020B0604020202020204" pitchFamily="34" charset="0"/>
              <a:buChar char="•"/>
            </a:pPr>
            <a:r>
              <a:rPr lang="es-MX" sz="2200" dirty="0" err="1"/>
              <a:t>int</a:t>
            </a:r>
            <a:r>
              <a:rPr lang="es-MX" sz="2200" dirty="0"/>
              <a:t>   </a:t>
            </a:r>
            <a:r>
              <a:rPr lang="es-MX" sz="2200" dirty="0" err="1"/>
              <a:t>pthread_mutexattr_gettype</a:t>
            </a:r>
            <a:r>
              <a:rPr lang="es-MX" sz="2200" dirty="0"/>
              <a:t>(</a:t>
            </a:r>
            <a:r>
              <a:rPr lang="es-MX" sz="2200" dirty="0" err="1"/>
              <a:t>const</a:t>
            </a:r>
            <a:r>
              <a:rPr lang="es-MX" sz="2200" dirty="0"/>
              <a:t> </a:t>
            </a:r>
            <a:r>
              <a:rPr lang="es-MX" sz="2200" dirty="0" err="1"/>
              <a:t>pthread_mutexattr_t</a:t>
            </a:r>
            <a:r>
              <a:rPr lang="es-MX" sz="2200" dirty="0"/>
              <a:t> *, </a:t>
            </a:r>
            <a:r>
              <a:rPr lang="es-MX" sz="2200" dirty="0" err="1"/>
              <a:t>int</a:t>
            </a:r>
            <a:r>
              <a:rPr lang="es-MX" sz="2200" dirty="0"/>
              <a:t> </a:t>
            </a:r>
            <a:r>
              <a:rPr lang="es-MX" sz="2200" dirty="0" smtClean="0"/>
              <a:t>*);</a:t>
            </a:r>
            <a:endParaRPr lang="es-MX" sz="2200" dirty="0"/>
          </a:p>
          <a:p>
            <a:pPr marL="342900" indent="-342900">
              <a:buFont typeface="Arial" panose="020B0604020202020204" pitchFamily="34" charset="0"/>
              <a:buChar char="•"/>
            </a:pPr>
            <a:r>
              <a:rPr lang="es-MX" sz="2200" dirty="0" err="1"/>
              <a:t>int</a:t>
            </a:r>
            <a:r>
              <a:rPr lang="es-MX" sz="2200" dirty="0"/>
              <a:t>   </a:t>
            </a:r>
            <a:r>
              <a:rPr lang="es-MX" sz="2200" dirty="0" err="1"/>
              <a:t>pthread_mutexattr_setprioceiling</a:t>
            </a:r>
            <a:r>
              <a:rPr lang="es-MX" sz="2200" dirty="0"/>
              <a:t>(</a:t>
            </a:r>
            <a:r>
              <a:rPr lang="es-MX" sz="2200" dirty="0" err="1"/>
              <a:t>pthread_mutexattr_t</a:t>
            </a:r>
            <a:r>
              <a:rPr lang="es-MX" sz="2200" dirty="0"/>
              <a:t> *, </a:t>
            </a:r>
            <a:r>
              <a:rPr lang="es-MX" sz="2200" dirty="0" err="1"/>
              <a:t>int</a:t>
            </a:r>
            <a:r>
              <a:rPr lang="es-MX" sz="2200" dirty="0"/>
              <a:t>);</a:t>
            </a:r>
          </a:p>
          <a:p>
            <a:pPr marL="342900" indent="-342900">
              <a:buFont typeface="Arial" panose="020B0604020202020204" pitchFamily="34" charset="0"/>
              <a:buChar char="•"/>
            </a:pPr>
            <a:r>
              <a:rPr lang="es-MX" sz="2200" dirty="0" err="1"/>
              <a:t>int</a:t>
            </a:r>
            <a:r>
              <a:rPr lang="es-MX" sz="2200" dirty="0"/>
              <a:t>   </a:t>
            </a:r>
            <a:r>
              <a:rPr lang="es-MX" sz="2200" dirty="0" err="1"/>
              <a:t>pthread_mutexattr_setprotocol</a:t>
            </a:r>
            <a:r>
              <a:rPr lang="es-MX" sz="2200" dirty="0"/>
              <a:t>(</a:t>
            </a:r>
            <a:r>
              <a:rPr lang="es-MX" sz="2200" dirty="0" err="1"/>
              <a:t>pthread_mutexattr_t</a:t>
            </a:r>
            <a:r>
              <a:rPr lang="es-MX" sz="2200" dirty="0"/>
              <a:t> *, </a:t>
            </a:r>
            <a:r>
              <a:rPr lang="es-MX" sz="2200" dirty="0" err="1"/>
              <a:t>int</a:t>
            </a:r>
            <a:r>
              <a:rPr lang="es-MX" sz="2200" dirty="0" smtClean="0"/>
              <a:t>);</a:t>
            </a:r>
          </a:p>
          <a:p>
            <a:pPr lvl="1"/>
            <a:r>
              <a:rPr lang="es-MX" dirty="0"/>
              <a:t> </a:t>
            </a:r>
            <a:r>
              <a:rPr lang="es-MX" dirty="0" smtClean="0"/>
              <a:t>     -</a:t>
            </a:r>
            <a:r>
              <a:rPr lang="es-MX" sz="1800" dirty="0" smtClean="0"/>
              <a:t>  PTHREAD_PRIO_NONE</a:t>
            </a:r>
          </a:p>
          <a:p>
            <a:pPr lvl="1"/>
            <a:r>
              <a:rPr lang="es-MX" sz="1800" dirty="0" smtClean="0"/>
              <a:t>      -  PTHREAD_PRIO_INHERIT: el hilo se ejecuta con la prioridad más alta de los hilos en espera</a:t>
            </a:r>
          </a:p>
          <a:p>
            <a:pPr lvl="1"/>
            <a:r>
              <a:rPr lang="es-MX" sz="1800" dirty="0" smtClean="0"/>
              <a:t>      -  PTHREAD_PRIO_PROTECT: el hilo se ejecuta con la prioridad más alta de los hilos o de los </a:t>
            </a:r>
            <a:r>
              <a:rPr lang="es-MX" sz="1800" dirty="0" err="1" smtClean="0"/>
              <a:t>mutex</a:t>
            </a:r>
            <a:endParaRPr lang="es-MX" sz="1800" dirty="0"/>
          </a:p>
          <a:p>
            <a:pPr marL="342900" indent="-342900">
              <a:buFont typeface="Arial" panose="020B0604020202020204" pitchFamily="34" charset="0"/>
              <a:buChar char="•"/>
            </a:pPr>
            <a:r>
              <a:rPr lang="es-MX" sz="2200" dirty="0" err="1"/>
              <a:t>int</a:t>
            </a:r>
            <a:r>
              <a:rPr lang="es-MX" sz="2200" dirty="0"/>
              <a:t>   </a:t>
            </a:r>
            <a:r>
              <a:rPr lang="es-MX" sz="2200" dirty="0" err="1"/>
              <a:t>pthread_mutexattr_setpshared</a:t>
            </a:r>
            <a:r>
              <a:rPr lang="es-MX" sz="2200" dirty="0"/>
              <a:t>(</a:t>
            </a:r>
            <a:r>
              <a:rPr lang="es-MX" sz="2200" dirty="0" err="1"/>
              <a:t>pthread_mutexattr_t</a:t>
            </a:r>
            <a:r>
              <a:rPr lang="es-MX" sz="2200" dirty="0"/>
              <a:t> *, </a:t>
            </a:r>
            <a:r>
              <a:rPr lang="es-MX" sz="2200" dirty="0" err="1"/>
              <a:t>int</a:t>
            </a:r>
            <a:r>
              <a:rPr lang="es-MX" sz="2200" dirty="0" smtClean="0"/>
              <a:t>);</a:t>
            </a:r>
          </a:p>
          <a:p>
            <a:pPr marL="285750" lvl="1" indent="-285750">
              <a:buFont typeface="Arial" panose="020B0604020202020204" pitchFamily="34" charset="0"/>
              <a:buChar char="•"/>
            </a:pPr>
            <a:r>
              <a:rPr lang="es-MX" sz="1800" dirty="0"/>
              <a:t>PTHREAD_PROCESS_PRIVATE, </a:t>
            </a:r>
            <a:r>
              <a:rPr lang="es-MX" sz="1800" dirty="0" smtClean="0"/>
              <a:t>PTHREAD_PROCESS_SHARED</a:t>
            </a:r>
            <a:endParaRPr lang="es-MX" sz="1800" dirty="0"/>
          </a:p>
        </p:txBody>
      </p:sp>
    </p:spTree>
    <p:extLst>
      <p:ext uri="{BB962C8B-B14F-4D97-AF65-F5344CB8AC3E}">
        <p14:creationId xmlns:p14="http://schemas.microsoft.com/office/powerpoint/2010/main" val="232689121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p:nvPr>
        </p:nvSpPr>
        <p:spPr>
          <a:xfrm>
            <a:off x="286603" y="559558"/>
            <a:ext cx="11505063" cy="5022242"/>
          </a:xfrm>
        </p:spPr>
        <p:txBody>
          <a:bodyPr/>
          <a:lstStyle/>
          <a:p>
            <a:pPr marL="342900" indent="-342900">
              <a:buFont typeface="Arial" panose="020B0604020202020204" pitchFamily="34" charset="0"/>
              <a:buChar char="•"/>
            </a:pPr>
            <a:r>
              <a:rPr lang="es-MX" sz="2200" dirty="0" err="1"/>
              <a:t>int</a:t>
            </a:r>
            <a:r>
              <a:rPr lang="es-MX" sz="2200" dirty="0"/>
              <a:t>   </a:t>
            </a:r>
            <a:r>
              <a:rPr lang="es-MX" sz="2200" dirty="0" err="1"/>
              <a:t>pthread_mutexattr_settype</a:t>
            </a:r>
            <a:r>
              <a:rPr lang="es-MX" sz="2200" dirty="0"/>
              <a:t>(</a:t>
            </a:r>
            <a:r>
              <a:rPr lang="es-MX" sz="2200" dirty="0" err="1"/>
              <a:t>pthread_mutexattr_t</a:t>
            </a:r>
            <a:r>
              <a:rPr lang="es-MX" sz="2200" dirty="0"/>
              <a:t> *, </a:t>
            </a:r>
            <a:r>
              <a:rPr lang="es-MX" sz="2200" dirty="0" err="1"/>
              <a:t>int</a:t>
            </a:r>
            <a:r>
              <a:rPr lang="es-MX" sz="2200" dirty="0" smtClean="0"/>
              <a:t>);</a:t>
            </a:r>
          </a:p>
          <a:p>
            <a:pPr marL="342900" indent="-342900">
              <a:buFont typeface="Arial" panose="020B0604020202020204" pitchFamily="34" charset="0"/>
              <a:buChar char="•"/>
            </a:pPr>
            <a:endParaRPr lang="es-MX" sz="2200" dirty="0"/>
          </a:p>
          <a:p>
            <a:pPr marL="285750" lvl="1" indent="-285750">
              <a:buFont typeface="Arial" panose="020B0604020202020204" pitchFamily="34" charset="0"/>
              <a:buChar char="•"/>
            </a:pPr>
            <a:r>
              <a:rPr lang="es-MX" sz="1800" b="1" dirty="0"/>
              <a:t>PTHREAD_MUTEX_NORMAL</a:t>
            </a:r>
            <a:r>
              <a:rPr lang="es-MX" sz="1800" dirty="0"/>
              <a:t>: no detecta </a:t>
            </a:r>
            <a:r>
              <a:rPr lang="es-MX" sz="1800" dirty="0" err="1" smtClean="0"/>
              <a:t>deadlocks</a:t>
            </a:r>
            <a:endParaRPr lang="es-MX" sz="1800" dirty="0" smtClean="0"/>
          </a:p>
          <a:p>
            <a:pPr marL="285750" lvl="1" indent="-285750">
              <a:buFont typeface="Arial" panose="020B0604020202020204" pitchFamily="34" charset="0"/>
              <a:buChar char="•"/>
            </a:pPr>
            <a:r>
              <a:rPr lang="es-MX" sz="1800" b="1" dirty="0" smtClean="0"/>
              <a:t>PTHREAD_MUTEX_ERRORCHECK</a:t>
            </a:r>
            <a:r>
              <a:rPr lang="es-MX" sz="1800" dirty="0" smtClean="0"/>
              <a:t>: verifica errores (t1 intenta desbloquear m puesta por t2, t1 intenta </a:t>
            </a:r>
            <a:r>
              <a:rPr lang="es-MX" sz="1800" dirty="0" smtClean="0"/>
              <a:t>desbloquear </a:t>
            </a:r>
            <a:r>
              <a:rPr lang="es-MX" sz="1800" dirty="0" smtClean="0"/>
              <a:t>m que no está bloqueada, t1 intenta bloquear m que ya estaba bloqueada, </a:t>
            </a:r>
            <a:r>
              <a:rPr lang="es-MX" sz="1800" dirty="0" err="1" smtClean="0"/>
              <a:t>etc</a:t>
            </a:r>
            <a:r>
              <a:rPr lang="es-MX" sz="1800" dirty="0" smtClean="0"/>
              <a:t>)</a:t>
            </a:r>
          </a:p>
          <a:p>
            <a:pPr marL="285750" lvl="1" indent="-285750">
              <a:buFont typeface="Arial" panose="020B0604020202020204" pitchFamily="34" charset="0"/>
              <a:buChar char="•"/>
            </a:pPr>
            <a:r>
              <a:rPr lang="es-MX" sz="1800" b="1" dirty="0" smtClean="0"/>
              <a:t>PTHREAD_MUTEX_RECURSIVE</a:t>
            </a:r>
            <a:r>
              <a:rPr lang="es-MX" sz="1800" dirty="0" smtClean="0"/>
              <a:t>: múltiples </a:t>
            </a:r>
            <a:r>
              <a:rPr lang="es-MX" sz="1800" dirty="0" err="1" smtClean="0"/>
              <a:t>unlock</a:t>
            </a:r>
            <a:r>
              <a:rPr lang="es-MX" sz="1800" dirty="0" smtClean="0"/>
              <a:t> para múltiples </a:t>
            </a:r>
            <a:r>
              <a:rPr lang="es-MX" sz="1800" dirty="0" err="1" smtClean="0"/>
              <a:t>lock</a:t>
            </a:r>
            <a:r>
              <a:rPr lang="es-MX" sz="1800" dirty="0" smtClean="0"/>
              <a:t> sobre un </a:t>
            </a:r>
            <a:r>
              <a:rPr lang="es-MX" sz="1800" dirty="0" err="1" smtClean="0"/>
              <a:t>mutex</a:t>
            </a:r>
            <a:r>
              <a:rPr lang="es-MX" sz="1800" dirty="0" smtClean="0"/>
              <a:t> para que otro hilo pueda bloquearlos.</a:t>
            </a:r>
          </a:p>
          <a:p>
            <a:pPr marL="285750" lvl="1" indent="-285750">
              <a:buFont typeface="Arial" panose="020B0604020202020204" pitchFamily="34" charset="0"/>
              <a:buChar char="•"/>
            </a:pPr>
            <a:r>
              <a:rPr lang="es-MX" sz="1800" b="1" dirty="0" smtClean="0"/>
              <a:t>PTHREAD_MUTEX_DEFAULT</a:t>
            </a:r>
            <a:r>
              <a:rPr lang="es-MX" sz="1800" dirty="0" smtClean="0"/>
              <a:t>: permite mapear este tipo a </a:t>
            </a:r>
            <a:r>
              <a:rPr lang="es-MX" sz="1800" dirty="0" err="1" smtClean="0"/>
              <a:t>cualquiero</a:t>
            </a:r>
            <a:r>
              <a:rPr lang="es-MX" sz="1800" dirty="0" smtClean="0"/>
              <a:t> otro</a:t>
            </a:r>
            <a:endParaRPr lang="es-MX" sz="1800" dirty="0"/>
          </a:p>
          <a:p>
            <a:endParaRPr lang="es-MX" dirty="0" smtClean="0"/>
          </a:p>
          <a:p>
            <a:endParaRPr lang="es-MX" dirty="0"/>
          </a:p>
          <a:p>
            <a:r>
              <a:rPr lang="es-MX" sz="2400" dirty="0" smtClean="0">
                <a:solidFill>
                  <a:srgbClr val="0070C0"/>
                </a:solidFill>
              </a:rPr>
              <a:t>*Ej</a:t>
            </a:r>
            <a:r>
              <a:rPr lang="es-MX" sz="2400" dirty="0" smtClean="0">
                <a:solidFill>
                  <a:srgbClr val="0070C0"/>
                </a:solidFill>
              </a:rPr>
              <a:t>. </a:t>
            </a:r>
            <a:r>
              <a:rPr lang="es-MX" sz="2400" dirty="0" err="1" smtClean="0">
                <a:solidFill>
                  <a:srgbClr val="0070C0"/>
                </a:solidFill>
              </a:rPr>
              <a:t>Mutex</a:t>
            </a:r>
            <a:endParaRPr lang="es-MX" sz="2400" dirty="0">
              <a:solidFill>
                <a:srgbClr val="0070C0"/>
              </a:solidFill>
            </a:endParaRPr>
          </a:p>
          <a:p>
            <a:endParaRPr lang="es-MX" dirty="0"/>
          </a:p>
        </p:txBody>
      </p:sp>
    </p:spTree>
    <p:extLst>
      <p:ext uri="{BB962C8B-B14F-4D97-AF65-F5344CB8AC3E}">
        <p14:creationId xmlns:p14="http://schemas.microsoft.com/office/powerpoint/2010/main" val="410684691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Variables de condición</a:t>
            </a:r>
            <a:endParaRPr lang="es-MX" dirty="0"/>
          </a:p>
        </p:txBody>
      </p:sp>
      <p:sp>
        <p:nvSpPr>
          <p:cNvPr id="3" name="Marcador de texto 2"/>
          <p:cNvSpPr>
            <a:spLocks noGrp="1"/>
          </p:cNvSpPr>
          <p:nvPr>
            <p:ph type="body"/>
          </p:nvPr>
        </p:nvSpPr>
        <p:spPr>
          <a:xfrm>
            <a:off x="609480" y="1604519"/>
            <a:ext cx="10972440" cy="4987349"/>
          </a:xfrm>
        </p:spPr>
        <p:txBody>
          <a:bodyPr/>
          <a:lstStyle/>
          <a:p>
            <a:r>
              <a:rPr lang="es-MX" sz="2400" dirty="0" err="1"/>
              <a:t>p</a:t>
            </a:r>
            <a:r>
              <a:rPr lang="es-MX" sz="2400" dirty="0" err="1" smtClean="0"/>
              <a:t>thread_cond_t</a:t>
            </a:r>
            <a:r>
              <a:rPr lang="es-MX" sz="2400" dirty="0" smtClean="0"/>
              <a:t> c = PTHREAD_COND_INITIALIZER;</a:t>
            </a:r>
          </a:p>
          <a:p>
            <a:r>
              <a:rPr lang="es-MX" sz="2400" dirty="0" err="1" smtClean="0"/>
              <a:t>int</a:t>
            </a:r>
            <a:r>
              <a:rPr lang="es-MX" sz="2400" dirty="0" smtClean="0"/>
              <a:t>   </a:t>
            </a:r>
            <a:r>
              <a:rPr lang="es-MX" sz="2400" dirty="0" err="1" smtClean="0"/>
              <a:t>pthread_cond_init</a:t>
            </a:r>
            <a:r>
              <a:rPr lang="es-MX" sz="2400" dirty="0" smtClean="0"/>
              <a:t>(</a:t>
            </a:r>
            <a:r>
              <a:rPr lang="es-MX" sz="2400" dirty="0" err="1" smtClean="0"/>
              <a:t>pthread_cond_t</a:t>
            </a:r>
            <a:r>
              <a:rPr lang="es-MX" sz="2400" dirty="0" smtClean="0"/>
              <a:t> </a:t>
            </a:r>
            <a:r>
              <a:rPr lang="es-MX" sz="2400" dirty="0"/>
              <a:t>*, </a:t>
            </a:r>
            <a:r>
              <a:rPr lang="es-MX" sz="2400" dirty="0" err="1"/>
              <a:t>const</a:t>
            </a:r>
            <a:r>
              <a:rPr lang="es-MX" sz="2400" dirty="0"/>
              <a:t> </a:t>
            </a:r>
            <a:r>
              <a:rPr lang="es-MX" sz="2400" dirty="0" err="1"/>
              <a:t>pthread_condattr_t</a:t>
            </a:r>
            <a:r>
              <a:rPr lang="es-MX" sz="2400" dirty="0"/>
              <a:t> </a:t>
            </a:r>
            <a:r>
              <a:rPr lang="es-MX" sz="2400" dirty="0" smtClean="0"/>
              <a:t>*);</a:t>
            </a:r>
          </a:p>
          <a:p>
            <a:r>
              <a:rPr lang="es-MX" sz="2400" dirty="0" err="1"/>
              <a:t>int</a:t>
            </a:r>
            <a:r>
              <a:rPr lang="es-MX" sz="2400" dirty="0"/>
              <a:t>   </a:t>
            </a:r>
            <a:r>
              <a:rPr lang="es-MX" sz="2400" dirty="0" err="1"/>
              <a:t>pthread_cond_wait</a:t>
            </a:r>
            <a:r>
              <a:rPr lang="es-MX" sz="2400" dirty="0"/>
              <a:t>(</a:t>
            </a:r>
            <a:r>
              <a:rPr lang="es-MX" sz="2400" dirty="0" err="1"/>
              <a:t>pthread_cond_t</a:t>
            </a:r>
            <a:r>
              <a:rPr lang="es-MX" sz="2400" dirty="0"/>
              <a:t> *, </a:t>
            </a:r>
            <a:r>
              <a:rPr lang="es-MX" sz="2400" dirty="0" err="1"/>
              <a:t>pthread_mutex_t</a:t>
            </a:r>
            <a:r>
              <a:rPr lang="es-MX" sz="2400" dirty="0"/>
              <a:t> </a:t>
            </a:r>
            <a:r>
              <a:rPr lang="es-MX" sz="2400" dirty="0" smtClean="0"/>
              <a:t>*);</a:t>
            </a:r>
          </a:p>
          <a:p>
            <a:r>
              <a:rPr lang="en-US" sz="2400" dirty="0" err="1"/>
              <a:t>int</a:t>
            </a:r>
            <a:r>
              <a:rPr lang="en-US" sz="2400" dirty="0"/>
              <a:t>   </a:t>
            </a:r>
            <a:r>
              <a:rPr lang="en-US" sz="2400" dirty="0" err="1"/>
              <a:t>pthread_cond_timedwait</a:t>
            </a:r>
            <a:r>
              <a:rPr lang="en-US" sz="2400" dirty="0"/>
              <a:t>(</a:t>
            </a:r>
            <a:r>
              <a:rPr lang="en-US" sz="2400" dirty="0" err="1"/>
              <a:t>pthread_cond_t</a:t>
            </a:r>
            <a:r>
              <a:rPr lang="en-US" sz="2400" dirty="0"/>
              <a:t> *, </a:t>
            </a:r>
            <a:r>
              <a:rPr lang="en-US" sz="2400" dirty="0" err="1" smtClean="0"/>
              <a:t>pt</a:t>
            </a:r>
            <a:r>
              <a:rPr lang="en-US" sz="2400" dirty="0"/>
              <a:t> </a:t>
            </a:r>
            <a:r>
              <a:rPr lang="en-US" sz="2400" dirty="0" err="1"/>
              <a:t>hread_mutex_t</a:t>
            </a:r>
            <a:r>
              <a:rPr lang="en-US" sz="2400" dirty="0"/>
              <a:t> *, </a:t>
            </a:r>
            <a:r>
              <a:rPr lang="en-US" sz="2400" dirty="0" err="1"/>
              <a:t>const</a:t>
            </a:r>
            <a:r>
              <a:rPr lang="en-US" sz="2400" dirty="0"/>
              <a:t> </a:t>
            </a:r>
            <a:r>
              <a:rPr lang="en-US" sz="2400" dirty="0" err="1"/>
              <a:t>struct</a:t>
            </a:r>
            <a:r>
              <a:rPr lang="en-US" sz="2400" dirty="0"/>
              <a:t> </a:t>
            </a:r>
            <a:r>
              <a:rPr lang="en-US" sz="2400" dirty="0" err="1"/>
              <a:t>timespec</a:t>
            </a:r>
            <a:r>
              <a:rPr lang="en-US" sz="2400" dirty="0"/>
              <a:t> *);</a:t>
            </a:r>
            <a:endParaRPr lang="en-US" sz="2400" dirty="0" smtClean="0"/>
          </a:p>
          <a:p>
            <a:r>
              <a:rPr lang="en-US" sz="2400" dirty="0" err="1" smtClean="0"/>
              <a:t>int</a:t>
            </a:r>
            <a:r>
              <a:rPr lang="en-US" sz="2400" dirty="0" smtClean="0"/>
              <a:t>   </a:t>
            </a:r>
            <a:r>
              <a:rPr lang="en-US" sz="2400" dirty="0" err="1"/>
              <a:t>pthread_cond_destroy</a:t>
            </a:r>
            <a:r>
              <a:rPr lang="en-US" sz="2400" dirty="0"/>
              <a:t>(</a:t>
            </a:r>
            <a:r>
              <a:rPr lang="en-US" sz="2400" dirty="0" err="1"/>
              <a:t>pthread_cond_t</a:t>
            </a:r>
            <a:r>
              <a:rPr lang="en-US" sz="2400" dirty="0"/>
              <a:t> </a:t>
            </a:r>
            <a:r>
              <a:rPr lang="en-US" sz="2400" dirty="0" smtClean="0"/>
              <a:t>*);</a:t>
            </a:r>
          </a:p>
          <a:p>
            <a:r>
              <a:rPr lang="es-MX" sz="2400" dirty="0" err="1"/>
              <a:t>int</a:t>
            </a:r>
            <a:r>
              <a:rPr lang="es-MX" sz="2400" dirty="0"/>
              <a:t>   </a:t>
            </a:r>
            <a:r>
              <a:rPr lang="es-MX" sz="2400" dirty="0" err="1"/>
              <a:t>pthread_cond_signal</a:t>
            </a:r>
            <a:r>
              <a:rPr lang="es-MX" sz="2400" dirty="0"/>
              <a:t>(</a:t>
            </a:r>
            <a:r>
              <a:rPr lang="es-MX" sz="2400" dirty="0" err="1"/>
              <a:t>pthread_cond_t</a:t>
            </a:r>
            <a:r>
              <a:rPr lang="es-MX" sz="2400" dirty="0"/>
              <a:t> </a:t>
            </a:r>
            <a:r>
              <a:rPr lang="es-MX" sz="2400" dirty="0" smtClean="0"/>
              <a:t>*);</a:t>
            </a:r>
          </a:p>
          <a:p>
            <a:r>
              <a:rPr lang="es-MX" sz="2400" dirty="0" err="1"/>
              <a:t>int</a:t>
            </a:r>
            <a:r>
              <a:rPr lang="es-MX" sz="2400" dirty="0"/>
              <a:t>   </a:t>
            </a:r>
            <a:r>
              <a:rPr lang="es-MX" sz="2400" dirty="0" err="1"/>
              <a:t>pthread_cond_broadcast</a:t>
            </a:r>
            <a:r>
              <a:rPr lang="es-MX" sz="2400" dirty="0"/>
              <a:t>(</a:t>
            </a:r>
            <a:r>
              <a:rPr lang="es-MX" sz="2400" dirty="0" err="1"/>
              <a:t>pthread_cond_t</a:t>
            </a:r>
            <a:r>
              <a:rPr lang="es-MX" sz="2400" dirty="0"/>
              <a:t> </a:t>
            </a:r>
            <a:r>
              <a:rPr lang="es-MX" sz="2400" dirty="0" smtClean="0"/>
              <a:t>*);</a:t>
            </a:r>
          </a:p>
          <a:p>
            <a:endParaRPr lang="es-MX" sz="2400" dirty="0"/>
          </a:p>
        </p:txBody>
      </p:sp>
    </p:spTree>
    <p:extLst>
      <p:ext uri="{BB962C8B-B14F-4D97-AF65-F5344CB8AC3E}">
        <p14:creationId xmlns:p14="http://schemas.microsoft.com/office/powerpoint/2010/main" val="362310870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Atributos</a:t>
            </a:r>
            <a:endParaRPr lang="es-MX" dirty="0"/>
          </a:p>
        </p:txBody>
      </p:sp>
      <p:sp>
        <p:nvSpPr>
          <p:cNvPr id="3" name="Marcador de texto 2"/>
          <p:cNvSpPr>
            <a:spLocks noGrp="1"/>
          </p:cNvSpPr>
          <p:nvPr>
            <p:ph type="body"/>
          </p:nvPr>
        </p:nvSpPr>
        <p:spPr/>
        <p:txBody>
          <a:bodyPr/>
          <a:lstStyle/>
          <a:p>
            <a:r>
              <a:rPr lang="es-MX" sz="2400" dirty="0" err="1"/>
              <a:t>int</a:t>
            </a:r>
            <a:r>
              <a:rPr lang="es-MX" sz="2400" dirty="0"/>
              <a:t>   </a:t>
            </a:r>
            <a:r>
              <a:rPr lang="es-MX" sz="2400" dirty="0" err="1"/>
              <a:t>pthread_condattr_init</a:t>
            </a:r>
            <a:r>
              <a:rPr lang="es-MX" sz="2400" dirty="0"/>
              <a:t>(</a:t>
            </a:r>
            <a:r>
              <a:rPr lang="es-MX" sz="2400" dirty="0" err="1"/>
              <a:t>pthread_condattr_t</a:t>
            </a:r>
            <a:r>
              <a:rPr lang="es-MX" sz="2400" dirty="0"/>
              <a:t> </a:t>
            </a:r>
            <a:r>
              <a:rPr lang="es-MX" sz="2400" dirty="0" smtClean="0"/>
              <a:t>*);</a:t>
            </a:r>
          </a:p>
          <a:p>
            <a:r>
              <a:rPr lang="es-MX" sz="2400" dirty="0" err="1"/>
              <a:t>int</a:t>
            </a:r>
            <a:r>
              <a:rPr lang="es-MX" sz="2400" dirty="0"/>
              <a:t>   </a:t>
            </a:r>
            <a:r>
              <a:rPr lang="es-MX" sz="2400" dirty="0" err="1"/>
              <a:t>pthread_condattr_getpshared</a:t>
            </a:r>
            <a:r>
              <a:rPr lang="es-MX" sz="2400" dirty="0"/>
              <a:t>(</a:t>
            </a:r>
            <a:r>
              <a:rPr lang="es-MX" sz="2400" dirty="0" err="1"/>
              <a:t>const</a:t>
            </a:r>
            <a:r>
              <a:rPr lang="es-MX" sz="2400" dirty="0"/>
              <a:t> </a:t>
            </a:r>
            <a:r>
              <a:rPr lang="es-MX" sz="2400" dirty="0" err="1"/>
              <a:t>pthread_condattr_t</a:t>
            </a:r>
            <a:r>
              <a:rPr lang="es-MX" sz="2400" dirty="0"/>
              <a:t> *, </a:t>
            </a:r>
            <a:r>
              <a:rPr lang="es-MX" sz="2400" dirty="0" err="1"/>
              <a:t>int</a:t>
            </a:r>
            <a:r>
              <a:rPr lang="es-MX" sz="2400" dirty="0"/>
              <a:t> *);</a:t>
            </a:r>
          </a:p>
          <a:p>
            <a:r>
              <a:rPr lang="es-MX" sz="2400" dirty="0" err="1" smtClean="0"/>
              <a:t>int</a:t>
            </a:r>
            <a:r>
              <a:rPr lang="es-MX" sz="2400" dirty="0" smtClean="0"/>
              <a:t>   </a:t>
            </a:r>
            <a:r>
              <a:rPr lang="es-MX" sz="2400" dirty="0" err="1"/>
              <a:t>pthread_condattr_setpshared</a:t>
            </a:r>
            <a:r>
              <a:rPr lang="es-MX" sz="2400" dirty="0"/>
              <a:t>(</a:t>
            </a:r>
            <a:r>
              <a:rPr lang="es-MX" sz="2400" dirty="0" err="1"/>
              <a:t>pthread_condattr_t</a:t>
            </a:r>
            <a:r>
              <a:rPr lang="es-MX" sz="2400" dirty="0"/>
              <a:t> *, </a:t>
            </a:r>
            <a:r>
              <a:rPr lang="es-MX" sz="2400" dirty="0" err="1"/>
              <a:t>int</a:t>
            </a:r>
            <a:r>
              <a:rPr lang="es-MX" sz="2400" dirty="0" smtClean="0"/>
              <a:t>);</a:t>
            </a:r>
          </a:p>
          <a:p>
            <a:r>
              <a:rPr lang="es-MX" sz="2400" dirty="0" err="1"/>
              <a:t>int</a:t>
            </a:r>
            <a:r>
              <a:rPr lang="es-MX" sz="2400" dirty="0"/>
              <a:t>   </a:t>
            </a:r>
            <a:r>
              <a:rPr lang="es-MX" sz="2400" dirty="0" err="1"/>
              <a:t>pthread_condattr_destroy</a:t>
            </a:r>
            <a:r>
              <a:rPr lang="es-MX" sz="2400" dirty="0"/>
              <a:t>(</a:t>
            </a:r>
            <a:r>
              <a:rPr lang="es-MX" sz="2400" dirty="0" err="1"/>
              <a:t>pthread_condattr_t</a:t>
            </a:r>
            <a:r>
              <a:rPr lang="es-MX" sz="2400" dirty="0"/>
              <a:t> </a:t>
            </a:r>
            <a:r>
              <a:rPr lang="es-MX" sz="2400" dirty="0" smtClean="0"/>
              <a:t>*);</a:t>
            </a:r>
          </a:p>
          <a:p>
            <a:endParaRPr lang="es-MX" sz="2400" dirty="0"/>
          </a:p>
          <a:p>
            <a:pPr marL="0" indent="0">
              <a:buNone/>
            </a:pPr>
            <a:r>
              <a:rPr lang="es-MX" sz="2400" dirty="0" smtClean="0"/>
              <a:t>  - PTHREAD_PROCESS_PRIVATE</a:t>
            </a:r>
          </a:p>
          <a:p>
            <a:pPr marL="0" indent="0">
              <a:buNone/>
            </a:pPr>
            <a:r>
              <a:rPr lang="es-MX" sz="2400" dirty="0"/>
              <a:t> </a:t>
            </a:r>
            <a:r>
              <a:rPr lang="es-MX" sz="2400" dirty="0" smtClean="0"/>
              <a:t> - PTHREAD_PROCESS SHARED</a:t>
            </a:r>
          </a:p>
          <a:p>
            <a:pPr marL="0" indent="0">
              <a:buNone/>
            </a:pPr>
            <a:endParaRPr lang="es-MX" sz="2400" dirty="0"/>
          </a:p>
          <a:p>
            <a:pPr marL="0" indent="0">
              <a:buNone/>
            </a:pPr>
            <a:r>
              <a:rPr lang="es-MX" sz="2400" dirty="0" smtClean="0"/>
              <a:t>*Ej.cond1.c</a:t>
            </a:r>
          </a:p>
          <a:p>
            <a:endParaRPr lang="es-MX" sz="2400" dirty="0"/>
          </a:p>
        </p:txBody>
      </p:sp>
    </p:spTree>
    <p:extLst>
      <p:ext uri="{BB962C8B-B14F-4D97-AF65-F5344CB8AC3E}">
        <p14:creationId xmlns:p14="http://schemas.microsoft.com/office/powerpoint/2010/main" val="328901086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480" y="273600"/>
            <a:ext cx="10972440" cy="886460"/>
          </a:xfrm>
        </p:spPr>
        <p:txBody>
          <a:bodyPr/>
          <a:lstStyle/>
          <a:p>
            <a:r>
              <a:rPr lang="es-MX" sz="4000" dirty="0" smtClean="0"/>
              <a:t>Semáforos  &lt;</a:t>
            </a:r>
            <a:r>
              <a:rPr lang="es-MX" sz="4000" dirty="0" err="1" smtClean="0"/>
              <a:t>semaphore.h</a:t>
            </a:r>
            <a:r>
              <a:rPr lang="es-MX" sz="4000" dirty="0" smtClean="0"/>
              <a:t>&gt;</a:t>
            </a:r>
            <a:endParaRPr lang="es-MX" sz="4000" dirty="0"/>
          </a:p>
        </p:txBody>
      </p:sp>
      <p:sp>
        <p:nvSpPr>
          <p:cNvPr id="3" name="Marcador de texto 2"/>
          <p:cNvSpPr>
            <a:spLocks noGrp="1"/>
          </p:cNvSpPr>
          <p:nvPr>
            <p:ph type="body"/>
          </p:nvPr>
        </p:nvSpPr>
        <p:spPr>
          <a:xfrm>
            <a:off x="609480" y="1160060"/>
            <a:ext cx="10972440" cy="5568286"/>
          </a:xfrm>
        </p:spPr>
        <p:txBody>
          <a:bodyPr/>
          <a:lstStyle/>
          <a:p>
            <a:r>
              <a:rPr lang="es-MX" sz="2400" dirty="0" err="1" smtClean="0"/>
              <a:t>sem_t</a:t>
            </a:r>
            <a:r>
              <a:rPr lang="es-MX" sz="2400" dirty="0" smtClean="0"/>
              <a:t> s;</a:t>
            </a:r>
          </a:p>
          <a:p>
            <a:r>
              <a:rPr lang="es-MX" sz="2400" dirty="0" err="1"/>
              <a:t>int</a:t>
            </a:r>
            <a:r>
              <a:rPr lang="es-MX" sz="2400" dirty="0"/>
              <a:t>    </a:t>
            </a:r>
            <a:r>
              <a:rPr lang="es-MX" sz="2400" dirty="0" err="1"/>
              <a:t>sem_init</a:t>
            </a:r>
            <a:r>
              <a:rPr lang="es-MX" sz="2400" dirty="0"/>
              <a:t>(</a:t>
            </a:r>
            <a:r>
              <a:rPr lang="es-MX" sz="2400" dirty="0" err="1"/>
              <a:t>sem_t</a:t>
            </a:r>
            <a:r>
              <a:rPr lang="es-MX" sz="2400" dirty="0"/>
              <a:t> </a:t>
            </a:r>
            <a:r>
              <a:rPr lang="es-MX" sz="2400" dirty="0" smtClean="0"/>
              <a:t>* s, </a:t>
            </a:r>
            <a:r>
              <a:rPr lang="es-MX" sz="2400" dirty="0" err="1" smtClean="0"/>
              <a:t>int</a:t>
            </a:r>
            <a:r>
              <a:rPr lang="es-MX" sz="2400" dirty="0" smtClean="0"/>
              <a:t> </a:t>
            </a:r>
            <a:r>
              <a:rPr lang="es-MX" sz="2400" dirty="0" err="1" smtClean="0"/>
              <a:t>pshared</a:t>
            </a:r>
            <a:r>
              <a:rPr lang="es-MX" sz="2400" dirty="0" smtClean="0"/>
              <a:t>, </a:t>
            </a:r>
            <a:r>
              <a:rPr lang="es-MX" sz="2400" dirty="0" err="1"/>
              <a:t>unsigned</a:t>
            </a:r>
            <a:r>
              <a:rPr lang="es-MX" sz="2400" dirty="0"/>
              <a:t> </a:t>
            </a:r>
            <a:r>
              <a:rPr lang="es-MX" sz="2400" dirty="0" err="1" smtClean="0"/>
              <a:t>int</a:t>
            </a:r>
            <a:r>
              <a:rPr lang="es-MX" sz="2400" dirty="0" smtClean="0"/>
              <a:t> </a:t>
            </a:r>
            <a:r>
              <a:rPr lang="es-MX" sz="2400" dirty="0" err="1" smtClean="0"/>
              <a:t>permits</a:t>
            </a:r>
            <a:r>
              <a:rPr lang="es-MX" sz="2400" dirty="0" smtClean="0"/>
              <a:t>);</a:t>
            </a:r>
          </a:p>
          <a:p>
            <a:r>
              <a:rPr lang="es-MX" sz="2400" dirty="0" err="1"/>
              <a:t>int</a:t>
            </a:r>
            <a:r>
              <a:rPr lang="es-MX" sz="2400" dirty="0"/>
              <a:t>    </a:t>
            </a:r>
            <a:r>
              <a:rPr lang="es-MX" sz="2400" dirty="0" err="1"/>
              <a:t>sem_wait</a:t>
            </a:r>
            <a:r>
              <a:rPr lang="es-MX" sz="2400" dirty="0"/>
              <a:t>(</a:t>
            </a:r>
            <a:r>
              <a:rPr lang="es-MX" sz="2400" dirty="0" err="1"/>
              <a:t>sem_t</a:t>
            </a:r>
            <a:r>
              <a:rPr lang="es-MX" sz="2400" dirty="0"/>
              <a:t> </a:t>
            </a:r>
            <a:r>
              <a:rPr lang="es-MX" sz="2400" dirty="0" smtClean="0"/>
              <a:t>* s);</a:t>
            </a:r>
          </a:p>
          <a:p>
            <a:r>
              <a:rPr lang="es-MX" sz="2400" dirty="0" err="1"/>
              <a:t>int</a:t>
            </a:r>
            <a:r>
              <a:rPr lang="es-MX" sz="2400" dirty="0"/>
              <a:t>    </a:t>
            </a:r>
            <a:r>
              <a:rPr lang="es-MX" sz="2400" dirty="0" err="1"/>
              <a:t>sem_trywait</a:t>
            </a:r>
            <a:r>
              <a:rPr lang="es-MX" sz="2400" dirty="0"/>
              <a:t>(</a:t>
            </a:r>
            <a:r>
              <a:rPr lang="es-MX" sz="2400" dirty="0" err="1"/>
              <a:t>sem_t</a:t>
            </a:r>
            <a:r>
              <a:rPr lang="es-MX" sz="2400" dirty="0"/>
              <a:t> </a:t>
            </a:r>
            <a:r>
              <a:rPr lang="es-MX" sz="2400" dirty="0" smtClean="0"/>
              <a:t>* s);</a:t>
            </a:r>
          </a:p>
          <a:p>
            <a:r>
              <a:rPr lang="es-MX" sz="2400" dirty="0" err="1"/>
              <a:t>int</a:t>
            </a:r>
            <a:r>
              <a:rPr lang="es-MX" sz="2400" dirty="0"/>
              <a:t>    </a:t>
            </a:r>
            <a:r>
              <a:rPr lang="es-MX" sz="2400" dirty="0" err="1"/>
              <a:t>sem_post</a:t>
            </a:r>
            <a:r>
              <a:rPr lang="es-MX" sz="2400" dirty="0"/>
              <a:t>(</a:t>
            </a:r>
            <a:r>
              <a:rPr lang="es-MX" sz="2400" dirty="0" err="1"/>
              <a:t>sem_t</a:t>
            </a:r>
            <a:r>
              <a:rPr lang="es-MX" sz="2400" dirty="0"/>
              <a:t> </a:t>
            </a:r>
            <a:r>
              <a:rPr lang="es-MX" sz="2400" dirty="0" smtClean="0"/>
              <a:t>* s);</a:t>
            </a:r>
          </a:p>
          <a:p>
            <a:r>
              <a:rPr lang="es-MX" sz="2400" dirty="0" err="1" smtClean="0"/>
              <a:t>int</a:t>
            </a:r>
            <a:r>
              <a:rPr lang="es-MX" sz="2400" dirty="0" smtClean="0"/>
              <a:t>    </a:t>
            </a:r>
            <a:r>
              <a:rPr lang="es-MX" sz="2400" dirty="0" err="1"/>
              <a:t>sem_close</a:t>
            </a:r>
            <a:r>
              <a:rPr lang="es-MX" sz="2400" dirty="0"/>
              <a:t>(</a:t>
            </a:r>
            <a:r>
              <a:rPr lang="es-MX" sz="2400" dirty="0" err="1"/>
              <a:t>sem_t</a:t>
            </a:r>
            <a:r>
              <a:rPr lang="es-MX" sz="2400" dirty="0"/>
              <a:t> </a:t>
            </a:r>
            <a:r>
              <a:rPr lang="es-MX" sz="2400" dirty="0" smtClean="0"/>
              <a:t>* s);</a:t>
            </a:r>
            <a:endParaRPr lang="es-MX" sz="2400" dirty="0"/>
          </a:p>
          <a:p>
            <a:r>
              <a:rPr lang="es-MX" sz="2400" dirty="0" err="1"/>
              <a:t>int</a:t>
            </a:r>
            <a:r>
              <a:rPr lang="es-MX" sz="2400" dirty="0"/>
              <a:t>    </a:t>
            </a:r>
            <a:r>
              <a:rPr lang="es-MX" sz="2400" dirty="0" err="1"/>
              <a:t>sem_destroy</a:t>
            </a:r>
            <a:r>
              <a:rPr lang="es-MX" sz="2400" dirty="0"/>
              <a:t>(</a:t>
            </a:r>
            <a:r>
              <a:rPr lang="es-MX" sz="2400" dirty="0" err="1"/>
              <a:t>sem_t</a:t>
            </a:r>
            <a:r>
              <a:rPr lang="es-MX" sz="2400" dirty="0"/>
              <a:t> </a:t>
            </a:r>
            <a:r>
              <a:rPr lang="es-MX" sz="2400" dirty="0" smtClean="0"/>
              <a:t>* s);</a:t>
            </a:r>
            <a:endParaRPr lang="es-MX" sz="2400" dirty="0"/>
          </a:p>
          <a:p>
            <a:r>
              <a:rPr lang="es-MX" sz="2400" dirty="0" err="1"/>
              <a:t>int</a:t>
            </a:r>
            <a:r>
              <a:rPr lang="es-MX" sz="2400" dirty="0"/>
              <a:t>    </a:t>
            </a:r>
            <a:r>
              <a:rPr lang="es-MX" sz="2400" dirty="0" err="1"/>
              <a:t>sem_getvalue</a:t>
            </a:r>
            <a:r>
              <a:rPr lang="es-MX" sz="2400" dirty="0"/>
              <a:t>(</a:t>
            </a:r>
            <a:r>
              <a:rPr lang="es-MX" sz="2400" dirty="0" err="1"/>
              <a:t>sem_t</a:t>
            </a:r>
            <a:r>
              <a:rPr lang="es-MX" sz="2400" dirty="0"/>
              <a:t> </a:t>
            </a:r>
            <a:r>
              <a:rPr lang="es-MX" sz="2400" dirty="0" smtClean="0"/>
              <a:t>* s, </a:t>
            </a:r>
            <a:r>
              <a:rPr lang="es-MX" sz="2400" dirty="0" err="1"/>
              <a:t>int</a:t>
            </a:r>
            <a:r>
              <a:rPr lang="es-MX" sz="2400" dirty="0"/>
              <a:t> </a:t>
            </a:r>
            <a:r>
              <a:rPr lang="es-MX" sz="2400" dirty="0" smtClean="0"/>
              <a:t>* v);</a:t>
            </a:r>
            <a:endParaRPr lang="es-MX" sz="2400" dirty="0"/>
          </a:p>
          <a:p>
            <a:r>
              <a:rPr lang="es-MX" sz="2400" dirty="0" err="1" smtClean="0"/>
              <a:t>sem_t</a:t>
            </a:r>
            <a:r>
              <a:rPr lang="es-MX" sz="2400" dirty="0" smtClean="0"/>
              <a:t> </a:t>
            </a:r>
            <a:r>
              <a:rPr lang="es-MX" sz="2400" dirty="0"/>
              <a:t>*</a:t>
            </a:r>
            <a:r>
              <a:rPr lang="es-MX" sz="2400" dirty="0" err="1"/>
              <a:t>sem_open</a:t>
            </a:r>
            <a:r>
              <a:rPr lang="es-MX" sz="2400" dirty="0"/>
              <a:t>(</a:t>
            </a:r>
            <a:r>
              <a:rPr lang="es-MX" sz="2400" dirty="0" err="1"/>
              <a:t>const</a:t>
            </a:r>
            <a:r>
              <a:rPr lang="es-MX" sz="2400" dirty="0"/>
              <a:t> </a:t>
            </a:r>
            <a:r>
              <a:rPr lang="es-MX" sz="2400" dirty="0" err="1"/>
              <a:t>char</a:t>
            </a:r>
            <a:r>
              <a:rPr lang="es-MX" sz="2400" dirty="0"/>
              <a:t> </a:t>
            </a:r>
            <a:r>
              <a:rPr lang="es-MX" sz="2400" dirty="0" smtClean="0"/>
              <a:t>* nombre, </a:t>
            </a:r>
            <a:r>
              <a:rPr lang="es-MX" sz="2400" dirty="0" err="1"/>
              <a:t>int</a:t>
            </a:r>
            <a:r>
              <a:rPr lang="es-MX" sz="2400" dirty="0"/>
              <a:t>, </a:t>
            </a:r>
            <a:r>
              <a:rPr lang="es-MX" sz="2400" dirty="0" smtClean="0"/>
              <a:t>bandera);</a:t>
            </a:r>
          </a:p>
          <a:p>
            <a:pPr marL="0" indent="0">
              <a:buNone/>
            </a:pPr>
            <a:r>
              <a:rPr lang="es-MX" sz="2200" dirty="0"/>
              <a:t> </a:t>
            </a:r>
            <a:r>
              <a:rPr lang="es-MX" sz="2200" dirty="0" smtClean="0"/>
              <a:t>  - O_CREAT: crea un semáforo con nombre si aún no existe</a:t>
            </a:r>
          </a:p>
          <a:p>
            <a:pPr marL="0" indent="0">
              <a:buNone/>
            </a:pPr>
            <a:r>
              <a:rPr lang="es-MX" sz="2200" dirty="0"/>
              <a:t> </a:t>
            </a:r>
            <a:r>
              <a:rPr lang="es-MX" sz="2200" dirty="0" smtClean="0"/>
              <a:t>  - O_EXCL: Verifica la existencia y creación del semáforo respecto a otros procesos</a:t>
            </a:r>
            <a:endParaRPr lang="es-MX" sz="2200" dirty="0"/>
          </a:p>
          <a:p>
            <a:r>
              <a:rPr lang="es-MX" sz="2400" dirty="0" err="1"/>
              <a:t>int</a:t>
            </a:r>
            <a:r>
              <a:rPr lang="es-MX" sz="2400" dirty="0"/>
              <a:t>    </a:t>
            </a:r>
            <a:r>
              <a:rPr lang="es-MX" sz="2400" dirty="0" err="1"/>
              <a:t>sem_unlink</a:t>
            </a:r>
            <a:r>
              <a:rPr lang="es-MX" sz="2400" dirty="0"/>
              <a:t>(</a:t>
            </a:r>
            <a:r>
              <a:rPr lang="es-MX" sz="2400" dirty="0" err="1"/>
              <a:t>const</a:t>
            </a:r>
            <a:r>
              <a:rPr lang="es-MX" sz="2400" dirty="0"/>
              <a:t> </a:t>
            </a:r>
            <a:r>
              <a:rPr lang="es-MX" sz="2400" dirty="0" err="1"/>
              <a:t>char</a:t>
            </a:r>
            <a:r>
              <a:rPr lang="es-MX" sz="2400" dirty="0"/>
              <a:t> </a:t>
            </a:r>
            <a:r>
              <a:rPr lang="es-MX" sz="2400" dirty="0" smtClean="0"/>
              <a:t>*);                                               *Ej. Sem-ex2.c</a:t>
            </a:r>
            <a:endParaRPr lang="es-MX" sz="2400" dirty="0"/>
          </a:p>
          <a:p>
            <a:endParaRPr lang="es-MX" sz="2400" dirty="0"/>
          </a:p>
        </p:txBody>
      </p:sp>
    </p:spTree>
    <p:extLst>
      <p:ext uri="{BB962C8B-B14F-4D97-AF65-F5344CB8AC3E}">
        <p14:creationId xmlns:p14="http://schemas.microsoft.com/office/powerpoint/2010/main" val="1673436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Características de TCP (2/5)</a:t>
            </a:r>
            <a:endParaRPr/>
          </a:p>
        </p:txBody>
      </p:sp>
      <p:sp>
        <p:nvSpPr>
          <p:cNvPr id="246" name="CustomShape 2"/>
          <p:cNvSpPr/>
          <p:nvPr/>
        </p:nvSpPr>
        <p:spPr>
          <a:xfrm>
            <a:off x="1981080" y="1600200"/>
            <a:ext cx="8228880" cy="492444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Fiable</a:t>
            </a:r>
            <a:endParaRPr/>
          </a:p>
          <a:p>
            <a:pPr lvl="1">
              <a:lnSpc>
                <a:spcPct val="90000"/>
              </a:lnSpc>
              <a:buFont typeface="Arial"/>
              <a:buChar char="•"/>
            </a:pPr>
            <a:r>
              <a:rPr lang="en-US" sz="2400">
                <a:solidFill>
                  <a:srgbClr val="000000"/>
                </a:solidFill>
                <a:latin typeface="Calibri"/>
                <a:ea typeface="DejaVu Sans"/>
              </a:rPr>
              <a:t>En el transmisor, los datos enviados en una conexión TCP están secuenciados y se espera un reconocimiento afirmativo por parte del receptor.</a:t>
            </a:r>
            <a:endParaRPr/>
          </a:p>
          <a:p>
            <a:pPr lvl="1">
              <a:lnSpc>
                <a:spcPct val="90000"/>
              </a:lnSpc>
              <a:buFont typeface="Arial"/>
              <a:buChar char="•"/>
            </a:pPr>
            <a:r>
              <a:rPr lang="en-US" sz="2400">
                <a:solidFill>
                  <a:srgbClr val="000000"/>
                </a:solidFill>
                <a:latin typeface="Calibri"/>
                <a:ea typeface="DejaVu Sans"/>
              </a:rPr>
              <a:t>Si no se recibe ningún reconocimiento, el segmento se transmite de nuevo.</a:t>
            </a:r>
            <a:endParaRPr/>
          </a:p>
          <a:p>
            <a:pPr lvl="1">
              <a:lnSpc>
                <a:spcPct val="90000"/>
              </a:lnSpc>
              <a:buFont typeface="Arial"/>
              <a:buChar char="•"/>
            </a:pPr>
            <a:r>
              <a:rPr lang="en-US" sz="2400">
                <a:solidFill>
                  <a:srgbClr val="000000"/>
                </a:solidFill>
                <a:latin typeface="Calibri"/>
                <a:ea typeface="DejaVu Sans"/>
              </a:rPr>
              <a:t>En el receptor, los segmentos duplicados se descartan y los segmentos que llegan fuera de secuencia se colocan en la secuencia correcta.</a:t>
            </a:r>
            <a:endParaRPr/>
          </a:p>
          <a:p>
            <a:pPr lvl="1">
              <a:lnSpc>
                <a:spcPct val="90000"/>
              </a:lnSpc>
              <a:buFont typeface="Arial"/>
              <a:buChar char="•"/>
            </a:pPr>
            <a:r>
              <a:rPr lang="en-US" sz="2400">
                <a:solidFill>
                  <a:srgbClr val="000000"/>
                </a:solidFill>
                <a:latin typeface="Calibri"/>
                <a:ea typeface="DejaVu Sans"/>
              </a:rPr>
              <a:t>Siempre se utiliza una suma de comprobación TCP para comprobar la integridad de nivel de bit del segmento TCP.</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Tuberías (pipes)  &lt;</a:t>
            </a:r>
            <a:r>
              <a:rPr lang="es-MX" dirty="0" err="1" smtClean="0"/>
              <a:t>unistd.h</a:t>
            </a:r>
            <a:r>
              <a:rPr lang="es-MX" dirty="0" smtClean="0"/>
              <a:t>&gt;</a:t>
            </a:r>
            <a:endParaRPr lang="es-MX" dirty="0"/>
          </a:p>
        </p:txBody>
      </p:sp>
      <p:sp>
        <p:nvSpPr>
          <p:cNvPr id="3" name="Marcador de texto 2"/>
          <p:cNvSpPr>
            <a:spLocks noGrp="1"/>
          </p:cNvSpPr>
          <p:nvPr>
            <p:ph type="body"/>
          </p:nvPr>
        </p:nvSpPr>
        <p:spPr/>
        <p:txBody>
          <a:bodyPr/>
          <a:lstStyle/>
          <a:p>
            <a:r>
              <a:rPr lang="es-MX" sz="2400" dirty="0" err="1"/>
              <a:t>i</a:t>
            </a:r>
            <a:r>
              <a:rPr lang="es-MX" sz="2400" dirty="0" err="1" smtClean="0"/>
              <a:t>nt</a:t>
            </a:r>
            <a:r>
              <a:rPr lang="es-MX" sz="2400" dirty="0" smtClean="0"/>
              <a:t> </a:t>
            </a:r>
            <a:r>
              <a:rPr lang="es-MX" sz="2400" dirty="0" err="1" smtClean="0"/>
              <a:t>fd</a:t>
            </a:r>
            <a:r>
              <a:rPr lang="es-MX" sz="2400" dirty="0" smtClean="0"/>
              <a:t>[2];   //</a:t>
            </a:r>
            <a:r>
              <a:rPr lang="es-MX" sz="2400" dirty="0" err="1" smtClean="0"/>
              <a:t>fd</a:t>
            </a:r>
            <a:r>
              <a:rPr lang="es-MX" sz="2400" dirty="0" smtClean="0"/>
              <a:t>[0]=lectura;   </a:t>
            </a:r>
            <a:r>
              <a:rPr lang="es-MX" sz="2400" dirty="0" err="1" smtClean="0"/>
              <a:t>fd</a:t>
            </a:r>
            <a:r>
              <a:rPr lang="es-MX" sz="2400" dirty="0" smtClean="0"/>
              <a:t>[1]=escritura</a:t>
            </a:r>
          </a:p>
          <a:p>
            <a:r>
              <a:rPr lang="es-MX" sz="2400" dirty="0" err="1"/>
              <a:t>int</a:t>
            </a:r>
            <a:r>
              <a:rPr lang="es-MX" sz="2400" dirty="0"/>
              <a:t> pipe(</a:t>
            </a:r>
            <a:r>
              <a:rPr lang="es-MX" sz="2400" dirty="0" err="1"/>
              <a:t>int</a:t>
            </a:r>
            <a:r>
              <a:rPr lang="es-MX" sz="2400" dirty="0"/>
              <a:t> </a:t>
            </a:r>
            <a:r>
              <a:rPr lang="es-MX" sz="2400" dirty="0" err="1"/>
              <a:t>pipefd</a:t>
            </a:r>
            <a:r>
              <a:rPr lang="es-MX" sz="2400" dirty="0"/>
              <a:t>[2</a:t>
            </a:r>
            <a:r>
              <a:rPr lang="es-MX" sz="2400" dirty="0" smtClean="0"/>
              <a:t>]);     //retorna 0 </a:t>
            </a:r>
            <a:r>
              <a:rPr lang="es-MX" sz="2400" dirty="0" err="1" smtClean="0"/>
              <a:t>ó</a:t>
            </a:r>
            <a:r>
              <a:rPr lang="es-MX" sz="2400" dirty="0" smtClean="0"/>
              <a:t> -1</a:t>
            </a:r>
          </a:p>
          <a:p>
            <a:r>
              <a:rPr lang="es-MX" sz="2400" dirty="0" err="1"/>
              <a:t>i</a:t>
            </a:r>
            <a:r>
              <a:rPr lang="es-MX" sz="2400" dirty="0" err="1" smtClean="0"/>
              <a:t>nt</a:t>
            </a:r>
            <a:r>
              <a:rPr lang="es-MX" sz="2400" dirty="0" smtClean="0"/>
              <a:t> </a:t>
            </a:r>
            <a:r>
              <a:rPr lang="es-MX" sz="2400" dirty="0" err="1" smtClean="0"/>
              <a:t>read</a:t>
            </a:r>
            <a:r>
              <a:rPr lang="es-MX" sz="2400" dirty="0" smtClean="0"/>
              <a:t>(</a:t>
            </a:r>
            <a:r>
              <a:rPr lang="es-MX" sz="2400" dirty="0" err="1" smtClean="0"/>
              <a:t>int</a:t>
            </a:r>
            <a:r>
              <a:rPr lang="es-MX" sz="2400" dirty="0" smtClean="0"/>
              <a:t> </a:t>
            </a:r>
            <a:r>
              <a:rPr lang="es-MX" sz="2400" dirty="0" err="1" smtClean="0"/>
              <a:t>fd</a:t>
            </a:r>
            <a:r>
              <a:rPr lang="es-MX" sz="2400" dirty="0" smtClean="0"/>
              <a:t>, </a:t>
            </a:r>
            <a:r>
              <a:rPr lang="es-MX" sz="2400" dirty="0" err="1" smtClean="0"/>
              <a:t>const</a:t>
            </a:r>
            <a:r>
              <a:rPr lang="es-MX" sz="2400" dirty="0" smtClean="0"/>
              <a:t> </a:t>
            </a:r>
            <a:r>
              <a:rPr lang="es-MX" sz="2400" dirty="0" err="1" smtClean="0"/>
              <a:t>void</a:t>
            </a:r>
            <a:r>
              <a:rPr lang="es-MX" sz="2400" dirty="0" smtClean="0"/>
              <a:t> * b, </a:t>
            </a:r>
            <a:r>
              <a:rPr lang="es-MX" sz="2400" dirty="0" err="1" smtClean="0"/>
              <a:t>size_t</a:t>
            </a:r>
            <a:r>
              <a:rPr lang="es-MX" sz="2400" dirty="0" smtClean="0"/>
              <a:t> </a:t>
            </a:r>
            <a:r>
              <a:rPr lang="es-MX" sz="2400" dirty="0" err="1" smtClean="0"/>
              <a:t>tam</a:t>
            </a:r>
            <a:r>
              <a:rPr lang="es-MX" sz="2400" dirty="0" smtClean="0"/>
              <a:t>);</a:t>
            </a:r>
          </a:p>
          <a:p>
            <a:r>
              <a:rPr lang="es-MX" sz="2400" dirty="0" err="1"/>
              <a:t>i</a:t>
            </a:r>
            <a:r>
              <a:rPr lang="es-MX" sz="2400" dirty="0" err="1" smtClean="0"/>
              <a:t>nt</a:t>
            </a:r>
            <a:r>
              <a:rPr lang="es-MX" sz="2400" dirty="0" smtClean="0"/>
              <a:t> </a:t>
            </a:r>
            <a:r>
              <a:rPr lang="es-MX" sz="2400" dirty="0" err="1" smtClean="0"/>
              <a:t>write</a:t>
            </a:r>
            <a:r>
              <a:rPr lang="es-MX" sz="2400" dirty="0" smtClean="0"/>
              <a:t>(</a:t>
            </a:r>
            <a:r>
              <a:rPr lang="es-MX" sz="2400" dirty="0" err="1" smtClean="0"/>
              <a:t>int</a:t>
            </a:r>
            <a:r>
              <a:rPr lang="es-MX" sz="2400" dirty="0" smtClean="0"/>
              <a:t> </a:t>
            </a:r>
            <a:r>
              <a:rPr lang="es-MX" sz="2400" dirty="0" err="1" smtClean="0"/>
              <a:t>fd</a:t>
            </a:r>
            <a:r>
              <a:rPr lang="es-MX" sz="2400" dirty="0" smtClean="0"/>
              <a:t>, </a:t>
            </a:r>
            <a:r>
              <a:rPr lang="es-MX" sz="2400" dirty="0" err="1" smtClean="0"/>
              <a:t>const</a:t>
            </a:r>
            <a:r>
              <a:rPr lang="es-MX" sz="2400" dirty="0" smtClean="0"/>
              <a:t> </a:t>
            </a:r>
            <a:r>
              <a:rPr lang="es-MX" sz="2400" dirty="0" err="1" smtClean="0"/>
              <a:t>void</a:t>
            </a:r>
            <a:r>
              <a:rPr lang="es-MX" sz="2400" dirty="0" smtClean="0"/>
              <a:t> *b, </a:t>
            </a:r>
            <a:r>
              <a:rPr lang="es-MX" sz="2400" dirty="0" err="1" smtClean="0"/>
              <a:t>size_t</a:t>
            </a:r>
            <a:r>
              <a:rPr lang="es-MX" sz="2400" dirty="0" smtClean="0"/>
              <a:t> </a:t>
            </a:r>
            <a:r>
              <a:rPr lang="es-MX" sz="2400" dirty="0" err="1" smtClean="0"/>
              <a:t>tam</a:t>
            </a:r>
            <a:r>
              <a:rPr lang="es-MX" sz="2400" dirty="0" smtClean="0"/>
              <a:t>);</a:t>
            </a:r>
          </a:p>
          <a:p>
            <a:endParaRPr lang="es-MX" sz="2400" dirty="0"/>
          </a:p>
          <a:p>
            <a:endParaRPr lang="es-MX" sz="2400" dirty="0" smtClean="0"/>
          </a:p>
          <a:p>
            <a:endParaRPr lang="es-MX" sz="2400" dirty="0"/>
          </a:p>
          <a:p>
            <a:endParaRPr lang="es-MX" sz="2400" dirty="0" smtClean="0"/>
          </a:p>
          <a:p>
            <a:pPr marL="0" indent="0">
              <a:buNone/>
            </a:pPr>
            <a:r>
              <a:rPr lang="es-MX" sz="2400" dirty="0" smtClean="0">
                <a:solidFill>
                  <a:srgbClr val="0070C0"/>
                </a:solidFill>
              </a:rPr>
              <a:t>*Ej. </a:t>
            </a:r>
            <a:r>
              <a:rPr lang="es-MX" sz="2400" dirty="0" err="1">
                <a:solidFill>
                  <a:srgbClr val="0070C0"/>
                </a:solidFill>
              </a:rPr>
              <a:t>p</a:t>
            </a:r>
            <a:r>
              <a:rPr lang="es-MX" sz="2400" dirty="0" err="1" smtClean="0">
                <a:solidFill>
                  <a:srgbClr val="0070C0"/>
                </a:solidFill>
              </a:rPr>
              <a:t>ipe.c</a:t>
            </a:r>
            <a:endParaRPr lang="es-MX" sz="2400" dirty="0" smtClean="0">
              <a:solidFill>
                <a:srgbClr val="0070C0"/>
              </a:solidFill>
            </a:endParaRPr>
          </a:p>
          <a:p>
            <a:endParaRPr lang="es-MX" sz="2400" dirty="0"/>
          </a:p>
        </p:txBody>
      </p:sp>
    </p:spTree>
    <p:extLst>
      <p:ext uri="{BB962C8B-B14F-4D97-AF65-F5344CB8AC3E}">
        <p14:creationId xmlns:p14="http://schemas.microsoft.com/office/powerpoint/2010/main" val="403274571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CustomShape 1"/>
          <p:cNvSpPr/>
          <p:nvPr/>
        </p:nvSpPr>
        <p:spPr>
          <a:xfrm>
            <a:off x="831960" y="1709640"/>
            <a:ext cx="10514880" cy="2851920"/>
          </a:xfrm>
          <a:prstGeom prst="rect">
            <a:avLst/>
          </a:prstGeom>
          <a:noFill/>
          <a:ln>
            <a:noFill/>
          </a:ln>
        </p:spPr>
        <p:txBody>
          <a:bodyPr lIns="90000" tIns="45000" rIns="90000" bIns="45000" anchor="b"/>
          <a:lstStyle/>
          <a:p>
            <a:pPr>
              <a:lnSpc>
                <a:spcPct val="100000"/>
              </a:lnSpc>
            </a:pPr>
            <a:r>
              <a:rPr lang="en-US" sz="6000">
                <a:solidFill>
                  <a:srgbClr val="000000"/>
                </a:solidFill>
                <a:latin typeface="Calibri Light"/>
                <a:ea typeface="DejaVu Sans"/>
              </a:rPr>
              <a:t>1.3.2 Sockets orientados a conexión no bloqueantes</a:t>
            </a:r>
            <a:endParaRPr/>
          </a:p>
        </p:txBody>
      </p:sp>
      <p:sp>
        <p:nvSpPr>
          <p:cNvPr id="567" name="CustomShape 2"/>
          <p:cNvSpPr/>
          <p:nvPr/>
        </p:nvSpPr>
        <p:spPr>
          <a:xfrm>
            <a:off x="831960" y="4589640"/>
            <a:ext cx="10514880" cy="1499400"/>
          </a:xfrm>
          <a:prstGeom prst="rect">
            <a:avLst/>
          </a:prstGeom>
          <a:noFill/>
          <a:ln>
            <a:noFill/>
          </a:ln>
        </p:spPr>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Socket bloqueante (1/2)</a:t>
            </a:r>
            <a:endParaRPr/>
          </a:p>
        </p:txBody>
      </p:sp>
      <p:sp>
        <p:nvSpPr>
          <p:cNvPr id="569"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Las entradas y salidas son por naturaleza bloqueantes (no permiten realizar nada mas hasta que terminen)</a:t>
            </a:r>
            <a:endParaRPr/>
          </a:p>
          <a:p>
            <a:pPr>
              <a:lnSpc>
                <a:spcPct val="90000"/>
              </a:lnSpc>
              <a:buFont typeface="Arial"/>
              <a:buChar char="•"/>
            </a:pPr>
            <a:r>
              <a:rPr lang="en-US" sz="2800">
                <a:solidFill>
                  <a:srgbClr val="000000"/>
                </a:solidFill>
                <a:latin typeface="Calibri"/>
                <a:ea typeface="DejaVu Sans"/>
              </a:rPr>
              <a:t>En el caso de los sockets si no hay nada que procesar la instrucción se queda dormida hasta que ocurra un evento que permita terminar la operación</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Socket bloqueante (2/2)</a:t>
            </a:r>
            <a:endParaRPr/>
          </a:p>
        </p:txBody>
      </p:sp>
      <p:sp>
        <p:nvSpPr>
          <p:cNvPr id="571"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Si realizamos operaciones de entrada (</a:t>
            </a:r>
            <a:r>
              <a:rPr lang="en-US" sz="2800" i="1">
                <a:solidFill>
                  <a:srgbClr val="000000"/>
                </a:solidFill>
                <a:latin typeface="Calibri"/>
                <a:ea typeface="DejaVu Sans"/>
              </a:rPr>
              <a:t>read, recv, recvfrom</a:t>
            </a:r>
            <a:r>
              <a:rPr lang="en-US" sz="2800">
                <a:solidFill>
                  <a:srgbClr val="000000"/>
                </a:solidFill>
                <a:latin typeface="Calibri"/>
                <a:ea typeface="DejaVu Sans"/>
              </a:rPr>
              <a:t>, </a:t>
            </a:r>
            <a:r>
              <a:rPr lang="en-US" sz="2800" i="1">
                <a:solidFill>
                  <a:srgbClr val="000000"/>
                </a:solidFill>
                <a:latin typeface="Calibri"/>
                <a:ea typeface="DejaVu Sans"/>
              </a:rPr>
              <a:t>etc</a:t>
            </a:r>
            <a:r>
              <a:rPr lang="en-US" sz="2800">
                <a:solidFill>
                  <a:srgbClr val="000000"/>
                </a:solidFill>
                <a:latin typeface="Calibri"/>
                <a:ea typeface="DejaVu Sans"/>
              </a:rPr>
              <a:t>.) sobre el socket y no hay datos disponibles es proceso entrara al estado de dormido hasta que haya datos para leer</a:t>
            </a:r>
            <a:endParaRPr/>
          </a:p>
          <a:p>
            <a:pPr>
              <a:lnSpc>
                <a:spcPct val="90000"/>
              </a:lnSpc>
              <a:buFont typeface="Arial"/>
              <a:buChar char="•"/>
            </a:pPr>
            <a:r>
              <a:rPr lang="en-US" sz="2800">
                <a:solidFill>
                  <a:srgbClr val="000000"/>
                </a:solidFill>
                <a:latin typeface="Calibri"/>
                <a:ea typeface="DejaVu Sans"/>
              </a:rPr>
              <a:t>Si realizamos operaciones de salida (</a:t>
            </a:r>
            <a:r>
              <a:rPr lang="en-US" sz="2800" i="1">
                <a:solidFill>
                  <a:srgbClr val="000000"/>
                </a:solidFill>
                <a:latin typeface="Calibri"/>
                <a:ea typeface="DejaVu Sans"/>
              </a:rPr>
              <a:t>write, send, sendto</a:t>
            </a:r>
            <a:r>
              <a:rPr lang="en-US" sz="2800">
                <a:solidFill>
                  <a:srgbClr val="000000"/>
                </a:solidFill>
                <a:latin typeface="Calibri"/>
                <a:ea typeface="DejaVu Sans"/>
              </a:rPr>
              <a:t>, </a:t>
            </a:r>
            <a:r>
              <a:rPr lang="en-US" sz="2800" i="1">
                <a:solidFill>
                  <a:srgbClr val="000000"/>
                </a:solidFill>
                <a:latin typeface="Calibri"/>
                <a:ea typeface="DejaVu Sans"/>
              </a:rPr>
              <a:t>etc</a:t>
            </a:r>
            <a:r>
              <a:rPr lang="en-US" sz="2800">
                <a:solidFill>
                  <a:srgbClr val="000000"/>
                </a:solidFill>
                <a:latin typeface="Calibri"/>
                <a:ea typeface="DejaVu Sans"/>
              </a:rPr>
              <a:t>.) sobre el socket, el kerner copia los datos del buffer de la aplicación en el buffer de envio de datos, si no hay espacio en este último el proceso se bloqueara hasta tener suficiente espacio</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Socket no bloqueante</a:t>
            </a:r>
            <a:endParaRPr/>
          </a:p>
        </p:txBody>
      </p:sp>
      <p:sp>
        <p:nvSpPr>
          <p:cNvPr id="573"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En algunas ocasiones es preferible que no exista el bloqueo mencionado</a:t>
            </a:r>
            <a:endParaRPr/>
          </a:p>
          <a:p>
            <a:pPr>
              <a:lnSpc>
                <a:spcPct val="90000"/>
              </a:lnSpc>
              <a:buFont typeface="Arial"/>
              <a:buChar char="•"/>
            </a:pPr>
            <a:r>
              <a:rPr lang="en-US" sz="2800">
                <a:solidFill>
                  <a:srgbClr val="000000"/>
                </a:solidFill>
                <a:latin typeface="Calibri"/>
                <a:ea typeface="DejaVu Sans"/>
              </a:rPr>
              <a:t>Permite realizar otras tareas si no hay datos que manejar</a:t>
            </a:r>
            <a:endParaRPr/>
          </a:p>
          <a:p>
            <a:pPr>
              <a:lnSpc>
                <a:spcPct val="90000"/>
              </a:lnSpc>
              <a:buFont typeface="Arial"/>
              <a:buChar char="•"/>
            </a:pPr>
            <a:r>
              <a:rPr lang="en-US" sz="2800">
                <a:solidFill>
                  <a:srgbClr val="000000"/>
                </a:solidFill>
                <a:latin typeface="Calibri"/>
                <a:ea typeface="DejaVu Sans"/>
              </a:rPr>
              <a:t>Hay dos maneras básicas de manejo:</a:t>
            </a:r>
            <a:endParaRPr/>
          </a:p>
          <a:p>
            <a:pPr lvl="1">
              <a:lnSpc>
                <a:spcPct val="100000"/>
              </a:lnSpc>
              <a:buFont typeface="Arial"/>
              <a:buChar char="•"/>
            </a:pPr>
            <a:r>
              <a:rPr lang="en-US" sz="2400" i="1">
                <a:solidFill>
                  <a:srgbClr val="000000"/>
                </a:solidFill>
                <a:latin typeface="Calibri"/>
                <a:ea typeface="DejaVu Sans"/>
              </a:rPr>
              <a:t>Polling</a:t>
            </a:r>
            <a:endParaRPr/>
          </a:p>
          <a:p>
            <a:pPr lvl="1">
              <a:lnSpc>
                <a:spcPct val="100000"/>
              </a:lnSpc>
              <a:buFont typeface="Arial"/>
              <a:buChar char="•"/>
            </a:pPr>
            <a:r>
              <a:rPr lang="en-US" sz="2400" i="1">
                <a:solidFill>
                  <a:srgbClr val="000000"/>
                </a:solidFill>
                <a:latin typeface="Calibri"/>
                <a:ea typeface="DejaVu Sans"/>
              </a:rPr>
              <a:t>Asíncrono</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Polling</a:t>
            </a:r>
            <a:endParaRPr/>
          </a:p>
        </p:txBody>
      </p:sp>
      <p:sp>
        <p:nvSpPr>
          <p:cNvPr id="575"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Consiste en una operación de consulta constante</a:t>
            </a:r>
            <a:endParaRPr/>
          </a:p>
          <a:p>
            <a:pPr>
              <a:lnSpc>
                <a:spcPct val="90000"/>
              </a:lnSpc>
              <a:buFont typeface="Arial"/>
              <a:buChar char="•"/>
            </a:pPr>
            <a:r>
              <a:rPr lang="en-US" sz="2800">
                <a:solidFill>
                  <a:srgbClr val="000000"/>
                </a:solidFill>
                <a:latin typeface="Calibri"/>
                <a:ea typeface="DejaVu Sans"/>
              </a:rPr>
              <a:t>Eso lo vuelve síncrono, ya que solo se procesa en un momento determinado</a:t>
            </a:r>
            <a:endParaRPr/>
          </a:p>
          <a:p>
            <a:pPr>
              <a:lnSpc>
                <a:spcPct val="90000"/>
              </a:lnSpc>
            </a:pPr>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Polling</a:t>
            </a:r>
            <a:endParaRPr/>
          </a:p>
        </p:txBody>
      </p:sp>
      <p:pic>
        <p:nvPicPr>
          <p:cNvPr id="577" name="Picture 2"/>
          <p:cNvPicPr/>
          <p:nvPr/>
        </p:nvPicPr>
        <p:blipFill>
          <a:blip r:embed="rId2"/>
          <a:stretch>
            <a:fillRect/>
          </a:stretch>
        </p:blipFill>
        <p:spPr>
          <a:xfrm>
            <a:off x="2279520" y="2277000"/>
            <a:ext cx="8114760" cy="2855520"/>
          </a:xfrm>
          <a:prstGeom prst="rect">
            <a:avLst/>
          </a:prstGeom>
          <a:ln>
            <a:noFill/>
          </a:ln>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Asíncrono</a:t>
            </a:r>
            <a:endParaRPr/>
          </a:p>
        </p:txBody>
      </p:sp>
      <p:sp>
        <p:nvSpPr>
          <p:cNvPr id="579"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En este caso, hay que esperar a que ocurra un evento de entrada o salida y actuar en consecuencia</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CustomShape 1"/>
          <p:cNvSpPr/>
          <p:nvPr/>
        </p:nvSpPr>
        <p:spPr>
          <a:xfrm>
            <a:off x="831960" y="1709640"/>
            <a:ext cx="10514880" cy="2851920"/>
          </a:xfrm>
          <a:prstGeom prst="rect">
            <a:avLst/>
          </a:prstGeom>
          <a:noFill/>
          <a:ln>
            <a:noFill/>
          </a:ln>
        </p:spPr>
        <p:txBody>
          <a:bodyPr lIns="90000" tIns="45000" rIns="90000" bIns="45000" anchor="b"/>
          <a:lstStyle/>
          <a:p>
            <a:pPr>
              <a:lnSpc>
                <a:spcPct val="100000"/>
              </a:lnSpc>
            </a:pPr>
            <a:r>
              <a:rPr lang="en-US" sz="6000">
                <a:solidFill>
                  <a:srgbClr val="000000"/>
                </a:solidFill>
                <a:latin typeface="Calibri Light"/>
                <a:ea typeface="DejaVu Sans"/>
              </a:rPr>
              <a:t>Sockets orientados a conexión no bloqueantes en java</a:t>
            </a:r>
            <a:endParaRPr/>
          </a:p>
        </p:txBody>
      </p:sp>
      <p:sp>
        <p:nvSpPr>
          <p:cNvPr id="581" name="CustomShape 2"/>
          <p:cNvSpPr/>
          <p:nvPr/>
        </p:nvSpPr>
        <p:spPr>
          <a:xfrm>
            <a:off x="831960" y="4589640"/>
            <a:ext cx="10514880" cy="1499400"/>
          </a:xfrm>
          <a:prstGeom prst="rect">
            <a:avLst/>
          </a:prstGeom>
          <a:noFill/>
          <a:ln>
            <a:noFill/>
          </a:ln>
        </p:spPr>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Dos tópicos</a:t>
            </a:r>
            <a:endParaRPr/>
          </a:p>
        </p:txBody>
      </p:sp>
      <p:sp>
        <p:nvSpPr>
          <p:cNvPr id="583"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i="1">
                <a:solidFill>
                  <a:srgbClr val="000000"/>
                </a:solidFill>
                <a:latin typeface="Calibri"/>
                <a:ea typeface="DejaVu Sans"/>
              </a:rPr>
              <a:t>ServerSocketChannel</a:t>
            </a:r>
            <a:endParaRPr/>
          </a:p>
          <a:p>
            <a:pPr>
              <a:lnSpc>
                <a:spcPct val="90000"/>
              </a:lnSpc>
              <a:buFont typeface="Arial"/>
              <a:buChar char="•"/>
            </a:pPr>
            <a:r>
              <a:rPr lang="en-US" sz="2800" i="1">
                <a:solidFill>
                  <a:srgbClr val="000000"/>
                </a:solidFill>
                <a:latin typeface="Calibri"/>
                <a:ea typeface="DejaVu Sans"/>
              </a:rPr>
              <a:t>Iterator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Características de TCP (3/5)</a:t>
            </a:r>
            <a:endParaRPr/>
          </a:p>
        </p:txBody>
      </p:sp>
      <p:sp>
        <p:nvSpPr>
          <p:cNvPr id="248" name="CustomShape 2"/>
          <p:cNvSpPr/>
          <p:nvPr/>
        </p:nvSpPr>
        <p:spPr>
          <a:xfrm>
            <a:off x="1981080" y="1600200"/>
            <a:ext cx="8228880" cy="492444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Secuencia de bytes</a:t>
            </a:r>
            <a:endParaRPr/>
          </a:p>
          <a:p>
            <a:pPr lvl="1">
              <a:lnSpc>
                <a:spcPct val="90000"/>
              </a:lnSpc>
              <a:buFont typeface="Arial"/>
              <a:buChar char="•"/>
            </a:pPr>
            <a:r>
              <a:rPr lang="en-US" sz="2400">
                <a:solidFill>
                  <a:srgbClr val="000000"/>
                </a:solidFill>
                <a:latin typeface="Calibri"/>
                <a:ea typeface="DejaVu Sans"/>
              </a:rPr>
              <a:t>TCP reconoce los datos enviados a través de los canales de entrada y salida como una secuencia continua de bytes.</a:t>
            </a:r>
            <a:endParaRPr/>
          </a:p>
          <a:p>
            <a:pPr lvl="1">
              <a:lnSpc>
                <a:spcPct val="90000"/>
              </a:lnSpc>
              <a:buFont typeface="Arial"/>
              <a:buChar char="•"/>
            </a:pPr>
            <a:r>
              <a:rPr lang="en-US" sz="2400">
                <a:solidFill>
                  <a:srgbClr val="000000"/>
                </a:solidFill>
                <a:latin typeface="Calibri"/>
                <a:ea typeface="DejaVu Sans"/>
              </a:rPr>
              <a:t>El número de secuencia y el número de reconocimiento en cada encabezado TCP se define en límites de bytes.</a:t>
            </a:r>
            <a:endParaRPr/>
          </a:p>
          <a:p>
            <a:pPr lvl="1">
              <a:lnSpc>
                <a:spcPct val="90000"/>
              </a:lnSpc>
              <a:buFont typeface="Arial"/>
              <a:buChar char="•"/>
            </a:pPr>
            <a:r>
              <a:rPr lang="en-US" sz="2400">
                <a:solidFill>
                  <a:srgbClr val="000000"/>
                </a:solidFill>
                <a:latin typeface="Calibri"/>
                <a:ea typeface="DejaVu Sans"/>
              </a:rPr>
              <a:t>TCP no reconoce límites de mensajes o registros en la secuencia de bytes.</a:t>
            </a:r>
            <a:endParaRPr/>
          </a:p>
          <a:p>
            <a:pPr lvl="1">
              <a:lnSpc>
                <a:spcPct val="90000"/>
              </a:lnSpc>
              <a:buFont typeface="Arial"/>
              <a:buChar char="•"/>
            </a:pPr>
            <a:r>
              <a:rPr lang="en-US" sz="2400">
                <a:solidFill>
                  <a:srgbClr val="000000"/>
                </a:solidFill>
                <a:latin typeface="Calibri"/>
                <a:ea typeface="DejaVu Sans"/>
              </a:rPr>
              <a:t>El protocolo de la capa de Aplicación debe proporcionar el análisis correspondiente de la secuencia de bytes de entrada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ServerSocketChannel</a:t>
            </a:r>
            <a:endParaRPr/>
          </a:p>
        </p:txBody>
      </p:sp>
      <p:sp>
        <p:nvSpPr>
          <p:cNvPr id="585"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Según la documentación oficial de Java un canal es:</a:t>
            </a:r>
            <a:endParaRPr/>
          </a:p>
          <a:p>
            <a:pPr>
              <a:lnSpc>
                <a:spcPct val="100000"/>
              </a:lnSpc>
            </a:pPr>
            <a:r>
              <a:rPr lang="en-US" sz="2400">
                <a:solidFill>
                  <a:srgbClr val="000000"/>
                </a:solidFill>
                <a:latin typeface="Calibri"/>
                <a:ea typeface="DejaVu Sans"/>
              </a:rPr>
              <a:t>[…] representa una conexión abierta a una entidad como un dispositivo de hardware, un archivo, un socket de red o un componente de software que es capaz de realizar una o mas operaciones distintas de E/S; por ejemplo, leer o escribir. Un canal está abierto tras su creación, y una vez cerrado permanece cerrado. Una vez que un canal está cerrado, cualquier intento de llamar a una operación de E/S sobre él causará que se arroje una </a:t>
            </a:r>
            <a:r>
              <a:rPr lang="en-US" sz="2400" i="1">
                <a:solidFill>
                  <a:srgbClr val="000000"/>
                </a:solidFill>
                <a:latin typeface="Calibri"/>
                <a:ea typeface="DejaVu Sans"/>
              </a:rPr>
              <a:t>CloseChannerException</a:t>
            </a:r>
            <a:r>
              <a:rPr lang="en-US" sz="2400">
                <a:solidFill>
                  <a:srgbClr val="000000"/>
                </a:solidFill>
                <a:latin typeface="Calibri"/>
                <a:ea typeface="DejaVu Sans"/>
              </a:rPr>
              <a:t>.</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ServerSocketChannel</a:t>
            </a:r>
            <a:endParaRPr/>
          </a:p>
        </p:txBody>
      </p:sp>
      <p:sp>
        <p:nvSpPr>
          <p:cNvPr id="587"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Dicho de otra forma: un canal es una conexión entre un buffer y una fuente o un consumidor de datos.</a:t>
            </a:r>
            <a:endParaRPr/>
          </a:p>
          <a:p>
            <a:pPr>
              <a:lnSpc>
                <a:spcPct val="90000"/>
              </a:lnSpc>
              <a:buFont typeface="Arial"/>
              <a:buChar char="•"/>
            </a:pPr>
            <a:r>
              <a:rPr lang="en-US" sz="2800">
                <a:solidFill>
                  <a:srgbClr val="000000"/>
                </a:solidFill>
                <a:latin typeface="Calibri"/>
                <a:ea typeface="DejaVu Sans"/>
              </a:rPr>
              <a:t>Los datos pueden leerse de los canales mediante buffer</a:t>
            </a:r>
            <a:endParaRPr/>
          </a:p>
          <a:p>
            <a:pPr>
              <a:lnSpc>
                <a:spcPct val="90000"/>
              </a:lnSpc>
              <a:buFont typeface="Arial"/>
              <a:buChar char="•"/>
            </a:pPr>
            <a:r>
              <a:rPr lang="en-US" sz="2800">
                <a:solidFill>
                  <a:srgbClr val="000000"/>
                </a:solidFill>
                <a:latin typeface="Calibri"/>
                <a:ea typeface="DejaVu Sans"/>
              </a:rPr>
              <a:t>Los datos de un buffer se pueden escribirse en los canales</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ServerSocketChannel</a:t>
            </a:r>
            <a:endParaRPr/>
          </a:p>
        </p:txBody>
      </p:sp>
      <p:sp>
        <p:nvSpPr>
          <p:cNvPr id="589"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Los canales pueden funcionar con bloqueo o sin el</a:t>
            </a:r>
            <a:endParaRPr/>
          </a:p>
          <a:p>
            <a:pPr>
              <a:lnSpc>
                <a:spcPct val="90000"/>
              </a:lnSpc>
              <a:buFont typeface="Arial"/>
              <a:buChar char="•"/>
            </a:pPr>
            <a:r>
              <a:rPr lang="en-US" sz="2800">
                <a:solidFill>
                  <a:srgbClr val="000000"/>
                </a:solidFill>
                <a:latin typeface="Calibri"/>
                <a:ea typeface="DejaVu Sans"/>
              </a:rPr>
              <a:t>Una operación de E/S con bloqueo no retorna hasta que se produce una de estas situaciones:</a:t>
            </a:r>
            <a:endParaRPr/>
          </a:p>
          <a:p>
            <a:pPr lvl="1">
              <a:lnSpc>
                <a:spcPct val="100000"/>
              </a:lnSpc>
              <a:buFont typeface="Arial"/>
              <a:buChar char="•"/>
            </a:pPr>
            <a:r>
              <a:rPr lang="en-US" sz="2400">
                <a:solidFill>
                  <a:srgbClr val="000000"/>
                </a:solidFill>
                <a:latin typeface="Calibri"/>
                <a:ea typeface="DejaVu Sans"/>
              </a:rPr>
              <a:t>Se completa la operación</a:t>
            </a:r>
            <a:endParaRPr/>
          </a:p>
          <a:p>
            <a:pPr lvl="1">
              <a:lnSpc>
                <a:spcPct val="100000"/>
              </a:lnSpc>
              <a:buFont typeface="Arial"/>
              <a:buChar char="•"/>
            </a:pPr>
            <a:r>
              <a:rPr lang="en-US" sz="2400">
                <a:solidFill>
                  <a:srgbClr val="000000"/>
                </a:solidFill>
                <a:latin typeface="Calibri"/>
                <a:ea typeface="DejaVu Sans"/>
              </a:rPr>
              <a:t>Se produce una interrupción debido al SO</a:t>
            </a:r>
            <a:endParaRPr/>
          </a:p>
          <a:p>
            <a:pPr lvl="1">
              <a:lnSpc>
                <a:spcPct val="100000"/>
              </a:lnSpc>
              <a:buFont typeface="Arial"/>
              <a:buChar char="•"/>
            </a:pPr>
            <a:r>
              <a:rPr lang="en-US" sz="2400">
                <a:solidFill>
                  <a:srgbClr val="000000"/>
                </a:solidFill>
                <a:latin typeface="Calibri"/>
                <a:ea typeface="DejaVu Sans"/>
              </a:rPr>
              <a:t>Se lanza una exception</a:t>
            </a:r>
            <a:endParaRPr/>
          </a:p>
          <a:p>
            <a:pPr>
              <a:lnSpc>
                <a:spcPct val="90000"/>
              </a:lnSpc>
              <a:buFont typeface="Arial"/>
              <a:buChar char="•"/>
            </a:pPr>
            <a:r>
              <a:rPr lang="en-US" sz="2800">
                <a:solidFill>
                  <a:srgbClr val="000000"/>
                </a:solidFill>
                <a:latin typeface="Calibri"/>
                <a:ea typeface="DejaVu Sans"/>
              </a:rPr>
              <a:t>Todos los métodos </a:t>
            </a:r>
            <a:r>
              <a:rPr lang="en-US" sz="4300">
                <a:solidFill>
                  <a:srgbClr val="000000"/>
                </a:solidFill>
                <a:latin typeface="MoolBoran"/>
                <a:ea typeface="DejaVu Sans"/>
              </a:rPr>
              <a:t>read() y write() </a:t>
            </a:r>
            <a:r>
              <a:rPr lang="en-US" sz="2800">
                <a:solidFill>
                  <a:srgbClr val="000000"/>
                </a:solidFill>
                <a:latin typeface="Calibri"/>
                <a:ea typeface="DejaVu Sans"/>
              </a:rPr>
              <a:t>de </a:t>
            </a:r>
            <a:r>
              <a:rPr lang="en-US" sz="4300">
                <a:solidFill>
                  <a:srgbClr val="000000"/>
                </a:solidFill>
                <a:latin typeface="MoolBoran"/>
                <a:ea typeface="DejaVu Sans"/>
              </a:rPr>
              <a:t>java.io</a:t>
            </a:r>
            <a:r>
              <a:rPr lang="en-US" sz="2800">
                <a:solidFill>
                  <a:srgbClr val="000000"/>
                </a:solidFill>
                <a:latin typeface="Calibri"/>
                <a:ea typeface="DejaVu Sans"/>
              </a:rPr>
              <a:t> producen bloqueo hasta que se produce alguno de los casos anteriores</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ServerSocketChannel</a:t>
            </a:r>
            <a:endParaRPr/>
          </a:p>
        </p:txBody>
      </p:sp>
      <p:sp>
        <p:nvSpPr>
          <p:cNvPr id="591"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Una operación de E/S sin bloqueo retorna al instante, devolviendo algún valor de retorno que indique si la operación fue exitosa o no</a:t>
            </a:r>
            <a:endParaRPr/>
          </a:p>
          <a:p>
            <a:pPr>
              <a:lnSpc>
                <a:spcPct val="90000"/>
              </a:lnSpc>
              <a:buFont typeface="Arial"/>
              <a:buChar char="•"/>
            </a:pPr>
            <a:r>
              <a:rPr lang="en-US" sz="2800">
                <a:solidFill>
                  <a:srgbClr val="000000"/>
                </a:solidFill>
                <a:latin typeface="Calibri"/>
                <a:ea typeface="DejaVu Sans"/>
              </a:rPr>
              <a:t>Un programa o hilo que ejecute una operación sin bloque no se quedara dormido esperando datos, una interrupción o una excepción; su curso de ejecución continuara.</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ServerSocketChannel</a:t>
            </a:r>
            <a:endParaRPr/>
          </a:p>
        </p:txBody>
      </p:sp>
      <p:sp>
        <p:nvSpPr>
          <p:cNvPr id="593"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Los buffers son lo intermediarios entre canales</a:t>
            </a:r>
            <a:endParaRPr/>
          </a:p>
          <a:p>
            <a:pPr>
              <a:lnSpc>
                <a:spcPct val="90000"/>
              </a:lnSpc>
              <a:buFont typeface="Arial"/>
              <a:buChar char="•"/>
            </a:pPr>
            <a:r>
              <a:rPr lang="en-US" sz="2800">
                <a:solidFill>
                  <a:srgbClr val="000000"/>
                </a:solidFill>
                <a:latin typeface="Calibri"/>
                <a:ea typeface="DejaVu Sans"/>
              </a:rPr>
              <a:t>No es posible pasar directamente los datos de un canal a otro</a:t>
            </a:r>
            <a:endParaRPr/>
          </a:p>
        </p:txBody>
      </p:sp>
      <p:pic>
        <p:nvPicPr>
          <p:cNvPr id="594" name="Picture 2"/>
          <p:cNvPicPr/>
          <p:nvPr/>
        </p:nvPicPr>
        <p:blipFill>
          <a:blip r:embed="rId2"/>
          <a:stretch>
            <a:fillRect/>
          </a:stretch>
        </p:blipFill>
        <p:spPr>
          <a:xfrm>
            <a:off x="2486160" y="3429000"/>
            <a:ext cx="7219080" cy="2818800"/>
          </a:xfrm>
          <a:prstGeom prst="rect">
            <a:avLst/>
          </a:prstGeom>
          <a:ln>
            <a:noFill/>
          </a:ln>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Jerarquia simplificada de java.nio.channel </a:t>
            </a:r>
            <a:endParaRPr/>
          </a:p>
        </p:txBody>
      </p:sp>
      <p:pic>
        <p:nvPicPr>
          <p:cNvPr id="596" name="Picture 2"/>
          <p:cNvPicPr/>
          <p:nvPr/>
        </p:nvPicPr>
        <p:blipFill>
          <a:blip r:embed="rId2"/>
          <a:stretch>
            <a:fillRect/>
          </a:stretch>
        </p:blipFill>
        <p:spPr>
          <a:xfrm>
            <a:off x="2814480" y="1771560"/>
            <a:ext cx="6562080" cy="3314160"/>
          </a:xfrm>
          <a:prstGeom prst="rect">
            <a:avLst/>
          </a:prstGeom>
          <a:ln>
            <a:noFill/>
          </a:ln>
        </p:spPr>
      </p:pic>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Clase ServerSocketChannel</a:t>
            </a:r>
            <a:endParaRPr/>
          </a:p>
        </p:txBody>
      </p:sp>
      <p:sp>
        <p:nvSpPr>
          <p:cNvPr id="598"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La clase </a:t>
            </a:r>
            <a:r>
              <a:rPr lang="en-US" sz="4000">
                <a:solidFill>
                  <a:srgbClr val="000000"/>
                </a:solidFill>
                <a:latin typeface="MoolBoran"/>
                <a:ea typeface="DejaVu Sans"/>
              </a:rPr>
              <a:t>java.nio.channels.ServerSocketChanel</a:t>
            </a:r>
            <a:r>
              <a:rPr lang="en-US" sz="2800">
                <a:solidFill>
                  <a:srgbClr val="000000"/>
                </a:solidFill>
                <a:latin typeface="Calibri"/>
                <a:ea typeface="DejaVu Sans"/>
              </a:rPr>
              <a:t> es un canal seleccionable para sockets TCP pasivos</a:t>
            </a:r>
            <a:endParaRPr/>
          </a:p>
          <a:p>
            <a:pPr>
              <a:lnSpc>
                <a:spcPct val="90000"/>
              </a:lnSpc>
              <a:buFont typeface="Arial"/>
              <a:buChar char="•"/>
            </a:pPr>
            <a:r>
              <a:rPr lang="en-US" sz="2800">
                <a:solidFill>
                  <a:srgbClr val="000000"/>
                </a:solidFill>
                <a:latin typeface="Calibri"/>
                <a:ea typeface="DejaVu Sans"/>
              </a:rPr>
              <a:t>Viene a ser un envoltorio para un objeto </a:t>
            </a:r>
            <a:r>
              <a:rPr lang="en-US" sz="4000">
                <a:solidFill>
                  <a:srgbClr val="000000"/>
                </a:solidFill>
                <a:latin typeface="MoolBoran"/>
                <a:ea typeface="DejaVu Sans"/>
              </a:rPr>
              <a:t>ServerSocket</a:t>
            </a:r>
            <a:r>
              <a:rPr lang="en-US" sz="2800">
                <a:solidFill>
                  <a:srgbClr val="000000"/>
                </a:solidFill>
                <a:latin typeface="Calibri"/>
                <a:ea typeface="DejaVu Sans"/>
              </a:rPr>
              <a:t>, al cual asocia un canal.</a:t>
            </a:r>
            <a:endParaRPr/>
          </a:p>
          <a:p>
            <a:pPr>
              <a:lnSpc>
                <a:spcPct val="90000"/>
              </a:lnSpc>
              <a:buFont typeface="Arial"/>
              <a:buChar char="•"/>
            </a:pPr>
            <a:r>
              <a:rPr lang="en-US" sz="2800">
                <a:solidFill>
                  <a:srgbClr val="000000"/>
                </a:solidFill>
                <a:latin typeface="Calibri"/>
                <a:ea typeface="DejaVu Sans"/>
              </a:rPr>
              <a:t>Para crearlo hay que usar el método </a:t>
            </a:r>
            <a:r>
              <a:rPr lang="en-US" sz="4000">
                <a:solidFill>
                  <a:srgbClr val="000000"/>
                </a:solidFill>
                <a:latin typeface="MoolBoran"/>
                <a:ea typeface="DejaVu Sans"/>
              </a:rPr>
              <a:t>public static</a:t>
            </a:r>
            <a:r>
              <a:rPr lang="en-US" sz="2800">
                <a:solidFill>
                  <a:srgbClr val="000000"/>
                </a:solidFill>
                <a:latin typeface="Calibri"/>
                <a:ea typeface="DejaVu Sans"/>
              </a:rPr>
              <a:t> </a:t>
            </a:r>
            <a:r>
              <a:rPr lang="en-US" sz="4000">
                <a:solidFill>
                  <a:srgbClr val="000000"/>
                </a:solidFill>
                <a:latin typeface="MoolBoran"/>
                <a:ea typeface="DejaVu Sans"/>
              </a:rPr>
              <a:t>ServerSocketChannel open() throws IOException</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Clase ServerSocketChannel</a:t>
            </a:r>
            <a:endParaRPr/>
          </a:p>
        </p:txBody>
      </p:sp>
      <p:sp>
        <p:nvSpPr>
          <p:cNvPr id="600"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Un </a:t>
            </a:r>
            <a:r>
              <a:rPr lang="en-US" sz="4700">
                <a:solidFill>
                  <a:srgbClr val="000000"/>
                </a:solidFill>
                <a:latin typeface="MoolBoran"/>
                <a:ea typeface="DejaVu Sans"/>
              </a:rPr>
              <a:t>ServerSocketChannel</a:t>
            </a:r>
            <a:r>
              <a:rPr lang="en-US" sz="2800">
                <a:solidFill>
                  <a:srgbClr val="000000"/>
                </a:solidFill>
                <a:latin typeface="Calibri"/>
                <a:ea typeface="DejaVu Sans"/>
              </a:rPr>
              <a:t> recién creado no está ligado a ningún puerto</a:t>
            </a:r>
            <a:endParaRPr/>
          </a:p>
          <a:p>
            <a:pPr>
              <a:lnSpc>
                <a:spcPct val="90000"/>
              </a:lnSpc>
              <a:buFont typeface="Arial"/>
              <a:buChar char="•"/>
            </a:pPr>
            <a:r>
              <a:rPr lang="en-US" sz="2800">
                <a:solidFill>
                  <a:srgbClr val="000000"/>
                </a:solidFill>
                <a:latin typeface="Calibri"/>
                <a:ea typeface="DejaVu Sans"/>
              </a:rPr>
              <a:t>La liga se consigue usando el método </a:t>
            </a:r>
            <a:r>
              <a:rPr lang="en-US" sz="5200">
                <a:solidFill>
                  <a:srgbClr val="000000"/>
                </a:solidFill>
                <a:latin typeface="MoolBoran"/>
                <a:ea typeface="DejaVu Sans"/>
              </a:rPr>
              <a:t>bind()</a:t>
            </a:r>
            <a:endParaRPr/>
          </a:p>
          <a:p>
            <a:pPr>
              <a:lnSpc>
                <a:spcPct val="90000"/>
              </a:lnSpc>
              <a:buFont typeface="Arial"/>
              <a:buChar char="•"/>
            </a:pPr>
            <a:r>
              <a:rPr lang="en-US" sz="2800">
                <a:solidFill>
                  <a:srgbClr val="000000"/>
                </a:solidFill>
                <a:latin typeface="Calibri"/>
                <a:ea typeface="DejaVu Sans"/>
              </a:rPr>
              <a:t>El método </a:t>
            </a:r>
            <a:r>
              <a:rPr lang="en-US" sz="5200">
                <a:solidFill>
                  <a:srgbClr val="000000"/>
                </a:solidFill>
                <a:latin typeface="MoolBoran"/>
                <a:ea typeface="DejaVu Sans"/>
              </a:rPr>
              <a:t>socket() </a:t>
            </a:r>
            <a:r>
              <a:rPr lang="en-US" sz="2800">
                <a:solidFill>
                  <a:srgbClr val="000000"/>
                </a:solidFill>
                <a:latin typeface="Calibri"/>
                <a:ea typeface="DejaVu Sans"/>
              </a:rPr>
              <a:t>regresa el socket de servidor asociado al canal</a:t>
            </a:r>
            <a:endParaRPr/>
          </a:p>
          <a:p>
            <a:pPr>
              <a:lnSpc>
                <a:spcPct val="90000"/>
              </a:lnSpc>
              <a:buFont typeface="Arial"/>
              <a:buChar char="•"/>
            </a:pPr>
            <a:r>
              <a:rPr lang="en-US" sz="2800">
                <a:solidFill>
                  <a:srgbClr val="000000"/>
                </a:solidFill>
                <a:latin typeface="Calibri"/>
                <a:ea typeface="DejaVu Sans"/>
              </a:rPr>
              <a:t>El método </a:t>
            </a:r>
            <a:r>
              <a:rPr lang="en-US" sz="5200">
                <a:solidFill>
                  <a:srgbClr val="000000"/>
                </a:solidFill>
                <a:latin typeface="MoolBoran"/>
                <a:ea typeface="DejaVu Sans"/>
              </a:rPr>
              <a:t>accept() </a:t>
            </a:r>
            <a:r>
              <a:rPr lang="en-US" sz="2800">
                <a:solidFill>
                  <a:srgbClr val="000000"/>
                </a:solidFill>
                <a:latin typeface="Calibri"/>
                <a:ea typeface="DejaVu Sans"/>
              </a:rPr>
              <a:t>acepta una conexión echa al socket del canal</a:t>
            </a:r>
            <a:endParaRPr/>
          </a:p>
          <a:p>
            <a:pPr>
              <a:lnSpc>
                <a:spcPct val="90000"/>
              </a:lnSpc>
              <a:buFont typeface="Arial"/>
              <a:buChar char="•"/>
            </a:pPr>
            <a:r>
              <a:rPr lang="en-US" sz="2800">
                <a:solidFill>
                  <a:srgbClr val="000000"/>
                </a:solidFill>
                <a:latin typeface="Calibri"/>
                <a:ea typeface="DejaVu Sans"/>
              </a:rPr>
              <a:t>El método </a:t>
            </a:r>
            <a:r>
              <a:rPr lang="en-US" sz="5700">
                <a:solidFill>
                  <a:srgbClr val="000000"/>
                </a:solidFill>
                <a:latin typeface="MoolBoran"/>
                <a:ea typeface="DejaVu Sans"/>
              </a:rPr>
              <a:t>configureBlocking(boolean bloqueo</a:t>
            </a:r>
            <a:r>
              <a:rPr lang="en-US" sz="2800">
                <a:solidFill>
                  <a:srgbClr val="000000"/>
                </a:solidFill>
                <a:latin typeface="Calibri"/>
                <a:ea typeface="DejaVu Sans"/>
              </a:rPr>
              <a:t>) estable si el canal se bloquea o no</a:t>
            </a:r>
            <a:endParaRPr/>
          </a:p>
          <a:p>
            <a:pPr>
              <a:lnSpc>
                <a:spcPct val="90000"/>
              </a:lnSpc>
              <a:buFont typeface="Arial"/>
              <a:buChar char="•"/>
            </a:pPr>
            <a:r>
              <a:rPr lang="en-US" sz="2800">
                <a:solidFill>
                  <a:srgbClr val="000000"/>
                </a:solidFill>
                <a:latin typeface="Calibri"/>
                <a:ea typeface="DejaVu Sans"/>
              </a:rPr>
              <a:t>Si se configura sin bloque, el método </a:t>
            </a:r>
            <a:r>
              <a:rPr lang="en-US" sz="5700">
                <a:solidFill>
                  <a:srgbClr val="000000"/>
                </a:solidFill>
                <a:latin typeface="MoolBoran"/>
                <a:ea typeface="DejaVu Sans"/>
              </a:rPr>
              <a:t>accept()</a:t>
            </a:r>
            <a:r>
              <a:rPr lang="en-US" sz="2800">
                <a:solidFill>
                  <a:srgbClr val="000000"/>
                </a:solidFill>
                <a:latin typeface="Calibri"/>
                <a:ea typeface="DejaVu Sans"/>
              </a:rPr>
              <a:t> no bloqueará el programa en ejecución hasta que reciba una conexión</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Ejemplo</a:t>
            </a:r>
            <a:endParaRPr/>
          </a:p>
        </p:txBody>
      </p:sp>
      <p:sp>
        <p:nvSpPr>
          <p:cNvPr id="602" name="CustomShape 2"/>
          <p:cNvSpPr/>
          <p:nvPr/>
        </p:nvSpPr>
        <p:spPr>
          <a:xfrm>
            <a:off x="838080" y="1825560"/>
            <a:ext cx="10514880" cy="4350600"/>
          </a:xfrm>
          <a:prstGeom prst="rect">
            <a:avLst/>
          </a:prstGeom>
          <a:noFill/>
          <a:ln>
            <a:noFill/>
          </a:ln>
        </p:spPr>
        <p:txBody>
          <a:bodyPr lIns="90000" tIns="45000" rIns="90000" bIns="45000"/>
          <a:lstStyle/>
          <a:p>
            <a:pPr>
              <a:lnSpc>
                <a:spcPct val="100000"/>
              </a:lnSpc>
            </a:pPr>
            <a:r>
              <a:rPr lang="en-US" sz="4000">
                <a:solidFill>
                  <a:srgbClr val="000000"/>
                </a:solidFill>
                <a:latin typeface="MoolBoran"/>
                <a:ea typeface="DejaVu Sans"/>
              </a:rPr>
              <a:t>ServerSocketChannel canalServidor = ServerSocketChannel.open();</a:t>
            </a:r>
            <a:endParaRPr/>
          </a:p>
          <a:p>
            <a:pPr>
              <a:lnSpc>
                <a:spcPct val="100000"/>
              </a:lnSpc>
            </a:pPr>
            <a:endParaRPr/>
          </a:p>
          <a:p>
            <a:pPr>
              <a:lnSpc>
                <a:spcPct val="100000"/>
              </a:lnSpc>
            </a:pPr>
            <a:r>
              <a:rPr lang="en-US" sz="4000">
                <a:solidFill>
                  <a:srgbClr val="000000"/>
                </a:solidFill>
                <a:latin typeface="MoolBoran"/>
                <a:ea typeface="DejaVu Sans"/>
              </a:rPr>
              <a:t>canalServidor.socket().bind(new InetSocketAddres(“localhost”,9000));</a:t>
            </a:r>
            <a:endParaRPr/>
          </a:p>
          <a:p>
            <a:pPr>
              <a:lnSpc>
                <a:spcPct val="100000"/>
              </a:lnSpc>
            </a:pPr>
            <a:r>
              <a:rPr lang="en-US" sz="4000">
                <a:solidFill>
                  <a:srgbClr val="000000"/>
                </a:solidFill>
                <a:latin typeface="MoolBoran"/>
                <a:ea typeface="DejaVu Sans"/>
              </a:rPr>
              <a:t>canalServidor.configureBlocking(false);</a:t>
            </a:r>
            <a:endParaRPr/>
          </a:p>
          <a:p>
            <a:pPr>
              <a:lnSpc>
                <a:spcPct val="100000"/>
              </a:lnSpc>
            </a:pPr>
            <a:endParaRPr/>
          </a:p>
          <a:p>
            <a:pPr>
              <a:lnSpc>
                <a:spcPct val="100000"/>
              </a:lnSpc>
            </a:pPr>
            <a:r>
              <a:rPr lang="en-US" sz="4000">
                <a:solidFill>
                  <a:srgbClr val="000000"/>
                </a:solidFill>
                <a:latin typeface="MoolBoran"/>
                <a:ea typeface="DejaVu Sans"/>
              </a:rPr>
              <a:t>While(true){</a:t>
            </a:r>
            <a:endParaRPr/>
          </a:p>
          <a:p>
            <a:pPr>
              <a:lnSpc>
                <a:spcPct val="100000"/>
              </a:lnSpc>
            </a:pPr>
            <a:r>
              <a:rPr lang="en-US" sz="4000">
                <a:solidFill>
                  <a:srgbClr val="000000"/>
                </a:solidFill>
                <a:latin typeface="MoolBoran"/>
                <a:ea typeface="DejaVu Sans"/>
              </a:rPr>
              <a:t>	SocketChannel canalSocket =canalServidor.accept();</a:t>
            </a:r>
            <a:endParaRPr/>
          </a:p>
          <a:p>
            <a:pPr>
              <a:lnSpc>
                <a:spcPct val="100000"/>
              </a:lnSpc>
            </a:pPr>
            <a:r>
              <a:rPr lang="en-US" sz="4000">
                <a:solidFill>
                  <a:srgbClr val="000000"/>
                </a:solidFill>
                <a:latin typeface="MoolBoran"/>
                <a:ea typeface="DejaVu Sans"/>
              </a:rPr>
              <a:t>	if(canalSocket == null){</a:t>
            </a:r>
            <a:endParaRPr/>
          </a:p>
          <a:p>
            <a:pPr>
              <a:lnSpc>
                <a:spcPct val="100000"/>
              </a:lnSpc>
            </a:pPr>
            <a:r>
              <a:rPr lang="en-US" sz="4000">
                <a:solidFill>
                  <a:srgbClr val="000000"/>
                </a:solidFill>
                <a:latin typeface="MoolBoran"/>
                <a:ea typeface="DejaVu Sans"/>
              </a:rPr>
              <a:t>		//Continua con su trabajo normal</a:t>
            </a:r>
            <a:endParaRPr/>
          </a:p>
          <a:p>
            <a:pPr>
              <a:lnSpc>
                <a:spcPct val="100000"/>
              </a:lnSpc>
            </a:pPr>
            <a:r>
              <a:rPr lang="en-US" sz="4000">
                <a:solidFill>
                  <a:srgbClr val="000000"/>
                </a:solidFill>
                <a:latin typeface="MoolBoran"/>
                <a:ea typeface="DejaVu Sans"/>
              </a:rPr>
              <a:t>	}else{</a:t>
            </a:r>
            <a:endParaRPr/>
          </a:p>
          <a:p>
            <a:pPr>
              <a:lnSpc>
                <a:spcPct val="100000"/>
              </a:lnSpc>
            </a:pPr>
            <a:r>
              <a:rPr lang="en-US" sz="4000">
                <a:solidFill>
                  <a:srgbClr val="000000"/>
                </a:solidFill>
                <a:latin typeface="MoolBoran"/>
                <a:ea typeface="DejaVu Sans"/>
              </a:rPr>
              <a:t>		//Aquí se manejan las conexiones</a:t>
            </a:r>
            <a:endParaRPr/>
          </a:p>
          <a:p>
            <a:pPr>
              <a:lnSpc>
                <a:spcPct val="100000"/>
              </a:lnSpc>
            </a:pPr>
            <a:r>
              <a:rPr lang="en-US" sz="4000">
                <a:solidFill>
                  <a:srgbClr val="000000"/>
                </a:solidFill>
                <a:latin typeface="MoolBoran"/>
                <a:ea typeface="DejaVu Sans"/>
              </a:rPr>
              <a:t>	}</a:t>
            </a:r>
            <a:endParaRPr/>
          </a:p>
          <a:p>
            <a:pPr>
              <a:lnSpc>
                <a:spcPct val="100000"/>
              </a:lnSpc>
            </a:pPr>
            <a:r>
              <a:rPr lang="en-US" sz="4000">
                <a:solidFill>
                  <a:srgbClr val="000000"/>
                </a:solidFill>
                <a:latin typeface="MoolBoran"/>
                <a:ea typeface="DejaVu Sans"/>
              </a:rPr>
              <a:t>}</a:t>
            </a:r>
            <a:endParaRPr/>
          </a:p>
          <a:p>
            <a:pPr>
              <a:lnSpc>
                <a:spcPct val="100000"/>
              </a:lnSpc>
            </a:pPr>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Clase SocketChannel</a:t>
            </a:r>
            <a:endParaRPr/>
          </a:p>
        </p:txBody>
      </p:sp>
      <p:sp>
        <p:nvSpPr>
          <p:cNvPr id="604"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La clase j</a:t>
            </a:r>
            <a:r>
              <a:rPr lang="en-US" sz="4300">
                <a:solidFill>
                  <a:srgbClr val="000000"/>
                </a:solidFill>
                <a:latin typeface="MoolBoran"/>
                <a:ea typeface="DejaVu Sans"/>
              </a:rPr>
              <a:t>ava.nio.channels.SocketChannel</a:t>
            </a:r>
            <a:r>
              <a:rPr lang="en-US" sz="2800">
                <a:solidFill>
                  <a:srgbClr val="000000"/>
                </a:solidFill>
                <a:latin typeface="Calibri"/>
                <a:ea typeface="DejaVu Sans"/>
              </a:rPr>
              <a:t> es un canal seleccionable para sockets TCP activos</a:t>
            </a:r>
            <a:endParaRPr/>
          </a:p>
          <a:p>
            <a:pPr>
              <a:lnSpc>
                <a:spcPct val="90000"/>
              </a:lnSpc>
              <a:buFont typeface="Arial"/>
              <a:buChar char="•"/>
            </a:pPr>
            <a:r>
              <a:rPr lang="en-US" sz="2800">
                <a:solidFill>
                  <a:srgbClr val="000000"/>
                </a:solidFill>
                <a:latin typeface="Calibri"/>
                <a:ea typeface="DejaVu Sans"/>
              </a:rPr>
              <a:t>Es un envoltorio para un objeto socket , que permite asociarlo a un canal</a:t>
            </a:r>
            <a:endParaRPr/>
          </a:p>
          <a:p>
            <a:pPr>
              <a:lnSpc>
                <a:spcPct val="90000"/>
              </a:lnSpc>
              <a:buFont typeface="Arial"/>
              <a:buChar char="•"/>
            </a:pPr>
            <a:r>
              <a:rPr lang="en-US" sz="2800">
                <a:solidFill>
                  <a:srgbClr val="000000"/>
                </a:solidFill>
                <a:latin typeface="Calibri"/>
                <a:ea typeface="DejaVu Sans"/>
              </a:rPr>
              <a:t>Los objetos de esta clase se crean mediante llamadas al método  estático </a:t>
            </a:r>
            <a:r>
              <a:rPr lang="en-US" sz="4000">
                <a:solidFill>
                  <a:srgbClr val="000000"/>
                </a:solidFill>
                <a:latin typeface="MoolBoran"/>
                <a:ea typeface="DejaVu Sans"/>
              </a:rPr>
              <a:t>open()</a:t>
            </a:r>
            <a:endParaRPr/>
          </a:p>
          <a:p>
            <a:pPr>
              <a:lnSpc>
                <a:spcPct val="90000"/>
              </a:lnSpc>
              <a:buFont typeface="Arial"/>
              <a:buChar char="•"/>
            </a:pPr>
            <a:r>
              <a:rPr lang="en-US" sz="2800">
                <a:solidFill>
                  <a:srgbClr val="000000"/>
                </a:solidFill>
                <a:latin typeface="Calibri"/>
                <a:ea typeface="DejaVu Sans"/>
              </a:rPr>
              <a:t>De la misma forma que el canal anterior se puede definir como bloqueante o no bloqueante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Características de TCP (4/5)</a:t>
            </a:r>
            <a:endParaRPr/>
          </a:p>
        </p:txBody>
      </p:sp>
      <p:sp>
        <p:nvSpPr>
          <p:cNvPr id="250" name="CustomShape 2"/>
          <p:cNvSpPr/>
          <p:nvPr/>
        </p:nvSpPr>
        <p:spPr>
          <a:xfrm>
            <a:off x="1981080" y="1600200"/>
            <a:ext cx="8228880" cy="492444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Control de flujo del emisor y del receptor.</a:t>
            </a:r>
            <a:endParaRPr/>
          </a:p>
          <a:p>
            <a:pPr lvl="1">
              <a:lnSpc>
                <a:spcPct val="90000"/>
              </a:lnSpc>
              <a:buFont typeface="Arial"/>
              <a:buChar char="•"/>
            </a:pPr>
            <a:r>
              <a:rPr lang="en-US" sz="2400">
                <a:solidFill>
                  <a:srgbClr val="000000"/>
                </a:solidFill>
                <a:latin typeface="Calibri"/>
                <a:ea typeface="DejaVu Sans"/>
              </a:rPr>
              <a:t>Para evitar el envío de demasiados datos a la vez y la saturación de la red IP.</a:t>
            </a:r>
            <a:endParaRPr/>
          </a:p>
          <a:p>
            <a:pPr lvl="1">
              <a:lnSpc>
                <a:spcPct val="90000"/>
              </a:lnSpc>
              <a:buFont typeface="Arial"/>
              <a:buChar char="•"/>
            </a:pPr>
            <a:r>
              <a:rPr lang="en-US" sz="2400">
                <a:solidFill>
                  <a:srgbClr val="000000"/>
                </a:solidFill>
                <a:latin typeface="Calibri"/>
                <a:ea typeface="DejaVu Sans"/>
              </a:rPr>
              <a:t>TCP implementa control de flujo del emisor que, gradualmente, escala la cantidad de datos a la vez.</a:t>
            </a:r>
            <a:endParaRPr/>
          </a:p>
          <a:p>
            <a:pPr lvl="1">
              <a:lnSpc>
                <a:spcPct val="90000"/>
              </a:lnSpc>
              <a:buFont typeface="Arial"/>
              <a:buChar char="•"/>
            </a:pPr>
            <a:r>
              <a:rPr lang="en-US" sz="2400">
                <a:solidFill>
                  <a:srgbClr val="000000"/>
                </a:solidFill>
                <a:latin typeface="Calibri"/>
                <a:ea typeface="DejaVu Sans"/>
              </a:rPr>
              <a:t>Para evitar que el emisor envíe datos que el receptor no puede almacenar en buffer.</a:t>
            </a:r>
            <a:endParaRPr/>
          </a:p>
          <a:p>
            <a:pPr lvl="1">
              <a:lnSpc>
                <a:spcPct val="90000"/>
              </a:lnSpc>
              <a:buFont typeface="Arial"/>
              <a:buChar char="•"/>
            </a:pPr>
            <a:r>
              <a:rPr lang="en-US" sz="2400">
                <a:solidFill>
                  <a:srgbClr val="000000"/>
                </a:solidFill>
                <a:latin typeface="Calibri"/>
                <a:ea typeface="DejaVu Sans"/>
              </a:rPr>
              <a:t>TCP implementa control de flujo del receptor que indica la cantidad de espacio libre en el buffer del receptor.</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Ejemplo</a:t>
            </a:r>
            <a:endParaRPr/>
          </a:p>
        </p:txBody>
      </p:sp>
      <p:sp>
        <p:nvSpPr>
          <p:cNvPr id="606" name="CustomShape 2"/>
          <p:cNvSpPr/>
          <p:nvPr/>
        </p:nvSpPr>
        <p:spPr>
          <a:xfrm>
            <a:off x="838080" y="1825560"/>
            <a:ext cx="10514880" cy="4350600"/>
          </a:xfrm>
          <a:prstGeom prst="rect">
            <a:avLst/>
          </a:prstGeom>
          <a:noFill/>
          <a:ln>
            <a:noFill/>
          </a:ln>
        </p:spPr>
        <p:txBody>
          <a:bodyPr lIns="90000" tIns="45000" rIns="90000" bIns="45000"/>
          <a:lstStyle/>
          <a:p>
            <a:pPr>
              <a:lnSpc>
                <a:spcPct val="100000"/>
              </a:lnSpc>
            </a:pPr>
            <a:r>
              <a:rPr lang="en-US" sz="2400">
                <a:solidFill>
                  <a:srgbClr val="000000"/>
                </a:solidFill>
                <a:latin typeface="MoolBoran"/>
                <a:ea typeface="DejaVu Sans"/>
              </a:rPr>
              <a:t>//Se crea un objeto SocketChannel</a:t>
            </a:r>
            <a:endParaRPr/>
          </a:p>
          <a:p>
            <a:pPr>
              <a:lnSpc>
                <a:spcPct val="100000"/>
              </a:lnSpc>
            </a:pPr>
            <a:r>
              <a:rPr lang="en-US" sz="2400">
                <a:solidFill>
                  <a:srgbClr val="000000"/>
                </a:solidFill>
                <a:latin typeface="MoolBoran"/>
                <a:ea typeface="DejaVu Sans"/>
              </a:rPr>
              <a:t>SocketChannel canalSocket = SocketChannel.open();</a:t>
            </a:r>
            <a:endParaRPr/>
          </a:p>
          <a:p>
            <a:pPr>
              <a:lnSpc>
                <a:spcPct val="100000"/>
              </a:lnSpc>
            </a:pPr>
            <a:r>
              <a:rPr lang="en-US" sz="2400">
                <a:solidFill>
                  <a:srgbClr val="000000"/>
                </a:solidFill>
                <a:latin typeface="MoolBoran"/>
                <a:ea typeface="DejaVu Sans"/>
              </a:rPr>
              <a:t>//Se conecta usando un objeto InetSocketAddress</a:t>
            </a:r>
            <a:endParaRPr/>
          </a:p>
          <a:p>
            <a:pPr>
              <a:lnSpc>
                <a:spcPct val="100000"/>
              </a:lnSpc>
            </a:pPr>
            <a:r>
              <a:rPr lang="en-US" sz="2400">
                <a:solidFill>
                  <a:srgbClr val="000000"/>
                </a:solidFill>
                <a:latin typeface="MoolBoran"/>
                <a:ea typeface="DejaVu Sans"/>
              </a:rPr>
              <a:t>canalSocket.connect(new InetSocketAddres(“localhost”,9000);</a:t>
            </a:r>
            <a:endParaRPr/>
          </a:p>
          <a:p>
            <a:pPr>
              <a:lnSpc>
                <a:spcPct val="100000"/>
              </a:lnSpc>
            </a:pPr>
            <a:r>
              <a:rPr lang="en-US" sz="2400">
                <a:solidFill>
                  <a:srgbClr val="000000"/>
                </a:solidFill>
                <a:latin typeface="MoolBoran"/>
                <a:ea typeface="DejaVu Sans"/>
              </a:rPr>
              <a:t>//Se configura sin bloqueo</a:t>
            </a:r>
            <a:endParaRPr/>
          </a:p>
          <a:p>
            <a:pPr>
              <a:lnSpc>
                <a:spcPct val="100000"/>
              </a:lnSpc>
            </a:pPr>
            <a:r>
              <a:rPr lang="en-US" sz="2400">
                <a:solidFill>
                  <a:srgbClr val="000000"/>
                </a:solidFill>
                <a:latin typeface="MoolBoran"/>
                <a:ea typeface="DejaVu Sans"/>
              </a:rPr>
              <a:t>canalSocket.configureBlocking(false);</a:t>
            </a:r>
            <a:endParaRPr/>
          </a:p>
          <a:p>
            <a:pPr>
              <a:lnSpc>
                <a:spcPct val="100000"/>
              </a:lnSpc>
            </a:pPr>
            <a:r>
              <a:rPr lang="en-US" sz="2400">
                <a:solidFill>
                  <a:srgbClr val="000000"/>
                </a:solidFill>
                <a:latin typeface="MoolBoran"/>
                <a:ea typeface="DejaVu Sans"/>
              </a:rPr>
              <a:t>//Se crea un buffer y se lee del canal</a:t>
            </a:r>
            <a:endParaRPr/>
          </a:p>
          <a:p>
            <a:pPr>
              <a:lnSpc>
                <a:spcPct val="100000"/>
              </a:lnSpc>
            </a:pPr>
            <a:r>
              <a:rPr lang="en-US" sz="2400">
                <a:solidFill>
                  <a:srgbClr val="000000"/>
                </a:solidFill>
                <a:latin typeface="MoolBoran"/>
                <a:ea typeface="DejaVu Sans"/>
              </a:rPr>
              <a:t>ByteBuffer buffer = ByteBuffer.allocate(1024);</a:t>
            </a:r>
            <a:endParaRPr/>
          </a:p>
          <a:p>
            <a:pPr>
              <a:lnSpc>
                <a:spcPct val="100000"/>
              </a:lnSpc>
            </a:pPr>
            <a:r>
              <a:rPr lang="en-US" sz="2400">
                <a:solidFill>
                  <a:srgbClr val="000000"/>
                </a:solidFill>
                <a:latin typeface="MoolBoran"/>
                <a:ea typeface="DejaVu Sans"/>
              </a:rPr>
              <a:t>Buffer.clear();</a:t>
            </a:r>
            <a:endParaRPr/>
          </a:p>
          <a:p>
            <a:pPr>
              <a:lnSpc>
                <a:spcPct val="100000"/>
              </a:lnSpc>
            </a:pPr>
            <a:r>
              <a:rPr lang="en-US" sz="2400">
                <a:solidFill>
                  <a:srgbClr val="000000"/>
                </a:solidFill>
                <a:latin typeface="MoolBoran"/>
                <a:ea typeface="DejaVu Sans"/>
              </a:rPr>
              <a:t>canalSocket.read(buffer);</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SelectableChannel</a:t>
            </a:r>
            <a:endParaRPr/>
          </a:p>
        </p:txBody>
      </p:sp>
      <p:pic>
        <p:nvPicPr>
          <p:cNvPr id="608" name="Picture 2"/>
          <p:cNvPicPr/>
          <p:nvPr/>
        </p:nvPicPr>
        <p:blipFill>
          <a:blip r:embed="rId2"/>
          <a:stretch>
            <a:fillRect/>
          </a:stretch>
        </p:blipFill>
        <p:spPr>
          <a:xfrm>
            <a:off x="2457360" y="2324160"/>
            <a:ext cx="7276320" cy="2208960"/>
          </a:xfrm>
          <a:prstGeom prst="rect">
            <a:avLst/>
          </a:prstGeom>
          <a:ln>
            <a:noFill/>
          </a:ln>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Selector y SelectorKey</a:t>
            </a:r>
            <a:endParaRPr/>
          </a:p>
        </p:txBody>
      </p:sp>
      <p:sp>
        <p:nvSpPr>
          <p:cNvPr id="610"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La clase </a:t>
            </a:r>
            <a:r>
              <a:rPr lang="en-US" sz="4000">
                <a:solidFill>
                  <a:srgbClr val="000000"/>
                </a:solidFill>
                <a:latin typeface="MoolBoran"/>
                <a:ea typeface="DejaVu Sans"/>
              </a:rPr>
              <a:t>java.nio.channels.Selector</a:t>
            </a:r>
            <a:r>
              <a:rPr lang="en-US" sz="2800">
                <a:solidFill>
                  <a:srgbClr val="000000"/>
                </a:solidFill>
                <a:latin typeface="Calibri"/>
                <a:ea typeface="DejaVu Sans"/>
              </a:rPr>
              <a:t> es una de las principales de la API NIO</a:t>
            </a:r>
            <a:endParaRPr/>
          </a:p>
          <a:p>
            <a:pPr>
              <a:lnSpc>
                <a:spcPct val="90000"/>
              </a:lnSpc>
              <a:buFont typeface="Arial"/>
              <a:buChar char="•"/>
            </a:pPr>
            <a:r>
              <a:rPr lang="en-US" sz="2800">
                <a:solidFill>
                  <a:srgbClr val="000000"/>
                </a:solidFill>
                <a:latin typeface="Calibri"/>
                <a:ea typeface="DejaVu Sans"/>
              </a:rPr>
              <a:t>Un objeto </a:t>
            </a:r>
            <a:r>
              <a:rPr lang="en-US" sz="2800" i="1">
                <a:solidFill>
                  <a:srgbClr val="000000"/>
                </a:solidFill>
                <a:latin typeface="Calibri"/>
                <a:ea typeface="DejaVu Sans"/>
              </a:rPr>
              <a:t>Selector</a:t>
            </a:r>
            <a:r>
              <a:rPr lang="en-US" sz="2800">
                <a:solidFill>
                  <a:srgbClr val="000000"/>
                </a:solidFill>
                <a:latin typeface="Calibri"/>
                <a:ea typeface="DejaVu Sans"/>
              </a:rPr>
              <a:t> controla una serie de canales y lanza un aviso cuando uno de ellos lanza un suceso E/S</a:t>
            </a:r>
            <a:endParaRPr/>
          </a:p>
          <a:p>
            <a:pPr>
              <a:lnSpc>
                <a:spcPct val="90000"/>
              </a:lnSpc>
              <a:buFont typeface="Arial"/>
              <a:buChar char="•"/>
            </a:pPr>
            <a:r>
              <a:rPr lang="en-US" sz="2800">
                <a:solidFill>
                  <a:srgbClr val="000000"/>
                </a:solidFill>
                <a:latin typeface="Calibri"/>
                <a:ea typeface="DejaVu Sans"/>
              </a:rPr>
              <a:t>La clase Selector informa a la aplicación  de las operaciones de E/S que ocurren los canales que están activos</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Selector y SelectorKey</a:t>
            </a:r>
            <a:endParaRPr/>
          </a:p>
        </p:txBody>
      </p:sp>
      <p:sp>
        <p:nvSpPr>
          <p:cNvPr id="612"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La información sobre las operaciones de E/S se registra en un conjunto de claves, que son instancias de la clase </a:t>
            </a:r>
            <a:r>
              <a:rPr lang="en-US" sz="2800" i="1">
                <a:solidFill>
                  <a:srgbClr val="000000"/>
                </a:solidFill>
                <a:latin typeface="Calibri"/>
                <a:ea typeface="DejaVu Sans"/>
              </a:rPr>
              <a:t>SelectorKey</a:t>
            </a:r>
            <a:r>
              <a:rPr lang="en-US" sz="2800">
                <a:solidFill>
                  <a:srgbClr val="000000"/>
                </a:solidFill>
                <a:latin typeface="Calibri"/>
                <a:ea typeface="DejaVu Sans"/>
              </a:rPr>
              <a:t> </a:t>
            </a:r>
            <a:endParaRPr/>
          </a:p>
          <a:p>
            <a:pPr>
              <a:lnSpc>
                <a:spcPct val="90000"/>
              </a:lnSpc>
              <a:buFont typeface="Arial"/>
              <a:buChar char="•"/>
            </a:pPr>
            <a:r>
              <a:rPr lang="en-US" sz="2800">
                <a:solidFill>
                  <a:srgbClr val="000000"/>
                </a:solidFill>
                <a:latin typeface="Calibri"/>
                <a:ea typeface="DejaVu Sans"/>
              </a:rPr>
              <a:t>Cada clave almacena información sobre el canal que desencadena  la operación y el tipo de ella (lectura, escritura, conexión entrante, conexión aceptada)</a:t>
            </a:r>
            <a:endParaRPr/>
          </a:p>
          <a:p>
            <a:pPr>
              <a:lnSpc>
                <a:spcPct val="90000"/>
              </a:lnSpc>
              <a:buFont typeface="Arial"/>
              <a:buChar char="•"/>
            </a:pPr>
            <a:r>
              <a:rPr lang="en-US" sz="2800">
                <a:solidFill>
                  <a:srgbClr val="000000"/>
                </a:solidFill>
                <a:latin typeface="Calibri"/>
                <a:ea typeface="DejaVu Sans"/>
              </a:rPr>
              <a:t>En la clase </a:t>
            </a:r>
            <a:r>
              <a:rPr lang="en-US" sz="2800" i="1">
                <a:solidFill>
                  <a:srgbClr val="000000"/>
                </a:solidFill>
                <a:latin typeface="Calibri"/>
                <a:ea typeface="DejaVu Sans"/>
              </a:rPr>
              <a:t>Selector</a:t>
            </a:r>
            <a:r>
              <a:rPr lang="en-US" sz="2800">
                <a:solidFill>
                  <a:srgbClr val="000000"/>
                </a:solidFill>
                <a:latin typeface="Calibri"/>
                <a:ea typeface="DejaVu Sans"/>
              </a:rPr>
              <a:t>, las instancias se crean con el método estático open()</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Método select()</a:t>
            </a:r>
            <a:endParaRPr/>
          </a:p>
        </p:txBody>
      </p:sp>
      <p:sp>
        <p:nvSpPr>
          <p:cNvPr id="614"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El método </a:t>
            </a:r>
            <a:r>
              <a:rPr lang="en-US" sz="4400">
                <a:solidFill>
                  <a:srgbClr val="000000"/>
                </a:solidFill>
                <a:latin typeface="MoolBoran"/>
                <a:ea typeface="DejaVu Sans"/>
              </a:rPr>
              <a:t>select()</a:t>
            </a:r>
            <a:r>
              <a:rPr lang="en-US" sz="2800">
                <a:solidFill>
                  <a:srgbClr val="000000"/>
                </a:solidFill>
                <a:latin typeface="Calibri"/>
                <a:ea typeface="DejaVu Sans"/>
              </a:rPr>
              <a:t> bloquea el programa hasta que algún canal recibe datos</a:t>
            </a:r>
            <a:endParaRPr/>
          </a:p>
          <a:p>
            <a:pPr>
              <a:lnSpc>
                <a:spcPct val="90000"/>
              </a:lnSpc>
              <a:buFont typeface="Arial"/>
              <a:buChar char="•"/>
            </a:pPr>
            <a:r>
              <a:rPr lang="en-US" sz="2800">
                <a:solidFill>
                  <a:srgbClr val="000000"/>
                </a:solidFill>
                <a:latin typeface="Calibri"/>
                <a:ea typeface="DejaVu Sans"/>
              </a:rPr>
              <a:t>Su origen proviene de una llamada al sistema operativo UNIX, aunque mucho menos engorroso que en C</a:t>
            </a:r>
            <a:endParaRPr/>
          </a:p>
          <a:p>
            <a:pPr>
              <a:lnSpc>
                <a:spcPct val="90000"/>
              </a:lnSpc>
              <a:buFont typeface="Arial"/>
              <a:buChar char="•"/>
            </a:pPr>
            <a:r>
              <a:rPr lang="en-US" sz="2800">
                <a:solidFill>
                  <a:srgbClr val="000000"/>
                </a:solidFill>
                <a:latin typeface="Calibri"/>
                <a:ea typeface="DejaVu Sans"/>
              </a:rPr>
              <a:t>Con una sola llamada a </a:t>
            </a:r>
            <a:r>
              <a:rPr lang="en-US" sz="4400">
                <a:solidFill>
                  <a:srgbClr val="000000"/>
                </a:solidFill>
                <a:latin typeface="MoolBoran"/>
                <a:ea typeface="DejaVu Sans"/>
              </a:rPr>
              <a:t>select() </a:t>
            </a:r>
            <a:r>
              <a:rPr lang="en-US" sz="2800">
                <a:solidFill>
                  <a:srgbClr val="000000"/>
                </a:solidFill>
                <a:latin typeface="Calibri"/>
                <a:ea typeface="DejaVu Sans"/>
              </a:rPr>
              <a:t>se espera simultáneamente a todas las entradas de los clientes</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Ejemplo</a:t>
            </a:r>
            <a:endParaRPr/>
          </a:p>
        </p:txBody>
      </p:sp>
      <p:sp>
        <p:nvSpPr>
          <p:cNvPr id="616" name="CustomShape 2"/>
          <p:cNvSpPr/>
          <p:nvPr/>
        </p:nvSpPr>
        <p:spPr>
          <a:xfrm>
            <a:off x="838080" y="1825560"/>
            <a:ext cx="10514880" cy="4350600"/>
          </a:xfrm>
          <a:prstGeom prst="rect">
            <a:avLst/>
          </a:prstGeom>
          <a:noFill/>
          <a:ln>
            <a:noFill/>
          </a:ln>
        </p:spPr>
        <p:txBody>
          <a:bodyPr lIns="90000" tIns="45000" rIns="90000" bIns="45000"/>
          <a:lstStyle/>
          <a:p>
            <a:pPr>
              <a:lnSpc>
                <a:spcPct val="100000"/>
              </a:lnSpc>
            </a:pPr>
            <a:r>
              <a:rPr lang="en-US" sz="2000">
                <a:solidFill>
                  <a:srgbClr val="000000"/>
                </a:solidFill>
                <a:latin typeface="MoolBoran"/>
                <a:ea typeface="DejaVu Sans"/>
              </a:rPr>
              <a:t>//Se obtiene una dirección de socket</a:t>
            </a:r>
            <a:endParaRPr/>
          </a:p>
          <a:p>
            <a:pPr>
              <a:lnSpc>
                <a:spcPct val="100000"/>
              </a:lnSpc>
            </a:pPr>
            <a:r>
              <a:rPr lang="en-US" sz="2000">
                <a:solidFill>
                  <a:srgbClr val="000000"/>
                </a:solidFill>
                <a:latin typeface="MoolBoran"/>
                <a:ea typeface="DejaVu Sans"/>
              </a:rPr>
              <a:t>InetSocketAddres dir = new InetSocketAddres(“localhost”,9000);</a:t>
            </a:r>
            <a:endParaRPr/>
          </a:p>
          <a:p>
            <a:pPr>
              <a:lnSpc>
                <a:spcPct val="100000"/>
              </a:lnSpc>
            </a:pPr>
            <a:endParaRPr/>
          </a:p>
          <a:p>
            <a:pPr>
              <a:lnSpc>
                <a:spcPct val="100000"/>
              </a:lnSpc>
            </a:pPr>
            <a:r>
              <a:rPr lang="en-US" sz="2000">
                <a:solidFill>
                  <a:srgbClr val="000000"/>
                </a:solidFill>
                <a:latin typeface="MoolBoran"/>
                <a:ea typeface="DejaVu Sans"/>
              </a:rPr>
              <a:t>//Se crea el canal</a:t>
            </a:r>
            <a:endParaRPr/>
          </a:p>
          <a:p>
            <a:pPr>
              <a:lnSpc>
                <a:spcPct val="100000"/>
              </a:lnSpc>
            </a:pPr>
            <a:r>
              <a:rPr lang="en-US" sz="2000">
                <a:solidFill>
                  <a:srgbClr val="000000"/>
                </a:solidFill>
                <a:latin typeface="MoolBoran"/>
                <a:ea typeface="DejaVu Sans"/>
              </a:rPr>
              <a:t>ServerSocketChannel canalServer = ServerSocketChannel.open();</a:t>
            </a:r>
            <a:endParaRPr/>
          </a:p>
          <a:p>
            <a:pPr>
              <a:lnSpc>
                <a:spcPct val="100000"/>
              </a:lnSpc>
            </a:pPr>
            <a:r>
              <a:rPr lang="en-US" sz="2000">
                <a:solidFill>
                  <a:srgbClr val="000000"/>
                </a:solidFill>
                <a:latin typeface="MoolBoran"/>
                <a:ea typeface="DejaVu Sans"/>
              </a:rPr>
              <a:t>canalServer.configureBlocking(false);</a:t>
            </a:r>
            <a:endParaRPr/>
          </a:p>
          <a:p>
            <a:pPr>
              <a:lnSpc>
                <a:spcPct val="100000"/>
              </a:lnSpc>
            </a:pPr>
            <a:r>
              <a:rPr lang="en-US" sz="2000">
                <a:solidFill>
                  <a:srgbClr val="000000"/>
                </a:solidFill>
                <a:latin typeface="MoolBoran"/>
                <a:ea typeface="DejaVu Sans"/>
              </a:rPr>
              <a:t>canalServer.socket().bind(dir);</a:t>
            </a:r>
            <a:endParaRPr/>
          </a:p>
          <a:p>
            <a:pPr>
              <a:lnSpc>
                <a:spcPct val="100000"/>
              </a:lnSpc>
            </a:pPr>
            <a:endParaRPr/>
          </a:p>
          <a:p>
            <a:pPr>
              <a:lnSpc>
                <a:spcPct val="100000"/>
              </a:lnSpc>
            </a:pPr>
            <a:r>
              <a:rPr lang="en-US" sz="2000">
                <a:solidFill>
                  <a:srgbClr val="000000"/>
                </a:solidFill>
                <a:latin typeface="MoolBoran"/>
                <a:ea typeface="DejaVu Sans"/>
              </a:rPr>
              <a:t>//Se crea un objeto Selector</a:t>
            </a:r>
            <a:endParaRPr/>
          </a:p>
          <a:p>
            <a:pPr>
              <a:lnSpc>
                <a:spcPct val="100000"/>
              </a:lnSpc>
            </a:pPr>
            <a:r>
              <a:rPr lang="en-US" sz="2000">
                <a:solidFill>
                  <a:srgbClr val="000000"/>
                </a:solidFill>
                <a:latin typeface="MoolBoran"/>
                <a:ea typeface="DejaVu Sans"/>
              </a:rPr>
              <a:t>Selector selector = Selector.open();</a:t>
            </a:r>
            <a:endParaRPr/>
          </a:p>
          <a:p>
            <a:pPr>
              <a:lnSpc>
                <a:spcPct val="100000"/>
              </a:lnSpc>
            </a:pPr>
            <a:endParaRPr/>
          </a:p>
          <a:p>
            <a:pPr>
              <a:lnSpc>
                <a:spcPct val="100000"/>
              </a:lnSpc>
            </a:pPr>
            <a:r>
              <a:rPr lang="en-US" sz="2000">
                <a:solidFill>
                  <a:srgbClr val="000000"/>
                </a:solidFill>
                <a:latin typeface="MoolBoran"/>
                <a:ea typeface="DejaVu Sans"/>
              </a:rPr>
              <a:t>//Se registra el canal con el selector para que esté al tanto de lo que ocurre</a:t>
            </a:r>
            <a:endParaRPr/>
          </a:p>
          <a:p>
            <a:pPr>
              <a:lnSpc>
                <a:spcPct val="100000"/>
              </a:lnSpc>
            </a:pPr>
            <a:r>
              <a:rPr lang="en-US" sz="2000">
                <a:solidFill>
                  <a:srgbClr val="000000"/>
                </a:solidFill>
                <a:latin typeface="MoolBoran"/>
                <a:ea typeface="DejaVu Sans"/>
              </a:rPr>
              <a:t>canalServer.register(selector, SelectionKey.OP_CONNECT | SelectionKey.OP_READ </a:t>
            </a:r>
            <a:endParaRPr/>
          </a:p>
          <a:p>
            <a:pPr>
              <a:lnSpc>
                <a:spcPct val="100000"/>
              </a:lnSpc>
            </a:pPr>
            <a:r>
              <a:rPr lang="en-US" sz="2000">
                <a:solidFill>
                  <a:srgbClr val="000000"/>
                </a:solidFill>
                <a:latin typeface="MoolBoran"/>
                <a:ea typeface="DejaVu Sans"/>
              </a:rPr>
              <a:t>		|SelectionKey.OP_WRITE);</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Selector</a:t>
            </a:r>
            <a:endParaRPr/>
          </a:p>
        </p:txBody>
      </p:sp>
      <p:sp>
        <p:nvSpPr>
          <p:cNvPr id="618"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Para poder saber que suceso de E/S de los que estamos interesados ocurre, es necesario registrar el canal con un selector y especificar el tipo o tipos de sucesos de interés</a:t>
            </a:r>
            <a:endParaRPr/>
          </a:p>
          <a:p>
            <a:pPr>
              <a:lnSpc>
                <a:spcPct val="90000"/>
              </a:lnSpc>
              <a:buFont typeface="Arial"/>
              <a:buChar char="•"/>
            </a:pPr>
            <a:r>
              <a:rPr lang="en-US" sz="2800">
                <a:solidFill>
                  <a:srgbClr val="000000"/>
                </a:solidFill>
                <a:latin typeface="Calibri"/>
                <a:ea typeface="DejaVu Sans"/>
              </a:rPr>
              <a:t>Una clase es seleccionable si puede registrarse con un selector</a:t>
            </a:r>
            <a:endParaRPr/>
          </a:p>
          <a:p>
            <a:pPr>
              <a:lnSpc>
                <a:spcPct val="90000"/>
              </a:lnSpc>
              <a:buFont typeface="Arial"/>
              <a:buChar char="•"/>
            </a:pPr>
            <a:r>
              <a:rPr lang="en-US" sz="2800">
                <a:solidFill>
                  <a:srgbClr val="000000"/>
                </a:solidFill>
                <a:latin typeface="Calibri"/>
                <a:ea typeface="DejaVu Sans"/>
              </a:rPr>
              <a:t>Todos los canales que descienden  de la clase </a:t>
            </a:r>
            <a:r>
              <a:rPr lang="en-US" sz="2800" i="1">
                <a:solidFill>
                  <a:srgbClr val="000000"/>
                </a:solidFill>
                <a:latin typeface="Calibri"/>
                <a:ea typeface="DejaVu Sans"/>
              </a:rPr>
              <a:t>SelectableChanne</a:t>
            </a:r>
            <a:r>
              <a:rPr lang="en-US" sz="2800">
                <a:solidFill>
                  <a:srgbClr val="000000"/>
                </a:solidFill>
                <a:latin typeface="Calibri"/>
                <a:ea typeface="DejaVu Sans"/>
              </a:rPr>
              <a:t>l son seleccionables</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Sucesos de un selector</a:t>
            </a:r>
            <a:endParaRPr/>
          </a:p>
        </p:txBody>
      </p:sp>
      <p:sp>
        <p:nvSpPr>
          <p:cNvPr id="620"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Los sucesos que se pueden registrar mediante un selector se especifican con las siguientes constantes enteras:</a:t>
            </a:r>
            <a:endParaRPr/>
          </a:p>
          <a:p>
            <a:pPr lvl="1">
              <a:lnSpc>
                <a:spcPct val="100000"/>
              </a:lnSpc>
              <a:buFont typeface="Arial"/>
              <a:buChar char="•"/>
            </a:pPr>
            <a:r>
              <a:rPr lang="en-US" sz="2400">
                <a:solidFill>
                  <a:srgbClr val="000000"/>
                </a:solidFill>
                <a:latin typeface="Calibri"/>
                <a:ea typeface="DejaVu Sans"/>
              </a:rPr>
              <a:t>SelectionKey.OP_READ </a:t>
            </a:r>
            <a:endParaRPr/>
          </a:p>
          <a:p>
            <a:pPr lvl="1">
              <a:lnSpc>
                <a:spcPct val="100000"/>
              </a:lnSpc>
              <a:buFont typeface="Arial"/>
              <a:buChar char="•"/>
            </a:pPr>
            <a:r>
              <a:rPr lang="en-US" sz="2400">
                <a:solidFill>
                  <a:srgbClr val="000000"/>
                </a:solidFill>
                <a:latin typeface="Calibri"/>
                <a:ea typeface="DejaVu Sans"/>
              </a:rPr>
              <a:t>SelectionKey.OP_WRITE</a:t>
            </a:r>
            <a:endParaRPr/>
          </a:p>
          <a:p>
            <a:pPr lvl="1">
              <a:lnSpc>
                <a:spcPct val="100000"/>
              </a:lnSpc>
              <a:buFont typeface="Arial"/>
              <a:buChar char="•"/>
            </a:pPr>
            <a:r>
              <a:rPr lang="en-US" sz="2400">
                <a:solidFill>
                  <a:srgbClr val="000000"/>
                </a:solidFill>
                <a:latin typeface="Calibri"/>
                <a:ea typeface="DejaVu Sans"/>
              </a:rPr>
              <a:t>SelectionKey.OP_ACCEPT</a:t>
            </a:r>
            <a:endParaRPr/>
          </a:p>
          <a:p>
            <a:pPr lvl="1">
              <a:lnSpc>
                <a:spcPct val="100000"/>
              </a:lnSpc>
              <a:buFont typeface="Arial"/>
              <a:buChar char="•"/>
            </a:pPr>
            <a:r>
              <a:rPr lang="en-US" sz="2400">
                <a:solidFill>
                  <a:srgbClr val="000000"/>
                </a:solidFill>
                <a:latin typeface="Calibri"/>
                <a:ea typeface="DejaVu Sans"/>
              </a:rPr>
              <a:t>SelectionKey.OP_CONNECT</a:t>
            </a:r>
            <a:endParaRPr/>
          </a:p>
          <a:p>
            <a:pPr>
              <a:lnSpc>
                <a:spcPct val="90000"/>
              </a:lnSpc>
              <a:buFont typeface="Arial"/>
              <a:buChar char="•"/>
            </a:pPr>
            <a:r>
              <a:rPr lang="en-US" sz="2800">
                <a:solidFill>
                  <a:srgbClr val="000000"/>
                </a:solidFill>
                <a:latin typeface="Calibri"/>
                <a:ea typeface="DejaVu Sans"/>
              </a:rPr>
              <a:t>Distintos canales pueden registrarse para diversos sucesos</a:t>
            </a:r>
            <a:endParaRPr/>
          </a:p>
          <a:p>
            <a:pPr>
              <a:lnSpc>
                <a:spcPct val="90000"/>
              </a:lnSpc>
              <a:buFont typeface="Arial"/>
              <a:buChar char="•"/>
            </a:pPr>
            <a:r>
              <a:rPr lang="en-US" sz="2800">
                <a:solidFill>
                  <a:srgbClr val="000000"/>
                </a:solidFill>
                <a:latin typeface="Calibri"/>
                <a:ea typeface="DejaVu Sans"/>
              </a:rPr>
              <a:t>De ahí que se diga que un conjunto de canales se multiplexa con un selector</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Multiplexación de canales</a:t>
            </a:r>
            <a:endParaRPr/>
          </a:p>
        </p:txBody>
      </p:sp>
      <p:pic>
        <p:nvPicPr>
          <p:cNvPr id="622" name="Picture 2"/>
          <p:cNvPicPr/>
          <p:nvPr/>
        </p:nvPicPr>
        <p:blipFill>
          <a:blip r:embed="rId2"/>
          <a:stretch>
            <a:fillRect/>
          </a:stretch>
        </p:blipFill>
        <p:spPr>
          <a:xfrm>
            <a:off x="2855520" y="1484640"/>
            <a:ext cx="6123960" cy="5019120"/>
          </a:xfrm>
          <a:prstGeom prst="rect">
            <a:avLst/>
          </a:prstGeom>
          <a:ln>
            <a:noFill/>
          </a:ln>
        </p:spPr>
      </p:pic>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Interfaz Iterator</a:t>
            </a:r>
            <a:endParaRPr/>
          </a:p>
        </p:txBody>
      </p:sp>
      <p:sp>
        <p:nvSpPr>
          <p:cNvPr id="624"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La interfaz </a:t>
            </a:r>
            <a:r>
              <a:rPr lang="en-US" sz="2800" i="1">
                <a:solidFill>
                  <a:srgbClr val="000000"/>
                </a:solidFill>
                <a:latin typeface="Calibri"/>
                <a:ea typeface="DejaVu Sans"/>
              </a:rPr>
              <a:t>Iterator</a:t>
            </a:r>
            <a:r>
              <a:rPr lang="en-US" sz="2800">
                <a:solidFill>
                  <a:srgbClr val="000000"/>
                </a:solidFill>
                <a:latin typeface="Calibri"/>
                <a:ea typeface="DejaVu Sans"/>
              </a:rPr>
              <a:t> se encuentra en </a:t>
            </a:r>
            <a:r>
              <a:rPr lang="en-US" sz="4000">
                <a:solidFill>
                  <a:srgbClr val="000000"/>
                </a:solidFill>
                <a:latin typeface="MoolBoran"/>
                <a:ea typeface="DejaVu Sans"/>
              </a:rPr>
              <a:t>java.lang</a:t>
            </a:r>
            <a:endParaRPr/>
          </a:p>
          <a:p>
            <a:pPr>
              <a:lnSpc>
                <a:spcPct val="90000"/>
              </a:lnSpc>
              <a:buFont typeface="Arial"/>
              <a:buChar char="•"/>
            </a:pPr>
            <a:r>
              <a:rPr lang="en-US" sz="2800">
                <a:solidFill>
                  <a:srgbClr val="000000"/>
                </a:solidFill>
                <a:latin typeface="Calibri"/>
                <a:ea typeface="DejaVu Sans"/>
              </a:rPr>
              <a:t>Implementar Iterable tan solo obliga a sobrescribir el método </a:t>
            </a:r>
            <a:r>
              <a:rPr lang="en-US" sz="4300">
                <a:solidFill>
                  <a:srgbClr val="000000"/>
                </a:solidFill>
                <a:latin typeface="MoolBoran"/>
                <a:ea typeface="DejaVu Sans"/>
              </a:rPr>
              <a:t>iterator()</a:t>
            </a:r>
            <a:endParaRPr/>
          </a:p>
          <a:p>
            <a:pPr>
              <a:lnSpc>
                <a:spcPct val="90000"/>
              </a:lnSpc>
              <a:buFont typeface="Arial"/>
              <a:buChar char="•"/>
            </a:pPr>
            <a:r>
              <a:rPr lang="en-US" sz="2800">
                <a:solidFill>
                  <a:srgbClr val="000000"/>
                </a:solidFill>
                <a:latin typeface="Calibri"/>
                <a:ea typeface="DejaVu Sans"/>
              </a:rPr>
              <a:t>Iterator es un tipo abstracto definido por la interfaz </a:t>
            </a:r>
            <a:r>
              <a:rPr lang="en-US" sz="2800" i="1">
                <a:solidFill>
                  <a:srgbClr val="000000"/>
                </a:solidFill>
                <a:latin typeface="Calibri"/>
                <a:ea typeface="DejaVu Sans"/>
              </a:rPr>
              <a:t>List</a:t>
            </a:r>
            <a:endParaRPr/>
          </a:p>
          <a:p>
            <a:pPr>
              <a:lnSpc>
                <a:spcPct val="90000"/>
              </a:lnSpc>
              <a:buFont typeface="Arial"/>
              <a:buChar char="•"/>
            </a:pPr>
            <a:r>
              <a:rPr lang="en-US" sz="2800">
                <a:solidFill>
                  <a:srgbClr val="000000"/>
                </a:solidFill>
                <a:latin typeface="Calibri"/>
                <a:ea typeface="DejaVu Sans"/>
              </a:rPr>
              <a:t>No puede ser instanciado porque carece de constructor </a:t>
            </a:r>
            <a:endParaRPr/>
          </a:p>
          <a:p>
            <a:pPr>
              <a:lnSpc>
                <a:spcPct val="90000"/>
              </a:lnSpc>
              <a:buFont typeface="Arial"/>
              <a:buChar char="•"/>
            </a:pPr>
            <a:r>
              <a:rPr lang="en-US" sz="2800">
                <a:solidFill>
                  <a:srgbClr val="000000"/>
                </a:solidFill>
                <a:latin typeface="Calibri"/>
                <a:ea typeface="DejaVu Sans"/>
              </a:rPr>
              <a:t>Se puede definir un objeto si se instancia en una clase que implemente la interface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Características de TCP (5/5)</a:t>
            </a:r>
            <a:endParaRPr/>
          </a:p>
        </p:txBody>
      </p:sp>
      <p:sp>
        <p:nvSpPr>
          <p:cNvPr id="252" name="CustomShape 2"/>
          <p:cNvSpPr/>
          <p:nvPr/>
        </p:nvSpPr>
        <p:spPr>
          <a:xfrm>
            <a:off x="1981080" y="1600200"/>
            <a:ext cx="8290440" cy="2260080"/>
          </a:xfrm>
          <a:prstGeom prst="rect">
            <a:avLst/>
          </a:prstGeom>
          <a:noFill/>
          <a:ln>
            <a:noFill/>
          </a:ln>
        </p:spPr>
        <p:txBody>
          <a:bodyPr lIns="90000" tIns="45000" rIns="90000" bIns="45000"/>
          <a:lstStyle/>
          <a:p>
            <a:pPr lvl="1">
              <a:lnSpc>
                <a:spcPct val="90000"/>
              </a:lnSpc>
              <a:buFont typeface="Arial"/>
              <a:buChar char="•"/>
            </a:pPr>
            <a:r>
              <a:rPr lang="en-US" sz="2400">
                <a:solidFill>
                  <a:srgbClr val="000000"/>
                </a:solidFill>
                <a:latin typeface="Calibri"/>
                <a:ea typeface="DejaVu Sans"/>
              </a:rPr>
              <a:t>Entrega de uno a uno</a:t>
            </a:r>
            <a:endParaRPr/>
          </a:p>
          <a:p>
            <a:pPr lvl="2">
              <a:lnSpc>
                <a:spcPct val="90000"/>
              </a:lnSpc>
              <a:buFont typeface="Arial"/>
              <a:buChar char="•"/>
            </a:pPr>
            <a:r>
              <a:rPr lang="en-US" sz="2000">
                <a:solidFill>
                  <a:srgbClr val="000000"/>
                </a:solidFill>
                <a:latin typeface="Calibri"/>
                <a:ea typeface="DejaVu Sans"/>
              </a:rPr>
              <a:t>Las conexiones de TCP son un circuito lógico punto a punto entre dos protocolos de la capa de Aplicación.</a:t>
            </a:r>
            <a:endParaRPr/>
          </a:p>
          <a:p>
            <a:pPr lvl="2">
              <a:lnSpc>
                <a:spcPct val="90000"/>
              </a:lnSpc>
              <a:buFont typeface="Arial"/>
              <a:buChar char="•"/>
            </a:pPr>
            <a:r>
              <a:rPr lang="en-US" sz="2000">
                <a:solidFill>
                  <a:srgbClr val="000000"/>
                </a:solidFill>
                <a:latin typeface="Calibri"/>
                <a:ea typeface="DejaVu Sans"/>
              </a:rPr>
              <a:t>TCP no proporciona un servicio de uno a varios.</a:t>
            </a:r>
            <a:endParaRPr/>
          </a:p>
          <a:p>
            <a:pPr>
              <a:lnSpc>
                <a:spcPct val="100000"/>
              </a:lnSpc>
            </a:pPr>
            <a:endParaRPr/>
          </a:p>
        </p:txBody>
      </p:sp>
      <p:sp>
        <p:nvSpPr>
          <p:cNvPr id="253" name="CustomShape 3"/>
          <p:cNvSpPr/>
          <p:nvPr/>
        </p:nvSpPr>
        <p:spPr>
          <a:xfrm>
            <a:off x="2351520" y="4293000"/>
            <a:ext cx="7488000" cy="2192400"/>
          </a:xfrm>
          <a:prstGeom prst="rect">
            <a:avLst/>
          </a:prstGeom>
          <a:noFill/>
          <a:ln>
            <a:solidFill>
              <a:srgbClr val="1F497D"/>
            </a:solidFill>
          </a:ln>
        </p:spPr>
        <p:txBody>
          <a:bodyPr lIns="90000" tIns="45000" rIns="90000" bIns="45000"/>
          <a:lstStyle/>
          <a:p>
            <a:pPr>
              <a:lnSpc>
                <a:spcPct val="100000"/>
              </a:lnSpc>
            </a:pPr>
            <a:r>
              <a:rPr lang="en-US" sz="2400">
                <a:solidFill>
                  <a:srgbClr val="000000"/>
                </a:solidFill>
                <a:latin typeface="Calibri"/>
                <a:ea typeface="DejaVu Sans"/>
              </a:rPr>
              <a:t>Normalmente, TCP se utiliza cuando el protocolo de la capa de aplicación requiere un servicio de transferencia de datos confiable y el protocolo de aplicación no proporciona este tipo de servicio.</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Ejemplo</a:t>
            </a:r>
            <a:endParaRPr/>
          </a:p>
        </p:txBody>
      </p:sp>
      <p:sp>
        <p:nvSpPr>
          <p:cNvPr id="626"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Erroneo:</a:t>
            </a:r>
            <a:endParaRPr/>
          </a:p>
          <a:p>
            <a:pPr>
              <a:lnSpc>
                <a:spcPct val="100000"/>
              </a:lnSpc>
            </a:pPr>
            <a:r>
              <a:rPr lang="en-US" sz="2400">
                <a:solidFill>
                  <a:srgbClr val="000000"/>
                </a:solidFill>
                <a:latin typeface="MoolBoran"/>
                <a:ea typeface="DejaVu Sans"/>
              </a:rPr>
              <a:t>Iterator &lt;SelectionKey&gt; selecciones =  new Iterator &lt;SelectionKey&gt;();</a:t>
            </a:r>
            <a:endParaRPr/>
          </a:p>
          <a:p>
            <a:pPr>
              <a:lnSpc>
                <a:spcPct val="100000"/>
              </a:lnSpc>
              <a:buFont typeface="Arial"/>
              <a:buChar char="•"/>
            </a:pPr>
            <a:r>
              <a:rPr lang="en-US" sz="2800">
                <a:solidFill>
                  <a:srgbClr val="000000"/>
                </a:solidFill>
                <a:latin typeface="Calibri"/>
                <a:ea typeface="DejaVu Sans"/>
              </a:rPr>
              <a:t>Correcto:</a:t>
            </a:r>
            <a:endParaRPr/>
          </a:p>
          <a:p>
            <a:pPr>
              <a:lnSpc>
                <a:spcPct val="100000"/>
              </a:lnSpc>
            </a:pPr>
            <a:r>
              <a:rPr lang="en-US" sz="2400">
                <a:solidFill>
                  <a:srgbClr val="000000"/>
                </a:solidFill>
                <a:latin typeface="Calibri"/>
                <a:ea typeface="DejaVu Sans"/>
              </a:rPr>
              <a:t> </a:t>
            </a:r>
            <a:r>
              <a:rPr lang="en-US" sz="2400">
                <a:solidFill>
                  <a:srgbClr val="000000"/>
                </a:solidFill>
                <a:latin typeface="MoolBoran"/>
                <a:ea typeface="DejaVu Sans"/>
              </a:rPr>
              <a:t>Iterator &lt;SelectionKey&gt;it =  selector.selectedKey().iterator();</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831960" y="1709640"/>
            <a:ext cx="10514880" cy="2851920"/>
          </a:xfrm>
          <a:prstGeom prst="rect">
            <a:avLst/>
          </a:prstGeom>
          <a:noFill/>
          <a:ln>
            <a:noFill/>
          </a:ln>
        </p:spPr>
        <p:txBody>
          <a:bodyPr lIns="90000" tIns="45000" rIns="90000" bIns="45000" anchor="b"/>
          <a:lstStyle/>
          <a:p>
            <a:pPr>
              <a:lnSpc>
                <a:spcPct val="100000"/>
              </a:lnSpc>
            </a:pPr>
            <a:r>
              <a:rPr lang="en-US" sz="6000">
                <a:solidFill>
                  <a:srgbClr val="000000"/>
                </a:solidFill>
                <a:latin typeface="Calibri Light"/>
                <a:ea typeface="DejaVu Sans"/>
              </a:rPr>
              <a:t>Sockets orientados a conexión no bloqueantes en C</a:t>
            </a:r>
            <a:endParaRPr/>
          </a:p>
        </p:txBody>
      </p:sp>
      <p:sp>
        <p:nvSpPr>
          <p:cNvPr id="628" name="CustomShape 2"/>
          <p:cNvSpPr/>
          <p:nvPr/>
        </p:nvSpPr>
        <p:spPr>
          <a:xfrm>
            <a:off x="831960" y="4589640"/>
            <a:ext cx="10514880" cy="1499400"/>
          </a:xfrm>
          <a:prstGeom prst="rect">
            <a:avLst/>
          </a:prstGeom>
          <a:noFill/>
          <a:ln>
            <a:noFill/>
          </a:ln>
        </p:spPr>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fcntl() y el polling</a:t>
            </a:r>
            <a:endParaRPr/>
          </a:p>
        </p:txBody>
      </p:sp>
      <p:sp>
        <p:nvSpPr>
          <p:cNvPr id="630"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4000">
                <a:solidFill>
                  <a:srgbClr val="000000"/>
                </a:solidFill>
                <a:latin typeface="MoolBoran"/>
                <a:ea typeface="DejaVu Sans"/>
              </a:rPr>
              <a:t>fcntl() </a:t>
            </a:r>
            <a:r>
              <a:rPr lang="en-US" sz="2800">
                <a:solidFill>
                  <a:srgbClr val="000000"/>
                </a:solidFill>
                <a:latin typeface="Calibri"/>
                <a:ea typeface="DejaVu Sans"/>
              </a:rPr>
              <a:t>es una función  que permite realizar diferentes operaciones sobre descriptores</a:t>
            </a:r>
            <a:endParaRPr/>
          </a:p>
          <a:p>
            <a:pPr>
              <a:lnSpc>
                <a:spcPct val="90000"/>
              </a:lnSpc>
              <a:buFont typeface="Arial"/>
              <a:buChar char="•"/>
            </a:pPr>
            <a:r>
              <a:rPr lang="en-US" sz="2800">
                <a:solidFill>
                  <a:srgbClr val="000000"/>
                </a:solidFill>
                <a:latin typeface="Calibri"/>
                <a:ea typeface="DejaVu Sans"/>
              </a:rPr>
              <a:t>El prototipo de la función es:</a:t>
            </a:r>
            <a:endParaRPr/>
          </a:p>
          <a:p>
            <a:pPr>
              <a:lnSpc>
                <a:spcPct val="100000"/>
              </a:lnSpc>
            </a:pPr>
            <a:r>
              <a:rPr lang="en-US" sz="3600">
                <a:solidFill>
                  <a:srgbClr val="000000"/>
                </a:solidFill>
                <a:latin typeface="MoolBoran"/>
                <a:ea typeface="DejaVu Sans"/>
              </a:rPr>
              <a:t>#include &lt;fcntl.h&gt;</a:t>
            </a:r>
            <a:endParaRPr/>
          </a:p>
          <a:p>
            <a:pPr>
              <a:lnSpc>
                <a:spcPct val="100000"/>
              </a:lnSpc>
            </a:pPr>
            <a:r>
              <a:rPr lang="en-US" sz="3600">
                <a:solidFill>
                  <a:srgbClr val="000000"/>
                </a:solidFill>
                <a:latin typeface="MoolBoran"/>
                <a:ea typeface="DejaVu Sans"/>
              </a:rPr>
              <a:t>int fcntl(int fd, int cmd, /*int arg*/)</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fcntl() y el polling</a:t>
            </a:r>
            <a:endParaRPr/>
          </a:p>
        </p:txBody>
      </p:sp>
      <p:sp>
        <p:nvSpPr>
          <p:cNvPr id="632"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Cada descriptor tiene asociado una serie de banderas que nos permite obtener información de dicho descriptor</a:t>
            </a:r>
            <a:endParaRPr/>
          </a:p>
          <a:p>
            <a:pPr>
              <a:lnSpc>
                <a:spcPct val="90000"/>
              </a:lnSpc>
              <a:buFont typeface="Arial"/>
              <a:buChar char="•"/>
            </a:pPr>
            <a:r>
              <a:rPr lang="en-US" sz="2800">
                <a:solidFill>
                  <a:srgbClr val="000000"/>
                </a:solidFill>
                <a:latin typeface="Calibri"/>
                <a:ea typeface="DejaVu Sans"/>
              </a:rPr>
              <a:t>Para obtener el valor de las banderas se hace una llamada a </a:t>
            </a:r>
            <a:r>
              <a:rPr lang="en-US" sz="4000">
                <a:solidFill>
                  <a:srgbClr val="000000"/>
                </a:solidFill>
                <a:latin typeface="MoolBoran"/>
                <a:ea typeface="DejaVu Sans"/>
              </a:rPr>
              <a:t>fcntl()</a:t>
            </a:r>
            <a:r>
              <a:rPr lang="en-US" sz="4000">
                <a:solidFill>
                  <a:srgbClr val="000000"/>
                </a:solidFill>
                <a:latin typeface="Calibri"/>
                <a:ea typeface="DejaVu Sans"/>
              </a:rPr>
              <a:t> </a:t>
            </a:r>
            <a:r>
              <a:rPr lang="en-US" sz="2800">
                <a:solidFill>
                  <a:srgbClr val="000000"/>
                </a:solidFill>
                <a:latin typeface="Calibri"/>
                <a:ea typeface="DejaVu Sans"/>
              </a:rPr>
              <a:t>con el segundo parámetro con valor </a:t>
            </a:r>
            <a:r>
              <a:rPr lang="en-US" sz="4000">
                <a:solidFill>
                  <a:srgbClr val="000000"/>
                </a:solidFill>
                <a:latin typeface="MoolBoran"/>
                <a:ea typeface="DejaVu Sans"/>
              </a:rPr>
              <a:t>F_GETFL</a:t>
            </a:r>
            <a:endParaRPr/>
          </a:p>
          <a:p>
            <a:pPr>
              <a:lnSpc>
                <a:spcPct val="90000"/>
              </a:lnSpc>
              <a:buFont typeface="Arial"/>
              <a:buChar char="•"/>
            </a:pPr>
            <a:r>
              <a:rPr lang="en-US" sz="2800">
                <a:solidFill>
                  <a:srgbClr val="000000"/>
                </a:solidFill>
                <a:latin typeface="Calibri"/>
                <a:ea typeface="DejaVu Sans"/>
              </a:rPr>
              <a:t>Si queremos modificar el valor de una bandera se pasa como segundo parámetro </a:t>
            </a:r>
            <a:r>
              <a:rPr lang="en-US" sz="4000">
                <a:solidFill>
                  <a:srgbClr val="000000"/>
                </a:solidFill>
                <a:latin typeface="MoolBoran"/>
                <a:ea typeface="DejaVu Sans"/>
              </a:rPr>
              <a:t>F_SETFL</a:t>
            </a:r>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fcntl() y el polling</a:t>
            </a:r>
            <a:endParaRPr/>
          </a:p>
        </p:txBody>
      </p:sp>
      <p:sp>
        <p:nvSpPr>
          <p:cNvPr id="634"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Para hacer que un socket sea no bloqueante hay que activar la bandera </a:t>
            </a:r>
            <a:r>
              <a:rPr lang="en-US" sz="4000">
                <a:solidFill>
                  <a:srgbClr val="000000"/>
                </a:solidFill>
                <a:latin typeface="MoolBoran"/>
                <a:ea typeface="DejaVu Sans"/>
              </a:rPr>
              <a:t>O_NONBLOCK</a:t>
            </a:r>
            <a:endParaRPr/>
          </a:p>
          <a:p>
            <a:pPr>
              <a:lnSpc>
                <a:spcPct val="100000"/>
              </a:lnSpc>
            </a:pPr>
            <a:r>
              <a:rPr lang="en-US" sz="2000">
                <a:solidFill>
                  <a:srgbClr val="000000"/>
                </a:solidFill>
                <a:latin typeface="MoolBoran"/>
                <a:ea typeface="DejaVu Sans"/>
              </a:rPr>
              <a:t>if(fcntl(sd, F_SETFL, O_NONBLOCK) &lt; 0)</a:t>
            </a:r>
            <a:endParaRPr/>
          </a:p>
          <a:p>
            <a:pPr>
              <a:lnSpc>
                <a:spcPct val="100000"/>
              </a:lnSpc>
            </a:pPr>
            <a:r>
              <a:rPr lang="en-US" sz="2000">
                <a:solidFill>
                  <a:srgbClr val="000000"/>
                </a:solidFill>
                <a:latin typeface="MoolBoran"/>
                <a:ea typeface="DejaVu Sans"/>
              </a:rPr>
              <a:t>   perror(“fcntl: no se puede fijar operación no bloqueante”);</a:t>
            </a:r>
            <a:endParaRPr/>
          </a:p>
          <a:p>
            <a:pPr>
              <a:lnSpc>
                <a:spcPct val="100000"/>
              </a:lnSpc>
              <a:buFont typeface="Arial"/>
              <a:buChar char="•"/>
            </a:pPr>
            <a:r>
              <a:rPr lang="en-US" sz="2800">
                <a:solidFill>
                  <a:srgbClr val="000000"/>
                </a:solidFill>
                <a:latin typeface="Calibri"/>
                <a:ea typeface="DejaVu Sans"/>
              </a:rPr>
              <a:t>Ahora, cuando se realice una operación de lectura o escritura en un socket y no se pueda completar, la función regresará un valor de -1 y se asignara el valor de </a:t>
            </a:r>
            <a:r>
              <a:rPr lang="en-US" sz="4000">
                <a:solidFill>
                  <a:srgbClr val="000000"/>
                </a:solidFill>
                <a:latin typeface="MoolBoran"/>
                <a:ea typeface="DejaVu Sans"/>
              </a:rPr>
              <a:t>EWOULDBLOCK</a:t>
            </a:r>
            <a:r>
              <a:rPr lang="en-US" sz="2800">
                <a:solidFill>
                  <a:srgbClr val="000000"/>
                </a:solidFill>
                <a:latin typeface="Calibri"/>
                <a:ea typeface="DejaVu Sans"/>
              </a:rPr>
              <a:t> a la variable </a:t>
            </a:r>
            <a:r>
              <a:rPr lang="en-US" sz="2800" i="1">
                <a:solidFill>
                  <a:srgbClr val="000000"/>
                </a:solidFill>
                <a:latin typeface="Calibri"/>
                <a:ea typeface="DejaVu Sans"/>
              </a:rPr>
              <a:t>errno</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A sincronía usando señales</a:t>
            </a:r>
            <a:endParaRPr/>
          </a:p>
        </p:txBody>
      </p:sp>
      <p:sp>
        <p:nvSpPr>
          <p:cNvPr id="636"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La señal </a:t>
            </a:r>
            <a:r>
              <a:rPr lang="en-US" sz="2800" i="1">
                <a:solidFill>
                  <a:srgbClr val="000000"/>
                </a:solidFill>
                <a:latin typeface="Calibri"/>
                <a:ea typeface="DejaVu Sans"/>
              </a:rPr>
              <a:t>SIGIO</a:t>
            </a:r>
            <a:r>
              <a:rPr lang="en-US" sz="2800">
                <a:solidFill>
                  <a:srgbClr val="000000"/>
                </a:solidFill>
                <a:latin typeface="Calibri"/>
                <a:ea typeface="DejaVu Sans"/>
              </a:rPr>
              <a:t> se genera cuando cambia el estado de un socket, por ejemplo:</a:t>
            </a:r>
            <a:endParaRPr/>
          </a:p>
          <a:p>
            <a:pPr lvl="1">
              <a:lnSpc>
                <a:spcPct val="100000"/>
              </a:lnSpc>
              <a:buFont typeface="Arial"/>
              <a:buChar char="•"/>
            </a:pPr>
            <a:r>
              <a:rPr lang="en-US" sz="2400">
                <a:solidFill>
                  <a:srgbClr val="000000"/>
                </a:solidFill>
                <a:latin typeface="Calibri"/>
                <a:ea typeface="DejaVu Sans"/>
              </a:rPr>
              <a:t>Existen nuevos datos en el buffer o se ha liberado espacio</a:t>
            </a:r>
            <a:endParaRPr/>
          </a:p>
          <a:p>
            <a:pPr lvl="1">
              <a:lnSpc>
                <a:spcPct val="100000"/>
              </a:lnSpc>
              <a:buFont typeface="Arial"/>
              <a:buChar char="•"/>
            </a:pPr>
            <a:r>
              <a:rPr lang="en-US" sz="2400">
                <a:solidFill>
                  <a:srgbClr val="000000"/>
                </a:solidFill>
                <a:latin typeface="Calibri"/>
                <a:ea typeface="DejaVu Sans"/>
              </a:rPr>
              <a:t>Hay nuevas solicitudes de conexión</a:t>
            </a:r>
            <a:endParaRPr/>
          </a:p>
          <a:p>
            <a:pPr>
              <a:lnSpc>
                <a:spcPct val="90000"/>
              </a:lnSpc>
              <a:buFont typeface="Arial"/>
              <a:buChar char="•"/>
            </a:pPr>
            <a:r>
              <a:rPr lang="en-US" sz="2800">
                <a:solidFill>
                  <a:srgbClr val="000000"/>
                </a:solidFill>
                <a:latin typeface="Calibri"/>
                <a:ea typeface="DejaVu Sans"/>
              </a:rPr>
              <a:t>Para que el socket genere la señal SIGIO debemos de modificar la bandera </a:t>
            </a:r>
            <a:r>
              <a:rPr lang="en-US" sz="3800">
                <a:solidFill>
                  <a:srgbClr val="000000"/>
                </a:solidFill>
                <a:latin typeface="MoolBoran"/>
                <a:ea typeface="DejaVu Sans"/>
              </a:rPr>
              <a:t>O_ASYNC</a:t>
            </a:r>
            <a:endParaRPr/>
          </a:p>
          <a:p>
            <a:pPr>
              <a:lnSpc>
                <a:spcPct val="100000"/>
              </a:lnSpc>
            </a:pPr>
            <a:r>
              <a:rPr lang="en-US" sz="2000">
                <a:solidFill>
                  <a:srgbClr val="000000"/>
                </a:solidFill>
                <a:latin typeface="MoolBoran"/>
                <a:ea typeface="DejaVu Sans"/>
              </a:rPr>
              <a:t>if(fcntl(sd, F_SETFL, O_ASYNC | O_NONBLOCK) &lt; 0)</a:t>
            </a:r>
            <a:endParaRPr/>
          </a:p>
          <a:p>
            <a:pPr>
              <a:lnSpc>
                <a:spcPct val="100000"/>
              </a:lnSpc>
            </a:pPr>
            <a:r>
              <a:rPr lang="en-US" sz="2000">
                <a:solidFill>
                  <a:srgbClr val="000000"/>
                </a:solidFill>
                <a:latin typeface="MoolBoran"/>
                <a:ea typeface="DejaVu Sans"/>
              </a:rPr>
              <a:t>    perror(“Error en el fcntl”);</a:t>
            </a:r>
            <a:endParaRPr/>
          </a:p>
          <a:p>
            <a:pPr>
              <a:lnSpc>
                <a:spcPct val="100000"/>
              </a:lnSpc>
              <a:buFont typeface="Arial"/>
              <a:buChar char="•"/>
            </a:pPr>
            <a:r>
              <a:rPr lang="en-US" sz="2800">
                <a:solidFill>
                  <a:srgbClr val="000000"/>
                </a:solidFill>
                <a:latin typeface="Calibri"/>
                <a:ea typeface="DejaVu Sans"/>
              </a:rPr>
              <a:t>Los mecanismos asíncronos utilizan esta señal para saber cuando están listos los datos en un socket</a:t>
            </a:r>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select()</a:t>
            </a:r>
            <a:endParaRPr/>
          </a:p>
        </p:txBody>
      </p:sp>
      <p:sp>
        <p:nvSpPr>
          <p:cNvPr id="638"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Esta función te permite comprobar varios sockets al mismo tiempo</a:t>
            </a:r>
            <a:endParaRPr/>
          </a:p>
          <a:p>
            <a:pPr>
              <a:lnSpc>
                <a:spcPct val="90000"/>
              </a:lnSpc>
              <a:buFont typeface="Arial"/>
              <a:buChar char="•"/>
            </a:pPr>
            <a:r>
              <a:rPr lang="en-US" sz="2800">
                <a:solidFill>
                  <a:srgbClr val="000000"/>
                </a:solidFill>
                <a:latin typeface="Calibri"/>
                <a:ea typeface="DejaVu Sans"/>
              </a:rPr>
              <a:t>Te da información sobre los sockets del tipo:</a:t>
            </a:r>
            <a:endParaRPr/>
          </a:p>
          <a:p>
            <a:pPr lvl="1">
              <a:lnSpc>
                <a:spcPct val="100000"/>
              </a:lnSpc>
              <a:buFont typeface="Arial"/>
              <a:buChar char="•"/>
            </a:pPr>
            <a:r>
              <a:rPr lang="en-US" sz="2400">
                <a:solidFill>
                  <a:srgbClr val="000000"/>
                </a:solidFill>
                <a:latin typeface="Calibri"/>
                <a:ea typeface="DejaVu Sans"/>
              </a:rPr>
              <a:t>Listo para leer</a:t>
            </a:r>
            <a:endParaRPr/>
          </a:p>
          <a:p>
            <a:pPr lvl="1">
              <a:lnSpc>
                <a:spcPct val="100000"/>
              </a:lnSpc>
              <a:buFont typeface="Arial"/>
              <a:buChar char="•"/>
            </a:pPr>
            <a:r>
              <a:rPr lang="en-US" sz="2400">
                <a:solidFill>
                  <a:srgbClr val="000000"/>
                </a:solidFill>
                <a:latin typeface="Calibri"/>
                <a:ea typeface="DejaVu Sans"/>
              </a:rPr>
              <a:t>Listo para escribir</a:t>
            </a:r>
            <a:endParaRPr/>
          </a:p>
          <a:p>
            <a:pPr lvl="1">
              <a:lnSpc>
                <a:spcPct val="100000"/>
              </a:lnSpc>
              <a:buFont typeface="Arial"/>
              <a:buChar char="•"/>
            </a:pPr>
            <a:r>
              <a:rPr lang="en-US" sz="2400">
                <a:solidFill>
                  <a:srgbClr val="000000"/>
                </a:solidFill>
                <a:latin typeface="Calibri"/>
                <a:ea typeface="DejaVu Sans"/>
              </a:rPr>
              <a:t>A ocurrido una excepción</a:t>
            </a:r>
            <a:endParaRPr/>
          </a:p>
          <a:p>
            <a:pPr>
              <a:lnSpc>
                <a:spcPct val="90000"/>
              </a:lnSpc>
              <a:buFont typeface="Arial"/>
              <a:buChar char="•"/>
            </a:pPr>
            <a:r>
              <a:rPr lang="en-US" sz="2800">
                <a:solidFill>
                  <a:srgbClr val="000000"/>
                </a:solidFill>
                <a:latin typeface="Calibri"/>
                <a:ea typeface="DejaVu Sans"/>
              </a:rPr>
              <a:t>La función comprueba conjuntos de descriptores de fichero</a:t>
            </a:r>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9"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Prototipo de select</a:t>
            </a:r>
            <a:endParaRPr/>
          </a:p>
        </p:txBody>
      </p:sp>
      <p:sp>
        <p:nvSpPr>
          <p:cNvPr id="640"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Prototipo:</a:t>
            </a:r>
            <a:endParaRPr/>
          </a:p>
          <a:p>
            <a:pPr>
              <a:lnSpc>
                <a:spcPct val="100000"/>
              </a:lnSpc>
            </a:pPr>
            <a:r>
              <a:rPr lang="en-US" sz="2000">
                <a:solidFill>
                  <a:srgbClr val="000000"/>
                </a:solidFill>
                <a:latin typeface="MoolBoran"/>
                <a:ea typeface="DejaVu Sans"/>
              </a:rPr>
              <a:t>#include &lt;sys/time.h&gt;</a:t>
            </a:r>
            <a:endParaRPr/>
          </a:p>
          <a:p>
            <a:pPr>
              <a:lnSpc>
                <a:spcPct val="100000"/>
              </a:lnSpc>
            </a:pPr>
            <a:r>
              <a:rPr lang="en-US" sz="2000">
                <a:solidFill>
                  <a:srgbClr val="000000"/>
                </a:solidFill>
                <a:latin typeface="MoolBoran"/>
                <a:ea typeface="DejaVu Sans"/>
              </a:rPr>
              <a:t>#include &lt;sys/types.h&gt;</a:t>
            </a:r>
            <a:endParaRPr/>
          </a:p>
          <a:p>
            <a:pPr>
              <a:lnSpc>
                <a:spcPct val="100000"/>
              </a:lnSpc>
            </a:pPr>
            <a:r>
              <a:rPr lang="en-US" sz="2000">
                <a:solidFill>
                  <a:srgbClr val="000000"/>
                </a:solidFill>
                <a:latin typeface="MoolBoran"/>
                <a:ea typeface="DejaVu Sans"/>
              </a:rPr>
              <a:t>#include &lt;unistd.h&gt;</a:t>
            </a:r>
            <a:endParaRPr/>
          </a:p>
          <a:p>
            <a:pPr>
              <a:lnSpc>
                <a:spcPct val="100000"/>
              </a:lnSpc>
            </a:pPr>
            <a:r>
              <a:rPr lang="en-US" sz="2000">
                <a:solidFill>
                  <a:srgbClr val="000000"/>
                </a:solidFill>
                <a:latin typeface="MoolBoran"/>
                <a:ea typeface="DejaVu Sans"/>
              </a:rPr>
              <a:t>int select(int numfds, fd_set *readfds, fd_set *writefds, fd_set *exceptfds, struct timeval *timeout)</a:t>
            </a:r>
            <a:endParaRPr/>
          </a:p>
          <a:p>
            <a:pPr>
              <a:lnSpc>
                <a:spcPct val="90000"/>
              </a:lnSpc>
              <a:buFont typeface="Arial"/>
              <a:buChar char="•"/>
            </a:pPr>
            <a:r>
              <a:rPr lang="en-US" sz="2800">
                <a:solidFill>
                  <a:srgbClr val="000000"/>
                </a:solidFill>
                <a:latin typeface="Calibri"/>
                <a:ea typeface="DejaVu Sans"/>
              </a:rPr>
              <a:t>Donde:</a:t>
            </a:r>
            <a:endParaRPr/>
          </a:p>
          <a:p>
            <a:pPr lvl="2">
              <a:lnSpc>
                <a:spcPct val="100000"/>
              </a:lnSpc>
              <a:buFont typeface="Arial"/>
              <a:buChar char="•"/>
            </a:pPr>
            <a:r>
              <a:rPr lang="en-US" sz="2000" i="1">
                <a:solidFill>
                  <a:srgbClr val="000000"/>
                </a:solidFill>
                <a:latin typeface="Calibri"/>
                <a:ea typeface="DejaVu Sans"/>
              </a:rPr>
              <a:t>numfds</a:t>
            </a:r>
            <a:r>
              <a:rPr lang="en-US" sz="2000">
                <a:solidFill>
                  <a:srgbClr val="000000"/>
                </a:solidFill>
                <a:latin typeface="Calibri"/>
                <a:ea typeface="DejaVu Sans"/>
              </a:rPr>
              <a:t> debe de tener el mayor número de descriptor mas uno</a:t>
            </a:r>
            <a:endParaRPr/>
          </a:p>
          <a:p>
            <a:pPr lvl="2">
              <a:lnSpc>
                <a:spcPct val="100000"/>
              </a:lnSpc>
              <a:buFont typeface="Arial"/>
              <a:buChar char="•"/>
            </a:pPr>
            <a:r>
              <a:rPr lang="en-US" sz="2000" i="1">
                <a:solidFill>
                  <a:srgbClr val="000000"/>
                </a:solidFill>
                <a:latin typeface="Calibri"/>
                <a:ea typeface="DejaVu Sans"/>
              </a:rPr>
              <a:t>readfds</a:t>
            </a:r>
            <a:r>
              <a:rPr lang="en-US" sz="2000">
                <a:solidFill>
                  <a:srgbClr val="000000"/>
                </a:solidFill>
                <a:latin typeface="Calibri"/>
                <a:ea typeface="DejaVu Sans"/>
              </a:rPr>
              <a:t> es el conjunto de descriptores de lectura</a:t>
            </a:r>
            <a:endParaRPr/>
          </a:p>
          <a:p>
            <a:pPr lvl="2">
              <a:lnSpc>
                <a:spcPct val="100000"/>
              </a:lnSpc>
              <a:buFont typeface="Arial"/>
              <a:buChar char="•"/>
            </a:pPr>
            <a:r>
              <a:rPr lang="en-US" sz="2000" i="1">
                <a:solidFill>
                  <a:srgbClr val="000000"/>
                </a:solidFill>
                <a:latin typeface="Calibri"/>
                <a:ea typeface="DejaVu Sans"/>
              </a:rPr>
              <a:t>writefds</a:t>
            </a:r>
            <a:r>
              <a:rPr lang="en-US" sz="2000">
                <a:solidFill>
                  <a:srgbClr val="000000"/>
                </a:solidFill>
                <a:latin typeface="Calibri"/>
                <a:ea typeface="DejaVu Sans"/>
              </a:rPr>
              <a:t> es el conjunto de descriptores de escritura</a:t>
            </a:r>
            <a:endParaRPr/>
          </a:p>
          <a:p>
            <a:pPr lvl="2">
              <a:lnSpc>
                <a:spcPct val="100000"/>
              </a:lnSpc>
              <a:buFont typeface="Arial"/>
              <a:buChar char="•"/>
            </a:pPr>
            <a:r>
              <a:rPr lang="en-US" sz="2000" i="1">
                <a:solidFill>
                  <a:srgbClr val="000000"/>
                </a:solidFill>
                <a:latin typeface="Calibri"/>
                <a:ea typeface="DejaVu Sans"/>
              </a:rPr>
              <a:t>exceptfds</a:t>
            </a:r>
            <a:r>
              <a:rPr lang="en-US" sz="2000">
                <a:solidFill>
                  <a:srgbClr val="000000"/>
                </a:solidFill>
                <a:latin typeface="Calibri"/>
                <a:ea typeface="DejaVu Sans"/>
              </a:rPr>
              <a:t> es el conjunto de descriptores de excepciones</a:t>
            </a:r>
            <a:endParaRPr/>
          </a:p>
          <a:p>
            <a:pPr>
              <a:lnSpc>
                <a:spcPct val="100000"/>
              </a:lnSpc>
            </a:pPr>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select()</a:t>
            </a:r>
            <a:endParaRPr/>
          </a:p>
        </p:txBody>
      </p:sp>
      <p:sp>
        <p:nvSpPr>
          <p:cNvPr id="642"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Si se quiere saber si se puede leer desde un socket se agrega este al conjunto </a:t>
            </a:r>
            <a:r>
              <a:rPr lang="en-US" sz="2800" i="1">
                <a:solidFill>
                  <a:srgbClr val="000000"/>
                </a:solidFill>
                <a:latin typeface="Calibri"/>
                <a:ea typeface="DejaVu Sans"/>
              </a:rPr>
              <a:t>readfds</a:t>
            </a:r>
            <a:r>
              <a:rPr lang="en-US" sz="2800">
                <a:solidFill>
                  <a:srgbClr val="000000"/>
                </a:solidFill>
                <a:latin typeface="Calibri"/>
                <a:ea typeface="DejaVu Sans"/>
              </a:rPr>
              <a:t>, si se quiere saber si se escribió en un socket se agrega a </a:t>
            </a:r>
            <a:r>
              <a:rPr lang="en-US" sz="2800" i="1">
                <a:solidFill>
                  <a:srgbClr val="000000"/>
                </a:solidFill>
                <a:latin typeface="Calibri"/>
                <a:ea typeface="DejaVu Sans"/>
              </a:rPr>
              <a:t>writefds</a:t>
            </a:r>
            <a:r>
              <a:rPr lang="en-US" sz="2800">
                <a:solidFill>
                  <a:srgbClr val="000000"/>
                </a:solidFill>
                <a:latin typeface="Calibri"/>
                <a:ea typeface="DejaVu Sans"/>
              </a:rPr>
              <a:t> y de igual forma con las excepciones usando </a:t>
            </a:r>
            <a:r>
              <a:rPr lang="en-US" sz="2800" i="1">
                <a:solidFill>
                  <a:srgbClr val="000000"/>
                </a:solidFill>
                <a:latin typeface="Calibri"/>
                <a:ea typeface="DejaVu Sans"/>
              </a:rPr>
              <a:t>excepfds</a:t>
            </a:r>
            <a:endParaRPr/>
          </a:p>
          <a:p>
            <a:pPr>
              <a:lnSpc>
                <a:spcPct val="90000"/>
              </a:lnSpc>
              <a:buFont typeface="Arial"/>
              <a:buChar char="•"/>
            </a:pPr>
            <a:r>
              <a:rPr lang="en-US" sz="2800">
                <a:solidFill>
                  <a:srgbClr val="000000"/>
                </a:solidFill>
                <a:latin typeface="Calibri"/>
                <a:ea typeface="DejaVu Sans"/>
              </a:rPr>
              <a:t>Para poder hacerlo se usan las siguientes macros:</a:t>
            </a:r>
            <a:endParaRPr/>
          </a:p>
          <a:p>
            <a:pPr lvl="1">
              <a:lnSpc>
                <a:spcPct val="100000"/>
              </a:lnSpc>
              <a:buFont typeface="Arial"/>
              <a:buChar char="•"/>
            </a:pPr>
            <a:r>
              <a:rPr lang="en-US" sz="3800">
                <a:solidFill>
                  <a:srgbClr val="000000"/>
                </a:solidFill>
                <a:latin typeface="MoolBoran"/>
                <a:ea typeface="DejaVu Sans"/>
              </a:rPr>
              <a:t>FD_ZERO (fd_set *set)</a:t>
            </a:r>
            <a:r>
              <a:rPr lang="en-US" sz="2400">
                <a:solidFill>
                  <a:srgbClr val="000000"/>
                </a:solidFill>
                <a:latin typeface="Calibri"/>
                <a:ea typeface="DejaVu Sans"/>
              </a:rPr>
              <a:t>; borra un conjunto de descriptores</a:t>
            </a:r>
            <a:endParaRPr/>
          </a:p>
          <a:p>
            <a:pPr lvl="1">
              <a:lnSpc>
                <a:spcPct val="100000"/>
              </a:lnSpc>
              <a:buFont typeface="Arial"/>
              <a:buChar char="•"/>
            </a:pPr>
            <a:r>
              <a:rPr lang="en-US" sz="3800">
                <a:solidFill>
                  <a:srgbClr val="000000"/>
                </a:solidFill>
                <a:latin typeface="MoolBoran"/>
                <a:ea typeface="DejaVu Sans"/>
              </a:rPr>
              <a:t>FD_SET(int fd, fd_set *set); </a:t>
            </a:r>
            <a:r>
              <a:rPr lang="en-US" sz="2400">
                <a:solidFill>
                  <a:srgbClr val="000000"/>
                </a:solidFill>
                <a:latin typeface="Calibri"/>
                <a:ea typeface="DejaVu Sans"/>
              </a:rPr>
              <a:t>agrega un descriptor a un conjunto</a:t>
            </a:r>
            <a:endParaRPr/>
          </a:p>
          <a:p>
            <a:pPr lvl="1">
              <a:lnSpc>
                <a:spcPct val="100000"/>
              </a:lnSpc>
              <a:buFont typeface="Arial"/>
              <a:buChar char="•"/>
            </a:pPr>
            <a:r>
              <a:rPr lang="en-US" sz="3800">
                <a:solidFill>
                  <a:srgbClr val="000000"/>
                </a:solidFill>
                <a:latin typeface="MoolBoran"/>
                <a:ea typeface="DejaVu Sans"/>
              </a:rPr>
              <a:t>FD_CLR(int fd, fd_set *set); </a:t>
            </a:r>
            <a:r>
              <a:rPr lang="en-US" sz="2400">
                <a:solidFill>
                  <a:srgbClr val="000000"/>
                </a:solidFill>
                <a:latin typeface="Calibri"/>
                <a:ea typeface="DejaVu Sans"/>
              </a:rPr>
              <a:t>borra un descriptor de un conjunto</a:t>
            </a:r>
            <a:endParaRPr/>
          </a:p>
          <a:p>
            <a:pPr lvl="1">
              <a:lnSpc>
                <a:spcPct val="100000"/>
              </a:lnSpc>
              <a:buFont typeface="Arial"/>
              <a:buChar char="•"/>
            </a:pPr>
            <a:r>
              <a:rPr lang="en-US" sz="4100">
                <a:solidFill>
                  <a:srgbClr val="000000"/>
                </a:solidFill>
                <a:latin typeface="MoolBoran"/>
                <a:ea typeface="DejaVu Sans"/>
              </a:rPr>
              <a:t>FD_ISSET(int fd, fd_set *set); </a:t>
            </a:r>
            <a:r>
              <a:rPr lang="en-US" sz="2400">
                <a:solidFill>
                  <a:srgbClr val="000000"/>
                </a:solidFill>
                <a:latin typeface="Calibri"/>
                <a:ea typeface="DejaVu Sans"/>
              </a:rPr>
              <a:t>pregunta si </a:t>
            </a:r>
            <a:r>
              <a:rPr lang="en-US" sz="2400" i="1">
                <a:solidFill>
                  <a:srgbClr val="000000"/>
                </a:solidFill>
                <a:latin typeface="Calibri"/>
                <a:ea typeface="DejaVu Sans"/>
              </a:rPr>
              <a:t>fd</a:t>
            </a:r>
            <a:r>
              <a:rPr lang="en-US" sz="2400">
                <a:solidFill>
                  <a:srgbClr val="000000"/>
                </a:solidFill>
                <a:latin typeface="Calibri"/>
                <a:ea typeface="DejaVu Sans"/>
              </a:rPr>
              <a:t> está en un conjunto</a:t>
            </a:r>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struct timeval</a:t>
            </a:r>
            <a:endParaRPr/>
          </a:p>
        </p:txBody>
      </p:sp>
      <p:sp>
        <p:nvSpPr>
          <p:cNvPr id="644"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Es una estructura de tiempo que permite establecer un periodo máximo de espera</a:t>
            </a:r>
            <a:endParaRPr/>
          </a:p>
          <a:p>
            <a:pPr>
              <a:lnSpc>
                <a:spcPct val="90000"/>
              </a:lnSpc>
              <a:buFont typeface="Arial"/>
              <a:buChar char="•"/>
            </a:pPr>
            <a:r>
              <a:rPr lang="en-US" sz="2800">
                <a:solidFill>
                  <a:srgbClr val="000000"/>
                </a:solidFill>
                <a:latin typeface="Calibri"/>
                <a:ea typeface="DejaVu Sans"/>
              </a:rPr>
              <a:t>La estructura tiene los campos:</a:t>
            </a:r>
            <a:endParaRPr/>
          </a:p>
          <a:p>
            <a:pPr>
              <a:lnSpc>
                <a:spcPct val="100000"/>
              </a:lnSpc>
            </a:pPr>
            <a:r>
              <a:rPr lang="en-US" sz="2000">
                <a:solidFill>
                  <a:srgbClr val="000000"/>
                </a:solidFill>
                <a:latin typeface="MoolBoran"/>
                <a:ea typeface="DejaVu Sans"/>
              </a:rPr>
              <a:t>struct timeval {</a:t>
            </a:r>
            <a:endParaRPr/>
          </a:p>
          <a:p>
            <a:pPr>
              <a:lnSpc>
                <a:spcPct val="100000"/>
              </a:lnSpc>
            </a:pPr>
            <a:r>
              <a:rPr lang="en-US" sz="2000">
                <a:solidFill>
                  <a:srgbClr val="000000"/>
                </a:solidFill>
                <a:latin typeface="MoolBoran"/>
                <a:ea typeface="DejaVu Sans"/>
              </a:rPr>
              <a:t>    int tv_sec;   // Número de segundos</a:t>
            </a:r>
            <a:endParaRPr/>
          </a:p>
          <a:p>
            <a:pPr>
              <a:lnSpc>
                <a:spcPct val="100000"/>
              </a:lnSpc>
            </a:pPr>
            <a:r>
              <a:rPr lang="en-US" sz="2000">
                <a:solidFill>
                  <a:srgbClr val="000000"/>
                </a:solidFill>
                <a:latin typeface="MoolBoran"/>
                <a:ea typeface="DejaVu Sans"/>
              </a:rPr>
              <a:t>    int tv_usec;// Número de microsegundo</a:t>
            </a:r>
            <a:endParaRPr/>
          </a:p>
          <a:p>
            <a:pPr>
              <a:lnSpc>
                <a:spcPct val="100000"/>
              </a:lnSpc>
            </a:pPr>
            <a:r>
              <a:rPr lang="en-US" sz="2000">
                <a:solidFill>
                  <a:srgbClr val="000000"/>
                </a:solidFill>
                <a:latin typeface="MoolBoran"/>
                <a:ea typeface="DejaVu Sans"/>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246400" y="2906640"/>
            <a:ext cx="7771680" cy="3546000"/>
          </a:xfrm>
          <a:prstGeom prst="rect">
            <a:avLst/>
          </a:prstGeom>
          <a:noFill/>
          <a:ln>
            <a:noFill/>
          </a:ln>
        </p:spPr>
        <p:txBody>
          <a:bodyPr lIns="90000" tIns="45000" rIns="90000" bIns="45000"/>
          <a:lstStyle/>
          <a:p>
            <a:pPr>
              <a:lnSpc>
                <a:spcPct val="100000"/>
              </a:lnSpc>
            </a:pPr>
            <a:r>
              <a:rPr lang="en-US" sz="2400">
                <a:solidFill>
                  <a:srgbClr val="8B8B8B"/>
                </a:solidFill>
                <a:latin typeface="Calibri"/>
                <a:ea typeface="DejaVu Sans"/>
              </a:rPr>
              <a:t>SYN = Sincronización</a:t>
            </a:r>
            <a:endParaRPr/>
          </a:p>
          <a:p>
            <a:pPr>
              <a:lnSpc>
                <a:spcPct val="100000"/>
              </a:lnSpc>
            </a:pPr>
            <a:r>
              <a:rPr lang="en-US" sz="2400">
                <a:solidFill>
                  <a:srgbClr val="8B8B8B"/>
                </a:solidFill>
                <a:latin typeface="Calibri"/>
                <a:ea typeface="DejaVu Sans"/>
              </a:rPr>
              <a:t>FIN = Finalización</a:t>
            </a:r>
            <a:endParaRPr/>
          </a:p>
          <a:p>
            <a:pPr>
              <a:lnSpc>
                <a:spcPct val="100000"/>
              </a:lnSpc>
            </a:pPr>
            <a:r>
              <a:rPr lang="en-US" sz="2400">
                <a:solidFill>
                  <a:srgbClr val="8B8B8B"/>
                </a:solidFill>
                <a:latin typeface="Calibri"/>
                <a:ea typeface="DejaVu Sans"/>
              </a:rPr>
              <a:t>RST = Reinicio</a:t>
            </a:r>
            <a:endParaRPr/>
          </a:p>
          <a:p>
            <a:pPr>
              <a:lnSpc>
                <a:spcPct val="100000"/>
              </a:lnSpc>
            </a:pPr>
            <a:r>
              <a:rPr lang="en-US" sz="2400">
                <a:solidFill>
                  <a:srgbClr val="8B8B8B"/>
                </a:solidFill>
                <a:latin typeface="Calibri"/>
                <a:ea typeface="DejaVu Sans"/>
              </a:rPr>
              <a:t>PSH = Envío</a:t>
            </a:r>
            <a:endParaRPr/>
          </a:p>
          <a:p>
            <a:pPr>
              <a:lnSpc>
                <a:spcPct val="100000"/>
              </a:lnSpc>
            </a:pPr>
            <a:r>
              <a:rPr lang="en-US" sz="2400">
                <a:solidFill>
                  <a:srgbClr val="8B8B8B"/>
                </a:solidFill>
                <a:latin typeface="Calibri"/>
                <a:ea typeface="DejaVu Sans"/>
              </a:rPr>
              <a:t>ACK = Acuse</a:t>
            </a:r>
            <a:endParaRPr/>
          </a:p>
          <a:p>
            <a:pPr>
              <a:lnSpc>
                <a:spcPct val="100000"/>
              </a:lnSpc>
            </a:pPr>
            <a:r>
              <a:rPr lang="en-US" sz="2400">
                <a:solidFill>
                  <a:srgbClr val="8B8B8B"/>
                </a:solidFill>
                <a:latin typeface="Calibri"/>
                <a:ea typeface="DejaVu Sans"/>
              </a:rPr>
              <a:t>URG = Urgente</a:t>
            </a:r>
            <a:endParaRPr/>
          </a:p>
          <a:p>
            <a:pPr>
              <a:lnSpc>
                <a:spcPct val="100000"/>
              </a:lnSpc>
            </a:pPr>
            <a:r>
              <a:rPr lang="en-US" sz="2400">
                <a:solidFill>
                  <a:srgbClr val="8B8B8B"/>
                </a:solidFill>
                <a:latin typeface="Calibri"/>
                <a:ea typeface="DejaVu Sans"/>
              </a:rPr>
              <a:t>ECE = Congestión Explícita Experimentada</a:t>
            </a:r>
            <a:endParaRPr/>
          </a:p>
          <a:p>
            <a:pPr>
              <a:lnSpc>
                <a:spcPct val="100000"/>
              </a:lnSpc>
            </a:pPr>
            <a:r>
              <a:rPr lang="en-US" sz="2400">
                <a:solidFill>
                  <a:srgbClr val="8B8B8B"/>
                </a:solidFill>
                <a:latin typeface="Calibri"/>
                <a:ea typeface="DejaVu Sans"/>
              </a:rPr>
              <a:t>           (</a:t>
            </a:r>
            <a:r>
              <a:rPr lang="en-US" sz="2400" i="1">
                <a:solidFill>
                  <a:srgbClr val="8B8B8B"/>
                </a:solidFill>
                <a:latin typeface="Calibri"/>
                <a:ea typeface="DejaVu Sans"/>
              </a:rPr>
              <a:t>Explicit-Congestion-Notification-Echo</a:t>
            </a:r>
            <a:r>
              <a:rPr lang="en-US" sz="2400">
                <a:solidFill>
                  <a:srgbClr val="8B8B8B"/>
                </a:solidFill>
                <a:latin typeface="Calibri"/>
                <a:ea typeface="DejaVu Sans"/>
              </a:rPr>
              <a:t>)          //ACK</a:t>
            </a:r>
            <a:endParaRPr/>
          </a:p>
          <a:p>
            <a:pPr>
              <a:lnSpc>
                <a:spcPct val="100000"/>
              </a:lnSpc>
            </a:pPr>
            <a:r>
              <a:rPr lang="en-US" sz="2400">
                <a:solidFill>
                  <a:srgbClr val="8B8B8B"/>
                </a:solidFill>
                <a:latin typeface="Calibri"/>
                <a:ea typeface="DejaVu Sans"/>
              </a:rPr>
              <a:t>CRW = Reducción de Ventana por Congestión      //Emisor</a:t>
            </a:r>
            <a:endParaRPr/>
          </a:p>
        </p:txBody>
      </p:sp>
      <p:pic>
        <p:nvPicPr>
          <p:cNvPr id="255" name="Imagen 3"/>
          <p:cNvPicPr/>
          <p:nvPr/>
        </p:nvPicPr>
        <p:blipFill>
          <a:blip r:embed="rId2"/>
          <a:stretch>
            <a:fillRect/>
          </a:stretch>
        </p:blipFill>
        <p:spPr>
          <a:xfrm>
            <a:off x="5057640" y="968400"/>
            <a:ext cx="6112080" cy="2675880"/>
          </a:xfrm>
          <a:prstGeom prst="rect">
            <a:avLst/>
          </a:prstGeom>
          <a:ln>
            <a:noFill/>
          </a:ln>
        </p:spPr>
      </p:pic>
      <p:sp>
        <p:nvSpPr>
          <p:cNvPr id="256" name="CustomShape 2"/>
          <p:cNvSpPr/>
          <p:nvPr/>
        </p:nvSpPr>
        <p:spPr>
          <a:xfrm>
            <a:off x="3953880" y="260640"/>
            <a:ext cx="4356720" cy="699480"/>
          </a:xfrm>
          <a:prstGeom prst="rect">
            <a:avLst/>
          </a:prstGeom>
          <a:noFill/>
          <a:ln>
            <a:noFill/>
          </a:ln>
        </p:spPr>
        <p:txBody>
          <a:bodyPr wrap="none" lIns="90000" tIns="45000" rIns="90000" bIns="45000"/>
          <a:lstStyle/>
          <a:p>
            <a:pPr>
              <a:lnSpc>
                <a:spcPct val="100000"/>
              </a:lnSpc>
            </a:pPr>
            <a:r>
              <a:rPr lang="en-US" sz="4000">
                <a:solidFill>
                  <a:srgbClr val="000000"/>
                </a:solidFill>
                <a:latin typeface="Calibri"/>
                <a:ea typeface="DejaVu Sans"/>
              </a:rPr>
              <a:t>Encabezado TCP</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831960" y="1709640"/>
            <a:ext cx="10514880" cy="2851920"/>
          </a:xfrm>
          <a:prstGeom prst="rect">
            <a:avLst/>
          </a:prstGeom>
          <a:noFill/>
          <a:ln>
            <a:noFill/>
          </a:ln>
        </p:spPr>
        <p:txBody>
          <a:bodyPr lIns="90000" tIns="45000" rIns="90000" bIns="45000" anchor="b"/>
          <a:lstStyle/>
          <a:p>
            <a:pPr>
              <a:lnSpc>
                <a:spcPct val="100000"/>
              </a:lnSpc>
            </a:pPr>
            <a:r>
              <a:rPr lang="en-US" sz="6000">
                <a:solidFill>
                  <a:srgbClr val="000000"/>
                </a:solidFill>
                <a:latin typeface="Calibri Light"/>
                <a:ea typeface="DejaVu Sans"/>
              </a:rPr>
              <a:t>Modelo cliente/servidor</a:t>
            </a:r>
            <a:endParaRPr/>
          </a:p>
        </p:txBody>
      </p:sp>
      <p:sp>
        <p:nvSpPr>
          <p:cNvPr id="258" name="CustomShape 2"/>
          <p:cNvSpPr/>
          <p:nvPr/>
        </p:nvSpPr>
        <p:spPr>
          <a:xfrm>
            <a:off x="831960" y="4589640"/>
            <a:ext cx="10514880" cy="1499400"/>
          </a:xfrm>
          <a:prstGeom prst="rect">
            <a:avLst/>
          </a:prstGeom>
          <a:noFill/>
          <a:ln>
            <a:noFill/>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831960" y="1709640"/>
            <a:ext cx="10514880" cy="2851920"/>
          </a:xfrm>
          <a:prstGeom prst="rect">
            <a:avLst/>
          </a:prstGeom>
          <a:noFill/>
          <a:ln>
            <a:noFill/>
          </a:ln>
        </p:spPr>
        <p:txBody>
          <a:bodyPr lIns="90000" tIns="45000" rIns="90000" bIns="45000" anchor="b"/>
          <a:lstStyle/>
          <a:p>
            <a:pPr>
              <a:lnSpc>
                <a:spcPct val="100000"/>
              </a:lnSpc>
            </a:pPr>
            <a:r>
              <a:rPr lang="en-US" sz="6000">
                <a:solidFill>
                  <a:srgbClr val="000000"/>
                </a:solidFill>
                <a:latin typeface="Calibri Light"/>
                <a:ea typeface="DejaVu Sans"/>
              </a:rPr>
              <a:t>Servicios definidos en la capa de transporte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Modelo cliente-servidor</a:t>
            </a:r>
            <a:endParaRPr/>
          </a:p>
        </p:txBody>
      </p:sp>
      <p:sp>
        <p:nvSpPr>
          <p:cNvPr id="260"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Los términos de cliente y servidor se refieren a los roles que realizan</a:t>
            </a:r>
            <a:endParaRPr/>
          </a:p>
          <a:p>
            <a:pPr>
              <a:lnSpc>
                <a:spcPct val="90000"/>
              </a:lnSpc>
              <a:buFont typeface="Arial"/>
              <a:buChar char="•"/>
            </a:pPr>
            <a:r>
              <a:rPr lang="en-US" sz="2800">
                <a:solidFill>
                  <a:srgbClr val="000000"/>
                </a:solidFill>
                <a:latin typeface="Calibri"/>
                <a:ea typeface="DejaVu Sans"/>
              </a:rPr>
              <a:t>El cliente inicia la comunicación</a:t>
            </a:r>
            <a:endParaRPr/>
          </a:p>
          <a:p>
            <a:pPr>
              <a:lnSpc>
                <a:spcPct val="90000"/>
              </a:lnSpc>
              <a:buFont typeface="Arial"/>
              <a:buChar char="•"/>
            </a:pPr>
            <a:r>
              <a:rPr lang="en-US" sz="2800">
                <a:solidFill>
                  <a:srgbClr val="000000"/>
                </a:solidFill>
                <a:latin typeface="Calibri"/>
                <a:ea typeface="DejaVu Sans"/>
              </a:rPr>
              <a:t>El servidor espera pasivamente y responde a la llamada del cliente.</a:t>
            </a:r>
            <a:endParaRPr/>
          </a:p>
          <a:p>
            <a:pPr>
              <a:lnSpc>
                <a:spcPct val="90000"/>
              </a:lnSpc>
              <a:buFont typeface="Arial"/>
              <a:buChar char="•"/>
            </a:pPr>
            <a:r>
              <a:rPr lang="en-US" sz="2800">
                <a:solidFill>
                  <a:srgbClr val="000000"/>
                </a:solidFill>
                <a:latin typeface="Calibri"/>
                <a:ea typeface="DejaVu Sans"/>
              </a:rPr>
              <a:t>Juntos conforman la aplicación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Modelo cliente/servidor</a:t>
            </a:r>
            <a:endParaRPr/>
          </a:p>
        </p:txBody>
      </p:sp>
      <p:pic>
        <p:nvPicPr>
          <p:cNvPr id="262" name="Picture 3"/>
          <p:cNvPicPr/>
          <p:nvPr/>
        </p:nvPicPr>
        <p:blipFill>
          <a:blip r:embed="rId2"/>
          <a:stretch>
            <a:fillRect/>
          </a:stretch>
        </p:blipFill>
        <p:spPr>
          <a:xfrm>
            <a:off x="2135520" y="2709000"/>
            <a:ext cx="7976880" cy="2439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Funcionamiento del cliente</a:t>
            </a:r>
            <a:endParaRPr/>
          </a:p>
        </p:txBody>
      </p:sp>
      <p:sp>
        <p:nvSpPr>
          <p:cNvPr id="264"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Crea un socket </a:t>
            </a:r>
            <a:endParaRPr/>
          </a:p>
          <a:p>
            <a:pPr>
              <a:lnSpc>
                <a:spcPct val="90000"/>
              </a:lnSpc>
              <a:buFont typeface="Arial"/>
              <a:buChar char="•"/>
            </a:pPr>
            <a:r>
              <a:rPr lang="en-US" sz="2800">
                <a:solidFill>
                  <a:srgbClr val="000000"/>
                </a:solidFill>
                <a:latin typeface="Calibri"/>
                <a:ea typeface="DejaVu Sans"/>
              </a:rPr>
              <a:t>Establece la conexión con el servidor</a:t>
            </a:r>
            <a:endParaRPr/>
          </a:p>
          <a:p>
            <a:pPr>
              <a:lnSpc>
                <a:spcPct val="90000"/>
              </a:lnSpc>
              <a:buFont typeface="Arial"/>
              <a:buChar char="•"/>
            </a:pPr>
            <a:r>
              <a:rPr lang="en-US" sz="2800">
                <a:solidFill>
                  <a:srgbClr val="000000"/>
                </a:solidFill>
                <a:latin typeface="Calibri"/>
                <a:ea typeface="DejaVu Sans"/>
              </a:rPr>
              <a:t>Se comunica enviando y recibiendo mensajes</a:t>
            </a:r>
            <a:endParaRPr/>
          </a:p>
          <a:p>
            <a:pPr>
              <a:lnSpc>
                <a:spcPct val="90000"/>
              </a:lnSpc>
              <a:buFont typeface="Arial"/>
              <a:buChar char="•"/>
            </a:pPr>
            <a:r>
              <a:rPr lang="en-US" sz="2800">
                <a:solidFill>
                  <a:srgbClr val="000000"/>
                </a:solidFill>
                <a:latin typeface="Calibri"/>
                <a:ea typeface="DejaVu Sans"/>
              </a:rPr>
              <a:t>Cierra la conexión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Funcionamiento del servidor</a:t>
            </a:r>
            <a:endParaRPr/>
          </a:p>
        </p:txBody>
      </p:sp>
      <p:sp>
        <p:nvSpPr>
          <p:cNvPr id="266"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Crea un socket y lo asocia a un puerto local determinado</a:t>
            </a:r>
            <a:endParaRPr/>
          </a:p>
          <a:p>
            <a:pPr>
              <a:lnSpc>
                <a:spcPct val="90000"/>
              </a:lnSpc>
              <a:buFont typeface="Arial"/>
              <a:buChar char="•"/>
            </a:pPr>
            <a:r>
              <a:rPr lang="en-US" sz="2800">
                <a:solidFill>
                  <a:srgbClr val="000000"/>
                </a:solidFill>
                <a:latin typeface="Calibri"/>
                <a:ea typeface="DejaVu Sans"/>
              </a:rPr>
              <a:t>Espera hasta que alguien se conecte </a:t>
            </a:r>
            <a:endParaRPr/>
          </a:p>
          <a:p>
            <a:pPr>
              <a:lnSpc>
                <a:spcPct val="90000"/>
              </a:lnSpc>
              <a:buFont typeface="Arial"/>
              <a:buChar char="•"/>
            </a:pPr>
            <a:r>
              <a:rPr lang="en-US" sz="2800">
                <a:solidFill>
                  <a:srgbClr val="000000"/>
                </a:solidFill>
                <a:latin typeface="Calibri"/>
                <a:ea typeface="DejaVu Sans"/>
              </a:rPr>
              <a:t>Repite de forma ininterrumpida:</a:t>
            </a:r>
            <a:endParaRPr/>
          </a:p>
          <a:p>
            <a:pPr lvl="1">
              <a:lnSpc>
                <a:spcPct val="100000"/>
              </a:lnSpc>
              <a:buFont typeface="Arial"/>
              <a:buChar char="•"/>
            </a:pPr>
            <a:r>
              <a:rPr lang="en-US" sz="2400">
                <a:solidFill>
                  <a:srgbClr val="000000"/>
                </a:solidFill>
                <a:latin typeface="Calibri"/>
                <a:ea typeface="DejaVu Sans"/>
              </a:rPr>
              <a:t>Acepta cada nueva conexión al socket</a:t>
            </a:r>
            <a:endParaRPr/>
          </a:p>
          <a:p>
            <a:pPr lvl="1">
              <a:lnSpc>
                <a:spcPct val="100000"/>
              </a:lnSpc>
              <a:buFont typeface="Arial"/>
              <a:buChar char="•"/>
            </a:pPr>
            <a:r>
              <a:rPr lang="en-US" sz="2400">
                <a:solidFill>
                  <a:srgbClr val="000000"/>
                </a:solidFill>
                <a:latin typeface="Calibri"/>
                <a:ea typeface="DejaVu Sans"/>
              </a:rPr>
              <a:t>Se comunica enviando y recibiendo mensajes con el cliente</a:t>
            </a:r>
            <a:endParaRPr/>
          </a:p>
          <a:p>
            <a:pPr lvl="1">
              <a:lnSpc>
                <a:spcPct val="100000"/>
              </a:lnSpc>
              <a:buFont typeface="Arial"/>
              <a:buChar char="•"/>
            </a:pPr>
            <a:r>
              <a:rPr lang="en-US" sz="2400">
                <a:solidFill>
                  <a:srgbClr val="000000"/>
                </a:solidFill>
                <a:latin typeface="Calibri"/>
                <a:ea typeface="DejaVu Sans"/>
              </a:rPr>
              <a:t>Cierra la conexión con cada cliente</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1981080" y="274680"/>
            <a:ext cx="3394080" cy="27936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Diagrama de flujo</a:t>
            </a:r>
            <a:endParaRPr/>
          </a:p>
        </p:txBody>
      </p:sp>
      <p:pic>
        <p:nvPicPr>
          <p:cNvPr id="268" name="Imagen 4"/>
          <p:cNvPicPr/>
          <p:nvPr/>
        </p:nvPicPr>
        <p:blipFill>
          <a:blip r:embed="rId2"/>
          <a:stretch>
            <a:fillRect/>
          </a:stretch>
        </p:blipFill>
        <p:spPr>
          <a:xfrm>
            <a:off x="5298480" y="487440"/>
            <a:ext cx="5325840" cy="5983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831960" y="1709640"/>
            <a:ext cx="10514880" cy="2851920"/>
          </a:xfrm>
          <a:prstGeom prst="rect">
            <a:avLst/>
          </a:prstGeom>
          <a:noFill/>
          <a:ln>
            <a:noFill/>
          </a:ln>
        </p:spPr>
        <p:txBody>
          <a:bodyPr lIns="90000" tIns="45000" rIns="90000" bIns="45000" anchor="b"/>
          <a:lstStyle/>
          <a:p>
            <a:pPr algn="ctr">
              <a:lnSpc>
                <a:spcPct val="100000"/>
              </a:lnSpc>
            </a:pPr>
            <a:r>
              <a:rPr lang="en-US" sz="6000">
                <a:solidFill>
                  <a:srgbClr val="000000"/>
                </a:solidFill>
                <a:latin typeface="Calibri Light"/>
                <a:ea typeface="DejaVu Sans"/>
              </a:rPr>
              <a:t>Conexiones en el dominio de internet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¿Qué es un socket?</a:t>
            </a:r>
            <a:endParaRPr/>
          </a:p>
        </p:txBody>
      </p:sp>
      <p:pic>
        <p:nvPicPr>
          <p:cNvPr id="271" name="Imagen 1"/>
          <p:cNvPicPr/>
          <p:nvPr/>
        </p:nvPicPr>
        <p:blipFill>
          <a:blip r:embed="rId2"/>
          <a:stretch>
            <a:fillRect/>
          </a:stretch>
        </p:blipFill>
        <p:spPr>
          <a:xfrm>
            <a:off x="4013280" y="2121480"/>
            <a:ext cx="2811960" cy="2781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838080" y="365040"/>
            <a:ext cx="10514880" cy="1324800"/>
          </a:xfrm>
          <a:prstGeom prst="rect">
            <a:avLst/>
          </a:prstGeom>
          <a:noFill/>
          <a:ln>
            <a:noFill/>
          </a:ln>
        </p:spPr>
        <p:txBody>
          <a:bodyPr lIns="90000" tIns="45000" rIns="90000" bIns="45000" anchor="ctr"/>
          <a:lstStyle/>
          <a:p>
            <a:r>
              <a:rPr lang="en-US" sz="4400">
                <a:solidFill>
                  <a:srgbClr val="000000"/>
                </a:solidFill>
                <a:latin typeface="Calibri Light"/>
                <a:ea typeface="DejaVu Sans"/>
              </a:rPr>
              <a:t>Sockets</a:t>
            </a:r>
            <a:endParaRPr/>
          </a:p>
          <a:p>
            <a:pPr>
              <a:lnSpc>
                <a:spcPct val="90000"/>
              </a:lnSpc>
            </a:pPr>
            <a:endParaRPr/>
          </a:p>
        </p:txBody>
      </p:sp>
      <p:sp>
        <p:nvSpPr>
          <p:cNvPr id="273"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Un </a:t>
            </a:r>
            <a:r>
              <a:rPr lang="en-US" sz="2800" i="1">
                <a:solidFill>
                  <a:srgbClr val="000000"/>
                </a:solidFill>
                <a:latin typeface="Calibri"/>
                <a:ea typeface="DejaVu Sans"/>
              </a:rPr>
              <a:t>socket</a:t>
            </a:r>
            <a:r>
              <a:rPr lang="en-US" sz="2800">
                <a:solidFill>
                  <a:srgbClr val="000000"/>
                </a:solidFill>
                <a:latin typeface="Calibri"/>
                <a:ea typeface="DejaVu Sans"/>
              </a:rPr>
              <a:t> es una abstracción</a:t>
            </a:r>
            <a:endParaRPr/>
          </a:p>
          <a:p>
            <a:pPr>
              <a:lnSpc>
                <a:spcPct val="90000"/>
              </a:lnSpc>
              <a:buFont typeface="Arial"/>
              <a:buChar char="•"/>
            </a:pPr>
            <a:r>
              <a:rPr lang="en-US" sz="2800">
                <a:solidFill>
                  <a:srgbClr val="000000"/>
                </a:solidFill>
                <a:latin typeface="Calibri"/>
                <a:ea typeface="DejaVu Sans"/>
              </a:rPr>
              <a:t>Representa un extremo en una comunicación bidireccional entre dos aplicaciones que se comunican a través de la red.</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Sockets</a:t>
            </a:r>
            <a:endParaRPr/>
          </a:p>
        </p:txBody>
      </p:sp>
      <p:sp>
        <p:nvSpPr>
          <p:cNvPr id="275"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Diferentes tipos de sockets corresponden a diferentes tipos de protocolos.</a:t>
            </a:r>
            <a:endParaRPr/>
          </a:p>
          <a:p>
            <a:pPr>
              <a:lnSpc>
                <a:spcPct val="90000"/>
              </a:lnSpc>
              <a:buFont typeface="Arial"/>
              <a:buChar char="•"/>
            </a:pPr>
            <a:r>
              <a:rPr lang="en-US" sz="2800">
                <a:solidFill>
                  <a:srgbClr val="000000"/>
                </a:solidFill>
                <a:latin typeface="Calibri"/>
                <a:ea typeface="DejaVu Sans"/>
              </a:rPr>
              <a:t>Solo trabajaremos con sockets de TCP/IP</a:t>
            </a:r>
            <a:endParaRPr/>
          </a:p>
          <a:p>
            <a:pPr>
              <a:lnSpc>
                <a:spcPct val="90000"/>
              </a:lnSpc>
              <a:buFont typeface="Arial"/>
              <a:buChar char="•"/>
            </a:pPr>
            <a:r>
              <a:rPr lang="en-US" sz="2800">
                <a:solidFill>
                  <a:srgbClr val="000000"/>
                </a:solidFill>
                <a:latin typeface="Calibri"/>
                <a:ea typeface="DejaVu Sans"/>
              </a:rPr>
              <a:t>Sockets de flujo representan el extremo de una conexión TCP</a:t>
            </a:r>
            <a:endParaRPr/>
          </a:p>
          <a:p>
            <a:pPr>
              <a:lnSpc>
                <a:spcPct val="90000"/>
              </a:lnSpc>
              <a:buFont typeface="Arial"/>
              <a:buChar char="•"/>
            </a:pPr>
            <a:r>
              <a:rPr lang="en-US" sz="2800">
                <a:solidFill>
                  <a:srgbClr val="000000"/>
                </a:solidFill>
                <a:latin typeface="Calibri"/>
                <a:ea typeface="DejaVu Sans"/>
              </a:rPr>
              <a:t>Sockets de datagrama son un servicio de mejor esfuerzo para el envío individual de datos.</a:t>
            </a:r>
            <a:endParaRPr/>
          </a:p>
          <a:p>
            <a:pPr>
              <a:lnSpc>
                <a:spcPct val="90000"/>
              </a:lnSpc>
              <a:buFont typeface="Arial"/>
              <a:buChar char="•"/>
            </a:pPr>
            <a:r>
              <a:rPr lang="en-US" sz="2800">
                <a:solidFill>
                  <a:srgbClr val="000000"/>
                </a:solidFill>
                <a:latin typeface="Calibri"/>
                <a:ea typeface="DejaVu Sans"/>
              </a:rPr>
              <a:t>Un socket TCP/IP se identifica con un número de puerto y una dirección IP</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Sockets bloqueantes y no bloqueantes</a:t>
            </a:r>
            <a:endParaRPr/>
          </a:p>
        </p:txBody>
      </p:sp>
      <p:sp>
        <p:nvSpPr>
          <p:cNvPr id="277"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No se trata de sockets diferentes realmente, son solo opciones para las formas en las que trabajan </a:t>
            </a:r>
            <a:endParaRPr/>
          </a:p>
          <a:p>
            <a:pPr>
              <a:lnSpc>
                <a:spcPct val="90000"/>
              </a:lnSpc>
              <a:buFont typeface="Arial"/>
              <a:buChar char="•"/>
            </a:pPr>
            <a:r>
              <a:rPr lang="en-US" sz="2800">
                <a:solidFill>
                  <a:srgbClr val="000000"/>
                </a:solidFill>
                <a:latin typeface="Calibri"/>
                <a:ea typeface="DejaVu Sans"/>
              </a:rPr>
              <a:t>Los sockets bloqueantes son aquellos que se quedan esperando hasta que existe información para establecer una conexión, leer o escribir un mensaje</a:t>
            </a:r>
            <a:endParaRPr/>
          </a:p>
          <a:p>
            <a:pPr>
              <a:lnSpc>
                <a:spcPct val="90000"/>
              </a:lnSpc>
              <a:buFont typeface="Arial"/>
              <a:buChar char="•"/>
            </a:pPr>
            <a:r>
              <a:rPr lang="en-US" sz="2800">
                <a:solidFill>
                  <a:srgbClr val="000000"/>
                </a:solidFill>
                <a:latin typeface="Calibri"/>
                <a:ea typeface="DejaVu Sans"/>
              </a:rPr>
              <a:t>Los sockets no bloqueantes interrogan si hay datos para procesar y en caso de que no se así, continúan con el código</a:t>
            </a:r>
            <a:endParaRPr/>
          </a:p>
          <a:p>
            <a:pPr>
              <a:lnSpc>
                <a:spcPct val="90000"/>
              </a:lnSpc>
              <a:buFont typeface="Arial"/>
              <a:buChar char="•"/>
            </a:pPr>
            <a:r>
              <a:rPr lang="en-US" sz="2800">
                <a:solidFill>
                  <a:srgbClr val="000000"/>
                </a:solidFill>
                <a:latin typeface="Calibri"/>
                <a:ea typeface="DejaVu Sans"/>
              </a:rPr>
              <a:t>El socket no bloqueante se definen modificando sus opciones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Arquitectura TCP/IP (RFC 1180)</a:t>
            </a:r>
            <a:endParaRPr/>
          </a:p>
        </p:txBody>
      </p:sp>
      <p:sp>
        <p:nvSpPr>
          <p:cNvPr id="189" name="CustomShape 2"/>
          <p:cNvSpPr/>
          <p:nvPr/>
        </p:nvSpPr>
        <p:spPr>
          <a:xfrm>
            <a:off x="1981080" y="1600200"/>
            <a:ext cx="8228880" cy="1051200"/>
          </a:xfrm>
          <a:prstGeom prst="roundRect">
            <a:avLst>
              <a:gd name="adj" fmla="val 10000"/>
            </a:avLst>
          </a:prstGeom>
          <a:solidFill>
            <a:srgbClr val="4F81BD"/>
          </a:solidFill>
          <a:ln w="25560">
            <a:solidFill>
              <a:srgbClr val="FFFFFF"/>
            </a:solidFill>
            <a:round/>
          </a:ln>
        </p:spPr>
        <p:txBody>
          <a:bodyPr lIns="1830960" tIns="79920" rIns="79920" bIns="79920"/>
          <a:lstStyle/>
          <a:p>
            <a:pPr>
              <a:lnSpc>
                <a:spcPct val="90000"/>
              </a:lnSpc>
            </a:pPr>
            <a:r>
              <a:rPr lang="en-US" sz="2100">
                <a:solidFill>
                  <a:srgbClr val="FFFFFF"/>
                </a:solidFill>
                <a:latin typeface="Calibri"/>
                <a:ea typeface="DejaVu Sans"/>
              </a:rPr>
              <a:t>Aplicación</a:t>
            </a:r>
            <a:endParaRPr/>
          </a:p>
          <a:p>
            <a:pPr lvl="1">
              <a:lnSpc>
                <a:spcPct val="90000"/>
              </a:lnSpc>
              <a:buFont typeface="Symbol"/>
              <a:buChar char=""/>
            </a:pPr>
            <a:r>
              <a:rPr lang="en-US" sz="1600">
                <a:solidFill>
                  <a:srgbClr val="FFFFFF"/>
                </a:solidFill>
                <a:latin typeface="Calibri"/>
                <a:ea typeface="DejaVu Sans"/>
              </a:rPr>
              <a:t>HTTP, FTP, TFTP, etc.</a:t>
            </a:r>
            <a:endParaRPr/>
          </a:p>
        </p:txBody>
      </p:sp>
      <p:sp>
        <p:nvSpPr>
          <p:cNvPr id="190" name="CustomShape 3"/>
          <p:cNvSpPr/>
          <p:nvPr/>
        </p:nvSpPr>
        <p:spPr>
          <a:xfrm>
            <a:off x="2086560" y="1705320"/>
            <a:ext cx="1645200" cy="840960"/>
          </a:xfrm>
          <a:prstGeom prst="roundRect">
            <a:avLst>
              <a:gd name="adj" fmla="val 10000"/>
            </a:avLst>
          </a:prstGeom>
          <a:blipFill>
            <a:blip r:embed="rId3"/>
            <a:stretch>
              <a:fillRect/>
            </a:stretch>
          </a:blipFill>
          <a:ln w="25560">
            <a:solidFill>
              <a:srgbClr val="FFFFFF"/>
            </a:solidFill>
            <a:round/>
          </a:ln>
        </p:spPr>
      </p:sp>
      <p:sp>
        <p:nvSpPr>
          <p:cNvPr id="191" name="CustomShape 4"/>
          <p:cNvSpPr/>
          <p:nvPr/>
        </p:nvSpPr>
        <p:spPr>
          <a:xfrm>
            <a:off x="1981080" y="2757240"/>
            <a:ext cx="8228880" cy="1051200"/>
          </a:xfrm>
          <a:prstGeom prst="roundRect">
            <a:avLst>
              <a:gd name="adj" fmla="val 10000"/>
            </a:avLst>
          </a:prstGeom>
          <a:solidFill>
            <a:srgbClr val="4F81BD"/>
          </a:solidFill>
          <a:ln w="25560">
            <a:solidFill>
              <a:srgbClr val="FFFFFF"/>
            </a:solidFill>
            <a:round/>
          </a:ln>
        </p:spPr>
        <p:txBody>
          <a:bodyPr lIns="1830960" tIns="79920" rIns="79920" bIns="79920"/>
          <a:lstStyle/>
          <a:p>
            <a:pPr>
              <a:lnSpc>
                <a:spcPct val="90000"/>
              </a:lnSpc>
            </a:pPr>
            <a:r>
              <a:rPr lang="en-US" sz="2100">
                <a:solidFill>
                  <a:srgbClr val="FFFFFF"/>
                </a:solidFill>
                <a:latin typeface="Calibri"/>
                <a:ea typeface="DejaVu Sans"/>
              </a:rPr>
              <a:t>Transporte</a:t>
            </a:r>
            <a:endParaRPr/>
          </a:p>
          <a:p>
            <a:pPr lvl="1">
              <a:lnSpc>
                <a:spcPct val="90000"/>
              </a:lnSpc>
              <a:buFont typeface="Symbol"/>
              <a:buChar char=""/>
            </a:pPr>
            <a:r>
              <a:rPr lang="en-US" sz="1600">
                <a:solidFill>
                  <a:srgbClr val="FFFFFF"/>
                </a:solidFill>
                <a:latin typeface="Calibri"/>
                <a:ea typeface="DejaVu Sans"/>
              </a:rPr>
              <a:t>TCP</a:t>
            </a:r>
            <a:endParaRPr/>
          </a:p>
          <a:p>
            <a:pPr lvl="1">
              <a:lnSpc>
                <a:spcPct val="90000"/>
              </a:lnSpc>
              <a:buFont typeface="Symbol"/>
              <a:buChar char=""/>
            </a:pPr>
            <a:r>
              <a:rPr lang="en-US" sz="1600">
                <a:solidFill>
                  <a:srgbClr val="FFFFFF"/>
                </a:solidFill>
                <a:latin typeface="Calibri"/>
                <a:ea typeface="DejaVu Sans"/>
              </a:rPr>
              <a:t>UDP</a:t>
            </a:r>
            <a:endParaRPr/>
          </a:p>
        </p:txBody>
      </p:sp>
      <p:sp>
        <p:nvSpPr>
          <p:cNvPr id="192" name="CustomShape 5"/>
          <p:cNvSpPr/>
          <p:nvPr/>
        </p:nvSpPr>
        <p:spPr>
          <a:xfrm>
            <a:off x="2315160" y="2849400"/>
            <a:ext cx="1188000" cy="866880"/>
          </a:xfrm>
          <a:prstGeom prst="roundRect">
            <a:avLst>
              <a:gd name="adj" fmla="val 10000"/>
            </a:avLst>
          </a:prstGeom>
          <a:blipFill>
            <a:blip r:embed="rId4"/>
            <a:stretch>
              <a:fillRect/>
            </a:stretch>
          </a:blipFill>
          <a:ln w="25560">
            <a:solidFill>
              <a:srgbClr val="FFFFFF"/>
            </a:solidFill>
            <a:round/>
          </a:ln>
        </p:spPr>
      </p:sp>
      <p:sp>
        <p:nvSpPr>
          <p:cNvPr id="193" name="CustomShape 6"/>
          <p:cNvSpPr/>
          <p:nvPr/>
        </p:nvSpPr>
        <p:spPr>
          <a:xfrm>
            <a:off x="1981080" y="3914280"/>
            <a:ext cx="8228880" cy="1051200"/>
          </a:xfrm>
          <a:prstGeom prst="roundRect">
            <a:avLst>
              <a:gd name="adj" fmla="val 10000"/>
            </a:avLst>
          </a:prstGeom>
          <a:solidFill>
            <a:srgbClr val="4F81BD"/>
          </a:solidFill>
          <a:ln w="25560">
            <a:solidFill>
              <a:srgbClr val="FFFFFF"/>
            </a:solidFill>
            <a:round/>
          </a:ln>
        </p:spPr>
        <p:txBody>
          <a:bodyPr lIns="1830960" tIns="79920" rIns="79920" bIns="79920"/>
          <a:lstStyle/>
          <a:p>
            <a:pPr>
              <a:lnSpc>
                <a:spcPct val="90000"/>
              </a:lnSpc>
            </a:pPr>
            <a:r>
              <a:rPr lang="en-US" sz="2100">
                <a:solidFill>
                  <a:srgbClr val="FFFFFF"/>
                </a:solidFill>
                <a:latin typeface="Calibri"/>
                <a:ea typeface="DejaVu Sans"/>
              </a:rPr>
              <a:t>Internet</a:t>
            </a:r>
            <a:endParaRPr/>
          </a:p>
          <a:p>
            <a:pPr lvl="1">
              <a:lnSpc>
                <a:spcPct val="90000"/>
              </a:lnSpc>
              <a:buFont typeface="Symbol"/>
              <a:buChar char=""/>
            </a:pPr>
            <a:r>
              <a:rPr lang="en-US" sz="1600">
                <a:solidFill>
                  <a:srgbClr val="FFFFFF"/>
                </a:solidFill>
                <a:latin typeface="Calibri"/>
                <a:ea typeface="DejaVu Sans"/>
              </a:rPr>
              <a:t>IP, ICMP, IGMP, ARP, etc.</a:t>
            </a:r>
            <a:endParaRPr/>
          </a:p>
        </p:txBody>
      </p:sp>
      <p:sp>
        <p:nvSpPr>
          <p:cNvPr id="194" name="CustomShape 7"/>
          <p:cNvSpPr/>
          <p:nvPr/>
        </p:nvSpPr>
        <p:spPr>
          <a:xfrm>
            <a:off x="2086560" y="4019760"/>
            <a:ext cx="1645200" cy="840960"/>
          </a:xfrm>
          <a:prstGeom prst="roundRect">
            <a:avLst>
              <a:gd name="adj" fmla="val 10000"/>
            </a:avLst>
          </a:prstGeom>
          <a:blipFill>
            <a:blip r:embed="rId5"/>
            <a:stretch>
              <a:fillRect/>
            </a:stretch>
          </a:blipFill>
          <a:ln w="25560">
            <a:solidFill>
              <a:srgbClr val="FFFFFF"/>
            </a:solidFill>
            <a:round/>
          </a:ln>
        </p:spPr>
      </p:sp>
      <p:sp>
        <p:nvSpPr>
          <p:cNvPr id="195" name="CustomShape 8"/>
          <p:cNvSpPr/>
          <p:nvPr/>
        </p:nvSpPr>
        <p:spPr>
          <a:xfrm>
            <a:off x="1981080" y="5071680"/>
            <a:ext cx="8228880" cy="1051200"/>
          </a:xfrm>
          <a:prstGeom prst="roundRect">
            <a:avLst>
              <a:gd name="adj" fmla="val 10000"/>
            </a:avLst>
          </a:prstGeom>
          <a:solidFill>
            <a:srgbClr val="4F81BD"/>
          </a:solidFill>
          <a:ln w="25560">
            <a:solidFill>
              <a:srgbClr val="FFFFFF"/>
            </a:solidFill>
            <a:round/>
          </a:ln>
        </p:spPr>
        <p:txBody>
          <a:bodyPr lIns="1830960" tIns="79920" rIns="79920" bIns="79920"/>
          <a:lstStyle/>
          <a:p>
            <a:pPr>
              <a:lnSpc>
                <a:spcPct val="90000"/>
              </a:lnSpc>
            </a:pPr>
            <a:r>
              <a:rPr lang="en-US" sz="2100">
                <a:solidFill>
                  <a:srgbClr val="FFFFFF"/>
                </a:solidFill>
                <a:latin typeface="Calibri"/>
                <a:ea typeface="DejaVu Sans"/>
              </a:rPr>
              <a:t>Acceso a la red</a:t>
            </a:r>
            <a:endParaRPr/>
          </a:p>
          <a:p>
            <a:pPr lvl="1">
              <a:lnSpc>
                <a:spcPct val="90000"/>
              </a:lnSpc>
              <a:buFont typeface="Symbol"/>
              <a:buChar char=""/>
            </a:pPr>
            <a:r>
              <a:rPr lang="en-US" sz="1600">
                <a:solidFill>
                  <a:srgbClr val="FFFFFF"/>
                </a:solidFill>
                <a:latin typeface="Calibri"/>
                <a:ea typeface="DejaVu Sans"/>
              </a:rPr>
              <a:t>LLC</a:t>
            </a:r>
            <a:endParaRPr/>
          </a:p>
          <a:p>
            <a:pPr lvl="1">
              <a:lnSpc>
                <a:spcPct val="90000"/>
              </a:lnSpc>
              <a:buFont typeface="Symbol"/>
              <a:buChar char=""/>
            </a:pPr>
            <a:r>
              <a:rPr lang="en-US" sz="1600">
                <a:solidFill>
                  <a:srgbClr val="FFFFFF"/>
                </a:solidFill>
                <a:latin typeface="Calibri"/>
                <a:ea typeface="DejaVu Sans"/>
              </a:rPr>
              <a:t>MAC</a:t>
            </a:r>
            <a:endParaRPr/>
          </a:p>
        </p:txBody>
      </p:sp>
      <p:sp>
        <p:nvSpPr>
          <p:cNvPr id="196" name="CustomShape 9"/>
          <p:cNvSpPr/>
          <p:nvPr/>
        </p:nvSpPr>
        <p:spPr>
          <a:xfrm>
            <a:off x="2086560" y="5176800"/>
            <a:ext cx="1645200" cy="840960"/>
          </a:xfrm>
          <a:prstGeom prst="roundRect">
            <a:avLst>
              <a:gd name="adj" fmla="val 10000"/>
            </a:avLst>
          </a:prstGeom>
          <a:blipFill>
            <a:blip r:embed="rId6"/>
            <a:stretch>
              <a:fillRect/>
            </a:stretch>
          </a:blipFill>
          <a:ln w="25560">
            <a:solidFill>
              <a:srgbClr val="FFFFFF"/>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API de sockets</a:t>
            </a:r>
            <a:endParaRPr/>
          </a:p>
        </p:txBody>
      </p:sp>
      <p:sp>
        <p:nvSpPr>
          <p:cNvPr id="279"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Interfaz de programación de aplicaciones</a:t>
            </a:r>
            <a:endParaRPr/>
          </a:p>
          <a:p>
            <a:pPr>
              <a:lnSpc>
                <a:spcPct val="90000"/>
              </a:lnSpc>
              <a:buFont typeface="Arial"/>
              <a:buChar char="•"/>
            </a:pPr>
            <a:r>
              <a:rPr lang="en-US" sz="2800">
                <a:solidFill>
                  <a:srgbClr val="000000"/>
                </a:solidFill>
                <a:latin typeface="Calibri"/>
                <a:ea typeface="DejaVu Sans"/>
              </a:rPr>
              <a:t>Conjunto de subrutinas, funciones y procedimientos (o métodos) que ofrece cierta biblioteca para ser utilizado por otro software.</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Sockets API</a:t>
            </a:r>
            <a:endParaRPr/>
          </a:p>
        </p:txBody>
      </p:sp>
      <p:sp>
        <p:nvSpPr>
          <p:cNvPr id="281" name="CustomShape 2"/>
          <p:cNvSpPr/>
          <p:nvPr/>
        </p:nvSpPr>
        <p:spPr>
          <a:xfrm>
            <a:off x="1847520" y="5244120"/>
            <a:ext cx="1896840" cy="549720"/>
          </a:xfrm>
          <a:prstGeom prst="rect">
            <a:avLst/>
          </a:prstGeom>
          <a:noFill/>
          <a:ln w="19080">
            <a:solidFill>
              <a:srgbClr val="000000"/>
            </a:solidFill>
            <a:round/>
          </a:ln>
        </p:spPr>
        <p:txBody>
          <a:bodyPr lIns="90000" tIns="45000" rIns="90000" bIns="45000" anchor="ctr"/>
          <a:lstStyle/>
          <a:p>
            <a:pPr algn="ctr">
              <a:lnSpc>
                <a:spcPct val="100000"/>
              </a:lnSpc>
            </a:pPr>
            <a:r>
              <a:rPr lang="en-US" sz="1200" b="1">
                <a:solidFill>
                  <a:srgbClr val="000000"/>
                </a:solidFill>
                <a:latin typeface="Calibri"/>
                <a:ea typeface="DejaVu Sans"/>
              </a:rPr>
              <a:t>Enlace de Red</a:t>
            </a:r>
            <a:endParaRPr/>
          </a:p>
        </p:txBody>
      </p:sp>
      <p:sp>
        <p:nvSpPr>
          <p:cNvPr id="282" name="CustomShape 3"/>
          <p:cNvSpPr/>
          <p:nvPr/>
        </p:nvSpPr>
        <p:spPr>
          <a:xfrm>
            <a:off x="1847520" y="4693680"/>
            <a:ext cx="1896840" cy="549720"/>
          </a:xfrm>
          <a:prstGeom prst="rect">
            <a:avLst/>
          </a:prstGeom>
          <a:noFill/>
          <a:ln w="19080">
            <a:solidFill>
              <a:srgbClr val="000000"/>
            </a:solidFill>
            <a:round/>
          </a:ln>
        </p:spPr>
        <p:txBody>
          <a:bodyPr lIns="90000" tIns="45000" rIns="90000" bIns="45000" anchor="ctr"/>
          <a:lstStyle/>
          <a:p>
            <a:pPr algn="ctr">
              <a:lnSpc>
                <a:spcPct val="100000"/>
              </a:lnSpc>
            </a:pPr>
            <a:r>
              <a:rPr lang="en-US" sz="1200" b="1">
                <a:solidFill>
                  <a:srgbClr val="000000"/>
                </a:solidFill>
                <a:latin typeface="Calibri"/>
                <a:ea typeface="DejaVu Sans"/>
              </a:rPr>
              <a:t>Internet</a:t>
            </a:r>
            <a:endParaRPr/>
          </a:p>
        </p:txBody>
      </p:sp>
      <p:sp>
        <p:nvSpPr>
          <p:cNvPr id="283" name="CustomShape 4"/>
          <p:cNvSpPr/>
          <p:nvPr/>
        </p:nvSpPr>
        <p:spPr>
          <a:xfrm>
            <a:off x="1847520" y="4143240"/>
            <a:ext cx="1896840" cy="549720"/>
          </a:xfrm>
          <a:prstGeom prst="rect">
            <a:avLst/>
          </a:prstGeom>
          <a:noFill/>
          <a:ln w="19080">
            <a:solidFill>
              <a:srgbClr val="000000"/>
            </a:solidFill>
            <a:round/>
          </a:ln>
        </p:spPr>
        <p:txBody>
          <a:bodyPr lIns="90000" tIns="45000" rIns="90000" bIns="45000" anchor="ctr"/>
          <a:lstStyle/>
          <a:p>
            <a:pPr algn="ctr">
              <a:lnSpc>
                <a:spcPct val="100000"/>
              </a:lnSpc>
            </a:pPr>
            <a:r>
              <a:rPr lang="en-US" sz="1200" b="1">
                <a:solidFill>
                  <a:srgbClr val="000000"/>
                </a:solidFill>
                <a:latin typeface="Calibri"/>
                <a:ea typeface="DejaVu Sans"/>
              </a:rPr>
              <a:t>Transporte</a:t>
            </a:r>
            <a:endParaRPr/>
          </a:p>
        </p:txBody>
      </p:sp>
      <p:sp>
        <p:nvSpPr>
          <p:cNvPr id="284" name="CustomShape 5"/>
          <p:cNvSpPr/>
          <p:nvPr/>
        </p:nvSpPr>
        <p:spPr>
          <a:xfrm>
            <a:off x="5695920" y="5244120"/>
            <a:ext cx="1896840" cy="549720"/>
          </a:xfrm>
          <a:prstGeom prst="rect">
            <a:avLst/>
          </a:prstGeom>
          <a:noFill/>
          <a:ln w="19080">
            <a:solidFill>
              <a:srgbClr val="000000"/>
            </a:solidFill>
            <a:round/>
          </a:ln>
        </p:spPr>
        <p:txBody>
          <a:bodyPr lIns="90000" tIns="45000" rIns="90000" bIns="45000" anchor="ctr"/>
          <a:lstStyle/>
          <a:p>
            <a:pPr algn="ctr">
              <a:lnSpc>
                <a:spcPct val="100000"/>
              </a:lnSpc>
            </a:pPr>
            <a:r>
              <a:rPr lang="en-US" sz="1200" b="1">
                <a:solidFill>
                  <a:srgbClr val="000000"/>
                </a:solidFill>
                <a:latin typeface="Calibri"/>
                <a:ea typeface="DejaVu Sans"/>
              </a:rPr>
              <a:t>Enlace de Red</a:t>
            </a:r>
            <a:endParaRPr/>
          </a:p>
        </p:txBody>
      </p:sp>
      <p:sp>
        <p:nvSpPr>
          <p:cNvPr id="285" name="CustomShape 6"/>
          <p:cNvSpPr/>
          <p:nvPr/>
        </p:nvSpPr>
        <p:spPr>
          <a:xfrm>
            <a:off x="5695920" y="4693680"/>
            <a:ext cx="1896840" cy="549720"/>
          </a:xfrm>
          <a:prstGeom prst="rect">
            <a:avLst/>
          </a:prstGeom>
          <a:noFill/>
          <a:ln w="19080">
            <a:solidFill>
              <a:srgbClr val="000000"/>
            </a:solidFill>
            <a:round/>
          </a:ln>
        </p:spPr>
        <p:txBody>
          <a:bodyPr lIns="90000" tIns="45000" rIns="90000" bIns="45000" anchor="ctr"/>
          <a:lstStyle/>
          <a:p>
            <a:pPr algn="ctr">
              <a:lnSpc>
                <a:spcPct val="100000"/>
              </a:lnSpc>
            </a:pPr>
            <a:r>
              <a:rPr lang="en-US" sz="1200" b="1">
                <a:solidFill>
                  <a:srgbClr val="000000"/>
                </a:solidFill>
                <a:latin typeface="Calibri"/>
                <a:ea typeface="DejaVu Sans"/>
              </a:rPr>
              <a:t>Internet</a:t>
            </a:r>
            <a:endParaRPr/>
          </a:p>
        </p:txBody>
      </p:sp>
      <p:sp>
        <p:nvSpPr>
          <p:cNvPr id="286" name="CustomShape 7"/>
          <p:cNvSpPr/>
          <p:nvPr/>
        </p:nvSpPr>
        <p:spPr>
          <a:xfrm>
            <a:off x="5695920" y="4143240"/>
            <a:ext cx="1896840" cy="549720"/>
          </a:xfrm>
          <a:prstGeom prst="rect">
            <a:avLst/>
          </a:prstGeom>
          <a:noFill/>
          <a:ln w="19080">
            <a:solidFill>
              <a:srgbClr val="000000"/>
            </a:solidFill>
            <a:round/>
          </a:ln>
        </p:spPr>
        <p:txBody>
          <a:bodyPr lIns="90000" tIns="45000" rIns="90000" bIns="45000" anchor="ctr"/>
          <a:lstStyle/>
          <a:p>
            <a:pPr algn="ctr">
              <a:lnSpc>
                <a:spcPct val="100000"/>
              </a:lnSpc>
            </a:pPr>
            <a:r>
              <a:rPr lang="en-US" sz="1200" b="1">
                <a:solidFill>
                  <a:srgbClr val="000000"/>
                </a:solidFill>
                <a:latin typeface="Calibri"/>
                <a:ea typeface="DejaVu Sans"/>
              </a:rPr>
              <a:t>Transporte</a:t>
            </a:r>
            <a:endParaRPr/>
          </a:p>
        </p:txBody>
      </p:sp>
      <p:sp>
        <p:nvSpPr>
          <p:cNvPr id="287" name="CustomShape 8"/>
          <p:cNvSpPr/>
          <p:nvPr/>
        </p:nvSpPr>
        <p:spPr>
          <a:xfrm>
            <a:off x="1839600" y="2456280"/>
            <a:ext cx="1896840" cy="549720"/>
          </a:xfrm>
          <a:prstGeom prst="rect">
            <a:avLst/>
          </a:prstGeom>
          <a:noFill/>
          <a:ln w="19080">
            <a:solidFill>
              <a:srgbClr val="000000"/>
            </a:solidFill>
            <a:round/>
          </a:ln>
        </p:spPr>
        <p:txBody>
          <a:bodyPr lIns="90000" tIns="45000" rIns="90000" bIns="45000" anchor="ctr"/>
          <a:lstStyle/>
          <a:p>
            <a:pPr algn="ctr">
              <a:lnSpc>
                <a:spcPct val="100000"/>
              </a:lnSpc>
            </a:pPr>
            <a:r>
              <a:rPr lang="en-US" sz="1200" b="1">
                <a:solidFill>
                  <a:srgbClr val="000000"/>
                </a:solidFill>
                <a:latin typeface="Calibri"/>
                <a:ea typeface="DejaVu Sans"/>
              </a:rPr>
              <a:t>Aplicación Servidor</a:t>
            </a:r>
            <a:endParaRPr/>
          </a:p>
        </p:txBody>
      </p:sp>
      <p:sp>
        <p:nvSpPr>
          <p:cNvPr id="288" name="CustomShape 9"/>
          <p:cNvSpPr/>
          <p:nvPr/>
        </p:nvSpPr>
        <p:spPr>
          <a:xfrm>
            <a:off x="5691960" y="2456280"/>
            <a:ext cx="1896840" cy="549720"/>
          </a:xfrm>
          <a:prstGeom prst="rect">
            <a:avLst/>
          </a:prstGeom>
          <a:noFill/>
          <a:ln w="19080">
            <a:solidFill>
              <a:srgbClr val="000000"/>
            </a:solidFill>
            <a:round/>
          </a:ln>
        </p:spPr>
        <p:txBody>
          <a:bodyPr lIns="90000" tIns="45000" rIns="90000" bIns="45000" anchor="ctr"/>
          <a:lstStyle/>
          <a:p>
            <a:pPr algn="ctr">
              <a:lnSpc>
                <a:spcPct val="100000"/>
              </a:lnSpc>
            </a:pPr>
            <a:r>
              <a:rPr lang="en-US" sz="1200" b="1">
                <a:solidFill>
                  <a:srgbClr val="000000"/>
                </a:solidFill>
                <a:latin typeface="Calibri"/>
                <a:ea typeface="DejaVu Sans"/>
              </a:rPr>
              <a:t>Aplicación Cliente</a:t>
            </a:r>
            <a:endParaRPr/>
          </a:p>
        </p:txBody>
      </p:sp>
      <p:sp>
        <p:nvSpPr>
          <p:cNvPr id="289" name="CustomShape 10"/>
          <p:cNvSpPr/>
          <p:nvPr/>
        </p:nvSpPr>
        <p:spPr>
          <a:xfrm>
            <a:off x="2599200" y="3006720"/>
            <a:ext cx="307440" cy="1135800"/>
          </a:xfrm>
          <a:prstGeom prst="upDownArrow">
            <a:avLst>
              <a:gd name="adj1" fmla="val 50000"/>
              <a:gd name="adj2" fmla="val 50000"/>
            </a:avLst>
          </a:prstGeom>
          <a:noFill/>
          <a:ln w="25560">
            <a:solidFill>
              <a:srgbClr val="000000"/>
            </a:solidFill>
            <a:round/>
          </a:ln>
        </p:spPr>
      </p:sp>
      <p:sp>
        <p:nvSpPr>
          <p:cNvPr id="290" name="CustomShape 11"/>
          <p:cNvSpPr/>
          <p:nvPr/>
        </p:nvSpPr>
        <p:spPr>
          <a:xfrm>
            <a:off x="6486480" y="2988720"/>
            <a:ext cx="307440" cy="1135800"/>
          </a:xfrm>
          <a:prstGeom prst="upDownArrow">
            <a:avLst>
              <a:gd name="adj1" fmla="val 50000"/>
              <a:gd name="adj2" fmla="val 50000"/>
            </a:avLst>
          </a:prstGeom>
          <a:noFill/>
          <a:ln w="25560">
            <a:solidFill>
              <a:srgbClr val="000000"/>
            </a:solidFill>
            <a:round/>
          </a:ln>
        </p:spPr>
      </p:sp>
      <p:sp>
        <p:nvSpPr>
          <p:cNvPr id="291" name="CustomShape 12"/>
          <p:cNvSpPr/>
          <p:nvPr/>
        </p:nvSpPr>
        <p:spPr>
          <a:xfrm>
            <a:off x="6936480" y="3300480"/>
            <a:ext cx="1363320" cy="272520"/>
          </a:xfrm>
          <a:prstGeom prst="rect">
            <a:avLst/>
          </a:prstGeom>
          <a:noFill/>
          <a:ln>
            <a:noFill/>
          </a:ln>
        </p:spPr>
        <p:txBody>
          <a:bodyPr wrap="none" lIns="90000" tIns="45000" rIns="90000" bIns="45000"/>
          <a:lstStyle/>
          <a:p>
            <a:pPr>
              <a:lnSpc>
                <a:spcPct val="100000"/>
              </a:lnSpc>
            </a:pPr>
            <a:r>
              <a:rPr lang="en-US" sz="1200" b="1">
                <a:solidFill>
                  <a:srgbClr val="000000"/>
                </a:solidFill>
                <a:latin typeface="Calibri"/>
                <a:ea typeface="DejaVu Sans"/>
              </a:rPr>
              <a:t>API de Socket</a:t>
            </a:r>
            <a:endParaRPr/>
          </a:p>
        </p:txBody>
      </p:sp>
      <p:sp>
        <p:nvSpPr>
          <p:cNvPr id="292" name="CustomShape 13"/>
          <p:cNvSpPr/>
          <p:nvPr/>
        </p:nvSpPr>
        <p:spPr>
          <a:xfrm>
            <a:off x="2976840" y="3300480"/>
            <a:ext cx="1363320" cy="272520"/>
          </a:xfrm>
          <a:prstGeom prst="rect">
            <a:avLst/>
          </a:prstGeom>
          <a:noFill/>
          <a:ln>
            <a:noFill/>
          </a:ln>
        </p:spPr>
        <p:txBody>
          <a:bodyPr wrap="none" lIns="90000" tIns="45000" rIns="90000" bIns="45000"/>
          <a:lstStyle/>
          <a:p>
            <a:pPr>
              <a:lnSpc>
                <a:spcPct val="100000"/>
              </a:lnSpc>
            </a:pPr>
            <a:r>
              <a:rPr lang="en-US" sz="1200" b="1">
                <a:solidFill>
                  <a:srgbClr val="000000"/>
                </a:solidFill>
                <a:latin typeface="Calibri"/>
                <a:ea typeface="DejaVu Sans"/>
              </a:rPr>
              <a:t>API de Socket</a:t>
            </a:r>
            <a:endParaRPr/>
          </a:p>
        </p:txBody>
      </p:sp>
      <p:sp>
        <p:nvSpPr>
          <p:cNvPr id="293" name="CustomShape 14"/>
          <p:cNvSpPr/>
          <p:nvPr/>
        </p:nvSpPr>
        <p:spPr>
          <a:xfrm flipH="1" flipV="1">
            <a:off x="3904560" y="4708440"/>
            <a:ext cx="1576440" cy="1800"/>
          </a:xfrm>
          <a:prstGeom prst="rect">
            <a:avLst/>
          </a:prstGeom>
          <a:noFill/>
          <a:ln w="19080">
            <a:solidFill>
              <a:srgbClr val="000000"/>
            </a:solidFill>
            <a:round/>
            <a:tailEnd type="triangle" w="med" len="med"/>
          </a:ln>
        </p:spPr>
      </p:sp>
      <p:sp>
        <p:nvSpPr>
          <p:cNvPr id="294" name="CustomShape 15"/>
          <p:cNvSpPr/>
          <p:nvPr/>
        </p:nvSpPr>
        <p:spPr>
          <a:xfrm rot="10800000" flipH="1" flipV="1">
            <a:off x="5508720" y="4968720"/>
            <a:ext cx="1576440" cy="1800"/>
          </a:xfrm>
          <a:prstGeom prst="rect">
            <a:avLst/>
          </a:prstGeom>
          <a:noFill/>
          <a:ln w="19080">
            <a:solidFill>
              <a:srgbClr val="000000"/>
            </a:solidFill>
            <a:round/>
            <a:tailEnd type="triangle" w="med" len="me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831960" y="1709640"/>
            <a:ext cx="10514880" cy="2851920"/>
          </a:xfrm>
          <a:prstGeom prst="rect">
            <a:avLst/>
          </a:prstGeom>
          <a:noFill/>
          <a:ln>
            <a:noFill/>
          </a:ln>
        </p:spPr>
        <p:txBody>
          <a:bodyPr lIns="90000" tIns="45000" rIns="90000" bIns="45000" anchor="b"/>
          <a:lstStyle/>
          <a:p>
            <a:pPr algn="ctr">
              <a:lnSpc>
                <a:spcPct val="100000"/>
              </a:lnSpc>
            </a:pPr>
            <a:r>
              <a:rPr lang="en-US" sz="6000">
                <a:solidFill>
                  <a:srgbClr val="000000"/>
                </a:solidFill>
                <a:latin typeface="Calibri Light"/>
                <a:ea typeface="DejaVu Sans"/>
              </a:rPr>
              <a:t>Sockets orientados a conexión bloqueantes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Socket de flujo bloqueantes</a:t>
            </a:r>
            <a:endParaRPr/>
          </a:p>
        </p:txBody>
      </p:sp>
      <p:sp>
        <p:nvSpPr>
          <p:cNvPr id="297"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Es el tipo de socket que utiliza el protocolo TCP y por tanto tiene todas las características relacionadas</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API java</a:t>
            </a:r>
            <a:endParaRPr/>
          </a:p>
        </p:txBody>
      </p:sp>
      <p:sp>
        <p:nvSpPr>
          <p:cNvPr id="299" name="CustomShape 2"/>
          <p:cNvSpPr/>
          <p:nvPr/>
        </p:nvSpPr>
        <p:spPr>
          <a:xfrm>
            <a:off x="1981080" y="2637000"/>
            <a:ext cx="8228880" cy="3488400"/>
          </a:xfrm>
          <a:prstGeom prst="rect">
            <a:avLst/>
          </a:prstGeom>
          <a:noFill/>
          <a:ln>
            <a:noFill/>
          </a:ln>
        </p:spPr>
        <p:txBody>
          <a:bodyPr lIns="90000" tIns="45000" rIns="90000" bIns="45000"/>
          <a:lstStyle/>
          <a:p>
            <a:pPr>
              <a:lnSpc>
                <a:spcPct val="100000"/>
              </a:lnSpc>
            </a:pPr>
            <a:r>
              <a:rPr lang="en-US" sz="2800" i="1">
                <a:solidFill>
                  <a:srgbClr val="000000"/>
                </a:solidFill>
                <a:latin typeface="Calibri"/>
                <a:ea typeface="DejaVu Sans"/>
              </a:rPr>
              <a:t>https://docs.oracle.com/javase/8/docs/api</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Clase Socket</a:t>
            </a:r>
            <a:endParaRPr/>
          </a:p>
        </p:txBody>
      </p:sp>
      <p:sp>
        <p:nvSpPr>
          <p:cNvPr id="301"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Implementa un socket de flujo del lado del cliente</a:t>
            </a:r>
            <a:endParaRPr/>
          </a:p>
          <a:p>
            <a:pPr>
              <a:lnSpc>
                <a:spcPct val="90000"/>
              </a:lnSpc>
              <a:buFont typeface="Arial"/>
              <a:buChar char="•"/>
            </a:pPr>
            <a:r>
              <a:rPr lang="en-US" sz="2800">
                <a:solidFill>
                  <a:srgbClr val="000000"/>
                </a:solidFill>
                <a:latin typeface="Calibri"/>
                <a:ea typeface="DejaVu Sans"/>
              </a:rPr>
              <a:t>Se le llama simplemente socket</a:t>
            </a:r>
            <a:endParaRPr/>
          </a:p>
          <a:p>
            <a:pPr>
              <a:lnSpc>
                <a:spcPct val="90000"/>
              </a:lnSpc>
              <a:buFont typeface="Arial"/>
              <a:buChar char="•"/>
            </a:pPr>
            <a:r>
              <a:rPr lang="en-US" sz="2800">
                <a:solidFill>
                  <a:srgbClr val="000000"/>
                </a:solidFill>
                <a:latin typeface="Calibri"/>
                <a:ea typeface="DejaVu Sans"/>
              </a:rPr>
              <a:t>Se encuentra en el paquete </a:t>
            </a:r>
            <a:r>
              <a:rPr lang="en-US" sz="4200">
                <a:solidFill>
                  <a:srgbClr val="000000"/>
                </a:solidFill>
                <a:latin typeface="MoolBoran"/>
                <a:ea typeface="DejaVu Sans"/>
              </a:rPr>
              <a:t>java.net</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Constructores principales de Socket</a:t>
            </a:r>
            <a:endParaRPr/>
          </a:p>
        </p:txBody>
      </p:sp>
      <p:sp>
        <p:nvSpPr>
          <p:cNvPr id="303"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4300">
                <a:solidFill>
                  <a:srgbClr val="000000"/>
                </a:solidFill>
                <a:latin typeface="MoolBoran"/>
                <a:ea typeface="DejaVu Sans"/>
              </a:rPr>
              <a:t>Socket();</a:t>
            </a:r>
            <a:r>
              <a:rPr lang="en-US" sz="2800">
                <a:solidFill>
                  <a:srgbClr val="000000"/>
                </a:solidFill>
                <a:latin typeface="Calibri"/>
                <a:ea typeface="DejaVu Sans"/>
              </a:rPr>
              <a:t> crea un socket de flujo desconectado</a:t>
            </a:r>
            <a:endParaRPr/>
          </a:p>
          <a:p>
            <a:pPr>
              <a:lnSpc>
                <a:spcPct val="90000"/>
              </a:lnSpc>
              <a:buFont typeface="Arial"/>
              <a:buChar char="•"/>
            </a:pPr>
            <a:r>
              <a:rPr lang="en-US" sz="4300">
                <a:solidFill>
                  <a:srgbClr val="000000"/>
                </a:solidFill>
                <a:latin typeface="MoolBoran"/>
                <a:ea typeface="DejaVu Sans"/>
              </a:rPr>
              <a:t>Socket(InetAddress address, int port); </a:t>
            </a:r>
            <a:r>
              <a:rPr lang="en-US" sz="2800">
                <a:solidFill>
                  <a:srgbClr val="000000"/>
                </a:solidFill>
                <a:latin typeface="Calibri"/>
                <a:ea typeface="DejaVu Sans"/>
              </a:rPr>
              <a:t>Crea un socket de flujo y lo conecta a un número de puerto en una IP definida</a:t>
            </a:r>
            <a:endParaRPr/>
          </a:p>
          <a:p>
            <a:pPr>
              <a:lnSpc>
                <a:spcPct val="90000"/>
              </a:lnSpc>
              <a:buFont typeface="Arial"/>
              <a:buChar char="•"/>
            </a:pPr>
            <a:r>
              <a:rPr lang="en-US" sz="4300">
                <a:solidFill>
                  <a:srgbClr val="000000"/>
                </a:solidFill>
                <a:latin typeface="MoolBoran"/>
                <a:ea typeface="DejaVu Sans"/>
              </a:rPr>
              <a:t>Socket(InetAddress address, int port, InetAddress localAddress, int localPort); </a:t>
            </a:r>
            <a:r>
              <a:rPr lang="en-US" sz="2800">
                <a:solidFill>
                  <a:srgbClr val="000000"/>
                </a:solidFill>
                <a:latin typeface="Calibri"/>
                <a:ea typeface="DejaVu Sans"/>
              </a:rPr>
              <a:t>Crea un socket de flujo, ligado a una dirección y puerto local y lo conecta a un número de puerto en una IP definida remota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Métodos principales de Socket</a:t>
            </a:r>
            <a:endParaRPr/>
          </a:p>
        </p:txBody>
      </p:sp>
      <p:sp>
        <p:nvSpPr>
          <p:cNvPr id="305"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4000">
                <a:solidFill>
                  <a:srgbClr val="000000"/>
                </a:solidFill>
                <a:latin typeface="MoolBoran"/>
                <a:ea typeface="DejaVu Sans"/>
              </a:rPr>
              <a:t>bind(SocketAddress bindport); </a:t>
            </a:r>
            <a:r>
              <a:rPr lang="en-US" sz="2800">
                <a:solidFill>
                  <a:srgbClr val="000000"/>
                </a:solidFill>
                <a:latin typeface="Calibri"/>
                <a:ea typeface="DejaVu Sans"/>
              </a:rPr>
              <a:t>vincula al socket con algún puerto local.</a:t>
            </a:r>
            <a:endParaRPr/>
          </a:p>
          <a:p>
            <a:pPr>
              <a:lnSpc>
                <a:spcPct val="90000"/>
              </a:lnSpc>
              <a:buFont typeface="Arial"/>
              <a:buChar char="•"/>
            </a:pPr>
            <a:r>
              <a:rPr lang="en-US" sz="4000">
                <a:solidFill>
                  <a:srgbClr val="000000"/>
                </a:solidFill>
                <a:latin typeface="MoolBoran"/>
                <a:ea typeface="DejaVu Sans"/>
              </a:rPr>
              <a:t>close(); </a:t>
            </a:r>
            <a:r>
              <a:rPr lang="en-US" sz="2800">
                <a:solidFill>
                  <a:srgbClr val="000000"/>
                </a:solidFill>
                <a:latin typeface="Calibri"/>
                <a:ea typeface="DejaVu Sans"/>
              </a:rPr>
              <a:t>Cierra el socket.</a:t>
            </a:r>
            <a:endParaRPr/>
          </a:p>
          <a:p>
            <a:pPr>
              <a:lnSpc>
                <a:spcPct val="90000"/>
              </a:lnSpc>
              <a:buFont typeface="Arial"/>
              <a:buChar char="•"/>
            </a:pPr>
            <a:r>
              <a:rPr lang="en-US" sz="4300">
                <a:solidFill>
                  <a:srgbClr val="000000"/>
                </a:solidFill>
                <a:latin typeface="MoolBoran"/>
                <a:ea typeface="DejaVu Sans"/>
              </a:rPr>
              <a:t>connect(SocketAddress dst); </a:t>
            </a:r>
            <a:r>
              <a:rPr lang="en-US" sz="2800">
                <a:solidFill>
                  <a:srgbClr val="000000"/>
                </a:solidFill>
                <a:latin typeface="Calibri"/>
                <a:ea typeface="DejaVu Sans"/>
              </a:rPr>
              <a:t>conecta al socket con el servidor</a:t>
            </a:r>
            <a:endParaRPr/>
          </a:p>
          <a:p>
            <a:pPr>
              <a:lnSpc>
                <a:spcPct val="90000"/>
              </a:lnSpc>
              <a:buFont typeface="Arial"/>
              <a:buChar char="•"/>
            </a:pPr>
            <a:r>
              <a:rPr lang="en-US" sz="4300">
                <a:solidFill>
                  <a:srgbClr val="000000"/>
                </a:solidFill>
                <a:latin typeface="MoolBoran"/>
                <a:ea typeface="DejaVu Sans"/>
              </a:rPr>
              <a:t>connect(SocketAddress dst, int t); </a:t>
            </a:r>
            <a:r>
              <a:rPr lang="en-US" sz="2800">
                <a:solidFill>
                  <a:srgbClr val="000000"/>
                </a:solidFill>
                <a:latin typeface="Calibri"/>
                <a:ea typeface="DejaVu Sans"/>
              </a:rPr>
              <a:t>conecta al socket con el servidor definiendo un tiempo máximo para la conexión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Clase ServerSocket</a:t>
            </a:r>
            <a:endParaRPr/>
          </a:p>
        </p:txBody>
      </p:sp>
      <p:sp>
        <p:nvSpPr>
          <p:cNvPr id="307"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Implementa un socket de servidor de flujo</a:t>
            </a:r>
            <a:endParaRPr/>
          </a:p>
          <a:p>
            <a:pPr>
              <a:lnSpc>
                <a:spcPct val="90000"/>
              </a:lnSpc>
              <a:buFont typeface="Arial"/>
              <a:buChar char="•"/>
            </a:pPr>
            <a:r>
              <a:rPr lang="en-US" sz="2800">
                <a:solidFill>
                  <a:srgbClr val="000000"/>
                </a:solidFill>
                <a:latin typeface="Calibri"/>
                <a:ea typeface="DejaVu Sans"/>
              </a:rPr>
              <a:t>Una instancia de esta clase espera por solicitudes de conexión en la red </a:t>
            </a:r>
            <a:endParaRPr/>
          </a:p>
          <a:p>
            <a:pPr>
              <a:lnSpc>
                <a:spcPct val="90000"/>
              </a:lnSpc>
              <a:buFont typeface="Arial"/>
              <a:buChar char="•"/>
            </a:pPr>
            <a:r>
              <a:rPr lang="en-US" sz="2800">
                <a:solidFill>
                  <a:srgbClr val="000000"/>
                </a:solidFill>
                <a:latin typeface="Calibri"/>
                <a:ea typeface="DejaVu Sans"/>
              </a:rPr>
              <a:t>Se encuentra en el paquete </a:t>
            </a:r>
            <a:r>
              <a:rPr lang="en-US" sz="4000">
                <a:solidFill>
                  <a:srgbClr val="000000"/>
                </a:solidFill>
                <a:latin typeface="MoolBoran"/>
                <a:ea typeface="DejaVu Sans"/>
              </a:rPr>
              <a:t>java.net</a:t>
            </a:r>
            <a:endParaRPr/>
          </a:p>
          <a:p>
            <a:pPr>
              <a:lnSpc>
                <a:spcPct val="90000"/>
              </a:lnSpc>
            </a:pPr>
            <a:endParaRPr/>
          </a:p>
          <a:p>
            <a:pPr>
              <a:lnSpc>
                <a:spcPct val="90000"/>
              </a:lnSpc>
            </a:pP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Constructores  principales de ServerSocket()</a:t>
            </a:r>
            <a:endParaRPr/>
          </a:p>
        </p:txBody>
      </p:sp>
      <p:sp>
        <p:nvSpPr>
          <p:cNvPr id="309"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4300">
                <a:solidFill>
                  <a:srgbClr val="000000"/>
                </a:solidFill>
                <a:latin typeface="MoolBoran"/>
                <a:ea typeface="DejaVu Sans"/>
              </a:rPr>
              <a:t>ServerSocket(); </a:t>
            </a:r>
            <a:r>
              <a:rPr lang="en-US" sz="3500">
                <a:solidFill>
                  <a:srgbClr val="000000"/>
                </a:solidFill>
                <a:latin typeface="Calibri"/>
                <a:ea typeface="DejaVu Sans"/>
              </a:rPr>
              <a:t>crea un socket de servidor.</a:t>
            </a:r>
            <a:endParaRPr/>
          </a:p>
          <a:p>
            <a:pPr>
              <a:lnSpc>
                <a:spcPct val="90000"/>
              </a:lnSpc>
              <a:buFont typeface="Arial"/>
              <a:buChar char="•"/>
            </a:pPr>
            <a:r>
              <a:rPr lang="en-US" sz="4300">
                <a:solidFill>
                  <a:srgbClr val="000000"/>
                </a:solidFill>
                <a:latin typeface="MoolBoran"/>
                <a:ea typeface="DejaVu Sans"/>
              </a:rPr>
              <a:t>ServerSocket(int pto); </a:t>
            </a:r>
            <a:r>
              <a:rPr lang="en-US" sz="3500">
                <a:solidFill>
                  <a:srgbClr val="000000"/>
                </a:solidFill>
                <a:latin typeface="Calibri"/>
                <a:ea typeface="DejaVu Sans"/>
              </a:rPr>
              <a:t>crea un socket  de servidor asociado a un puerto.</a:t>
            </a:r>
            <a:endParaRPr/>
          </a:p>
          <a:p>
            <a:pPr>
              <a:lnSpc>
                <a:spcPct val="90000"/>
              </a:lnSpc>
              <a:buFont typeface="Arial"/>
              <a:buChar char="•"/>
            </a:pPr>
            <a:r>
              <a:rPr lang="en-US" sz="4300">
                <a:solidFill>
                  <a:srgbClr val="000000"/>
                </a:solidFill>
                <a:latin typeface="MoolBoran"/>
                <a:ea typeface="DejaVu Sans"/>
              </a:rPr>
              <a:t>ServerSocket(int pto, int backlog); </a:t>
            </a:r>
            <a:r>
              <a:rPr lang="en-US" sz="3500">
                <a:solidFill>
                  <a:srgbClr val="000000"/>
                </a:solidFill>
                <a:latin typeface="Calibri"/>
                <a:ea typeface="DejaVu Sans"/>
              </a:rPr>
              <a:t>crea un socket  de servidor ligado a un puerto con una cola de conexiones específica.</a:t>
            </a:r>
            <a:endParaRPr/>
          </a:p>
          <a:p>
            <a:pPr>
              <a:lnSpc>
                <a:spcPct val="90000"/>
              </a:lnSpc>
              <a:buFont typeface="Arial"/>
              <a:buChar char="•"/>
            </a:pPr>
            <a:r>
              <a:rPr lang="en-US" sz="4700">
                <a:solidFill>
                  <a:srgbClr val="000000"/>
                </a:solidFill>
                <a:latin typeface="MoolBoran"/>
                <a:ea typeface="DejaVu Sans"/>
              </a:rPr>
              <a:t>ServerSocket(int pto, int backlog, InetAddress dir_local); </a:t>
            </a:r>
            <a:r>
              <a:rPr lang="en-US" sz="3500">
                <a:solidFill>
                  <a:srgbClr val="000000"/>
                </a:solidFill>
                <a:latin typeface="Calibri"/>
                <a:ea typeface="DejaVu Sans"/>
              </a:rPr>
              <a:t>crea un socket de servidor ligado a un puerto con una cola de conexiones específica y una dirección IP local.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TCP y UDP  (RFC 1180)</a:t>
            </a:r>
            <a:endParaRPr/>
          </a:p>
        </p:txBody>
      </p:sp>
      <p:sp>
        <p:nvSpPr>
          <p:cNvPr id="198" name="CustomShape 2"/>
          <p:cNvSpPr/>
          <p:nvPr/>
        </p:nvSpPr>
        <p:spPr>
          <a:xfrm>
            <a:off x="365760" y="1820160"/>
            <a:ext cx="617760" cy="330120"/>
          </a:xfrm>
          <a:prstGeom prst="rect">
            <a:avLst/>
          </a:prstGeom>
          <a:noFill/>
          <a:ln w="19080">
            <a:solidFill>
              <a:srgbClr val="000000"/>
            </a:solidFill>
            <a:round/>
          </a:ln>
        </p:spPr>
        <p:txBody>
          <a:bodyPr lIns="90000" tIns="45000" rIns="90000" bIns="45000" anchor="ctr"/>
          <a:lstStyle/>
          <a:p>
            <a:pPr algn="ctr">
              <a:lnSpc>
                <a:spcPct val="100000"/>
              </a:lnSpc>
            </a:pPr>
            <a:r>
              <a:rPr lang="en-US" sz="1000" b="1">
                <a:solidFill>
                  <a:srgbClr val="000000"/>
                </a:solidFill>
                <a:latin typeface="Calibri"/>
                <a:ea typeface="DejaVu Sans"/>
              </a:rPr>
              <a:t>FTP</a:t>
            </a:r>
            <a:endParaRPr/>
          </a:p>
        </p:txBody>
      </p:sp>
      <p:sp>
        <p:nvSpPr>
          <p:cNvPr id="199" name="CustomShape 3"/>
          <p:cNvSpPr/>
          <p:nvPr/>
        </p:nvSpPr>
        <p:spPr>
          <a:xfrm>
            <a:off x="1066680" y="1820160"/>
            <a:ext cx="682920" cy="330120"/>
          </a:xfrm>
          <a:prstGeom prst="rect">
            <a:avLst/>
          </a:prstGeom>
          <a:noFill/>
          <a:ln w="19080">
            <a:solidFill>
              <a:srgbClr val="000000"/>
            </a:solidFill>
            <a:round/>
          </a:ln>
        </p:spPr>
        <p:txBody>
          <a:bodyPr lIns="90000" tIns="45000" rIns="90000" bIns="45000" anchor="ctr"/>
          <a:lstStyle/>
          <a:p>
            <a:pPr algn="ctr">
              <a:lnSpc>
                <a:spcPct val="100000"/>
              </a:lnSpc>
            </a:pPr>
            <a:r>
              <a:rPr lang="en-US" sz="1000" b="1">
                <a:solidFill>
                  <a:srgbClr val="000000"/>
                </a:solidFill>
                <a:latin typeface="Calibri"/>
                <a:ea typeface="DejaVu Sans"/>
              </a:rPr>
              <a:t>HTTP</a:t>
            </a:r>
            <a:endParaRPr/>
          </a:p>
        </p:txBody>
      </p:sp>
      <p:sp>
        <p:nvSpPr>
          <p:cNvPr id="200" name="CustomShape 4"/>
          <p:cNvSpPr/>
          <p:nvPr/>
        </p:nvSpPr>
        <p:spPr>
          <a:xfrm>
            <a:off x="1833120" y="1820160"/>
            <a:ext cx="735120" cy="330120"/>
          </a:xfrm>
          <a:prstGeom prst="rect">
            <a:avLst/>
          </a:prstGeom>
          <a:noFill/>
          <a:ln w="19080">
            <a:solidFill>
              <a:srgbClr val="000000"/>
            </a:solidFill>
            <a:round/>
          </a:ln>
        </p:spPr>
        <p:txBody>
          <a:bodyPr lIns="90000" tIns="45000" rIns="90000" bIns="45000" anchor="ctr"/>
          <a:lstStyle/>
          <a:p>
            <a:pPr algn="ctr">
              <a:lnSpc>
                <a:spcPct val="100000"/>
              </a:lnSpc>
            </a:pPr>
            <a:r>
              <a:rPr lang="en-US" sz="1000" b="1">
                <a:solidFill>
                  <a:srgbClr val="000000"/>
                </a:solidFill>
                <a:latin typeface="Calibri"/>
                <a:ea typeface="DejaVu Sans"/>
              </a:rPr>
              <a:t>SMTP</a:t>
            </a:r>
            <a:endParaRPr/>
          </a:p>
        </p:txBody>
      </p:sp>
      <p:sp>
        <p:nvSpPr>
          <p:cNvPr id="201" name="CustomShape 5"/>
          <p:cNvSpPr/>
          <p:nvPr/>
        </p:nvSpPr>
        <p:spPr>
          <a:xfrm>
            <a:off x="2682360" y="1820160"/>
            <a:ext cx="682920" cy="330120"/>
          </a:xfrm>
          <a:prstGeom prst="rect">
            <a:avLst/>
          </a:prstGeom>
          <a:noFill/>
          <a:ln w="19080">
            <a:solidFill>
              <a:srgbClr val="000000"/>
            </a:solidFill>
            <a:round/>
          </a:ln>
        </p:spPr>
        <p:txBody>
          <a:bodyPr lIns="90000" tIns="45000" rIns="90000" bIns="45000" anchor="ctr"/>
          <a:lstStyle/>
          <a:p>
            <a:pPr algn="ctr">
              <a:lnSpc>
                <a:spcPct val="100000"/>
              </a:lnSpc>
            </a:pPr>
            <a:r>
              <a:rPr lang="en-US" sz="1000" b="1">
                <a:solidFill>
                  <a:srgbClr val="000000"/>
                </a:solidFill>
                <a:latin typeface="Calibri"/>
                <a:ea typeface="DejaVu Sans"/>
              </a:rPr>
              <a:t>TELNET</a:t>
            </a:r>
            <a:endParaRPr/>
          </a:p>
        </p:txBody>
      </p:sp>
      <p:sp>
        <p:nvSpPr>
          <p:cNvPr id="202" name="CustomShape 6"/>
          <p:cNvSpPr/>
          <p:nvPr/>
        </p:nvSpPr>
        <p:spPr>
          <a:xfrm>
            <a:off x="3474720" y="1820160"/>
            <a:ext cx="682920" cy="330120"/>
          </a:xfrm>
          <a:prstGeom prst="rect">
            <a:avLst/>
          </a:prstGeom>
          <a:noFill/>
          <a:ln w="19080">
            <a:solidFill>
              <a:srgbClr val="000000"/>
            </a:solidFill>
            <a:round/>
          </a:ln>
        </p:spPr>
        <p:txBody>
          <a:bodyPr lIns="90000" tIns="45000" rIns="90000" bIns="45000" anchor="ctr"/>
          <a:lstStyle/>
          <a:p>
            <a:pPr algn="ctr">
              <a:lnSpc>
                <a:spcPct val="100000"/>
              </a:lnSpc>
            </a:pPr>
            <a:r>
              <a:rPr lang="en-US" sz="1000" b="1">
                <a:solidFill>
                  <a:srgbClr val="000000"/>
                </a:solidFill>
                <a:latin typeface="Calibri"/>
                <a:ea typeface="DejaVu Sans"/>
              </a:rPr>
              <a:t>RCP</a:t>
            </a:r>
            <a:endParaRPr/>
          </a:p>
        </p:txBody>
      </p:sp>
      <p:sp>
        <p:nvSpPr>
          <p:cNvPr id="203" name="CustomShape 7"/>
          <p:cNvSpPr/>
          <p:nvPr/>
        </p:nvSpPr>
        <p:spPr>
          <a:xfrm>
            <a:off x="4262760" y="1820160"/>
            <a:ext cx="682920" cy="330120"/>
          </a:xfrm>
          <a:prstGeom prst="rect">
            <a:avLst/>
          </a:prstGeom>
          <a:noFill/>
          <a:ln w="19080">
            <a:solidFill>
              <a:srgbClr val="000000"/>
            </a:solidFill>
            <a:round/>
          </a:ln>
        </p:spPr>
        <p:txBody>
          <a:bodyPr lIns="90000" tIns="45000" rIns="90000" bIns="45000" anchor="ctr"/>
          <a:lstStyle/>
          <a:p>
            <a:pPr algn="ctr">
              <a:lnSpc>
                <a:spcPct val="100000"/>
              </a:lnSpc>
            </a:pPr>
            <a:r>
              <a:rPr lang="en-US" sz="1000" b="1">
                <a:solidFill>
                  <a:srgbClr val="000000"/>
                </a:solidFill>
                <a:latin typeface="Calibri"/>
                <a:ea typeface="DejaVu Sans"/>
              </a:rPr>
              <a:t>SNMP</a:t>
            </a:r>
            <a:endParaRPr/>
          </a:p>
        </p:txBody>
      </p:sp>
      <p:sp>
        <p:nvSpPr>
          <p:cNvPr id="204" name="CustomShape 8"/>
          <p:cNvSpPr/>
          <p:nvPr/>
        </p:nvSpPr>
        <p:spPr>
          <a:xfrm>
            <a:off x="5050800" y="1820160"/>
            <a:ext cx="682920" cy="330120"/>
          </a:xfrm>
          <a:prstGeom prst="rect">
            <a:avLst/>
          </a:prstGeom>
          <a:noFill/>
          <a:ln w="19080">
            <a:solidFill>
              <a:srgbClr val="000000"/>
            </a:solidFill>
            <a:round/>
          </a:ln>
        </p:spPr>
        <p:txBody>
          <a:bodyPr lIns="90000" tIns="45000" rIns="90000" bIns="45000" anchor="ctr"/>
          <a:lstStyle/>
          <a:p>
            <a:pPr algn="ctr">
              <a:lnSpc>
                <a:spcPct val="100000"/>
              </a:lnSpc>
            </a:pPr>
            <a:r>
              <a:rPr lang="en-US" sz="1000" b="1">
                <a:solidFill>
                  <a:srgbClr val="000000"/>
                </a:solidFill>
                <a:latin typeface="Calibri"/>
                <a:ea typeface="DejaVu Sans"/>
              </a:rPr>
              <a:t>NFS</a:t>
            </a:r>
            <a:endParaRPr/>
          </a:p>
        </p:txBody>
      </p:sp>
      <p:sp>
        <p:nvSpPr>
          <p:cNvPr id="205" name="CustomShape 9"/>
          <p:cNvSpPr/>
          <p:nvPr/>
        </p:nvSpPr>
        <p:spPr>
          <a:xfrm>
            <a:off x="365760" y="2703960"/>
            <a:ext cx="3791880" cy="330120"/>
          </a:xfrm>
          <a:prstGeom prst="rect">
            <a:avLst/>
          </a:prstGeom>
          <a:noFill/>
          <a:ln w="19080">
            <a:solidFill>
              <a:srgbClr val="000000"/>
            </a:solidFill>
            <a:round/>
          </a:ln>
        </p:spPr>
        <p:txBody>
          <a:bodyPr lIns="90000" tIns="45000" rIns="90000" bIns="45000" anchor="ctr"/>
          <a:lstStyle/>
          <a:p>
            <a:pPr algn="ctr">
              <a:lnSpc>
                <a:spcPct val="100000"/>
              </a:lnSpc>
            </a:pPr>
            <a:r>
              <a:rPr lang="en-US" sz="1000" b="1">
                <a:solidFill>
                  <a:srgbClr val="000000"/>
                </a:solidFill>
                <a:latin typeface="Calibri"/>
                <a:ea typeface="DejaVu Sans"/>
              </a:rPr>
              <a:t>TCP</a:t>
            </a:r>
            <a:endParaRPr/>
          </a:p>
        </p:txBody>
      </p:sp>
      <p:sp>
        <p:nvSpPr>
          <p:cNvPr id="206" name="CustomShape 10"/>
          <p:cNvSpPr/>
          <p:nvPr/>
        </p:nvSpPr>
        <p:spPr>
          <a:xfrm>
            <a:off x="4262760" y="2701080"/>
            <a:ext cx="2250360" cy="330120"/>
          </a:xfrm>
          <a:prstGeom prst="rect">
            <a:avLst/>
          </a:prstGeom>
          <a:noFill/>
          <a:ln w="19080">
            <a:solidFill>
              <a:srgbClr val="000000"/>
            </a:solidFill>
            <a:round/>
          </a:ln>
        </p:spPr>
        <p:txBody>
          <a:bodyPr lIns="90000" tIns="45000" rIns="90000" bIns="45000" anchor="ctr"/>
          <a:lstStyle/>
          <a:p>
            <a:pPr algn="ctr">
              <a:lnSpc>
                <a:spcPct val="100000"/>
              </a:lnSpc>
            </a:pPr>
            <a:r>
              <a:rPr lang="en-US" sz="1000" b="1">
                <a:solidFill>
                  <a:srgbClr val="000000"/>
                </a:solidFill>
                <a:latin typeface="Calibri"/>
                <a:ea typeface="DejaVu Sans"/>
              </a:rPr>
              <a:t>UDP</a:t>
            </a:r>
            <a:endParaRPr/>
          </a:p>
        </p:txBody>
      </p:sp>
      <p:sp>
        <p:nvSpPr>
          <p:cNvPr id="207" name="CustomShape 11"/>
          <p:cNvSpPr/>
          <p:nvPr/>
        </p:nvSpPr>
        <p:spPr>
          <a:xfrm>
            <a:off x="365760" y="4023360"/>
            <a:ext cx="9038880" cy="330120"/>
          </a:xfrm>
          <a:prstGeom prst="rect">
            <a:avLst/>
          </a:prstGeom>
          <a:noFill/>
          <a:ln w="19080">
            <a:solidFill>
              <a:srgbClr val="000000"/>
            </a:solidFill>
            <a:round/>
          </a:ln>
        </p:spPr>
        <p:txBody>
          <a:bodyPr lIns="90000" tIns="45000" rIns="90000" bIns="45000" anchor="ctr"/>
          <a:lstStyle/>
          <a:p>
            <a:pPr algn="ctr">
              <a:lnSpc>
                <a:spcPct val="100000"/>
              </a:lnSpc>
            </a:pPr>
            <a:r>
              <a:rPr lang="en-US" sz="1000" b="1">
                <a:solidFill>
                  <a:srgbClr val="000000"/>
                </a:solidFill>
                <a:latin typeface="Calibri"/>
                <a:ea typeface="DejaVu Sans"/>
              </a:rPr>
              <a:t>IP</a:t>
            </a:r>
            <a:endParaRPr/>
          </a:p>
        </p:txBody>
      </p:sp>
      <p:sp>
        <p:nvSpPr>
          <p:cNvPr id="208" name="Line 12"/>
          <p:cNvSpPr/>
          <p:nvPr/>
        </p:nvSpPr>
        <p:spPr>
          <a:xfrm flipH="1">
            <a:off x="670320" y="2151000"/>
            <a:ext cx="4320" cy="549720"/>
          </a:xfrm>
          <a:prstGeom prst="line">
            <a:avLst/>
          </a:prstGeom>
          <a:ln w="19080">
            <a:solidFill>
              <a:srgbClr val="000000"/>
            </a:solidFill>
            <a:round/>
          </a:ln>
        </p:spPr>
      </p:sp>
      <p:sp>
        <p:nvSpPr>
          <p:cNvPr id="209" name="Line 13"/>
          <p:cNvSpPr/>
          <p:nvPr/>
        </p:nvSpPr>
        <p:spPr>
          <a:xfrm flipH="1">
            <a:off x="1423800" y="2155320"/>
            <a:ext cx="4320" cy="549720"/>
          </a:xfrm>
          <a:prstGeom prst="line">
            <a:avLst/>
          </a:prstGeom>
          <a:ln w="19080">
            <a:solidFill>
              <a:srgbClr val="000000"/>
            </a:solidFill>
            <a:round/>
          </a:ln>
        </p:spPr>
      </p:sp>
      <p:sp>
        <p:nvSpPr>
          <p:cNvPr id="210" name="Line 14"/>
          <p:cNvSpPr/>
          <p:nvPr/>
        </p:nvSpPr>
        <p:spPr>
          <a:xfrm flipH="1">
            <a:off x="2181240" y="2146320"/>
            <a:ext cx="4320" cy="550080"/>
          </a:xfrm>
          <a:prstGeom prst="line">
            <a:avLst/>
          </a:prstGeom>
          <a:ln w="19080">
            <a:solidFill>
              <a:srgbClr val="000000"/>
            </a:solidFill>
            <a:round/>
          </a:ln>
        </p:spPr>
      </p:sp>
      <p:sp>
        <p:nvSpPr>
          <p:cNvPr id="211" name="Line 15"/>
          <p:cNvSpPr/>
          <p:nvPr/>
        </p:nvSpPr>
        <p:spPr>
          <a:xfrm flipH="1">
            <a:off x="3017160" y="2146320"/>
            <a:ext cx="4680" cy="550080"/>
          </a:xfrm>
          <a:prstGeom prst="line">
            <a:avLst/>
          </a:prstGeom>
          <a:ln w="19080">
            <a:solidFill>
              <a:srgbClr val="000000"/>
            </a:solidFill>
            <a:round/>
          </a:ln>
        </p:spPr>
      </p:sp>
      <p:sp>
        <p:nvSpPr>
          <p:cNvPr id="212" name="Line 16"/>
          <p:cNvSpPr/>
          <p:nvPr/>
        </p:nvSpPr>
        <p:spPr>
          <a:xfrm flipH="1">
            <a:off x="3792240" y="2155320"/>
            <a:ext cx="4680" cy="549720"/>
          </a:xfrm>
          <a:prstGeom prst="line">
            <a:avLst/>
          </a:prstGeom>
          <a:ln w="19080">
            <a:solidFill>
              <a:srgbClr val="000000"/>
            </a:solidFill>
            <a:round/>
          </a:ln>
        </p:spPr>
      </p:sp>
      <p:sp>
        <p:nvSpPr>
          <p:cNvPr id="213" name="Line 17"/>
          <p:cNvSpPr/>
          <p:nvPr/>
        </p:nvSpPr>
        <p:spPr>
          <a:xfrm flipH="1">
            <a:off x="4619880" y="2146320"/>
            <a:ext cx="4320" cy="550080"/>
          </a:xfrm>
          <a:prstGeom prst="line">
            <a:avLst/>
          </a:prstGeom>
          <a:ln w="19080">
            <a:solidFill>
              <a:srgbClr val="000000"/>
            </a:solidFill>
            <a:round/>
          </a:ln>
        </p:spPr>
      </p:sp>
      <p:sp>
        <p:nvSpPr>
          <p:cNvPr id="214" name="Line 18"/>
          <p:cNvSpPr/>
          <p:nvPr/>
        </p:nvSpPr>
        <p:spPr>
          <a:xfrm flipH="1">
            <a:off x="5368680" y="2155320"/>
            <a:ext cx="4320" cy="549720"/>
          </a:xfrm>
          <a:prstGeom prst="line">
            <a:avLst/>
          </a:prstGeom>
          <a:ln w="19080">
            <a:solidFill>
              <a:srgbClr val="000000"/>
            </a:solidFill>
            <a:round/>
          </a:ln>
        </p:spPr>
      </p:sp>
      <p:sp>
        <p:nvSpPr>
          <p:cNvPr id="215" name="CustomShape 19"/>
          <p:cNvSpPr/>
          <p:nvPr/>
        </p:nvSpPr>
        <p:spPr>
          <a:xfrm>
            <a:off x="5830200" y="1824480"/>
            <a:ext cx="682920" cy="330120"/>
          </a:xfrm>
          <a:prstGeom prst="rect">
            <a:avLst/>
          </a:prstGeom>
          <a:noFill/>
          <a:ln w="19080">
            <a:solidFill>
              <a:srgbClr val="000000"/>
            </a:solidFill>
            <a:round/>
          </a:ln>
        </p:spPr>
        <p:txBody>
          <a:bodyPr lIns="90000" tIns="45000" rIns="90000" bIns="45000" anchor="ctr"/>
          <a:lstStyle/>
          <a:p>
            <a:pPr algn="ctr">
              <a:lnSpc>
                <a:spcPct val="100000"/>
              </a:lnSpc>
            </a:pPr>
            <a:r>
              <a:rPr lang="en-US" sz="1000" b="1">
                <a:solidFill>
                  <a:srgbClr val="000000"/>
                </a:solidFill>
                <a:latin typeface="Calibri"/>
                <a:ea typeface="DejaVu Sans"/>
              </a:rPr>
              <a:t>TFTP</a:t>
            </a:r>
            <a:endParaRPr/>
          </a:p>
        </p:txBody>
      </p:sp>
      <p:sp>
        <p:nvSpPr>
          <p:cNvPr id="216" name="Line 20"/>
          <p:cNvSpPr/>
          <p:nvPr/>
        </p:nvSpPr>
        <p:spPr>
          <a:xfrm flipH="1">
            <a:off x="6174360" y="2151000"/>
            <a:ext cx="4320" cy="549720"/>
          </a:xfrm>
          <a:prstGeom prst="line">
            <a:avLst/>
          </a:prstGeom>
          <a:ln w="19080">
            <a:solidFill>
              <a:srgbClr val="000000"/>
            </a:solidFill>
            <a:round/>
          </a:ln>
        </p:spPr>
      </p:sp>
      <p:sp>
        <p:nvSpPr>
          <p:cNvPr id="217" name="Line 21"/>
          <p:cNvSpPr/>
          <p:nvPr/>
        </p:nvSpPr>
        <p:spPr>
          <a:xfrm>
            <a:off x="2248920" y="3031560"/>
            <a:ext cx="4320" cy="981000"/>
          </a:xfrm>
          <a:prstGeom prst="line">
            <a:avLst/>
          </a:prstGeom>
          <a:ln w="19080">
            <a:solidFill>
              <a:srgbClr val="000000"/>
            </a:solidFill>
            <a:round/>
          </a:ln>
        </p:spPr>
      </p:sp>
      <p:sp>
        <p:nvSpPr>
          <p:cNvPr id="218" name="Line 22"/>
          <p:cNvSpPr/>
          <p:nvPr/>
        </p:nvSpPr>
        <p:spPr>
          <a:xfrm>
            <a:off x="5275080" y="3038400"/>
            <a:ext cx="4320" cy="981000"/>
          </a:xfrm>
          <a:prstGeom prst="line">
            <a:avLst/>
          </a:prstGeom>
          <a:ln w="19080">
            <a:solidFill>
              <a:srgbClr val="000000"/>
            </a:solidFill>
            <a:round/>
          </a:ln>
        </p:spPr>
      </p:sp>
      <p:sp>
        <p:nvSpPr>
          <p:cNvPr id="219" name="CustomShape 23"/>
          <p:cNvSpPr/>
          <p:nvPr/>
        </p:nvSpPr>
        <p:spPr>
          <a:xfrm>
            <a:off x="5930640" y="3198240"/>
            <a:ext cx="682920" cy="330120"/>
          </a:xfrm>
          <a:prstGeom prst="rect">
            <a:avLst/>
          </a:prstGeom>
          <a:noFill/>
          <a:ln w="19080">
            <a:solidFill>
              <a:srgbClr val="000000"/>
            </a:solidFill>
            <a:round/>
          </a:ln>
        </p:spPr>
        <p:txBody>
          <a:bodyPr lIns="90000" tIns="45000" rIns="90000" bIns="45000" anchor="ctr"/>
          <a:lstStyle/>
          <a:p>
            <a:pPr algn="ctr">
              <a:lnSpc>
                <a:spcPct val="100000"/>
              </a:lnSpc>
            </a:pPr>
            <a:r>
              <a:rPr lang="en-US" sz="1000" b="1">
                <a:solidFill>
                  <a:srgbClr val="000000"/>
                </a:solidFill>
                <a:latin typeface="Calibri"/>
                <a:ea typeface="DejaVu Sans"/>
              </a:rPr>
              <a:t>ICMP</a:t>
            </a:r>
            <a:endParaRPr/>
          </a:p>
        </p:txBody>
      </p:sp>
      <p:sp>
        <p:nvSpPr>
          <p:cNvPr id="220" name="CustomShape 24"/>
          <p:cNvSpPr/>
          <p:nvPr/>
        </p:nvSpPr>
        <p:spPr>
          <a:xfrm>
            <a:off x="6658920" y="3197880"/>
            <a:ext cx="682920" cy="330120"/>
          </a:xfrm>
          <a:prstGeom prst="rect">
            <a:avLst/>
          </a:prstGeom>
          <a:noFill/>
          <a:ln w="19080">
            <a:solidFill>
              <a:srgbClr val="000000"/>
            </a:solidFill>
            <a:round/>
          </a:ln>
        </p:spPr>
        <p:txBody>
          <a:bodyPr lIns="90000" tIns="45000" rIns="90000" bIns="45000" anchor="ctr"/>
          <a:lstStyle/>
          <a:p>
            <a:pPr algn="ctr">
              <a:lnSpc>
                <a:spcPct val="100000"/>
              </a:lnSpc>
            </a:pPr>
            <a:r>
              <a:rPr lang="en-US" sz="1000" b="1">
                <a:solidFill>
                  <a:srgbClr val="000000"/>
                </a:solidFill>
                <a:latin typeface="Calibri"/>
                <a:ea typeface="DejaVu Sans"/>
              </a:rPr>
              <a:t>OSPF</a:t>
            </a:r>
            <a:endParaRPr/>
          </a:p>
        </p:txBody>
      </p:sp>
      <p:sp>
        <p:nvSpPr>
          <p:cNvPr id="221" name="CustomShape 25"/>
          <p:cNvSpPr/>
          <p:nvPr/>
        </p:nvSpPr>
        <p:spPr>
          <a:xfrm>
            <a:off x="7404480" y="3196800"/>
            <a:ext cx="682920" cy="330120"/>
          </a:xfrm>
          <a:prstGeom prst="rect">
            <a:avLst/>
          </a:prstGeom>
          <a:noFill/>
          <a:ln w="19080">
            <a:solidFill>
              <a:srgbClr val="000000"/>
            </a:solidFill>
            <a:round/>
          </a:ln>
        </p:spPr>
        <p:txBody>
          <a:bodyPr lIns="90000" tIns="45000" rIns="90000" bIns="45000" anchor="ctr"/>
          <a:lstStyle/>
          <a:p>
            <a:pPr algn="ctr">
              <a:lnSpc>
                <a:spcPct val="100000"/>
              </a:lnSpc>
            </a:pPr>
            <a:r>
              <a:rPr lang="en-US" sz="1000" b="1">
                <a:solidFill>
                  <a:srgbClr val="000000"/>
                </a:solidFill>
                <a:latin typeface="Calibri"/>
                <a:ea typeface="DejaVu Sans"/>
              </a:rPr>
              <a:t>RSVP</a:t>
            </a:r>
            <a:endParaRPr/>
          </a:p>
        </p:txBody>
      </p:sp>
      <p:sp>
        <p:nvSpPr>
          <p:cNvPr id="222" name="CustomShape 26"/>
          <p:cNvSpPr/>
          <p:nvPr/>
        </p:nvSpPr>
        <p:spPr>
          <a:xfrm>
            <a:off x="8150040" y="3191400"/>
            <a:ext cx="682920" cy="330120"/>
          </a:xfrm>
          <a:prstGeom prst="rect">
            <a:avLst/>
          </a:prstGeom>
          <a:noFill/>
          <a:ln w="19080">
            <a:solidFill>
              <a:srgbClr val="000000"/>
            </a:solidFill>
            <a:round/>
          </a:ln>
        </p:spPr>
        <p:txBody>
          <a:bodyPr lIns="90000" tIns="45000" rIns="90000" bIns="45000" anchor="ctr"/>
          <a:lstStyle/>
          <a:p>
            <a:pPr algn="ctr">
              <a:lnSpc>
                <a:spcPct val="100000"/>
              </a:lnSpc>
            </a:pPr>
            <a:r>
              <a:rPr lang="en-US" sz="1000" b="1">
                <a:solidFill>
                  <a:srgbClr val="000000"/>
                </a:solidFill>
                <a:latin typeface="Calibri"/>
                <a:ea typeface="DejaVu Sans"/>
              </a:rPr>
              <a:t>IGMP</a:t>
            </a:r>
            <a:endParaRPr/>
          </a:p>
        </p:txBody>
      </p:sp>
      <p:sp>
        <p:nvSpPr>
          <p:cNvPr id="223" name="Line 27"/>
          <p:cNvSpPr/>
          <p:nvPr/>
        </p:nvSpPr>
        <p:spPr>
          <a:xfrm>
            <a:off x="6272280" y="3539520"/>
            <a:ext cx="360" cy="488160"/>
          </a:xfrm>
          <a:prstGeom prst="line">
            <a:avLst/>
          </a:prstGeom>
          <a:ln w="19080">
            <a:solidFill>
              <a:srgbClr val="000000"/>
            </a:solidFill>
            <a:round/>
          </a:ln>
        </p:spPr>
      </p:sp>
      <p:sp>
        <p:nvSpPr>
          <p:cNvPr id="224" name="Line 28"/>
          <p:cNvSpPr/>
          <p:nvPr/>
        </p:nvSpPr>
        <p:spPr>
          <a:xfrm>
            <a:off x="6998040" y="3531600"/>
            <a:ext cx="360" cy="487800"/>
          </a:xfrm>
          <a:prstGeom prst="line">
            <a:avLst/>
          </a:prstGeom>
          <a:ln w="19080">
            <a:solidFill>
              <a:srgbClr val="000000"/>
            </a:solidFill>
            <a:round/>
          </a:ln>
        </p:spPr>
      </p:sp>
      <p:sp>
        <p:nvSpPr>
          <p:cNvPr id="225" name="Line 29"/>
          <p:cNvSpPr/>
          <p:nvPr/>
        </p:nvSpPr>
        <p:spPr>
          <a:xfrm>
            <a:off x="7722000" y="3539520"/>
            <a:ext cx="360" cy="488160"/>
          </a:xfrm>
          <a:prstGeom prst="line">
            <a:avLst/>
          </a:prstGeom>
          <a:ln w="19080">
            <a:solidFill>
              <a:srgbClr val="000000"/>
            </a:solidFill>
            <a:round/>
          </a:ln>
        </p:spPr>
      </p:sp>
      <p:sp>
        <p:nvSpPr>
          <p:cNvPr id="226" name="Line 30"/>
          <p:cNvSpPr/>
          <p:nvPr/>
        </p:nvSpPr>
        <p:spPr>
          <a:xfrm>
            <a:off x="8472240" y="3522240"/>
            <a:ext cx="360" cy="487800"/>
          </a:xfrm>
          <a:prstGeom prst="line">
            <a:avLst/>
          </a:prstGeom>
          <a:ln w="19080">
            <a:solidFill>
              <a:srgbClr val="000000"/>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Métodos principales de ServerSocket</a:t>
            </a:r>
            <a:endParaRPr/>
          </a:p>
        </p:txBody>
      </p:sp>
      <p:sp>
        <p:nvSpPr>
          <p:cNvPr id="311"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4000">
                <a:solidFill>
                  <a:srgbClr val="000000"/>
                </a:solidFill>
                <a:latin typeface="MoolBoran"/>
                <a:ea typeface="DejaVu Sans"/>
              </a:rPr>
              <a:t>accept(); </a:t>
            </a:r>
            <a:r>
              <a:rPr lang="en-US" sz="2800">
                <a:solidFill>
                  <a:srgbClr val="000000"/>
                </a:solidFill>
                <a:latin typeface="Calibri"/>
                <a:ea typeface="DejaVu Sans"/>
              </a:rPr>
              <a:t>acepta una conexión a través de la red.</a:t>
            </a:r>
            <a:endParaRPr/>
          </a:p>
          <a:p>
            <a:pPr>
              <a:lnSpc>
                <a:spcPct val="90000"/>
              </a:lnSpc>
              <a:buFont typeface="Arial"/>
              <a:buChar char="•"/>
            </a:pPr>
            <a:r>
              <a:rPr lang="en-US" sz="4000">
                <a:solidFill>
                  <a:srgbClr val="000000"/>
                </a:solidFill>
                <a:latin typeface="MoolBoran"/>
                <a:ea typeface="DejaVu Sans"/>
              </a:rPr>
              <a:t>bind(SocketAddress local); </a:t>
            </a:r>
            <a:r>
              <a:rPr lang="en-US" sz="2800">
                <a:solidFill>
                  <a:srgbClr val="000000"/>
                </a:solidFill>
                <a:latin typeface="Calibri"/>
                <a:ea typeface="DejaVu Sans"/>
              </a:rPr>
              <a:t>vincula al </a:t>
            </a:r>
            <a:r>
              <a:rPr lang="en-US" sz="4000">
                <a:solidFill>
                  <a:srgbClr val="000000"/>
                </a:solidFill>
                <a:latin typeface="MoolBoran"/>
                <a:ea typeface="DejaVu Sans"/>
              </a:rPr>
              <a:t>ServerSocket</a:t>
            </a:r>
            <a:r>
              <a:rPr lang="en-US" sz="2800">
                <a:solidFill>
                  <a:srgbClr val="000000"/>
                </a:solidFill>
                <a:latin typeface="Calibri"/>
                <a:ea typeface="DejaVu Sans"/>
              </a:rPr>
              <a:t> con una dirección IP y número de puerto específico.</a:t>
            </a:r>
            <a:endParaRPr/>
          </a:p>
          <a:p>
            <a:pPr>
              <a:lnSpc>
                <a:spcPct val="90000"/>
              </a:lnSpc>
              <a:buFont typeface="Arial"/>
              <a:buChar char="•"/>
            </a:pPr>
            <a:r>
              <a:rPr lang="en-US" sz="4000">
                <a:solidFill>
                  <a:srgbClr val="000000"/>
                </a:solidFill>
                <a:latin typeface="MoolBoran"/>
                <a:ea typeface="DejaVu Sans"/>
              </a:rPr>
              <a:t>close();</a:t>
            </a:r>
            <a:r>
              <a:rPr lang="en-US" sz="2800">
                <a:solidFill>
                  <a:srgbClr val="000000"/>
                </a:solidFill>
                <a:latin typeface="Calibri"/>
                <a:ea typeface="DejaVu Sans"/>
              </a:rPr>
              <a:t> Cierra el socket.</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ServerSocket() y Bind()</a:t>
            </a:r>
            <a:endParaRPr/>
          </a:p>
        </p:txBody>
      </p:sp>
      <p:sp>
        <p:nvSpPr>
          <p:cNvPr id="313" name="CustomShape 2"/>
          <p:cNvSpPr/>
          <p:nvPr/>
        </p:nvSpPr>
        <p:spPr>
          <a:xfrm>
            <a:off x="838080" y="1825560"/>
            <a:ext cx="10514880" cy="4350600"/>
          </a:xfrm>
          <a:prstGeom prst="rect">
            <a:avLst/>
          </a:prstGeom>
          <a:noFill/>
          <a:ln>
            <a:noFill/>
          </a:ln>
        </p:spPr>
        <p:txBody>
          <a:bodyPr lIns="90000" tIns="45000" rIns="90000" bIns="45000"/>
          <a:lstStyle/>
          <a:p>
            <a:pPr>
              <a:lnSpc>
                <a:spcPct val="100000"/>
              </a:lnSpc>
            </a:pPr>
            <a:r>
              <a:rPr lang="en-US" sz="4000">
                <a:solidFill>
                  <a:srgbClr val="000000"/>
                </a:solidFill>
                <a:latin typeface="MoolBoran"/>
                <a:ea typeface="DejaVu Sans"/>
              </a:rPr>
              <a:t>ServerSocket s = new ServerSocket();</a:t>
            </a:r>
            <a:endParaRPr/>
          </a:p>
          <a:p>
            <a:pPr>
              <a:lnSpc>
                <a:spcPct val="100000"/>
              </a:lnSpc>
            </a:pPr>
            <a:r>
              <a:rPr lang="en-US" sz="4000">
                <a:solidFill>
                  <a:srgbClr val="000000"/>
                </a:solidFill>
                <a:latin typeface="MoolBoran"/>
                <a:ea typeface="DejaVu Sans"/>
              </a:rPr>
              <a:t>InetSocketAddress dir = new InetSocketAddres(1234);</a:t>
            </a:r>
            <a:endParaRPr/>
          </a:p>
          <a:p>
            <a:pPr>
              <a:lnSpc>
                <a:spcPct val="100000"/>
              </a:lnSpc>
            </a:pPr>
            <a:r>
              <a:rPr lang="en-US" sz="4000">
                <a:solidFill>
                  <a:srgbClr val="000000"/>
                </a:solidFill>
                <a:latin typeface="MoolBoran"/>
                <a:ea typeface="DejaVu Sans"/>
              </a:rPr>
              <a:t>s.bind(dir);</a:t>
            </a:r>
            <a:endParaRPr/>
          </a:p>
          <a:p>
            <a:pPr>
              <a:lnSpc>
                <a:spcPct val="100000"/>
              </a:lnSpc>
            </a:pPr>
            <a:r>
              <a:rPr lang="en-US" sz="4000">
                <a:solidFill>
                  <a:srgbClr val="000000"/>
                </a:solidFill>
                <a:latin typeface="Calibri"/>
                <a:ea typeface="DejaVu Sans"/>
              </a:rPr>
              <a:t>ó</a:t>
            </a:r>
            <a:endParaRPr/>
          </a:p>
          <a:p>
            <a:pPr>
              <a:lnSpc>
                <a:spcPct val="100000"/>
              </a:lnSpc>
            </a:pPr>
            <a:r>
              <a:rPr lang="en-US" sz="4000">
                <a:solidFill>
                  <a:srgbClr val="000000"/>
                </a:solidFill>
                <a:latin typeface="MoolBoran"/>
                <a:ea typeface="DejaVu Sans"/>
              </a:rPr>
              <a:t>ServerSocket s = new ServerSocket(1234);</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Flujos en java</a:t>
            </a:r>
            <a:endParaRPr/>
          </a:p>
        </p:txBody>
      </p:sp>
      <p:sp>
        <p:nvSpPr>
          <p:cNvPr id="316"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Paquete </a:t>
            </a:r>
            <a:r>
              <a:rPr lang="en-US" sz="4000">
                <a:solidFill>
                  <a:srgbClr val="000000"/>
                </a:solidFill>
                <a:latin typeface="MoolBoran"/>
                <a:ea typeface="DejaVu Sans"/>
              </a:rPr>
              <a:t>java.io</a:t>
            </a:r>
            <a:endParaRPr/>
          </a:p>
          <a:p>
            <a:pPr>
              <a:lnSpc>
                <a:spcPct val="90000"/>
              </a:lnSpc>
            </a:pPr>
            <a:endParaRPr/>
          </a:p>
          <a:p>
            <a:pPr>
              <a:lnSpc>
                <a:spcPct val="90000"/>
              </a:lnSpc>
            </a:pPr>
            <a:endParaRPr/>
          </a:p>
          <a:p>
            <a:pPr>
              <a:lnSpc>
                <a:spcPct val="90000"/>
              </a:lnSpc>
            </a:pPr>
            <a:endParaRPr/>
          </a:p>
          <a:p>
            <a:pPr>
              <a:lnSpc>
                <a:spcPct val="90000"/>
              </a:lnSpc>
              <a:buFont typeface="Arial"/>
              <a:buChar char="•"/>
            </a:pPr>
            <a:r>
              <a:rPr lang="en-US" sz="2800">
                <a:solidFill>
                  <a:srgbClr val="000000"/>
                </a:solidFill>
                <a:latin typeface="Calibri"/>
                <a:ea typeface="DejaVu Sans"/>
              </a:rPr>
              <a:t>Flujos orientados a byte / orientados a carácter</a:t>
            </a:r>
            <a:endParaRPr/>
          </a:p>
        </p:txBody>
      </p:sp>
      <p:pic>
        <p:nvPicPr>
          <p:cNvPr id="317" name="Imagen 3"/>
          <p:cNvPicPr/>
          <p:nvPr/>
        </p:nvPicPr>
        <p:blipFill>
          <a:blip r:embed="rId2"/>
          <a:stretch>
            <a:fillRect/>
          </a:stretch>
        </p:blipFill>
        <p:spPr>
          <a:xfrm>
            <a:off x="2090880" y="2377080"/>
            <a:ext cx="6180840" cy="742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Flujos orientados a byte</a:t>
            </a:r>
            <a:endParaRPr/>
          </a:p>
        </p:txBody>
      </p:sp>
      <p:sp>
        <p:nvSpPr>
          <p:cNvPr id="319"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Byte (8bits)</a:t>
            </a:r>
            <a:endParaRPr/>
          </a:p>
          <a:p>
            <a:pPr>
              <a:lnSpc>
                <a:spcPct val="90000"/>
              </a:lnSpc>
              <a:buFont typeface="Arial"/>
              <a:buChar char="•"/>
            </a:pPr>
            <a:r>
              <a:rPr lang="en-US" sz="2800">
                <a:solidFill>
                  <a:srgbClr val="000000"/>
                </a:solidFill>
                <a:latin typeface="Calibri"/>
                <a:ea typeface="DejaVu Sans"/>
              </a:rPr>
              <a:t>Más primitivos y portables</a:t>
            </a:r>
            <a:endParaRPr/>
          </a:p>
          <a:p>
            <a:pPr>
              <a:lnSpc>
                <a:spcPct val="90000"/>
              </a:lnSpc>
              <a:buFont typeface="Arial"/>
              <a:buChar char="•"/>
            </a:pPr>
            <a:r>
              <a:rPr lang="en-US" sz="2800">
                <a:solidFill>
                  <a:srgbClr val="000000"/>
                </a:solidFill>
                <a:latin typeface="Calibri"/>
                <a:ea typeface="DejaVu Sans"/>
              </a:rPr>
              <a:t>Los demás flujos lo usan</a:t>
            </a:r>
            <a:endParaRPr/>
          </a:p>
          <a:p>
            <a:pPr>
              <a:lnSpc>
                <a:spcPct val="90000"/>
              </a:lnSpc>
              <a:buFont typeface="Arial"/>
              <a:buChar char="•"/>
            </a:pPr>
            <a:r>
              <a:rPr lang="en-US" sz="2800">
                <a:solidFill>
                  <a:srgbClr val="000000"/>
                </a:solidFill>
                <a:latin typeface="Calibri"/>
                <a:ea typeface="DejaVu Sans"/>
              </a:rPr>
              <a:t>Flujo de bajo nivel</a:t>
            </a:r>
            <a:endParaRPr/>
          </a:p>
          <a:p>
            <a:pPr>
              <a:lnSpc>
                <a:spcPct val="90000"/>
              </a:lnSpc>
              <a:buFont typeface="Arial"/>
              <a:buChar char="•"/>
            </a:pPr>
            <a:r>
              <a:rPr lang="en-US" sz="4000">
                <a:solidFill>
                  <a:srgbClr val="000000"/>
                </a:solidFill>
                <a:latin typeface="MoolBoran"/>
                <a:ea typeface="DejaVu Sans"/>
              </a:rPr>
              <a:t>InputStream</a:t>
            </a:r>
            <a:r>
              <a:rPr lang="en-US" sz="2800">
                <a:solidFill>
                  <a:srgbClr val="000000"/>
                </a:solidFill>
                <a:latin typeface="Calibri"/>
                <a:ea typeface="DejaVu Sans"/>
              </a:rPr>
              <a:t> y </a:t>
            </a:r>
            <a:r>
              <a:rPr lang="en-US" sz="4000">
                <a:solidFill>
                  <a:srgbClr val="000000"/>
                </a:solidFill>
                <a:latin typeface="MoolBoran"/>
                <a:ea typeface="DejaVu Sans"/>
              </a:rPr>
              <a:t>OutputStream</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Flujos orientados a carácter</a:t>
            </a:r>
            <a:endParaRPr/>
          </a:p>
        </p:txBody>
      </p:sp>
      <p:sp>
        <p:nvSpPr>
          <p:cNvPr id="321"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char (16 bits)</a:t>
            </a:r>
            <a:endParaRPr/>
          </a:p>
          <a:p>
            <a:pPr>
              <a:lnSpc>
                <a:spcPct val="90000"/>
              </a:lnSpc>
              <a:buFont typeface="Arial"/>
              <a:buChar char="•"/>
            </a:pPr>
            <a:r>
              <a:rPr lang="en-US" sz="2800">
                <a:solidFill>
                  <a:srgbClr val="000000"/>
                </a:solidFill>
                <a:latin typeface="Calibri"/>
                <a:ea typeface="DejaVu Sans"/>
              </a:rPr>
              <a:t>Codificación unicode</a:t>
            </a:r>
            <a:endParaRPr/>
          </a:p>
          <a:p>
            <a:pPr>
              <a:lnSpc>
                <a:spcPct val="90000"/>
              </a:lnSpc>
              <a:buFont typeface="Arial"/>
              <a:buChar char="•"/>
            </a:pPr>
            <a:r>
              <a:rPr lang="en-US" sz="2800">
                <a:solidFill>
                  <a:srgbClr val="000000"/>
                </a:solidFill>
                <a:latin typeface="Calibri"/>
                <a:ea typeface="DejaVu Sans"/>
              </a:rPr>
              <a:t>Ideal para texto plano</a:t>
            </a:r>
            <a:endParaRPr/>
          </a:p>
          <a:p>
            <a:pPr>
              <a:lnSpc>
                <a:spcPct val="90000"/>
              </a:lnSpc>
              <a:buFont typeface="Arial"/>
              <a:buChar char="•"/>
            </a:pPr>
            <a:r>
              <a:rPr lang="en-US" sz="2800">
                <a:solidFill>
                  <a:srgbClr val="000000"/>
                </a:solidFill>
                <a:latin typeface="Calibri"/>
                <a:ea typeface="DejaVu Sans"/>
              </a:rPr>
              <a:t>Reader y Writer</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2" name="Picture 2"/>
          <p:cNvPicPr/>
          <p:nvPr/>
        </p:nvPicPr>
        <p:blipFill>
          <a:blip r:embed="rId2"/>
          <a:stretch>
            <a:fillRect/>
          </a:stretch>
        </p:blipFill>
        <p:spPr>
          <a:xfrm>
            <a:off x="4007880" y="176400"/>
            <a:ext cx="6264000" cy="6462000"/>
          </a:xfrm>
          <a:prstGeom prst="rect">
            <a:avLst/>
          </a:prstGeom>
          <a:ln>
            <a:noFill/>
          </a:ln>
        </p:spPr>
      </p:pic>
      <p:sp>
        <p:nvSpPr>
          <p:cNvPr id="323" name="CustomShape 1"/>
          <p:cNvSpPr/>
          <p:nvPr/>
        </p:nvSpPr>
        <p:spPr>
          <a:xfrm>
            <a:off x="1523880" y="1917000"/>
            <a:ext cx="3970080" cy="26496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Diagrama de clases principales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Lectura y escritura</a:t>
            </a:r>
            <a:endParaRPr/>
          </a:p>
        </p:txBody>
      </p:sp>
      <p:sp>
        <p:nvSpPr>
          <p:cNvPr id="325"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Abrir</a:t>
            </a:r>
            <a:endParaRPr/>
          </a:p>
          <a:p>
            <a:pPr>
              <a:lnSpc>
                <a:spcPct val="90000"/>
              </a:lnSpc>
              <a:buFont typeface="Arial"/>
              <a:buChar char="•"/>
            </a:pPr>
            <a:r>
              <a:rPr lang="en-US" sz="2800">
                <a:solidFill>
                  <a:srgbClr val="000000"/>
                </a:solidFill>
                <a:latin typeface="Calibri"/>
                <a:ea typeface="DejaVu Sans"/>
              </a:rPr>
              <a:t>Leer o escribir</a:t>
            </a:r>
            <a:endParaRPr/>
          </a:p>
          <a:p>
            <a:pPr>
              <a:lnSpc>
                <a:spcPct val="90000"/>
              </a:lnSpc>
              <a:buFont typeface="Arial"/>
              <a:buChar char="•"/>
            </a:pPr>
            <a:r>
              <a:rPr lang="en-US" sz="2800">
                <a:solidFill>
                  <a:srgbClr val="000000"/>
                </a:solidFill>
                <a:latin typeface="Calibri"/>
                <a:ea typeface="DejaVu Sans"/>
              </a:rPr>
              <a:t>Cerrar</a:t>
            </a: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Lectura, InputStream</a:t>
            </a:r>
            <a:endParaRPr/>
          </a:p>
        </p:txBody>
      </p:sp>
      <p:sp>
        <p:nvSpPr>
          <p:cNvPr id="327"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4000">
                <a:solidFill>
                  <a:srgbClr val="000000"/>
                </a:solidFill>
                <a:latin typeface="MoolBoran"/>
                <a:ea typeface="DejaVu Sans"/>
              </a:rPr>
              <a:t>int read();</a:t>
            </a:r>
            <a:r>
              <a:rPr lang="en-US" sz="2800">
                <a:solidFill>
                  <a:srgbClr val="000000"/>
                </a:solidFill>
                <a:latin typeface="Calibri"/>
                <a:ea typeface="DejaVu Sans"/>
              </a:rPr>
              <a:t> Lee el próximo byte del flujo representado en un entero. Devuelve -1 si no quedan más datos que leer.  </a:t>
            </a:r>
            <a:endParaRPr/>
          </a:p>
          <a:p>
            <a:pPr>
              <a:lnSpc>
                <a:spcPct val="90000"/>
              </a:lnSpc>
              <a:buFont typeface="Arial"/>
              <a:buChar char="•"/>
            </a:pPr>
            <a:r>
              <a:rPr lang="en-US" sz="4000">
                <a:solidFill>
                  <a:srgbClr val="000000"/>
                </a:solidFill>
                <a:latin typeface="MoolBoran"/>
                <a:ea typeface="DejaVu Sans"/>
              </a:rPr>
              <a:t>int read(byte[] b); </a:t>
            </a:r>
            <a:r>
              <a:rPr lang="en-US" sz="2800">
                <a:solidFill>
                  <a:srgbClr val="000000"/>
                </a:solidFill>
                <a:latin typeface="Calibri"/>
                <a:ea typeface="DejaVu Sans"/>
              </a:rPr>
              <a:t>Lee un arreglo de bytes del flujo.  </a:t>
            </a:r>
            <a:endParaRPr/>
          </a:p>
          <a:p>
            <a:pPr>
              <a:lnSpc>
                <a:spcPct val="90000"/>
              </a:lnSpc>
              <a:buFont typeface="Arial"/>
              <a:buChar char="•"/>
            </a:pPr>
            <a:r>
              <a:rPr lang="en-US" sz="4000">
                <a:solidFill>
                  <a:srgbClr val="000000"/>
                </a:solidFill>
                <a:latin typeface="MoolBoran"/>
                <a:ea typeface="DejaVu Sans"/>
              </a:rPr>
              <a:t>int read(byte[] b, int off, int tam)</a:t>
            </a:r>
            <a:r>
              <a:rPr lang="en-US" sz="2800">
                <a:solidFill>
                  <a:srgbClr val="000000"/>
                </a:solidFill>
                <a:latin typeface="Calibri"/>
                <a:ea typeface="DejaVu Sans"/>
              </a:rPr>
              <a:t>; Lee un arreglo de bytes del flujo, desde y hasta la posición indicada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Lectura, Reader</a:t>
            </a:r>
            <a:endParaRPr/>
          </a:p>
        </p:txBody>
      </p:sp>
      <p:sp>
        <p:nvSpPr>
          <p:cNvPr id="329"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int</a:t>
            </a:r>
            <a:r>
              <a:rPr lang="en-US" sz="2800" b="1">
                <a:solidFill>
                  <a:srgbClr val="000000"/>
                </a:solidFill>
                <a:latin typeface="Calibri"/>
                <a:ea typeface="DejaVu Sans"/>
              </a:rPr>
              <a:t> read() – </a:t>
            </a:r>
            <a:r>
              <a:rPr lang="en-US" sz="2800">
                <a:solidFill>
                  <a:srgbClr val="000000"/>
                </a:solidFill>
                <a:latin typeface="Calibri"/>
                <a:ea typeface="DejaVu Sans"/>
              </a:rPr>
              <a:t>Lee el próximo carácter del flujo representado en un entero. Devuelve -1 si no quedan ms datos que leer.</a:t>
            </a:r>
            <a:endParaRPr/>
          </a:p>
          <a:p>
            <a:pPr>
              <a:lnSpc>
                <a:spcPct val="90000"/>
              </a:lnSpc>
              <a:buFont typeface="Arial"/>
              <a:buChar char="•"/>
            </a:pPr>
            <a:r>
              <a:rPr lang="en-US" sz="2800">
                <a:solidFill>
                  <a:srgbClr val="000000"/>
                </a:solidFill>
                <a:latin typeface="Calibri"/>
                <a:ea typeface="DejaVu Sans"/>
              </a:rPr>
              <a:t>int</a:t>
            </a:r>
            <a:r>
              <a:rPr lang="en-US" sz="2800" b="1">
                <a:solidFill>
                  <a:srgbClr val="000000"/>
                </a:solidFill>
                <a:latin typeface="Calibri"/>
                <a:ea typeface="DejaVu Sans"/>
              </a:rPr>
              <a:t> read(</a:t>
            </a:r>
            <a:r>
              <a:rPr lang="en-US" sz="2800" i="1">
                <a:solidFill>
                  <a:srgbClr val="000000"/>
                </a:solidFill>
                <a:latin typeface="Calibri"/>
                <a:ea typeface="DejaVu Sans"/>
              </a:rPr>
              <a:t>char[] cbuf</a:t>
            </a:r>
            <a:r>
              <a:rPr lang="en-US" sz="2800" b="1">
                <a:solidFill>
                  <a:srgbClr val="000000"/>
                </a:solidFill>
                <a:latin typeface="Calibri"/>
                <a:ea typeface="DejaVu Sans"/>
              </a:rPr>
              <a:t>) – </a:t>
            </a:r>
            <a:r>
              <a:rPr lang="en-US" sz="2800">
                <a:solidFill>
                  <a:srgbClr val="000000"/>
                </a:solidFill>
                <a:latin typeface="Calibri"/>
                <a:ea typeface="DejaVu Sans"/>
              </a:rPr>
              <a:t>Lee un arreglo de caracteres del flujo.</a:t>
            </a:r>
            <a:endParaRPr/>
          </a:p>
          <a:p>
            <a:pPr>
              <a:lnSpc>
                <a:spcPct val="90000"/>
              </a:lnSpc>
              <a:buFont typeface="Arial"/>
              <a:buChar char="•"/>
            </a:pPr>
            <a:r>
              <a:rPr lang="en-US" sz="2800">
                <a:solidFill>
                  <a:srgbClr val="000000"/>
                </a:solidFill>
                <a:latin typeface="Calibri"/>
                <a:ea typeface="DejaVu Sans"/>
              </a:rPr>
              <a:t>int </a:t>
            </a:r>
            <a:r>
              <a:rPr lang="en-US" sz="2800" b="1">
                <a:solidFill>
                  <a:srgbClr val="000000"/>
                </a:solidFill>
                <a:latin typeface="Calibri"/>
                <a:ea typeface="DejaVu Sans"/>
              </a:rPr>
              <a:t>read(</a:t>
            </a:r>
            <a:r>
              <a:rPr lang="en-US" sz="2800" i="1">
                <a:solidFill>
                  <a:srgbClr val="000000"/>
                </a:solidFill>
                <a:latin typeface="Calibri"/>
                <a:ea typeface="DejaVu Sans"/>
              </a:rPr>
              <a:t>char[] cbuf, int off, int len</a:t>
            </a:r>
            <a:r>
              <a:rPr lang="en-US" sz="2800" b="1">
                <a:solidFill>
                  <a:srgbClr val="000000"/>
                </a:solidFill>
                <a:latin typeface="Calibri"/>
                <a:ea typeface="DejaVu Sans"/>
              </a:rPr>
              <a:t>) – </a:t>
            </a:r>
            <a:r>
              <a:rPr lang="en-US" sz="2800">
                <a:solidFill>
                  <a:srgbClr val="000000"/>
                </a:solidFill>
                <a:latin typeface="Calibri"/>
                <a:ea typeface="DejaVu Sans"/>
              </a:rPr>
              <a:t>Lee un arreglo de caracteres del flujo, desde y hasta la posición indicada.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Escritura, OutputStream</a:t>
            </a:r>
            <a:endParaRPr/>
          </a:p>
        </p:txBody>
      </p:sp>
      <p:sp>
        <p:nvSpPr>
          <p:cNvPr id="331"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4000">
                <a:solidFill>
                  <a:srgbClr val="000000"/>
                </a:solidFill>
                <a:latin typeface="MoolBoran"/>
                <a:ea typeface="DejaVu Sans"/>
              </a:rPr>
              <a:t>void write(int b);</a:t>
            </a:r>
            <a:r>
              <a:rPr lang="en-US" sz="2800" b="1">
                <a:solidFill>
                  <a:srgbClr val="000000"/>
                </a:solidFill>
                <a:latin typeface="Calibri"/>
                <a:ea typeface="DejaVu Sans"/>
              </a:rPr>
              <a:t> </a:t>
            </a:r>
            <a:r>
              <a:rPr lang="en-US" sz="2800">
                <a:solidFill>
                  <a:srgbClr val="000000"/>
                </a:solidFill>
                <a:latin typeface="Calibri"/>
                <a:ea typeface="DejaVu Sans"/>
              </a:rPr>
              <a:t>Escribe un solo byte en el flujo.</a:t>
            </a:r>
            <a:endParaRPr/>
          </a:p>
          <a:p>
            <a:pPr>
              <a:lnSpc>
                <a:spcPct val="90000"/>
              </a:lnSpc>
              <a:buFont typeface="Arial"/>
              <a:buChar char="•"/>
            </a:pPr>
            <a:r>
              <a:rPr lang="en-US" sz="4000">
                <a:solidFill>
                  <a:srgbClr val="000000"/>
                </a:solidFill>
                <a:latin typeface="MoolBoran"/>
                <a:ea typeface="DejaVu Sans"/>
              </a:rPr>
              <a:t>void write(byte[] b);</a:t>
            </a:r>
            <a:r>
              <a:rPr lang="en-US" sz="2800" b="1">
                <a:solidFill>
                  <a:srgbClr val="000000"/>
                </a:solidFill>
                <a:latin typeface="Calibri"/>
                <a:ea typeface="DejaVu Sans"/>
              </a:rPr>
              <a:t> </a:t>
            </a:r>
            <a:r>
              <a:rPr lang="en-US" sz="2800">
                <a:solidFill>
                  <a:srgbClr val="000000"/>
                </a:solidFill>
                <a:latin typeface="Calibri"/>
                <a:ea typeface="DejaVu Sans"/>
              </a:rPr>
              <a:t>Escribe un arreglo de bytes en el flujo.</a:t>
            </a:r>
            <a:endParaRPr/>
          </a:p>
          <a:p>
            <a:pPr>
              <a:lnSpc>
                <a:spcPct val="90000"/>
              </a:lnSpc>
              <a:buFont typeface="Arial"/>
              <a:buChar char="•"/>
            </a:pPr>
            <a:r>
              <a:rPr lang="en-US" sz="4000">
                <a:solidFill>
                  <a:srgbClr val="000000"/>
                </a:solidFill>
                <a:latin typeface="MoolBoran"/>
                <a:ea typeface="DejaVu Sans"/>
              </a:rPr>
              <a:t>void write(byte[] b, int off, int len);</a:t>
            </a:r>
            <a:r>
              <a:rPr lang="en-US" sz="2800" b="1">
                <a:solidFill>
                  <a:srgbClr val="000000"/>
                </a:solidFill>
                <a:latin typeface="Calibri"/>
                <a:ea typeface="DejaVu Sans"/>
              </a:rPr>
              <a:t> </a:t>
            </a:r>
            <a:r>
              <a:rPr lang="en-US" sz="2800">
                <a:solidFill>
                  <a:srgbClr val="000000"/>
                </a:solidFill>
                <a:latin typeface="Calibri"/>
                <a:ea typeface="DejaVu Sans"/>
              </a:rPr>
              <a:t>Escribe una porción de un arreglo de bytes en el flujo.</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UDP (Datagramas)</a:t>
            </a:r>
            <a:endParaRPr/>
          </a:p>
        </p:txBody>
      </p:sp>
      <p:sp>
        <p:nvSpPr>
          <p:cNvPr id="228"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i="1">
                <a:solidFill>
                  <a:srgbClr val="000000"/>
                </a:solidFill>
                <a:latin typeface="Calibri"/>
                <a:ea typeface="DejaVu Sans"/>
              </a:rPr>
              <a:t>UDP</a:t>
            </a:r>
            <a:r>
              <a:rPr lang="en-US" sz="2800">
                <a:solidFill>
                  <a:srgbClr val="000000"/>
                </a:solidFill>
                <a:latin typeface="Calibri"/>
                <a:ea typeface="DejaVu Sans"/>
              </a:rPr>
              <a:t> (RFC 768)es un protocolo que ofrece servicio de transporte de datagramas no orientado a conexión.</a:t>
            </a:r>
            <a:endParaRPr/>
          </a:p>
          <a:p>
            <a:pPr>
              <a:lnSpc>
                <a:spcPct val="90000"/>
              </a:lnSpc>
              <a:buFont typeface="Arial"/>
              <a:buChar char="•"/>
            </a:pPr>
            <a:r>
              <a:rPr lang="en-US" sz="2800">
                <a:solidFill>
                  <a:srgbClr val="000000"/>
                </a:solidFill>
                <a:latin typeface="Calibri"/>
                <a:ea typeface="DejaVu Sans"/>
              </a:rPr>
              <a:t>Proporciona un modo de pasar la parte del mensaje de UDP al protocolo de la capa de aplicación (multiplexación).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Escritura, Writer</a:t>
            </a:r>
            <a:endParaRPr/>
          </a:p>
        </p:txBody>
      </p:sp>
      <p:sp>
        <p:nvSpPr>
          <p:cNvPr id="333"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4000">
                <a:solidFill>
                  <a:srgbClr val="000000"/>
                </a:solidFill>
                <a:latin typeface="MoolBoran"/>
                <a:ea typeface="DejaVu Sans"/>
              </a:rPr>
              <a:t>void write(int c);</a:t>
            </a:r>
            <a:r>
              <a:rPr lang="en-US" sz="2800" b="1">
                <a:solidFill>
                  <a:srgbClr val="000000"/>
                </a:solidFill>
                <a:latin typeface="Calibri"/>
                <a:ea typeface="DejaVu Sans"/>
              </a:rPr>
              <a:t> </a:t>
            </a:r>
            <a:r>
              <a:rPr lang="en-US" sz="2800">
                <a:solidFill>
                  <a:srgbClr val="000000"/>
                </a:solidFill>
                <a:latin typeface="Calibri"/>
                <a:ea typeface="DejaVu Sans"/>
              </a:rPr>
              <a:t>Escribe un solo carácter en el flujo.</a:t>
            </a:r>
            <a:endParaRPr/>
          </a:p>
          <a:p>
            <a:pPr>
              <a:lnSpc>
                <a:spcPct val="90000"/>
              </a:lnSpc>
              <a:buFont typeface="Arial"/>
              <a:buChar char="•"/>
            </a:pPr>
            <a:r>
              <a:rPr lang="en-US" sz="4000">
                <a:solidFill>
                  <a:srgbClr val="000000"/>
                </a:solidFill>
                <a:latin typeface="MoolBoran"/>
                <a:ea typeface="DejaVu Sans"/>
              </a:rPr>
              <a:t>void write(char[] cbuf);</a:t>
            </a:r>
            <a:r>
              <a:rPr lang="en-US" sz="2800" b="1">
                <a:solidFill>
                  <a:srgbClr val="000000"/>
                </a:solidFill>
                <a:latin typeface="Calibri"/>
                <a:ea typeface="DejaVu Sans"/>
              </a:rPr>
              <a:t> </a:t>
            </a:r>
            <a:r>
              <a:rPr lang="en-US" sz="2800">
                <a:solidFill>
                  <a:srgbClr val="000000"/>
                </a:solidFill>
                <a:latin typeface="Calibri"/>
                <a:ea typeface="DejaVu Sans"/>
              </a:rPr>
              <a:t>Escribe un arreglo de caracteres en el flujo.</a:t>
            </a:r>
            <a:endParaRPr/>
          </a:p>
          <a:p>
            <a:pPr>
              <a:lnSpc>
                <a:spcPct val="90000"/>
              </a:lnSpc>
              <a:buFont typeface="Arial"/>
              <a:buChar char="•"/>
            </a:pPr>
            <a:r>
              <a:rPr lang="en-US" sz="4000">
                <a:solidFill>
                  <a:srgbClr val="000000"/>
                </a:solidFill>
                <a:latin typeface="MoolBoran"/>
                <a:ea typeface="DejaVu Sans"/>
              </a:rPr>
              <a:t>void write(char[] cbuf, int off, int len);</a:t>
            </a:r>
            <a:r>
              <a:rPr lang="en-US" sz="2800" b="1">
                <a:solidFill>
                  <a:srgbClr val="000000"/>
                </a:solidFill>
                <a:latin typeface="Calibri"/>
                <a:ea typeface="DejaVu Sans"/>
              </a:rPr>
              <a:t> </a:t>
            </a:r>
            <a:r>
              <a:rPr lang="en-US" sz="2800">
                <a:solidFill>
                  <a:srgbClr val="000000"/>
                </a:solidFill>
                <a:latin typeface="Calibri"/>
                <a:ea typeface="DejaVu Sans"/>
              </a:rPr>
              <a:t>Escribe una porción de un arreglo de caracteres en el flujo</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Entrada y salida estándar</a:t>
            </a:r>
            <a:endParaRPr/>
          </a:p>
        </p:txBody>
      </p:sp>
      <p:sp>
        <p:nvSpPr>
          <p:cNvPr id="335"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Clase </a:t>
            </a:r>
            <a:r>
              <a:rPr lang="en-US" sz="4300">
                <a:solidFill>
                  <a:srgbClr val="000000"/>
                </a:solidFill>
                <a:latin typeface="MoolBoran"/>
                <a:ea typeface="DejaVu Sans"/>
              </a:rPr>
              <a:t>System</a:t>
            </a:r>
            <a:r>
              <a:rPr lang="en-US" sz="2800">
                <a:solidFill>
                  <a:srgbClr val="000000"/>
                </a:solidFill>
                <a:latin typeface="Calibri"/>
                <a:ea typeface="DejaVu Sans"/>
              </a:rPr>
              <a:t> dentro de </a:t>
            </a:r>
            <a:r>
              <a:rPr lang="en-US" sz="4300">
                <a:solidFill>
                  <a:srgbClr val="000000"/>
                </a:solidFill>
                <a:latin typeface="MoolBoran"/>
                <a:ea typeface="DejaVu Sans"/>
              </a:rPr>
              <a:t>java.lang</a:t>
            </a:r>
            <a:endParaRPr/>
          </a:p>
          <a:p>
            <a:pPr>
              <a:lnSpc>
                <a:spcPct val="90000"/>
              </a:lnSpc>
              <a:buFont typeface="Arial"/>
              <a:buChar char="•"/>
            </a:pPr>
            <a:r>
              <a:rPr lang="en-US" sz="4300">
                <a:solidFill>
                  <a:srgbClr val="000000"/>
                </a:solidFill>
                <a:latin typeface="MoolBoran"/>
                <a:ea typeface="DejaVu Sans"/>
              </a:rPr>
              <a:t>InputStream in (InputStream); </a:t>
            </a:r>
            <a:r>
              <a:rPr lang="en-US" sz="2800">
                <a:solidFill>
                  <a:srgbClr val="000000"/>
                </a:solidFill>
                <a:latin typeface="Calibri"/>
                <a:ea typeface="DejaVu Sans"/>
              </a:rPr>
              <a:t>Flujo de entrada estándar. Típicamente corresponde al teclado.</a:t>
            </a:r>
            <a:endParaRPr/>
          </a:p>
          <a:p>
            <a:pPr>
              <a:lnSpc>
                <a:spcPct val="90000"/>
              </a:lnSpc>
              <a:buFont typeface="Arial"/>
              <a:buChar char="•"/>
            </a:pPr>
            <a:r>
              <a:rPr lang="en-US" sz="4300">
                <a:solidFill>
                  <a:srgbClr val="000000"/>
                </a:solidFill>
                <a:latin typeface="MoolBoran"/>
                <a:ea typeface="DejaVu Sans"/>
              </a:rPr>
              <a:t>PrintStream out (OutputStream);</a:t>
            </a:r>
            <a:r>
              <a:rPr lang="en-US" sz="2800" b="1">
                <a:solidFill>
                  <a:srgbClr val="000000"/>
                </a:solidFill>
                <a:latin typeface="Calibri"/>
                <a:ea typeface="DejaVu Sans"/>
              </a:rPr>
              <a:t> </a:t>
            </a:r>
            <a:r>
              <a:rPr lang="en-US" sz="2800">
                <a:solidFill>
                  <a:srgbClr val="000000"/>
                </a:solidFill>
                <a:latin typeface="Calibri"/>
                <a:ea typeface="DejaVu Sans"/>
              </a:rPr>
              <a:t>Flujo de salida estándar. Típicamente corresponde a la pantalla.</a:t>
            </a:r>
            <a:endParaRPr/>
          </a:p>
          <a:p>
            <a:pPr>
              <a:lnSpc>
                <a:spcPct val="90000"/>
              </a:lnSpc>
              <a:buFont typeface="Arial"/>
              <a:buChar char="•"/>
            </a:pPr>
            <a:r>
              <a:rPr lang="en-US" sz="4300">
                <a:solidFill>
                  <a:srgbClr val="000000"/>
                </a:solidFill>
                <a:latin typeface="MoolBoran"/>
                <a:ea typeface="DejaVu Sans"/>
              </a:rPr>
              <a:t>PrintStream err (OutputStream); </a:t>
            </a:r>
            <a:r>
              <a:rPr lang="en-US" sz="2800">
                <a:solidFill>
                  <a:srgbClr val="000000"/>
                </a:solidFill>
                <a:latin typeface="Calibri"/>
                <a:ea typeface="DejaVu Sans"/>
              </a:rPr>
              <a:t>Flujo de salida estándar de errores. Típicamente corresponde a la pantalla.</a:t>
            </a:r>
            <a:endParaRPr/>
          </a:p>
          <a:p>
            <a:pPr>
              <a:lnSpc>
                <a:spcPct val="90000"/>
              </a:lnSpc>
              <a:buFont typeface="Arial"/>
              <a:buChar char="•"/>
            </a:pPr>
            <a:r>
              <a:rPr lang="en-US" sz="2800">
                <a:solidFill>
                  <a:srgbClr val="000000"/>
                </a:solidFill>
                <a:latin typeface="Calibri"/>
                <a:ea typeface="DejaVu Sans"/>
              </a:rPr>
              <a:t>Pueden ser redirigidos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Ejemplo</a:t>
            </a:r>
            <a:endParaRPr/>
          </a:p>
        </p:txBody>
      </p:sp>
      <p:sp>
        <p:nvSpPr>
          <p:cNvPr id="337"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Realizar una aplicación con una arquitectura cliente/servidor en java con sockets bloqueantes</a:t>
            </a:r>
            <a:endParaRPr/>
          </a:p>
          <a:p>
            <a:pPr>
              <a:lnSpc>
                <a:spcPct val="90000"/>
              </a:lnSpc>
              <a:buFont typeface="Arial"/>
              <a:buChar char="•"/>
            </a:pPr>
            <a:r>
              <a:rPr lang="en-US" sz="2800">
                <a:solidFill>
                  <a:srgbClr val="000000"/>
                </a:solidFill>
                <a:latin typeface="Calibri"/>
                <a:ea typeface="DejaVu Sans"/>
              </a:rPr>
              <a:t>El cliente se conecta con el servidor y recibe un mensaje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8398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Programa de eco</a:t>
            </a:r>
            <a:endParaRPr/>
          </a:p>
        </p:txBody>
      </p:sp>
      <p:sp>
        <p:nvSpPr>
          <p:cNvPr id="339" name="CustomShape 2"/>
          <p:cNvSpPr/>
          <p:nvPr/>
        </p:nvSpPr>
        <p:spPr>
          <a:xfrm>
            <a:off x="839880" y="1681200"/>
            <a:ext cx="5157000" cy="823320"/>
          </a:xfrm>
          <a:prstGeom prst="rect">
            <a:avLst/>
          </a:prstGeom>
          <a:noFill/>
          <a:ln>
            <a:noFill/>
          </a:ln>
        </p:spPr>
        <p:txBody>
          <a:bodyPr lIns="90000" tIns="45000" rIns="90000" bIns="45000" anchor="b"/>
          <a:lstStyle/>
          <a:p>
            <a:pPr algn="ctr">
              <a:lnSpc>
                <a:spcPct val="100000"/>
              </a:lnSpc>
            </a:pPr>
            <a:r>
              <a:rPr lang="en-US" sz="2400" b="1">
                <a:solidFill>
                  <a:srgbClr val="000000"/>
                </a:solidFill>
                <a:latin typeface="Calibri"/>
                <a:ea typeface="DejaVu Sans"/>
              </a:rPr>
              <a:t>Cliente</a:t>
            </a:r>
            <a:endParaRPr/>
          </a:p>
        </p:txBody>
      </p:sp>
      <p:sp>
        <p:nvSpPr>
          <p:cNvPr id="340" name="CustomShape 3"/>
          <p:cNvSpPr/>
          <p:nvPr/>
        </p:nvSpPr>
        <p:spPr>
          <a:xfrm>
            <a:off x="6172200" y="1681200"/>
            <a:ext cx="5182560" cy="823320"/>
          </a:xfrm>
          <a:prstGeom prst="rect">
            <a:avLst/>
          </a:prstGeom>
          <a:noFill/>
          <a:ln>
            <a:noFill/>
          </a:ln>
        </p:spPr>
        <p:txBody>
          <a:bodyPr lIns="90000" tIns="45000" rIns="90000" bIns="45000" anchor="b"/>
          <a:lstStyle/>
          <a:p>
            <a:pPr algn="ctr">
              <a:lnSpc>
                <a:spcPct val="100000"/>
              </a:lnSpc>
            </a:pPr>
            <a:r>
              <a:rPr lang="en-US" sz="2400" b="1">
                <a:solidFill>
                  <a:srgbClr val="000000"/>
                </a:solidFill>
                <a:latin typeface="Calibri"/>
                <a:ea typeface="DejaVu Sans"/>
              </a:rPr>
              <a:t>Servidor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Ejemplo 2: envío de archivos</a:t>
            </a:r>
            <a:endParaRPr/>
          </a:p>
        </p:txBody>
      </p:sp>
      <p:sp>
        <p:nvSpPr>
          <p:cNvPr id="342"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Crear una aplicación para el envío de un archivo desde el cliente al servidor</a:t>
            </a:r>
            <a:endParaRPr/>
          </a:p>
          <a:p>
            <a:pPr>
              <a:lnSpc>
                <a:spcPct val="90000"/>
              </a:lnSpc>
              <a:buFont typeface="Arial"/>
              <a:buChar char="•"/>
            </a:pPr>
            <a:r>
              <a:rPr lang="en-US" sz="2800">
                <a:solidFill>
                  <a:srgbClr val="000000"/>
                </a:solidFill>
                <a:latin typeface="Calibri"/>
                <a:ea typeface="DejaVu Sans"/>
              </a:rPr>
              <a:t>Se usará un socket orientado a conexión bloqueante</a:t>
            </a:r>
            <a:endParaRPr/>
          </a:p>
          <a:p>
            <a:pPr>
              <a:lnSpc>
                <a:spcPct val="90000"/>
              </a:lnSpc>
              <a:buFont typeface="Arial"/>
              <a:buChar char="•"/>
            </a:pPr>
            <a:r>
              <a:rPr lang="en-US" sz="2800">
                <a:solidFill>
                  <a:srgbClr val="000000"/>
                </a:solidFill>
                <a:latin typeface="Calibri"/>
                <a:ea typeface="DejaVu Sans"/>
              </a:rPr>
              <a:t>Los archivos podrán ser de texto o binarios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Tarea</a:t>
            </a:r>
            <a:endParaRPr/>
          </a:p>
        </p:txBody>
      </p:sp>
      <p:sp>
        <p:nvSpPr>
          <p:cNvPr id="344"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Modificar el archivo anterior para que permita el envío de múltiples archivos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CustomShape 1"/>
          <p:cNvSpPr/>
          <p:nvPr/>
        </p:nvSpPr>
        <p:spPr>
          <a:xfrm>
            <a:off x="1523880" y="1122480"/>
            <a:ext cx="9143280" cy="2386800"/>
          </a:xfrm>
          <a:prstGeom prst="rect">
            <a:avLst/>
          </a:prstGeom>
          <a:noFill/>
          <a:ln>
            <a:noFill/>
          </a:ln>
        </p:spPr>
        <p:txBody>
          <a:bodyPr lIns="90000" tIns="45000" rIns="90000" bIns="45000" anchor="b"/>
          <a:lstStyle/>
          <a:p>
            <a:pPr algn="ctr">
              <a:lnSpc>
                <a:spcPct val="100000"/>
              </a:lnSpc>
            </a:pPr>
            <a:r>
              <a:rPr lang="en-US" sz="6000">
                <a:solidFill>
                  <a:srgbClr val="000000"/>
                </a:solidFill>
                <a:latin typeface="Calibri Light"/>
                <a:ea typeface="DejaVu Sans"/>
              </a:rPr>
              <a:t>Sockets en C</a:t>
            </a:r>
            <a:endParaRPr/>
          </a:p>
        </p:txBody>
      </p:sp>
      <p:sp>
        <p:nvSpPr>
          <p:cNvPr id="346" name="CustomShape 2"/>
          <p:cNvSpPr/>
          <p:nvPr/>
        </p:nvSpPr>
        <p:spPr>
          <a:xfrm>
            <a:off x="1523880" y="3602160"/>
            <a:ext cx="9143280" cy="1654920"/>
          </a:xfrm>
          <a:prstGeom prst="rect">
            <a:avLst/>
          </a:prstGeom>
          <a:noFill/>
          <a:ln>
            <a:noFill/>
          </a:ln>
        </p:spPr>
        <p:txBody>
          <a:bodyPr lIns="90000" tIns="45000" rIns="90000" bIns="45000"/>
          <a:lstStyle/>
          <a:p>
            <a:pPr algn="ctr">
              <a:lnSpc>
                <a:spcPct val="100000"/>
              </a:lnSpc>
            </a:pPr>
            <a:r>
              <a:rPr lang="en-US" sz="2400">
                <a:solidFill>
                  <a:srgbClr val="000000"/>
                </a:solidFill>
                <a:latin typeface="Calibri"/>
                <a:ea typeface="DejaVu Sans"/>
              </a:rPr>
              <a:t>Sockets bloqueantes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Bibliotecas más utilizadas</a:t>
            </a:r>
            <a:endParaRPr/>
          </a:p>
        </p:txBody>
      </p:sp>
      <p:sp>
        <p:nvSpPr>
          <p:cNvPr id="348"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&lt;sys/types.h&gt;: </a:t>
            </a:r>
            <a:r>
              <a:rPr lang="en-US" sz="1600">
                <a:solidFill>
                  <a:srgbClr val="000000"/>
                </a:solidFill>
                <a:latin typeface="Calibri"/>
                <a:ea typeface="DejaVu Sans"/>
              </a:rPr>
              <a:t>tipos de datos utilizados(pthread_attr_t, size_t, socklen_t, etc.)</a:t>
            </a:r>
            <a:endParaRPr/>
          </a:p>
          <a:p>
            <a:pPr>
              <a:lnSpc>
                <a:spcPct val="90000"/>
              </a:lnSpc>
              <a:buFont typeface="Arial"/>
              <a:buChar char="•"/>
            </a:pPr>
            <a:r>
              <a:rPr lang="en-US" sz="2800">
                <a:solidFill>
                  <a:srgbClr val="000000"/>
                </a:solidFill>
                <a:latin typeface="Calibri"/>
                <a:ea typeface="DejaVu Sans"/>
              </a:rPr>
              <a:t>&lt;sys/socket.h&gt;</a:t>
            </a:r>
            <a:r>
              <a:rPr lang="en-US" sz="1600">
                <a:solidFill>
                  <a:srgbClr val="000000"/>
                </a:solidFill>
                <a:latin typeface="Calibri"/>
                <a:ea typeface="DejaVu Sans"/>
              </a:rPr>
              <a:t>: macros: SOCK_STREAM, SOCK_DGRAM,SOL_SOCKET,etc. Prototipos: socket(), bind(), send(), recv, accept, etc.</a:t>
            </a:r>
            <a:endParaRPr/>
          </a:p>
          <a:p>
            <a:pPr>
              <a:lnSpc>
                <a:spcPct val="90000"/>
              </a:lnSpc>
              <a:buFont typeface="Arial"/>
              <a:buChar char="•"/>
            </a:pPr>
            <a:r>
              <a:rPr lang="en-US" sz="2800">
                <a:solidFill>
                  <a:srgbClr val="000000"/>
                </a:solidFill>
                <a:latin typeface="Calibri"/>
                <a:ea typeface="DejaVu Sans"/>
              </a:rPr>
              <a:t>&lt;stdlib.h&gt;</a:t>
            </a:r>
            <a:r>
              <a:rPr lang="en-US" sz="1600">
                <a:solidFill>
                  <a:srgbClr val="000000"/>
                </a:solidFill>
                <a:latin typeface="Calibri"/>
                <a:ea typeface="DejaVu Sans"/>
              </a:rPr>
              <a:t>: prototipos: atoi(), malloc(), exit()</a:t>
            </a:r>
            <a:endParaRPr/>
          </a:p>
          <a:p>
            <a:pPr>
              <a:lnSpc>
                <a:spcPct val="90000"/>
              </a:lnSpc>
              <a:buFont typeface="Arial"/>
              <a:buChar char="•"/>
            </a:pPr>
            <a:r>
              <a:rPr lang="en-US" sz="2800">
                <a:solidFill>
                  <a:srgbClr val="000000"/>
                </a:solidFill>
                <a:latin typeface="Calibri"/>
                <a:ea typeface="DejaVu Sans"/>
              </a:rPr>
              <a:t>&lt;stdio.h&gt;</a:t>
            </a:r>
            <a:r>
              <a:rPr lang="en-US" sz="1600">
                <a:solidFill>
                  <a:srgbClr val="000000"/>
                </a:solidFill>
                <a:latin typeface="Calibri"/>
                <a:ea typeface="DejaVu Sans"/>
              </a:rPr>
              <a:t>: prototipos: fopen(), fdopen(), fflush(),scanf(),printf(),etc.</a:t>
            </a:r>
            <a:endParaRPr/>
          </a:p>
          <a:p>
            <a:pPr>
              <a:lnSpc>
                <a:spcPct val="90000"/>
              </a:lnSpc>
              <a:buFont typeface="Arial"/>
              <a:buChar char="•"/>
            </a:pPr>
            <a:r>
              <a:rPr lang="en-US" sz="2800">
                <a:solidFill>
                  <a:srgbClr val="000000"/>
                </a:solidFill>
                <a:latin typeface="Calibri"/>
                <a:ea typeface="DejaVu Sans"/>
              </a:rPr>
              <a:t>&lt;netdb.h&gt;</a:t>
            </a:r>
            <a:r>
              <a:rPr lang="en-US" sz="1600">
                <a:solidFill>
                  <a:srgbClr val="000000"/>
                </a:solidFill>
                <a:latin typeface="Calibri"/>
                <a:ea typeface="DejaVu Sans"/>
              </a:rPr>
              <a:t>: prototipos: freeaddrinfo(), getaddrinfo(), getnameinfo(), etc.</a:t>
            </a:r>
            <a:endParaRPr/>
          </a:p>
          <a:p>
            <a:pPr>
              <a:lnSpc>
                <a:spcPct val="90000"/>
              </a:lnSpc>
            </a:pP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3600">
                <a:solidFill>
                  <a:srgbClr val="000000"/>
                </a:solidFill>
                <a:latin typeface="Calibri Light"/>
                <a:ea typeface="DejaVu Sans"/>
              </a:rPr>
              <a:t>Estructura sockaddr_in  //&lt;netinet/in.h&gt;</a:t>
            </a:r>
            <a:endParaRPr/>
          </a:p>
        </p:txBody>
      </p:sp>
      <p:sp>
        <p:nvSpPr>
          <p:cNvPr id="350" name="CustomShape 2"/>
          <p:cNvSpPr/>
          <p:nvPr/>
        </p:nvSpPr>
        <p:spPr>
          <a:xfrm>
            <a:off x="1981080" y="1344240"/>
            <a:ext cx="7210440" cy="3978360"/>
          </a:xfrm>
          <a:prstGeom prst="rect">
            <a:avLst/>
          </a:prstGeom>
          <a:noFill/>
          <a:ln>
            <a:noFill/>
          </a:ln>
        </p:spPr>
        <p:txBody>
          <a:bodyPr lIns="90000" tIns="45000" rIns="90000" bIns="45000" anchor="ctr"/>
          <a:lstStyle/>
          <a:p>
            <a:pPr>
              <a:lnSpc>
                <a:spcPct val="100000"/>
              </a:lnSpc>
            </a:pPr>
            <a:r>
              <a:rPr lang="en-US">
                <a:solidFill>
                  <a:srgbClr val="000000"/>
                </a:solidFill>
                <a:latin typeface="Arial Unicode MS"/>
                <a:ea typeface="DejaVu Sans"/>
              </a:rPr>
              <a:t>struct sockaddr_in {</a:t>
            </a:r>
            <a:endParaRPr/>
          </a:p>
          <a:p>
            <a:pPr>
              <a:lnSpc>
                <a:spcPct val="100000"/>
              </a:lnSpc>
            </a:pPr>
            <a:r>
              <a:rPr lang="en-US">
                <a:solidFill>
                  <a:srgbClr val="000000"/>
                </a:solidFill>
                <a:latin typeface="Arial Unicode MS"/>
                <a:ea typeface="DejaVu Sans"/>
              </a:rPr>
              <a:t> short sin_family; //  AF_INET (IPv4), AF_UNIX, AF_LOCAL, etc.</a:t>
            </a:r>
            <a:endParaRPr/>
          </a:p>
          <a:p>
            <a:pPr>
              <a:lnSpc>
                <a:spcPct val="100000"/>
              </a:lnSpc>
            </a:pPr>
            <a:r>
              <a:rPr lang="en-US">
                <a:solidFill>
                  <a:srgbClr val="000000"/>
                </a:solidFill>
                <a:latin typeface="Arial Unicode MS"/>
                <a:ea typeface="DejaVu Sans"/>
              </a:rPr>
              <a:t> unsigned short sin_port; // ej. htons(2000)</a:t>
            </a:r>
            <a:endParaRPr/>
          </a:p>
          <a:p>
            <a:pPr>
              <a:lnSpc>
                <a:spcPct val="100000"/>
              </a:lnSpc>
            </a:pPr>
            <a:r>
              <a:rPr lang="en-US">
                <a:solidFill>
                  <a:srgbClr val="000000"/>
                </a:solidFill>
                <a:latin typeface="Arial Unicode MS"/>
                <a:ea typeface="DejaVu Sans"/>
              </a:rPr>
              <a:t> struct in_addr sin_addr; // ver estructura in_addr</a:t>
            </a:r>
            <a:endParaRPr/>
          </a:p>
          <a:p>
            <a:pPr>
              <a:lnSpc>
                <a:spcPct val="100000"/>
              </a:lnSpc>
            </a:pPr>
            <a:r>
              <a:rPr lang="en-US">
                <a:solidFill>
                  <a:srgbClr val="000000"/>
                </a:solidFill>
                <a:latin typeface="Arial Unicode MS"/>
                <a:ea typeface="DejaVu Sans"/>
              </a:rPr>
              <a:t> char sin_zero[8]; // poner en cero’s</a:t>
            </a:r>
            <a:endParaRPr/>
          </a:p>
          <a:p>
            <a:pPr>
              <a:lnSpc>
                <a:spcPct val="100000"/>
              </a:lnSpc>
            </a:pPr>
            <a:r>
              <a:rPr lang="en-US">
                <a:solidFill>
                  <a:srgbClr val="000000"/>
                </a:solidFill>
                <a:latin typeface="Arial Unicode MS"/>
                <a:ea typeface="DejaVu Sans"/>
              </a:rPr>
              <a:t> };</a:t>
            </a:r>
            <a:endParaRPr/>
          </a:p>
          <a:p>
            <a:pPr>
              <a:lnSpc>
                <a:spcPct val="100000"/>
              </a:lnSpc>
            </a:pPr>
            <a:endParaRPr/>
          </a:p>
          <a:p>
            <a:pPr>
              <a:lnSpc>
                <a:spcPct val="100000"/>
              </a:lnSpc>
            </a:pPr>
            <a:r>
              <a:rPr lang="en-US">
                <a:solidFill>
                  <a:srgbClr val="000000"/>
                </a:solidFill>
                <a:latin typeface="Arial Unicode MS"/>
                <a:ea typeface="DejaVu Sans"/>
              </a:rPr>
              <a:t> struct in_addr {</a:t>
            </a:r>
            <a:endParaRPr/>
          </a:p>
          <a:p>
            <a:pPr>
              <a:lnSpc>
                <a:spcPct val="100000"/>
              </a:lnSpc>
            </a:pPr>
            <a:r>
              <a:rPr lang="en-US">
                <a:solidFill>
                  <a:srgbClr val="000000"/>
                </a:solidFill>
                <a:latin typeface="Arial Unicode MS"/>
                <a:ea typeface="DejaVu Sans"/>
              </a:rPr>
              <a:t> unsigned long s_addr; // load with inet_aton()</a:t>
            </a:r>
            <a:endParaRPr/>
          </a:p>
          <a:p>
            <a:pPr>
              <a:lnSpc>
                <a:spcPct val="100000"/>
              </a:lnSpc>
            </a:pPr>
            <a:r>
              <a:rPr lang="en-US">
                <a:solidFill>
                  <a:srgbClr val="000000"/>
                </a:solidFill>
                <a:latin typeface="Arial Unicode MS"/>
                <a:ea typeface="DejaVu Sans"/>
              </a:rPr>
              <a:t> };</a:t>
            </a:r>
            <a:r>
              <a:rPr lang="en-US">
                <a:solidFill>
                  <a:srgbClr val="000000"/>
                </a:solidFill>
                <a:latin typeface="Calibri"/>
                <a:ea typeface="DejaVu Sans"/>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Estructura addrinfo //&lt;netdb.h&gt;</a:t>
            </a:r>
            <a:endParaRPr/>
          </a:p>
        </p:txBody>
      </p:sp>
      <p:sp>
        <p:nvSpPr>
          <p:cNvPr id="352" name="CustomShape 2"/>
          <p:cNvSpPr/>
          <p:nvPr/>
        </p:nvSpPr>
        <p:spPr>
          <a:xfrm>
            <a:off x="1442520" y="1812600"/>
            <a:ext cx="8901360" cy="4137840"/>
          </a:xfrm>
          <a:prstGeom prst="rect">
            <a:avLst/>
          </a:prstGeom>
          <a:noFill/>
          <a:ln>
            <a:noFill/>
          </a:ln>
        </p:spPr>
        <p:txBody>
          <a:bodyPr lIns="90000" tIns="45000" rIns="90000" bIns="45000" anchor="ctr"/>
          <a:lstStyle/>
          <a:p>
            <a:pPr>
              <a:lnSpc>
                <a:spcPct val="100000"/>
              </a:lnSpc>
            </a:pPr>
            <a:r>
              <a:rPr lang="en-US" sz="1600" b="1">
                <a:solidFill>
                  <a:srgbClr val="444444"/>
                </a:solidFill>
                <a:latin typeface="Courier New"/>
                <a:ea typeface="DejaVu Sans"/>
              </a:rPr>
              <a:t>struct addrinfo {</a:t>
            </a:r>
            <a:endParaRPr/>
          </a:p>
          <a:p>
            <a:pPr>
              <a:lnSpc>
                <a:spcPct val="100000"/>
              </a:lnSpc>
            </a:pPr>
            <a:r>
              <a:rPr lang="en-US" sz="1600" b="1">
                <a:solidFill>
                  <a:srgbClr val="444444"/>
                </a:solidFill>
                <a:latin typeface="Courier New"/>
                <a:ea typeface="DejaVu Sans"/>
              </a:rPr>
              <a:t> int ai_flags;      // AI_PASSIVE, AI_CANONNNAME, AI_NUMERIC_HOST,etc.</a:t>
            </a:r>
            <a:endParaRPr/>
          </a:p>
          <a:p>
            <a:pPr>
              <a:lnSpc>
                <a:spcPct val="100000"/>
              </a:lnSpc>
            </a:pPr>
            <a:r>
              <a:rPr lang="en-US" sz="1600" b="1">
                <a:solidFill>
                  <a:srgbClr val="444444"/>
                </a:solidFill>
                <a:latin typeface="Courier New"/>
                <a:ea typeface="DejaVu Sans"/>
              </a:rPr>
              <a:t> int ai_family;     // AF_INET,AF_INET6,AF_UNSPEC,AF_BTH, AF_IRDA,etc.</a:t>
            </a:r>
            <a:endParaRPr/>
          </a:p>
          <a:p>
            <a:pPr>
              <a:lnSpc>
                <a:spcPct val="100000"/>
              </a:lnSpc>
            </a:pPr>
            <a:r>
              <a:rPr lang="en-US" sz="1600" b="1">
                <a:solidFill>
                  <a:srgbClr val="444444"/>
                </a:solidFill>
                <a:latin typeface="Courier New"/>
                <a:ea typeface="DejaVu Sans"/>
              </a:rPr>
              <a:t> int ai_socktype;   // SOCK_STREAM, SOCK_DGRAM, SOCK_RAW, SOCK_RDM</a:t>
            </a:r>
            <a:endParaRPr/>
          </a:p>
          <a:p>
            <a:pPr>
              <a:lnSpc>
                <a:spcPct val="100000"/>
              </a:lnSpc>
            </a:pPr>
            <a:r>
              <a:rPr lang="en-US" sz="1600" b="1">
                <a:solidFill>
                  <a:srgbClr val="444444"/>
                </a:solidFill>
                <a:latin typeface="Courier New"/>
                <a:ea typeface="DejaVu Sans"/>
              </a:rPr>
              <a:t> int ai_protocol;   // 0, IPPROTO_TCP,IPPROTO_UDP</a:t>
            </a:r>
            <a:endParaRPr/>
          </a:p>
          <a:p>
            <a:pPr>
              <a:lnSpc>
                <a:spcPct val="100000"/>
              </a:lnSpc>
            </a:pPr>
            <a:r>
              <a:rPr lang="en-US" sz="1600" b="1">
                <a:solidFill>
                  <a:srgbClr val="444444"/>
                </a:solidFill>
                <a:latin typeface="Courier New"/>
                <a:ea typeface="DejaVu Sans"/>
              </a:rPr>
              <a:t> socklen_t ai_addrlen;  // sizeof(ai_addr)</a:t>
            </a:r>
            <a:endParaRPr/>
          </a:p>
          <a:p>
            <a:pPr>
              <a:lnSpc>
                <a:spcPct val="100000"/>
              </a:lnSpc>
            </a:pPr>
            <a:r>
              <a:rPr lang="en-US" sz="1600" b="1">
                <a:solidFill>
                  <a:srgbClr val="444444"/>
                </a:solidFill>
                <a:latin typeface="Courier New"/>
                <a:ea typeface="DejaVu Sans"/>
              </a:rPr>
              <a:t> struct sockaddr *ai_addr;  //struct sockaddr_in/sockarrd_in6</a:t>
            </a:r>
            <a:endParaRPr/>
          </a:p>
          <a:p>
            <a:pPr>
              <a:lnSpc>
                <a:spcPct val="100000"/>
              </a:lnSpc>
            </a:pPr>
            <a:r>
              <a:rPr lang="en-US" sz="1600" b="1">
                <a:solidFill>
                  <a:srgbClr val="444444"/>
                </a:solidFill>
                <a:latin typeface="Courier New"/>
                <a:ea typeface="DejaVu Sans"/>
              </a:rPr>
              <a:t> char *ai_canonname;    // nombre canónico</a:t>
            </a:r>
            <a:endParaRPr/>
          </a:p>
          <a:p>
            <a:pPr>
              <a:lnSpc>
                <a:spcPct val="100000"/>
              </a:lnSpc>
            </a:pPr>
            <a:r>
              <a:rPr lang="en-US" sz="1600" b="1">
                <a:solidFill>
                  <a:srgbClr val="444444"/>
                </a:solidFill>
                <a:latin typeface="Courier New"/>
                <a:ea typeface="DejaVu Sans"/>
              </a:rPr>
              <a:t> struct addrinfo *ai_next;  // sig. Nodo de lista ligada</a:t>
            </a:r>
            <a:endParaRPr/>
          </a:p>
          <a:p>
            <a:pPr>
              <a:lnSpc>
                <a:spcPct val="100000"/>
              </a:lnSpc>
            </a:pPr>
            <a:r>
              <a:rPr lang="en-US" sz="1600" b="1">
                <a:solidFill>
                  <a:srgbClr val="444444"/>
                </a:solidFill>
                <a:latin typeface="Courier New"/>
                <a:ea typeface="DejaVu Sans"/>
              </a:rPr>
              <a:t> };</a:t>
            </a:r>
            <a:r>
              <a:rPr lang="en-US" sz="1600" b="1">
                <a:solidFill>
                  <a:srgbClr val="000000"/>
                </a:solidFill>
                <a:latin typeface="Calibri"/>
                <a:ea typeface="DejaVu Sans"/>
              </a:rPr>
              <a:t> </a:t>
            </a:r>
            <a:endParaRPr/>
          </a:p>
          <a:p>
            <a:pPr>
              <a:lnSpc>
                <a:spcPct val="100000"/>
              </a:lnSpc>
            </a:pPr>
            <a:endParaRPr/>
          </a:p>
          <a:p>
            <a:pPr>
              <a:lnSpc>
                <a:spcPct val="100000"/>
              </a:lnSpc>
            </a:pPr>
            <a:endParaRPr/>
          </a:p>
          <a:p>
            <a:pPr>
              <a:lnSpc>
                <a:spcPct val="100000"/>
              </a:lnSpc>
            </a:pPr>
            <a:r>
              <a:rPr lang="en-US" sz="1600" b="1">
                <a:solidFill>
                  <a:srgbClr val="000000"/>
                </a:solidFill>
                <a:latin typeface="Calibri"/>
                <a:ea typeface="DejaVu Sans"/>
              </a:rPr>
              <a:t>Nota: ai_flags=PASSIVE &amp;&amp; nodo=NULL (en func. getaddrinfo( ) ) para hacer bind( )</a:t>
            </a: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Características de UDP (1/2)</a:t>
            </a:r>
            <a:endParaRPr/>
          </a:p>
        </p:txBody>
      </p:sp>
      <p:sp>
        <p:nvSpPr>
          <p:cNvPr id="230"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No orientados a conexión</a:t>
            </a:r>
            <a:endParaRPr/>
          </a:p>
          <a:p>
            <a:pPr lvl="1">
              <a:lnSpc>
                <a:spcPct val="100000"/>
              </a:lnSpc>
              <a:buFont typeface="Arial"/>
              <a:buChar char="•"/>
            </a:pPr>
            <a:r>
              <a:rPr lang="en-US" sz="2400">
                <a:solidFill>
                  <a:srgbClr val="000000"/>
                </a:solidFill>
                <a:latin typeface="Calibri"/>
                <a:ea typeface="DejaVu Sans"/>
              </a:rPr>
              <a:t>Los mensajes de UDP se envían sin la negociación del establecimiento de conexión de TCP (handshake)</a:t>
            </a:r>
            <a:endParaRPr/>
          </a:p>
          <a:p>
            <a:pPr>
              <a:lnSpc>
                <a:spcPct val="90000"/>
              </a:lnSpc>
              <a:buFont typeface="Arial"/>
              <a:buChar char="•"/>
            </a:pPr>
            <a:r>
              <a:rPr lang="en-US" sz="2800">
                <a:solidFill>
                  <a:srgbClr val="000000"/>
                </a:solidFill>
                <a:latin typeface="Calibri"/>
                <a:ea typeface="DejaVu Sans"/>
              </a:rPr>
              <a:t>No</a:t>
            </a:r>
            <a:r>
              <a:rPr lang="en-US" sz="2800" b="1">
                <a:solidFill>
                  <a:srgbClr val="000000"/>
                </a:solidFill>
                <a:latin typeface="Calibri"/>
                <a:ea typeface="DejaVu Sans"/>
              </a:rPr>
              <a:t> </a:t>
            </a:r>
            <a:r>
              <a:rPr lang="en-US" sz="2800">
                <a:solidFill>
                  <a:srgbClr val="000000"/>
                </a:solidFill>
                <a:latin typeface="Calibri"/>
                <a:ea typeface="DejaVu Sans"/>
              </a:rPr>
              <a:t>fiable</a:t>
            </a:r>
            <a:endParaRPr/>
          </a:p>
          <a:p>
            <a:pPr lvl="1">
              <a:lnSpc>
                <a:spcPct val="100000"/>
              </a:lnSpc>
              <a:buFont typeface="Arial"/>
              <a:buChar char="•"/>
            </a:pPr>
            <a:r>
              <a:rPr lang="en-US" sz="2400">
                <a:solidFill>
                  <a:srgbClr val="000000"/>
                </a:solidFill>
                <a:latin typeface="Calibri"/>
                <a:ea typeface="DejaVu Sans"/>
              </a:rPr>
              <a:t>Los mensajes de UDP se envían como datagramas sin secuencia y sin reconocimiento. </a:t>
            </a:r>
            <a:endParaRPr/>
          </a:p>
          <a:p>
            <a:pPr lvl="1">
              <a:lnSpc>
                <a:spcPct val="100000"/>
              </a:lnSpc>
              <a:buFont typeface="Arial"/>
              <a:buChar char="•"/>
            </a:pPr>
            <a:r>
              <a:rPr lang="en-US" sz="2400">
                <a:solidFill>
                  <a:srgbClr val="000000"/>
                </a:solidFill>
                <a:latin typeface="Calibri"/>
                <a:ea typeface="DejaVu Sans"/>
              </a:rPr>
              <a:t>El protocolo de aplicación que utiliza los servicios de UDP debe recuperarse de la perdida de mensajes.</a:t>
            </a:r>
            <a:endParaRPr/>
          </a:p>
          <a:p>
            <a:pPr lvl="1">
              <a:lnSpc>
                <a:spcPct val="100000"/>
              </a:lnSpc>
              <a:buFont typeface="Arial"/>
              <a:buChar char="•"/>
            </a:pPr>
            <a:r>
              <a:rPr lang="en-US" sz="2400">
                <a:solidFill>
                  <a:srgbClr val="000000"/>
                </a:solidFill>
                <a:latin typeface="Calibri"/>
                <a:ea typeface="DejaVu Sans"/>
              </a:rPr>
              <a:t>Los protocolos típicos de nivel de aplicación que utilizan los servicios de UDP, proporcionan sus propios servicios de fiabilidad o retransmiten periódicamente los mensajes de UDP o tras un periodo de tiempo preestablecido.</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CustomShape 1"/>
          <p:cNvSpPr/>
          <p:nvPr/>
        </p:nvSpPr>
        <p:spPr>
          <a:xfrm>
            <a:off x="1523880" y="260640"/>
            <a:ext cx="5266080" cy="114228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Función getaddrinfo()</a:t>
            </a:r>
            <a:endParaRPr/>
          </a:p>
        </p:txBody>
      </p:sp>
      <p:sp>
        <p:nvSpPr>
          <p:cNvPr id="354" name="CustomShape 2"/>
          <p:cNvSpPr/>
          <p:nvPr/>
        </p:nvSpPr>
        <p:spPr>
          <a:xfrm>
            <a:off x="1551240" y="1628640"/>
            <a:ext cx="8228880" cy="4525200"/>
          </a:xfrm>
          <a:prstGeom prst="rect">
            <a:avLst/>
          </a:prstGeom>
          <a:noFill/>
          <a:ln>
            <a:noFill/>
          </a:ln>
        </p:spPr>
        <p:txBody>
          <a:bodyPr lIns="90000" tIns="45000" rIns="90000" bIns="45000"/>
          <a:lstStyle/>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buFont typeface="Arial"/>
              <a:buChar char="•"/>
            </a:pPr>
            <a:r>
              <a:rPr lang="en-US" sz="2200">
                <a:solidFill>
                  <a:srgbClr val="000000"/>
                </a:solidFill>
                <a:latin typeface="Calibri"/>
                <a:ea typeface="DejaVu Sans"/>
              </a:rPr>
              <a:t> </a:t>
            </a:r>
            <a:endParaRPr/>
          </a:p>
          <a:p>
            <a:pPr>
              <a:lnSpc>
                <a:spcPct val="90000"/>
              </a:lnSpc>
              <a:buFont typeface="Arial"/>
              <a:buChar char="•"/>
            </a:pPr>
            <a:r>
              <a:rPr lang="en-US" sz="2200">
                <a:solidFill>
                  <a:srgbClr val="000000"/>
                </a:solidFill>
                <a:latin typeface="Calibri"/>
                <a:ea typeface="DejaVu Sans"/>
              </a:rPr>
              <a:t>Valor devuelto</a:t>
            </a:r>
            <a:endParaRPr/>
          </a:p>
          <a:p>
            <a:pPr>
              <a:lnSpc>
                <a:spcPct val="90000"/>
              </a:lnSpc>
            </a:pPr>
            <a:endParaRPr/>
          </a:p>
          <a:p>
            <a:pPr>
              <a:lnSpc>
                <a:spcPct val="90000"/>
              </a:lnSpc>
            </a:pPr>
            <a:endParaRPr/>
          </a:p>
        </p:txBody>
      </p:sp>
      <p:sp>
        <p:nvSpPr>
          <p:cNvPr id="355" name="CustomShape 3"/>
          <p:cNvSpPr/>
          <p:nvPr/>
        </p:nvSpPr>
        <p:spPr>
          <a:xfrm>
            <a:off x="6960240" y="540000"/>
            <a:ext cx="3250080" cy="91224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//&lt;sys/types.h&gt;, &lt;sys/socket.h&gt;,</a:t>
            </a:r>
            <a:endParaRPr/>
          </a:p>
          <a:p>
            <a:pPr>
              <a:lnSpc>
                <a:spcPct val="100000"/>
              </a:lnSpc>
            </a:pPr>
            <a:r>
              <a:rPr lang="en-US">
                <a:solidFill>
                  <a:srgbClr val="000000"/>
                </a:solidFill>
                <a:latin typeface="Calibri"/>
                <a:ea typeface="DejaVu Sans"/>
              </a:rPr>
              <a:t>//&lt;netdb.h&gt;</a:t>
            </a:r>
            <a:endParaRPr/>
          </a:p>
        </p:txBody>
      </p:sp>
      <p:sp>
        <p:nvSpPr>
          <p:cNvPr id="356" name="CustomShape 4"/>
          <p:cNvSpPr/>
          <p:nvPr/>
        </p:nvSpPr>
        <p:spPr>
          <a:xfrm>
            <a:off x="1785960" y="2377800"/>
            <a:ext cx="8531640" cy="1307160"/>
          </a:xfrm>
          <a:prstGeom prst="rect">
            <a:avLst/>
          </a:prstGeom>
          <a:noFill/>
          <a:ln>
            <a:noFill/>
          </a:ln>
        </p:spPr>
        <p:txBody>
          <a:bodyPr lIns="90000" tIns="45000" rIns="90000" bIns="45000" anchor="ctr"/>
          <a:lstStyle/>
          <a:p>
            <a:pPr>
              <a:lnSpc>
                <a:spcPct val="100000"/>
              </a:lnSpc>
            </a:pPr>
            <a:r>
              <a:rPr lang="en-US" sz="1600" b="1">
                <a:solidFill>
                  <a:srgbClr val="444444"/>
                </a:solidFill>
                <a:latin typeface="Courier New"/>
                <a:ea typeface="DejaVu Sans"/>
              </a:rPr>
              <a:t>int getaddrinfo(const char *</a:t>
            </a:r>
            <a:r>
              <a:rPr lang="en-US" sz="1600" i="1">
                <a:solidFill>
                  <a:srgbClr val="444444"/>
                </a:solidFill>
                <a:latin typeface="Courier New"/>
                <a:ea typeface="DejaVu Sans"/>
              </a:rPr>
              <a:t>nodo</a:t>
            </a:r>
            <a:r>
              <a:rPr lang="en-US" sz="1600" b="1">
                <a:solidFill>
                  <a:srgbClr val="444444"/>
                </a:solidFill>
                <a:latin typeface="Courier New"/>
                <a:ea typeface="DejaVu Sans"/>
              </a:rPr>
              <a:t>,  </a:t>
            </a:r>
            <a:r>
              <a:rPr lang="en-US" sz="1600" b="1">
                <a:solidFill>
                  <a:srgbClr val="FF0000"/>
                </a:solidFill>
                <a:latin typeface="Courier New"/>
                <a:ea typeface="DejaVu Sans"/>
              </a:rPr>
              <a:t>//ej. </a:t>
            </a:r>
            <a:r>
              <a:rPr lang="en-US" sz="1600" b="1" u="sng">
                <a:solidFill>
                  <a:srgbClr val="0000FF"/>
                </a:solidFill>
                <a:latin typeface="Courier New"/>
                <a:ea typeface="DejaVu Sans"/>
              </a:rPr>
              <a:t>“www.pc1.net</a:t>
            </a:r>
            <a:r>
              <a:rPr lang="en-US" sz="1600" b="1">
                <a:solidFill>
                  <a:srgbClr val="FF0000"/>
                </a:solidFill>
                <a:latin typeface="Courier New"/>
                <a:ea typeface="DejaVu Sans"/>
              </a:rPr>
              <a:t>” ó “127.0.0.1”</a:t>
            </a:r>
            <a:endParaRPr/>
          </a:p>
          <a:p>
            <a:pPr>
              <a:lnSpc>
                <a:spcPct val="100000"/>
              </a:lnSpc>
            </a:pPr>
            <a:r>
              <a:rPr lang="en-US" sz="1600" b="1">
                <a:solidFill>
                  <a:srgbClr val="444444"/>
                </a:solidFill>
                <a:latin typeface="Courier New"/>
                <a:ea typeface="DejaVu Sans"/>
              </a:rPr>
              <a:t>   const char *</a:t>
            </a:r>
            <a:r>
              <a:rPr lang="en-US" sz="1600" i="1">
                <a:solidFill>
                  <a:srgbClr val="444444"/>
                </a:solidFill>
                <a:latin typeface="Courier New"/>
                <a:ea typeface="DejaVu Sans"/>
              </a:rPr>
              <a:t>servicio</a:t>
            </a:r>
            <a:r>
              <a:rPr lang="en-US" sz="1600" b="1">
                <a:solidFill>
                  <a:srgbClr val="444444"/>
                </a:solidFill>
                <a:latin typeface="Courier New"/>
                <a:ea typeface="DejaVu Sans"/>
              </a:rPr>
              <a:t>,   </a:t>
            </a:r>
            <a:r>
              <a:rPr lang="en-US" sz="1600" b="1">
                <a:solidFill>
                  <a:srgbClr val="FF0000"/>
                </a:solidFill>
                <a:latin typeface="Courier New"/>
                <a:ea typeface="DejaVu Sans"/>
              </a:rPr>
              <a:t>//ej. “FTP”, ó “21”</a:t>
            </a:r>
            <a:endParaRPr/>
          </a:p>
          <a:p>
            <a:pPr>
              <a:lnSpc>
                <a:spcPct val="100000"/>
              </a:lnSpc>
            </a:pPr>
            <a:r>
              <a:rPr lang="en-US" sz="1600" b="1">
                <a:solidFill>
                  <a:srgbClr val="444444"/>
                </a:solidFill>
                <a:latin typeface="Courier New"/>
                <a:ea typeface="DejaVu Sans"/>
              </a:rPr>
              <a:t>   const struct addrinfo *</a:t>
            </a:r>
            <a:r>
              <a:rPr lang="en-US" sz="1600" i="1">
                <a:solidFill>
                  <a:srgbClr val="444444"/>
                </a:solidFill>
                <a:latin typeface="Courier New"/>
                <a:ea typeface="DejaVu Sans"/>
              </a:rPr>
              <a:t>i</a:t>
            </a:r>
            <a:r>
              <a:rPr lang="en-US" sz="1600" b="1">
                <a:solidFill>
                  <a:srgbClr val="444444"/>
                </a:solidFill>
                <a:latin typeface="Courier New"/>
                <a:ea typeface="DejaVu Sans"/>
              </a:rPr>
              <a:t>, </a:t>
            </a:r>
            <a:r>
              <a:rPr lang="en-US" sz="1200" b="1">
                <a:solidFill>
                  <a:srgbClr val="FF0000"/>
                </a:solidFill>
                <a:latin typeface="Courier New"/>
                <a:ea typeface="DejaVu Sans"/>
              </a:rPr>
              <a:t>// apunta a estructura con info importante</a:t>
            </a:r>
            <a:endParaRPr/>
          </a:p>
          <a:p>
            <a:pPr>
              <a:lnSpc>
                <a:spcPct val="100000"/>
              </a:lnSpc>
            </a:pPr>
            <a:r>
              <a:rPr lang="en-US" sz="1600" b="1">
                <a:solidFill>
                  <a:srgbClr val="444444"/>
                </a:solidFill>
                <a:latin typeface="Courier New"/>
                <a:ea typeface="DejaVu Sans"/>
              </a:rPr>
              <a:t>   struct addrinfo **</a:t>
            </a:r>
            <a:r>
              <a:rPr lang="en-US" sz="1600" i="1">
                <a:solidFill>
                  <a:srgbClr val="444444"/>
                </a:solidFill>
                <a:latin typeface="Courier New"/>
                <a:ea typeface="DejaVu Sans"/>
              </a:rPr>
              <a:t>res</a:t>
            </a:r>
            <a:r>
              <a:rPr lang="en-US" sz="1600" b="1">
                <a:solidFill>
                  <a:srgbClr val="444444"/>
                </a:solidFill>
                <a:latin typeface="Courier New"/>
                <a:ea typeface="DejaVu Sans"/>
              </a:rPr>
              <a:t>);</a:t>
            </a:r>
            <a:r>
              <a:rPr lang="en-US" sz="1600">
                <a:solidFill>
                  <a:srgbClr val="000000"/>
                </a:solidFill>
                <a:latin typeface="Calibri"/>
                <a:ea typeface="DejaVu Sans"/>
              </a:rPr>
              <a:t>  </a:t>
            </a:r>
            <a:r>
              <a:rPr lang="en-US" sz="1600">
                <a:solidFill>
                  <a:srgbClr val="FF0000"/>
                </a:solidFill>
                <a:latin typeface="Calibri"/>
                <a:ea typeface="DejaVu Sans"/>
              </a:rPr>
              <a:t>//apuntador a lista ligada con el resultado de la consulta</a:t>
            </a:r>
            <a:endParaRPr/>
          </a:p>
        </p:txBody>
      </p:sp>
      <p:sp>
        <p:nvSpPr>
          <p:cNvPr id="357" name="CustomShape 5"/>
          <p:cNvSpPr/>
          <p:nvPr/>
        </p:nvSpPr>
        <p:spPr>
          <a:xfrm>
            <a:off x="3960000" y="3705120"/>
            <a:ext cx="261360" cy="2486520"/>
          </a:xfrm>
          <a:prstGeom prst="leftBrace">
            <a:avLst>
              <a:gd name="adj1" fmla="val 8333"/>
              <a:gd name="adj2" fmla="val 50000"/>
            </a:avLst>
          </a:prstGeom>
          <a:noFill/>
          <a:ln w="9360">
            <a:solidFill>
              <a:srgbClr val="4A7EBB"/>
            </a:solidFill>
            <a:round/>
          </a:ln>
        </p:spPr>
      </p:sp>
      <p:sp>
        <p:nvSpPr>
          <p:cNvPr id="358" name="CustomShape 6"/>
          <p:cNvSpPr/>
          <p:nvPr/>
        </p:nvSpPr>
        <p:spPr>
          <a:xfrm>
            <a:off x="4193280" y="3705120"/>
            <a:ext cx="6603840" cy="2646720"/>
          </a:xfrm>
          <a:prstGeom prst="rect">
            <a:avLst/>
          </a:prstGeom>
          <a:noFill/>
          <a:ln>
            <a:noFill/>
          </a:ln>
        </p:spPr>
        <p:txBody>
          <a:bodyPr lIns="90000" tIns="45000" rIns="90000" bIns="45000"/>
          <a:lstStyle/>
          <a:p>
            <a:pPr>
              <a:lnSpc>
                <a:spcPct val="100000"/>
              </a:lnSpc>
            </a:pPr>
            <a:r>
              <a:rPr lang="en-US" sz="1400" b="1">
                <a:solidFill>
                  <a:srgbClr val="000000"/>
                </a:solidFill>
                <a:latin typeface="Calibri"/>
                <a:ea typeface="DejaVu Sans"/>
              </a:rPr>
              <a:t>0 = éxito</a:t>
            </a:r>
            <a:endParaRPr/>
          </a:p>
          <a:p>
            <a:pPr>
              <a:lnSpc>
                <a:spcPct val="100000"/>
              </a:lnSpc>
            </a:pPr>
            <a:r>
              <a:rPr lang="en-US" sz="1400" b="1">
                <a:solidFill>
                  <a:srgbClr val="000000"/>
                </a:solidFill>
                <a:latin typeface="Calibri"/>
                <a:ea typeface="DejaVu Sans"/>
              </a:rPr>
              <a:t>EAI_ADDRFAMILY= El host no tiene una dirección IP en la familia de direcciones</a:t>
            </a:r>
            <a:endParaRPr/>
          </a:p>
          <a:p>
            <a:pPr>
              <a:lnSpc>
                <a:spcPct val="100000"/>
              </a:lnSpc>
            </a:pPr>
            <a:r>
              <a:rPr lang="en-US" sz="1400" b="1">
                <a:solidFill>
                  <a:srgbClr val="000000"/>
                </a:solidFill>
                <a:latin typeface="Calibri"/>
                <a:ea typeface="DejaVu Sans"/>
              </a:rPr>
              <a:t>EAI_AGAIN= El nombre de host devolvió una falla temporal (reintentar)</a:t>
            </a:r>
            <a:endParaRPr/>
          </a:p>
          <a:p>
            <a:pPr>
              <a:lnSpc>
                <a:spcPct val="100000"/>
              </a:lnSpc>
            </a:pPr>
            <a:r>
              <a:rPr lang="en-US" sz="1400" b="1">
                <a:solidFill>
                  <a:srgbClr val="000000"/>
                </a:solidFill>
                <a:latin typeface="Calibri"/>
                <a:ea typeface="DejaVu Sans"/>
              </a:rPr>
              <a:t>EAI_BADFLAGS=</a:t>
            </a:r>
            <a:r>
              <a:rPr lang="en-US" sz="1400" i="1">
                <a:solidFill>
                  <a:srgbClr val="000000"/>
                </a:solidFill>
                <a:latin typeface="Calibri"/>
                <a:ea typeface="DejaVu Sans"/>
              </a:rPr>
              <a:t>i.ai_flags contiene una bandera inválida/está habilitada la bandera AI_CANNONNAME y el nombre es NULL</a:t>
            </a:r>
            <a:endParaRPr/>
          </a:p>
          <a:p>
            <a:pPr>
              <a:lnSpc>
                <a:spcPct val="100000"/>
              </a:lnSpc>
            </a:pPr>
            <a:r>
              <a:rPr lang="en-US" sz="1400" b="1">
                <a:solidFill>
                  <a:srgbClr val="000000"/>
                </a:solidFill>
                <a:latin typeface="Calibri"/>
                <a:ea typeface="DejaVu Sans"/>
              </a:rPr>
              <a:t>EAI_FAIL= Falla permanente</a:t>
            </a:r>
            <a:endParaRPr/>
          </a:p>
          <a:p>
            <a:pPr>
              <a:lnSpc>
                <a:spcPct val="100000"/>
              </a:lnSpc>
            </a:pPr>
            <a:r>
              <a:rPr lang="en-US" sz="1400" b="1">
                <a:solidFill>
                  <a:srgbClr val="000000"/>
                </a:solidFill>
                <a:latin typeface="Calibri"/>
                <a:ea typeface="DejaVu Sans"/>
              </a:rPr>
              <a:t>EAI_FAMILY= familia de direcciones no soportada </a:t>
            </a:r>
            <a:endParaRPr/>
          </a:p>
          <a:p>
            <a:pPr>
              <a:lnSpc>
                <a:spcPct val="100000"/>
              </a:lnSpc>
            </a:pPr>
            <a:r>
              <a:rPr lang="en-US" sz="1400" b="1">
                <a:solidFill>
                  <a:srgbClr val="000000"/>
                </a:solidFill>
                <a:latin typeface="Calibri"/>
                <a:ea typeface="DejaVu Sans"/>
              </a:rPr>
              <a:t>EAI_NONAME=Nodo o servicio desconocidos, o ambos son NULL, o están puestas las banderas AI_NUMERICSERV o AI_NUMERICHOST y uno/ambos de ellos no es numérico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Ejemplo 1  //para un servidor</a:t>
            </a:r>
            <a:endParaRPr/>
          </a:p>
        </p:txBody>
      </p:sp>
      <p:sp>
        <p:nvSpPr>
          <p:cNvPr id="360" name="CustomShape 2"/>
          <p:cNvSpPr/>
          <p:nvPr/>
        </p:nvSpPr>
        <p:spPr>
          <a:xfrm>
            <a:off x="1974600" y="1647000"/>
            <a:ext cx="8557920" cy="3255480"/>
          </a:xfrm>
          <a:prstGeom prst="rect">
            <a:avLst/>
          </a:prstGeom>
          <a:noFill/>
          <a:ln>
            <a:noFill/>
          </a:ln>
        </p:spPr>
        <p:txBody>
          <a:bodyPr lIns="90000" tIns="45000" rIns="90000" bIns="45000" anchor="ctr"/>
          <a:lstStyle/>
          <a:p>
            <a:pPr>
              <a:lnSpc>
                <a:spcPct val="100000"/>
              </a:lnSpc>
            </a:pPr>
            <a:r>
              <a:rPr lang="en-US" sz="1600" b="1">
                <a:solidFill>
                  <a:srgbClr val="444444"/>
                </a:solidFill>
                <a:latin typeface="Courier New"/>
                <a:ea typeface="DejaVu Sans"/>
              </a:rPr>
              <a:t>int r;</a:t>
            </a:r>
            <a:endParaRPr/>
          </a:p>
          <a:p>
            <a:pPr>
              <a:lnSpc>
                <a:spcPct val="100000"/>
              </a:lnSpc>
            </a:pPr>
            <a:r>
              <a:rPr lang="en-US" sz="1600" b="1">
                <a:solidFill>
                  <a:srgbClr val="444444"/>
                </a:solidFill>
                <a:latin typeface="Courier New"/>
                <a:ea typeface="DejaVu Sans"/>
              </a:rPr>
              <a:t>struct addrinfo i, *lista;</a:t>
            </a:r>
            <a:endParaRPr/>
          </a:p>
          <a:p>
            <a:pPr>
              <a:lnSpc>
                <a:spcPct val="100000"/>
              </a:lnSpc>
            </a:pPr>
            <a:r>
              <a:rPr lang="en-US" sz="1600">
                <a:solidFill>
                  <a:srgbClr val="000000"/>
                </a:solidFill>
                <a:latin typeface="Arial"/>
                <a:ea typeface="DejaVu Sans"/>
              </a:rPr>
              <a:t>memset(&amp;i,0,sizeof(i));</a:t>
            </a:r>
            <a:endParaRPr/>
          </a:p>
          <a:p>
            <a:pPr>
              <a:lnSpc>
                <a:spcPct val="100000"/>
              </a:lnSpc>
            </a:pPr>
            <a:r>
              <a:rPr lang="en-US" sz="1600">
                <a:solidFill>
                  <a:srgbClr val="000000"/>
                </a:solidFill>
                <a:latin typeface="Arial"/>
                <a:ea typeface="DejaVu Sans"/>
              </a:rPr>
              <a:t>i.ai_family = AF_INET6;  // IPv4 ó IPv6</a:t>
            </a:r>
            <a:endParaRPr/>
          </a:p>
          <a:p>
            <a:pPr>
              <a:lnSpc>
                <a:spcPct val="100000"/>
              </a:lnSpc>
            </a:pPr>
            <a:r>
              <a:rPr lang="en-US" sz="1600">
                <a:solidFill>
                  <a:srgbClr val="000000"/>
                </a:solidFill>
                <a:latin typeface="Arial"/>
                <a:ea typeface="DejaVu Sans"/>
              </a:rPr>
              <a:t>i.ai_socktype = SOCK_STREAM;</a:t>
            </a:r>
            <a:endParaRPr/>
          </a:p>
          <a:p>
            <a:pPr>
              <a:lnSpc>
                <a:spcPct val="100000"/>
              </a:lnSpc>
            </a:pPr>
            <a:r>
              <a:rPr lang="en-US" sz="1600">
                <a:solidFill>
                  <a:srgbClr val="000000"/>
                </a:solidFill>
                <a:latin typeface="Arial"/>
                <a:ea typeface="DejaVu Sans"/>
              </a:rPr>
              <a:t>i.ai_flags = AI_PASSIVE;  //solo para el servidor o cuando se use bind</a:t>
            </a:r>
            <a:endParaRPr/>
          </a:p>
          <a:p>
            <a:pPr>
              <a:lnSpc>
                <a:spcPct val="100000"/>
              </a:lnSpc>
            </a:pPr>
            <a:r>
              <a:rPr lang="en-US" sz="1600">
                <a:solidFill>
                  <a:srgbClr val="000000"/>
                </a:solidFill>
                <a:latin typeface="Arial"/>
                <a:ea typeface="DejaVu Sans"/>
              </a:rPr>
              <a:t>if((r=getaddrinfo(NULL,”5678”, &amp;i,&amp;lista))!=0){</a:t>
            </a:r>
            <a:endParaRPr/>
          </a:p>
          <a:p>
            <a:pPr>
              <a:lnSpc>
                <a:spcPct val="100000"/>
              </a:lnSpc>
            </a:pPr>
            <a:r>
              <a:rPr lang="en-US" sz="1600">
                <a:solidFill>
                  <a:srgbClr val="000000"/>
                </a:solidFill>
                <a:latin typeface="Arial"/>
                <a:ea typeface="DejaVu Sans"/>
              </a:rPr>
              <a:t>   fprintf(stderr,”error:%s\n”,gai_strerror(r));</a:t>
            </a:r>
            <a:endParaRPr/>
          </a:p>
          <a:p>
            <a:pPr>
              <a:lnSpc>
                <a:spcPct val="100000"/>
              </a:lnSpc>
            </a:pPr>
            <a:r>
              <a:rPr lang="en-US" sz="1600">
                <a:solidFill>
                  <a:srgbClr val="000000"/>
                </a:solidFill>
                <a:latin typeface="Arial"/>
                <a:ea typeface="DejaVu Sans"/>
              </a:rPr>
              <a:t>   exit(1);</a:t>
            </a:r>
            <a:endParaRPr/>
          </a:p>
          <a:p>
            <a:pPr>
              <a:lnSpc>
                <a:spcPct val="100000"/>
              </a:lnSpc>
            </a:pPr>
            <a:r>
              <a:rPr lang="en-US" sz="1600">
                <a:solidFill>
                  <a:srgbClr val="000000"/>
                </a:solidFill>
                <a:latin typeface="Arial"/>
                <a:ea typeface="DejaVu Sans"/>
              </a:rPr>
              <a:t>}</a:t>
            </a:r>
            <a:endParaRPr/>
          </a:p>
          <a:p>
            <a:pPr>
              <a:lnSpc>
                <a:spcPct val="100000"/>
              </a:lnSpc>
            </a:pPr>
            <a:r>
              <a:rPr lang="en-US" sz="1600">
                <a:solidFill>
                  <a:srgbClr val="000000"/>
                </a:solidFill>
                <a:latin typeface="Arial"/>
                <a:ea typeface="DejaVu Sans"/>
              </a:rPr>
              <a:t>// se crea el socket y cuando ya no se necesite la lista se elimina </a:t>
            </a:r>
            <a:endParaRPr/>
          </a:p>
          <a:p>
            <a:pPr>
              <a:lnSpc>
                <a:spcPct val="100000"/>
              </a:lnSpc>
            </a:pPr>
            <a:r>
              <a:rPr lang="en-US" sz="1600">
                <a:solidFill>
                  <a:srgbClr val="000000"/>
                </a:solidFill>
                <a:latin typeface="Arial"/>
                <a:ea typeface="DejaVu Sans"/>
              </a:rPr>
              <a:t>freeaddrinfo(lista);</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Ejemplo2  //para un cliente</a:t>
            </a:r>
            <a:endParaRPr/>
          </a:p>
        </p:txBody>
      </p:sp>
      <p:sp>
        <p:nvSpPr>
          <p:cNvPr id="362" name="CustomShape 2"/>
          <p:cNvSpPr/>
          <p:nvPr/>
        </p:nvSpPr>
        <p:spPr>
          <a:xfrm>
            <a:off x="1974600" y="1768680"/>
            <a:ext cx="8557920" cy="3012120"/>
          </a:xfrm>
          <a:prstGeom prst="rect">
            <a:avLst/>
          </a:prstGeom>
          <a:noFill/>
          <a:ln>
            <a:noFill/>
          </a:ln>
        </p:spPr>
        <p:txBody>
          <a:bodyPr lIns="90000" tIns="45000" rIns="90000" bIns="45000" anchor="ctr"/>
          <a:lstStyle/>
          <a:p>
            <a:pPr>
              <a:lnSpc>
                <a:spcPct val="100000"/>
              </a:lnSpc>
            </a:pPr>
            <a:r>
              <a:rPr lang="en-US" sz="1600" b="1">
                <a:solidFill>
                  <a:srgbClr val="444444"/>
                </a:solidFill>
                <a:latin typeface="Courier New"/>
                <a:ea typeface="DejaVu Sans"/>
              </a:rPr>
              <a:t>int r;</a:t>
            </a:r>
            <a:endParaRPr/>
          </a:p>
          <a:p>
            <a:pPr>
              <a:lnSpc>
                <a:spcPct val="100000"/>
              </a:lnSpc>
            </a:pPr>
            <a:r>
              <a:rPr lang="en-US" sz="1600" b="1">
                <a:solidFill>
                  <a:srgbClr val="444444"/>
                </a:solidFill>
                <a:latin typeface="Courier New"/>
                <a:ea typeface="DejaVu Sans"/>
              </a:rPr>
              <a:t>struct addrinfo i, *lista;</a:t>
            </a:r>
            <a:endParaRPr/>
          </a:p>
          <a:p>
            <a:pPr>
              <a:lnSpc>
                <a:spcPct val="100000"/>
              </a:lnSpc>
            </a:pPr>
            <a:r>
              <a:rPr lang="en-US" sz="1600">
                <a:solidFill>
                  <a:srgbClr val="000000"/>
                </a:solidFill>
                <a:latin typeface="Arial"/>
                <a:ea typeface="DejaVu Sans"/>
              </a:rPr>
              <a:t>memset(&amp;i,0,sizeof(i));</a:t>
            </a:r>
            <a:endParaRPr/>
          </a:p>
          <a:p>
            <a:pPr>
              <a:lnSpc>
                <a:spcPct val="100000"/>
              </a:lnSpc>
            </a:pPr>
            <a:r>
              <a:rPr lang="en-US" sz="1600">
                <a:solidFill>
                  <a:srgbClr val="000000"/>
                </a:solidFill>
                <a:latin typeface="Arial"/>
                <a:ea typeface="DejaVu Sans"/>
              </a:rPr>
              <a:t>i.ai_family = AF_UNSPEC;  // IPv4 ó IPv6</a:t>
            </a:r>
            <a:endParaRPr/>
          </a:p>
          <a:p>
            <a:pPr>
              <a:lnSpc>
                <a:spcPct val="100000"/>
              </a:lnSpc>
            </a:pPr>
            <a:r>
              <a:rPr lang="en-US" sz="1600">
                <a:solidFill>
                  <a:srgbClr val="000000"/>
                </a:solidFill>
                <a:latin typeface="Arial"/>
                <a:ea typeface="DejaVu Sans"/>
              </a:rPr>
              <a:t>i.ai_socktype = SOCK_STREAM;</a:t>
            </a:r>
            <a:endParaRPr/>
          </a:p>
          <a:p>
            <a:pPr>
              <a:lnSpc>
                <a:spcPct val="100000"/>
              </a:lnSpc>
            </a:pPr>
            <a:r>
              <a:rPr lang="en-US" sz="1600">
                <a:solidFill>
                  <a:srgbClr val="000000"/>
                </a:solidFill>
                <a:latin typeface="Arial"/>
                <a:ea typeface="DejaVu Sans"/>
              </a:rPr>
              <a:t>if((r=getaddrinfo(“200.1.2.3”,”5678”, &amp;i,&amp;lista))!=0){</a:t>
            </a:r>
            <a:endParaRPr/>
          </a:p>
          <a:p>
            <a:pPr>
              <a:lnSpc>
                <a:spcPct val="100000"/>
              </a:lnSpc>
            </a:pPr>
            <a:r>
              <a:rPr lang="en-US" sz="1600">
                <a:solidFill>
                  <a:srgbClr val="000000"/>
                </a:solidFill>
                <a:latin typeface="Arial"/>
                <a:ea typeface="DejaVu Sans"/>
              </a:rPr>
              <a:t>   fprintf(stderr,”error:%s\n”,gai_strerror(r));</a:t>
            </a:r>
            <a:endParaRPr/>
          </a:p>
          <a:p>
            <a:pPr>
              <a:lnSpc>
                <a:spcPct val="100000"/>
              </a:lnSpc>
            </a:pPr>
            <a:r>
              <a:rPr lang="en-US" sz="1600">
                <a:solidFill>
                  <a:srgbClr val="000000"/>
                </a:solidFill>
                <a:latin typeface="Arial"/>
                <a:ea typeface="DejaVu Sans"/>
              </a:rPr>
              <a:t>   exit(1);</a:t>
            </a:r>
            <a:endParaRPr/>
          </a:p>
          <a:p>
            <a:pPr>
              <a:lnSpc>
                <a:spcPct val="100000"/>
              </a:lnSpc>
            </a:pPr>
            <a:r>
              <a:rPr lang="en-US" sz="1600">
                <a:solidFill>
                  <a:srgbClr val="000000"/>
                </a:solidFill>
                <a:latin typeface="Arial"/>
                <a:ea typeface="DejaVu Sans"/>
              </a:rPr>
              <a:t>}</a:t>
            </a:r>
            <a:endParaRPr/>
          </a:p>
          <a:p>
            <a:pPr>
              <a:lnSpc>
                <a:spcPct val="100000"/>
              </a:lnSpc>
            </a:pPr>
            <a:r>
              <a:rPr lang="en-US" sz="1600">
                <a:solidFill>
                  <a:srgbClr val="000000"/>
                </a:solidFill>
                <a:latin typeface="Arial"/>
                <a:ea typeface="DejaVu Sans"/>
              </a:rPr>
              <a:t>// se crea el socket y cuando ya no se necesite la lista se elimina </a:t>
            </a:r>
            <a:endParaRPr/>
          </a:p>
          <a:p>
            <a:pPr>
              <a:lnSpc>
                <a:spcPct val="100000"/>
              </a:lnSpc>
            </a:pPr>
            <a:r>
              <a:rPr lang="en-US" sz="1600">
                <a:solidFill>
                  <a:srgbClr val="000000"/>
                </a:solidFill>
                <a:latin typeface="Arial"/>
                <a:ea typeface="DejaVu Sans"/>
              </a:rPr>
              <a:t>freeaddrinfo(lista);</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1919520" y="0"/>
            <a:ext cx="8228880" cy="114228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Función socket() //&lt;sys/socket.h&gt;</a:t>
            </a:r>
            <a:endParaRPr/>
          </a:p>
        </p:txBody>
      </p:sp>
      <p:sp>
        <p:nvSpPr>
          <p:cNvPr id="364" name="CustomShape 2"/>
          <p:cNvSpPr/>
          <p:nvPr/>
        </p:nvSpPr>
        <p:spPr>
          <a:xfrm>
            <a:off x="2135520" y="1263960"/>
            <a:ext cx="8228880" cy="67608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int socket(int dominio, int tipo, int protocolo) </a:t>
            </a:r>
            <a:endParaRPr/>
          </a:p>
        </p:txBody>
      </p:sp>
      <p:sp>
        <p:nvSpPr>
          <p:cNvPr id="365" name="CustomShape 3"/>
          <p:cNvSpPr/>
          <p:nvPr/>
        </p:nvSpPr>
        <p:spPr>
          <a:xfrm>
            <a:off x="2711520" y="2258280"/>
            <a:ext cx="7344000" cy="3607200"/>
          </a:xfrm>
          <a:prstGeom prst="rect">
            <a:avLst/>
          </a:prstGeom>
          <a:noFill/>
          <a:ln>
            <a:noFill/>
          </a:ln>
        </p:spPr>
        <p:txBody>
          <a:bodyPr lIns="90000" tIns="45000" rIns="90000" bIns="45000" anchor="ctr"/>
          <a:lstStyle/>
          <a:p>
            <a:pPr>
              <a:lnSpc>
                <a:spcPct val="100000"/>
              </a:lnSpc>
            </a:pPr>
            <a:r>
              <a:rPr lang="en-US" sz="1100">
                <a:solidFill>
                  <a:srgbClr val="000000"/>
                </a:solidFill>
                <a:latin typeface="Arial Unicode MS"/>
                <a:ea typeface="DejaVu Sans"/>
              </a:rPr>
              <a:t>int sd; </a:t>
            </a:r>
            <a:endParaRPr/>
          </a:p>
          <a:p>
            <a:pPr>
              <a:lnSpc>
                <a:spcPct val="100000"/>
              </a:lnSpc>
            </a:pPr>
            <a:r>
              <a:rPr lang="en-US" sz="1100">
                <a:solidFill>
                  <a:srgbClr val="000000"/>
                </a:solidFill>
                <a:latin typeface="Arial Unicode MS"/>
                <a:ea typeface="DejaVu Sans"/>
              </a:rPr>
              <a:t>struct addrinfo i, *r, *p; </a:t>
            </a:r>
            <a:endParaRPr/>
          </a:p>
          <a:p>
            <a:pPr>
              <a:lnSpc>
                <a:spcPct val="100000"/>
              </a:lnSpc>
            </a:pPr>
            <a:r>
              <a:rPr lang="en-US" sz="1100">
                <a:solidFill>
                  <a:srgbClr val="000000"/>
                </a:solidFill>
                <a:latin typeface="Arial Unicode MS"/>
                <a:ea typeface="DejaVu Sans"/>
              </a:rPr>
              <a:t>memset(&amp;i, 0, sizeof (i)); //indicio </a:t>
            </a:r>
            <a:endParaRPr/>
          </a:p>
          <a:p>
            <a:pPr>
              <a:lnSpc>
                <a:spcPct val="100000"/>
              </a:lnSpc>
            </a:pPr>
            <a:r>
              <a:rPr lang="en-US" sz="1100">
                <a:solidFill>
                  <a:srgbClr val="000000"/>
                </a:solidFill>
                <a:latin typeface="Arial Unicode MS"/>
                <a:ea typeface="DejaVu Sans"/>
              </a:rPr>
              <a:t>i.ai_family = AF_INET6; /* Permite IPv4 or IPv6 */ </a:t>
            </a:r>
            <a:endParaRPr/>
          </a:p>
          <a:p>
            <a:pPr>
              <a:lnSpc>
                <a:spcPct val="100000"/>
              </a:lnSpc>
            </a:pPr>
            <a:r>
              <a:rPr lang="en-US" sz="1100">
                <a:solidFill>
                  <a:srgbClr val="000000"/>
                </a:solidFill>
                <a:latin typeface="Arial Unicode MS"/>
                <a:ea typeface="DejaVu Sans"/>
              </a:rPr>
              <a:t>i.ai_socktype = SOCK_STREAM; </a:t>
            </a:r>
            <a:endParaRPr/>
          </a:p>
          <a:p>
            <a:pPr>
              <a:lnSpc>
                <a:spcPct val="100000"/>
              </a:lnSpc>
            </a:pPr>
            <a:r>
              <a:rPr lang="en-US" sz="1100">
                <a:solidFill>
                  <a:srgbClr val="000000"/>
                </a:solidFill>
                <a:latin typeface="Arial Unicode MS"/>
                <a:ea typeface="DejaVu Sans"/>
              </a:rPr>
              <a:t>i.ai_flags = AI_PASSIVE; // utilizado para hacer el bind</a:t>
            </a:r>
            <a:endParaRPr/>
          </a:p>
          <a:p>
            <a:pPr>
              <a:lnSpc>
                <a:spcPct val="100000"/>
              </a:lnSpc>
            </a:pPr>
            <a:r>
              <a:rPr lang="en-US" sz="1100">
                <a:solidFill>
                  <a:srgbClr val="000000"/>
                </a:solidFill>
                <a:latin typeface="Arial Unicode MS"/>
                <a:ea typeface="DejaVu Sans"/>
              </a:rPr>
              <a:t>i.ai_protocol = 0; /* Any protocol */ </a:t>
            </a:r>
            <a:endParaRPr/>
          </a:p>
          <a:p>
            <a:pPr>
              <a:lnSpc>
                <a:spcPct val="100000"/>
              </a:lnSpc>
            </a:pPr>
            <a:r>
              <a:rPr lang="en-US" sz="1100">
                <a:solidFill>
                  <a:srgbClr val="000000"/>
                </a:solidFill>
                <a:latin typeface="Arial Unicode MS"/>
                <a:ea typeface="DejaVu Sans"/>
              </a:rPr>
              <a:t>i.ai_canonname = NULL; </a:t>
            </a:r>
            <a:endParaRPr/>
          </a:p>
          <a:p>
            <a:pPr>
              <a:lnSpc>
                <a:spcPct val="100000"/>
              </a:lnSpc>
            </a:pPr>
            <a:r>
              <a:rPr lang="en-US" sz="1100">
                <a:solidFill>
                  <a:srgbClr val="000000"/>
                </a:solidFill>
                <a:latin typeface="Arial Unicode MS"/>
                <a:ea typeface="DejaVu Sans"/>
              </a:rPr>
              <a:t>i.ai_addr = NULL; </a:t>
            </a:r>
            <a:endParaRPr/>
          </a:p>
          <a:p>
            <a:pPr>
              <a:lnSpc>
                <a:spcPct val="100000"/>
              </a:lnSpc>
            </a:pPr>
            <a:r>
              <a:rPr lang="en-US" sz="1100">
                <a:solidFill>
                  <a:srgbClr val="000000"/>
                </a:solidFill>
                <a:latin typeface="Arial Unicode MS"/>
                <a:ea typeface="DejaVu Sans"/>
              </a:rPr>
              <a:t>i.ai_next = NULL; </a:t>
            </a:r>
            <a:endParaRPr/>
          </a:p>
          <a:p>
            <a:pPr>
              <a:lnSpc>
                <a:spcPct val="100000"/>
              </a:lnSpc>
            </a:pPr>
            <a:r>
              <a:rPr lang="en-US" sz="1100">
                <a:solidFill>
                  <a:srgbClr val="000000"/>
                </a:solidFill>
                <a:latin typeface="Arial Unicode MS"/>
                <a:ea typeface="DejaVu Sans"/>
              </a:rPr>
              <a:t>if ((rv = getaddrinfo(NULL, pto, &amp;i, &amp;r)) != 0) {</a:t>
            </a:r>
            <a:endParaRPr/>
          </a:p>
          <a:p>
            <a:pPr>
              <a:lnSpc>
                <a:spcPct val="100000"/>
              </a:lnSpc>
            </a:pPr>
            <a:r>
              <a:rPr lang="en-US" sz="1100">
                <a:solidFill>
                  <a:srgbClr val="000000"/>
                </a:solidFill>
                <a:latin typeface="Arial Unicode MS"/>
                <a:ea typeface="DejaVu Sans"/>
              </a:rPr>
              <a:t>    fprintf(stderr, "getaddrinfo: %s\n", gai_strerror(rv));</a:t>
            </a:r>
            <a:endParaRPr/>
          </a:p>
          <a:p>
            <a:pPr>
              <a:lnSpc>
                <a:spcPct val="100000"/>
              </a:lnSpc>
            </a:pPr>
            <a:r>
              <a:rPr lang="en-US" sz="1100">
                <a:solidFill>
                  <a:srgbClr val="000000"/>
                </a:solidFill>
                <a:latin typeface="Arial Unicode MS"/>
                <a:ea typeface="DejaVu Sans"/>
              </a:rPr>
              <a:t>    return 1; </a:t>
            </a:r>
            <a:endParaRPr/>
          </a:p>
          <a:p>
            <a:pPr>
              <a:lnSpc>
                <a:spcPct val="100000"/>
              </a:lnSpc>
            </a:pPr>
            <a:r>
              <a:rPr lang="en-US" sz="1100">
                <a:solidFill>
                  <a:srgbClr val="000000"/>
                </a:solidFill>
                <a:latin typeface="Arial Unicode MS"/>
                <a:ea typeface="DejaVu Sans"/>
              </a:rPr>
              <a:t>}//if</a:t>
            </a:r>
            <a:endParaRPr/>
          </a:p>
          <a:p>
            <a:pPr>
              <a:lnSpc>
                <a:spcPct val="100000"/>
              </a:lnSpc>
            </a:pPr>
            <a:r>
              <a:rPr lang="en-US" sz="1100">
                <a:solidFill>
                  <a:srgbClr val="000000"/>
                </a:solidFill>
                <a:latin typeface="Arial Unicode MS"/>
                <a:ea typeface="DejaVu Sans"/>
              </a:rPr>
              <a:t> for(p = r; p != NULL; p = p-&gt;ai_next) { </a:t>
            </a:r>
            <a:endParaRPr/>
          </a:p>
          <a:p>
            <a:pPr>
              <a:lnSpc>
                <a:spcPct val="100000"/>
              </a:lnSpc>
            </a:pPr>
            <a:r>
              <a:rPr lang="en-US" sz="1100">
                <a:solidFill>
                  <a:srgbClr val="000000"/>
                </a:solidFill>
                <a:latin typeface="Arial Unicode MS"/>
                <a:ea typeface="DejaVu Sans"/>
              </a:rPr>
              <a:t>    if </a:t>
            </a:r>
            <a:r>
              <a:rPr lang="en-US" sz="1100" b="1">
                <a:solidFill>
                  <a:srgbClr val="000000"/>
                </a:solidFill>
                <a:latin typeface="Arial Unicode MS"/>
                <a:ea typeface="DejaVu Sans"/>
              </a:rPr>
              <a:t>((sd = socket(p-&gt;ai_family, p-&gt;ai_socktype,p-&gt;ai_protocol)</a:t>
            </a:r>
            <a:r>
              <a:rPr lang="en-US" sz="1100">
                <a:solidFill>
                  <a:srgbClr val="000000"/>
                </a:solidFill>
                <a:latin typeface="Arial Unicode MS"/>
                <a:ea typeface="DejaVu Sans"/>
              </a:rPr>
              <a:t>)</a:t>
            </a:r>
            <a:r>
              <a:rPr lang="en-US" sz="1100" b="1">
                <a:solidFill>
                  <a:srgbClr val="000000"/>
                </a:solidFill>
                <a:latin typeface="Arial Unicode MS"/>
                <a:ea typeface="DejaVu Sans"/>
              </a:rPr>
              <a:t> </a:t>
            </a:r>
            <a:r>
              <a:rPr lang="en-US" sz="1100">
                <a:solidFill>
                  <a:srgbClr val="000000"/>
                </a:solidFill>
                <a:latin typeface="Arial Unicode MS"/>
                <a:ea typeface="DejaVu Sans"/>
              </a:rPr>
              <a:t>== -1) { </a:t>
            </a:r>
            <a:endParaRPr/>
          </a:p>
          <a:p>
            <a:pPr>
              <a:lnSpc>
                <a:spcPct val="100000"/>
              </a:lnSpc>
            </a:pPr>
            <a:r>
              <a:rPr lang="en-US" sz="1100">
                <a:solidFill>
                  <a:srgbClr val="000000"/>
                </a:solidFill>
                <a:latin typeface="Arial Unicode MS"/>
                <a:ea typeface="DejaVu Sans"/>
              </a:rPr>
              <a:t>         perror("server: socket");</a:t>
            </a:r>
            <a:endParaRPr/>
          </a:p>
          <a:p>
            <a:pPr>
              <a:lnSpc>
                <a:spcPct val="100000"/>
              </a:lnSpc>
            </a:pPr>
            <a:r>
              <a:rPr lang="en-US" sz="1100">
                <a:solidFill>
                  <a:srgbClr val="000000"/>
                </a:solidFill>
                <a:latin typeface="Arial Unicode MS"/>
                <a:ea typeface="DejaVu Sans"/>
              </a:rPr>
              <a:t>         continue;</a:t>
            </a:r>
            <a:endParaRPr/>
          </a:p>
          <a:p>
            <a:pPr>
              <a:lnSpc>
                <a:spcPct val="100000"/>
              </a:lnSpc>
            </a:pPr>
            <a:r>
              <a:rPr lang="en-US" sz="1100">
                <a:solidFill>
                  <a:srgbClr val="000000"/>
                </a:solidFill>
                <a:latin typeface="Arial Unicode MS"/>
                <a:ea typeface="DejaVu Sans"/>
              </a:rPr>
              <a:t>     }//if</a:t>
            </a:r>
            <a:endParaRPr/>
          </a:p>
          <a:p>
            <a:pPr>
              <a:lnSpc>
                <a:spcPct val="100000"/>
              </a:lnSpc>
            </a:pPr>
            <a:r>
              <a:rPr lang="en-US" sz="1100">
                <a:solidFill>
                  <a:srgbClr val="000000"/>
                </a:solidFill>
                <a:latin typeface="Arial Unicode MS"/>
                <a:ea typeface="DejaVu Sans"/>
              </a:rPr>
              <a:t>   break;</a:t>
            </a:r>
            <a:endParaRPr/>
          </a:p>
          <a:p>
            <a:pPr>
              <a:lnSpc>
                <a:spcPct val="100000"/>
              </a:lnSpc>
            </a:pPr>
            <a:r>
              <a:rPr lang="en-US" sz="1100">
                <a:solidFill>
                  <a:srgbClr val="000000"/>
                </a:solidFill>
                <a:latin typeface="Arial Unicode MS"/>
                <a:ea typeface="DejaVu Sans"/>
              </a:rPr>
              <a:t>}//for</a:t>
            </a:r>
            <a:r>
              <a:rPr lang="en-US" sz="1100">
                <a:solidFill>
                  <a:srgbClr val="000000"/>
                </a:solidFill>
                <a:latin typeface="Calibri"/>
                <a:ea typeface="DejaVu Sans"/>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Familia de direcciones (1/2)</a:t>
            </a:r>
            <a:endParaRPr/>
          </a:p>
        </p:txBody>
      </p:sp>
      <p:graphicFrame>
        <p:nvGraphicFramePr>
          <p:cNvPr id="367" name="Table 2"/>
          <p:cNvGraphicFramePr/>
          <p:nvPr/>
        </p:nvGraphicFramePr>
        <p:xfrm>
          <a:off x="1981080" y="1600200"/>
          <a:ext cx="8229240" cy="4820040"/>
        </p:xfrm>
        <a:graphic>
          <a:graphicData uri="http://schemas.openxmlformats.org/drawingml/2006/table">
            <a:tbl>
              <a:tblPr/>
              <a:tblGrid>
                <a:gridCol w="2026440"/>
                <a:gridCol w="6202800"/>
              </a:tblGrid>
              <a:tr h="370800">
                <a:tc>
                  <a:txBody>
                    <a:bodyPr/>
                    <a:lstStyle/>
                    <a:p>
                      <a:pPr>
                        <a:lnSpc>
                          <a:spcPct val="100000"/>
                        </a:lnSpc>
                      </a:pPr>
                      <a:r>
                        <a:rPr lang="en-US" b="1">
                          <a:solidFill>
                            <a:srgbClr val="FFFFFF"/>
                          </a:solidFill>
                          <a:latin typeface="Calibri"/>
                          <a:ea typeface="DejaVu Sans"/>
                        </a:rPr>
                        <a:t>Familia</a:t>
                      </a:r>
                      <a:endParaRPr/>
                    </a:p>
                  </a:txBody>
                  <a:tcPr/>
                </a:tc>
                <a:tc>
                  <a:txBody>
                    <a:bodyPr/>
                    <a:lstStyle/>
                    <a:p>
                      <a:pPr>
                        <a:lnSpc>
                          <a:spcPct val="100000"/>
                        </a:lnSpc>
                      </a:pPr>
                      <a:r>
                        <a:rPr lang="en-US" b="1">
                          <a:solidFill>
                            <a:srgbClr val="FFFFFF"/>
                          </a:solidFill>
                          <a:latin typeface="Calibri"/>
                          <a:ea typeface="DejaVu Sans"/>
                        </a:rPr>
                        <a:t>Descripción</a:t>
                      </a:r>
                      <a:endParaRPr/>
                    </a:p>
                  </a:txBody>
                  <a:tcPr/>
                </a:tc>
              </a:tr>
              <a:tr h="370800">
                <a:tc>
                  <a:txBody>
                    <a:bodyPr/>
                    <a:lstStyle/>
                    <a:p>
                      <a:pPr>
                        <a:lnSpc>
                          <a:spcPct val="100000"/>
                        </a:lnSpc>
                      </a:pPr>
                      <a:r>
                        <a:rPr lang="en-US">
                          <a:solidFill>
                            <a:srgbClr val="000000"/>
                          </a:solidFill>
                          <a:latin typeface="Calibri"/>
                          <a:ea typeface="DejaVu Sans"/>
                        </a:rPr>
                        <a:t>AF_LOCAL</a:t>
                      </a:r>
                      <a:endParaRPr/>
                    </a:p>
                  </a:txBody>
                  <a:tcPr/>
                </a:tc>
                <a:tc>
                  <a:txBody>
                    <a:bodyPr/>
                    <a:lstStyle/>
                    <a:p>
                      <a:pPr>
                        <a:lnSpc>
                          <a:spcPct val="100000"/>
                        </a:lnSpc>
                      </a:pPr>
                      <a:r>
                        <a:rPr lang="en-US">
                          <a:solidFill>
                            <a:srgbClr val="000000"/>
                          </a:solidFill>
                          <a:latin typeface="Calibri"/>
                          <a:ea typeface="DejaVu Sans"/>
                        </a:rPr>
                        <a:t>Es otro nombre para AF_UNIX</a:t>
                      </a:r>
                      <a:endParaRPr/>
                    </a:p>
                  </a:txBody>
                  <a:tcPr/>
                </a:tc>
              </a:tr>
              <a:tr h="370800">
                <a:tc>
                  <a:txBody>
                    <a:bodyPr/>
                    <a:lstStyle/>
                    <a:p>
                      <a:pPr>
                        <a:lnSpc>
                          <a:spcPct val="100000"/>
                        </a:lnSpc>
                      </a:pPr>
                      <a:r>
                        <a:rPr lang="en-US">
                          <a:solidFill>
                            <a:srgbClr val="000000"/>
                          </a:solidFill>
                          <a:latin typeface="Calibri"/>
                          <a:ea typeface="DejaVu Sans"/>
                        </a:rPr>
                        <a:t>AF_INET</a:t>
                      </a:r>
                      <a:endParaRPr/>
                    </a:p>
                  </a:txBody>
                  <a:tcPr/>
                </a:tc>
                <a:tc>
                  <a:txBody>
                    <a:bodyPr/>
                    <a:lstStyle/>
                    <a:p>
                      <a:pPr>
                        <a:lnSpc>
                          <a:spcPct val="100000"/>
                        </a:lnSpc>
                      </a:pPr>
                      <a:r>
                        <a:rPr lang="en-US">
                          <a:solidFill>
                            <a:srgbClr val="000000"/>
                          </a:solidFill>
                          <a:latin typeface="Calibri"/>
                          <a:ea typeface="DejaVu Sans"/>
                        </a:rPr>
                        <a:t>Protocolo internet DARPA (TCP/IP)</a:t>
                      </a:r>
                      <a:endParaRPr/>
                    </a:p>
                  </a:txBody>
                  <a:tcPr/>
                </a:tc>
              </a:tr>
              <a:tr h="370800">
                <a:tc>
                  <a:txBody>
                    <a:bodyPr/>
                    <a:lstStyle/>
                    <a:p>
                      <a:pPr>
                        <a:lnSpc>
                          <a:spcPct val="100000"/>
                        </a:lnSpc>
                      </a:pPr>
                      <a:r>
                        <a:rPr lang="en-US">
                          <a:solidFill>
                            <a:srgbClr val="000000"/>
                          </a:solidFill>
                          <a:latin typeface="Calibri"/>
                          <a:ea typeface="DejaVu Sans"/>
                        </a:rPr>
                        <a:t>AF_INET6</a:t>
                      </a:r>
                      <a:endParaRPr/>
                    </a:p>
                  </a:txBody>
                  <a:tcPr/>
                </a:tc>
                <a:tc>
                  <a:txBody>
                    <a:bodyPr/>
                    <a:lstStyle/>
                    <a:p>
                      <a:pPr>
                        <a:lnSpc>
                          <a:spcPct val="100000"/>
                        </a:lnSpc>
                      </a:pPr>
                      <a:r>
                        <a:rPr lang="en-US">
                          <a:solidFill>
                            <a:srgbClr val="000000"/>
                          </a:solidFill>
                          <a:latin typeface="Calibri"/>
                          <a:ea typeface="DejaVu Sans"/>
                        </a:rPr>
                        <a:t>Protocolo internet versión 6</a:t>
                      </a:r>
                      <a:endParaRPr/>
                    </a:p>
                  </a:txBody>
                  <a:tcPr/>
                </a:tc>
              </a:tr>
              <a:tr h="370800">
                <a:tc>
                  <a:txBody>
                    <a:bodyPr/>
                    <a:lstStyle/>
                    <a:p>
                      <a:pPr>
                        <a:lnSpc>
                          <a:spcPct val="100000"/>
                        </a:lnSpc>
                      </a:pPr>
                      <a:r>
                        <a:rPr lang="en-US">
                          <a:solidFill>
                            <a:srgbClr val="000000"/>
                          </a:solidFill>
                          <a:latin typeface="Calibri"/>
                          <a:ea typeface="DejaVu Sans"/>
                        </a:rPr>
                        <a:t>AF_PUP</a:t>
                      </a:r>
                      <a:endParaRPr/>
                    </a:p>
                  </a:txBody>
                  <a:tcPr/>
                </a:tc>
                <a:tc>
                  <a:txBody>
                    <a:bodyPr/>
                    <a:lstStyle/>
                    <a:p>
                      <a:pPr>
                        <a:lnSpc>
                          <a:spcPct val="100000"/>
                        </a:lnSpc>
                      </a:pPr>
                      <a:r>
                        <a:rPr lang="en-US">
                          <a:solidFill>
                            <a:srgbClr val="000000"/>
                          </a:solidFill>
                          <a:latin typeface="Calibri"/>
                          <a:ea typeface="DejaVu Sans"/>
                        </a:rPr>
                        <a:t>Antigua red Xerox</a:t>
                      </a:r>
                      <a:endParaRPr/>
                    </a:p>
                  </a:txBody>
                  <a:tcPr/>
                </a:tc>
              </a:tr>
              <a:tr h="370800">
                <a:tc>
                  <a:txBody>
                    <a:bodyPr/>
                    <a:lstStyle/>
                    <a:p>
                      <a:pPr>
                        <a:lnSpc>
                          <a:spcPct val="100000"/>
                        </a:lnSpc>
                      </a:pPr>
                      <a:r>
                        <a:rPr lang="en-US">
                          <a:solidFill>
                            <a:srgbClr val="000000"/>
                          </a:solidFill>
                          <a:latin typeface="Calibri"/>
                          <a:ea typeface="DejaVu Sans"/>
                        </a:rPr>
                        <a:t>AF_CHAOS</a:t>
                      </a:r>
                      <a:endParaRPr/>
                    </a:p>
                  </a:txBody>
                  <a:tcPr/>
                </a:tc>
                <a:tc>
                  <a:txBody>
                    <a:bodyPr/>
                    <a:lstStyle/>
                    <a:p>
                      <a:pPr>
                        <a:lnSpc>
                          <a:spcPct val="100000"/>
                        </a:lnSpc>
                      </a:pPr>
                      <a:r>
                        <a:rPr lang="en-US">
                          <a:solidFill>
                            <a:srgbClr val="000000"/>
                          </a:solidFill>
                          <a:latin typeface="Calibri"/>
                          <a:ea typeface="DejaVu Sans"/>
                        </a:rPr>
                        <a:t>Red Chaos del MIT</a:t>
                      </a:r>
                      <a:endParaRPr/>
                    </a:p>
                  </a:txBody>
                  <a:tcPr/>
                </a:tc>
              </a:tr>
              <a:tr h="370800">
                <a:tc>
                  <a:txBody>
                    <a:bodyPr/>
                    <a:lstStyle/>
                    <a:p>
                      <a:pPr>
                        <a:lnSpc>
                          <a:spcPct val="100000"/>
                        </a:lnSpc>
                      </a:pPr>
                      <a:r>
                        <a:rPr lang="en-US">
                          <a:solidFill>
                            <a:srgbClr val="000000"/>
                          </a:solidFill>
                          <a:latin typeface="Calibri"/>
                          <a:ea typeface="DejaVu Sans"/>
                        </a:rPr>
                        <a:t>AF_NS</a:t>
                      </a:r>
                      <a:endParaRPr/>
                    </a:p>
                  </a:txBody>
                  <a:tcPr/>
                </a:tc>
                <a:tc>
                  <a:txBody>
                    <a:bodyPr/>
                    <a:lstStyle/>
                    <a:p>
                      <a:pPr>
                        <a:lnSpc>
                          <a:spcPct val="100000"/>
                        </a:lnSpc>
                      </a:pPr>
                      <a:r>
                        <a:rPr lang="en-US">
                          <a:solidFill>
                            <a:srgbClr val="000000"/>
                          </a:solidFill>
                          <a:latin typeface="Calibri"/>
                          <a:ea typeface="DejaVu Sans"/>
                        </a:rPr>
                        <a:t>Arquitectura Xerox Network System</a:t>
                      </a:r>
                      <a:endParaRPr/>
                    </a:p>
                  </a:txBody>
                  <a:tcPr/>
                </a:tc>
              </a:tr>
              <a:tr h="370800">
                <a:tc>
                  <a:txBody>
                    <a:bodyPr/>
                    <a:lstStyle/>
                    <a:p>
                      <a:pPr>
                        <a:lnSpc>
                          <a:spcPct val="100000"/>
                        </a:lnSpc>
                      </a:pPr>
                      <a:r>
                        <a:rPr lang="en-US">
                          <a:solidFill>
                            <a:srgbClr val="000000"/>
                          </a:solidFill>
                          <a:latin typeface="Calibri"/>
                          <a:ea typeface="DejaVu Sans"/>
                        </a:rPr>
                        <a:t>AF_ISO</a:t>
                      </a:r>
                      <a:endParaRPr/>
                    </a:p>
                  </a:txBody>
                  <a:tcPr/>
                </a:tc>
                <a:tc>
                  <a:txBody>
                    <a:bodyPr/>
                    <a:lstStyle/>
                    <a:p>
                      <a:pPr>
                        <a:lnSpc>
                          <a:spcPct val="100000"/>
                        </a:lnSpc>
                      </a:pPr>
                      <a:r>
                        <a:rPr lang="en-US">
                          <a:solidFill>
                            <a:srgbClr val="000000"/>
                          </a:solidFill>
                          <a:latin typeface="Calibri"/>
                          <a:ea typeface="DejaVu Sans"/>
                        </a:rPr>
                        <a:t>Protocolos OSI</a:t>
                      </a:r>
                      <a:endParaRPr/>
                    </a:p>
                  </a:txBody>
                  <a:tcPr/>
                </a:tc>
              </a:tr>
              <a:tr h="370800">
                <a:tc>
                  <a:txBody>
                    <a:bodyPr/>
                    <a:lstStyle/>
                    <a:p>
                      <a:pPr>
                        <a:lnSpc>
                          <a:spcPct val="100000"/>
                        </a:lnSpc>
                      </a:pPr>
                      <a:r>
                        <a:rPr lang="en-US">
                          <a:solidFill>
                            <a:srgbClr val="000000"/>
                          </a:solidFill>
                          <a:latin typeface="Calibri"/>
                          <a:ea typeface="DejaVu Sans"/>
                        </a:rPr>
                        <a:t>AF_ECMA</a:t>
                      </a:r>
                      <a:endParaRPr/>
                    </a:p>
                  </a:txBody>
                  <a:tcPr/>
                </a:tc>
                <a:tc>
                  <a:txBody>
                    <a:bodyPr/>
                    <a:lstStyle/>
                    <a:p>
                      <a:pPr>
                        <a:lnSpc>
                          <a:spcPct val="100000"/>
                        </a:lnSpc>
                      </a:pPr>
                      <a:r>
                        <a:rPr lang="en-US">
                          <a:solidFill>
                            <a:srgbClr val="000000"/>
                          </a:solidFill>
                          <a:latin typeface="Calibri"/>
                          <a:ea typeface="DejaVu Sans"/>
                        </a:rPr>
                        <a:t>Red European Computer Manufactures</a:t>
                      </a:r>
                      <a:endParaRPr/>
                    </a:p>
                  </a:txBody>
                  <a:tcPr/>
                </a:tc>
              </a:tr>
              <a:tr h="370800">
                <a:tc>
                  <a:txBody>
                    <a:bodyPr/>
                    <a:lstStyle/>
                    <a:p>
                      <a:pPr>
                        <a:lnSpc>
                          <a:spcPct val="100000"/>
                        </a:lnSpc>
                      </a:pPr>
                      <a:r>
                        <a:rPr lang="en-US">
                          <a:solidFill>
                            <a:srgbClr val="000000"/>
                          </a:solidFill>
                          <a:latin typeface="Calibri"/>
                          <a:ea typeface="DejaVu Sans"/>
                        </a:rPr>
                        <a:t>AF_DATAKIT</a:t>
                      </a:r>
                      <a:endParaRPr/>
                    </a:p>
                  </a:txBody>
                  <a:tcPr/>
                </a:tc>
                <a:tc>
                  <a:txBody>
                    <a:bodyPr/>
                    <a:lstStyle/>
                    <a:p>
                      <a:pPr>
                        <a:lnSpc>
                          <a:spcPct val="100000"/>
                        </a:lnSpc>
                      </a:pPr>
                      <a:r>
                        <a:rPr lang="en-US">
                          <a:solidFill>
                            <a:srgbClr val="000000"/>
                          </a:solidFill>
                          <a:latin typeface="Calibri"/>
                          <a:ea typeface="DejaVu Sans"/>
                        </a:rPr>
                        <a:t>Red Datakit de AT&amp;T</a:t>
                      </a:r>
                      <a:endParaRPr/>
                    </a:p>
                  </a:txBody>
                  <a:tcPr/>
                </a:tc>
              </a:tr>
              <a:tr h="370800">
                <a:tc>
                  <a:txBody>
                    <a:bodyPr/>
                    <a:lstStyle/>
                    <a:p>
                      <a:pPr>
                        <a:lnSpc>
                          <a:spcPct val="100000"/>
                        </a:lnSpc>
                      </a:pPr>
                      <a:r>
                        <a:rPr lang="en-US">
                          <a:solidFill>
                            <a:srgbClr val="000000"/>
                          </a:solidFill>
                          <a:latin typeface="Calibri"/>
                          <a:ea typeface="DejaVu Sans"/>
                        </a:rPr>
                        <a:t>AF_CCITT</a:t>
                      </a:r>
                      <a:endParaRPr/>
                    </a:p>
                  </a:txBody>
                  <a:tcPr/>
                </a:tc>
                <a:tc>
                  <a:txBody>
                    <a:bodyPr/>
                    <a:lstStyle/>
                    <a:p>
                      <a:pPr>
                        <a:lnSpc>
                          <a:spcPct val="100000"/>
                        </a:lnSpc>
                      </a:pPr>
                      <a:r>
                        <a:rPr lang="en-US">
                          <a:solidFill>
                            <a:srgbClr val="000000"/>
                          </a:solidFill>
                          <a:latin typeface="Calibri"/>
                          <a:ea typeface="DejaVu Sans"/>
                        </a:rPr>
                        <a:t>Protocolos del CCITT, por ejemplo X.25</a:t>
                      </a:r>
                      <a:endParaRPr/>
                    </a:p>
                  </a:txBody>
                  <a:tcPr/>
                </a:tc>
              </a:tr>
              <a:tr h="370800">
                <a:tc>
                  <a:txBody>
                    <a:bodyPr/>
                    <a:lstStyle/>
                    <a:p>
                      <a:pPr>
                        <a:lnSpc>
                          <a:spcPct val="100000"/>
                        </a:lnSpc>
                      </a:pPr>
                      <a:r>
                        <a:rPr lang="en-US">
                          <a:solidFill>
                            <a:srgbClr val="000000"/>
                          </a:solidFill>
                          <a:latin typeface="Calibri"/>
                          <a:ea typeface="DejaVu Sans"/>
                        </a:rPr>
                        <a:t>AF_SNA</a:t>
                      </a:r>
                      <a:endParaRPr/>
                    </a:p>
                  </a:txBody>
                  <a:tcPr/>
                </a:tc>
                <a:tc>
                  <a:txBody>
                    <a:bodyPr/>
                    <a:lstStyle/>
                    <a:p>
                      <a:pPr>
                        <a:lnSpc>
                          <a:spcPct val="100000"/>
                        </a:lnSpc>
                      </a:pPr>
                      <a:r>
                        <a:rPr lang="en-US">
                          <a:solidFill>
                            <a:srgbClr val="000000"/>
                          </a:solidFill>
                          <a:latin typeface="Calibri"/>
                          <a:ea typeface="DejaVu Sans"/>
                        </a:rPr>
                        <a:t>System Network Architecture (SNA) de IBM</a:t>
                      </a:r>
                      <a:endParaRPr/>
                    </a:p>
                  </a:txBody>
                  <a:tcPr/>
                </a:tc>
              </a:tr>
              <a:tr h="370440">
                <a:tc>
                  <a:txBody>
                    <a:bodyPr/>
                    <a:lstStyle/>
                    <a:p>
                      <a:pPr>
                        <a:lnSpc>
                          <a:spcPct val="100000"/>
                        </a:lnSpc>
                      </a:pPr>
                      <a:r>
                        <a:rPr lang="en-US">
                          <a:solidFill>
                            <a:srgbClr val="000000"/>
                          </a:solidFill>
                          <a:latin typeface="Calibri"/>
                          <a:ea typeface="DejaVu Sans"/>
                        </a:rPr>
                        <a:t>AF_DECnet</a:t>
                      </a:r>
                      <a:endParaRPr/>
                    </a:p>
                  </a:txBody>
                  <a:tcPr/>
                </a:tc>
                <a:tc>
                  <a:txBody>
                    <a:bodyPr/>
                    <a:lstStyle/>
                    <a:p>
                      <a:pPr>
                        <a:lnSpc>
                          <a:spcPct val="100000"/>
                        </a:lnSpc>
                      </a:pPr>
                      <a:r>
                        <a:rPr lang="en-US">
                          <a:solidFill>
                            <a:srgbClr val="000000"/>
                          </a:solidFill>
                          <a:latin typeface="Calibri"/>
                          <a:ea typeface="DejaVu Sans"/>
                        </a:rPr>
                        <a:t>Red DEC</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Familia de direcciones (2/2)</a:t>
            </a:r>
            <a:endParaRPr/>
          </a:p>
        </p:txBody>
      </p:sp>
      <p:graphicFrame>
        <p:nvGraphicFramePr>
          <p:cNvPr id="369" name="Table 2"/>
          <p:cNvGraphicFramePr/>
          <p:nvPr/>
        </p:nvGraphicFramePr>
        <p:xfrm>
          <a:off x="1981080" y="1600200"/>
          <a:ext cx="8229240" cy="4929840"/>
        </p:xfrm>
        <a:graphic>
          <a:graphicData uri="http://schemas.openxmlformats.org/drawingml/2006/table">
            <a:tbl>
              <a:tblPr/>
              <a:tblGrid>
                <a:gridCol w="2026440"/>
                <a:gridCol w="6202800"/>
              </a:tblGrid>
              <a:tr h="363960">
                <a:tc>
                  <a:txBody>
                    <a:bodyPr/>
                    <a:lstStyle/>
                    <a:p>
                      <a:pPr>
                        <a:lnSpc>
                          <a:spcPct val="100000"/>
                        </a:lnSpc>
                      </a:pPr>
                      <a:r>
                        <a:rPr lang="en-US" b="1">
                          <a:solidFill>
                            <a:srgbClr val="FFFFFF"/>
                          </a:solidFill>
                          <a:latin typeface="Calibri"/>
                          <a:ea typeface="DejaVu Sans"/>
                        </a:rPr>
                        <a:t>Familia</a:t>
                      </a:r>
                      <a:endParaRPr/>
                    </a:p>
                  </a:txBody>
                  <a:tcPr/>
                </a:tc>
                <a:tc>
                  <a:txBody>
                    <a:bodyPr/>
                    <a:lstStyle/>
                    <a:p>
                      <a:pPr>
                        <a:lnSpc>
                          <a:spcPct val="100000"/>
                        </a:lnSpc>
                      </a:pPr>
                      <a:r>
                        <a:rPr lang="en-US" b="1">
                          <a:solidFill>
                            <a:srgbClr val="FFFFFF"/>
                          </a:solidFill>
                          <a:latin typeface="Calibri"/>
                          <a:ea typeface="DejaVu Sans"/>
                        </a:rPr>
                        <a:t>Descripción</a:t>
                      </a:r>
                      <a:endParaRPr/>
                    </a:p>
                  </a:txBody>
                  <a:tcPr/>
                </a:tc>
              </a:tr>
              <a:tr h="635400">
                <a:tc>
                  <a:txBody>
                    <a:bodyPr/>
                    <a:lstStyle/>
                    <a:p>
                      <a:pPr>
                        <a:lnSpc>
                          <a:spcPct val="100000"/>
                        </a:lnSpc>
                      </a:pPr>
                      <a:r>
                        <a:rPr lang="en-US">
                          <a:solidFill>
                            <a:srgbClr val="000000"/>
                          </a:solidFill>
                          <a:latin typeface="Calibri"/>
                          <a:ea typeface="DejaVu Sans"/>
                        </a:rPr>
                        <a:t>AF_IMPLINK</a:t>
                      </a:r>
                      <a:endParaRPr/>
                    </a:p>
                  </a:txBody>
                  <a:tcPr/>
                </a:tc>
                <a:tc>
                  <a:txBody>
                    <a:bodyPr/>
                    <a:lstStyle/>
                    <a:p>
                      <a:pPr>
                        <a:lnSpc>
                          <a:spcPct val="100000"/>
                        </a:lnSpc>
                      </a:pPr>
                      <a:r>
                        <a:rPr lang="en-US">
                          <a:solidFill>
                            <a:srgbClr val="000000"/>
                          </a:solidFill>
                          <a:latin typeface="Calibri"/>
                          <a:ea typeface="DejaVu Sans"/>
                        </a:rPr>
                        <a:t>Antigua interfaz de enlace 1822 Interface Message Processor</a:t>
                      </a:r>
                      <a:endParaRPr/>
                    </a:p>
                  </a:txBody>
                  <a:tcPr/>
                </a:tc>
              </a:tr>
              <a:tr h="363960">
                <a:tc>
                  <a:txBody>
                    <a:bodyPr/>
                    <a:lstStyle/>
                    <a:p>
                      <a:pPr>
                        <a:lnSpc>
                          <a:spcPct val="100000"/>
                        </a:lnSpc>
                      </a:pPr>
                      <a:r>
                        <a:rPr lang="en-US">
                          <a:solidFill>
                            <a:srgbClr val="000000"/>
                          </a:solidFill>
                          <a:latin typeface="Calibri"/>
                          <a:ea typeface="DejaVu Sans"/>
                        </a:rPr>
                        <a:t>AF_DLI</a:t>
                      </a:r>
                      <a:endParaRPr/>
                    </a:p>
                  </a:txBody>
                  <a:tcPr/>
                </a:tc>
                <a:tc>
                  <a:txBody>
                    <a:bodyPr/>
                    <a:lstStyle/>
                    <a:p>
                      <a:pPr>
                        <a:lnSpc>
                          <a:spcPct val="100000"/>
                        </a:lnSpc>
                      </a:pPr>
                      <a:r>
                        <a:rPr lang="en-US">
                          <a:solidFill>
                            <a:srgbClr val="000000"/>
                          </a:solidFill>
                          <a:latin typeface="Calibri"/>
                          <a:ea typeface="DejaVu Sans"/>
                        </a:rPr>
                        <a:t>Interfaz directa de enlace</a:t>
                      </a:r>
                      <a:endParaRPr/>
                    </a:p>
                  </a:txBody>
                  <a:tcPr/>
                </a:tc>
              </a:tr>
              <a:tr h="363960">
                <a:tc>
                  <a:txBody>
                    <a:bodyPr/>
                    <a:lstStyle/>
                    <a:p>
                      <a:pPr>
                        <a:lnSpc>
                          <a:spcPct val="100000"/>
                        </a:lnSpc>
                      </a:pPr>
                      <a:r>
                        <a:rPr lang="en-US">
                          <a:solidFill>
                            <a:srgbClr val="000000"/>
                          </a:solidFill>
                          <a:latin typeface="Calibri"/>
                          <a:ea typeface="DejaVu Sans"/>
                        </a:rPr>
                        <a:t>AF_LAT</a:t>
                      </a:r>
                      <a:endParaRPr/>
                    </a:p>
                  </a:txBody>
                  <a:tcPr/>
                </a:tc>
                <a:tc>
                  <a:txBody>
                    <a:bodyPr/>
                    <a:lstStyle/>
                    <a:p>
                      <a:pPr>
                        <a:lnSpc>
                          <a:spcPct val="100000"/>
                        </a:lnSpc>
                      </a:pPr>
                      <a:r>
                        <a:rPr lang="en-US">
                          <a:solidFill>
                            <a:srgbClr val="000000"/>
                          </a:solidFill>
                          <a:latin typeface="Calibri"/>
                          <a:ea typeface="DejaVu Sans"/>
                        </a:rPr>
                        <a:t>Interfaz de teminales de red de área local</a:t>
                      </a:r>
                      <a:endParaRPr/>
                    </a:p>
                  </a:txBody>
                  <a:tcPr/>
                </a:tc>
              </a:tr>
              <a:tr h="363960">
                <a:tc>
                  <a:txBody>
                    <a:bodyPr/>
                    <a:lstStyle/>
                    <a:p>
                      <a:pPr>
                        <a:lnSpc>
                          <a:spcPct val="100000"/>
                        </a:lnSpc>
                      </a:pPr>
                      <a:r>
                        <a:rPr lang="en-US">
                          <a:solidFill>
                            <a:srgbClr val="000000"/>
                          </a:solidFill>
                          <a:latin typeface="Calibri"/>
                          <a:ea typeface="DejaVu Sans"/>
                        </a:rPr>
                        <a:t>AF_HYLINK</a:t>
                      </a:r>
                      <a:endParaRPr/>
                    </a:p>
                  </a:txBody>
                  <a:tcPr/>
                </a:tc>
                <a:tc>
                  <a:txBody>
                    <a:bodyPr/>
                    <a:lstStyle/>
                    <a:p>
                      <a:pPr>
                        <a:lnSpc>
                          <a:spcPct val="100000"/>
                        </a:lnSpc>
                      </a:pPr>
                      <a:r>
                        <a:rPr lang="en-US">
                          <a:solidFill>
                            <a:srgbClr val="000000"/>
                          </a:solidFill>
                          <a:latin typeface="Calibri"/>
                          <a:ea typeface="DejaVu Sans"/>
                        </a:rPr>
                        <a:t>Network System, Córporation Hyperchannel</a:t>
                      </a:r>
                      <a:endParaRPr/>
                    </a:p>
                  </a:txBody>
                  <a:tcPr/>
                </a:tc>
              </a:tr>
              <a:tr h="363960">
                <a:tc>
                  <a:txBody>
                    <a:bodyPr/>
                    <a:lstStyle/>
                    <a:p>
                      <a:pPr>
                        <a:lnSpc>
                          <a:spcPct val="100000"/>
                        </a:lnSpc>
                      </a:pPr>
                      <a:r>
                        <a:rPr lang="en-US">
                          <a:solidFill>
                            <a:srgbClr val="000000"/>
                          </a:solidFill>
                          <a:latin typeface="Calibri"/>
                          <a:ea typeface="DejaVu Sans"/>
                        </a:rPr>
                        <a:t>AF_APPLETALK</a:t>
                      </a:r>
                      <a:endParaRPr/>
                    </a:p>
                  </a:txBody>
                  <a:tcPr/>
                </a:tc>
                <a:tc>
                  <a:txBody>
                    <a:bodyPr/>
                    <a:lstStyle/>
                    <a:p>
                      <a:pPr>
                        <a:lnSpc>
                          <a:spcPct val="100000"/>
                        </a:lnSpc>
                      </a:pPr>
                      <a:r>
                        <a:rPr lang="en-US">
                          <a:solidFill>
                            <a:srgbClr val="000000"/>
                          </a:solidFill>
                          <a:latin typeface="Calibri"/>
                          <a:ea typeface="DejaVu Sans"/>
                        </a:rPr>
                        <a:t>Red AppleTalk</a:t>
                      </a:r>
                      <a:endParaRPr/>
                    </a:p>
                  </a:txBody>
                  <a:tcPr/>
                </a:tc>
              </a:tr>
              <a:tr h="635400">
                <a:tc>
                  <a:txBody>
                    <a:bodyPr/>
                    <a:lstStyle/>
                    <a:p>
                      <a:pPr>
                        <a:lnSpc>
                          <a:spcPct val="100000"/>
                        </a:lnSpc>
                      </a:pPr>
                      <a:r>
                        <a:rPr lang="en-US">
                          <a:solidFill>
                            <a:srgbClr val="000000"/>
                          </a:solidFill>
                          <a:latin typeface="Calibri"/>
                          <a:ea typeface="DejaVu Sans"/>
                        </a:rPr>
                        <a:t>AF_ROUTE</a:t>
                      </a:r>
                      <a:endParaRPr/>
                    </a:p>
                  </a:txBody>
                  <a:tcPr/>
                </a:tc>
                <a:tc>
                  <a:txBody>
                    <a:bodyPr/>
                    <a:lstStyle/>
                    <a:p>
                      <a:pPr>
                        <a:lnSpc>
                          <a:spcPct val="100000"/>
                        </a:lnSpc>
                      </a:pPr>
                      <a:r>
                        <a:rPr lang="en-US">
                          <a:solidFill>
                            <a:srgbClr val="000000"/>
                          </a:solidFill>
                          <a:latin typeface="Calibri"/>
                          <a:ea typeface="DejaVu Sans"/>
                        </a:rPr>
                        <a:t>Comunicación con la capa de encaminamiento del núcleo</a:t>
                      </a:r>
                      <a:endParaRPr/>
                    </a:p>
                  </a:txBody>
                  <a:tcPr/>
                </a:tc>
              </a:tr>
              <a:tr h="363960">
                <a:tc>
                  <a:txBody>
                    <a:bodyPr/>
                    <a:lstStyle/>
                    <a:p>
                      <a:pPr>
                        <a:lnSpc>
                          <a:spcPct val="100000"/>
                        </a:lnSpc>
                      </a:pPr>
                      <a:r>
                        <a:rPr lang="en-US">
                          <a:solidFill>
                            <a:srgbClr val="000000"/>
                          </a:solidFill>
                          <a:latin typeface="Calibri"/>
                          <a:ea typeface="DejaVu Sans"/>
                        </a:rPr>
                        <a:t>AF_LINK</a:t>
                      </a:r>
                      <a:endParaRPr/>
                    </a:p>
                  </a:txBody>
                  <a:tcPr/>
                </a:tc>
                <a:tc>
                  <a:txBody>
                    <a:bodyPr/>
                    <a:lstStyle/>
                    <a:p>
                      <a:pPr>
                        <a:lnSpc>
                          <a:spcPct val="100000"/>
                        </a:lnSpc>
                      </a:pPr>
                      <a:r>
                        <a:rPr lang="en-US">
                          <a:solidFill>
                            <a:srgbClr val="000000"/>
                          </a:solidFill>
                          <a:latin typeface="Calibri"/>
                          <a:ea typeface="DejaVu Sans"/>
                        </a:rPr>
                        <a:t>Acceso a la capa de enlace</a:t>
                      </a:r>
                      <a:endParaRPr/>
                    </a:p>
                  </a:txBody>
                  <a:tcPr/>
                </a:tc>
              </a:tr>
              <a:tr h="363960">
                <a:tc>
                  <a:txBody>
                    <a:bodyPr/>
                    <a:lstStyle/>
                    <a:p>
                      <a:pPr>
                        <a:lnSpc>
                          <a:spcPct val="100000"/>
                        </a:lnSpc>
                      </a:pPr>
                      <a:r>
                        <a:rPr lang="en-US">
                          <a:solidFill>
                            <a:srgbClr val="000000"/>
                          </a:solidFill>
                          <a:latin typeface="Calibri"/>
                          <a:ea typeface="DejaVu Sans"/>
                        </a:rPr>
                        <a:t>AF_XTP</a:t>
                      </a:r>
                      <a:endParaRPr/>
                    </a:p>
                  </a:txBody>
                  <a:tcPr/>
                </a:tc>
                <a:tc>
                  <a:txBody>
                    <a:bodyPr/>
                    <a:lstStyle/>
                    <a:p>
                      <a:pPr>
                        <a:lnSpc>
                          <a:spcPct val="100000"/>
                        </a:lnSpc>
                      </a:pPr>
                      <a:r>
                        <a:rPr lang="en-US">
                          <a:solidFill>
                            <a:srgbClr val="000000"/>
                          </a:solidFill>
                          <a:latin typeface="Calibri"/>
                          <a:ea typeface="DejaVu Sans"/>
                        </a:rPr>
                        <a:t>eXpress Transfer Protocol</a:t>
                      </a:r>
                      <a:endParaRPr/>
                    </a:p>
                  </a:txBody>
                  <a:tcPr/>
                </a:tc>
              </a:tr>
              <a:tr h="363960">
                <a:tc>
                  <a:txBody>
                    <a:bodyPr/>
                    <a:lstStyle/>
                    <a:p>
                      <a:pPr>
                        <a:lnSpc>
                          <a:spcPct val="100000"/>
                        </a:lnSpc>
                      </a:pPr>
                      <a:r>
                        <a:rPr lang="en-US">
                          <a:solidFill>
                            <a:srgbClr val="000000"/>
                          </a:solidFill>
                          <a:latin typeface="Calibri"/>
                          <a:ea typeface="DejaVu Sans"/>
                        </a:rPr>
                        <a:t>AF_COIP</a:t>
                      </a:r>
                      <a:endParaRPr/>
                    </a:p>
                  </a:txBody>
                  <a:tcPr/>
                </a:tc>
                <a:tc>
                  <a:txBody>
                    <a:bodyPr/>
                    <a:lstStyle/>
                    <a:p>
                      <a:pPr>
                        <a:lnSpc>
                          <a:spcPct val="100000"/>
                        </a:lnSpc>
                      </a:pPr>
                      <a:r>
                        <a:rPr lang="en-US">
                          <a:solidFill>
                            <a:srgbClr val="000000"/>
                          </a:solidFill>
                          <a:latin typeface="Calibri"/>
                          <a:ea typeface="DejaVu Sans"/>
                        </a:rPr>
                        <a:t>Connection-oriented IP (ST II)</a:t>
                      </a:r>
                      <a:endParaRPr/>
                    </a:p>
                  </a:txBody>
                  <a:tcPr/>
                </a:tc>
              </a:tr>
              <a:tr h="363960">
                <a:tc>
                  <a:txBody>
                    <a:bodyPr/>
                    <a:lstStyle/>
                    <a:p>
                      <a:pPr>
                        <a:lnSpc>
                          <a:spcPct val="100000"/>
                        </a:lnSpc>
                      </a:pPr>
                      <a:r>
                        <a:rPr lang="en-US">
                          <a:solidFill>
                            <a:srgbClr val="000000"/>
                          </a:solidFill>
                          <a:latin typeface="Calibri"/>
                          <a:ea typeface="DejaVu Sans"/>
                        </a:rPr>
                        <a:t>AF_CNT</a:t>
                      </a:r>
                      <a:endParaRPr/>
                    </a:p>
                  </a:txBody>
                  <a:tcPr/>
                </a:tc>
                <a:tc>
                  <a:txBody>
                    <a:bodyPr/>
                    <a:lstStyle/>
                    <a:p>
                      <a:pPr>
                        <a:lnSpc>
                          <a:spcPct val="100000"/>
                        </a:lnSpc>
                      </a:pPr>
                      <a:r>
                        <a:rPr lang="en-US">
                          <a:solidFill>
                            <a:srgbClr val="000000"/>
                          </a:solidFill>
                          <a:latin typeface="Calibri"/>
                          <a:ea typeface="DejaVu Sans"/>
                        </a:rPr>
                        <a:t>Computer Network Tecnology</a:t>
                      </a:r>
                      <a:endParaRPr/>
                    </a:p>
                  </a:txBody>
                  <a:tcPr/>
                </a:tc>
              </a:tr>
              <a:tr h="367200">
                <a:tc>
                  <a:txBody>
                    <a:bodyPr/>
                    <a:lstStyle/>
                    <a:p>
                      <a:pPr>
                        <a:lnSpc>
                          <a:spcPct val="100000"/>
                        </a:lnSpc>
                      </a:pPr>
                      <a:r>
                        <a:rPr lang="en-US">
                          <a:solidFill>
                            <a:srgbClr val="000000"/>
                          </a:solidFill>
                          <a:latin typeface="Calibri"/>
                          <a:ea typeface="DejaVu Sans"/>
                        </a:rPr>
                        <a:t>AF_IPX</a:t>
                      </a:r>
                      <a:endParaRPr/>
                    </a:p>
                  </a:txBody>
                  <a:tcPr/>
                </a:tc>
                <a:tc>
                  <a:txBody>
                    <a:bodyPr/>
                    <a:lstStyle/>
                    <a:p>
                      <a:pPr>
                        <a:lnSpc>
                          <a:spcPct val="100000"/>
                        </a:lnSpc>
                      </a:pPr>
                      <a:r>
                        <a:rPr lang="en-US">
                          <a:solidFill>
                            <a:srgbClr val="000000"/>
                          </a:solidFill>
                          <a:latin typeface="Calibri"/>
                          <a:ea typeface="DejaVu Sans"/>
                        </a:rPr>
                        <a:t>Protocolo Internet de Novell</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Tipos de semántica de la comunicación</a:t>
            </a:r>
            <a:endParaRPr/>
          </a:p>
        </p:txBody>
      </p:sp>
      <p:sp>
        <p:nvSpPr>
          <p:cNvPr id="371"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4300">
                <a:solidFill>
                  <a:srgbClr val="000000"/>
                </a:solidFill>
                <a:latin typeface="MoolBoran"/>
                <a:ea typeface="DejaVu Sans"/>
              </a:rPr>
              <a:t>SOCK_STREAM</a:t>
            </a:r>
            <a:r>
              <a:rPr lang="en-US" sz="2800">
                <a:solidFill>
                  <a:srgbClr val="000000"/>
                </a:solidFill>
                <a:latin typeface="Calibri"/>
                <a:ea typeface="DejaVu Sans"/>
              </a:rPr>
              <a:t>, sockets de flujo</a:t>
            </a:r>
            <a:endParaRPr/>
          </a:p>
          <a:p>
            <a:pPr>
              <a:lnSpc>
                <a:spcPct val="90000"/>
              </a:lnSpc>
              <a:buFont typeface="Arial"/>
              <a:buChar char="•"/>
            </a:pPr>
            <a:r>
              <a:rPr lang="en-US" sz="4300">
                <a:solidFill>
                  <a:srgbClr val="000000"/>
                </a:solidFill>
                <a:latin typeface="MoolBoran"/>
                <a:ea typeface="DejaVu Sans"/>
              </a:rPr>
              <a:t>SOCK_DGRAM</a:t>
            </a:r>
            <a:r>
              <a:rPr lang="en-US" sz="2800">
                <a:solidFill>
                  <a:srgbClr val="000000"/>
                </a:solidFill>
                <a:latin typeface="Calibri"/>
                <a:ea typeface="DejaVu Sans"/>
              </a:rPr>
              <a:t>, sockets de datagrama</a:t>
            </a:r>
            <a:endParaRPr/>
          </a:p>
          <a:p>
            <a:pPr>
              <a:lnSpc>
                <a:spcPct val="90000"/>
              </a:lnSpc>
              <a:buFont typeface="Arial"/>
              <a:buChar char="•"/>
            </a:pPr>
            <a:r>
              <a:rPr lang="en-US" sz="4300">
                <a:solidFill>
                  <a:srgbClr val="000000"/>
                </a:solidFill>
                <a:latin typeface="MoolBoran"/>
                <a:ea typeface="DejaVu Sans"/>
              </a:rPr>
              <a:t>SOCK_RAW</a:t>
            </a:r>
            <a:r>
              <a:rPr lang="en-US" sz="2800">
                <a:solidFill>
                  <a:srgbClr val="000000"/>
                </a:solidFill>
                <a:latin typeface="Calibri"/>
                <a:ea typeface="DejaVu Sans"/>
              </a:rPr>
              <a:t>, sockets crudos</a:t>
            </a:r>
            <a:endParaRPr/>
          </a:p>
          <a:p>
            <a:pPr>
              <a:lnSpc>
                <a:spcPct val="90000"/>
              </a:lnSpc>
              <a:buFont typeface="Arial"/>
              <a:buChar char="•"/>
            </a:pPr>
            <a:r>
              <a:rPr lang="en-US" sz="4300">
                <a:solidFill>
                  <a:srgbClr val="000000"/>
                </a:solidFill>
                <a:latin typeface="MoolBoran"/>
                <a:ea typeface="DejaVu Sans"/>
              </a:rPr>
              <a:t>SOCK_SEQPACKET</a:t>
            </a:r>
            <a:r>
              <a:rPr lang="en-US" sz="2800">
                <a:solidFill>
                  <a:srgbClr val="000000"/>
                </a:solidFill>
                <a:latin typeface="Calibri"/>
                <a:ea typeface="DejaVu Sans"/>
              </a:rPr>
              <a:t>, conector no orientado a conexión pero fiable de longitud fija (solo en </a:t>
            </a:r>
            <a:r>
              <a:rPr lang="en-US" sz="4300">
                <a:solidFill>
                  <a:srgbClr val="000000"/>
                </a:solidFill>
                <a:latin typeface="MoolBoran"/>
                <a:ea typeface="DejaVu Sans"/>
              </a:rPr>
              <a:t>AF_NS</a:t>
            </a:r>
            <a:r>
              <a:rPr lang="en-US" sz="2800">
                <a:solidFill>
                  <a:srgbClr val="000000"/>
                </a:solidFill>
                <a:latin typeface="Calibri"/>
                <a:ea typeface="DejaVu Sans"/>
              </a:rPr>
              <a:t>)</a:t>
            </a:r>
            <a:endParaRPr/>
          </a:p>
          <a:p>
            <a:pPr>
              <a:lnSpc>
                <a:spcPct val="90000"/>
              </a:lnSpc>
              <a:buFont typeface="Arial"/>
              <a:buChar char="•"/>
            </a:pPr>
            <a:r>
              <a:rPr lang="en-US" sz="4300">
                <a:solidFill>
                  <a:srgbClr val="000000"/>
                </a:solidFill>
                <a:latin typeface="MoolBoran"/>
                <a:ea typeface="DejaVu Sans"/>
              </a:rPr>
              <a:t>SOCK_RDM</a:t>
            </a:r>
            <a:r>
              <a:rPr lang="en-US" sz="2800">
                <a:solidFill>
                  <a:srgbClr val="000000"/>
                </a:solidFill>
                <a:latin typeface="Calibri"/>
                <a:ea typeface="DejaVu Sans"/>
              </a:rPr>
              <a:t>, conector no orientado a conexión pero fiable y secuencial (no implementado pero se puede simular a nivel de capa de usuario)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Función bind()</a:t>
            </a:r>
            <a:endParaRPr/>
          </a:p>
        </p:txBody>
      </p:sp>
      <p:sp>
        <p:nvSpPr>
          <p:cNvPr id="373" name="CustomShape 2"/>
          <p:cNvSpPr/>
          <p:nvPr/>
        </p:nvSpPr>
        <p:spPr>
          <a:xfrm>
            <a:off x="1981080" y="1448640"/>
            <a:ext cx="8228880" cy="3556440"/>
          </a:xfrm>
          <a:prstGeom prst="rect">
            <a:avLst/>
          </a:prstGeom>
          <a:noFill/>
          <a:ln>
            <a:noFill/>
          </a:ln>
        </p:spPr>
        <p:txBody>
          <a:bodyPr lIns="90000" tIns="45000" rIns="90000" bIns="45000"/>
          <a:lstStyle/>
          <a:p>
            <a:pPr>
              <a:lnSpc>
                <a:spcPct val="100000"/>
              </a:lnSpc>
            </a:pPr>
            <a:r>
              <a:rPr lang="en-US" sz="2800">
                <a:solidFill>
                  <a:srgbClr val="8497B0"/>
                </a:solidFill>
                <a:latin typeface="MoolBoran"/>
                <a:ea typeface="DejaVu Sans"/>
              </a:rPr>
              <a:t>#include &lt;sys/socket.h&gt;</a:t>
            </a:r>
            <a:endParaRPr/>
          </a:p>
          <a:p>
            <a:pPr>
              <a:lnSpc>
                <a:spcPct val="100000"/>
              </a:lnSpc>
            </a:pPr>
            <a:r>
              <a:rPr lang="en-US" sz="2800">
                <a:solidFill>
                  <a:srgbClr val="8497B0"/>
                </a:solidFill>
                <a:latin typeface="MoolBoran"/>
                <a:ea typeface="DejaVu Sans"/>
              </a:rPr>
              <a:t>#include &lt;netinet/in.h&gt; </a:t>
            </a:r>
            <a:endParaRPr/>
          </a:p>
          <a:p>
            <a:pPr>
              <a:lnSpc>
                <a:spcPct val="100000"/>
              </a:lnSpc>
            </a:pPr>
            <a:r>
              <a:rPr lang="en-US" sz="2800">
                <a:solidFill>
                  <a:srgbClr val="000000"/>
                </a:solidFill>
                <a:latin typeface="MoolBoran"/>
                <a:ea typeface="DejaVu Sans"/>
              </a:rPr>
              <a:t>int bind(int sd, const struct sockaddr *addr, socklen_t addrlen);</a:t>
            </a:r>
            <a:endParaRPr/>
          </a:p>
          <a:p>
            <a:pPr>
              <a:lnSpc>
                <a:spcPct val="100000"/>
              </a:lnSpc>
            </a:pPr>
            <a:endParaRPr/>
          </a:p>
          <a:p>
            <a:pPr>
              <a:lnSpc>
                <a:spcPct val="90000"/>
              </a:lnSpc>
              <a:buFont typeface="Arial"/>
              <a:buChar char="•"/>
            </a:pPr>
            <a:r>
              <a:rPr lang="en-US" sz="2800">
                <a:solidFill>
                  <a:srgbClr val="000000"/>
                </a:solidFill>
                <a:latin typeface="Calibri"/>
                <a:ea typeface="DejaVu Sans"/>
              </a:rPr>
              <a:t>Valor devuelto:</a:t>
            </a:r>
            <a:endParaRPr/>
          </a:p>
          <a:p>
            <a:pPr>
              <a:lnSpc>
                <a:spcPct val="100000"/>
              </a:lnSpc>
            </a:pPr>
            <a:endParaRPr/>
          </a:p>
        </p:txBody>
      </p:sp>
      <p:sp>
        <p:nvSpPr>
          <p:cNvPr id="374" name="CustomShape 3"/>
          <p:cNvSpPr/>
          <p:nvPr/>
        </p:nvSpPr>
        <p:spPr>
          <a:xfrm>
            <a:off x="5015880" y="3645000"/>
            <a:ext cx="154800" cy="913680"/>
          </a:xfrm>
          <a:prstGeom prst="leftBrace">
            <a:avLst>
              <a:gd name="adj1" fmla="val 8333"/>
              <a:gd name="adj2" fmla="val 50000"/>
            </a:avLst>
          </a:prstGeom>
          <a:noFill/>
          <a:ln w="9360">
            <a:solidFill>
              <a:srgbClr val="4A7EBB"/>
            </a:solidFill>
            <a:round/>
          </a:ln>
        </p:spPr>
      </p:sp>
      <p:sp>
        <p:nvSpPr>
          <p:cNvPr id="375" name="CustomShape 4"/>
          <p:cNvSpPr/>
          <p:nvPr/>
        </p:nvSpPr>
        <p:spPr>
          <a:xfrm>
            <a:off x="4986720" y="3778920"/>
            <a:ext cx="1227960" cy="638640"/>
          </a:xfrm>
          <a:prstGeom prst="rect">
            <a:avLst/>
          </a:prstGeom>
          <a:noFill/>
          <a:ln>
            <a:noFill/>
          </a:ln>
        </p:spPr>
        <p:txBody>
          <a:bodyPr wrap="none" lIns="90000" tIns="45000" rIns="90000" bIns="45000"/>
          <a:lstStyle/>
          <a:p>
            <a:pPr>
              <a:lnSpc>
                <a:spcPct val="100000"/>
              </a:lnSpc>
            </a:pPr>
            <a:r>
              <a:rPr lang="en-US">
                <a:solidFill>
                  <a:srgbClr val="000000"/>
                </a:solidFill>
                <a:latin typeface="Calibri"/>
                <a:ea typeface="DejaVu Sans"/>
              </a:rPr>
              <a:t>0 = éxito</a:t>
            </a:r>
            <a:endParaRPr/>
          </a:p>
          <a:p>
            <a:pPr>
              <a:lnSpc>
                <a:spcPct val="100000"/>
              </a:lnSpc>
            </a:pPr>
            <a:r>
              <a:rPr lang="en-US">
                <a:solidFill>
                  <a:srgbClr val="000000"/>
                </a:solidFill>
                <a:latin typeface="Calibri"/>
                <a:ea typeface="DejaVu Sans"/>
              </a:rPr>
              <a:t>-1= error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CustomShape 1"/>
          <p:cNvSpPr/>
          <p:nvPr/>
        </p:nvSpPr>
        <p:spPr>
          <a:xfrm>
            <a:off x="1775520" y="116640"/>
            <a:ext cx="8228880" cy="56124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Ejemplo  bind()</a:t>
            </a:r>
            <a:endParaRPr/>
          </a:p>
        </p:txBody>
      </p:sp>
      <p:sp>
        <p:nvSpPr>
          <p:cNvPr id="377" name="CustomShape 2"/>
          <p:cNvSpPr/>
          <p:nvPr/>
        </p:nvSpPr>
        <p:spPr>
          <a:xfrm>
            <a:off x="2279520" y="1221840"/>
            <a:ext cx="7344000" cy="4611600"/>
          </a:xfrm>
          <a:prstGeom prst="rect">
            <a:avLst/>
          </a:prstGeom>
          <a:noFill/>
          <a:ln>
            <a:noFill/>
          </a:ln>
        </p:spPr>
        <p:txBody>
          <a:bodyPr lIns="90000" tIns="45000" rIns="90000" bIns="45000" anchor="ctr"/>
          <a:lstStyle/>
          <a:p>
            <a:pPr>
              <a:lnSpc>
                <a:spcPct val="100000"/>
              </a:lnSpc>
            </a:pPr>
            <a:r>
              <a:rPr lang="en-US" sz="1100">
                <a:solidFill>
                  <a:srgbClr val="000000"/>
                </a:solidFill>
                <a:latin typeface="Arial Unicode MS"/>
                <a:ea typeface="DejaVu Sans"/>
              </a:rPr>
              <a:t>int sd; </a:t>
            </a:r>
            <a:endParaRPr/>
          </a:p>
          <a:p>
            <a:pPr>
              <a:lnSpc>
                <a:spcPct val="100000"/>
              </a:lnSpc>
            </a:pPr>
            <a:r>
              <a:rPr lang="en-US" sz="1100">
                <a:solidFill>
                  <a:srgbClr val="000000"/>
                </a:solidFill>
                <a:latin typeface="Arial Unicode MS"/>
                <a:ea typeface="DejaVu Sans"/>
              </a:rPr>
              <a:t>struct addrinfo i, *r, *p; </a:t>
            </a:r>
            <a:endParaRPr/>
          </a:p>
          <a:p>
            <a:pPr>
              <a:lnSpc>
                <a:spcPct val="100000"/>
              </a:lnSpc>
            </a:pPr>
            <a:r>
              <a:rPr lang="en-US" sz="1100">
                <a:solidFill>
                  <a:srgbClr val="000000"/>
                </a:solidFill>
                <a:latin typeface="Arial Unicode MS"/>
                <a:ea typeface="DejaVu Sans"/>
              </a:rPr>
              <a:t>memset(&amp;i, 0, sizeof (i)); //indicio </a:t>
            </a:r>
            <a:endParaRPr/>
          </a:p>
          <a:p>
            <a:pPr>
              <a:lnSpc>
                <a:spcPct val="100000"/>
              </a:lnSpc>
            </a:pPr>
            <a:r>
              <a:rPr lang="en-US" sz="1100">
                <a:solidFill>
                  <a:srgbClr val="000000"/>
                </a:solidFill>
                <a:latin typeface="Arial Unicode MS"/>
                <a:ea typeface="DejaVu Sans"/>
              </a:rPr>
              <a:t>i.ai_family = AF_INET6; /* Permite IPv4 or IPv6 */ </a:t>
            </a:r>
            <a:endParaRPr/>
          </a:p>
          <a:p>
            <a:pPr>
              <a:lnSpc>
                <a:spcPct val="100000"/>
              </a:lnSpc>
            </a:pPr>
            <a:r>
              <a:rPr lang="en-US" sz="1100">
                <a:solidFill>
                  <a:srgbClr val="000000"/>
                </a:solidFill>
                <a:latin typeface="Arial Unicode MS"/>
                <a:ea typeface="DejaVu Sans"/>
              </a:rPr>
              <a:t>i.ai_socktype = SOCK_STREAM; </a:t>
            </a:r>
            <a:endParaRPr/>
          </a:p>
          <a:p>
            <a:pPr>
              <a:lnSpc>
                <a:spcPct val="100000"/>
              </a:lnSpc>
            </a:pPr>
            <a:r>
              <a:rPr lang="en-US" sz="1100">
                <a:solidFill>
                  <a:srgbClr val="000000"/>
                </a:solidFill>
                <a:latin typeface="Arial Unicode MS"/>
                <a:ea typeface="DejaVu Sans"/>
              </a:rPr>
              <a:t>i.ai_flags = AI_PASSIVE; // utilizado para hacer el bind</a:t>
            </a:r>
            <a:endParaRPr/>
          </a:p>
          <a:p>
            <a:pPr>
              <a:lnSpc>
                <a:spcPct val="100000"/>
              </a:lnSpc>
            </a:pPr>
            <a:r>
              <a:rPr lang="en-US" sz="1100">
                <a:solidFill>
                  <a:srgbClr val="000000"/>
                </a:solidFill>
                <a:latin typeface="Arial Unicode MS"/>
                <a:ea typeface="DejaVu Sans"/>
              </a:rPr>
              <a:t>i.ai_protocol = 0; /* Any protocol */ </a:t>
            </a:r>
            <a:endParaRPr/>
          </a:p>
          <a:p>
            <a:pPr>
              <a:lnSpc>
                <a:spcPct val="100000"/>
              </a:lnSpc>
            </a:pPr>
            <a:r>
              <a:rPr lang="en-US" sz="1100">
                <a:solidFill>
                  <a:srgbClr val="000000"/>
                </a:solidFill>
                <a:latin typeface="Arial Unicode MS"/>
                <a:ea typeface="DejaVu Sans"/>
              </a:rPr>
              <a:t>i.ai_canonname = NULL; </a:t>
            </a:r>
            <a:endParaRPr/>
          </a:p>
          <a:p>
            <a:pPr>
              <a:lnSpc>
                <a:spcPct val="100000"/>
              </a:lnSpc>
            </a:pPr>
            <a:r>
              <a:rPr lang="en-US" sz="1100">
                <a:solidFill>
                  <a:srgbClr val="000000"/>
                </a:solidFill>
                <a:latin typeface="Arial Unicode MS"/>
                <a:ea typeface="DejaVu Sans"/>
              </a:rPr>
              <a:t>i.ai_addr = NULL; </a:t>
            </a:r>
            <a:endParaRPr/>
          </a:p>
          <a:p>
            <a:pPr>
              <a:lnSpc>
                <a:spcPct val="100000"/>
              </a:lnSpc>
            </a:pPr>
            <a:r>
              <a:rPr lang="en-US" sz="1100">
                <a:solidFill>
                  <a:srgbClr val="000000"/>
                </a:solidFill>
                <a:latin typeface="Arial Unicode MS"/>
                <a:ea typeface="DejaVu Sans"/>
              </a:rPr>
              <a:t>i.ai_next = NULL; </a:t>
            </a:r>
            <a:endParaRPr/>
          </a:p>
          <a:p>
            <a:pPr>
              <a:lnSpc>
                <a:spcPct val="100000"/>
              </a:lnSpc>
            </a:pPr>
            <a:r>
              <a:rPr lang="en-US" sz="1100">
                <a:solidFill>
                  <a:srgbClr val="000000"/>
                </a:solidFill>
                <a:latin typeface="Arial Unicode MS"/>
                <a:ea typeface="DejaVu Sans"/>
              </a:rPr>
              <a:t>if ((rv = getaddrinfo(NULL, pto, &amp;i, &amp;r)) != 0) {</a:t>
            </a:r>
            <a:endParaRPr/>
          </a:p>
          <a:p>
            <a:pPr>
              <a:lnSpc>
                <a:spcPct val="100000"/>
              </a:lnSpc>
            </a:pPr>
            <a:r>
              <a:rPr lang="en-US" sz="1100">
                <a:solidFill>
                  <a:srgbClr val="000000"/>
                </a:solidFill>
                <a:latin typeface="Arial Unicode MS"/>
                <a:ea typeface="DejaVu Sans"/>
              </a:rPr>
              <a:t>    fprintf(stderr, "getaddrinfo: %s\n", gai_strerror(rv));</a:t>
            </a:r>
            <a:endParaRPr/>
          </a:p>
          <a:p>
            <a:pPr>
              <a:lnSpc>
                <a:spcPct val="100000"/>
              </a:lnSpc>
            </a:pPr>
            <a:r>
              <a:rPr lang="en-US" sz="1100">
                <a:solidFill>
                  <a:srgbClr val="000000"/>
                </a:solidFill>
                <a:latin typeface="Arial Unicode MS"/>
                <a:ea typeface="DejaVu Sans"/>
              </a:rPr>
              <a:t>    return 1; </a:t>
            </a:r>
            <a:endParaRPr/>
          </a:p>
          <a:p>
            <a:pPr>
              <a:lnSpc>
                <a:spcPct val="100000"/>
              </a:lnSpc>
            </a:pPr>
            <a:r>
              <a:rPr lang="en-US" sz="1100">
                <a:solidFill>
                  <a:srgbClr val="000000"/>
                </a:solidFill>
                <a:latin typeface="Arial Unicode MS"/>
                <a:ea typeface="DejaVu Sans"/>
              </a:rPr>
              <a:t>}//if</a:t>
            </a:r>
            <a:endParaRPr/>
          </a:p>
          <a:p>
            <a:pPr>
              <a:lnSpc>
                <a:spcPct val="100000"/>
              </a:lnSpc>
            </a:pPr>
            <a:r>
              <a:rPr lang="en-US" sz="1100">
                <a:solidFill>
                  <a:srgbClr val="000000"/>
                </a:solidFill>
                <a:latin typeface="Arial Unicode MS"/>
                <a:ea typeface="DejaVu Sans"/>
              </a:rPr>
              <a:t> for(p = r; p != NULL; p = p-&gt;ai_next) { </a:t>
            </a:r>
            <a:endParaRPr/>
          </a:p>
          <a:p>
            <a:pPr>
              <a:lnSpc>
                <a:spcPct val="100000"/>
              </a:lnSpc>
            </a:pPr>
            <a:r>
              <a:rPr lang="en-US" sz="1100">
                <a:solidFill>
                  <a:srgbClr val="000000"/>
                </a:solidFill>
                <a:latin typeface="Arial Unicode MS"/>
                <a:ea typeface="DejaVu Sans"/>
              </a:rPr>
              <a:t>    if ((sd = socket(p-&gt;ai_family, p-&gt;ai_socktype,p-&gt;ai_protocol)) == -1) { </a:t>
            </a:r>
            <a:endParaRPr/>
          </a:p>
          <a:p>
            <a:pPr>
              <a:lnSpc>
                <a:spcPct val="100000"/>
              </a:lnSpc>
            </a:pPr>
            <a:r>
              <a:rPr lang="en-US" sz="1100">
                <a:solidFill>
                  <a:srgbClr val="000000"/>
                </a:solidFill>
                <a:latin typeface="Arial Unicode MS"/>
                <a:ea typeface="DejaVu Sans"/>
              </a:rPr>
              <a:t>         perror("server: socket");</a:t>
            </a:r>
            <a:endParaRPr/>
          </a:p>
          <a:p>
            <a:pPr>
              <a:lnSpc>
                <a:spcPct val="100000"/>
              </a:lnSpc>
            </a:pPr>
            <a:r>
              <a:rPr lang="en-US" sz="1100">
                <a:solidFill>
                  <a:srgbClr val="000000"/>
                </a:solidFill>
                <a:latin typeface="Arial Unicode MS"/>
                <a:ea typeface="DejaVu Sans"/>
              </a:rPr>
              <a:t>         continue;</a:t>
            </a:r>
            <a:endParaRPr/>
          </a:p>
          <a:p>
            <a:pPr>
              <a:lnSpc>
                <a:spcPct val="100000"/>
              </a:lnSpc>
            </a:pPr>
            <a:r>
              <a:rPr lang="en-US" sz="1100">
                <a:solidFill>
                  <a:srgbClr val="000000"/>
                </a:solidFill>
                <a:latin typeface="Arial Unicode MS"/>
                <a:ea typeface="DejaVu Sans"/>
              </a:rPr>
              <a:t>     }//if</a:t>
            </a:r>
            <a:endParaRPr/>
          </a:p>
          <a:p>
            <a:pPr>
              <a:lnSpc>
                <a:spcPct val="100000"/>
              </a:lnSpc>
            </a:pPr>
            <a:r>
              <a:rPr lang="en-US" sz="1100" b="1">
                <a:solidFill>
                  <a:srgbClr val="000000"/>
                </a:solidFill>
                <a:latin typeface="Arial Unicode MS"/>
                <a:ea typeface="DejaVu Sans"/>
              </a:rPr>
              <a:t>     if (bind(sd, p-&gt;ai_addr, p-&gt;ai_addrlen) == -1) {</a:t>
            </a:r>
            <a:endParaRPr/>
          </a:p>
          <a:p>
            <a:pPr>
              <a:lnSpc>
                <a:spcPct val="100000"/>
              </a:lnSpc>
            </a:pPr>
            <a:r>
              <a:rPr lang="en-US" sz="1100" b="1">
                <a:solidFill>
                  <a:srgbClr val="000000"/>
                </a:solidFill>
                <a:latin typeface="Arial Unicode MS"/>
                <a:ea typeface="DejaVu Sans"/>
              </a:rPr>
              <a:t>         close(sd); </a:t>
            </a:r>
            <a:endParaRPr/>
          </a:p>
          <a:p>
            <a:pPr>
              <a:lnSpc>
                <a:spcPct val="100000"/>
              </a:lnSpc>
            </a:pPr>
            <a:r>
              <a:rPr lang="en-US" sz="1100" b="1">
                <a:solidFill>
                  <a:srgbClr val="000000"/>
                </a:solidFill>
                <a:latin typeface="Arial Unicode MS"/>
                <a:ea typeface="DejaVu Sans"/>
              </a:rPr>
              <a:t>         perror("server: bind"); </a:t>
            </a:r>
            <a:endParaRPr/>
          </a:p>
          <a:p>
            <a:pPr>
              <a:lnSpc>
                <a:spcPct val="100000"/>
              </a:lnSpc>
            </a:pPr>
            <a:r>
              <a:rPr lang="en-US" sz="1100" b="1">
                <a:solidFill>
                  <a:srgbClr val="000000"/>
                </a:solidFill>
                <a:latin typeface="Arial Unicode MS"/>
                <a:ea typeface="DejaVu Sans"/>
              </a:rPr>
              <a:t>         continue; </a:t>
            </a:r>
            <a:endParaRPr/>
          </a:p>
          <a:p>
            <a:pPr>
              <a:lnSpc>
                <a:spcPct val="100000"/>
              </a:lnSpc>
            </a:pPr>
            <a:r>
              <a:rPr lang="en-US" sz="1100" b="1">
                <a:solidFill>
                  <a:srgbClr val="000000"/>
                </a:solidFill>
                <a:latin typeface="Arial Unicode MS"/>
                <a:ea typeface="DejaVu Sans"/>
              </a:rPr>
              <a:t>      }//if</a:t>
            </a:r>
            <a:r>
              <a:rPr lang="en-US" sz="800">
                <a:solidFill>
                  <a:srgbClr val="000000"/>
                </a:solidFill>
                <a:latin typeface="Calibri"/>
                <a:ea typeface="DejaVu Sans"/>
              </a:rPr>
              <a:t> </a:t>
            </a:r>
            <a:endParaRPr/>
          </a:p>
          <a:p>
            <a:pPr>
              <a:lnSpc>
                <a:spcPct val="100000"/>
              </a:lnSpc>
            </a:pPr>
            <a:endParaRPr/>
          </a:p>
          <a:p>
            <a:pPr>
              <a:lnSpc>
                <a:spcPct val="100000"/>
              </a:lnSpc>
            </a:pPr>
            <a:r>
              <a:rPr lang="en-US" sz="1100">
                <a:solidFill>
                  <a:srgbClr val="000000"/>
                </a:solidFill>
                <a:latin typeface="Arial Unicode MS"/>
                <a:ea typeface="DejaVu Sans"/>
              </a:rPr>
              <a:t>   break;</a:t>
            </a:r>
            <a:endParaRPr/>
          </a:p>
          <a:p>
            <a:pPr>
              <a:lnSpc>
                <a:spcPct val="100000"/>
              </a:lnSpc>
            </a:pPr>
            <a:r>
              <a:rPr lang="en-US" sz="1100">
                <a:solidFill>
                  <a:srgbClr val="000000"/>
                </a:solidFill>
                <a:latin typeface="Arial Unicode MS"/>
                <a:ea typeface="DejaVu Sans"/>
              </a:rPr>
              <a:t>}//for</a:t>
            </a:r>
            <a:r>
              <a:rPr lang="en-US" sz="1100">
                <a:solidFill>
                  <a:srgbClr val="000000"/>
                </a:solidFill>
                <a:latin typeface="Calibri"/>
                <a:ea typeface="DejaVu Sans"/>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CustomShape 1"/>
          <p:cNvSpPr/>
          <p:nvPr/>
        </p:nvSpPr>
        <p:spPr>
          <a:xfrm>
            <a:off x="593640" y="14076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Función listen()</a:t>
            </a:r>
            <a:endParaRPr/>
          </a:p>
        </p:txBody>
      </p:sp>
      <p:sp>
        <p:nvSpPr>
          <p:cNvPr id="379" name="CustomShape 2"/>
          <p:cNvSpPr/>
          <p:nvPr/>
        </p:nvSpPr>
        <p:spPr>
          <a:xfrm>
            <a:off x="1981080" y="1600200"/>
            <a:ext cx="8228880" cy="1756080"/>
          </a:xfrm>
          <a:prstGeom prst="rect">
            <a:avLst/>
          </a:prstGeom>
          <a:noFill/>
          <a:ln>
            <a:noFill/>
          </a:ln>
        </p:spPr>
        <p:txBody>
          <a:bodyPr lIns="90000" tIns="45000" rIns="90000" bIns="45000"/>
          <a:lstStyle/>
          <a:p>
            <a:pPr>
              <a:lnSpc>
                <a:spcPct val="100000"/>
              </a:lnSpc>
            </a:pPr>
            <a:r>
              <a:rPr lang="en-US" sz="2800">
                <a:solidFill>
                  <a:srgbClr val="8497B0"/>
                </a:solidFill>
                <a:latin typeface="MoolBoran"/>
                <a:ea typeface="DejaVu Sans"/>
              </a:rPr>
              <a:t>#include &lt;sys/socket.h&gt;</a:t>
            </a:r>
            <a:endParaRPr/>
          </a:p>
          <a:p>
            <a:pPr>
              <a:lnSpc>
                <a:spcPct val="100000"/>
              </a:lnSpc>
            </a:pPr>
            <a:r>
              <a:rPr lang="en-US" sz="2800">
                <a:solidFill>
                  <a:srgbClr val="8497B0"/>
                </a:solidFill>
                <a:latin typeface="MoolBoran"/>
                <a:ea typeface="DejaVu Sans"/>
              </a:rPr>
              <a:t>#include &lt;netinet/in.h&gt;</a:t>
            </a:r>
            <a:endParaRPr/>
          </a:p>
          <a:p>
            <a:pPr>
              <a:lnSpc>
                <a:spcPct val="100000"/>
              </a:lnSpc>
            </a:pPr>
            <a:r>
              <a:rPr lang="en-US" sz="2800">
                <a:solidFill>
                  <a:srgbClr val="000000"/>
                </a:solidFill>
                <a:latin typeface="MoolBoran"/>
                <a:ea typeface="DejaVu Sans"/>
              </a:rPr>
              <a:t>int listen(int sd, int backlog);</a:t>
            </a:r>
            <a:endParaRPr/>
          </a:p>
          <a:p>
            <a:pPr>
              <a:lnSpc>
                <a:spcPct val="100000"/>
              </a:lnSpc>
            </a:pPr>
            <a:r>
              <a:rPr lang="en-US" sz="2800">
                <a:solidFill>
                  <a:srgbClr val="000000"/>
                </a:solidFill>
                <a:latin typeface="MoolBoran"/>
                <a:ea typeface="DejaVu Sans"/>
              </a:rPr>
              <a:t>//backlog tiene un máximo definido en SOMAXCONN=128 en /usr/src/linux/net/ipv4/af_inet.c.  5= mal desempeño en webservers (/usr/src/linux/socket.h en kernels 2.x )</a:t>
            </a:r>
            <a:endParaRPr/>
          </a:p>
        </p:txBody>
      </p:sp>
      <p:sp>
        <p:nvSpPr>
          <p:cNvPr id="380" name="CustomShape 3"/>
          <p:cNvSpPr/>
          <p:nvPr/>
        </p:nvSpPr>
        <p:spPr>
          <a:xfrm>
            <a:off x="2510280" y="4941000"/>
            <a:ext cx="5392800" cy="1461600"/>
          </a:xfrm>
          <a:prstGeom prst="rect">
            <a:avLst/>
          </a:prstGeom>
          <a:noFill/>
          <a:ln>
            <a:noFill/>
          </a:ln>
        </p:spPr>
        <p:txBody>
          <a:bodyPr wrap="none" lIns="90000" tIns="45000" rIns="90000" bIns="45000"/>
          <a:lstStyle/>
          <a:p>
            <a:pPr>
              <a:lnSpc>
                <a:spcPct val="100000"/>
              </a:lnSpc>
            </a:pPr>
            <a:r>
              <a:rPr lang="en-US" b="1">
                <a:solidFill>
                  <a:srgbClr val="444444"/>
                </a:solidFill>
                <a:latin typeface="Courier New"/>
                <a:ea typeface="DejaVu Sans"/>
              </a:rPr>
              <a:t>if(listen(sd,80)==-1){</a:t>
            </a:r>
            <a:endParaRPr/>
          </a:p>
          <a:p>
            <a:pPr>
              <a:lnSpc>
                <a:spcPct val="100000"/>
              </a:lnSpc>
            </a:pPr>
            <a:r>
              <a:rPr lang="en-US" b="1">
                <a:solidFill>
                  <a:srgbClr val="444444"/>
                </a:solidFill>
                <a:latin typeface="Courier New"/>
                <a:ea typeface="DejaVu Sans"/>
              </a:rPr>
              <a:t>  perror(“error en func. Listen()\n”);</a:t>
            </a:r>
            <a:endParaRPr/>
          </a:p>
          <a:p>
            <a:pPr>
              <a:lnSpc>
                <a:spcPct val="100000"/>
              </a:lnSpc>
            </a:pPr>
            <a:r>
              <a:rPr lang="en-US" b="1">
                <a:solidFill>
                  <a:srgbClr val="444444"/>
                </a:solidFill>
                <a:latin typeface="Courier New"/>
                <a:ea typeface="DejaVu Sans"/>
              </a:rPr>
              <a:t>  close(sd);</a:t>
            </a:r>
            <a:endParaRPr/>
          </a:p>
          <a:p>
            <a:pPr>
              <a:lnSpc>
                <a:spcPct val="100000"/>
              </a:lnSpc>
            </a:pPr>
            <a:r>
              <a:rPr lang="en-US" b="1">
                <a:solidFill>
                  <a:srgbClr val="444444"/>
                </a:solidFill>
                <a:latin typeface="Courier New"/>
                <a:ea typeface="DejaVu Sans"/>
              </a:rPr>
              <a:t>  exit(1);</a:t>
            </a:r>
            <a:endParaRPr/>
          </a:p>
          <a:p>
            <a:pPr>
              <a:lnSpc>
                <a:spcPct val="100000"/>
              </a:lnSpc>
            </a:pPr>
            <a:r>
              <a:rPr lang="en-US" b="1">
                <a:solidFill>
                  <a:srgbClr val="444444"/>
                </a:solidFill>
                <a:latin typeface="Courier New"/>
                <a:ea typeface="DejaVu Sans"/>
              </a:rPr>
              <a:t>}</a:t>
            </a:r>
            <a:endParaRPr/>
          </a:p>
        </p:txBody>
      </p:sp>
      <p:sp>
        <p:nvSpPr>
          <p:cNvPr id="381" name="CustomShape 4"/>
          <p:cNvSpPr/>
          <p:nvPr/>
        </p:nvSpPr>
        <p:spPr>
          <a:xfrm>
            <a:off x="1962720" y="3800160"/>
            <a:ext cx="1756440" cy="91224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Valor devuelto:</a:t>
            </a:r>
            <a:endParaRPr/>
          </a:p>
          <a:p>
            <a:pPr>
              <a:lnSpc>
                <a:spcPct val="100000"/>
              </a:lnSpc>
            </a:pPr>
            <a:endParaRPr/>
          </a:p>
        </p:txBody>
      </p:sp>
      <p:sp>
        <p:nvSpPr>
          <p:cNvPr id="382" name="CustomShape 5"/>
          <p:cNvSpPr/>
          <p:nvPr/>
        </p:nvSpPr>
        <p:spPr>
          <a:xfrm>
            <a:off x="3570120" y="3557880"/>
            <a:ext cx="154800" cy="913680"/>
          </a:xfrm>
          <a:prstGeom prst="leftBrace">
            <a:avLst>
              <a:gd name="adj1" fmla="val 8333"/>
              <a:gd name="adj2" fmla="val 50000"/>
            </a:avLst>
          </a:prstGeom>
          <a:noFill/>
          <a:ln w="9360">
            <a:solidFill>
              <a:srgbClr val="4A7EBB"/>
            </a:solidFill>
            <a:round/>
          </a:ln>
        </p:spPr>
      </p:sp>
      <p:sp>
        <p:nvSpPr>
          <p:cNvPr id="383" name="CustomShape 6"/>
          <p:cNvSpPr/>
          <p:nvPr/>
        </p:nvSpPr>
        <p:spPr>
          <a:xfrm>
            <a:off x="3540960" y="3691800"/>
            <a:ext cx="1227960" cy="638640"/>
          </a:xfrm>
          <a:prstGeom prst="rect">
            <a:avLst/>
          </a:prstGeom>
          <a:noFill/>
          <a:ln>
            <a:noFill/>
          </a:ln>
        </p:spPr>
        <p:txBody>
          <a:bodyPr wrap="none" lIns="90000" tIns="45000" rIns="90000" bIns="45000"/>
          <a:lstStyle/>
          <a:p>
            <a:pPr>
              <a:lnSpc>
                <a:spcPct val="100000"/>
              </a:lnSpc>
            </a:pPr>
            <a:r>
              <a:rPr lang="en-US">
                <a:solidFill>
                  <a:srgbClr val="000000"/>
                </a:solidFill>
                <a:latin typeface="Calibri"/>
                <a:ea typeface="DejaVu Sans"/>
              </a:rPr>
              <a:t>0 = éxito</a:t>
            </a:r>
            <a:endParaRPr/>
          </a:p>
          <a:p>
            <a:pPr>
              <a:lnSpc>
                <a:spcPct val="100000"/>
              </a:lnSpc>
            </a:pPr>
            <a:r>
              <a:rPr lang="en-US">
                <a:solidFill>
                  <a:srgbClr val="000000"/>
                </a:solidFill>
                <a:latin typeface="Calibri"/>
                <a:ea typeface="DejaVu Sans"/>
              </a:rPr>
              <a:t>-1= error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Características de UDP (2/2)</a:t>
            </a:r>
            <a:endParaRPr/>
          </a:p>
        </p:txBody>
      </p:sp>
      <p:sp>
        <p:nvSpPr>
          <p:cNvPr id="232"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Proporciona identificación de los protocolos de nivel de aplicación</a:t>
            </a:r>
            <a:endParaRPr/>
          </a:p>
          <a:p>
            <a:pPr lvl="1">
              <a:lnSpc>
                <a:spcPct val="100000"/>
              </a:lnSpc>
              <a:buFont typeface="Arial"/>
              <a:buChar char="•"/>
            </a:pPr>
            <a:r>
              <a:rPr lang="en-US" sz="2400">
                <a:solidFill>
                  <a:srgbClr val="000000"/>
                </a:solidFill>
                <a:latin typeface="Calibri"/>
                <a:ea typeface="DejaVu Sans"/>
              </a:rPr>
              <a:t>UDP proporciona un mecanismo para enviar mensajes a un protocolo o proceso del nivel de aplicación en un host de una red.</a:t>
            </a:r>
            <a:endParaRPr/>
          </a:p>
          <a:p>
            <a:pPr lvl="1">
              <a:lnSpc>
                <a:spcPct val="100000"/>
              </a:lnSpc>
              <a:buFont typeface="Arial"/>
              <a:buChar char="•"/>
            </a:pPr>
            <a:r>
              <a:rPr lang="en-US" sz="2400">
                <a:solidFill>
                  <a:srgbClr val="000000"/>
                </a:solidFill>
                <a:latin typeface="Calibri"/>
                <a:ea typeface="DejaVu Sans"/>
              </a:rPr>
              <a:t>El encabezado UDP proporciona identificación tanto del proceso origen como del proceso destino (#puerto)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1"/>
          <p:cNvSpPr/>
          <p:nvPr/>
        </p:nvSpPr>
        <p:spPr>
          <a:xfrm>
            <a:off x="1981080" y="123840"/>
            <a:ext cx="8228880" cy="56124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Función accept()</a:t>
            </a:r>
            <a:endParaRPr/>
          </a:p>
        </p:txBody>
      </p:sp>
      <p:sp>
        <p:nvSpPr>
          <p:cNvPr id="385" name="CustomShape 2"/>
          <p:cNvSpPr/>
          <p:nvPr/>
        </p:nvSpPr>
        <p:spPr>
          <a:xfrm>
            <a:off x="1722600" y="813600"/>
            <a:ext cx="6532920" cy="1036080"/>
          </a:xfrm>
          <a:prstGeom prst="rect">
            <a:avLst/>
          </a:prstGeom>
          <a:noFill/>
          <a:ln>
            <a:noFill/>
          </a:ln>
        </p:spPr>
        <p:txBody>
          <a:bodyPr lIns="90000" tIns="45000" rIns="90000" bIns="45000"/>
          <a:lstStyle/>
          <a:p>
            <a:pPr>
              <a:lnSpc>
                <a:spcPct val="100000"/>
              </a:lnSpc>
            </a:pPr>
            <a:r>
              <a:rPr lang="en-US" sz="2800">
                <a:solidFill>
                  <a:srgbClr val="8497B0"/>
                </a:solidFill>
                <a:latin typeface="MoolBoran"/>
                <a:ea typeface="DejaVu Sans"/>
              </a:rPr>
              <a:t>#include &lt;sys/socket.h&gt;</a:t>
            </a:r>
            <a:endParaRPr/>
          </a:p>
          <a:p>
            <a:pPr>
              <a:lnSpc>
                <a:spcPct val="100000"/>
              </a:lnSpc>
            </a:pPr>
            <a:r>
              <a:rPr lang="en-US" sz="2800">
                <a:solidFill>
                  <a:srgbClr val="000000"/>
                </a:solidFill>
                <a:latin typeface="MoolBoran"/>
                <a:ea typeface="DejaVu Sans"/>
              </a:rPr>
              <a:t>int accept (int sd, struct sockaddr *dir, socklen_t *tam_dir)</a:t>
            </a:r>
            <a:endParaRPr/>
          </a:p>
        </p:txBody>
      </p:sp>
      <p:sp>
        <p:nvSpPr>
          <p:cNvPr id="386" name="CustomShape 3"/>
          <p:cNvSpPr/>
          <p:nvPr/>
        </p:nvSpPr>
        <p:spPr>
          <a:xfrm>
            <a:off x="7723440" y="1897560"/>
            <a:ext cx="1756440" cy="91224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Valor devuelto:</a:t>
            </a:r>
            <a:endParaRPr/>
          </a:p>
          <a:p>
            <a:pPr>
              <a:lnSpc>
                <a:spcPct val="100000"/>
              </a:lnSpc>
            </a:pPr>
            <a:endParaRPr/>
          </a:p>
        </p:txBody>
      </p:sp>
      <p:sp>
        <p:nvSpPr>
          <p:cNvPr id="387" name="CustomShape 4"/>
          <p:cNvSpPr/>
          <p:nvPr/>
        </p:nvSpPr>
        <p:spPr>
          <a:xfrm>
            <a:off x="9330480" y="1655640"/>
            <a:ext cx="154800" cy="913680"/>
          </a:xfrm>
          <a:prstGeom prst="leftBrace">
            <a:avLst>
              <a:gd name="adj1" fmla="val 8333"/>
              <a:gd name="adj2" fmla="val 50000"/>
            </a:avLst>
          </a:prstGeom>
          <a:noFill/>
          <a:ln w="9360">
            <a:solidFill>
              <a:srgbClr val="4A7EBB"/>
            </a:solidFill>
            <a:round/>
          </a:ln>
        </p:spPr>
      </p:sp>
      <p:sp>
        <p:nvSpPr>
          <p:cNvPr id="388" name="CustomShape 5"/>
          <p:cNvSpPr/>
          <p:nvPr/>
        </p:nvSpPr>
        <p:spPr>
          <a:xfrm>
            <a:off x="9247680" y="1789560"/>
            <a:ext cx="1419840" cy="638640"/>
          </a:xfrm>
          <a:prstGeom prst="rect">
            <a:avLst/>
          </a:prstGeom>
          <a:noFill/>
          <a:ln>
            <a:noFill/>
          </a:ln>
        </p:spPr>
        <p:txBody>
          <a:bodyPr wrap="none" lIns="90000" tIns="45000" rIns="90000" bIns="45000"/>
          <a:lstStyle/>
          <a:p>
            <a:pPr>
              <a:lnSpc>
                <a:spcPct val="100000"/>
              </a:lnSpc>
            </a:pPr>
            <a:r>
              <a:rPr lang="en-US">
                <a:solidFill>
                  <a:srgbClr val="000000"/>
                </a:solidFill>
                <a:latin typeface="Calibri"/>
                <a:ea typeface="DejaVu Sans"/>
              </a:rPr>
              <a:t>&gt;0 = éxito</a:t>
            </a:r>
            <a:endParaRPr/>
          </a:p>
          <a:p>
            <a:pPr>
              <a:lnSpc>
                <a:spcPct val="100000"/>
              </a:lnSpc>
            </a:pPr>
            <a:r>
              <a:rPr lang="en-US">
                <a:solidFill>
                  <a:srgbClr val="000000"/>
                </a:solidFill>
                <a:latin typeface="Calibri"/>
                <a:ea typeface="DejaVu Sans"/>
              </a:rPr>
              <a:t>-1= error</a:t>
            </a:r>
            <a:endParaRPr/>
          </a:p>
        </p:txBody>
      </p:sp>
      <p:sp>
        <p:nvSpPr>
          <p:cNvPr id="389" name="CustomShape 6"/>
          <p:cNvSpPr/>
          <p:nvPr/>
        </p:nvSpPr>
        <p:spPr>
          <a:xfrm>
            <a:off x="1706400" y="2678040"/>
            <a:ext cx="8503920" cy="3284640"/>
          </a:xfrm>
          <a:prstGeom prst="rect">
            <a:avLst/>
          </a:prstGeom>
          <a:noFill/>
          <a:ln>
            <a:noFill/>
          </a:ln>
        </p:spPr>
        <p:txBody>
          <a:bodyPr lIns="90000" tIns="45000" rIns="90000" bIns="45000"/>
          <a:lstStyle/>
          <a:p>
            <a:pPr>
              <a:lnSpc>
                <a:spcPct val="100000"/>
              </a:lnSpc>
            </a:pPr>
            <a:r>
              <a:rPr lang="en-US" sz="1600">
                <a:solidFill>
                  <a:srgbClr val="444444"/>
                </a:solidFill>
                <a:latin typeface="Courier New"/>
                <a:ea typeface="DejaVu Sans"/>
              </a:rPr>
              <a:t>char hbuf[NI_MAXHOST], sbuf[NI_MAXSERV]; </a:t>
            </a:r>
            <a:endParaRPr/>
          </a:p>
          <a:p>
            <a:pPr>
              <a:lnSpc>
                <a:spcPct val="100000"/>
              </a:lnSpc>
            </a:pPr>
            <a:r>
              <a:rPr lang="en-US" sz="1600">
                <a:solidFill>
                  <a:srgbClr val="444444"/>
                </a:solidFill>
                <a:latin typeface="Courier New"/>
                <a:ea typeface="DejaVu Sans"/>
              </a:rPr>
              <a:t>struct sockaddr_storage cdir;</a:t>
            </a:r>
            <a:endParaRPr/>
          </a:p>
          <a:p>
            <a:pPr>
              <a:lnSpc>
                <a:spcPct val="100000"/>
              </a:lnSpc>
            </a:pPr>
            <a:r>
              <a:rPr lang="en-US" sz="1600">
                <a:solidFill>
                  <a:srgbClr val="444444"/>
                </a:solidFill>
                <a:latin typeface="Courier New"/>
                <a:ea typeface="DejaVu Sans"/>
              </a:rPr>
              <a:t>socklen_t ctam = sizeof(cdir);</a:t>
            </a:r>
            <a:endParaRPr/>
          </a:p>
          <a:p>
            <a:pPr>
              <a:lnSpc>
                <a:spcPct val="100000"/>
              </a:lnSpc>
            </a:pPr>
            <a:r>
              <a:rPr lang="en-US" sz="1600" b="1">
                <a:solidFill>
                  <a:srgbClr val="444444"/>
                </a:solidFill>
                <a:latin typeface="Courier New"/>
                <a:ea typeface="DejaVu Sans"/>
              </a:rPr>
              <a:t>cd = accept(sd, (struct sockaddr *)&amp;cdir, &amp;ctam);</a:t>
            </a:r>
            <a:endParaRPr/>
          </a:p>
          <a:p>
            <a:pPr>
              <a:lnSpc>
                <a:spcPct val="100000"/>
              </a:lnSpc>
            </a:pPr>
            <a:r>
              <a:rPr lang="en-US" sz="1600">
                <a:solidFill>
                  <a:srgbClr val="444444"/>
                </a:solidFill>
                <a:latin typeface="Courier New"/>
                <a:ea typeface="DejaVu Sans"/>
              </a:rPr>
              <a:t>if (cd == -1) {</a:t>
            </a:r>
            <a:endParaRPr/>
          </a:p>
          <a:p>
            <a:pPr>
              <a:lnSpc>
                <a:spcPct val="100000"/>
              </a:lnSpc>
            </a:pPr>
            <a:r>
              <a:rPr lang="en-US" sz="1600">
                <a:solidFill>
                  <a:srgbClr val="444444"/>
                </a:solidFill>
                <a:latin typeface="Courier New"/>
                <a:ea typeface="DejaVu Sans"/>
              </a:rPr>
              <a:t>    perror("accept");</a:t>
            </a:r>
            <a:endParaRPr/>
          </a:p>
          <a:p>
            <a:pPr>
              <a:lnSpc>
                <a:spcPct val="100000"/>
              </a:lnSpc>
            </a:pPr>
            <a:r>
              <a:rPr lang="en-US" sz="1600">
                <a:solidFill>
                  <a:srgbClr val="444444"/>
                </a:solidFill>
                <a:latin typeface="Courier New"/>
                <a:ea typeface="DejaVu Sans"/>
              </a:rPr>
              <a:t>    continue;</a:t>
            </a:r>
            <a:endParaRPr/>
          </a:p>
          <a:p>
            <a:pPr>
              <a:lnSpc>
                <a:spcPct val="100000"/>
              </a:lnSpc>
            </a:pPr>
            <a:r>
              <a:rPr lang="en-US" sz="1600">
                <a:solidFill>
                  <a:srgbClr val="444444"/>
                </a:solidFill>
                <a:latin typeface="Courier New"/>
                <a:ea typeface="DejaVu Sans"/>
              </a:rPr>
              <a:t>} </a:t>
            </a:r>
            <a:endParaRPr/>
          </a:p>
          <a:p>
            <a:pPr>
              <a:lnSpc>
                <a:spcPct val="100000"/>
              </a:lnSpc>
            </a:pPr>
            <a:r>
              <a:rPr lang="en-US" sz="1600">
                <a:solidFill>
                  <a:srgbClr val="444444"/>
                </a:solidFill>
                <a:latin typeface="Courier New"/>
                <a:ea typeface="DejaVu Sans"/>
              </a:rPr>
              <a:t>if(getnameinfo((struct sockaddr *)&amp;cdir, sizeof(cdir), hbuf, sizeof(hbuf), sbuf,sizeof(sbuf), NI_NUMERICHOST | NI_NUMERICSERV) == 0)</a:t>
            </a:r>
            <a:endParaRPr/>
          </a:p>
          <a:p>
            <a:pPr>
              <a:lnSpc>
                <a:spcPct val="100000"/>
              </a:lnSpc>
            </a:pPr>
            <a:r>
              <a:rPr lang="en-US" sz="1600">
                <a:solidFill>
                  <a:srgbClr val="444444"/>
                </a:solidFill>
                <a:latin typeface="Courier New"/>
                <a:ea typeface="DejaVu Sans"/>
              </a:rPr>
              <a:t>  printf("cliente conectado desde %s:%s\n", hbuf,sbuf);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1981080" y="274680"/>
            <a:ext cx="8228880" cy="48924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Función write()</a:t>
            </a:r>
            <a:endParaRPr/>
          </a:p>
        </p:txBody>
      </p:sp>
      <p:sp>
        <p:nvSpPr>
          <p:cNvPr id="391" name="CustomShape 2"/>
          <p:cNvSpPr/>
          <p:nvPr/>
        </p:nvSpPr>
        <p:spPr>
          <a:xfrm>
            <a:off x="1722600" y="813600"/>
            <a:ext cx="6532920" cy="1036080"/>
          </a:xfrm>
          <a:prstGeom prst="rect">
            <a:avLst/>
          </a:prstGeom>
          <a:noFill/>
          <a:ln>
            <a:noFill/>
          </a:ln>
        </p:spPr>
        <p:txBody>
          <a:bodyPr lIns="90000" tIns="45000" rIns="90000" bIns="45000"/>
          <a:lstStyle/>
          <a:p>
            <a:pPr>
              <a:lnSpc>
                <a:spcPct val="100000"/>
              </a:lnSpc>
            </a:pPr>
            <a:r>
              <a:rPr lang="en-US" sz="3200">
                <a:solidFill>
                  <a:srgbClr val="8497B0"/>
                </a:solidFill>
                <a:latin typeface="MoolBoran"/>
                <a:ea typeface="DejaVu Sans"/>
              </a:rPr>
              <a:t>#include &lt;unistd.h&gt;</a:t>
            </a:r>
            <a:endParaRPr/>
          </a:p>
          <a:p>
            <a:pPr>
              <a:lnSpc>
                <a:spcPct val="100000"/>
              </a:lnSpc>
            </a:pPr>
            <a:r>
              <a:rPr lang="en-US" sz="3200">
                <a:solidFill>
                  <a:srgbClr val="000000"/>
                </a:solidFill>
                <a:latin typeface="MoolBoran"/>
                <a:ea typeface="DejaVu Sans"/>
              </a:rPr>
              <a:t>int write(int sd, const void *buf, size_t tam)</a:t>
            </a:r>
            <a:endParaRPr/>
          </a:p>
        </p:txBody>
      </p:sp>
      <p:sp>
        <p:nvSpPr>
          <p:cNvPr id="392" name="CustomShape 3"/>
          <p:cNvSpPr/>
          <p:nvPr/>
        </p:nvSpPr>
        <p:spPr>
          <a:xfrm>
            <a:off x="6499080" y="1351800"/>
            <a:ext cx="1756440" cy="91224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Valor devuelto:</a:t>
            </a:r>
            <a:endParaRPr/>
          </a:p>
          <a:p>
            <a:pPr>
              <a:lnSpc>
                <a:spcPct val="100000"/>
              </a:lnSpc>
            </a:pPr>
            <a:endParaRPr/>
          </a:p>
        </p:txBody>
      </p:sp>
      <p:sp>
        <p:nvSpPr>
          <p:cNvPr id="393" name="CustomShape 4"/>
          <p:cNvSpPr/>
          <p:nvPr/>
        </p:nvSpPr>
        <p:spPr>
          <a:xfrm>
            <a:off x="8106480" y="1109520"/>
            <a:ext cx="154800" cy="913680"/>
          </a:xfrm>
          <a:prstGeom prst="leftBrace">
            <a:avLst>
              <a:gd name="adj1" fmla="val 8333"/>
              <a:gd name="adj2" fmla="val 50000"/>
            </a:avLst>
          </a:prstGeom>
          <a:noFill/>
          <a:ln w="9360">
            <a:solidFill>
              <a:srgbClr val="4A7EBB"/>
            </a:solidFill>
            <a:round/>
          </a:ln>
        </p:spPr>
      </p:sp>
      <p:sp>
        <p:nvSpPr>
          <p:cNvPr id="394" name="CustomShape 5"/>
          <p:cNvSpPr/>
          <p:nvPr/>
        </p:nvSpPr>
        <p:spPr>
          <a:xfrm>
            <a:off x="8184240" y="1100520"/>
            <a:ext cx="2159640" cy="146088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&gt;0 = #bytes enviados</a:t>
            </a:r>
            <a:endParaRPr/>
          </a:p>
          <a:p>
            <a:pPr>
              <a:lnSpc>
                <a:spcPct val="100000"/>
              </a:lnSpc>
            </a:pPr>
            <a:r>
              <a:rPr lang="en-US">
                <a:solidFill>
                  <a:srgbClr val="000000"/>
                </a:solidFill>
                <a:latin typeface="Calibri"/>
                <a:ea typeface="DejaVu Sans"/>
              </a:rPr>
              <a:t>-1 = error</a:t>
            </a:r>
            <a:endParaRPr/>
          </a:p>
          <a:p>
            <a:pPr>
              <a:lnSpc>
                <a:spcPct val="100000"/>
              </a:lnSpc>
            </a:pPr>
            <a:r>
              <a:rPr lang="en-US">
                <a:solidFill>
                  <a:srgbClr val="000000"/>
                </a:solidFill>
                <a:latin typeface="Calibri"/>
                <a:ea typeface="DejaVu Sans"/>
              </a:rPr>
              <a:t>0 = socket cerrado</a:t>
            </a:r>
            <a:endParaRPr/>
          </a:p>
        </p:txBody>
      </p:sp>
      <p:sp>
        <p:nvSpPr>
          <p:cNvPr id="395" name="CustomShape 6"/>
          <p:cNvSpPr/>
          <p:nvPr/>
        </p:nvSpPr>
        <p:spPr>
          <a:xfrm>
            <a:off x="897840" y="2125440"/>
            <a:ext cx="4639320" cy="4199760"/>
          </a:xfrm>
          <a:prstGeom prst="rect">
            <a:avLst/>
          </a:prstGeom>
          <a:noFill/>
          <a:ln>
            <a:noFill/>
          </a:ln>
        </p:spPr>
        <p:txBody>
          <a:bodyPr lIns="90000" tIns="45000" rIns="90000" bIns="45000"/>
          <a:lstStyle/>
          <a:p>
            <a:pPr>
              <a:lnSpc>
                <a:spcPct val="100000"/>
              </a:lnSpc>
            </a:pPr>
            <a:r>
              <a:rPr lang="en-US" sz="1400" b="1">
                <a:solidFill>
                  <a:srgbClr val="444444"/>
                </a:solidFill>
                <a:latin typeface="Courier New"/>
                <a:ea typeface="DejaVu Sans"/>
              </a:rPr>
              <a:t>char *msj =“un mensaje”;</a:t>
            </a:r>
            <a:endParaRPr/>
          </a:p>
          <a:p>
            <a:pPr>
              <a:lnSpc>
                <a:spcPct val="100000"/>
              </a:lnSpc>
            </a:pPr>
            <a:r>
              <a:rPr lang="en-US" sz="1400">
                <a:solidFill>
                  <a:srgbClr val="444444"/>
                </a:solidFill>
                <a:latin typeface="Courier New"/>
                <a:ea typeface="DejaVu Sans"/>
              </a:rPr>
              <a:t>int n = </a:t>
            </a:r>
            <a:r>
              <a:rPr lang="en-US" sz="1400" b="1">
                <a:solidFill>
                  <a:srgbClr val="444444"/>
                </a:solidFill>
                <a:latin typeface="Courier New"/>
                <a:ea typeface="DejaVu Sans"/>
              </a:rPr>
              <a:t>write(cd,msj, strlen(msj)+1);</a:t>
            </a:r>
            <a:endParaRPr/>
          </a:p>
          <a:p>
            <a:pPr>
              <a:lnSpc>
                <a:spcPct val="100000"/>
              </a:lnSpc>
            </a:pPr>
            <a:r>
              <a:rPr lang="en-US" sz="1400">
                <a:solidFill>
                  <a:srgbClr val="444444"/>
                </a:solidFill>
                <a:latin typeface="Courier New"/>
                <a:ea typeface="DejaVu Sans"/>
              </a:rPr>
              <a:t>if(n&lt;0)</a:t>
            </a:r>
            <a:endParaRPr/>
          </a:p>
          <a:p>
            <a:pPr>
              <a:lnSpc>
                <a:spcPct val="100000"/>
              </a:lnSpc>
            </a:pPr>
            <a:r>
              <a:rPr lang="en-US" sz="1400">
                <a:solidFill>
                  <a:srgbClr val="444444"/>
                </a:solidFill>
                <a:latin typeface="Courier New"/>
                <a:ea typeface="DejaVu Sans"/>
              </a:rPr>
              <a:t>   perror(“Error en la función write\n”);</a:t>
            </a:r>
            <a:endParaRPr/>
          </a:p>
          <a:p>
            <a:pPr>
              <a:lnSpc>
                <a:spcPct val="100000"/>
              </a:lnSpc>
            </a:pPr>
            <a:r>
              <a:rPr lang="en-US" sz="1400">
                <a:solidFill>
                  <a:srgbClr val="444444"/>
                </a:solidFill>
                <a:latin typeface="Courier New"/>
                <a:ea typeface="DejaVu Sans"/>
              </a:rPr>
              <a:t>else if(n==0){</a:t>
            </a:r>
            <a:endParaRPr/>
          </a:p>
          <a:p>
            <a:pPr>
              <a:lnSpc>
                <a:spcPct val="100000"/>
              </a:lnSpc>
            </a:pPr>
            <a:r>
              <a:rPr lang="en-US" sz="1400">
                <a:solidFill>
                  <a:srgbClr val="444444"/>
                </a:solidFill>
                <a:latin typeface="Courier New"/>
                <a:ea typeface="DejaVu Sans"/>
              </a:rPr>
              <a:t>   perror(“Socket cerrado\n”);</a:t>
            </a:r>
            <a:endParaRPr/>
          </a:p>
          <a:p>
            <a:pPr>
              <a:lnSpc>
                <a:spcPct val="100000"/>
              </a:lnSpc>
            </a:pPr>
            <a:r>
              <a:rPr lang="en-US" sz="1400">
                <a:solidFill>
                  <a:srgbClr val="444444"/>
                </a:solidFill>
                <a:latin typeface="Courier New"/>
                <a:ea typeface="DejaVu Sans"/>
              </a:rPr>
              <a:t>   exit(1);</a:t>
            </a:r>
            <a:endParaRPr/>
          </a:p>
          <a:p>
            <a:pPr>
              <a:lnSpc>
                <a:spcPct val="100000"/>
              </a:lnSpc>
            </a:pPr>
            <a:r>
              <a:rPr lang="en-US" sz="1400">
                <a:solidFill>
                  <a:srgbClr val="444444"/>
                </a:solidFill>
                <a:latin typeface="Courier New"/>
                <a:ea typeface="DejaVu Sans"/>
              </a:rPr>
              <a:t>}</a:t>
            </a:r>
            <a:endParaRPr/>
          </a:p>
          <a:p>
            <a:pPr>
              <a:lnSpc>
                <a:spcPct val="100000"/>
              </a:lnSpc>
            </a:pPr>
            <a:r>
              <a:rPr lang="en-US" sz="1400" b="1">
                <a:solidFill>
                  <a:srgbClr val="444444"/>
                </a:solidFill>
                <a:latin typeface="Courier New"/>
                <a:ea typeface="DejaVu Sans"/>
              </a:rPr>
              <a:t>int v=2;</a:t>
            </a:r>
            <a:endParaRPr/>
          </a:p>
          <a:p>
            <a:pPr>
              <a:lnSpc>
                <a:spcPct val="100000"/>
              </a:lnSpc>
            </a:pPr>
            <a:r>
              <a:rPr lang="en-US" sz="1400">
                <a:solidFill>
                  <a:srgbClr val="444444"/>
                </a:solidFill>
                <a:latin typeface="Courier New"/>
                <a:ea typeface="DejaVu Sans"/>
              </a:rPr>
              <a:t>n = write(cd,&amp;v,sizeof(v));</a:t>
            </a:r>
            <a:endParaRPr/>
          </a:p>
          <a:p>
            <a:pPr>
              <a:lnSpc>
                <a:spcPct val="100000"/>
              </a:lnSpc>
            </a:pPr>
            <a:endParaRPr/>
          </a:p>
          <a:p>
            <a:pPr>
              <a:lnSpc>
                <a:spcPct val="100000"/>
              </a:lnSpc>
            </a:pPr>
            <a:r>
              <a:rPr lang="en-US" sz="1400">
                <a:solidFill>
                  <a:srgbClr val="444444"/>
                </a:solidFill>
                <a:latin typeface="Courier New"/>
                <a:ea typeface="DejaVu Sans"/>
              </a:rPr>
              <a:t>float v2= 5.1f;</a:t>
            </a:r>
            <a:endParaRPr/>
          </a:p>
          <a:p>
            <a:pPr>
              <a:lnSpc>
                <a:spcPct val="100000"/>
              </a:lnSpc>
            </a:pPr>
            <a:r>
              <a:rPr lang="en-US" sz="1400">
                <a:solidFill>
                  <a:srgbClr val="444444"/>
                </a:solidFill>
                <a:latin typeface="Courier New"/>
                <a:ea typeface="DejaVu Sans"/>
              </a:rPr>
              <a:t>Char b[10];</a:t>
            </a:r>
            <a:endParaRPr/>
          </a:p>
          <a:p>
            <a:pPr>
              <a:lnSpc>
                <a:spcPct val="100000"/>
              </a:lnSpc>
            </a:pPr>
            <a:r>
              <a:rPr lang="en-US" sz="1400">
                <a:solidFill>
                  <a:srgbClr val="444444"/>
                </a:solidFill>
                <a:latin typeface="Courier New"/>
                <a:ea typeface="DejaVu Sans"/>
              </a:rPr>
              <a:t>memset(b,0,sizeof(b));</a:t>
            </a:r>
            <a:endParaRPr/>
          </a:p>
          <a:p>
            <a:pPr>
              <a:lnSpc>
                <a:spcPct val="100000"/>
              </a:lnSpc>
            </a:pPr>
            <a:r>
              <a:rPr lang="en-US" sz="1400">
                <a:solidFill>
                  <a:srgbClr val="444444"/>
                </a:solidFill>
                <a:latin typeface="Courier New"/>
                <a:ea typeface="DejaVu Sans"/>
              </a:rPr>
              <a:t>sprintf(b,”%f”,v2);</a:t>
            </a:r>
            <a:endParaRPr/>
          </a:p>
          <a:p>
            <a:pPr>
              <a:lnSpc>
                <a:spcPct val="100000"/>
              </a:lnSpc>
            </a:pPr>
            <a:r>
              <a:rPr lang="en-US" sz="1400">
                <a:solidFill>
                  <a:srgbClr val="444444"/>
                </a:solidFill>
                <a:latin typeface="Courier New"/>
                <a:ea typeface="DejaVu Sans"/>
              </a:rPr>
              <a:t>n=write(cd,b,strlen(b)+1);</a:t>
            </a:r>
            <a:endParaRPr/>
          </a:p>
          <a:p>
            <a:pPr>
              <a:lnSpc>
                <a:spcPct val="100000"/>
              </a:lnSpc>
            </a:pPr>
            <a:endParaRPr/>
          </a:p>
          <a:p>
            <a:pPr>
              <a:lnSpc>
                <a:spcPct val="100000"/>
              </a:lnSpc>
            </a:pPr>
            <a:r>
              <a:rPr lang="en-US" sz="1400">
                <a:solidFill>
                  <a:srgbClr val="444444"/>
                </a:solidFill>
                <a:latin typeface="Courier New"/>
                <a:ea typeface="DejaVu Sans"/>
              </a:rPr>
              <a:t>…</a:t>
            </a:r>
            <a:endParaRPr/>
          </a:p>
          <a:p>
            <a:pPr>
              <a:lnSpc>
                <a:spcPct val="100000"/>
              </a:lnSpc>
            </a:pPr>
            <a:endParaRPr/>
          </a:p>
        </p:txBody>
      </p:sp>
      <p:sp>
        <p:nvSpPr>
          <p:cNvPr id="396" name="CustomShape 7"/>
          <p:cNvSpPr/>
          <p:nvPr/>
        </p:nvSpPr>
        <p:spPr>
          <a:xfrm>
            <a:off x="5718240" y="2319480"/>
            <a:ext cx="6245640" cy="4048560"/>
          </a:xfrm>
          <a:prstGeom prst="rect">
            <a:avLst/>
          </a:prstGeom>
          <a:noFill/>
          <a:ln>
            <a:noFill/>
          </a:ln>
        </p:spPr>
        <p:txBody>
          <a:bodyPr lIns="90000" tIns="45000" rIns="90000" bIns="45000"/>
          <a:lstStyle/>
          <a:p>
            <a:pPr>
              <a:lnSpc>
                <a:spcPct val="100000"/>
              </a:lnSpc>
            </a:pPr>
            <a:r>
              <a:rPr lang="en-US" sz="1400">
                <a:solidFill>
                  <a:srgbClr val="444444"/>
                </a:solidFill>
                <a:latin typeface="Courier New"/>
                <a:ea typeface="DejaVu Sans"/>
              </a:rPr>
              <a:t>struct dato{ </a:t>
            </a:r>
            <a:endParaRPr/>
          </a:p>
          <a:p>
            <a:pPr>
              <a:lnSpc>
                <a:spcPct val="100000"/>
              </a:lnSpc>
            </a:pPr>
            <a:r>
              <a:rPr lang="en-US" sz="1400">
                <a:solidFill>
                  <a:srgbClr val="444444"/>
                </a:solidFill>
                <a:latin typeface="Courier New"/>
                <a:ea typeface="DejaVu Sans"/>
              </a:rPr>
              <a:t> char nombre[30]; </a:t>
            </a:r>
            <a:endParaRPr/>
          </a:p>
          <a:p>
            <a:pPr>
              <a:lnSpc>
                <a:spcPct val="100000"/>
              </a:lnSpc>
            </a:pPr>
            <a:r>
              <a:rPr lang="en-US" sz="1400">
                <a:solidFill>
                  <a:srgbClr val="444444"/>
                </a:solidFill>
                <a:latin typeface="Courier New"/>
                <a:ea typeface="DejaVu Sans"/>
              </a:rPr>
              <a:t> char apellido[25]; </a:t>
            </a:r>
            <a:endParaRPr/>
          </a:p>
          <a:p>
            <a:pPr>
              <a:lnSpc>
                <a:spcPct val="100000"/>
              </a:lnSpc>
            </a:pPr>
            <a:r>
              <a:rPr lang="en-US" sz="1400">
                <a:solidFill>
                  <a:srgbClr val="444444"/>
                </a:solidFill>
                <a:latin typeface="Courier New"/>
                <a:ea typeface="DejaVu Sans"/>
              </a:rPr>
              <a:t> int edad; </a:t>
            </a:r>
            <a:endParaRPr/>
          </a:p>
          <a:p>
            <a:pPr>
              <a:lnSpc>
                <a:spcPct val="100000"/>
              </a:lnSpc>
            </a:pPr>
            <a:r>
              <a:rPr lang="en-US" sz="1400">
                <a:solidFill>
                  <a:srgbClr val="444444"/>
                </a:solidFill>
                <a:latin typeface="Courier New"/>
                <a:ea typeface="DejaVu Sans"/>
              </a:rPr>
              <a:t>}; </a:t>
            </a:r>
            <a:endParaRPr/>
          </a:p>
          <a:p>
            <a:pPr>
              <a:lnSpc>
                <a:spcPct val="100000"/>
              </a:lnSpc>
            </a:pPr>
            <a:endParaRPr/>
          </a:p>
          <a:p>
            <a:pPr>
              <a:lnSpc>
                <a:spcPct val="100000"/>
              </a:lnSpc>
            </a:pPr>
            <a:r>
              <a:rPr lang="en-US" sz="1400">
                <a:solidFill>
                  <a:srgbClr val="444444"/>
                </a:solidFill>
                <a:latin typeface="Courier New"/>
                <a:ea typeface="DejaVu Sans"/>
              </a:rPr>
              <a:t>struct dato *o;</a:t>
            </a:r>
            <a:endParaRPr/>
          </a:p>
          <a:p>
            <a:pPr>
              <a:lnSpc>
                <a:spcPct val="100000"/>
              </a:lnSpc>
            </a:pPr>
            <a:r>
              <a:rPr lang="en-US" sz="1400">
                <a:solidFill>
                  <a:srgbClr val="444444"/>
                </a:solidFill>
                <a:latin typeface="Courier New"/>
                <a:ea typeface="DejaVu Sans"/>
              </a:rPr>
              <a:t>     o = (struct dato *)malloc(sizeof (struct dato));</a:t>
            </a:r>
            <a:endParaRPr/>
          </a:p>
          <a:p>
            <a:pPr>
              <a:lnSpc>
                <a:spcPct val="100000"/>
              </a:lnSpc>
            </a:pPr>
            <a:endParaRPr/>
          </a:p>
          <a:p>
            <a:pPr>
              <a:lnSpc>
                <a:spcPct val="100000"/>
              </a:lnSpc>
            </a:pPr>
            <a:r>
              <a:rPr lang="en-US" sz="1400">
                <a:solidFill>
                  <a:srgbClr val="444444"/>
                </a:solidFill>
                <a:latin typeface="Courier New"/>
                <a:ea typeface="DejaVu Sans"/>
              </a:rPr>
              <a:t>O-&gt;nombre=“Juan”;</a:t>
            </a:r>
            <a:endParaRPr/>
          </a:p>
          <a:p>
            <a:pPr>
              <a:lnSpc>
                <a:spcPct val="100000"/>
              </a:lnSpc>
            </a:pPr>
            <a:r>
              <a:rPr lang="en-US" sz="1400">
                <a:solidFill>
                  <a:srgbClr val="444444"/>
                </a:solidFill>
                <a:latin typeface="Courier New"/>
                <a:ea typeface="DejaVu Sans"/>
              </a:rPr>
              <a:t>O-&gt;apellido=“Perez”;</a:t>
            </a:r>
            <a:endParaRPr/>
          </a:p>
          <a:p>
            <a:pPr>
              <a:lnSpc>
                <a:spcPct val="100000"/>
              </a:lnSpc>
            </a:pPr>
            <a:r>
              <a:rPr lang="en-US" sz="1400">
                <a:solidFill>
                  <a:srgbClr val="444444"/>
                </a:solidFill>
                <a:latin typeface="Courier New"/>
                <a:ea typeface="DejaVu Sans"/>
              </a:rPr>
              <a:t>O-&gt;edad=htonl(23);</a:t>
            </a:r>
            <a:endParaRPr/>
          </a:p>
          <a:p>
            <a:pPr>
              <a:lnSpc>
                <a:spcPct val="100000"/>
              </a:lnSpc>
            </a:pPr>
            <a:r>
              <a:rPr lang="en-US" sz="1400">
                <a:solidFill>
                  <a:srgbClr val="444444"/>
                </a:solidFill>
                <a:latin typeface="Courier New"/>
                <a:ea typeface="DejaVu Sans"/>
              </a:rPr>
              <a:t>n = write(cd,(const char*)o,sizeof(struct dato));</a:t>
            </a:r>
            <a:endParaRPr/>
          </a:p>
          <a:p>
            <a:pPr>
              <a:lnSpc>
                <a:spcPct val="100000"/>
              </a:lnSpc>
            </a:pPr>
            <a:endParaRPr/>
          </a:p>
          <a:p>
            <a:pPr>
              <a:lnSpc>
                <a:spcPct val="100000"/>
              </a:lnSpc>
            </a:pPr>
            <a:r>
              <a:rPr lang="en-US" sz="1400">
                <a:solidFill>
                  <a:srgbClr val="444444"/>
                </a:solidFill>
                <a:latin typeface="Courier New"/>
                <a:ea typeface="DejaVu Sans"/>
              </a:rPr>
              <a:t>...</a:t>
            </a:r>
            <a:endParaRPr/>
          </a:p>
          <a:p>
            <a:pPr>
              <a:lnSpc>
                <a:spcPct val="100000"/>
              </a:lnSpc>
            </a:pPr>
            <a:r>
              <a:rPr lang="en-US" sz="1400">
                <a:solidFill>
                  <a:srgbClr val="444444"/>
                </a:solidFill>
                <a:latin typeface="Courier New"/>
                <a:ea typeface="DejaVu Sans"/>
              </a:rPr>
              <a:t>free(o);</a:t>
            </a: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1981080" y="274680"/>
            <a:ext cx="8228880" cy="48924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Función send()</a:t>
            </a:r>
            <a:endParaRPr/>
          </a:p>
        </p:txBody>
      </p:sp>
      <p:sp>
        <p:nvSpPr>
          <p:cNvPr id="398" name="CustomShape 2"/>
          <p:cNvSpPr/>
          <p:nvPr/>
        </p:nvSpPr>
        <p:spPr>
          <a:xfrm>
            <a:off x="1722600" y="813600"/>
            <a:ext cx="6532920" cy="1036080"/>
          </a:xfrm>
          <a:prstGeom prst="rect">
            <a:avLst/>
          </a:prstGeom>
          <a:noFill/>
          <a:ln>
            <a:noFill/>
          </a:ln>
        </p:spPr>
        <p:txBody>
          <a:bodyPr lIns="90000" tIns="45000" rIns="90000" bIns="45000"/>
          <a:lstStyle/>
          <a:p>
            <a:pPr>
              <a:lnSpc>
                <a:spcPct val="100000"/>
              </a:lnSpc>
            </a:pPr>
            <a:r>
              <a:rPr lang="en-US" sz="3200">
                <a:solidFill>
                  <a:srgbClr val="8497B0"/>
                </a:solidFill>
                <a:latin typeface="MoolBoran"/>
                <a:ea typeface="DejaVu Sans"/>
              </a:rPr>
              <a:t>#include &lt;sys/socket.h&gt;</a:t>
            </a:r>
            <a:endParaRPr/>
          </a:p>
          <a:p>
            <a:pPr>
              <a:lnSpc>
                <a:spcPct val="100000"/>
              </a:lnSpc>
            </a:pPr>
            <a:r>
              <a:rPr lang="en-US" sz="3200">
                <a:solidFill>
                  <a:srgbClr val="000000"/>
                </a:solidFill>
                <a:latin typeface="MoolBoran"/>
                <a:ea typeface="DejaVu Sans"/>
              </a:rPr>
              <a:t>int send(int sd, const void *buf, size_t tam, int bandera)</a:t>
            </a:r>
            <a:endParaRPr/>
          </a:p>
        </p:txBody>
      </p:sp>
      <p:sp>
        <p:nvSpPr>
          <p:cNvPr id="399" name="CustomShape 3"/>
          <p:cNvSpPr/>
          <p:nvPr/>
        </p:nvSpPr>
        <p:spPr>
          <a:xfrm>
            <a:off x="6499080" y="3404880"/>
            <a:ext cx="1756440" cy="91224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Valor devuelto:</a:t>
            </a:r>
            <a:endParaRPr/>
          </a:p>
          <a:p>
            <a:pPr>
              <a:lnSpc>
                <a:spcPct val="100000"/>
              </a:lnSpc>
            </a:pPr>
            <a:endParaRPr/>
          </a:p>
        </p:txBody>
      </p:sp>
      <p:sp>
        <p:nvSpPr>
          <p:cNvPr id="400" name="CustomShape 4"/>
          <p:cNvSpPr/>
          <p:nvPr/>
        </p:nvSpPr>
        <p:spPr>
          <a:xfrm>
            <a:off x="8106480" y="3162600"/>
            <a:ext cx="154800" cy="913680"/>
          </a:xfrm>
          <a:prstGeom prst="leftBrace">
            <a:avLst>
              <a:gd name="adj1" fmla="val 8333"/>
              <a:gd name="adj2" fmla="val 50000"/>
            </a:avLst>
          </a:prstGeom>
          <a:noFill/>
          <a:ln w="9360">
            <a:solidFill>
              <a:srgbClr val="4A7EBB"/>
            </a:solidFill>
            <a:round/>
          </a:ln>
        </p:spPr>
      </p:sp>
      <p:sp>
        <p:nvSpPr>
          <p:cNvPr id="401" name="CustomShape 5"/>
          <p:cNvSpPr/>
          <p:nvPr/>
        </p:nvSpPr>
        <p:spPr>
          <a:xfrm>
            <a:off x="8184240" y="3153600"/>
            <a:ext cx="2159640" cy="146088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&gt;0 = #bytes enviados</a:t>
            </a:r>
            <a:endParaRPr/>
          </a:p>
          <a:p>
            <a:pPr>
              <a:lnSpc>
                <a:spcPct val="100000"/>
              </a:lnSpc>
            </a:pPr>
            <a:r>
              <a:rPr lang="en-US">
                <a:solidFill>
                  <a:srgbClr val="000000"/>
                </a:solidFill>
                <a:latin typeface="Calibri"/>
                <a:ea typeface="DejaVu Sans"/>
              </a:rPr>
              <a:t>-1 = error</a:t>
            </a:r>
            <a:endParaRPr/>
          </a:p>
          <a:p>
            <a:pPr>
              <a:lnSpc>
                <a:spcPct val="100000"/>
              </a:lnSpc>
            </a:pPr>
            <a:r>
              <a:rPr lang="en-US">
                <a:solidFill>
                  <a:srgbClr val="000000"/>
                </a:solidFill>
                <a:latin typeface="Calibri"/>
                <a:ea typeface="DejaVu Sans"/>
              </a:rPr>
              <a:t>0 = socket cerrado</a:t>
            </a:r>
            <a:endParaRPr/>
          </a:p>
        </p:txBody>
      </p:sp>
      <p:sp>
        <p:nvSpPr>
          <p:cNvPr id="402" name="CustomShape 6"/>
          <p:cNvSpPr/>
          <p:nvPr/>
        </p:nvSpPr>
        <p:spPr>
          <a:xfrm>
            <a:off x="1734840" y="2086920"/>
            <a:ext cx="5008320" cy="2708640"/>
          </a:xfrm>
          <a:prstGeom prst="rect">
            <a:avLst/>
          </a:prstGeom>
          <a:noFill/>
          <a:ln>
            <a:noFill/>
          </a:ln>
        </p:spPr>
        <p:txBody>
          <a:bodyPr lIns="90000" tIns="45000" rIns="90000" bIns="45000"/>
          <a:lstStyle/>
          <a:p>
            <a:pPr>
              <a:lnSpc>
                <a:spcPct val="100000"/>
              </a:lnSpc>
            </a:pPr>
            <a:r>
              <a:rPr lang="en-US" sz="1400" b="1">
                <a:solidFill>
                  <a:srgbClr val="444444"/>
                </a:solidFill>
                <a:latin typeface="Courier New"/>
                <a:ea typeface="DejaVu Sans"/>
              </a:rPr>
              <a:t>char *msj =“un mensaje”;</a:t>
            </a:r>
            <a:endParaRPr/>
          </a:p>
          <a:p>
            <a:pPr>
              <a:lnSpc>
                <a:spcPct val="100000"/>
              </a:lnSpc>
            </a:pPr>
            <a:r>
              <a:rPr lang="en-US" sz="1400">
                <a:solidFill>
                  <a:srgbClr val="444444"/>
                </a:solidFill>
                <a:latin typeface="Courier New"/>
                <a:ea typeface="DejaVu Sans"/>
              </a:rPr>
              <a:t>int n = </a:t>
            </a:r>
            <a:r>
              <a:rPr lang="en-US" sz="1400" b="1">
                <a:solidFill>
                  <a:srgbClr val="444444"/>
                </a:solidFill>
                <a:latin typeface="Courier New"/>
                <a:ea typeface="DejaVu Sans"/>
              </a:rPr>
              <a:t>send(cd,msj, strlen(msj)+1);</a:t>
            </a:r>
            <a:endParaRPr/>
          </a:p>
          <a:p>
            <a:pPr>
              <a:lnSpc>
                <a:spcPct val="100000"/>
              </a:lnSpc>
            </a:pPr>
            <a:r>
              <a:rPr lang="en-US" sz="1400">
                <a:solidFill>
                  <a:srgbClr val="444444"/>
                </a:solidFill>
                <a:latin typeface="Courier New"/>
                <a:ea typeface="DejaVu Sans"/>
              </a:rPr>
              <a:t>if(n&lt;0)</a:t>
            </a:r>
            <a:endParaRPr/>
          </a:p>
          <a:p>
            <a:pPr>
              <a:lnSpc>
                <a:spcPct val="100000"/>
              </a:lnSpc>
            </a:pPr>
            <a:r>
              <a:rPr lang="en-US" sz="1400">
                <a:solidFill>
                  <a:srgbClr val="444444"/>
                </a:solidFill>
                <a:latin typeface="Courier New"/>
                <a:ea typeface="DejaVu Sans"/>
              </a:rPr>
              <a:t>   perror(“Error en la función send()\n”);</a:t>
            </a:r>
            <a:endParaRPr/>
          </a:p>
          <a:p>
            <a:pPr>
              <a:lnSpc>
                <a:spcPct val="100000"/>
              </a:lnSpc>
            </a:pPr>
            <a:r>
              <a:rPr lang="en-US" sz="1400">
                <a:solidFill>
                  <a:srgbClr val="444444"/>
                </a:solidFill>
                <a:latin typeface="Courier New"/>
                <a:ea typeface="DejaVu Sans"/>
              </a:rPr>
              <a:t>else if(n==0){</a:t>
            </a:r>
            <a:endParaRPr/>
          </a:p>
          <a:p>
            <a:pPr>
              <a:lnSpc>
                <a:spcPct val="100000"/>
              </a:lnSpc>
            </a:pPr>
            <a:r>
              <a:rPr lang="en-US" sz="1400">
                <a:solidFill>
                  <a:srgbClr val="444444"/>
                </a:solidFill>
                <a:latin typeface="Courier New"/>
                <a:ea typeface="DejaVu Sans"/>
              </a:rPr>
              <a:t>   perror(“Socket cerrado\n”);</a:t>
            </a:r>
            <a:endParaRPr/>
          </a:p>
          <a:p>
            <a:pPr>
              <a:lnSpc>
                <a:spcPct val="100000"/>
              </a:lnSpc>
            </a:pPr>
            <a:r>
              <a:rPr lang="en-US" sz="1400">
                <a:solidFill>
                  <a:srgbClr val="444444"/>
                </a:solidFill>
                <a:latin typeface="Courier New"/>
                <a:ea typeface="DejaVu Sans"/>
              </a:rPr>
              <a:t>   exit(1);</a:t>
            </a:r>
            <a:endParaRPr/>
          </a:p>
          <a:p>
            <a:pPr>
              <a:lnSpc>
                <a:spcPct val="100000"/>
              </a:lnSpc>
            </a:pPr>
            <a:r>
              <a:rPr lang="en-US" sz="1400">
                <a:solidFill>
                  <a:srgbClr val="444444"/>
                </a:solidFill>
                <a:latin typeface="Courier New"/>
                <a:ea typeface="DejaVu Sans"/>
              </a:rPr>
              <a:t>}</a:t>
            </a:r>
            <a:endParaRPr/>
          </a:p>
          <a:p>
            <a:pPr>
              <a:lnSpc>
                <a:spcPct val="100000"/>
              </a:lnSpc>
            </a:pPr>
            <a:r>
              <a:rPr lang="en-US" sz="1400" b="1">
                <a:solidFill>
                  <a:srgbClr val="444444"/>
                </a:solidFill>
                <a:latin typeface="Courier New"/>
                <a:ea typeface="DejaVu Sans"/>
              </a:rPr>
              <a:t>int v=2;</a:t>
            </a:r>
            <a:endParaRPr/>
          </a:p>
          <a:p>
            <a:pPr>
              <a:lnSpc>
                <a:spcPct val="100000"/>
              </a:lnSpc>
            </a:pPr>
            <a:r>
              <a:rPr lang="en-US" sz="1400">
                <a:solidFill>
                  <a:srgbClr val="444444"/>
                </a:solidFill>
                <a:latin typeface="Courier New"/>
                <a:ea typeface="DejaVu Sans"/>
              </a:rPr>
              <a:t>n = send(cd,&amp;v2,sizeof(v2));</a:t>
            </a:r>
            <a:endParaRPr/>
          </a:p>
          <a:p>
            <a:pPr>
              <a:lnSpc>
                <a:spcPct val="100000"/>
              </a:lnSpc>
            </a:pPr>
            <a:r>
              <a:rPr lang="en-US" sz="1400">
                <a:solidFill>
                  <a:srgbClr val="444444"/>
                </a:solidFill>
                <a:latin typeface="Courier New"/>
                <a:ea typeface="DejaVu Sans"/>
              </a:rPr>
              <a:t>…</a:t>
            </a:r>
            <a:endParaRPr/>
          </a:p>
          <a:p>
            <a:pPr>
              <a:lnSpc>
                <a:spcPct val="100000"/>
              </a:lnSpc>
            </a:pPr>
            <a:endParaRPr/>
          </a:p>
        </p:txBody>
      </p:sp>
      <p:sp>
        <p:nvSpPr>
          <p:cNvPr id="403" name="CustomShape 7"/>
          <p:cNvSpPr/>
          <p:nvPr/>
        </p:nvSpPr>
        <p:spPr>
          <a:xfrm>
            <a:off x="7464240" y="1700640"/>
            <a:ext cx="431280" cy="385200"/>
          </a:xfrm>
          <a:prstGeom prst="bentConnector3">
            <a:avLst>
              <a:gd name="adj1" fmla="val 1159"/>
            </a:avLst>
          </a:prstGeom>
          <a:noFill/>
          <a:ln w="9360">
            <a:solidFill>
              <a:srgbClr val="4A7EBB"/>
            </a:solidFill>
            <a:round/>
            <a:tailEnd type="triangle" w="med" len="med"/>
          </a:ln>
        </p:spPr>
      </p:sp>
      <p:sp>
        <p:nvSpPr>
          <p:cNvPr id="404" name="CustomShape 8"/>
          <p:cNvSpPr/>
          <p:nvPr/>
        </p:nvSpPr>
        <p:spPr>
          <a:xfrm>
            <a:off x="7896240" y="1834560"/>
            <a:ext cx="77040" cy="513720"/>
          </a:xfrm>
          <a:prstGeom prst="leftBrace">
            <a:avLst>
              <a:gd name="adj1" fmla="val 8333"/>
              <a:gd name="adj2" fmla="val 50000"/>
            </a:avLst>
          </a:prstGeom>
          <a:noFill/>
          <a:ln w="9360">
            <a:solidFill>
              <a:srgbClr val="4A7EBB"/>
            </a:solidFill>
            <a:round/>
          </a:ln>
        </p:spPr>
      </p:sp>
      <p:sp>
        <p:nvSpPr>
          <p:cNvPr id="405" name="CustomShape 9"/>
          <p:cNvSpPr/>
          <p:nvPr/>
        </p:nvSpPr>
        <p:spPr>
          <a:xfrm>
            <a:off x="8015400" y="1793160"/>
            <a:ext cx="2159640" cy="941760"/>
          </a:xfrm>
          <a:prstGeom prst="rect">
            <a:avLst/>
          </a:prstGeom>
          <a:noFill/>
          <a:ln>
            <a:noFill/>
          </a:ln>
        </p:spPr>
        <p:txBody>
          <a:bodyPr lIns="90000" tIns="45000" rIns="90000" bIns="45000"/>
          <a:lstStyle/>
          <a:p>
            <a:pPr>
              <a:lnSpc>
                <a:spcPct val="100000"/>
              </a:lnSpc>
            </a:pPr>
            <a:r>
              <a:rPr lang="en-US" sz="1400" b="1">
                <a:solidFill>
                  <a:srgbClr val="000000"/>
                </a:solidFill>
                <a:latin typeface="Calibri"/>
                <a:ea typeface="DejaVu Sans"/>
              </a:rPr>
              <a:t>0 = prioridad default</a:t>
            </a:r>
            <a:endParaRPr/>
          </a:p>
          <a:p>
            <a:pPr>
              <a:lnSpc>
                <a:spcPct val="100000"/>
              </a:lnSpc>
            </a:pPr>
            <a:r>
              <a:rPr lang="en-US" sz="1400" b="1">
                <a:solidFill>
                  <a:srgbClr val="000000"/>
                </a:solidFill>
                <a:latin typeface="Calibri"/>
                <a:ea typeface="DejaVu Sans"/>
              </a:rPr>
              <a:t>MSG_OOB= alta prioridad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CustomShape 1"/>
          <p:cNvSpPr/>
          <p:nvPr/>
        </p:nvSpPr>
        <p:spPr>
          <a:xfrm>
            <a:off x="1981080" y="274680"/>
            <a:ext cx="8228880" cy="48924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Función read()</a:t>
            </a:r>
            <a:endParaRPr/>
          </a:p>
        </p:txBody>
      </p:sp>
      <p:sp>
        <p:nvSpPr>
          <p:cNvPr id="407" name="CustomShape 2"/>
          <p:cNvSpPr/>
          <p:nvPr/>
        </p:nvSpPr>
        <p:spPr>
          <a:xfrm>
            <a:off x="1722600" y="813600"/>
            <a:ext cx="6532920" cy="1036080"/>
          </a:xfrm>
          <a:prstGeom prst="rect">
            <a:avLst/>
          </a:prstGeom>
          <a:noFill/>
          <a:ln>
            <a:noFill/>
          </a:ln>
        </p:spPr>
        <p:txBody>
          <a:bodyPr lIns="90000" tIns="45000" rIns="90000" bIns="45000"/>
          <a:lstStyle/>
          <a:p>
            <a:pPr>
              <a:lnSpc>
                <a:spcPct val="100000"/>
              </a:lnSpc>
            </a:pPr>
            <a:r>
              <a:rPr lang="en-US" sz="3200">
                <a:solidFill>
                  <a:srgbClr val="8497B0"/>
                </a:solidFill>
                <a:latin typeface="MoolBoran"/>
                <a:ea typeface="DejaVu Sans"/>
              </a:rPr>
              <a:t>#include &lt;unistd.h&gt;</a:t>
            </a:r>
            <a:endParaRPr/>
          </a:p>
          <a:p>
            <a:pPr>
              <a:lnSpc>
                <a:spcPct val="100000"/>
              </a:lnSpc>
            </a:pPr>
            <a:r>
              <a:rPr lang="en-US" sz="3200">
                <a:solidFill>
                  <a:srgbClr val="000000"/>
                </a:solidFill>
                <a:latin typeface="MoolBoran"/>
                <a:ea typeface="DejaVu Sans"/>
              </a:rPr>
              <a:t>int read(int sd, const void *buf, size_t tam)</a:t>
            </a:r>
            <a:endParaRPr/>
          </a:p>
        </p:txBody>
      </p:sp>
      <p:sp>
        <p:nvSpPr>
          <p:cNvPr id="408" name="CustomShape 3"/>
          <p:cNvSpPr/>
          <p:nvPr/>
        </p:nvSpPr>
        <p:spPr>
          <a:xfrm>
            <a:off x="6499080" y="1351800"/>
            <a:ext cx="1756440" cy="91224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Valor devuelto:</a:t>
            </a:r>
            <a:endParaRPr/>
          </a:p>
          <a:p>
            <a:pPr>
              <a:lnSpc>
                <a:spcPct val="100000"/>
              </a:lnSpc>
            </a:pPr>
            <a:endParaRPr/>
          </a:p>
        </p:txBody>
      </p:sp>
      <p:sp>
        <p:nvSpPr>
          <p:cNvPr id="409" name="CustomShape 4"/>
          <p:cNvSpPr/>
          <p:nvPr/>
        </p:nvSpPr>
        <p:spPr>
          <a:xfrm>
            <a:off x="8106480" y="1109520"/>
            <a:ext cx="154800" cy="913680"/>
          </a:xfrm>
          <a:prstGeom prst="leftBrace">
            <a:avLst>
              <a:gd name="adj1" fmla="val 8333"/>
              <a:gd name="adj2" fmla="val 50000"/>
            </a:avLst>
          </a:prstGeom>
          <a:noFill/>
          <a:ln w="9360">
            <a:solidFill>
              <a:srgbClr val="4A7EBB"/>
            </a:solidFill>
            <a:round/>
          </a:ln>
        </p:spPr>
      </p:sp>
      <p:sp>
        <p:nvSpPr>
          <p:cNvPr id="410" name="CustomShape 5"/>
          <p:cNvSpPr/>
          <p:nvPr/>
        </p:nvSpPr>
        <p:spPr>
          <a:xfrm>
            <a:off x="8184240" y="1100520"/>
            <a:ext cx="2159640" cy="146088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&gt;0 = #bytes leidos</a:t>
            </a:r>
            <a:endParaRPr/>
          </a:p>
          <a:p>
            <a:pPr>
              <a:lnSpc>
                <a:spcPct val="100000"/>
              </a:lnSpc>
            </a:pPr>
            <a:r>
              <a:rPr lang="en-US">
                <a:solidFill>
                  <a:srgbClr val="000000"/>
                </a:solidFill>
                <a:latin typeface="Calibri"/>
                <a:ea typeface="DejaVu Sans"/>
              </a:rPr>
              <a:t>-1 = error</a:t>
            </a:r>
            <a:endParaRPr/>
          </a:p>
          <a:p>
            <a:pPr>
              <a:lnSpc>
                <a:spcPct val="100000"/>
              </a:lnSpc>
            </a:pPr>
            <a:r>
              <a:rPr lang="en-US">
                <a:solidFill>
                  <a:srgbClr val="000000"/>
                </a:solidFill>
                <a:latin typeface="Calibri"/>
                <a:ea typeface="DejaVu Sans"/>
              </a:rPr>
              <a:t>0 = socket cerrado</a:t>
            </a:r>
            <a:endParaRPr/>
          </a:p>
        </p:txBody>
      </p:sp>
      <p:sp>
        <p:nvSpPr>
          <p:cNvPr id="411" name="CustomShape 6"/>
          <p:cNvSpPr/>
          <p:nvPr/>
        </p:nvSpPr>
        <p:spPr>
          <a:xfrm>
            <a:off x="356760" y="1998000"/>
            <a:ext cx="5008320" cy="2708640"/>
          </a:xfrm>
          <a:prstGeom prst="rect">
            <a:avLst/>
          </a:prstGeom>
          <a:noFill/>
          <a:ln>
            <a:noFill/>
          </a:ln>
        </p:spPr>
        <p:txBody>
          <a:bodyPr lIns="90000" tIns="45000" rIns="90000" bIns="45000"/>
          <a:lstStyle/>
          <a:p>
            <a:pPr>
              <a:lnSpc>
                <a:spcPct val="100000"/>
              </a:lnSpc>
            </a:pPr>
            <a:r>
              <a:rPr lang="en-US" sz="1400" b="1">
                <a:solidFill>
                  <a:srgbClr val="444444"/>
                </a:solidFill>
                <a:latin typeface="Courier New"/>
                <a:ea typeface="DejaVu Sans"/>
              </a:rPr>
              <a:t>char buf[100];</a:t>
            </a:r>
            <a:endParaRPr/>
          </a:p>
          <a:p>
            <a:pPr>
              <a:lnSpc>
                <a:spcPct val="100000"/>
              </a:lnSpc>
            </a:pPr>
            <a:r>
              <a:rPr lang="en-US" sz="1400">
                <a:solidFill>
                  <a:srgbClr val="444444"/>
                </a:solidFill>
                <a:latin typeface="Courier New"/>
                <a:ea typeface="DejaVu Sans"/>
              </a:rPr>
              <a:t>int n = </a:t>
            </a:r>
            <a:r>
              <a:rPr lang="en-US" sz="1400" b="1">
                <a:solidFill>
                  <a:srgbClr val="444444"/>
                </a:solidFill>
                <a:latin typeface="Courier New"/>
                <a:ea typeface="DejaVu Sans"/>
              </a:rPr>
              <a:t>read(cd,buf, sizeof(buf));</a:t>
            </a:r>
            <a:endParaRPr/>
          </a:p>
          <a:p>
            <a:pPr>
              <a:lnSpc>
                <a:spcPct val="100000"/>
              </a:lnSpc>
            </a:pPr>
            <a:r>
              <a:rPr lang="en-US" sz="1400">
                <a:solidFill>
                  <a:srgbClr val="444444"/>
                </a:solidFill>
                <a:latin typeface="Courier New"/>
                <a:ea typeface="DejaVu Sans"/>
              </a:rPr>
              <a:t>if(n&lt;0)</a:t>
            </a:r>
            <a:endParaRPr/>
          </a:p>
          <a:p>
            <a:pPr>
              <a:lnSpc>
                <a:spcPct val="100000"/>
              </a:lnSpc>
            </a:pPr>
            <a:r>
              <a:rPr lang="en-US" sz="1400">
                <a:solidFill>
                  <a:srgbClr val="444444"/>
                </a:solidFill>
                <a:latin typeface="Courier New"/>
                <a:ea typeface="DejaVu Sans"/>
              </a:rPr>
              <a:t>   perror(“Error en la función read()\n”);</a:t>
            </a:r>
            <a:endParaRPr/>
          </a:p>
          <a:p>
            <a:pPr>
              <a:lnSpc>
                <a:spcPct val="100000"/>
              </a:lnSpc>
            </a:pPr>
            <a:r>
              <a:rPr lang="en-US" sz="1400">
                <a:solidFill>
                  <a:srgbClr val="444444"/>
                </a:solidFill>
                <a:latin typeface="Courier New"/>
                <a:ea typeface="DejaVu Sans"/>
              </a:rPr>
              <a:t>else if(n==0){</a:t>
            </a:r>
            <a:endParaRPr/>
          </a:p>
          <a:p>
            <a:pPr>
              <a:lnSpc>
                <a:spcPct val="100000"/>
              </a:lnSpc>
            </a:pPr>
            <a:r>
              <a:rPr lang="en-US" sz="1400">
                <a:solidFill>
                  <a:srgbClr val="444444"/>
                </a:solidFill>
                <a:latin typeface="Courier New"/>
                <a:ea typeface="DejaVu Sans"/>
              </a:rPr>
              <a:t>   perror(“Socket cerrado\n”);</a:t>
            </a:r>
            <a:endParaRPr/>
          </a:p>
          <a:p>
            <a:pPr>
              <a:lnSpc>
                <a:spcPct val="100000"/>
              </a:lnSpc>
            </a:pPr>
            <a:r>
              <a:rPr lang="en-US" sz="1400">
                <a:solidFill>
                  <a:srgbClr val="444444"/>
                </a:solidFill>
                <a:latin typeface="Courier New"/>
                <a:ea typeface="DejaVu Sans"/>
              </a:rPr>
              <a:t>   exit(1);</a:t>
            </a:r>
            <a:endParaRPr/>
          </a:p>
          <a:p>
            <a:pPr>
              <a:lnSpc>
                <a:spcPct val="100000"/>
              </a:lnSpc>
            </a:pPr>
            <a:r>
              <a:rPr lang="en-US" sz="1400">
                <a:solidFill>
                  <a:srgbClr val="444444"/>
                </a:solidFill>
                <a:latin typeface="Courier New"/>
                <a:ea typeface="DejaVu Sans"/>
              </a:rPr>
              <a:t>}</a:t>
            </a:r>
            <a:endParaRPr/>
          </a:p>
          <a:p>
            <a:pPr>
              <a:lnSpc>
                <a:spcPct val="100000"/>
              </a:lnSpc>
            </a:pPr>
            <a:r>
              <a:rPr lang="en-US" sz="1400" b="1">
                <a:solidFill>
                  <a:srgbClr val="444444"/>
                </a:solidFill>
                <a:latin typeface="Courier New"/>
                <a:ea typeface="DejaVu Sans"/>
              </a:rPr>
              <a:t>int v;</a:t>
            </a:r>
            <a:endParaRPr/>
          </a:p>
          <a:p>
            <a:pPr>
              <a:lnSpc>
                <a:spcPct val="100000"/>
              </a:lnSpc>
            </a:pPr>
            <a:r>
              <a:rPr lang="en-US" sz="1400">
                <a:solidFill>
                  <a:srgbClr val="444444"/>
                </a:solidFill>
                <a:latin typeface="Courier New"/>
                <a:ea typeface="DejaVu Sans"/>
              </a:rPr>
              <a:t>n = read(cd,&amp;v,sizeof(v));</a:t>
            </a:r>
            <a:endParaRPr/>
          </a:p>
          <a:p>
            <a:pPr>
              <a:lnSpc>
                <a:spcPct val="100000"/>
              </a:lnSpc>
            </a:pPr>
            <a:r>
              <a:rPr lang="en-US" sz="1400">
                <a:solidFill>
                  <a:srgbClr val="444444"/>
                </a:solidFill>
                <a:latin typeface="Courier New"/>
                <a:ea typeface="DejaVu Sans"/>
              </a:rPr>
              <a:t>…</a:t>
            </a:r>
            <a:endParaRPr/>
          </a:p>
          <a:p>
            <a:pPr>
              <a:lnSpc>
                <a:spcPct val="100000"/>
              </a:lnSpc>
            </a:pPr>
            <a:endParaRPr/>
          </a:p>
        </p:txBody>
      </p:sp>
      <p:sp>
        <p:nvSpPr>
          <p:cNvPr id="412" name="CustomShape 7"/>
          <p:cNvSpPr/>
          <p:nvPr/>
        </p:nvSpPr>
        <p:spPr>
          <a:xfrm>
            <a:off x="5718240" y="2319480"/>
            <a:ext cx="6245640" cy="2556720"/>
          </a:xfrm>
          <a:prstGeom prst="rect">
            <a:avLst/>
          </a:prstGeom>
          <a:noFill/>
          <a:ln>
            <a:noFill/>
          </a:ln>
        </p:spPr>
        <p:txBody>
          <a:bodyPr lIns="90000" tIns="45000" rIns="90000" bIns="45000"/>
          <a:lstStyle/>
          <a:p>
            <a:pPr>
              <a:lnSpc>
                <a:spcPct val="100000"/>
              </a:lnSpc>
            </a:pPr>
            <a:r>
              <a:rPr lang="en-US" sz="1400">
                <a:solidFill>
                  <a:srgbClr val="444444"/>
                </a:solidFill>
                <a:latin typeface="Courier New"/>
                <a:ea typeface="DejaVu Sans"/>
              </a:rPr>
              <a:t>struct dato{ </a:t>
            </a:r>
            <a:endParaRPr/>
          </a:p>
          <a:p>
            <a:pPr>
              <a:lnSpc>
                <a:spcPct val="100000"/>
              </a:lnSpc>
            </a:pPr>
            <a:r>
              <a:rPr lang="en-US" sz="1400">
                <a:solidFill>
                  <a:srgbClr val="444444"/>
                </a:solidFill>
                <a:latin typeface="Courier New"/>
                <a:ea typeface="DejaVu Sans"/>
              </a:rPr>
              <a:t> char nombre[30]; </a:t>
            </a:r>
            <a:endParaRPr/>
          </a:p>
          <a:p>
            <a:pPr>
              <a:lnSpc>
                <a:spcPct val="100000"/>
              </a:lnSpc>
            </a:pPr>
            <a:r>
              <a:rPr lang="en-US" sz="1400">
                <a:solidFill>
                  <a:srgbClr val="444444"/>
                </a:solidFill>
                <a:latin typeface="Courier New"/>
                <a:ea typeface="DejaVu Sans"/>
              </a:rPr>
              <a:t> char apellido[25]; </a:t>
            </a:r>
            <a:endParaRPr/>
          </a:p>
          <a:p>
            <a:pPr>
              <a:lnSpc>
                <a:spcPct val="100000"/>
              </a:lnSpc>
            </a:pPr>
            <a:r>
              <a:rPr lang="en-US" sz="1400">
                <a:solidFill>
                  <a:srgbClr val="444444"/>
                </a:solidFill>
                <a:latin typeface="Courier New"/>
                <a:ea typeface="DejaVu Sans"/>
              </a:rPr>
              <a:t> int edad; </a:t>
            </a:r>
            <a:endParaRPr/>
          </a:p>
          <a:p>
            <a:pPr>
              <a:lnSpc>
                <a:spcPct val="100000"/>
              </a:lnSpc>
            </a:pPr>
            <a:r>
              <a:rPr lang="en-US" sz="1400">
                <a:solidFill>
                  <a:srgbClr val="444444"/>
                </a:solidFill>
                <a:latin typeface="Courier New"/>
                <a:ea typeface="DejaVu Sans"/>
              </a:rPr>
              <a:t>}; </a:t>
            </a:r>
            <a:endParaRPr/>
          </a:p>
          <a:p>
            <a:pPr>
              <a:lnSpc>
                <a:spcPct val="100000"/>
              </a:lnSpc>
            </a:pPr>
            <a:endParaRPr/>
          </a:p>
          <a:p>
            <a:pPr>
              <a:lnSpc>
                <a:spcPct val="100000"/>
              </a:lnSpc>
            </a:pPr>
            <a:r>
              <a:rPr lang="en-US" sz="1400">
                <a:solidFill>
                  <a:srgbClr val="444444"/>
                </a:solidFill>
                <a:latin typeface="Courier New"/>
                <a:ea typeface="DejaVu Sans"/>
              </a:rPr>
              <a:t>Chat b[200];</a:t>
            </a:r>
            <a:endParaRPr/>
          </a:p>
          <a:p>
            <a:pPr>
              <a:lnSpc>
                <a:spcPct val="100000"/>
              </a:lnSpc>
            </a:pPr>
            <a:r>
              <a:rPr lang="en-US" sz="1400">
                <a:solidFill>
                  <a:srgbClr val="444444"/>
                </a:solidFill>
                <a:latin typeface="Courier New"/>
                <a:ea typeface="DejaVu Sans"/>
              </a:rPr>
              <a:t>bzero(b,sizeof(b));</a:t>
            </a:r>
            <a:endParaRPr/>
          </a:p>
          <a:p>
            <a:pPr>
              <a:lnSpc>
                <a:spcPct val="100000"/>
              </a:lnSpc>
            </a:pPr>
            <a:r>
              <a:rPr lang="en-US" sz="1400">
                <a:solidFill>
                  <a:srgbClr val="444444"/>
                </a:solidFill>
                <a:latin typeface="Courier New"/>
                <a:ea typeface="DejaVu Sans"/>
              </a:rPr>
              <a:t>n = read(cd,b,sizeof(b));</a:t>
            </a:r>
            <a:endParaRPr/>
          </a:p>
          <a:p>
            <a:pPr>
              <a:lnSpc>
                <a:spcPct val="100000"/>
              </a:lnSpc>
            </a:pPr>
            <a:r>
              <a:rPr lang="en-US" sz="1400">
                <a:solidFill>
                  <a:srgbClr val="444444"/>
                </a:solidFill>
                <a:latin typeface="Courier New"/>
                <a:ea typeface="DejaVu Sans"/>
              </a:rPr>
              <a:t>struct dato *o = (struct dato *)b;</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ustomShape 1"/>
          <p:cNvSpPr/>
          <p:nvPr/>
        </p:nvSpPr>
        <p:spPr>
          <a:xfrm>
            <a:off x="1981080" y="274680"/>
            <a:ext cx="8228880" cy="48924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Función recv()</a:t>
            </a:r>
            <a:endParaRPr/>
          </a:p>
        </p:txBody>
      </p:sp>
      <p:sp>
        <p:nvSpPr>
          <p:cNvPr id="414" name="CustomShape 2"/>
          <p:cNvSpPr/>
          <p:nvPr/>
        </p:nvSpPr>
        <p:spPr>
          <a:xfrm>
            <a:off x="1722600" y="813600"/>
            <a:ext cx="6532920" cy="1036080"/>
          </a:xfrm>
          <a:prstGeom prst="rect">
            <a:avLst/>
          </a:prstGeom>
          <a:noFill/>
          <a:ln>
            <a:noFill/>
          </a:ln>
        </p:spPr>
        <p:txBody>
          <a:bodyPr lIns="90000" tIns="45000" rIns="90000" bIns="45000"/>
          <a:lstStyle/>
          <a:p>
            <a:pPr>
              <a:lnSpc>
                <a:spcPct val="100000"/>
              </a:lnSpc>
            </a:pPr>
            <a:r>
              <a:rPr lang="en-US" sz="3200">
                <a:solidFill>
                  <a:srgbClr val="8497B0"/>
                </a:solidFill>
                <a:latin typeface="MoolBoran"/>
                <a:ea typeface="DejaVu Sans"/>
              </a:rPr>
              <a:t>#include &lt;sys/socket.h&gt;</a:t>
            </a:r>
            <a:endParaRPr/>
          </a:p>
          <a:p>
            <a:pPr>
              <a:lnSpc>
                <a:spcPct val="100000"/>
              </a:lnSpc>
            </a:pPr>
            <a:r>
              <a:rPr lang="en-US" sz="3200">
                <a:solidFill>
                  <a:srgbClr val="000000"/>
                </a:solidFill>
                <a:latin typeface="MoolBoran"/>
                <a:ea typeface="DejaVu Sans"/>
              </a:rPr>
              <a:t>int recv(int sd, const void *buf, size_t tam, int bandera)</a:t>
            </a:r>
            <a:endParaRPr/>
          </a:p>
        </p:txBody>
      </p:sp>
      <p:sp>
        <p:nvSpPr>
          <p:cNvPr id="415" name="CustomShape 3"/>
          <p:cNvSpPr/>
          <p:nvPr/>
        </p:nvSpPr>
        <p:spPr>
          <a:xfrm>
            <a:off x="6499080" y="3404880"/>
            <a:ext cx="1756440" cy="91224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Valor devuelto:</a:t>
            </a:r>
            <a:endParaRPr/>
          </a:p>
          <a:p>
            <a:pPr>
              <a:lnSpc>
                <a:spcPct val="100000"/>
              </a:lnSpc>
            </a:pPr>
            <a:endParaRPr/>
          </a:p>
        </p:txBody>
      </p:sp>
      <p:sp>
        <p:nvSpPr>
          <p:cNvPr id="416" name="CustomShape 4"/>
          <p:cNvSpPr/>
          <p:nvPr/>
        </p:nvSpPr>
        <p:spPr>
          <a:xfrm>
            <a:off x="8106480" y="3162600"/>
            <a:ext cx="154800" cy="913680"/>
          </a:xfrm>
          <a:prstGeom prst="leftBrace">
            <a:avLst>
              <a:gd name="adj1" fmla="val 8333"/>
              <a:gd name="adj2" fmla="val 50000"/>
            </a:avLst>
          </a:prstGeom>
          <a:noFill/>
          <a:ln w="9360">
            <a:solidFill>
              <a:srgbClr val="4A7EBB"/>
            </a:solidFill>
            <a:round/>
          </a:ln>
        </p:spPr>
      </p:sp>
      <p:sp>
        <p:nvSpPr>
          <p:cNvPr id="417" name="CustomShape 5"/>
          <p:cNvSpPr/>
          <p:nvPr/>
        </p:nvSpPr>
        <p:spPr>
          <a:xfrm>
            <a:off x="8184240" y="3153600"/>
            <a:ext cx="2159640" cy="146088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&gt;0 = #bytes leidos</a:t>
            </a:r>
            <a:endParaRPr/>
          </a:p>
          <a:p>
            <a:pPr>
              <a:lnSpc>
                <a:spcPct val="100000"/>
              </a:lnSpc>
            </a:pPr>
            <a:r>
              <a:rPr lang="en-US">
                <a:solidFill>
                  <a:srgbClr val="000000"/>
                </a:solidFill>
                <a:latin typeface="Calibri"/>
                <a:ea typeface="DejaVu Sans"/>
              </a:rPr>
              <a:t>-1 = error</a:t>
            </a:r>
            <a:endParaRPr/>
          </a:p>
          <a:p>
            <a:pPr>
              <a:lnSpc>
                <a:spcPct val="100000"/>
              </a:lnSpc>
            </a:pPr>
            <a:r>
              <a:rPr lang="en-US">
                <a:solidFill>
                  <a:srgbClr val="000000"/>
                </a:solidFill>
                <a:latin typeface="Calibri"/>
                <a:ea typeface="DejaVu Sans"/>
              </a:rPr>
              <a:t>0 = socket cerrado</a:t>
            </a:r>
            <a:endParaRPr/>
          </a:p>
        </p:txBody>
      </p:sp>
      <p:sp>
        <p:nvSpPr>
          <p:cNvPr id="418" name="CustomShape 6"/>
          <p:cNvSpPr/>
          <p:nvPr/>
        </p:nvSpPr>
        <p:spPr>
          <a:xfrm>
            <a:off x="1734840" y="2086920"/>
            <a:ext cx="5008320" cy="2708640"/>
          </a:xfrm>
          <a:prstGeom prst="rect">
            <a:avLst/>
          </a:prstGeom>
          <a:noFill/>
          <a:ln>
            <a:noFill/>
          </a:ln>
        </p:spPr>
        <p:txBody>
          <a:bodyPr lIns="90000" tIns="45000" rIns="90000" bIns="45000"/>
          <a:lstStyle/>
          <a:p>
            <a:pPr>
              <a:lnSpc>
                <a:spcPct val="100000"/>
              </a:lnSpc>
            </a:pPr>
            <a:r>
              <a:rPr lang="en-US" sz="1400" b="1">
                <a:solidFill>
                  <a:srgbClr val="444444"/>
                </a:solidFill>
                <a:latin typeface="Courier New"/>
                <a:ea typeface="DejaVu Sans"/>
              </a:rPr>
              <a:t>char buf[100];</a:t>
            </a:r>
            <a:endParaRPr/>
          </a:p>
          <a:p>
            <a:pPr>
              <a:lnSpc>
                <a:spcPct val="100000"/>
              </a:lnSpc>
            </a:pPr>
            <a:r>
              <a:rPr lang="en-US" sz="1400">
                <a:solidFill>
                  <a:srgbClr val="444444"/>
                </a:solidFill>
                <a:latin typeface="Courier New"/>
                <a:ea typeface="DejaVu Sans"/>
              </a:rPr>
              <a:t>int n = </a:t>
            </a:r>
            <a:r>
              <a:rPr lang="en-US" sz="1400" b="1">
                <a:solidFill>
                  <a:srgbClr val="444444"/>
                </a:solidFill>
                <a:latin typeface="Courier New"/>
                <a:ea typeface="DejaVu Sans"/>
              </a:rPr>
              <a:t>recv(cd,buf, sizeof(buf),0);</a:t>
            </a:r>
            <a:endParaRPr/>
          </a:p>
          <a:p>
            <a:pPr>
              <a:lnSpc>
                <a:spcPct val="100000"/>
              </a:lnSpc>
            </a:pPr>
            <a:r>
              <a:rPr lang="en-US" sz="1400">
                <a:solidFill>
                  <a:srgbClr val="444444"/>
                </a:solidFill>
                <a:latin typeface="Courier New"/>
                <a:ea typeface="DejaVu Sans"/>
              </a:rPr>
              <a:t>if(n&lt;0)</a:t>
            </a:r>
            <a:endParaRPr/>
          </a:p>
          <a:p>
            <a:pPr>
              <a:lnSpc>
                <a:spcPct val="100000"/>
              </a:lnSpc>
            </a:pPr>
            <a:r>
              <a:rPr lang="en-US" sz="1400">
                <a:solidFill>
                  <a:srgbClr val="444444"/>
                </a:solidFill>
                <a:latin typeface="Courier New"/>
                <a:ea typeface="DejaVu Sans"/>
              </a:rPr>
              <a:t>   perror(“Error en la función recv\n”);</a:t>
            </a:r>
            <a:endParaRPr/>
          </a:p>
          <a:p>
            <a:pPr>
              <a:lnSpc>
                <a:spcPct val="100000"/>
              </a:lnSpc>
            </a:pPr>
            <a:r>
              <a:rPr lang="en-US" sz="1400">
                <a:solidFill>
                  <a:srgbClr val="444444"/>
                </a:solidFill>
                <a:latin typeface="Courier New"/>
                <a:ea typeface="DejaVu Sans"/>
              </a:rPr>
              <a:t>else if(n==0){</a:t>
            </a:r>
            <a:endParaRPr/>
          </a:p>
          <a:p>
            <a:pPr>
              <a:lnSpc>
                <a:spcPct val="100000"/>
              </a:lnSpc>
            </a:pPr>
            <a:r>
              <a:rPr lang="en-US" sz="1400">
                <a:solidFill>
                  <a:srgbClr val="444444"/>
                </a:solidFill>
                <a:latin typeface="Courier New"/>
                <a:ea typeface="DejaVu Sans"/>
              </a:rPr>
              <a:t>   perror(“Socket cerrado\n”);</a:t>
            </a:r>
            <a:endParaRPr/>
          </a:p>
          <a:p>
            <a:pPr>
              <a:lnSpc>
                <a:spcPct val="100000"/>
              </a:lnSpc>
            </a:pPr>
            <a:r>
              <a:rPr lang="en-US" sz="1400">
                <a:solidFill>
                  <a:srgbClr val="444444"/>
                </a:solidFill>
                <a:latin typeface="Courier New"/>
                <a:ea typeface="DejaVu Sans"/>
              </a:rPr>
              <a:t>   exit(1);</a:t>
            </a:r>
            <a:endParaRPr/>
          </a:p>
          <a:p>
            <a:pPr>
              <a:lnSpc>
                <a:spcPct val="100000"/>
              </a:lnSpc>
            </a:pPr>
            <a:r>
              <a:rPr lang="en-US" sz="1400">
                <a:solidFill>
                  <a:srgbClr val="444444"/>
                </a:solidFill>
                <a:latin typeface="Courier New"/>
                <a:ea typeface="DejaVu Sans"/>
              </a:rPr>
              <a:t>}</a:t>
            </a:r>
            <a:endParaRPr/>
          </a:p>
          <a:p>
            <a:pPr>
              <a:lnSpc>
                <a:spcPct val="100000"/>
              </a:lnSpc>
            </a:pPr>
            <a:r>
              <a:rPr lang="en-US" sz="1400" b="1">
                <a:solidFill>
                  <a:srgbClr val="444444"/>
                </a:solidFill>
                <a:latin typeface="Courier New"/>
                <a:ea typeface="DejaVu Sans"/>
              </a:rPr>
              <a:t>int v;</a:t>
            </a:r>
            <a:endParaRPr/>
          </a:p>
          <a:p>
            <a:pPr>
              <a:lnSpc>
                <a:spcPct val="100000"/>
              </a:lnSpc>
            </a:pPr>
            <a:r>
              <a:rPr lang="en-US" sz="1400">
                <a:solidFill>
                  <a:srgbClr val="444444"/>
                </a:solidFill>
                <a:latin typeface="Courier New"/>
                <a:ea typeface="DejaVu Sans"/>
              </a:rPr>
              <a:t>n = recv(cd,&amp;v,sizeof(v), MSG_OOB);</a:t>
            </a:r>
            <a:endParaRPr/>
          </a:p>
          <a:p>
            <a:pPr>
              <a:lnSpc>
                <a:spcPct val="100000"/>
              </a:lnSpc>
            </a:pPr>
            <a:r>
              <a:rPr lang="en-US" sz="1400">
                <a:solidFill>
                  <a:srgbClr val="444444"/>
                </a:solidFill>
                <a:latin typeface="Courier New"/>
                <a:ea typeface="DejaVu Sans"/>
              </a:rPr>
              <a:t>…</a:t>
            </a:r>
            <a:endParaRPr/>
          </a:p>
          <a:p>
            <a:pPr>
              <a:lnSpc>
                <a:spcPct val="100000"/>
              </a:lnSpc>
            </a:pPr>
            <a:endParaRPr/>
          </a:p>
        </p:txBody>
      </p:sp>
      <p:sp>
        <p:nvSpPr>
          <p:cNvPr id="419" name="CustomShape 7"/>
          <p:cNvSpPr/>
          <p:nvPr/>
        </p:nvSpPr>
        <p:spPr>
          <a:xfrm>
            <a:off x="7464240" y="1700640"/>
            <a:ext cx="431280" cy="385200"/>
          </a:xfrm>
          <a:prstGeom prst="bentConnector3">
            <a:avLst>
              <a:gd name="adj1" fmla="val 1159"/>
            </a:avLst>
          </a:prstGeom>
          <a:noFill/>
          <a:ln w="9360">
            <a:solidFill>
              <a:srgbClr val="4A7EBB"/>
            </a:solidFill>
            <a:round/>
            <a:tailEnd type="triangle" w="med" len="med"/>
          </a:ln>
        </p:spPr>
      </p:sp>
      <p:sp>
        <p:nvSpPr>
          <p:cNvPr id="420" name="CustomShape 8"/>
          <p:cNvSpPr/>
          <p:nvPr/>
        </p:nvSpPr>
        <p:spPr>
          <a:xfrm>
            <a:off x="7896240" y="1834560"/>
            <a:ext cx="77040" cy="513720"/>
          </a:xfrm>
          <a:prstGeom prst="leftBrace">
            <a:avLst>
              <a:gd name="adj1" fmla="val 8333"/>
              <a:gd name="adj2" fmla="val 50000"/>
            </a:avLst>
          </a:prstGeom>
          <a:noFill/>
          <a:ln w="9360">
            <a:solidFill>
              <a:srgbClr val="4A7EBB"/>
            </a:solidFill>
            <a:round/>
          </a:ln>
        </p:spPr>
      </p:sp>
      <p:sp>
        <p:nvSpPr>
          <p:cNvPr id="421" name="CustomShape 9"/>
          <p:cNvSpPr/>
          <p:nvPr/>
        </p:nvSpPr>
        <p:spPr>
          <a:xfrm>
            <a:off x="8015400" y="1793160"/>
            <a:ext cx="2159640" cy="941760"/>
          </a:xfrm>
          <a:prstGeom prst="rect">
            <a:avLst/>
          </a:prstGeom>
          <a:noFill/>
          <a:ln>
            <a:noFill/>
          </a:ln>
        </p:spPr>
        <p:txBody>
          <a:bodyPr lIns="90000" tIns="45000" rIns="90000" bIns="45000"/>
          <a:lstStyle/>
          <a:p>
            <a:pPr>
              <a:lnSpc>
                <a:spcPct val="100000"/>
              </a:lnSpc>
            </a:pPr>
            <a:r>
              <a:rPr lang="en-US" sz="1400" b="1">
                <a:solidFill>
                  <a:srgbClr val="000000"/>
                </a:solidFill>
                <a:latin typeface="Calibri"/>
                <a:ea typeface="DejaVu Sans"/>
              </a:rPr>
              <a:t>0 = prioridad default</a:t>
            </a:r>
            <a:endParaRPr/>
          </a:p>
          <a:p>
            <a:pPr>
              <a:lnSpc>
                <a:spcPct val="100000"/>
              </a:lnSpc>
            </a:pPr>
            <a:r>
              <a:rPr lang="en-US" sz="1400" b="1">
                <a:solidFill>
                  <a:srgbClr val="000000"/>
                </a:solidFill>
                <a:latin typeface="Calibri"/>
                <a:ea typeface="DejaVu Sans"/>
              </a:rPr>
              <a:t>MSG_OOB= alta prioridad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CustomShape 1"/>
          <p:cNvSpPr/>
          <p:nvPr/>
        </p:nvSpPr>
        <p:spPr>
          <a:xfrm>
            <a:off x="1981080" y="274680"/>
            <a:ext cx="8228880" cy="48924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Función shutdown()</a:t>
            </a:r>
            <a:endParaRPr/>
          </a:p>
        </p:txBody>
      </p:sp>
      <p:sp>
        <p:nvSpPr>
          <p:cNvPr id="423" name="CustomShape 2"/>
          <p:cNvSpPr/>
          <p:nvPr/>
        </p:nvSpPr>
        <p:spPr>
          <a:xfrm>
            <a:off x="1722600" y="813600"/>
            <a:ext cx="6532920" cy="1036080"/>
          </a:xfrm>
          <a:prstGeom prst="rect">
            <a:avLst/>
          </a:prstGeom>
          <a:noFill/>
          <a:ln>
            <a:noFill/>
          </a:ln>
        </p:spPr>
        <p:txBody>
          <a:bodyPr lIns="90000" tIns="45000" rIns="90000" bIns="45000"/>
          <a:lstStyle/>
          <a:p>
            <a:pPr>
              <a:lnSpc>
                <a:spcPct val="100000"/>
              </a:lnSpc>
            </a:pPr>
            <a:r>
              <a:rPr lang="en-US" sz="3200">
                <a:solidFill>
                  <a:srgbClr val="8497B0"/>
                </a:solidFill>
                <a:latin typeface="MoolBoran"/>
                <a:ea typeface="DejaVu Sans"/>
              </a:rPr>
              <a:t>#include &lt;sys/socket.h&gt;</a:t>
            </a:r>
            <a:endParaRPr/>
          </a:p>
          <a:p>
            <a:pPr>
              <a:lnSpc>
                <a:spcPct val="100000"/>
              </a:lnSpc>
            </a:pPr>
            <a:r>
              <a:rPr lang="en-US" sz="3200">
                <a:solidFill>
                  <a:srgbClr val="000000"/>
                </a:solidFill>
                <a:latin typeface="MoolBoran"/>
                <a:ea typeface="DejaVu Sans"/>
              </a:rPr>
              <a:t>int shutdown(int sd, int modo, )</a:t>
            </a:r>
            <a:endParaRPr/>
          </a:p>
        </p:txBody>
      </p:sp>
      <p:sp>
        <p:nvSpPr>
          <p:cNvPr id="424" name="CustomShape 3"/>
          <p:cNvSpPr/>
          <p:nvPr/>
        </p:nvSpPr>
        <p:spPr>
          <a:xfrm>
            <a:off x="6499080" y="3259080"/>
            <a:ext cx="1756440" cy="91224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Valor devuelto:</a:t>
            </a:r>
            <a:endParaRPr/>
          </a:p>
          <a:p>
            <a:pPr>
              <a:lnSpc>
                <a:spcPct val="100000"/>
              </a:lnSpc>
            </a:pPr>
            <a:endParaRPr/>
          </a:p>
        </p:txBody>
      </p:sp>
      <p:sp>
        <p:nvSpPr>
          <p:cNvPr id="425" name="CustomShape 4"/>
          <p:cNvSpPr/>
          <p:nvPr/>
        </p:nvSpPr>
        <p:spPr>
          <a:xfrm>
            <a:off x="8106480" y="3162600"/>
            <a:ext cx="149040" cy="636840"/>
          </a:xfrm>
          <a:prstGeom prst="leftBrace">
            <a:avLst>
              <a:gd name="adj1" fmla="val 8333"/>
              <a:gd name="adj2" fmla="val 50000"/>
            </a:avLst>
          </a:prstGeom>
          <a:noFill/>
          <a:ln w="9360">
            <a:solidFill>
              <a:srgbClr val="4A7EBB"/>
            </a:solidFill>
            <a:round/>
          </a:ln>
        </p:spPr>
      </p:sp>
      <p:sp>
        <p:nvSpPr>
          <p:cNvPr id="426" name="CustomShape 5"/>
          <p:cNvSpPr/>
          <p:nvPr/>
        </p:nvSpPr>
        <p:spPr>
          <a:xfrm>
            <a:off x="8184240" y="3153600"/>
            <a:ext cx="2159640" cy="63864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0 = éxito</a:t>
            </a:r>
            <a:endParaRPr/>
          </a:p>
          <a:p>
            <a:pPr>
              <a:lnSpc>
                <a:spcPct val="100000"/>
              </a:lnSpc>
            </a:pPr>
            <a:r>
              <a:rPr lang="en-US">
                <a:solidFill>
                  <a:srgbClr val="000000"/>
                </a:solidFill>
                <a:latin typeface="Calibri"/>
                <a:ea typeface="DejaVu Sans"/>
              </a:rPr>
              <a:t>-1 = error</a:t>
            </a:r>
            <a:endParaRPr/>
          </a:p>
        </p:txBody>
      </p:sp>
      <p:sp>
        <p:nvSpPr>
          <p:cNvPr id="427" name="CustomShape 6"/>
          <p:cNvSpPr/>
          <p:nvPr/>
        </p:nvSpPr>
        <p:spPr>
          <a:xfrm>
            <a:off x="1981080" y="4287960"/>
            <a:ext cx="6808680" cy="1003680"/>
          </a:xfrm>
          <a:prstGeom prst="rect">
            <a:avLst/>
          </a:prstGeom>
          <a:noFill/>
          <a:ln>
            <a:noFill/>
          </a:ln>
        </p:spPr>
        <p:txBody>
          <a:bodyPr lIns="90000" tIns="45000" rIns="90000" bIns="45000"/>
          <a:lstStyle/>
          <a:p>
            <a:pPr>
              <a:lnSpc>
                <a:spcPct val="100000"/>
              </a:lnSpc>
            </a:pPr>
            <a:r>
              <a:rPr lang="en-US" sz="1400">
                <a:solidFill>
                  <a:srgbClr val="444444"/>
                </a:solidFill>
                <a:latin typeface="Courier New"/>
                <a:ea typeface="DejaVu Sans"/>
              </a:rPr>
              <a:t>cd = accept(sd,(struct sockaddr *)&amp;cdir,&amp;ctam);</a:t>
            </a:r>
            <a:endParaRPr/>
          </a:p>
          <a:p>
            <a:pPr>
              <a:lnSpc>
                <a:spcPct val="100000"/>
              </a:lnSpc>
            </a:pPr>
            <a:r>
              <a:rPr lang="en-US" sz="1400">
                <a:solidFill>
                  <a:srgbClr val="444444"/>
                </a:solidFill>
                <a:latin typeface="Courier New"/>
                <a:ea typeface="DejaVu Sans"/>
              </a:rPr>
              <a:t>if(</a:t>
            </a:r>
            <a:r>
              <a:rPr lang="en-US" sz="1400" b="1">
                <a:solidFill>
                  <a:srgbClr val="444444"/>
                </a:solidFill>
                <a:latin typeface="Courier New"/>
                <a:ea typeface="DejaVu Sans"/>
              </a:rPr>
              <a:t>shutdown(cd,SHUT_RD)</a:t>
            </a:r>
            <a:r>
              <a:rPr lang="en-US" sz="1400">
                <a:solidFill>
                  <a:srgbClr val="444444"/>
                </a:solidFill>
                <a:latin typeface="Courier New"/>
                <a:ea typeface="DejaVu Sans"/>
              </a:rPr>
              <a:t>!=0)</a:t>
            </a:r>
            <a:endParaRPr/>
          </a:p>
          <a:p>
            <a:pPr>
              <a:lnSpc>
                <a:spcPct val="100000"/>
              </a:lnSpc>
            </a:pPr>
            <a:r>
              <a:rPr lang="en-US" sz="1400">
                <a:solidFill>
                  <a:srgbClr val="444444"/>
                </a:solidFill>
                <a:latin typeface="Courier New"/>
                <a:ea typeface="DejaVu Sans"/>
              </a:rPr>
              <a:t>   perror(“No fue posible deshabilitar lectura”);</a:t>
            </a:r>
            <a:endParaRPr/>
          </a:p>
          <a:p>
            <a:pPr>
              <a:lnSpc>
                <a:spcPct val="100000"/>
              </a:lnSpc>
            </a:pPr>
            <a:endParaRPr/>
          </a:p>
        </p:txBody>
      </p:sp>
      <p:sp>
        <p:nvSpPr>
          <p:cNvPr id="428" name="CustomShape 7"/>
          <p:cNvSpPr/>
          <p:nvPr/>
        </p:nvSpPr>
        <p:spPr>
          <a:xfrm>
            <a:off x="4773240" y="1560600"/>
            <a:ext cx="1780560" cy="289080"/>
          </a:xfrm>
          <a:prstGeom prst="bentConnector3">
            <a:avLst>
              <a:gd name="adj1" fmla="val -766"/>
            </a:avLst>
          </a:prstGeom>
          <a:noFill/>
          <a:ln w="9360">
            <a:solidFill>
              <a:srgbClr val="4A7EBB"/>
            </a:solidFill>
            <a:round/>
            <a:tailEnd type="triangle" w="med" len="med"/>
          </a:ln>
        </p:spPr>
      </p:sp>
      <p:sp>
        <p:nvSpPr>
          <p:cNvPr id="429" name="CustomShape 8"/>
          <p:cNvSpPr/>
          <p:nvPr/>
        </p:nvSpPr>
        <p:spPr>
          <a:xfrm>
            <a:off x="6554880" y="1467000"/>
            <a:ext cx="77040" cy="766080"/>
          </a:xfrm>
          <a:prstGeom prst="leftBrace">
            <a:avLst>
              <a:gd name="adj1" fmla="val 8333"/>
              <a:gd name="adj2" fmla="val 50000"/>
            </a:avLst>
          </a:prstGeom>
          <a:noFill/>
          <a:ln w="9360">
            <a:solidFill>
              <a:srgbClr val="4A7EBB"/>
            </a:solidFill>
            <a:round/>
          </a:ln>
        </p:spPr>
      </p:sp>
      <p:sp>
        <p:nvSpPr>
          <p:cNvPr id="430" name="CustomShape 9"/>
          <p:cNvSpPr/>
          <p:nvPr/>
        </p:nvSpPr>
        <p:spPr>
          <a:xfrm>
            <a:off x="6593760" y="1428120"/>
            <a:ext cx="2958120" cy="1368000"/>
          </a:xfrm>
          <a:prstGeom prst="rect">
            <a:avLst/>
          </a:prstGeom>
          <a:noFill/>
          <a:ln>
            <a:noFill/>
          </a:ln>
        </p:spPr>
        <p:txBody>
          <a:bodyPr lIns="90000" tIns="45000" rIns="90000" bIns="45000"/>
          <a:lstStyle/>
          <a:p>
            <a:pPr>
              <a:lnSpc>
                <a:spcPct val="100000"/>
              </a:lnSpc>
            </a:pPr>
            <a:r>
              <a:rPr lang="en-US" sz="1400" b="1">
                <a:solidFill>
                  <a:srgbClr val="000000"/>
                </a:solidFill>
                <a:latin typeface="Calibri"/>
                <a:ea typeface="DejaVu Sans"/>
              </a:rPr>
              <a:t>SHUT_RD = deshabilita lectura</a:t>
            </a:r>
            <a:endParaRPr/>
          </a:p>
          <a:p>
            <a:pPr>
              <a:lnSpc>
                <a:spcPct val="100000"/>
              </a:lnSpc>
            </a:pPr>
            <a:r>
              <a:rPr lang="en-US" sz="1400" b="1">
                <a:solidFill>
                  <a:srgbClr val="000000"/>
                </a:solidFill>
                <a:latin typeface="Calibri"/>
                <a:ea typeface="DejaVu Sans"/>
              </a:rPr>
              <a:t>SHUT_WR = deshabilita escritura</a:t>
            </a:r>
            <a:endParaRPr/>
          </a:p>
          <a:p>
            <a:pPr>
              <a:lnSpc>
                <a:spcPct val="100000"/>
              </a:lnSpc>
            </a:pPr>
            <a:r>
              <a:rPr lang="en-US" sz="1400" b="1">
                <a:solidFill>
                  <a:srgbClr val="000000"/>
                </a:solidFill>
                <a:latin typeface="Calibri"/>
                <a:ea typeface="DejaVu Sans"/>
              </a:rPr>
              <a:t>SHUT_RDWR = deshabilita ambas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981080" y="274680"/>
            <a:ext cx="8228880" cy="48924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Función close()</a:t>
            </a:r>
            <a:endParaRPr/>
          </a:p>
        </p:txBody>
      </p:sp>
      <p:sp>
        <p:nvSpPr>
          <p:cNvPr id="432" name="CustomShape 2"/>
          <p:cNvSpPr/>
          <p:nvPr/>
        </p:nvSpPr>
        <p:spPr>
          <a:xfrm>
            <a:off x="1981080" y="1323720"/>
            <a:ext cx="6532920" cy="1036080"/>
          </a:xfrm>
          <a:prstGeom prst="rect">
            <a:avLst/>
          </a:prstGeom>
          <a:noFill/>
          <a:ln>
            <a:noFill/>
          </a:ln>
        </p:spPr>
        <p:txBody>
          <a:bodyPr lIns="90000" tIns="45000" rIns="90000" bIns="45000"/>
          <a:lstStyle/>
          <a:p>
            <a:pPr>
              <a:lnSpc>
                <a:spcPct val="100000"/>
              </a:lnSpc>
            </a:pPr>
            <a:r>
              <a:rPr lang="en-US" sz="3200">
                <a:solidFill>
                  <a:srgbClr val="8497B0"/>
                </a:solidFill>
                <a:latin typeface="MoolBoran"/>
                <a:ea typeface="DejaVu Sans"/>
              </a:rPr>
              <a:t>#include &lt;unistd.h&gt;</a:t>
            </a:r>
            <a:endParaRPr/>
          </a:p>
          <a:p>
            <a:pPr>
              <a:lnSpc>
                <a:spcPct val="100000"/>
              </a:lnSpc>
            </a:pPr>
            <a:r>
              <a:rPr lang="en-US" sz="3200">
                <a:solidFill>
                  <a:srgbClr val="000000"/>
                </a:solidFill>
                <a:latin typeface="MoolBoran"/>
                <a:ea typeface="DejaVu Sans"/>
              </a:rPr>
              <a:t>int close(int sd)</a:t>
            </a:r>
            <a:endParaRPr/>
          </a:p>
        </p:txBody>
      </p:sp>
      <p:sp>
        <p:nvSpPr>
          <p:cNvPr id="433" name="CustomShape 3"/>
          <p:cNvSpPr/>
          <p:nvPr/>
        </p:nvSpPr>
        <p:spPr>
          <a:xfrm>
            <a:off x="4184640" y="3165840"/>
            <a:ext cx="1756440" cy="91224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Valor devuelto:</a:t>
            </a:r>
            <a:endParaRPr/>
          </a:p>
          <a:p>
            <a:pPr>
              <a:lnSpc>
                <a:spcPct val="100000"/>
              </a:lnSpc>
            </a:pPr>
            <a:endParaRPr/>
          </a:p>
        </p:txBody>
      </p:sp>
      <p:sp>
        <p:nvSpPr>
          <p:cNvPr id="434" name="CustomShape 4"/>
          <p:cNvSpPr/>
          <p:nvPr/>
        </p:nvSpPr>
        <p:spPr>
          <a:xfrm>
            <a:off x="5802120" y="3078000"/>
            <a:ext cx="149040" cy="553680"/>
          </a:xfrm>
          <a:prstGeom prst="leftBrace">
            <a:avLst>
              <a:gd name="adj1" fmla="val 8333"/>
              <a:gd name="adj2" fmla="val 50000"/>
            </a:avLst>
          </a:prstGeom>
          <a:noFill/>
          <a:ln w="9360">
            <a:solidFill>
              <a:srgbClr val="4A7EBB"/>
            </a:solidFill>
            <a:round/>
          </a:ln>
        </p:spPr>
      </p:sp>
      <p:sp>
        <p:nvSpPr>
          <p:cNvPr id="435" name="CustomShape 5"/>
          <p:cNvSpPr/>
          <p:nvPr/>
        </p:nvSpPr>
        <p:spPr>
          <a:xfrm>
            <a:off x="5879880" y="3069000"/>
            <a:ext cx="2159640" cy="91296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0 = éxito</a:t>
            </a:r>
            <a:endParaRPr/>
          </a:p>
          <a:p>
            <a:pPr>
              <a:lnSpc>
                <a:spcPct val="100000"/>
              </a:lnSpc>
            </a:pPr>
            <a:r>
              <a:rPr lang="en-US">
                <a:solidFill>
                  <a:srgbClr val="000000"/>
                </a:solidFill>
                <a:latin typeface="Calibri"/>
                <a:ea typeface="DejaVu Sans"/>
              </a:rPr>
              <a:t>-1 = error</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CustomShape 1"/>
          <p:cNvSpPr/>
          <p:nvPr/>
        </p:nvSpPr>
        <p:spPr>
          <a:xfrm>
            <a:off x="1981080" y="274680"/>
            <a:ext cx="8228880" cy="56124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Función connect()</a:t>
            </a:r>
            <a:endParaRPr/>
          </a:p>
        </p:txBody>
      </p:sp>
      <p:sp>
        <p:nvSpPr>
          <p:cNvPr id="437" name="CustomShape 2"/>
          <p:cNvSpPr/>
          <p:nvPr/>
        </p:nvSpPr>
        <p:spPr>
          <a:xfrm>
            <a:off x="1847520" y="1124640"/>
            <a:ext cx="8362440" cy="1727640"/>
          </a:xfrm>
          <a:prstGeom prst="rect">
            <a:avLst/>
          </a:prstGeom>
          <a:noFill/>
          <a:ln>
            <a:noFill/>
          </a:ln>
        </p:spPr>
        <p:txBody>
          <a:bodyPr lIns="90000" tIns="45000" rIns="90000" bIns="45000"/>
          <a:lstStyle/>
          <a:p>
            <a:pPr>
              <a:lnSpc>
                <a:spcPct val="100000"/>
              </a:lnSpc>
            </a:pPr>
            <a:r>
              <a:rPr lang="en-US" sz="2800">
                <a:solidFill>
                  <a:srgbClr val="5B9BD5"/>
                </a:solidFill>
                <a:latin typeface="MoolBoran"/>
                <a:ea typeface="DejaVu Sans"/>
              </a:rPr>
              <a:t>#include &lt;sys/socket.h&gt;</a:t>
            </a:r>
            <a:endParaRPr/>
          </a:p>
          <a:p>
            <a:pPr>
              <a:lnSpc>
                <a:spcPct val="100000"/>
              </a:lnSpc>
            </a:pPr>
            <a:r>
              <a:rPr lang="en-US" sz="2800">
                <a:solidFill>
                  <a:srgbClr val="5B9BD5"/>
                </a:solidFill>
                <a:latin typeface="MoolBoran"/>
                <a:ea typeface="DejaVu Sans"/>
              </a:rPr>
              <a:t>#include &lt;sys/types.h&gt;</a:t>
            </a:r>
            <a:endParaRPr/>
          </a:p>
          <a:p>
            <a:pPr>
              <a:lnSpc>
                <a:spcPct val="100000"/>
              </a:lnSpc>
            </a:pPr>
            <a:endParaRPr/>
          </a:p>
          <a:p>
            <a:pPr>
              <a:lnSpc>
                <a:spcPct val="100000"/>
              </a:lnSpc>
            </a:pPr>
            <a:r>
              <a:rPr lang="en-US" sz="2800">
                <a:solidFill>
                  <a:srgbClr val="000000"/>
                </a:solidFill>
                <a:latin typeface="MoolBoran"/>
                <a:ea typeface="DejaVu Sans"/>
              </a:rPr>
              <a:t>int connect(int sd, const struct sockaddr *dir, socklen_t tam_ref);</a:t>
            </a:r>
            <a:endParaRPr/>
          </a:p>
        </p:txBody>
      </p:sp>
      <p:sp>
        <p:nvSpPr>
          <p:cNvPr id="438" name="CustomShape 3"/>
          <p:cNvSpPr/>
          <p:nvPr/>
        </p:nvSpPr>
        <p:spPr>
          <a:xfrm>
            <a:off x="4184640" y="3165840"/>
            <a:ext cx="1756440" cy="91224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Valor devuelto:</a:t>
            </a:r>
            <a:endParaRPr/>
          </a:p>
          <a:p>
            <a:pPr>
              <a:lnSpc>
                <a:spcPct val="100000"/>
              </a:lnSpc>
            </a:pPr>
            <a:endParaRPr/>
          </a:p>
        </p:txBody>
      </p:sp>
      <p:sp>
        <p:nvSpPr>
          <p:cNvPr id="439" name="CustomShape 4"/>
          <p:cNvSpPr/>
          <p:nvPr/>
        </p:nvSpPr>
        <p:spPr>
          <a:xfrm>
            <a:off x="5802120" y="3078000"/>
            <a:ext cx="149040" cy="553680"/>
          </a:xfrm>
          <a:prstGeom prst="leftBrace">
            <a:avLst>
              <a:gd name="adj1" fmla="val 8333"/>
              <a:gd name="adj2" fmla="val 50000"/>
            </a:avLst>
          </a:prstGeom>
          <a:noFill/>
          <a:ln w="9360">
            <a:solidFill>
              <a:srgbClr val="4A7EBB"/>
            </a:solidFill>
            <a:round/>
          </a:ln>
        </p:spPr>
      </p:sp>
      <p:sp>
        <p:nvSpPr>
          <p:cNvPr id="440" name="CustomShape 5"/>
          <p:cNvSpPr/>
          <p:nvPr/>
        </p:nvSpPr>
        <p:spPr>
          <a:xfrm>
            <a:off x="5879880" y="3069000"/>
            <a:ext cx="2159640" cy="91296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0 = éxito</a:t>
            </a:r>
            <a:endParaRPr/>
          </a:p>
          <a:p>
            <a:pPr>
              <a:lnSpc>
                <a:spcPct val="100000"/>
              </a:lnSpc>
            </a:pPr>
            <a:r>
              <a:rPr lang="en-US">
                <a:solidFill>
                  <a:srgbClr val="000000"/>
                </a:solidFill>
                <a:latin typeface="Calibri"/>
                <a:ea typeface="DejaVu Sans"/>
              </a:rPr>
              <a:t>-1 = error</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CustomShape 1"/>
          <p:cNvSpPr/>
          <p:nvPr/>
        </p:nvSpPr>
        <p:spPr>
          <a:xfrm>
            <a:off x="1981080" y="274680"/>
            <a:ext cx="8228880" cy="48924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Ej. connect()</a:t>
            </a:r>
            <a:endParaRPr/>
          </a:p>
        </p:txBody>
      </p:sp>
      <p:sp>
        <p:nvSpPr>
          <p:cNvPr id="442" name="CustomShape 2"/>
          <p:cNvSpPr/>
          <p:nvPr/>
        </p:nvSpPr>
        <p:spPr>
          <a:xfrm>
            <a:off x="1374480" y="1288440"/>
            <a:ext cx="9752400" cy="4352400"/>
          </a:xfrm>
          <a:prstGeom prst="rect">
            <a:avLst/>
          </a:prstGeom>
          <a:noFill/>
          <a:ln>
            <a:noFill/>
          </a:ln>
        </p:spPr>
        <p:txBody>
          <a:bodyPr lIns="90000" tIns="45000" rIns="90000" bIns="45000"/>
          <a:lstStyle/>
          <a:p>
            <a:pPr>
              <a:lnSpc>
                <a:spcPct val="100000"/>
              </a:lnSpc>
            </a:pPr>
            <a:r>
              <a:rPr lang="en-US" sz="1400" b="1">
                <a:solidFill>
                  <a:srgbClr val="444444"/>
                </a:solidFill>
                <a:latin typeface="Courier New"/>
                <a:ea typeface="DejaVu Sans"/>
              </a:rPr>
              <a:t>int op = 0;</a:t>
            </a:r>
            <a:endParaRPr/>
          </a:p>
          <a:p>
            <a:pPr>
              <a:lnSpc>
                <a:spcPct val="100000"/>
              </a:lnSpc>
            </a:pPr>
            <a:r>
              <a:rPr lang="en-US" sz="1400" b="1">
                <a:solidFill>
                  <a:srgbClr val="444444"/>
                </a:solidFill>
                <a:latin typeface="Courier New"/>
                <a:ea typeface="DejaVu Sans"/>
              </a:rPr>
              <a:t>for(p = servinfo; p != NULL; p = p-&gt;ai_next) {</a:t>
            </a:r>
            <a:endParaRPr/>
          </a:p>
          <a:p>
            <a:pPr>
              <a:lnSpc>
                <a:spcPct val="100000"/>
              </a:lnSpc>
            </a:pPr>
            <a:r>
              <a:rPr lang="en-US" sz="1400" b="1">
                <a:solidFill>
                  <a:srgbClr val="444444"/>
                </a:solidFill>
                <a:latin typeface="Courier New"/>
                <a:ea typeface="DejaVu Sans"/>
              </a:rPr>
              <a:t>        if ((cd = socket(p-&gt;ai_family, p-&gt;ai_socktype,p-&gt;ai_protocol)) == -1) {</a:t>
            </a:r>
            <a:endParaRPr/>
          </a:p>
          <a:p>
            <a:pPr>
              <a:lnSpc>
                <a:spcPct val="100000"/>
              </a:lnSpc>
            </a:pPr>
            <a:r>
              <a:rPr lang="en-US" sz="1400" b="1">
                <a:solidFill>
                  <a:srgbClr val="444444"/>
                </a:solidFill>
                <a:latin typeface="Courier New"/>
                <a:ea typeface="DejaVu Sans"/>
              </a:rPr>
              <a:t>            perror("client: socket");</a:t>
            </a:r>
            <a:endParaRPr/>
          </a:p>
          <a:p>
            <a:pPr>
              <a:lnSpc>
                <a:spcPct val="100000"/>
              </a:lnSpc>
            </a:pPr>
            <a:r>
              <a:rPr lang="en-US" sz="1400" b="1">
                <a:solidFill>
                  <a:srgbClr val="444444"/>
                </a:solidFill>
                <a:latin typeface="Courier New"/>
                <a:ea typeface="DejaVu Sans"/>
              </a:rPr>
              <a:t>            continue;</a:t>
            </a:r>
            <a:endParaRPr/>
          </a:p>
          <a:p>
            <a:pPr>
              <a:lnSpc>
                <a:spcPct val="100000"/>
              </a:lnSpc>
            </a:pPr>
            <a:r>
              <a:rPr lang="en-US" sz="1400" b="1">
                <a:solidFill>
                  <a:srgbClr val="444444"/>
                </a:solidFill>
                <a:latin typeface="Courier New"/>
                <a:ea typeface="DejaVu Sans"/>
              </a:rPr>
              <a:t>        }</a:t>
            </a:r>
            <a:endParaRPr/>
          </a:p>
          <a:p>
            <a:pPr>
              <a:lnSpc>
                <a:spcPct val="100000"/>
              </a:lnSpc>
            </a:pPr>
            <a:endParaRPr/>
          </a:p>
          <a:p>
            <a:pPr>
              <a:lnSpc>
                <a:spcPct val="100000"/>
              </a:lnSpc>
            </a:pPr>
            <a:r>
              <a:rPr lang="en-US" sz="1400" b="1">
                <a:solidFill>
                  <a:srgbClr val="444444"/>
                </a:solidFill>
                <a:latin typeface="Courier New"/>
                <a:ea typeface="DejaVu Sans"/>
              </a:rPr>
              <a:t>	/*if (setsockopt(cd, IPPROTO_IPV6, IPV6_V6ONLY, (void *)&amp;op, sizeof(op)) == -1) {</a:t>
            </a:r>
            <a:endParaRPr/>
          </a:p>
          <a:p>
            <a:pPr>
              <a:lnSpc>
                <a:spcPct val="100000"/>
              </a:lnSpc>
            </a:pPr>
            <a:r>
              <a:rPr lang="en-US" sz="1400" b="1">
                <a:solidFill>
                  <a:srgbClr val="444444"/>
                </a:solidFill>
                <a:latin typeface="Courier New"/>
                <a:ea typeface="DejaVu Sans"/>
              </a:rPr>
              <a:t>            perror("setsockopt   no soporta IPv6");</a:t>
            </a:r>
            <a:endParaRPr/>
          </a:p>
          <a:p>
            <a:pPr>
              <a:lnSpc>
                <a:spcPct val="100000"/>
              </a:lnSpc>
            </a:pPr>
            <a:r>
              <a:rPr lang="en-US" sz="1400" b="1">
                <a:solidFill>
                  <a:srgbClr val="444444"/>
                </a:solidFill>
                <a:latin typeface="Courier New"/>
                <a:ea typeface="DejaVu Sans"/>
              </a:rPr>
              <a:t>            exit(1);</a:t>
            </a:r>
            <a:endParaRPr/>
          </a:p>
          <a:p>
            <a:pPr>
              <a:lnSpc>
                <a:spcPct val="100000"/>
              </a:lnSpc>
            </a:pPr>
            <a:r>
              <a:rPr lang="en-US" sz="1400" b="1">
                <a:solidFill>
                  <a:srgbClr val="444444"/>
                </a:solidFill>
                <a:latin typeface="Courier New"/>
                <a:ea typeface="DejaVu Sans"/>
              </a:rPr>
              <a:t>        }*/</a:t>
            </a:r>
            <a:endParaRPr/>
          </a:p>
          <a:p>
            <a:pPr>
              <a:lnSpc>
                <a:spcPct val="100000"/>
              </a:lnSpc>
            </a:pPr>
            <a:endParaRPr/>
          </a:p>
          <a:p>
            <a:pPr>
              <a:lnSpc>
                <a:spcPct val="100000"/>
              </a:lnSpc>
            </a:pPr>
            <a:r>
              <a:rPr lang="en-US" sz="1400" b="1">
                <a:solidFill>
                  <a:srgbClr val="444444"/>
                </a:solidFill>
                <a:latin typeface="Courier New"/>
                <a:ea typeface="DejaVu Sans"/>
              </a:rPr>
              <a:t>        if (connect(cd, p-&gt;ai_addr, p-&gt;ai_addrlen) == -1) {</a:t>
            </a:r>
            <a:endParaRPr/>
          </a:p>
          <a:p>
            <a:pPr>
              <a:lnSpc>
                <a:spcPct val="100000"/>
              </a:lnSpc>
            </a:pPr>
            <a:r>
              <a:rPr lang="en-US" sz="1400" b="1">
                <a:solidFill>
                  <a:srgbClr val="444444"/>
                </a:solidFill>
                <a:latin typeface="Courier New"/>
                <a:ea typeface="DejaVu Sans"/>
              </a:rPr>
              <a:t>            close(cd);</a:t>
            </a:r>
            <a:endParaRPr/>
          </a:p>
          <a:p>
            <a:pPr>
              <a:lnSpc>
                <a:spcPct val="100000"/>
              </a:lnSpc>
            </a:pPr>
            <a:r>
              <a:rPr lang="en-US" sz="1400" b="1">
                <a:solidFill>
                  <a:srgbClr val="444444"/>
                </a:solidFill>
                <a:latin typeface="Courier New"/>
                <a:ea typeface="DejaVu Sans"/>
              </a:rPr>
              <a:t>            perror("client: connect");</a:t>
            </a:r>
            <a:endParaRPr/>
          </a:p>
          <a:p>
            <a:pPr>
              <a:lnSpc>
                <a:spcPct val="100000"/>
              </a:lnSpc>
            </a:pPr>
            <a:r>
              <a:rPr lang="en-US" sz="1400" b="1">
                <a:solidFill>
                  <a:srgbClr val="444444"/>
                </a:solidFill>
                <a:latin typeface="Courier New"/>
                <a:ea typeface="DejaVu Sans"/>
              </a:rPr>
              <a:t>            continue;</a:t>
            </a:r>
            <a:endParaRPr/>
          </a:p>
          <a:p>
            <a:pPr>
              <a:lnSpc>
                <a:spcPct val="100000"/>
              </a:lnSpc>
            </a:pPr>
            <a:r>
              <a:rPr lang="en-US" sz="1400" b="1">
                <a:solidFill>
                  <a:srgbClr val="444444"/>
                </a:solidFill>
                <a:latin typeface="Courier New"/>
                <a:ea typeface="DejaVu Sans"/>
              </a:rPr>
              <a:t>        }</a:t>
            </a:r>
            <a:endParaRPr/>
          </a:p>
          <a:p>
            <a:pPr>
              <a:lnSpc>
                <a:spcPct val="100000"/>
              </a:lnSpc>
            </a:pPr>
            <a:endParaRPr/>
          </a:p>
          <a:p>
            <a:pPr>
              <a:lnSpc>
                <a:spcPct val="100000"/>
              </a:lnSpc>
            </a:pPr>
            <a:r>
              <a:rPr lang="en-US" sz="1400" b="1">
                <a:solidFill>
                  <a:srgbClr val="444444"/>
                </a:solidFill>
                <a:latin typeface="Courier New"/>
                <a:ea typeface="DejaVu Sans"/>
              </a:rPr>
              <a:t>        break;</a:t>
            </a:r>
            <a:endParaRPr/>
          </a:p>
          <a:p>
            <a:pPr>
              <a:lnSpc>
                <a:spcPct val="100000"/>
              </a:lnSpc>
            </a:pPr>
            <a:r>
              <a:rPr lang="en-US" sz="1400" b="1">
                <a:solidFill>
                  <a:srgbClr val="444444"/>
                </a:solidFill>
                <a:latin typeface="Courier New"/>
                <a:ea typeface="DejaVu Sans"/>
              </a:rPr>
              <a:t>    }//for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TextShape 1"/>
          <p:cNvSpPr txBox="1"/>
          <p:nvPr/>
        </p:nvSpPr>
        <p:spPr>
          <a:xfrm>
            <a:off x="851040" y="207792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Sockets de datagrama bloqueantes en C</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Qué no ofrece UDP (1/2)</a:t>
            </a:r>
            <a:endParaRPr/>
          </a:p>
        </p:txBody>
      </p:sp>
      <p:sp>
        <p:nvSpPr>
          <p:cNvPr id="234"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Buffer</a:t>
            </a:r>
            <a:endParaRPr/>
          </a:p>
          <a:p>
            <a:pPr lvl="1">
              <a:lnSpc>
                <a:spcPct val="100000"/>
              </a:lnSpc>
              <a:buFont typeface="Arial"/>
              <a:buChar char="•"/>
            </a:pPr>
            <a:r>
              <a:rPr lang="en-US" sz="2400">
                <a:solidFill>
                  <a:srgbClr val="000000"/>
                </a:solidFill>
                <a:latin typeface="Calibri"/>
                <a:ea typeface="DejaVu Sans"/>
              </a:rPr>
              <a:t>UDP no proporciona ningún tipo de buffer de los datos de entrada, ni de salida.</a:t>
            </a:r>
            <a:endParaRPr/>
          </a:p>
          <a:p>
            <a:pPr lvl="1">
              <a:lnSpc>
                <a:spcPct val="100000"/>
              </a:lnSpc>
              <a:buFont typeface="Arial"/>
              <a:buChar char="•"/>
            </a:pPr>
            <a:r>
              <a:rPr lang="en-US" sz="2400">
                <a:solidFill>
                  <a:srgbClr val="000000"/>
                </a:solidFill>
                <a:latin typeface="Calibri"/>
                <a:ea typeface="DejaVu Sans"/>
              </a:rPr>
              <a:t>Es el protocolo de nivel de aplicación quien debe proveer todo el mecanismo de buffer.</a:t>
            </a:r>
            <a:endParaRPr/>
          </a:p>
          <a:p>
            <a:pPr>
              <a:lnSpc>
                <a:spcPct val="90000"/>
              </a:lnSpc>
              <a:buFont typeface="Arial"/>
              <a:buChar char="•"/>
            </a:pPr>
            <a:r>
              <a:rPr lang="en-US" sz="2800">
                <a:solidFill>
                  <a:srgbClr val="000000"/>
                </a:solidFill>
                <a:latin typeface="Calibri"/>
                <a:ea typeface="DejaVu Sans"/>
              </a:rPr>
              <a:t>Segmentación</a:t>
            </a:r>
            <a:endParaRPr/>
          </a:p>
          <a:p>
            <a:pPr lvl="1">
              <a:lnSpc>
                <a:spcPct val="90000"/>
              </a:lnSpc>
              <a:buFont typeface="Arial"/>
              <a:buChar char="•"/>
            </a:pPr>
            <a:r>
              <a:rPr lang="en-US" sz="2400">
                <a:solidFill>
                  <a:srgbClr val="000000"/>
                </a:solidFill>
                <a:latin typeface="Calibri"/>
                <a:ea typeface="DejaVu Sans"/>
              </a:rPr>
              <a:t>UDP no proporciona ningún tipo de segmentación de grandes bloques de datos.</a:t>
            </a:r>
            <a:endParaRPr/>
          </a:p>
          <a:p>
            <a:pPr lvl="1">
              <a:lnSpc>
                <a:spcPct val="90000"/>
              </a:lnSpc>
              <a:buFont typeface="Arial"/>
              <a:buChar char="•"/>
            </a:pPr>
            <a:r>
              <a:rPr lang="en-US" sz="2400">
                <a:solidFill>
                  <a:srgbClr val="000000"/>
                </a:solidFill>
                <a:latin typeface="Calibri"/>
                <a:ea typeface="DejaVu Sans"/>
              </a:rPr>
              <a:t>Por lo tanto la aplicación debe enviar los datos en bloques suficientemente pequeños para que los datagramas de IP para los mensajes de UDP, no sean mayores que la MTU de la tecnología de Nivel de Interfaz de Red por la que se envían.</a:t>
            </a:r>
            <a:endParaRPr/>
          </a:p>
          <a:p>
            <a:pPr lvl="1">
              <a:lnSpc>
                <a:spcPct val="90000"/>
              </a:lnSpc>
              <a:buFont typeface="Arial"/>
              <a:buChar char="•"/>
            </a:pPr>
            <a:r>
              <a:rPr lang="en-US" sz="2400">
                <a:solidFill>
                  <a:srgbClr val="000000"/>
                </a:solidFill>
                <a:latin typeface="Calibri"/>
                <a:ea typeface="DejaVu Sans"/>
              </a:rPr>
              <a:t>El tamaño estándar de datos (carga útil) de UDP es de 512 bytes.</a:t>
            </a:r>
            <a:endParaRPr/>
          </a:p>
          <a:p>
            <a:pPr lvl="1">
              <a:lnSpc>
                <a:spcPct val="90000"/>
              </a:lnSpc>
              <a:buFont typeface="Arial"/>
              <a:buChar char="•"/>
            </a:pPr>
            <a:r>
              <a:rPr lang="en-US" sz="2400">
                <a:solidFill>
                  <a:srgbClr val="000000"/>
                </a:solidFill>
                <a:latin typeface="Calibri"/>
                <a:ea typeface="DejaVu Sans"/>
              </a:rPr>
              <a:t>El tamaño máximo de datagrama es de 65536 bytes</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CustomShape 1"/>
          <p:cNvSpPr/>
          <p:nvPr/>
        </p:nvSpPr>
        <p:spPr>
          <a:xfrm>
            <a:off x="1919520" y="0"/>
            <a:ext cx="8228880" cy="1142280"/>
          </a:xfrm>
          <a:prstGeom prst="rect">
            <a:avLst/>
          </a:prstGeom>
          <a:noFill/>
          <a:ln>
            <a:noFill/>
          </a:ln>
        </p:spPr>
        <p:txBody>
          <a:bodyPr lIns="90000" tIns="45000" rIns="90000" bIns="45000" anchor="ctr"/>
          <a:lstStyle/>
          <a:p>
            <a:pPr>
              <a:lnSpc>
                <a:spcPct val="90000"/>
              </a:lnSpc>
            </a:pPr>
            <a:r>
              <a:rPr lang="en-US" sz="3000">
                <a:solidFill>
                  <a:srgbClr val="000000"/>
                </a:solidFill>
                <a:latin typeface="Calibri Light"/>
                <a:ea typeface="DejaVu Sans"/>
              </a:rPr>
              <a:t>Función socket() //&lt;sys/socket.h&gt;</a:t>
            </a:r>
            <a:endParaRPr/>
          </a:p>
        </p:txBody>
      </p:sp>
      <p:sp>
        <p:nvSpPr>
          <p:cNvPr id="445" name="CustomShape 2"/>
          <p:cNvSpPr/>
          <p:nvPr/>
        </p:nvSpPr>
        <p:spPr>
          <a:xfrm>
            <a:off x="2135520" y="1263960"/>
            <a:ext cx="8228880" cy="67608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int socket(int dominio, int tipo, int protocolo) </a:t>
            </a:r>
            <a:endParaRPr/>
          </a:p>
        </p:txBody>
      </p:sp>
      <p:sp>
        <p:nvSpPr>
          <p:cNvPr id="446" name="CustomShape 3"/>
          <p:cNvSpPr/>
          <p:nvPr/>
        </p:nvSpPr>
        <p:spPr>
          <a:xfrm>
            <a:off x="1919520" y="1940400"/>
            <a:ext cx="8136000" cy="4769280"/>
          </a:xfrm>
          <a:prstGeom prst="rect">
            <a:avLst/>
          </a:prstGeom>
          <a:noFill/>
          <a:ln>
            <a:noFill/>
          </a:ln>
        </p:spPr>
        <p:txBody>
          <a:bodyPr lIns="90000" tIns="45000" rIns="90000" bIns="45000" anchor="ctr"/>
          <a:lstStyle/>
          <a:p>
            <a:pPr>
              <a:lnSpc>
                <a:spcPct val="100000"/>
              </a:lnSpc>
            </a:pPr>
            <a:r>
              <a:rPr lang="en-US" sz="1400">
                <a:solidFill>
                  <a:srgbClr val="000000"/>
                </a:solidFill>
                <a:latin typeface="Arial Unicode MS"/>
                <a:ea typeface="DejaVu Sans"/>
              </a:rPr>
              <a:t>int sd; </a:t>
            </a:r>
            <a:endParaRPr/>
          </a:p>
          <a:p>
            <a:pPr>
              <a:lnSpc>
                <a:spcPct val="100000"/>
              </a:lnSpc>
            </a:pPr>
            <a:r>
              <a:rPr lang="en-US" sz="1400">
                <a:solidFill>
                  <a:srgbClr val="000000"/>
                </a:solidFill>
                <a:latin typeface="Arial Unicode MS"/>
                <a:ea typeface="DejaVu Sans"/>
              </a:rPr>
              <a:t>struct addrinfo i, *r, *p; </a:t>
            </a:r>
            <a:endParaRPr/>
          </a:p>
          <a:p>
            <a:pPr>
              <a:lnSpc>
                <a:spcPct val="100000"/>
              </a:lnSpc>
            </a:pPr>
            <a:r>
              <a:rPr lang="en-US" sz="1400">
                <a:solidFill>
                  <a:srgbClr val="000000"/>
                </a:solidFill>
                <a:latin typeface="Arial Unicode MS"/>
                <a:ea typeface="DejaVu Sans"/>
              </a:rPr>
              <a:t>memset(&amp;i, 0, sizeof (i)); //indicio </a:t>
            </a:r>
            <a:endParaRPr/>
          </a:p>
          <a:p>
            <a:pPr>
              <a:lnSpc>
                <a:spcPct val="100000"/>
              </a:lnSpc>
            </a:pPr>
            <a:r>
              <a:rPr lang="en-US" sz="1400">
                <a:solidFill>
                  <a:srgbClr val="000000"/>
                </a:solidFill>
                <a:latin typeface="Arial Unicode MS"/>
                <a:ea typeface="DejaVu Sans"/>
              </a:rPr>
              <a:t>i.ai_family = AF_INET6; /* Permite IPv4 or IPv6 */ </a:t>
            </a:r>
            <a:endParaRPr/>
          </a:p>
          <a:p>
            <a:pPr>
              <a:lnSpc>
                <a:spcPct val="100000"/>
              </a:lnSpc>
            </a:pPr>
            <a:r>
              <a:rPr lang="en-US" sz="1400">
                <a:solidFill>
                  <a:srgbClr val="000000"/>
                </a:solidFill>
                <a:latin typeface="Arial Unicode MS"/>
                <a:ea typeface="DejaVu Sans"/>
              </a:rPr>
              <a:t>i.ai_socktype = SOCK_DGRAM; </a:t>
            </a:r>
            <a:endParaRPr/>
          </a:p>
          <a:p>
            <a:pPr>
              <a:lnSpc>
                <a:spcPct val="100000"/>
              </a:lnSpc>
            </a:pPr>
            <a:r>
              <a:rPr lang="en-US" sz="1400">
                <a:solidFill>
                  <a:srgbClr val="000000"/>
                </a:solidFill>
                <a:latin typeface="Arial Unicode MS"/>
                <a:ea typeface="DejaVu Sans"/>
              </a:rPr>
              <a:t>i.ai_flags = AI_PASSIVE; // utilizado para hacer el bind</a:t>
            </a:r>
            <a:endParaRPr/>
          </a:p>
          <a:p>
            <a:pPr>
              <a:lnSpc>
                <a:spcPct val="100000"/>
              </a:lnSpc>
            </a:pPr>
            <a:r>
              <a:rPr lang="en-US" sz="1400">
                <a:solidFill>
                  <a:srgbClr val="000000"/>
                </a:solidFill>
                <a:latin typeface="Arial Unicode MS"/>
                <a:ea typeface="DejaVu Sans"/>
              </a:rPr>
              <a:t>i.ai_protocol = 0; /* Any protocol */ </a:t>
            </a:r>
            <a:endParaRPr/>
          </a:p>
          <a:p>
            <a:pPr>
              <a:lnSpc>
                <a:spcPct val="100000"/>
              </a:lnSpc>
            </a:pPr>
            <a:r>
              <a:rPr lang="en-US" sz="1400">
                <a:solidFill>
                  <a:srgbClr val="000000"/>
                </a:solidFill>
                <a:latin typeface="Arial Unicode MS"/>
                <a:ea typeface="DejaVu Sans"/>
              </a:rPr>
              <a:t>i.ai_canonname = NULL; </a:t>
            </a:r>
            <a:endParaRPr/>
          </a:p>
          <a:p>
            <a:pPr>
              <a:lnSpc>
                <a:spcPct val="100000"/>
              </a:lnSpc>
            </a:pPr>
            <a:r>
              <a:rPr lang="en-US" sz="1400">
                <a:solidFill>
                  <a:srgbClr val="000000"/>
                </a:solidFill>
                <a:latin typeface="Arial Unicode MS"/>
                <a:ea typeface="DejaVu Sans"/>
              </a:rPr>
              <a:t>i.ai_addr = NULL; </a:t>
            </a:r>
            <a:endParaRPr/>
          </a:p>
          <a:p>
            <a:pPr>
              <a:lnSpc>
                <a:spcPct val="100000"/>
              </a:lnSpc>
            </a:pPr>
            <a:r>
              <a:rPr lang="en-US" sz="1400">
                <a:solidFill>
                  <a:srgbClr val="000000"/>
                </a:solidFill>
                <a:latin typeface="Arial Unicode MS"/>
                <a:ea typeface="DejaVu Sans"/>
              </a:rPr>
              <a:t>i.ai_next = NULL; </a:t>
            </a:r>
            <a:endParaRPr/>
          </a:p>
          <a:p>
            <a:pPr>
              <a:lnSpc>
                <a:spcPct val="100000"/>
              </a:lnSpc>
            </a:pPr>
            <a:r>
              <a:rPr lang="en-US" sz="1400">
                <a:solidFill>
                  <a:srgbClr val="000000"/>
                </a:solidFill>
                <a:latin typeface="Arial Unicode MS"/>
                <a:ea typeface="DejaVu Sans"/>
              </a:rPr>
              <a:t>if ((rv = getaddrinfo(NULL, pto, &amp;i, &amp;r)) != 0) {</a:t>
            </a:r>
            <a:endParaRPr/>
          </a:p>
          <a:p>
            <a:pPr>
              <a:lnSpc>
                <a:spcPct val="100000"/>
              </a:lnSpc>
            </a:pPr>
            <a:r>
              <a:rPr lang="en-US" sz="1400">
                <a:solidFill>
                  <a:srgbClr val="000000"/>
                </a:solidFill>
                <a:latin typeface="Arial Unicode MS"/>
                <a:ea typeface="DejaVu Sans"/>
              </a:rPr>
              <a:t>    fprintf(stderr, "getaddrinfo: %s\n", gai_strerror(rv));</a:t>
            </a:r>
            <a:endParaRPr/>
          </a:p>
          <a:p>
            <a:pPr>
              <a:lnSpc>
                <a:spcPct val="100000"/>
              </a:lnSpc>
            </a:pPr>
            <a:r>
              <a:rPr lang="en-US" sz="1400">
                <a:solidFill>
                  <a:srgbClr val="000000"/>
                </a:solidFill>
                <a:latin typeface="Arial Unicode MS"/>
                <a:ea typeface="DejaVu Sans"/>
              </a:rPr>
              <a:t>    return 1; </a:t>
            </a:r>
            <a:endParaRPr/>
          </a:p>
          <a:p>
            <a:pPr>
              <a:lnSpc>
                <a:spcPct val="100000"/>
              </a:lnSpc>
            </a:pPr>
            <a:r>
              <a:rPr lang="en-US" sz="1400">
                <a:solidFill>
                  <a:srgbClr val="000000"/>
                </a:solidFill>
                <a:latin typeface="Arial Unicode MS"/>
                <a:ea typeface="DejaVu Sans"/>
              </a:rPr>
              <a:t>}//if</a:t>
            </a:r>
            <a:endParaRPr/>
          </a:p>
          <a:p>
            <a:pPr>
              <a:lnSpc>
                <a:spcPct val="100000"/>
              </a:lnSpc>
            </a:pPr>
            <a:r>
              <a:rPr lang="en-US" sz="1400">
                <a:solidFill>
                  <a:srgbClr val="000000"/>
                </a:solidFill>
                <a:latin typeface="Arial Unicode MS"/>
                <a:ea typeface="DejaVu Sans"/>
              </a:rPr>
              <a:t> for(p = r; p != NULL; p = p-&gt;ai_next) { </a:t>
            </a:r>
            <a:endParaRPr/>
          </a:p>
          <a:p>
            <a:pPr>
              <a:lnSpc>
                <a:spcPct val="100000"/>
              </a:lnSpc>
            </a:pPr>
            <a:r>
              <a:rPr lang="en-US" sz="1400">
                <a:solidFill>
                  <a:srgbClr val="000000"/>
                </a:solidFill>
                <a:latin typeface="Arial Unicode MS"/>
                <a:ea typeface="DejaVu Sans"/>
              </a:rPr>
              <a:t>    if </a:t>
            </a:r>
            <a:r>
              <a:rPr lang="en-US" sz="1400" b="1">
                <a:solidFill>
                  <a:srgbClr val="000000"/>
                </a:solidFill>
                <a:latin typeface="Arial Unicode MS"/>
                <a:ea typeface="DejaVu Sans"/>
              </a:rPr>
              <a:t>((sd = socket(p-&gt;ai_family, p-&gt;ai_socktype,p-&gt;ai_protocol)</a:t>
            </a:r>
            <a:r>
              <a:rPr lang="en-US" sz="1400">
                <a:solidFill>
                  <a:srgbClr val="000000"/>
                </a:solidFill>
                <a:latin typeface="Arial Unicode MS"/>
                <a:ea typeface="DejaVu Sans"/>
              </a:rPr>
              <a:t>)</a:t>
            </a:r>
            <a:r>
              <a:rPr lang="en-US" sz="1400" b="1">
                <a:solidFill>
                  <a:srgbClr val="000000"/>
                </a:solidFill>
                <a:latin typeface="Arial Unicode MS"/>
                <a:ea typeface="DejaVu Sans"/>
              </a:rPr>
              <a:t> </a:t>
            </a:r>
            <a:r>
              <a:rPr lang="en-US" sz="1400">
                <a:solidFill>
                  <a:srgbClr val="000000"/>
                </a:solidFill>
                <a:latin typeface="Arial Unicode MS"/>
                <a:ea typeface="DejaVu Sans"/>
              </a:rPr>
              <a:t>== -1) { </a:t>
            </a:r>
            <a:endParaRPr/>
          </a:p>
          <a:p>
            <a:pPr>
              <a:lnSpc>
                <a:spcPct val="100000"/>
              </a:lnSpc>
            </a:pPr>
            <a:r>
              <a:rPr lang="en-US" sz="1400">
                <a:solidFill>
                  <a:srgbClr val="000000"/>
                </a:solidFill>
                <a:latin typeface="Arial Unicode MS"/>
                <a:ea typeface="DejaVu Sans"/>
              </a:rPr>
              <a:t>         perror("server: socket");</a:t>
            </a:r>
            <a:endParaRPr/>
          </a:p>
          <a:p>
            <a:pPr>
              <a:lnSpc>
                <a:spcPct val="100000"/>
              </a:lnSpc>
            </a:pPr>
            <a:r>
              <a:rPr lang="en-US" sz="1400">
                <a:solidFill>
                  <a:srgbClr val="000000"/>
                </a:solidFill>
                <a:latin typeface="Arial Unicode MS"/>
                <a:ea typeface="DejaVu Sans"/>
              </a:rPr>
              <a:t>         continue;</a:t>
            </a:r>
            <a:endParaRPr/>
          </a:p>
          <a:p>
            <a:pPr>
              <a:lnSpc>
                <a:spcPct val="100000"/>
              </a:lnSpc>
            </a:pPr>
            <a:r>
              <a:rPr lang="en-US" sz="1400">
                <a:solidFill>
                  <a:srgbClr val="000000"/>
                </a:solidFill>
                <a:latin typeface="Arial Unicode MS"/>
                <a:ea typeface="DejaVu Sans"/>
              </a:rPr>
              <a:t>     }//if</a:t>
            </a:r>
            <a:endParaRPr/>
          </a:p>
          <a:p>
            <a:pPr>
              <a:lnSpc>
                <a:spcPct val="100000"/>
              </a:lnSpc>
            </a:pPr>
            <a:r>
              <a:rPr lang="en-US" sz="1400">
                <a:solidFill>
                  <a:srgbClr val="000000"/>
                </a:solidFill>
                <a:latin typeface="Arial Unicode MS"/>
                <a:ea typeface="DejaVu Sans"/>
              </a:rPr>
              <a:t>   break;</a:t>
            </a:r>
            <a:endParaRPr/>
          </a:p>
          <a:p>
            <a:pPr>
              <a:lnSpc>
                <a:spcPct val="100000"/>
              </a:lnSpc>
            </a:pPr>
            <a:r>
              <a:rPr lang="en-US" sz="1400">
                <a:solidFill>
                  <a:srgbClr val="000000"/>
                </a:solidFill>
                <a:latin typeface="Arial Unicode MS"/>
                <a:ea typeface="DejaVu Sans"/>
              </a:rPr>
              <a:t>}//for</a:t>
            </a:r>
            <a:r>
              <a:rPr lang="en-US" sz="1400">
                <a:solidFill>
                  <a:srgbClr val="000000"/>
                </a:solidFill>
                <a:latin typeface="Calibri"/>
                <a:ea typeface="DejaVu Sans"/>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Función bind()</a:t>
            </a:r>
            <a:endParaRPr/>
          </a:p>
        </p:txBody>
      </p:sp>
      <p:sp>
        <p:nvSpPr>
          <p:cNvPr id="448" name="CustomShape 2"/>
          <p:cNvSpPr/>
          <p:nvPr/>
        </p:nvSpPr>
        <p:spPr>
          <a:xfrm>
            <a:off x="1981080" y="1448640"/>
            <a:ext cx="8228880" cy="3556440"/>
          </a:xfrm>
          <a:prstGeom prst="rect">
            <a:avLst/>
          </a:prstGeom>
          <a:noFill/>
          <a:ln>
            <a:noFill/>
          </a:ln>
        </p:spPr>
        <p:txBody>
          <a:bodyPr lIns="90000" tIns="45000" rIns="90000" bIns="45000"/>
          <a:lstStyle/>
          <a:p>
            <a:pPr>
              <a:lnSpc>
                <a:spcPct val="100000"/>
              </a:lnSpc>
            </a:pPr>
            <a:r>
              <a:rPr lang="en-US" sz="2800">
                <a:solidFill>
                  <a:srgbClr val="8497B0"/>
                </a:solidFill>
                <a:latin typeface="MoolBoran"/>
                <a:ea typeface="DejaVu Sans"/>
              </a:rPr>
              <a:t>#include &lt;sys/socket.h&gt;</a:t>
            </a:r>
            <a:endParaRPr/>
          </a:p>
          <a:p>
            <a:pPr>
              <a:lnSpc>
                <a:spcPct val="100000"/>
              </a:lnSpc>
            </a:pPr>
            <a:r>
              <a:rPr lang="en-US" sz="2800">
                <a:solidFill>
                  <a:srgbClr val="8497B0"/>
                </a:solidFill>
                <a:latin typeface="MoolBoran"/>
                <a:ea typeface="DejaVu Sans"/>
              </a:rPr>
              <a:t>#include &lt;netinet/in.h&gt; </a:t>
            </a:r>
            <a:endParaRPr/>
          </a:p>
          <a:p>
            <a:pPr>
              <a:lnSpc>
                <a:spcPct val="100000"/>
              </a:lnSpc>
            </a:pPr>
            <a:r>
              <a:rPr lang="en-US" sz="2800">
                <a:solidFill>
                  <a:srgbClr val="000000"/>
                </a:solidFill>
                <a:latin typeface="MoolBoran"/>
                <a:ea typeface="DejaVu Sans"/>
              </a:rPr>
              <a:t>int bind(int sd, const struct sockaddr *addr, socklen_t addrlen);</a:t>
            </a:r>
            <a:endParaRPr/>
          </a:p>
          <a:p>
            <a:pPr>
              <a:lnSpc>
                <a:spcPct val="100000"/>
              </a:lnSpc>
            </a:pPr>
            <a:endParaRPr/>
          </a:p>
          <a:p>
            <a:pPr>
              <a:lnSpc>
                <a:spcPct val="90000"/>
              </a:lnSpc>
              <a:buFont typeface="Arial"/>
              <a:buChar char="•"/>
            </a:pPr>
            <a:r>
              <a:rPr lang="en-US" sz="2800">
                <a:solidFill>
                  <a:srgbClr val="000000"/>
                </a:solidFill>
                <a:latin typeface="Calibri"/>
                <a:ea typeface="DejaVu Sans"/>
              </a:rPr>
              <a:t>Valor devuelto:</a:t>
            </a:r>
            <a:endParaRPr/>
          </a:p>
          <a:p>
            <a:pPr>
              <a:lnSpc>
                <a:spcPct val="100000"/>
              </a:lnSpc>
            </a:pPr>
            <a:endParaRPr/>
          </a:p>
        </p:txBody>
      </p:sp>
      <p:sp>
        <p:nvSpPr>
          <p:cNvPr id="449" name="CustomShape 3"/>
          <p:cNvSpPr/>
          <p:nvPr/>
        </p:nvSpPr>
        <p:spPr>
          <a:xfrm>
            <a:off x="5015880" y="3645000"/>
            <a:ext cx="154800" cy="913680"/>
          </a:xfrm>
          <a:prstGeom prst="leftBrace">
            <a:avLst>
              <a:gd name="adj1" fmla="val 8333"/>
              <a:gd name="adj2" fmla="val 50000"/>
            </a:avLst>
          </a:prstGeom>
          <a:noFill/>
          <a:ln w="9360">
            <a:solidFill>
              <a:srgbClr val="4A7EBB"/>
            </a:solidFill>
            <a:round/>
          </a:ln>
        </p:spPr>
      </p:sp>
      <p:sp>
        <p:nvSpPr>
          <p:cNvPr id="450" name="CustomShape 4"/>
          <p:cNvSpPr/>
          <p:nvPr/>
        </p:nvSpPr>
        <p:spPr>
          <a:xfrm>
            <a:off x="4986720" y="3778920"/>
            <a:ext cx="1227960" cy="638640"/>
          </a:xfrm>
          <a:prstGeom prst="rect">
            <a:avLst/>
          </a:prstGeom>
          <a:noFill/>
          <a:ln>
            <a:noFill/>
          </a:ln>
        </p:spPr>
        <p:txBody>
          <a:bodyPr wrap="none" lIns="90000" tIns="45000" rIns="90000" bIns="45000"/>
          <a:lstStyle/>
          <a:p>
            <a:pPr>
              <a:lnSpc>
                <a:spcPct val="100000"/>
              </a:lnSpc>
            </a:pPr>
            <a:r>
              <a:rPr lang="en-US">
                <a:solidFill>
                  <a:srgbClr val="000000"/>
                </a:solidFill>
                <a:latin typeface="Calibri"/>
                <a:ea typeface="DejaVu Sans"/>
              </a:rPr>
              <a:t>0 = éxito</a:t>
            </a:r>
            <a:endParaRPr/>
          </a:p>
          <a:p>
            <a:pPr>
              <a:lnSpc>
                <a:spcPct val="100000"/>
              </a:lnSpc>
            </a:pPr>
            <a:r>
              <a:rPr lang="en-US">
                <a:solidFill>
                  <a:srgbClr val="000000"/>
                </a:solidFill>
                <a:latin typeface="Calibri"/>
                <a:ea typeface="DejaVu Sans"/>
              </a:rPr>
              <a:t>-1= error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CustomShape 1"/>
          <p:cNvSpPr/>
          <p:nvPr/>
        </p:nvSpPr>
        <p:spPr>
          <a:xfrm>
            <a:off x="1775520" y="116640"/>
            <a:ext cx="8228880" cy="56124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Ejemplo  bind()</a:t>
            </a:r>
            <a:endParaRPr/>
          </a:p>
        </p:txBody>
      </p:sp>
      <p:sp>
        <p:nvSpPr>
          <p:cNvPr id="452" name="CustomShape 2"/>
          <p:cNvSpPr/>
          <p:nvPr/>
        </p:nvSpPr>
        <p:spPr>
          <a:xfrm>
            <a:off x="2279520" y="678240"/>
            <a:ext cx="8873280" cy="6179400"/>
          </a:xfrm>
          <a:prstGeom prst="rect">
            <a:avLst/>
          </a:prstGeom>
          <a:noFill/>
          <a:ln>
            <a:noFill/>
          </a:ln>
        </p:spPr>
        <p:txBody>
          <a:bodyPr lIns="90000" tIns="45000" rIns="90000" bIns="45000" anchor="ctr"/>
          <a:lstStyle/>
          <a:p>
            <a:pPr>
              <a:lnSpc>
                <a:spcPct val="100000"/>
              </a:lnSpc>
            </a:pPr>
            <a:r>
              <a:rPr lang="en-US" sz="1400">
                <a:solidFill>
                  <a:srgbClr val="000000"/>
                </a:solidFill>
                <a:latin typeface="Arial Unicode MS"/>
                <a:ea typeface="DejaVu Sans"/>
              </a:rPr>
              <a:t>int sd; </a:t>
            </a:r>
            <a:endParaRPr/>
          </a:p>
          <a:p>
            <a:pPr>
              <a:lnSpc>
                <a:spcPct val="100000"/>
              </a:lnSpc>
            </a:pPr>
            <a:r>
              <a:rPr lang="en-US" sz="1400">
                <a:solidFill>
                  <a:srgbClr val="000000"/>
                </a:solidFill>
                <a:latin typeface="Arial Unicode MS"/>
                <a:ea typeface="DejaVu Sans"/>
              </a:rPr>
              <a:t>struct addrinfo i, *r, *p; </a:t>
            </a:r>
            <a:endParaRPr/>
          </a:p>
          <a:p>
            <a:pPr>
              <a:lnSpc>
                <a:spcPct val="100000"/>
              </a:lnSpc>
            </a:pPr>
            <a:r>
              <a:rPr lang="en-US" sz="1400">
                <a:solidFill>
                  <a:srgbClr val="000000"/>
                </a:solidFill>
                <a:latin typeface="Arial Unicode MS"/>
                <a:ea typeface="DejaVu Sans"/>
              </a:rPr>
              <a:t>memset(&amp;i, 0, sizeof (i)); //indicio </a:t>
            </a:r>
            <a:endParaRPr/>
          </a:p>
          <a:p>
            <a:pPr>
              <a:lnSpc>
                <a:spcPct val="100000"/>
              </a:lnSpc>
            </a:pPr>
            <a:r>
              <a:rPr lang="en-US" sz="1400">
                <a:solidFill>
                  <a:srgbClr val="000000"/>
                </a:solidFill>
                <a:latin typeface="Arial Unicode MS"/>
                <a:ea typeface="DejaVu Sans"/>
              </a:rPr>
              <a:t>i.ai_family = AF_INET6; /* Permite IPv4 or IPv6 */ </a:t>
            </a:r>
            <a:endParaRPr/>
          </a:p>
          <a:p>
            <a:pPr>
              <a:lnSpc>
                <a:spcPct val="100000"/>
              </a:lnSpc>
            </a:pPr>
            <a:r>
              <a:rPr lang="en-US" sz="1400">
                <a:solidFill>
                  <a:srgbClr val="000000"/>
                </a:solidFill>
                <a:latin typeface="Arial Unicode MS"/>
                <a:ea typeface="DejaVu Sans"/>
              </a:rPr>
              <a:t>i.ai_socktype = SOCK_DGRAM; </a:t>
            </a:r>
            <a:endParaRPr/>
          </a:p>
          <a:p>
            <a:pPr>
              <a:lnSpc>
                <a:spcPct val="100000"/>
              </a:lnSpc>
            </a:pPr>
            <a:r>
              <a:rPr lang="en-US" sz="1400">
                <a:solidFill>
                  <a:srgbClr val="000000"/>
                </a:solidFill>
                <a:latin typeface="Arial Unicode MS"/>
                <a:ea typeface="DejaVu Sans"/>
              </a:rPr>
              <a:t>i.ai_flags = AI_PASSIVE; // utilizado para hacer el bind</a:t>
            </a:r>
            <a:endParaRPr/>
          </a:p>
          <a:p>
            <a:pPr>
              <a:lnSpc>
                <a:spcPct val="100000"/>
              </a:lnSpc>
            </a:pPr>
            <a:r>
              <a:rPr lang="en-US" sz="1400">
                <a:solidFill>
                  <a:srgbClr val="000000"/>
                </a:solidFill>
                <a:latin typeface="Arial Unicode MS"/>
                <a:ea typeface="DejaVu Sans"/>
              </a:rPr>
              <a:t>i.ai_protocol = 0; /* Any protocol */ </a:t>
            </a:r>
            <a:endParaRPr/>
          </a:p>
          <a:p>
            <a:pPr>
              <a:lnSpc>
                <a:spcPct val="100000"/>
              </a:lnSpc>
            </a:pPr>
            <a:r>
              <a:rPr lang="en-US" sz="1400">
                <a:solidFill>
                  <a:srgbClr val="000000"/>
                </a:solidFill>
                <a:latin typeface="Arial Unicode MS"/>
                <a:ea typeface="DejaVu Sans"/>
              </a:rPr>
              <a:t>i.ai_canonname = NULL; </a:t>
            </a:r>
            <a:endParaRPr/>
          </a:p>
          <a:p>
            <a:pPr>
              <a:lnSpc>
                <a:spcPct val="100000"/>
              </a:lnSpc>
            </a:pPr>
            <a:r>
              <a:rPr lang="en-US" sz="1400">
                <a:solidFill>
                  <a:srgbClr val="000000"/>
                </a:solidFill>
                <a:latin typeface="Arial Unicode MS"/>
                <a:ea typeface="DejaVu Sans"/>
              </a:rPr>
              <a:t>i.ai_addr = NULL; </a:t>
            </a:r>
            <a:endParaRPr/>
          </a:p>
          <a:p>
            <a:pPr>
              <a:lnSpc>
                <a:spcPct val="100000"/>
              </a:lnSpc>
            </a:pPr>
            <a:r>
              <a:rPr lang="en-US" sz="1400">
                <a:solidFill>
                  <a:srgbClr val="000000"/>
                </a:solidFill>
                <a:latin typeface="Arial Unicode MS"/>
                <a:ea typeface="DejaVu Sans"/>
              </a:rPr>
              <a:t>i.ai_next = NULL; </a:t>
            </a:r>
            <a:endParaRPr/>
          </a:p>
          <a:p>
            <a:pPr>
              <a:lnSpc>
                <a:spcPct val="100000"/>
              </a:lnSpc>
            </a:pPr>
            <a:r>
              <a:rPr lang="en-US" sz="1400">
                <a:solidFill>
                  <a:srgbClr val="000000"/>
                </a:solidFill>
                <a:latin typeface="Arial Unicode MS"/>
                <a:ea typeface="DejaVu Sans"/>
              </a:rPr>
              <a:t>if ((rv = getaddrinfo(NULL, pto, &amp;i, &amp;r)) != 0) {</a:t>
            </a:r>
            <a:endParaRPr/>
          </a:p>
          <a:p>
            <a:pPr>
              <a:lnSpc>
                <a:spcPct val="100000"/>
              </a:lnSpc>
            </a:pPr>
            <a:r>
              <a:rPr lang="en-US" sz="1400">
                <a:solidFill>
                  <a:srgbClr val="000000"/>
                </a:solidFill>
                <a:latin typeface="Arial Unicode MS"/>
                <a:ea typeface="DejaVu Sans"/>
              </a:rPr>
              <a:t>    fprintf(stderr, "getaddrinfo: %s\n", gai_strerror(rv));</a:t>
            </a:r>
            <a:endParaRPr/>
          </a:p>
          <a:p>
            <a:pPr>
              <a:lnSpc>
                <a:spcPct val="100000"/>
              </a:lnSpc>
            </a:pPr>
            <a:r>
              <a:rPr lang="en-US" sz="1400">
                <a:solidFill>
                  <a:srgbClr val="000000"/>
                </a:solidFill>
                <a:latin typeface="Arial Unicode MS"/>
                <a:ea typeface="DejaVu Sans"/>
              </a:rPr>
              <a:t>    return 1; </a:t>
            </a:r>
            <a:endParaRPr/>
          </a:p>
          <a:p>
            <a:pPr>
              <a:lnSpc>
                <a:spcPct val="100000"/>
              </a:lnSpc>
            </a:pPr>
            <a:r>
              <a:rPr lang="en-US" sz="1400">
                <a:solidFill>
                  <a:srgbClr val="000000"/>
                </a:solidFill>
                <a:latin typeface="Arial Unicode MS"/>
                <a:ea typeface="DejaVu Sans"/>
              </a:rPr>
              <a:t>}//if</a:t>
            </a:r>
            <a:endParaRPr/>
          </a:p>
          <a:p>
            <a:pPr>
              <a:lnSpc>
                <a:spcPct val="100000"/>
              </a:lnSpc>
            </a:pPr>
            <a:r>
              <a:rPr lang="en-US" sz="1400">
                <a:solidFill>
                  <a:srgbClr val="000000"/>
                </a:solidFill>
                <a:latin typeface="Arial Unicode MS"/>
                <a:ea typeface="DejaVu Sans"/>
              </a:rPr>
              <a:t> for(p = r; p != NULL; p = p-&gt;ai_next) { </a:t>
            </a:r>
            <a:endParaRPr/>
          </a:p>
          <a:p>
            <a:pPr>
              <a:lnSpc>
                <a:spcPct val="100000"/>
              </a:lnSpc>
            </a:pPr>
            <a:r>
              <a:rPr lang="en-US" sz="1400">
                <a:solidFill>
                  <a:srgbClr val="000000"/>
                </a:solidFill>
                <a:latin typeface="Arial Unicode MS"/>
                <a:ea typeface="DejaVu Sans"/>
              </a:rPr>
              <a:t>    if ((sd = socket(p-&gt;ai_family, p-&gt;ai_socktype,p-&gt;ai_protocol)) == -1) { </a:t>
            </a:r>
            <a:endParaRPr/>
          </a:p>
          <a:p>
            <a:pPr>
              <a:lnSpc>
                <a:spcPct val="100000"/>
              </a:lnSpc>
            </a:pPr>
            <a:r>
              <a:rPr lang="en-US" sz="1400">
                <a:solidFill>
                  <a:srgbClr val="000000"/>
                </a:solidFill>
                <a:latin typeface="Arial Unicode MS"/>
                <a:ea typeface="DejaVu Sans"/>
              </a:rPr>
              <a:t>         perror("server: socket");</a:t>
            </a:r>
            <a:endParaRPr/>
          </a:p>
          <a:p>
            <a:pPr>
              <a:lnSpc>
                <a:spcPct val="100000"/>
              </a:lnSpc>
            </a:pPr>
            <a:r>
              <a:rPr lang="en-US" sz="1400">
                <a:solidFill>
                  <a:srgbClr val="000000"/>
                </a:solidFill>
                <a:latin typeface="Arial Unicode MS"/>
                <a:ea typeface="DejaVu Sans"/>
              </a:rPr>
              <a:t>         continue;</a:t>
            </a:r>
            <a:endParaRPr/>
          </a:p>
          <a:p>
            <a:pPr>
              <a:lnSpc>
                <a:spcPct val="100000"/>
              </a:lnSpc>
            </a:pPr>
            <a:r>
              <a:rPr lang="en-US" sz="1400">
                <a:solidFill>
                  <a:srgbClr val="000000"/>
                </a:solidFill>
                <a:latin typeface="Arial Unicode MS"/>
                <a:ea typeface="DejaVu Sans"/>
              </a:rPr>
              <a:t>     }//if</a:t>
            </a:r>
            <a:endParaRPr/>
          </a:p>
          <a:p>
            <a:pPr>
              <a:lnSpc>
                <a:spcPct val="100000"/>
              </a:lnSpc>
            </a:pPr>
            <a:r>
              <a:rPr lang="en-US" sz="1400" b="1">
                <a:solidFill>
                  <a:srgbClr val="000000"/>
                </a:solidFill>
                <a:latin typeface="Arial Unicode MS"/>
                <a:ea typeface="DejaVu Sans"/>
              </a:rPr>
              <a:t>     if (bind(sd, p-&gt;ai_addr, p-&gt;ai_addrlen) == -1) {</a:t>
            </a:r>
            <a:endParaRPr/>
          </a:p>
          <a:p>
            <a:pPr>
              <a:lnSpc>
                <a:spcPct val="100000"/>
              </a:lnSpc>
            </a:pPr>
            <a:r>
              <a:rPr lang="en-US" sz="1400" b="1">
                <a:solidFill>
                  <a:srgbClr val="000000"/>
                </a:solidFill>
                <a:latin typeface="Arial Unicode MS"/>
                <a:ea typeface="DejaVu Sans"/>
              </a:rPr>
              <a:t>         close(sd); </a:t>
            </a:r>
            <a:endParaRPr/>
          </a:p>
          <a:p>
            <a:pPr>
              <a:lnSpc>
                <a:spcPct val="100000"/>
              </a:lnSpc>
            </a:pPr>
            <a:r>
              <a:rPr lang="en-US" sz="1400" b="1">
                <a:solidFill>
                  <a:srgbClr val="000000"/>
                </a:solidFill>
                <a:latin typeface="Arial Unicode MS"/>
                <a:ea typeface="DejaVu Sans"/>
              </a:rPr>
              <a:t>         perror("server: bind"); </a:t>
            </a:r>
            <a:endParaRPr/>
          </a:p>
          <a:p>
            <a:pPr>
              <a:lnSpc>
                <a:spcPct val="100000"/>
              </a:lnSpc>
            </a:pPr>
            <a:r>
              <a:rPr lang="en-US" sz="1400" b="1">
                <a:solidFill>
                  <a:srgbClr val="000000"/>
                </a:solidFill>
                <a:latin typeface="Arial Unicode MS"/>
                <a:ea typeface="DejaVu Sans"/>
              </a:rPr>
              <a:t>         continue; </a:t>
            </a:r>
            <a:endParaRPr/>
          </a:p>
          <a:p>
            <a:pPr>
              <a:lnSpc>
                <a:spcPct val="100000"/>
              </a:lnSpc>
            </a:pPr>
            <a:r>
              <a:rPr lang="en-US" sz="1400" b="1">
                <a:solidFill>
                  <a:srgbClr val="000000"/>
                </a:solidFill>
                <a:latin typeface="Arial Unicode MS"/>
                <a:ea typeface="DejaVu Sans"/>
              </a:rPr>
              <a:t>      }//if</a:t>
            </a:r>
            <a:r>
              <a:rPr lang="en-US" sz="1400">
                <a:solidFill>
                  <a:srgbClr val="000000"/>
                </a:solidFill>
                <a:latin typeface="Calibri"/>
                <a:ea typeface="DejaVu Sans"/>
              </a:rPr>
              <a:t> </a:t>
            </a:r>
            <a:endParaRPr/>
          </a:p>
          <a:p>
            <a:pPr>
              <a:lnSpc>
                <a:spcPct val="100000"/>
              </a:lnSpc>
            </a:pPr>
            <a:endParaRPr/>
          </a:p>
          <a:p>
            <a:pPr>
              <a:lnSpc>
                <a:spcPct val="100000"/>
              </a:lnSpc>
            </a:pPr>
            <a:r>
              <a:rPr lang="en-US" sz="1400">
                <a:solidFill>
                  <a:srgbClr val="000000"/>
                </a:solidFill>
                <a:latin typeface="Arial Unicode MS"/>
                <a:ea typeface="DejaVu Sans"/>
              </a:rPr>
              <a:t>   break;</a:t>
            </a:r>
            <a:endParaRPr/>
          </a:p>
          <a:p>
            <a:pPr>
              <a:lnSpc>
                <a:spcPct val="100000"/>
              </a:lnSpc>
            </a:pPr>
            <a:r>
              <a:rPr lang="en-US" sz="1400">
                <a:solidFill>
                  <a:srgbClr val="000000"/>
                </a:solidFill>
                <a:latin typeface="Arial Unicode MS"/>
                <a:ea typeface="DejaVu Sans"/>
              </a:rPr>
              <a:t>}//for</a:t>
            </a:r>
            <a:r>
              <a:rPr lang="en-US" sz="1400">
                <a:solidFill>
                  <a:srgbClr val="000000"/>
                </a:solidFill>
                <a:latin typeface="Calibri"/>
                <a:ea typeface="DejaVu Sans"/>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CustomShape 1"/>
          <p:cNvSpPr/>
          <p:nvPr/>
        </p:nvSpPr>
        <p:spPr>
          <a:xfrm>
            <a:off x="1119600" y="109080"/>
            <a:ext cx="8228880" cy="48924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Función sendto()</a:t>
            </a:r>
            <a:endParaRPr/>
          </a:p>
        </p:txBody>
      </p:sp>
      <p:sp>
        <p:nvSpPr>
          <p:cNvPr id="454" name="CustomShape 2"/>
          <p:cNvSpPr/>
          <p:nvPr/>
        </p:nvSpPr>
        <p:spPr>
          <a:xfrm>
            <a:off x="115920" y="813600"/>
            <a:ext cx="11899800" cy="1036080"/>
          </a:xfrm>
          <a:prstGeom prst="rect">
            <a:avLst/>
          </a:prstGeom>
          <a:noFill/>
          <a:ln>
            <a:noFill/>
          </a:ln>
        </p:spPr>
        <p:txBody>
          <a:bodyPr lIns="90000" tIns="45000" rIns="90000" bIns="45000"/>
          <a:lstStyle/>
          <a:p>
            <a:pPr>
              <a:lnSpc>
                <a:spcPct val="100000"/>
              </a:lnSpc>
            </a:pPr>
            <a:r>
              <a:rPr lang="en-US" sz="2000">
                <a:solidFill>
                  <a:srgbClr val="8497B0"/>
                </a:solidFill>
                <a:latin typeface="MoolBoran"/>
                <a:ea typeface="DejaVu Sans"/>
              </a:rPr>
              <a:t>#include &lt;sys/socket.h&gt;</a:t>
            </a:r>
            <a:endParaRPr/>
          </a:p>
          <a:p>
            <a:pPr>
              <a:lnSpc>
                <a:spcPct val="100000"/>
              </a:lnSpc>
            </a:pPr>
            <a:r>
              <a:rPr lang="en-US" sz="2000">
                <a:solidFill>
                  <a:srgbClr val="000000"/>
                </a:solidFill>
                <a:latin typeface="MoolBoran"/>
                <a:ea typeface="DejaVu Sans"/>
              </a:rPr>
              <a:t>ssize_t sendto(int sd, const void *buf, size_t tam, int bandera,const struct sockaddr *dst, socklen_t tam)</a:t>
            </a:r>
            <a:endParaRPr/>
          </a:p>
        </p:txBody>
      </p:sp>
      <p:sp>
        <p:nvSpPr>
          <p:cNvPr id="455" name="CustomShape 3"/>
          <p:cNvSpPr/>
          <p:nvPr/>
        </p:nvSpPr>
        <p:spPr>
          <a:xfrm>
            <a:off x="115920" y="2266560"/>
            <a:ext cx="1680480" cy="31572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Valor devuelto:</a:t>
            </a:r>
            <a:endParaRPr/>
          </a:p>
          <a:p>
            <a:pPr>
              <a:lnSpc>
                <a:spcPct val="100000"/>
              </a:lnSpc>
            </a:pPr>
            <a:endParaRPr/>
          </a:p>
        </p:txBody>
      </p:sp>
      <p:sp>
        <p:nvSpPr>
          <p:cNvPr id="456" name="CustomShape 4"/>
          <p:cNvSpPr/>
          <p:nvPr/>
        </p:nvSpPr>
        <p:spPr>
          <a:xfrm>
            <a:off x="1684800" y="2122920"/>
            <a:ext cx="149760" cy="603360"/>
          </a:xfrm>
          <a:prstGeom prst="leftBrace">
            <a:avLst>
              <a:gd name="adj1" fmla="val 8333"/>
              <a:gd name="adj2" fmla="val 50000"/>
            </a:avLst>
          </a:prstGeom>
          <a:noFill/>
          <a:ln w="9360">
            <a:solidFill>
              <a:srgbClr val="4A7EBB"/>
            </a:solidFill>
            <a:round/>
          </a:ln>
        </p:spPr>
      </p:sp>
      <p:sp>
        <p:nvSpPr>
          <p:cNvPr id="457" name="CustomShape 5"/>
          <p:cNvSpPr/>
          <p:nvPr/>
        </p:nvSpPr>
        <p:spPr>
          <a:xfrm>
            <a:off x="1796760" y="2064960"/>
            <a:ext cx="2159640" cy="719280"/>
          </a:xfrm>
          <a:prstGeom prst="rect">
            <a:avLst/>
          </a:prstGeom>
          <a:noFill/>
          <a:ln>
            <a:noFill/>
          </a:ln>
        </p:spPr>
        <p:txBody>
          <a:bodyPr lIns="90000" tIns="45000" rIns="90000" bIns="45000"/>
          <a:lstStyle/>
          <a:p>
            <a:pPr>
              <a:lnSpc>
                <a:spcPct val="100000"/>
              </a:lnSpc>
            </a:pPr>
            <a:r>
              <a:rPr lang="en-US" sz="1400">
                <a:solidFill>
                  <a:srgbClr val="000000"/>
                </a:solidFill>
                <a:latin typeface="Calibri"/>
                <a:ea typeface="DejaVu Sans"/>
              </a:rPr>
              <a:t>&gt;0 = #bytes enviados</a:t>
            </a:r>
            <a:endParaRPr/>
          </a:p>
          <a:p>
            <a:pPr>
              <a:lnSpc>
                <a:spcPct val="100000"/>
              </a:lnSpc>
            </a:pPr>
            <a:r>
              <a:rPr lang="en-US" sz="1400">
                <a:solidFill>
                  <a:srgbClr val="000000"/>
                </a:solidFill>
                <a:latin typeface="Calibri"/>
                <a:ea typeface="DejaVu Sans"/>
              </a:rPr>
              <a:t>-1 = error</a:t>
            </a:r>
            <a:endParaRPr/>
          </a:p>
          <a:p>
            <a:pPr>
              <a:lnSpc>
                <a:spcPct val="100000"/>
              </a:lnSpc>
            </a:pPr>
            <a:r>
              <a:rPr lang="en-US" sz="1400">
                <a:solidFill>
                  <a:srgbClr val="000000"/>
                </a:solidFill>
                <a:latin typeface="Calibri"/>
                <a:ea typeface="DejaVu Sans"/>
              </a:rPr>
              <a:t>0 = socket cerrado</a:t>
            </a:r>
            <a:endParaRPr/>
          </a:p>
        </p:txBody>
      </p:sp>
      <p:sp>
        <p:nvSpPr>
          <p:cNvPr id="458" name="CustomShape 6"/>
          <p:cNvSpPr/>
          <p:nvPr/>
        </p:nvSpPr>
        <p:spPr>
          <a:xfrm>
            <a:off x="6612840" y="1613160"/>
            <a:ext cx="431280" cy="385200"/>
          </a:xfrm>
          <a:prstGeom prst="bentConnector3">
            <a:avLst>
              <a:gd name="adj1" fmla="val 1159"/>
            </a:avLst>
          </a:prstGeom>
          <a:noFill/>
          <a:ln w="9360">
            <a:solidFill>
              <a:srgbClr val="4A7EBB"/>
            </a:solidFill>
            <a:round/>
            <a:tailEnd type="triangle" w="med" len="med"/>
          </a:ln>
        </p:spPr>
      </p:sp>
      <p:sp>
        <p:nvSpPr>
          <p:cNvPr id="459" name="CustomShape 7"/>
          <p:cNvSpPr/>
          <p:nvPr/>
        </p:nvSpPr>
        <p:spPr>
          <a:xfrm>
            <a:off x="7112880" y="1807920"/>
            <a:ext cx="77040" cy="513720"/>
          </a:xfrm>
          <a:prstGeom prst="leftBrace">
            <a:avLst>
              <a:gd name="adj1" fmla="val 8333"/>
              <a:gd name="adj2" fmla="val 50000"/>
            </a:avLst>
          </a:prstGeom>
          <a:noFill/>
          <a:ln w="9360">
            <a:solidFill>
              <a:srgbClr val="4A7EBB"/>
            </a:solidFill>
            <a:round/>
          </a:ln>
        </p:spPr>
      </p:sp>
      <p:sp>
        <p:nvSpPr>
          <p:cNvPr id="460" name="CustomShape 8"/>
          <p:cNvSpPr/>
          <p:nvPr/>
        </p:nvSpPr>
        <p:spPr>
          <a:xfrm>
            <a:off x="7112880" y="1789560"/>
            <a:ext cx="2159640" cy="528480"/>
          </a:xfrm>
          <a:prstGeom prst="rect">
            <a:avLst/>
          </a:prstGeom>
          <a:noFill/>
          <a:ln>
            <a:noFill/>
          </a:ln>
        </p:spPr>
        <p:txBody>
          <a:bodyPr lIns="90000" tIns="45000" rIns="90000" bIns="45000"/>
          <a:lstStyle/>
          <a:p>
            <a:pPr>
              <a:lnSpc>
                <a:spcPct val="100000"/>
              </a:lnSpc>
            </a:pPr>
            <a:r>
              <a:rPr lang="en-US" sz="1400" b="1">
                <a:solidFill>
                  <a:srgbClr val="000000"/>
                </a:solidFill>
                <a:latin typeface="Calibri"/>
                <a:ea typeface="DejaVu Sans"/>
              </a:rPr>
              <a:t>0 = prioridad default</a:t>
            </a:r>
            <a:endParaRPr/>
          </a:p>
          <a:p>
            <a:pPr>
              <a:lnSpc>
                <a:spcPct val="100000"/>
              </a:lnSpc>
            </a:pPr>
            <a:r>
              <a:rPr lang="en-US" sz="1400" b="1">
                <a:solidFill>
                  <a:srgbClr val="000000"/>
                </a:solidFill>
                <a:latin typeface="Calibri"/>
                <a:ea typeface="DejaVu Sans"/>
              </a:rPr>
              <a:t>MSG_OOB= alta prioridad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TextShape 1"/>
          <p:cNvSpPr txBox="1"/>
          <p:nvPr/>
        </p:nvSpPr>
        <p:spPr>
          <a:xfrm>
            <a:off x="456120" y="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Ej. sendto()</a:t>
            </a:r>
            <a:endParaRPr/>
          </a:p>
        </p:txBody>
      </p:sp>
      <p:sp>
        <p:nvSpPr>
          <p:cNvPr id="462" name="CustomShape 2"/>
          <p:cNvSpPr/>
          <p:nvPr/>
        </p:nvSpPr>
        <p:spPr>
          <a:xfrm>
            <a:off x="115920" y="1132920"/>
            <a:ext cx="12193920" cy="5724720"/>
          </a:xfrm>
          <a:prstGeom prst="rect">
            <a:avLst/>
          </a:prstGeom>
          <a:noFill/>
          <a:ln>
            <a:noFill/>
          </a:ln>
        </p:spPr>
        <p:txBody>
          <a:bodyPr lIns="90000" tIns="45000" rIns="90000" bIns="45000"/>
          <a:lstStyle/>
          <a:p>
            <a:pPr>
              <a:lnSpc>
                <a:spcPct val="100000"/>
              </a:lnSpc>
            </a:pPr>
            <a:r>
              <a:rPr lang="en-US" sz="1400" b="1">
                <a:solidFill>
                  <a:srgbClr val="444444"/>
                </a:solidFill>
                <a:latin typeface="Courier New"/>
                <a:ea typeface="DejaVu Sans"/>
              </a:rPr>
              <a:t>char *msj =“un mensaje”;</a:t>
            </a:r>
            <a:endParaRPr/>
          </a:p>
          <a:p>
            <a:pPr>
              <a:lnSpc>
                <a:spcPct val="100000"/>
              </a:lnSpc>
            </a:pPr>
            <a:endParaRPr/>
          </a:p>
          <a:p>
            <a:pPr>
              <a:lnSpc>
                <a:spcPct val="100000"/>
              </a:lnSpc>
            </a:pPr>
            <a:r>
              <a:rPr lang="en-US" sz="1400" b="1">
                <a:solidFill>
                  <a:srgbClr val="FF0000"/>
                </a:solidFill>
                <a:latin typeface="Courier New"/>
                <a:ea typeface="DejaVu Sans"/>
              </a:rPr>
              <a:t>int v1=htonl(5);</a:t>
            </a:r>
            <a:endParaRPr/>
          </a:p>
          <a:p>
            <a:pPr>
              <a:lnSpc>
                <a:spcPct val="100000"/>
              </a:lnSpc>
            </a:pPr>
            <a:endParaRPr/>
          </a:p>
          <a:p>
            <a:pPr>
              <a:lnSpc>
                <a:spcPct val="100000"/>
              </a:lnSpc>
            </a:pPr>
            <a:r>
              <a:rPr lang="en-US" sz="1400" b="1">
                <a:solidFill>
                  <a:srgbClr val="558ED5"/>
                </a:solidFill>
                <a:latin typeface="Courier New"/>
                <a:ea typeface="DejaVu Sans"/>
              </a:rPr>
              <a:t>float v2 = 3.0f;</a:t>
            </a:r>
            <a:endParaRPr/>
          </a:p>
          <a:p>
            <a:pPr>
              <a:lnSpc>
                <a:spcPct val="100000"/>
              </a:lnSpc>
            </a:pPr>
            <a:r>
              <a:rPr lang="en-US" sz="1400" b="1">
                <a:solidFill>
                  <a:srgbClr val="558ED5"/>
                </a:solidFill>
                <a:latin typeface="Courier New"/>
                <a:ea typeface="DejaVu Sans"/>
              </a:rPr>
              <a:t>char b[7];</a:t>
            </a:r>
            <a:endParaRPr/>
          </a:p>
          <a:p>
            <a:pPr>
              <a:lnSpc>
                <a:spcPct val="100000"/>
              </a:lnSpc>
            </a:pPr>
            <a:r>
              <a:rPr lang="en-US" sz="1400" b="1">
                <a:solidFill>
                  <a:srgbClr val="558ED5"/>
                </a:solidFill>
                <a:latin typeface="Courier New"/>
                <a:ea typeface="DejaVu Sans"/>
              </a:rPr>
              <a:t>sprintf(b,”%f”,v2);</a:t>
            </a:r>
            <a:endParaRPr/>
          </a:p>
          <a:p>
            <a:pPr>
              <a:lnSpc>
                <a:spcPct val="100000"/>
              </a:lnSpc>
            </a:pPr>
            <a:endParaRPr/>
          </a:p>
          <a:p>
            <a:pPr>
              <a:lnSpc>
                <a:spcPct val="100000"/>
              </a:lnSpc>
            </a:pPr>
            <a:r>
              <a:rPr lang="en-US" sz="1400" b="1">
                <a:solidFill>
                  <a:srgbClr val="C00000"/>
                </a:solidFill>
                <a:latin typeface="Courier New"/>
                <a:ea typeface="DejaVu Sans"/>
              </a:rPr>
              <a:t>struct datos *d = (struct datos*)malloc(sizeof(struct datos));</a:t>
            </a:r>
            <a:endParaRPr/>
          </a:p>
          <a:p>
            <a:pPr>
              <a:lnSpc>
                <a:spcPct val="100000"/>
              </a:lnSpc>
            </a:pPr>
            <a:r>
              <a:rPr lang="en-US" sz="1400" b="1">
                <a:solidFill>
                  <a:srgbClr val="C00000"/>
                </a:solidFill>
                <a:latin typeface="Courier New"/>
                <a:ea typeface="DejaVu Sans"/>
              </a:rPr>
              <a:t> d-&gt;v3=htons(30);</a:t>
            </a:r>
            <a:endParaRPr/>
          </a:p>
          <a:p>
            <a:pPr>
              <a:lnSpc>
                <a:spcPct val="100000"/>
              </a:lnSpc>
            </a:pPr>
            <a:r>
              <a:rPr lang="en-US" sz="1400" b="1">
                <a:solidFill>
                  <a:srgbClr val="C00000"/>
                </a:solidFill>
                <a:latin typeface="Courier New"/>
                <a:ea typeface="DejaVu Sans"/>
              </a:rPr>
              <a:t> d-&gt;v4=“cadena”;</a:t>
            </a:r>
            <a:endParaRPr/>
          </a:p>
          <a:p>
            <a:pPr>
              <a:lnSpc>
                <a:spcPct val="100000"/>
              </a:lnSpc>
            </a:pPr>
            <a:endParaRPr/>
          </a:p>
          <a:p>
            <a:pPr>
              <a:lnSpc>
                <a:spcPct val="100000"/>
              </a:lnSpc>
            </a:pPr>
            <a:endParaRPr/>
          </a:p>
          <a:p>
            <a:pPr>
              <a:lnSpc>
                <a:spcPct val="100000"/>
              </a:lnSpc>
            </a:pPr>
            <a:r>
              <a:rPr lang="en-US" sz="1400">
                <a:solidFill>
                  <a:srgbClr val="444444"/>
                </a:solidFill>
                <a:latin typeface="Courier New"/>
                <a:ea typeface="DejaVu Sans"/>
              </a:rPr>
              <a:t>if(sendto(cd, (const char*)msj, strlen(msj)+1, 0, (struct sockaddr *)rp-&gt;ai_addr, rp-&gt;ai_addrlen)==-1)</a:t>
            </a:r>
            <a:endParaRPr/>
          </a:p>
          <a:p>
            <a:pPr>
              <a:lnSpc>
                <a:spcPct val="100000"/>
              </a:lnSpc>
            </a:pPr>
            <a:endParaRPr/>
          </a:p>
          <a:p>
            <a:pPr>
              <a:lnSpc>
                <a:spcPct val="100000"/>
              </a:lnSpc>
            </a:pPr>
            <a:r>
              <a:rPr lang="en-US" sz="1400">
                <a:solidFill>
                  <a:srgbClr val="FF0000"/>
                </a:solidFill>
                <a:latin typeface="Courier New"/>
                <a:ea typeface="DejaVu Sans"/>
              </a:rPr>
              <a:t>if(sendto(cd, &amp;v1, sizeof(v1), 0, (struct sockaddr *)rp-&gt;ai_addr, rp-&gt;ai_addrlen)==-1)</a:t>
            </a:r>
            <a:endParaRPr/>
          </a:p>
          <a:p>
            <a:pPr>
              <a:lnSpc>
                <a:spcPct val="100000"/>
              </a:lnSpc>
            </a:pPr>
            <a:endParaRPr/>
          </a:p>
          <a:p>
            <a:pPr>
              <a:lnSpc>
                <a:spcPct val="100000"/>
              </a:lnSpc>
            </a:pPr>
            <a:r>
              <a:rPr lang="en-US" sz="1400">
                <a:solidFill>
                  <a:srgbClr val="558ED5"/>
                </a:solidFill>
                <a:latin typeface="Courier New"/>
                <a:ea typeface="DejaVu Sans"/>
              </a:rPr>
              <a:t>if(sendto(cd, b, strlen(b)+1, 0, (struct sockaddr *)rp-&gt;ai_addr, rp-&gt;ai_addrlen)==-1)</a:t>
            </a:r>
            <a:endParaRPr/>
          </a:p>
          <a:p>
            <a:pPr>
              <a:lnSpc>
                <a:spcPct val="100000"/>
              </a:lnSpc>
            </a:pPr>
            <a:endParaRPr/>
          </a:p>
          <a:p>
            <a:pPr>
              <a:lnSpc>
                <a:spcPct val="100000"/>
              </a:lnSpc>
            </a:pPr>
            <a:r>
              <a:rPr lang="en-US" sz="1400">
                <a:solidFill>
                  <a:srgbClr val="C00000"/>
                </a:solidFill>
                <a:latin typeface="Courier New"/>
                <a:ea typeface="DejaVu Sans"/>
              </a:rPr>
              <a:t>if(sendto(cd, (const char*)d, sizeof(d), 0, (struct sockaddr *)rp-&gt;ai_addr, rp-&gt;ai_addrlen)==-1)</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CustomShape 1"/>
          <p:cNvSpPr/>
          <p:nvPr/>
        </p:nvSpPr>
        <p:spPr>
          <a:xfrm>
            <a:off x="1981080" y="274680"/>
            <a:ext cx="8228880" cy="48924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Función recvfrom()</a:t>
            </a:r>
            <a:endParaRPr/>
          </a:p>
        </p:txBody>
      </p:sp>
      <p:sp>
        <p:nvSpPr>
          <p:cNvPr id="464" name="CustomShape 2"/>
          <p:cNvSpPr/>
          <p:nvPr/>
        </p:nvSpPr>
        <p:spPr>
          <a:xfrm>
            <a:off x="125640" y="2713320"/>
            <a:ext cx="1756440" cy="91224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Valor devuelto:</a:t>
            </a:r>
            <a:endParaRPr/>
          </a:p>
          <a:p>
            <a:pPr>
              <a:lnSpc>
                <a:spcPct val="100000"/>
              </a:lnSpc>
            </a:pPr>
            <a:endParaRPr/>
          </a:p>
        </p:txBody>
      </p:sp>
      <p:sp>
        <p:nvSpPr>
          <p:cNvPr id="465" name="CustomShape 3"/>
          <p:cNvSpPr/>
          <p:nvPr/>
        </p:nvSpPr>
        <p:spPr>
          <a:xfrm>
            <a:off x="1733040" y="2471040"/>
            <a:ext cx="154800" cy="913680"/>
          </a:xfrm>
          <a:prstGeom prst="leftBrace">
            <a:avLst>
              <a:gd name="adj1" fmla="val 8333"/>
              <a:gd name="adj2" fmla="val 50000"/>
            </a:avLst>
          </a:prstGeom>
          <a:noFill/>
          <a:ln w="9360">
            <a:solidFill>
              <a:srgbClr val="4A7EBB"/>
            </a:solidFill>
            <a:round/>
          </a:ln>
        </p:spPr>
      </p:sp>
      <p:sp>
        <p:nvSpPr>
          <p:cNvPr id="466" name="CustomShape 4"/>
          <p:cNvSpPr/>
          <p:nvPr/>
        </p:nvSpPr>
        <p:spPr>
          <a:xfrm>
            <a:off x="1810800" y="2462040"/>
            <a:ext cx="2159640" cy="146088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&gt;0 = #bytes leidos</a:t>
            </a:r>
            <a:endParaRPr/>
          </a:p>
          <a:p>
            <a:pPr>
              <a:lnSpc>
                <a:spcPct val="100000"/>
              </a:lnSpc>
            </a:pPr>
            <a:r>
              <a:rPr lang="en-US">
                <a:solidFill>
                  <a:srgbClr val="000000"/>
                </a:solidFill>
                <a:latin typeface="Calibri"/>
                <a:ea typeface="DejaVu Sans"/>
              </a:rPr>
              <a:t>-1 = error</a:t>
            </a:r>
            <a:endParaRPr/>
          </a:p>
          <a:p>
            <a:pPr>
              <a:lnSpc>
                <a:spcPct val="100000"/>
              </a:lnSpc>
            </a:pPr>
            <a:r>
              <a:rPr lang="en-US">
                <a:solidFill>
                  <a:srgbClr val="000000"/>
                </a:solidFill>
                <a:latin typeface="Calibri"/>
                <a:ea typeface="DejaVu Sans"/>
              </a:rPr>
              <a:t>0 = socket cerrado</a:t>
            </a:r>
            <a:endParaRPr/>
          </a:p>
        </p:txBody>
      </p:sp>
      <p:sp>
        <p:nvSpPr>
          <p:cNvPr id="467" name="CustomShape 5"/>
          <p:cNvSpPr/>
          <p:nvPr/>
        </p:nvSpPr>
        <p:spPr>
          <a:xfrm>
            <a:off x="1087200" y="3923280"/>
            <a:ext cx="5008320" cy="2708640"/>
          </a:xfrm>
          <a:prstGeom prst="rect">
            <a:avLst/>
          </a:prstGeom>
          <a:noFill/>
          <a:ln>
            <a:noFill/>
          </a:ln>
        </p:spPr>
        <p:txBody>
          <a:bodyPr lIns="90000" tIns="45000" rIns="90000" bIns="45000"/>
          <a:lstStyle/>
          <a:p>
            <a:pPr>
              <a:lnSpc>
                <a:spcPct val="100000"/>
              </a:lnSpc>
            </a:pPr>
            <a:r>
              <a:rPr lang="en-US" sz="1400" b="1">
                <a:solidFill>
                  <a:srgbClr val="444444"/>
                </a:solidFill>
                <a:latin typeface="Courier New"/>
                <a:ea typeface="DejaVu Sans"/>
              </a:rPr>
              <a:t>char buf[100];</a:t>
            </a:r>
            <a:endParaRPr/>
          </a:p>
          <a:p>
            <a:pPr>
              <a:lnSpc>
                <a:spcPct val="100000"/>
              </a:lnSpc>
            </a:pPr>
            <a:r>
              <a:rPr lang="en-US" sz="1400">
                <a:solidFill>
                  <a:srgbClr val="444444"/>
                </a:solidFill>
                <a:latin typeface="Courier New"/>
                <a:ea typeface="DejaVu Sans"/>
              </a:rPr>
              <a:t>int n = </a:t>
            </a:r>
            <a:r>
              <a:rPr lang="en-US" sz="1400" b="1">
                <a:solidFill>
                  <a:srgbClr val="444444"/>
                </a:solidFill>
                <a:latin typeface="Courier New"/>
                <a:ea typeface="DejaVu Sans"/>
              </a:rPr>
              <a:t>recv(cd,buf, sizeof(buf),0);</a:t>
            </a:r>
            <a:endParaRPr/>
          </a:p>
          <a:p>
            <a:pPr>
              <a:lnSpc>
                <a:spcPct val="100000"/>
              </a:lnSpc>
            </a:pPr>
            <a:r>
              <a:rPr lang="en-US" sz="1400">
                <a:solidFill>
                  <a:srgbClr val="444444"/>
                </a:solidFill>
                <a:latin typeface="Courier New"/>
                <a:ea typeface="DejaVu Sans"/>
              </a:rPr>
              <a:t>if(n&lt;0)</a:t>
            </a:r>
            <a:endParaRPr/>
          </a:p>
          <a:p>
            <a:pPr>
              <a:lnSpc>
                <a:spcPct val="100000"/>
              </a:lnSpc>
            </a:pPr>
            <a:r>
              <a:rPr lang="en-US" sz="1400">
                <a:solidFill>
                  <a:srgbClr val="444444"/>
                </a:solidFill>
                <a:latin typeface="Courier New"/>
                <a:ea typeface="DejaVu Sans"/>
              </a:rPr>
              <a:t>   perror(“Error en la función recv\n”);</a:t>
            </a:r>
            <a:endParaRPr/>
          </a:p>
          <a:p>
            <a:pPr>
              <a:lnSpc>
                <a:spcPct val="100000"/>
              </a:lnSpc>
            </a:pPr>
            <a:r>
              <a:rPr lang="en-US" sz="1400">
                <a:solidFill>
                  <a:srgbClr val="444444"/>
                </a:solidFill>
                <a:latin typeface="Courier New"/>
                <a:ea typeface="DejaVu Sans"/>
              </a:rPr>
              <a:t>else if(n==0){</a:t>
            </a:r>
            <a:endParaRPr/>
          </a:p>
          <a:p>
            <a:pPr>
              <a:lnSpc>
                <a:spcPct val="100000"/>
              </a:lnSpc>
            </a:pPr>
            <a:r>
              <a:rPr lang="en-US" sz="1400">
                <a:solidFill>
                  <a:srgbClr val="444444"/>
                </a:solidFill>
                <a:latin typeface="Courier New"/>
                <a:ea typeface="DejaVu Sans"/>
              </a:rPr>
              <a:t>   perror(“Socket cerrado\n”);</a:t>
            </a:r>
            <a:endParaRPr/>
          </a:p>
          <a:p>
            <a:pPr>
              <a:lnSpc>
                <a:spcPct val="100000"/>
              </a:lnSpc>
            </a:pPr>
            <a:r>
              <a:rPr lang="en-US" sz="1400">
                <a:solidFill>
                  <a:srgbClr val="444444"/>
                </a:solidFill>
                <a:latin typeface="Courier New"/>
                <a:ea typeface="DejaVu Sans"/>
              </a:rPr>
              <a:t>   exit(1);</a:t>
            </a:r>
            <a:endParaRPr/>
          </a:p>
          <a:p>
            <a:pPr>
              <a:lnSpc>
                <a:spcPct val="100000"/>
              </a:lnSpc>
            </a:pPr>
            <a:r>
              <a:rPr lang="en-US" sz="1400">
                <a:solidFill>
                  <a:srgbClr val="444444"/>
                </a:solidFill>
                <a:latin typeface="Courier New"/>
                <a:ea typeface="DejaVu Sans"/>
              </a:rPr>
              <a:t>}</a:t>
            </a:r>
            <a:endParaRPr/>
          </a:p>
          <a:p>
            <a:pPr>
              <a:lnSpc>
                <a:spcPct val="100000"/>
              </a:lnSpc>
            </a:pPr>
            <a:r>
              <a:rPr lang="en-US" sz="1400" b="1">
                <a:solidFill>
                  <a:srgbClr val="444444"/>
                </a:solidFill>
                <a:latin typeface="Courier New"/>
                <a:ea typeface="DejaVu Sans"/>
              </a:rPr>
              <a:t>int v;</a:t>
            </a:r>
            <a:endParaRPr/>
          </a:p>
          <a:p>
            <a:pPr>
              <a:lnSpc>
                <a:spcPct val="100000"/>
              </a:lnSpc>
            </a:pPr>
            <a:r>
              <a:rPr lang="en-US" sz="1400">
                <a:solidFill>
                  <a:srgbClr val="444444"/>
                </a:solidFill>
                <a:latin typeface="Courier New"/>
                <a:ea typeface="DejaVu Sans"/>
              </a:rPr>
              <a:t>n = recv(cd,&amp;v,sizeof(v), MSG_OOB);</a:t>
            </a:r>
            <a:endParaRPr/>
          </a:p>
          <a:p>
            <a:pPr>
              <a:lnSpc>
                <a:spcPct val="100000"/>
              </a:lnSpc>
            </a:pPr>
            <a:r>
              <a:rPr lang="en-US" sz="1400">
                <a:solidFill>
                  <a:srgbClr val="444444"/>
                </a:solidFill>
                <a:latin typeface="Courier New"/>
                <a:ea typeface="DejaVu Sans"/>
              </a:rPr>
              <a:t>…</a:t>
            </a:r>
            <a:endParaRPr/>
          </a:p>
          <a:p>
            <a:pPr>
              <a:lnSpc>
                <a:spcPct val="100000"/>
              </a:lnSpc>
            </a:pPr>
            <a:endParaRPr/>
          </a:p>
        </p:txBody>
      </p:sp>
      <p:sp>
        <p:nvSpPr>
          <p:cNvPr id="468" name="CustomShape 6"/>
          <p:cNvSpPr/>
          <p:nvPr/>
        </p:nvSpPr>
        <p:spPr>
          <a:xfrm>
            <a:off x="7356600" y="1724400"/>
            <a:ext cx="431280" cy="385200"/>
          </a:xfrm>
          <a:prstGeom prst="bentConnector3">
            <a:avLst>
              <a:gd name="adj1" fmla="val 1159"/>
            </a:avLst>
          </a:prstGeom>
          <a:noFill/>
          <a:ln w="9360">
            <a:solidFill>
              <a:srgbClr val="4A7EBB"/>
            </a:solidFill>
            <a:round/>
            <a:tailEnd type="triangle" w="med" len="med"/>
          </a:ln>
        </p:spPr>
      </p:sp>
      <p:sp>
        <p:nvSpPr>
          <p:cNvPr id="469" name="CustomShape 7"/>
          <p:cNvSpPr/>
          <p:nvPr/>
        </p:nvSpPr>
        <p:spPr>
          <a:xfrm>
            <a:off x="7788600" y="1858320"/>
            <a:ext cx="77040" cy="513720"/>
          </a:xfrm>
          <a:prstGeom prst="leftBrace">
            <a:avLst>
              <a:gd name="adj1" fmla="val 8333"/>
              <a:gd name="adj2" fmla="val 50000"/>
            </a:avLst>
          </a:prstGeom>
          <a:noFill/>
          <a:ln w="9360">
            <a:solidFill>
              <a:srgbClr val="4A7EBB"/>
            </a:solidFill>
            <a:round/>
          </a:ln>
        </p:spPr>
      </p:sp>
      <p:sp>
        <p:nvSpPr>
          <p:cNvPr id="470" name="CustomShape 8"/>
          <p:cNvSpPr/>
          <p:nvPr/>
        </p:nvSpPr>
        <p:spPr>
          <a:xfrm>
            <a:off x="7788240" y="1815120"/>
            <a:ext cx="2159640" cy="556920"/>
          </a:xfrm>
          <a:prstGeom prst="rect">
            <a:avLst/>
          </a:prstGeom>
          <a:noFill/>
          <a:ln>
            <a:noFill/>
          </a:ln>
        </p:spPr>
        <p:txBody>
          <a:bodyPr lIns="90000" tIns="45000" rIns="90000" bIns="45000"/>
          <a:lstStyle/>
          <a:p>
            <a:pPr>
              <a:lnSpc>
                <a:spcPct val="100000"/>
              </a:lnSpc>
            </a:pPr>
            <a:r>
              <a:rPr lang="en-US" sz="1400" b="1">
                <a:solidFill>
                  <a:srgbClr val="000000"/>
                </a:solidFill>
                <a:latin typeface="Calibri"/>
                <a:ea typeface="DejaVu Sans"/>
              </a:rPr>
              <a:t>0 = prioridad default</a:t>
            </a:r>
            <a:endParaRPr/>
          </a:p>
          <a:p>
            <a:pPr>
              <a:lnSpc>
                <a:spcPct val="100000"/>
              </a:lnSpc>
            </a:pPr>
            <a:r>
              <a:rPr lang="en-US" sz="1400" b="1">
                <a:solidFill>
                  <a:srgbClr val="000000"/>
                </a:solidFill>
                <a:latin typeface="Calibri"/>
                <a:ea typeface="DejaVu Sans"/>
              </a:rPr>
              <a:t>MSG_OOB= alta prioridad</a:t>
            </a:r>
            <a:endParaRPr/>
          </a:p>
        </p:txBody>
      </p:sp>
      <p:sp>
        <p:nvSpPr>
          <p:cNvPr id="471" name="CustomShape 9"/>
          <p:cNvSpPr/>
          <p:nvPr/>
        </p:nvSpPr>
        <p:spPr>
          <a:xfrm>
            <a:off x="290880" y="792720"/>
            <a:ext cx="12191760" cy="1036080"/>
          </a:xfrm>
          <a:prstGeom prst="rect">
            <a:avLst/>
          </a:prstGeom>
          <a:noFill/>
          <a:ln>
            <a:noFill/>
          </a:ln>
        </p:spPr>
        <p:txBody>
          <a:bodyPr lIns="90000" tIns="45000" rIns="90000" bIns="45000"/>
          <a:lstStyle/>
          <a:p>
            <a:pPr>
              <a:lnSpc>
                <a:spcPct val="100000"/>
              </a:lnSpc>
            </a:pPr>
            <a:r>
              <a:rPr lang="en-US" sz="2000">
                <a:solidFill>
                  <a:srgbClr val="8497B0"/>
                </a:solidFill>
                <a:latin typeface="MoolBoran"/>
                <a:ea typeface="DejaVu Sans"/>
              </a:rPr>
              <a:t>#include &lt;sys/socket.h&gt;</a:t>
            </a:r>
            <a:endParaRPr/>
          </a:p>
          <a:p>
            <a:pPr>
              <a:lnSpc>
                <a:spcPct val="100000"/>
              </a:lnSpc>
            </a:pPr>
            <a:r>
              <a:rPr lang="en-US" sz="2000">
                <a:solidFill>
                  <a:srgbClr val="000000"/>
                </a:solidFill>
                <a:latin typeface="MoolBoran"/>
                <a:ea typeface="DejaVu Sans"/>
              </a:rPr>
              <a:t>ssize_t recvfrom(int sd, const void *buf, size_t tam, int bandera,const struct sockaddr *dst, socklen_t *tam)</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TextShape 1"/>
          <p:cNvSpPr txBox="1"/>
          <p:nvPr/>
        </p:nvSpPr>
        <p:spPr>
          <a:xfrm>
            <a:off x="251280" y="0"/>
            <a:ext cx="10514880" cy="777600"/>
          </a:xfrm>
          <a:prstGeom prst="rect">
            <a:avLst/>
          </a:prstGeom>
        </p:spPr>
        <p:txBody>
          <a:bodyPr lIns="0" tIns="0" rIns="0" bIns="0" anchor="ctr"/>
          <a:lstStyle/>
          <a:p>
            <a:pPr>
              <a:lnSpc>
                <a:spcPct val="90000"/>
              </a:lnSpc>
            </a:pPr>
            <a:r>
              <a:rPr lang="es-MX" sz="4400">
                <a:solidFill>
                  <a:srgbClr val="000000"/>
                </a:solidFill>
                <a:latin typeface="Arial"/>
                <a:ea typeface="DejaVu Sans"/>
              </a:rPr>
              <a:t>Ej. recvfrom()</a:t>
            </a:r>
            <a:endParaRPr/>
          </a:p>
        </p:txBody>
      </p:sp>
      <p:sp>
        <p:nvSpPr>
          <p:cNvPr id="473" name="CustomShape 2"/>
          <p:cNvSpPr/>
          <p:nvPr/>
        </p:nvSpPr>
        <p:spPr>
          <a:xfrm>
            <a:off x="251280" y="777960"/>
            <a:ext cx="12193920" cy="6079680"/>
          </a:xfrm>
          <a:prstGeom prst="rect">
            <a:avLst/>
          </a:prstGeom>
          <a:noFill/>
          <a:ln>
            <a:noFill/>
          </a:ln>
        </p:spPr>
        <p:txBody>
          <a:bodyPr lIns="90000" tIns="45000" rIns="90000" bIns="45000"/>
          <a:lstStyle/>
          <a:p>
            <a:pPr>
              <a:lnSpc>
                <a:spcPct val="100000"/>
              </a:lnSpc>
            </a:pPr>
            <a:r>
              <a:rPr lang="en-US" sz="1400" b="1">
                <a:solidFill>
                  <a:srgbClr val="444444"/>
                </a:solidFill>
                <a:latin typeface="Courier New"/>
                <a:ea typeface="DejaVu Sans"/>
              </a:rPr>
              <a:t>char *m =(char *)malloc(sizeof(char)*20);</a:t>
            </a:r>
            <a:endParaRPr/>
          </a:p>
          <a:p>
            <a:pPr>
              <a:lnSpc>
                <a:spcPct val="100000"/>
              </a:lnSpc>
            </a:pPr>
            <a:r>
              <a:rPr lang="en-US" sz="1400" b="1">
                <a:solidFill>
                  <a:srgbClr val="444444"/>
                </a:solidFill>
                <a:latin typeface="Courier New"/>
                <a:ea typeface="DejaVu Sans"/>
              </a:rPr>
              <a:t>memset(m,0,sizeof(m));</a:t>
            </a:r>
            <a:endParaRPr/>
          </a:p>
          <a:p>
            <a:pPr>
              <a:lnSpc>
                <a:spcPct val="100000"/>
              </a:lnSpc>
            </a:pPr>
            <a:endParaRPr/>
          </a:p>
          <a:p>
            <a:pPr>
              <a:lnSpc>
                <a:spcPct val="100000"/>
              </a:lnSpc>
            </a:pPr>
            <a:r>
              <a:rPr lang="en-US" sz="1400" b="1">
                <a:solidFill>
                  <a:srgbClr val="FF0000"/>
                </a:solidFill>
                <a:latin typeface="Courier New"/>
                <a:ea typeface="DejaVu Sans"/>
              </a:rPr>
              <a:t>int v1;</a:t>
            </a:r>
            <a:endParaRPr/>
          </a:p>
          <a:p>
            <a:pPr>
              <a:lnSpc>
                <a:spcPct val="100000"/>
              </a:lnSpc>
            </a:pPr>
            <a:endParaRPr/>
          </a:p>
          <a:p>
            <a:pPr>
              <a:lnSpc>
                <a:spcPct val="100000"/>
              </a:lnSpc>
            </a:pPr>
            <a:r>
              <a:rPr lang="en-US" sz="1400" b="1">
                <a:solidFill>
                  <a:srgbClr val="558ED5"/>
                </a:solidFill>
                <a:latin typeface="Courier New"/>
                <a:ea typeface="DejaVu Sans"/>
              </a:rPr>
              <a:t>float v2;</a:t>
            </a:r>
            <a:endParaRPr/>
          </a:p>
          <a:p>
            <a:pPr>
              <a:lnSpc>
                <a:spcPct val="100000"/>
              </a:lnSpc>
            </a:pPr>
            <a:r>
              <a:rPr lang="en-US" sz="1400" b="1">
                <a:solidFill>
                  <a:srgbClr val="558ED5"/>
                </a:solidFill>
                <a:latin typeface="Courier New"/>
                <a:ea typeface="DejaVu Sans"/>
              </a:rPr>
              <a:t>char b[7];</a:t>
            </a:r>
            <a:endParaRPr/>
          </a:p>
          <a:p>
            <a:pPr>
              <a:lnSpc>
                <a:spcPct val="100000"/>
              </a:lnSpc>
            </a:pPr>
            <a:r>
              <a:rPr lang="en-US" sz="1400" b="1">
                <a:solidFill>
                  <a:srgbClr val="558ED5"/>
                </a:solidFill>
                <a:latin typeface="Courier New"/>
                <a:ea typeface="DejaVu Sans"/>
              </a:rPr>
              <a:t>memset(b,0,sizeof(b));</a:t>
            </a:r>
            <a:endParaRPr/>
          </a:p>
          <a:p>
            <a:pPr>
              <a:lnSpc>
                <a:spcPct val="100000"/>
              </a:lnSpc>
            </a:pPr>
            <a:endParaRPr/>
          </a:p>
          <a:p>
            <a:pPr>
              <a:lnSpc>
                <a:spcPct val="100000"/>
              </a:lnSpc>
            </a:pPr>
            <a:r>
              <a:rPr lang="en-US" sz="1400" b="1">
                <a:solidFill>
                  <a:srgbClr val="C00000"/>
                </a:solidFill>
                <a:latin typeface="Courier New"/>
                <a:ea typeface="DejaVu Sans"/>
              </a:rPr>
              <a:t>struct datos *d;</a:t>
            </a:r>
            <a:endParaRPr/>
          </a:p>
          <a:p>
            <a:pPr>
              <a:lnSpc>
                <a:spcPct val="100000"/>
              </a:lnSpc>
            </a:pPr>
            <a:r>
              <a:rPr lang="en-US" sz="1400" b="1">
                <a:solidFill>
                  <a:srgbClr val="C00000"/>
                </a:solidFill>
                <a:latin typeface="Courier New"/>
                <a:ea typeface="DejaVu Sans"/>
              </a:rPr>
              <a:t>Char bb[20];</a:t>
            </a:r>
            <a:endParaRPr/>
          </a:p>
          <a:p>
            <a:pPr>
              <a:lnSpc>
                <a:spcPct val="100000"/>
              </a:lnSpc>
            </a:pPr>
            <a:endParaRPr/>
          </a:p>
          <a:p>
            <a:pPr>
              <a:lnSpc>
                <a:spcPct val="100000"/>
              </a:lnSpc>
            </a:pPr>
            <a:r>
              <a:rPr lang="en-US" sz="1400" b="1">
                <a:solidFill>
                  <a:srgbClr val="444444"/>
                </a:solidFill>
                <a:latin typeface="Courier New"/>
                <a:ea typeface="DejaVu Sans"/>
              </a:rPr>
              <a:t>struct sockaddr_storage rp;</a:t>
            </a:r>
            <a:endParaRPr/>
          </a:p>
          <a:p>
            <a:pPr>
              <a:lnSpc>
                <a:spcPct val="100000"/>
              </a:lnSpc>
            </a:pPr>
            <a:r>
              <a:rPr lang="en-US" sz="1400" b="1">
                <a:solidFill>
                  <a:srgbClr val="444444"/>
                </a:solidFill>
                <a:latin typeface="Courier New"/>
                <a:ea typeface="DejaVu Sans"/>
              </a:rPr>
              <a:t>memset(&amp;rp,0,sizeof(rp));</a:t>
            </a:r>
            <a:endParaRPr/>
          </a:p>
          <a:p>
            <a:pPr>
              <a:lnSpc>
                <a:spcPct val="100000"/>
              </a:lnSpc>
            </a:pPr>
            <a:r>
              <a:rPr lang="en-US" sz="1400" b="1">
                <a:solidFill>
                  <a:srgbClr val="444444"/>
                </a:solidFill>
                <a:latin typeface="Courier New"/>
                <a:ea typeface="DejaVu Sans"/>
              </a:rPr>
              <a:t>socklen_t ctam = sizeof(rp);</a:t>
            </a:r>
            <a:endParaRPr/>
          </a:p>
          <a:p>
            <a:pPr>
              <a:lnSpc>
                <a:spcPct val="100000"/>
              </a:lnSpc>
            </a:pPr>
            <a:endParaRPr/>
          </a:p>
          <a:p>
            <a:pPr>
              <a:lnSpc>
                <a:spcPct val="100000"/>
              </a:lnSpc>
            </a:pPr>
            <a:r>
              <a:rPr lang="en-US" sz="1400">
                <a:solidFill>
                  <a:srgbClr val="444444"/>
                </a:solidFill>
                <a:latin typeface="Courier New"/>
                <a:ea typeface="DejaVu Sans"/>
              </a:rPr>
              <a:t>if(recvfrom(cd, m, sizeof(m), 0, (struct sockaddr *)&amp;rp, &amp;ctam)==-1)</a:t>
            </a:r>
            <a:endParaRPr/>
          </a:p>
          <a:p>
            <a:pPr>
              <a:lnSpc>
                <a:spcPct val="100000"/>
              </a:lnSpc>
            </a:pPr>
            <a:endParaRPr/>
          </a:p>
          <a:p>
            <a:pPr>
              <a:lnSpc>
                <a:spcPct val="100000"/>
              </a:lnSpc>
            </a:pPr>
            <a:r>
              <a:rPr lang="en-US" sz="1400">
                <a:solidFill>
                  <a:srgbClr val="FF0000"/>
                </a:solidFill>
                <a:latin typeface="Courier New"/>
                <a:ea typeface="DejaVu Sans"/>
              </a:rPr>
              <a:t>if(recvfrom(cd, &amp;v1, sizeof(v1), 0, (struct sockaddr *)&amp;rp, &amp;ctam)==-1)</a:t>
            </a:r>
            <a:endParaRPr/>
          </a:p>
          <a:p>
            <a:pPr>
              <a:lnSpc>
                <a:spcPct val="100000"/>
              </a:lnSpc>
            </a:pPr>
            <a:r>
              <a:rPr lang="en-US" sz="1400">
                <a:solidFill>
                  <a:srgbClr val="FF0000"/>
                </a:solidFill>
                <a:latin typeface="Courier New"/>
                <a:ea typeface="DejaVu Sans"/>
              </a:rPr>
              <a:t>int vv = ntohl(v1);</a:t>
            </a:r>
            <a:endParaRPr/>
          </a:p>
          <a:p>
            <a:pPr>
              <a:lnSpc>
                <a:spcPct val="100000"/>
              </a:lnSpc>
            </a:pPr>
            <a:endParaRPr/>
          </a:p>
          <a:p>
            <a:pPr>
              <a:lnSpc>
                <a:spcPct val="100000"/>
              </a:lnSpc>
            </a:pPr>
            <a:r>
              <a:rPr lang="en-US" sz="1400">
                <a:solidFill>
                  <a:srgbClr val="558ED5"/>
                </a:solidFill>
                <a:latin typeface="Courier New"/>
                <a:ea typeface="DejaVu Sans"/>
              </a:rPr>
              <a:t>if(recvfrom(cd, b, sizeof(b), 0, (struct sockaddr *)&amp;rp, &amp;ctam)==-1)</a:t>
            </a:r>
            <a:endParaRPr/>
          </a:p>
          <a:p>
            <a:pPr>
              <a:lnSpc>
                <a:spcPct val="100000"/>
              </a:lnSpc>
            </a:pPr>
            <a:r>
              <a:rPr lang="en-US" sz="1400">
                <a:solidFill>
                  <a:srgbClr val="558ED5"/>
                </a:solidFill>
                <a:latin typeface="Courier New"/>
                <a:ea typeface="DejaVu Sans"/>
              </a:rPr>
              <a:t>v2 = atof(b);</a:t>
            </a:r>
            <a:endParaRPr/>
          </a:p>
          <a:p>
            <a:pPr>
              <a:lnSpc>
                <a:spcPct val="100000"/>
              </a:lnSpc>
            </a:pPr>
            <a:endParaRPr/>
          </a:p>
          <a:p>
            <a:pPr>
              <a:lnSpc>
                <a:spcPct val="100000"/>
              </a:lnSpc>
            </a:pPr>
            <a:r>
              <a:rPr lang="en-US" sz="1400">
                <a:solidFill>
                  <a:srgbClr val="C00000"/>
                </a:solidFill>
                <a:latin typeface="Courier New"/>
                <a:ea typeface="DejaVu Sans"/>
              </a:rPr>
              <a:t>if(recvfrom(cd, (const char*)bb, sizeof(bb), 0, (struct sockaddr *)&amp;rp,&amp;ctam)==-1)</a:t>
            </a:r>
            <a:endParaRPr/>
          </a:p>
          <a:p>
            <a:pPr>
              <a:lnSpc>
                <a:spcPct val="100000"/>
              </a:lnSpc>
            </a:pPr>
            <a:endParaRPr/>
          </a:p>
          <a:p>
            <a:pPr>
              <a:lnSpc>
                <a:spcPct val="100000"/>
              </a:lnSpc>
            </a:pPr>
            <a:r>
              <a:rPr lang="en-US" sz="1400">
                <a:solidFill>
                  <a:srgbClr val="444444"/>
                </a:solidFill>
                <a:latin typeface="Courier New"/>
                <a:ea typeface="DejaVu Sans"/>
              </a:rPr>
              <a:t>d = (struct datos *)bb;</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Ejercicio</a:t>
            </a:r>
            <a:endParaRPr/>
          </a:p>
        </p:txBody>
      </p:sp>
      <p:sp>
        <p:nvSpPr>
          <p:cNvPr id="475"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Crear un programa que permita al usuario jugar el juego “Ahorcado” en red implementando el servidor en lenguaje C y el cliente en lenguaje JAVA.</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TextShape 1"/>
          <p:cNvSpPr txBox="1"/>
          <p:nvPr/>
        </p:nvSpPr>
        <p:spPr>
          <a:xfrm>
            <a:off x="851040" y="2077920"/>
            <a:ext cx="10514880" cy="1324800"/>
          </a:xfrm>
          <a:prstGeom prst="rect">
            <a:avLst/>
          </a:prstGeom>
        </p:spPr>
        <p:txBody>
          <a:bodyPr lIns="0" tIns="0" rIns="0" bIns="0" anchor="ctr"/>
          <a:lstStyle/>
          <a:p>
            <a:pPr algn="ctr">
              <a:lnSpc>
                <a:spcPct val="100000"/>
              </a:lnSpc>
            </a:pPr>
            <a:r>
              <a:rPr lang="es-MX" sz="4400">
                <a:solidFill>
                  <a:srgbClr val="000000"/>
                </a:solidFill>
                <a:latin typeface="Arial"/>
                <a:ea typeface="DejaVu Sans"/>
              </a:rPr>
              <a:t>Sockets de datagrama multicast bloqueantes en C</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CustomShape 1"/>
          <p:cNvSpPr/>
          <p:nvPr/>
        </p:nvSpPr>
        <p:spPr>
          <a:xfrm>
            <a:off x="838080" y="31032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Internet Group Management Protocol (IGMP)</a:t>
            </a:r>
            <a:endParaRPr/>
          </a:p>
        </p:txBody>
      </p:sp>
      <p:sp>
        <p:nvSpPr>
          <p:cNvPr id="478" name="CustomShape 2"/>
          <p:cNvSpPr/>
          <p:nvPr/>
        </p:nvSpPr>
        <p:spPr>
          <a:xfrm>
            <a:off x="838080" y="1748880"/>
            <a:ext cx="2046960" cy="5047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Aplicación</a:t>
            </a:r>
            <a:endParaRPr/>
          </a:p>
        </p:txBody>
      </p:sp>
      <p:sp>
        <p:nvSpPr>
          <p:cNvPr id="479" name="CustomShape 3"/>
          <p:cNvSpPr/>
          <p:nvPr/>
        </p:nvSpPr>
        <p:spPr>
          <a:xfrm>
            <a:off x="838080" y="2295000"/>
            <a:ext cx="2046960" cy="5047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Transporte</a:t>
            </a:r>
            <a:endParaRPr/>
          </a:p>
        </p:txBody>
      </p:sp>
      <p:sp>
        <p:nvSpPr>
          <p:cNvPr id="480" name="CustomShape 4"/>
          <p:cNvSpPr/>
          <p:nvPr/>
        </p:nvSpPr>
        <p:spPr>
          <a:xfrm>
            <a:off x="838080" y="2840760"/>
            <a:ext cx="2046960" cy="5047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Internet</a:t>
            </a:r>
            <a:endParaRPr/>
          </a:p>
        </p:txBody>
      </p:sp>
      <p:sp>
        <p:nvSpPr>
          <p:cNvPr id="481" name="CustomShape 5"/>
          <p:cNvSpPr/>
          <p:nvPr/>
        </p:nvSpPr>
        <p:spPr>
          <a:xfrm>
            <a:off x="838080" y="3386880"/>
            <a:ext cx="2046960" cy="5047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Enlace de Red</a:t>
            </a:r>
            <a:endParaRPr/>
          </a:p>
        </p:txBody>
      </p:sp>
      <p:sp>
        <p:nvSpPr>
          <p:cNvPr id="482" name="CustomShape 6"/>
          <p:cNvSpPr/>
          <p:nvPr/>
        </p:nvSpPr>
        <p:spPr>
          <a:xfrm>
            <a:off x="2900520" y="2908800"/>
            <a:ext cx="2797920" cy="364680"/>
          </a:xfrm>
          <a:prstGeom prst="rect">
            <a:avLst/>
          </a:prstGeom>
          <a:noFill/>
          <a:ln>
            <a:noFill/>
          </a:ln>
        </p:spPr>
        <p:txBody>
          <a:bodyPr wrap="none" lIns="90000" tIns="45000" rIns="90000" bIns="45000"/>
          <a:lstStyle/>
          <a:p>
            <a:pPr>
              <a:lnSpc>
                <a:spcPct val="100000"/>
              </a:lnSpc>
            </a:pPr>
            <a:r>
              <a:rPr lang="en-US">
                <a:solidFill>
                  <a:srgbClr val="000000"/>
                </a:solidFill>
                <a:latin typeface="Arial"/>
                <a:ea typeface="DejaVu Sans"/>
              </a:rPr>
              <a:t>IP.protocolo=0x02 (IGMP)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Que no ofrece UDP (2/2)</a:t>
            </a:r>
            <a:endParaRPr/>
          </a:p>
        </p:txBody>
      </p:sp>
      <p:sp>
        <p:nvSpPr>
          <p:cNvPr id="236"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Control de flujo</a:t>
            </a:r>
            <a:endParaRPr/>
          </a:p>
          <a:p>
            <a:pPr lvl="1">
              <a:lnSpc>
                <a:spcPct val="100000"/>
              </a:lnSpc>
              <a:buFont typeface="Arial"/>
              <a:buChar char="•"/>
            </a:pPr>
            <a:r>
              <a:rPr lang="en-US" sz="2400">
                <a:solidFill>
                  <a:srgbClr val="000000"/>
                </a:solidFill>
                <a:latin typeface="Calibri"/>
                <a:ea typeface="DejaVu Sans"/>
              </a:rPr>
              <a:t>UDP no proporciona control de flujo ni del extremo emisor, ni del extremo receptor.</a:t>
            </a:r>
            <a:endParaRPr/>
          </a:p>
          <a:p>
            <a:pPr lvl="1">
              <a:lnSpc>
                <a:spcPct val="100000"/>
              </a:lnSpc>
              <a:buFont typeface="Arial"/>
              <a:buChar char="•"/>
            </a:pPr>
            <a:r>
              <a:rPr lang="en-US" sz="2400">
                <a:solidFill>
                  <a:srgbClr val="000000"/>
                </a:solidFill>
                <a:latin typeface="Calibri"/>
                <a:ea typeface="DejaVu Sans"/>
              </a:rPr>
              <a:t>Los emisores de mensajes UDP pueden reaccionar a la recepción de los mensajes de Control de flujo de origen de ICMP, pero no se requiere.</a:t>
            </a:r>
            <a:endParaRPr/>
          </a:p>
          <a:p>
            <a:pPr>
              <a:lnSpc>
                <a:spcPct val="90000"/>
              </a:lnSpc>
            </a:pP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TextShape 1"/>
          <p:cNvSpPr txBox="1"/>
          <p:nvPr/>
        </p:nvSpPr>
        <p:spPr>
          <a:xfrm>
            <a:off x="838080" y="36504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Mensaje IGMP</a:t>
            </a:r>
            <a:endParaRPr/>
          </a:p>
        </p:txBody>
      </p:sp>
      <p:sp>
        <p:nvSpPr>
          <p:cNvPr id="484" name="CustomShape 2"/>
          <p:cNvSpPr/>
          <p:nvPr/>
        </p:nvSpPr>
        <p:spPr>
          <a:xfrm>
            <a:off x="292320" y="1937880"/>
            <a:ext cx="1850040" cy="47736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Tipo</a:t>
            </a:r>
            <a:endParaRPr/>
          </a:p>
        </p:txBody>
      </p:sp>
      <p:sp>
        <p:nvSpPr>
          <p:cNvPr id="485" name="CustomShape 3"/>
          <p:cNvSpPr/>
          <p:nvPr/>
        </p:nvSpPr>
        <p:spPr>
          <a:xfrm>
            <a:off x="2175120" y="1937880"/>
            <a:ext cx="1850040" cy="47736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Tiempo</a:t>
            </a:r>
            <a:endParaRPr/>
          </a:p>
        </p:txBody>
      </p:sp>
      <p:sp>
        <p:nvSpPr>
          <p:cNvPr id="486" name="CustomShape 4"/>
          <p:cNvSpPr/>
          <p:nvPr/>
        </p:nvSpPr>
        <p:spPr>
          <a:xfrm>
            <a:off x="4057920" y="1937880"/>
            <a:ext cx="1850040" cy="47736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Checksum</a:t>
            </a:r>
            <a:endParaRPr/>
          </a:p>
        </p:txBody>
      </p:sp>
      <p:sp>
        <p:nvSpPr>
          <p:cNvPr id="487" name="CustomShape 5"/>
          <p:cNvSpPr/>
          <p:nvPr/>
        </p:nvSpPr>
        <p:spPr>
          <a:xfrm>
            <a:off x="5940720" y="1937880"/>
            <a:ext cx="1850040" cy="47736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Grupo</a:t>
            </a:r>
            <a:endParaRPr/>
          </a:p>
        </p:txBody>
      </p:sp>
      <p:sp>
        <p:nvSpPr>
          <p:cNvPr id="488" name="CustomShape 6"/>
          <p:cNvSpPr/>
          <p:nvPr/>
        </p:nvSpPr>
        <p:spPr>
          <a:xfrm>
            <a:off x="857160" y="2478600"/>
            <a:ext cx="6545160" cy="364680"/>
          </a:xfrm>
          <a:prstGeom prst="rect">
            <a:avLst/>
          </a:prstGeom>
          <a:noFill/>
          <a:ln>
            <a:noFill/>
          </a:ln>
        </p:spPr>
        <p:txBody>
          <a:bodyPr wrap="none" lIns="90000" tIns="45000" rIns="90000" bIns="45000"/>
          <a:lstStyle/>
          <a:p>
            <a:pPr>
              <a:lnSpc>
                <a:spcPct val="100000"/>
              </a:lnSpc>
            </a:pPr>
            <a:r>
              <a:rPr lang="en-US">
                <a:solidFill>
                  <a:srgbClr val="000000"/>
                </a:solidFill>
                <a:latin typeface="Arial"/>
                <a:ea typeface="DejaVu Sans"/>
              </a:rPr>
              <a:t>1 byte                     1 byte                   2 bytes                 4 bytes</a:t>
            </a:r>
            <a:endParaRPr/>
          </a:p>
        </p:txBody>
      </p:sp>
      <p:sp>
        <p:nvSpPr>
          <p:cNvPr id="489" name="CustomShape 7"/>
          <p:cNvSpPr/>
          <p:nvPr/>
        </p:nvSpPr>
        <p:spPr>
          <a:xfrm>
            <a:off x="186480" y="4596480"/>
            <a:ext cx="775440" cy="364680"/>
          </a:xfrm>
          <a:prstGeom prst="rect">
            <a:avLst/>
          </a:prstGeom>
          <a:noFill/>
          <a:ln>
            <a:noFill/>
          </a:ln>
        </p:spPr>
        <p:txBody>
          <a:bodyPr lIns="90000" tIns="45000" rIns="90000" bIns="45000"/>
          <a:lstStyle/>
          <a:p>
            <a:pPr>
              <a:lnSpc>
                <a:spcPct val="100000"/>
              </a:lnSpc>
            </a:pPr>
            <a:r>
              <a:rPr lang="en-US">
                <a:solidFill>
                  <a:srgbClr val="000000"/>
                </a:solidFill>
                <a:latin typeface="Arial"/>
                <a:ea typeface="DejaVu Sans"/>
              </a:rPr>
              <a:t>Tipo</a:t>
            </a:r>
            <a:endParaRPr/>
          </a:p>
        </p:txBody>
      </p:sp>
      <p:sp>
        <p:nvSpPr>
          <p:cNvPr id="490" name="CustomShape 8"/>
          <p:cNvSpPr/>
          <p:nvPr/>
        </p:nvSpPr>
        <p:spPr>
          <a:xfrm>
            <a:off x="962280" y="4023720"/>
            <a:ext cx="142200" cy="1514520"/>
          </a:xfrm>
          <a:prstGeom prst="leftBrace">
            <a:avLst>
              <a:gd name="adj1" fmla="val 8333"/>
              <a:gd name="adj2" fmla="val 50000"/>
            </a:avLst>
          </a:prstGeom>
          <a:noFill/>
          <a:ln w="9360">
            <a:solidFill>
              <a:srgbClr val="4A7EBB"/>
            </a:solidFill>
            <a:round/>
          </a:ln>
        </p:spPr>
      </p:sp>
      <p:sp>
        <p:nvSpPr>
          <p:cNvPr id="491" name="CustomShape 9"/>
          <p:cNvSpPr/>
          <p:nvPr/>
        </p:nvSpPr>
        <p:spPr>
          <a:xfrm>
            <a:off x="1099080" y="4061160"/>
            <a:ext cx="4404960" cy="1611000"/>
          </a:xfrm>
          <a:prstGeom prst="rect">
            <a:avLst/>
          </a:prstGeom>
          <a:noFill/>
          <a:ln>
            <a:noFill/>
          </a:ln>
        </p:spPr>
        <p:txBody>
          <a:bodyPr lIns="90000" tIns="45000" rIns="90000" bIns="45000"/>
          <a:lstStyle/>
          <a:p>
            <a:pPr>
              <a:lnSpc>
                <a:spcPct val="100000"/>
              </a:lnSpc>
            </a:pPr>
            <a:r>
              <a:rPr lang="en-US">
                <a:solidFill>
                  <a:srgbClr val="000000"/>
                </a:solidFill>
                <a:latin typeface="Arial"/>
                <a:ea typeface="DejaVu Sans"/>
              </a:rPr>
              <a:t>(0x11)</a:t>
            </a:r>
            <a:r>
              <a:rPr lang="en-US" baseline="-25000">
                <a:solidFill>
                  <a:srgbClr val="000000"/>
                </a:solidFill>
                <a:latin typeface="Arial"/>
                <a:ea typeface="DejaVu Sans"/>
              </a:rPr>
              <a:t>16</a:t>
            </a:r>
            <a:r>
              <a:rPr lang="en-US">
                <a:solidFill>
                  <a:srgbClr val="000000"/>
                </a:solidFill>
                <a:latin typeface="Arial"/>
                <a:ea typeface="DejaVu Sans"/>
              </a:rPr>
              <a:t> = (17)</a:t>
            </a:r>
            <a:r>
              <a:rPr lang="en-US" sz="1600" baseline="-25000">
                <a:solidFill>
                  <a:srgbClr val="000000"/>
                </a:solidFill>
                <a:latin typeface="Arial"/>
                <a:ea typeface="DejaVu Sans"/>
              </a:rPr>
              <a:t>10</a:t>
            </a:r>
            <a:r>
              <a:rPr lang="en-US">
                <a:solidFill>
                  <a:srgbClr val="000000"/>
                </a:solidFill>
                <a:latin typeface="Arial"/>
                <a:ea typeface="DejaVu Sans"/>
              </a:rPr>
              <a:t> =&gt;Consulta</a:t>
            </a:r>
            <a:endParaRPr/>
          </a:p>
          <a:p>
            <a:pPr>
              <a:lnSpc>
                <a:spcPct val="100000"/>
              </a:lnSpc>
            </a:pPr>
            <a:r>
              <a:rPr lang="en-US">
                <a:solidFill>
                  <a:srgbClr val="000000"/>
                </a:solidFill>
                <a:latin typeface="Arial"/>
                <a:ea typeface="DejaVu Sans"/>
              </a:rPr>
              <a:t>(0x12)</a:t>
            </a:r>
            <a:r>
              <a:rPr lang="en-US" baseline="-25000">
                <a:solidFill>
                  <a:srgbClr val="000000"/>
                </a:solidFill>
                <a:latin typeface="Arial"/>
                <a:ea typeface="DejaVu Sans"/>
              </a:rPr>
              <a:t>16</a:t>
            </a:r>
            <a:r>
              <a:rPr lang="en-US">
                <a:solidFill>
                  <a:srgbClr val="000000"/>
                </a:solidFill>
                <a:latin typeface="Arial"/>
                <a:ea typeface="DejaVu Sans"/>
              </a:rPr>
              <a:t> = (18)</a:t>
            </a:r>
            <a:r>
              <a:rPr lang="en-US" sz="1600" baseline="-25000">
                <a:solidFill>
                  <a:srgbClr val="000000"/>
                </a:solidFill>
                <a:latin typeface="Arial"/>
                <a:ea typeface="DejaVu Sans"/>
              </a:rPr>
              <a:t>10</a:t>
            </a:r>
            <a:r>
              <a:rPr lang="en-US">
                <a:solidFill>
                  <a:srgbClr val="000000"/>
                </a:solidFill>
                <a:latin typeface="Arial"/>
                <a:ea typeface="DejaVu Sans"/>
              </a:rPr>
              <a:t> =&gt;Reporte (IGMPv1)</a:t>
            </a:r>
            <a:endParaRPr/>
          </a:p>
          <a:p>
            <a:pPr>
              <a:lnSpc>
                <a:spcPct val="100000"/>
              </a:lnSpc>
            </a:pPr>
            <a:r>
              <a:rPr lang="en-US">
                <a:solidFill>
                  <a:srgbClr val="000000"/>
                </a:solidFill>
                <a:latin typeface="Arial"/>
                <a:ea typeface="DejaVu Sans"/>
              </a:rPr>
              <a:t>(0x16)</a:t>
            </a:r>
            <a:r>
              <a:rPr lang="en-US" baseline="-25000">
                <a:solidFill>
                  <a:srgbClr val="000000"/>
                </a:solidFill>
                <a:latin typeface="Arial"/>
                <a:ea typeface="DejaVu Sans"/>
              </a:rPr>
              <a:t>16</a:t>
            </a:r>
            <a:r>
              <a:rPr lang="en-US">
                <a:solidFill>
                  <a:srgbClr val="000000"/>
                </a:solidFill>
                <a:latin typeface="Arial"/>
                <a:ea typeface="DejaVu Sans"/>
              </a:rPr>
              <a:t> = (22)</a:t>
            </a:r>
            <a:r>
              <a:rPr lang="en-US" sz="1600" baseline="-25000">
                <a:solidFill>
                  <a:srgbClr val="000000"/>
                </a:solidFill>
                <a:latin typeface="Arial"/>
                <a:ea typeface="DejaVu Sans"/>
              </a:rPr>
              <a:t>10</a:t>
            </a:r>
            <a:r>
              <a:rPr lang="en-US">
                <a:solidFill>
                  <a:srgbClr val="000000"/>
                </a:solidFill>
                <a:latin typeface="Arial"/>
                <a:ea typeface="DejaVu Sans"/>
              </a:rPr>
              <a:t> =&gt;Reporte (IGMPv2)</a:t>
            </a:r>
            <a:endParaRPr/>
          </a:p>
          <a:p>
            <a:pPr>
              <a:lnSpc>
                <a:spcPct val="100000"/>
              </a:lnSpc>
            </a:pPr>
            <a:r>
              <a:rPr lang="en-US">
                <a:solidFill>
                  <a:srgbClr val="000000"/>
                </a:solidFill>
                <a:latin typeface="Arial"/>
                <a:ea typeface="DejaVu Sans"/>
              </a:rPr>
              <a:t>(0x22)</a:t>
            </a:r>
            <a:r>
              <a:rPr lang="en-US" baseline="-25000">
                <a:solidFill>
                  <a:srgbClr val="000000"/>
                </a:solidFill>
                <a:latin typeface="Arial"/>
                <a:ea typeface="DejaVu Sans"/>
              </a:rPr>
              <a:t>16</a:t>
            </a:r>
            <a:r>
              <a:rPr lang="en-US">
                <a:solidFill>
                  <a:srgbClr val="000000"/>
                </a:solidFill>
                <a:latin typeface="Arial"/>
                <a:ea typeface="DejaVu Sans"/>
              </a:rPr>
              <a:t> = (34)</a:t>
            </a:r>
            <a:r>
              <a:rPr lang="en-US" sz="1600" baseline="-25000">
                <a:solidFill>
                  <a:srgbClr val="000000"/>
                </a:solidFill>
                <a:latin typeface="Arial"/>
                <a:ea typeface="DejaVu Sans"/>
              </a:rPr>
              <a:t>10</a:t>
            </a:r>
            <a:r>
              <a:rPr lang="en-US">
                <a:solidFill>
                  <a:srgbClr val="000000"/>
                </a:solidFill>
                <a:latin typeface="Arial"/>
                <a:ea typeface="DejaVu Sans"/>
              </a:rPr>
              <a:t> =&gt;Reporte (IGMPv3)</a:t>
            </a:r>
            <a:endParaRPr/>
          </a:p>
          <a:p>
            <a:pPr>
              <a:lnSpc>
                <a:spcPct val="100000"/>
              </a:lnSpc>
            </a:pPr>
            <a:endParaRPr/>
          </a:p>
        </p:txBody>
      </p:sp>
      <p:sp>
        <p:nvSpPr>
          <p:cNvPr id="492" name="CustomShape 10"/>
          <p:cNvSpPr/>
          <p:nvPr/>
        </p:nvSpPr>
        <p:spPr>
          <a:xfrm>
            <a:off x="5504400" y="4596480"/>
            <a:ext cx="1029960" cy="364680"/>
          </a:xfrm>
          <a:prstGeom prst="rect">
            <a:avLst/>
          </a:prstGeom>
          <a:noFill/>
          <a:ln>
            <a:noFill/>
          </a:ln>
        </p:spPr>
        <p:txBody>
          <a:bodyPr lIns="90000" tIns="45000" rIns="90000" bIns="45000"/>
          <a:lstStyle/>
          <a:p>
            <a:pPr>
              <a:lnSpc>
                <a:spcPct val="100000"/>
              </a:lnSpc>
            </a:pPr>
            <a:r>
              <a:rPr lang="en-US">
                <a:solidFill>
                  <a:srgbClr val="000000"/>
                </a:solidFill>
                <a:latin typeface="Arial"/>
                <a:ea typeface="DejaVu Sans"/>
              </a:rPr>
              <a:t>Tiempo</a:t>
            </a:r>
            <a:endParaRPr/>
          </a:p>
        </p:txBody>
      </p:sp>
      <p:sp>
        <p:nvSpPr>
          <p:cNvPr id="493" name="CustomShape 11"/>
          <p:cNvSpPr/>
          <p:nvPr/>
        </p:nvSpPr>
        <p:spPr>
          <a:xfrm>
            <a:off x="6565680" y="4456080"/>
            <a:ext cx="136440" cy="572400"/>
          </a:xfrm>
          <a:prstGeom prst="leftBrace">
            <a:avLst>
              <a:gd name="adj1" fmla="val 8333"/>
              <a:gd name="adj2" fmla="val 50000"/>
            </a:avLst>
          </a:prstGeom>
          <a:noFill/>
          <a:ln w="9360">
            <a:solidFill>
              <a:srgbClr val="4A7EBB"/>
            </a:solidFill>
            <a:round/>
          </a:ln>
        </p:spPr>
      </p:sp>
      <p:sp>
        <p:nvSpPr>
          <p:cNvPr id="494" name="CustomShape 12"/>
          <p:cNvSpPr/>
          <p:nvPr/>
        </p:nvSpPr>
        <p:spPr>
          <a:xfrm>
            <a:off x="6702480" y="4596480"/>
            <a:ext cx="4650480" cy="675720"/>
          </a:xfrm>
          <a:prstGeom prst="rect">
            <a:avLst/>
          </a:prstGeom>
          <a:noFill/>
          <a:ln>
            <a:noFill/>
          </a:ln>
        </p:spPr>
        <p:txBody>
          <a:bodyPr lIns="90000" tIns="45000" rIns="90000" bIns="45000"/>
          <a:lstStyle/>
          <a:p>
            <a:pPr>
              <a:lnSpc>
                <a:spcPct val="100000"/>
              </a:lnSpc>
            </a:pPr>
            <a:r>
              <a:rPr lang="en-US">
                <a:solidFill>
                  <a:srgbClr val="000000"/>
                </a:solidFill>
                <a:latin typeface="Arial"/>
                <a:ea typeface="DejaVu Sans"/>
              </a:rPr>
              <a:t>Solo para el tipo (0x11)</a:t>
            </a:r>
            <a:r>
              <a:rPr lang="en-US" baseline="-25000">
                <a:solidFill>
                  <a:srgbClr val="000000"/>
                </a:solidFill>
                <a:latin typeface="Arial"/>
                <a:ea typeface="DejaVu Sans"/>
              </a:rPr>
              <a:t>16</a:t>
            </a:r>
            <a:r>
              <a:rPr lang="en-US">
                <a:solidFill>
                  <a:srgbClr val="000000"/>
                </a:solidFill>
                <a:latin typeface="Arial"/>
                <a:ea typeface="DejaVu Sans"/>
              </a:rPr>
              <a:t> en milisegundos</a:t>
            </a:r>
            <a:endParaRPr/>
          </a:p>
          <a:p>
            <a:pPr>
              <a:lnSpc>
                <a:spcPct val="100000"/>
              </a:lnSpc>
            </a:pP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TextShape 1"/>
          <p:cNvSpPr txBox="1"/>
          <p:nvPr/>
        </p:nvSpPr>
        <p:spPr>
          <a:xfrm>
            <a:off x="838080" y="36504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Opción de socket SO_REUSEADDR</a:t>
            </a:r>
            <a:endParaRPr/>
          </a:p>
        </p:txBody>
      </p:sp>
      <p:sp>
        <p:nvSpPr>
          <p:cNvPr id="496" name="CustomShape 2"/>
          <p:cNvSpPr/>
          <p:nvPr/>
        </p:nvSpPr>
        <p:spPr>
          <a:xfrm>
            <a:off x="838080" y="2162520"/>
            <a:ext cx="10035720" cy="2708640"/>
          </a:xfrm>
          <a:prstGeom prst="rect">
            <a:avLst/>
          </a:prstGeom>
          <a:noFill/>
          <a:ln>
            <a:noFill/>
          </a:ln>
        </p:spPr>
        <p:txBody>
          <a:bodyPr lIns="90000" tIns="45000" rIns="90000" bIns="45000"/>
          <a:lstStyle/>
          <a:p>
            <a:pPr>
              <a:lnSpc>
                <a:spcPct val="100000"/>
              </a:lnSpc>
            </a:pPr>
            <a:r>
              <a:rPr lang="en-US">
                <a:solidFill>
                  <a:srgbClr val="000000"/>
                </a:solidFill>
                <a:latin typeface="Arial"/>
                <a:ea typeface="DejaVu Sans"/>
              </a:rPr>
              <a:t>int op,v=1;</a:t>
            </a:r>
            <a:endParaRPr/>
          </a:p>
          <a:p>
            <a:pPr>
              <a:lnSpc>
                <a:spcPct val="100000"/>
              </a:lnSpc>
            </a:pPr>
            <a:r>
              <a:rPr lang="en-US">
                <a:solidFill>
                  <a:srgbClr val="000000"/>
                </a:solidFill>
                <a:latin typeface="Arial"/>
                <a:ea typeface="DejaVu Sans"/>
              </a:rPr>
              <a:t>if ( setsockopt(sd, SOL_SOCKET, SO_REUSE_ADDR, &amp;v, sizeof(v)) != 0 )</a:t>
            </a:r>
            <a:endParaRPr/>
          </a:p>
          <a:p>
            <a:pPr>
              <a:lnSpc>
                <a:spcPct val="100000"/>
              </a:lnSpc>
            </a:pPr>
            <a:r>
              <a:rPr lang="en-US">
                <a:solidFill>
                  <a:srgbClr val="000000"/>
                </a:solidFill>
                <a:latin typeface="Arial"/>
                <a:ea typeface="DejaVu Sans"/>
              </a:rPr>
              <a:t>… perror(“No se pudo modificar la opción \n ”);</a:t>
            </a:r>
            <a:endParaRPr/>
          </a:p>
          <a:p>
            <a:pPr>
              <a:lnSpc>
                <a:spcPct val="100000"/>
              </a:lnSpc>
            </a:pP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TextShape 1"/>
          <p:cNvSpPr txBox="1"/>
          <p:nvPr/>
        </p:nvSpPr>
        <p:spPr>
          <a:xfrm>
            <a:off x="838080" y="36504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Estructura ip_mreq (ipv4)</a:t>
            </a:r>
            <a:endParaRPr/>
          </a:p>
        </p:txBody>
      </p:sp>
      <p:sp>
        <p:nvSpPr>
          <p:cNvPr id="498" name="CustomShape 2"/>
          <p:cNvSpPr/>
          <p:nvPr/>
        </p:nvSpPr>
        <p:spPr>
          <a:xfrm>
            <a:off x="838080" y="2162520"/>
            <a:ext cx="10035720" cy="2708640"/>
          </a:xfrm>
          <a:prstGeom prst="rect">
            <a:avLst/>
          </a:prstGeom>
          <a:noFill/>
          <a:ln>
            <a:noFill/>
          </a:ln>
        </p:spPr>
        <p:txBody>
          <a:bodyPr lIns="90000" tIns="45000" rIns="90000" bIns="45000"/>
          <a:lstStyle/>
          <a:p>
            <a:pPr>
              <a:lnSpc>
                <a:spcPct val="100000"/>
              </a:lnSpc>
            </a:pPr>
            <a:r>
              <a:rPr lang="en-US">
                <a:solidFill>
                  <a:srgbClr val="000000"/>
                </a:solidFill>
                <a:latin typeface="Arial"/>
                <a:ea typeface="DejaVu Sans"/>
              </a:rPr>
              <a:t>struct ip_mreq {</a:t>
            </a:r>
            <a:endParaRPr/>
          </a:p>
          <a:p>
            <a:pPr>
              <a:lnSpc>
                <a:spcPct val="100000"/>
              </a:lnSpc>
            </a:pPr>
            <a:r>
              <a:rPr lang="en-US">
                <a:solidFill>
                  <a:srgbClr val="000000"/>
                </a:solidFill>
                <a:latin typeface="Arial"/>
                <a:ea typeface="DejaVu Sans"/>
              </a:rPr>
              <a:t>                      struct in_addr imr_multiaddr; /* Dir. Grupo multicast */</a:t>
            </a:r>
            <a:endParaRPr/>
          </a:p>
          <a:p>
            <a:pPr>
              <a:lnSpc>
                <a:spcPct val="100000"/>
              </a:lnSpc>
            </a:pPr>
            <a:r>
              <a:rPr lang="en-US">
                <a:solidFill>
                  <a:srgbClr val="000000"/>
                </a:solidFill>
                <a:latin typeface="Arial"/>
                <a:ea typeface="DejaVu Sans"/>
              </a:rPr>
              <a:t>                      struct in_addr imr_address;   /* Dir. Interfaz de red local*/</a:t>
            </a:r>
            <a:endParaRPr/>
          </a:p>
          <a:p>
            <a:pPr>
              <a:lnSpc>
                <a:spcPct val="100000"/>
              </a:lnSpc>
            </a:pPr>
            <a:r>
              <a:rPr lang="en-US">
                <a:solidFill>
                  <a:srgbClr val="000000"/>
                </a:solidFill>
                <a:latin typeface="Arial"/>
                <a:ea typeface="DejaVu Sans"/>
              </a:rPr>
              <a:t>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TextShape 1"/>
          <p:cNvSpPr txBox="1"/>
          <p:nvPr/>
        </p:nvSpPr>
        <p:spPr>
          <a:xfrm>
            <a:off x="838080" y="36504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Estructura ipv6_mreq (ipv6)</a:t>
            </a:r>
            <a:endParaRPr/>
          </a:p>
        </p:txBody>
      </p:sp>
      <p:sp>
        <p:nvSpPr>
          <p:cNvPr id="500" name="CustomShape 2"/>
          <p:cNvSpPr/>
          <p:nvPr/>
        </p:nvSpPr>
        <p:spPr>
          <a:xfrm>
            <a:off x="838080" y="2162520"/>
            <a:ext cx="10035720" cy="1262520"/>
          </a:xfrm>
          <a:prstGeom prst="rect">
            <a:avLst/>
          </a:prstGeom>
          <a:noFill/>
          <a:ln>
            <a:noFill/>
          </a:ln>
        </p:spPr>
        <p:txBody>
          <a:bodyPr lIns="90000" tIns="45000" rIns="90000" bIns="45000"/>
          <a:lstStyle/>
          <a:p>
            <a:pPr>
              <a:lnSpc>
                <a:spcPct val="100000"/>
              </a:lnSpc>
            </a:pPr>
            <a:r>
              <a:rPr lang="en-US">
                <a:solidFill>
                  <a:srgbClr val="000000"/>
                </a:solidFill>
                <a:latin typeface="Arial"/>
                <a:ea typeface="DejaVu Sans"/>
              </a:rPr>
              <a:t>struct ipv6_mreq {</a:t>
            </a:r>
            <a:endParaRPr/>
          </a:p>
          <a:p>
            <a:pPr>
              <a:lnSpc>
                <a:spcPct val="100000"/>
              </a:lnSpc>
            </a:pPr>
            <a:r>
              <a:rPr lang="en-US">
                <a:solidFill>
                  <a:srgbClr val="000000"/>
                </a:solidFill>
                <a:latin typeface="Arial"/>
                <a:ea typeface="DejaVu Sans"/>
              </a:rPr>
              <a:t>    struct in6_addr    ipv6mr_multiaddr;    /* Dir. IPv6 multicast */</a:t>
            </a:r>
            <a:endParaRPr/>
          </a:p>
          <a:p>
            <a:pPr>
              <a:lnSpc>
                <a:spcPct val="100000"/>
              </a:lnSpc>
            </a:pPr>
            <a:r>
              <a:rPr lang="en-US">
                <a:solidFill>
                  <a:srgbClr val="000000"/>
                </a:solidFill>
                <a:latin typeface="Arial"/>
                <a:ea typeface="DejaVu Sans"/>
              </a:rPr>
              <a:t>    unsigned int       ipv6mr_interface;    /* índice interfaz red */</a:t>
            </a:r>
            <a:endParaRPr/>
          </a:p>
          <a:p>
            <a:pPr>
              <a:lnSpc>
                <a:spcPct val="100000"/>
              </a:lnSpc>
            </a:pPr>
            <a:r>
              <a:rPr lang="en-US">
                <a:solidFill>
                  <a:srgbClr val="000000"/>
                </a:solidFill>
                <a:latin typeface="Arial"/>
                <a:ea typeface="DejaVu Sans"/>
              </a:rPr>
              <a:t>}</a:t>
            </a:r>
            <a:endParaRPr/>
          </a:p>
        </p:txBody>
      </p:sp>
      <p:graphicFrame>
        <p:nvGraphicFramePr>
          <p:cNvPr id="501" name="Table 3"/>
          <p:cNvGraphicFramePr/>
          <p:nvPr/>
        </p:nvGraphicFramePr>
        <p:xfrm>
          <a:off x="837720" y="4573440"/>
          <a:ext cx="9192960" cy="640080"/>
        </p:xfrm>
        <a:graphic>
          <a:graphicData uri="http://schemas.openxmlformats.org/drawingml/2006/table">
            <a:tbl>
              <a:tblPr/>
              <a:tblGrid>
                <a:gridCol w="2672280"/>
                <a:gridCol w="2672280"/>
                <a:gridCol w="2672280"/>
                <a:gridCol w="1176120"/>
              </a:tblGrid>
              <a:tr h="639720">
                <a:tc>
                  <a:txBody>
                    <a:bodyPr/>
                    <a:lstStyle/>
                    <a:p>
                      <a:pPr>
                        <a:lnSpc>
                          <a:spcPct val="100000"/>
                        </a:lnSpc>
                      </a:pPr>
                      <a:r>
                        <a:rPr lang="en-US">
                          <a:solidFill>
                            <a:srgbClr val="000000"/>
                          </a:solidFill>
                          <a:latin typeface="Arial"/>
                          <a:ea typeface="DejaVu Sans"/>
                        </a:rPr>
                        <a:t>ffxe::/16</a:t>
                      </a:r>
                      <a:endParaRPr/>
                    </a:p>
                  </a:txBody>
                  <a:tcPr/>
                </a:tc>
                <a:tc>
                  <a:txBody>
                    <a:bodyPr/>
                    <a:lstStyle/>
                    <a:p>
                      <a:pPr>
                        <a:lnSpc>
                          <a:spcPct val="100000"/>
                        </a:lnSpc>
                      </a:pPr>
                      <a:r>
                        <a:rPr lang="en-US">
                          <a:solidFill>
                            <a:srgbClr val="000000"/>
                          </a:solidFill>
                          <a:latin typeface="Arial"/>
                          <a:ea typeface="DejaVu Sans"/>
                        </a:rPr>
                        <a:t>224.0.1.0-238.255.255.255</a:t>
                      </a:r>
                      <a:endParaRPr/>
                    </a:p>
                  </a:txBody>
                  <a:tcPr/>
                </a:tc>
                <a:tc>
                  <a:txBody>
                    <a:bodyPr/>
                    <a:lstStyle/>
                    <a:p>
                      <a:pPr>
                        <a:lnSpc>
                          <a:spcPct val="100000"/>
                        </a:lnSpc>
                      </a:pPr>
                      <a:r>
                        <a:rPr lang="en-US">
                          <a:solidFill>
                            <a:srgbClr val="000000"/>
                          </a:solidFill>
                          <a:latin typeface="Arial"/>
                          <a:ea typeface="DejaVu Sans"/>
                        </a:rPr>
                        <a:t>Alcance Global</a:t>
                      </a:r>
                      <a:endParaRPr/>
                    </a:p>
                  </a:txBody>
                  <a:tcPr/>
                </a:tc>
                <a:tc>
                  <a:txBody>
                    <a:bodyPr/>
                    <a:lstStyle/>
                    <a:p>
                      <a:endParaRPr lang="es-MX"/>
                    </a:p>
                  </a:txBody>
                  <a:tcPr/>
                </a:tc>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TextShape 1"/>
          <p:cNvSpPr txBox="1"/>
          <p:nvPr/>
        </p:nvSpPr>
        <p:spPr>
          <a:xfrm>
            <a:off x="838080" y="365040"/>
            <a:ext cx="10514880" cy="1067760"/>
          </a:xfrm>
          <a:prstGeom prst="rect">
            <a:avLst/>
          </a:prstGeom>
        </p:spPr>
        <p:txBody>
          <a:bodyPr lIns="0" tIns="0" rIns="0" bIns="0" anchor="ctr"/>
          <a:lstStyle/>
          <a:p>
            <a:pPr>
              <a:lnSpc>
                <a:spcPct val="90000"/>
              </a:lnSpc>
            </a:pPr>
            <a:r>
              <a:rPr lang="es-MX" sz="3600">
                <a:solidFill>
                  <a:srgbClr val="000000"/>
                </a:solidFill>
                <a:latin typeface="Arial"/>
                <a:ea typeface="DejaVu Sans"/>
              </a:rPr>
              <a:t>Opción de socket IP_ADD_MEMBESHIP (IPv4)</a:t>
            </a:r>
            <a:endParaRPr/>
          </a:p>
        </p:txBody>
      </p:sp>
      <p:sp>
        <p:nvSpPr>
          <p:cNvPr id="503" name="CustomShape 2"/>
          <p:cNvSpPr/>
          <p:nvPr/>
        </p:nvSpPr>
        <p:spPr>
          <a:xfrm>
            <a:off x="838080" y="1433160"/>
            <a:ext cx="10035720" cy="5281200"/>
          </a:xfrm>
          <a:prstGeom prst="rect">
            <a:avLst/>
          </a:prstGeom>
          <a:noFill/>
          <a:ln>
            <a:noFill/>
          </a:ln>
        </p:spPr>
        <p:txBody>
          <a:bodyPr lIns="90000" tIns="45000" rIns="90000" bIns="45000"/>
          <a:lstStyle/>
          <a:p>
            <a:pPr>
              <a:lnSpc>
                <a:spcPct val="100000"/>
              </a:lnSpc>
            </a:pPr>
            <a:r>
              <a:rPr lang="en-US" sz="2000">
                <a:solidFill>
                  <a:srgbClr val="000000"/>
                </a:solidFill>
                <a:latin typeface="Arial"/>
                <a:ea typeface="DejaVu Sans"/>
              </a:rPr>
              <a:t>struct ip_mreq mr;</a:t>
            </a:r>
            <a:endParaRPr/>
          </a:p>
          <a:p>
            <a:pPr>
              <a:lnSpc>
                <a:spcPct val="100000"/>
              </a:lnSpc>
            </a:pPr>
            <a:r>
              <a:rPr lang="en-US" sz="2000">
                <a:solidFill>
                  <a:srgbClr val="000000"/>
                </a:solidFill>
                <a:latin typeface="Arial"/>
                <a:ea typeface="DejaVu Sans"/>
              </a:rPr>
              <a:t>/* Ponemos la dirección de grupo */</a:t>
            </a:r>
            <a:endParaRPr/>
          </a:p>
          <a:p>
            <a:pPr>
              <a:lnSpc>
                <a:spcPct val="100000"/>
              </a:lnSpc>
            </a:pPr>
            <a:r>
              <a:rPr lang="en-US" sz="2000">
                <a:solidFill>
                  <a:srgbClr val="000000"/>
                </a:solidFill>
                <a:latin typeface="Arial"/>
                <a:ea typeface="DejaVu Sans"/>
              </a:rPr>
              <a:t>        memcpy(&amp;mr.imr_multiaddr,&amp;((struct sockaddr_in*)(maddr-&gt;ai_addr))-&gt;sin_addr,sizeof(mr.imr_multiaddr));</a:t>
            </a:r>
            <a:endParaRPr/>
          </a:p>
          <a:p>
            <a:pPr>
              <a:lnSpc>
                <a:spcPct val="100000"/>
              </a:lnSpc>
            </a:pPr>
            <a:endParaRPr/>
          </a:p>
          <a:p>
            <a:pPr>
              <a:lnSpc>
                <a:spcPct val="100000"/>
              </a:lnSpc>
            </a:pPr>
            <a:r>
              <a:rPr lang="en-US" sz="2000">
                <a:solidFill>
                  <a:srgbClr val="000000"/>
                </a:solidFill>
                <a:latin typeface="Arial"/>
                <a:ea typeface="DejaVu Sans"/>
              </a:rPr>
              <a:t>        /* Aceptamos datagramas multicast por cualquier interfaz */</a:t>
            </a:r>
            <a:endParaRPr/>
          </a:p>
          <a:p>
            <a:pPr>
              <a:lnSpc>
                <a:spcPct val="100000"/>
              </a:lnSpc>
            </a:pPr>
            <a:r>
              <a:rPr lang="en-US" sz="2000">
                <a:solidFill>
                  <a:srgbClr val="000000"/>
                </a:solidFill>
                <a:latin typeface="Arial"/>
                <a:ea typeface="DejaVu Sans"/>
              </a:rPr>
              <a:t>        mr.imr_interface.s_addr = htonl(INADDR_ANY);</a:t>
            </a:r>
            <a:endParaRPr/>
          </a:p>
          <a:p>
            <a:pPr>
              <a:lnSpc>
                <a:spcPct val="100000"/>
              </a:lnSpc>
            </a:pPr>
            <a:endParaRPr/>
          </a:p>
          <a:p>
            <a:pPr>
              <a:lnSpc>
                <a:spcPct val="100000"/>
              </a:lnSpc>
            </a:pPr>
            <a:r>
              <a:rPr lang="en-US" sz="2000">
                <a:solidFill>
                  <a:srgbClr val="000000"/>
                </a:solidFill>
                <a:latin typeface="Arial"/>
                <a:ea typeface="DejaVu Sans"/>
              </a:rPr>
              <a:t>        /* Nos unimos a la dirección de grupo */</a:t>
            </a:r>
            <a:endParaRPr/>
          </a:p>
          <a:p>
            <a:pPr>
              <a:lnSpc>
                <a:spcPct val="100000"/>
              </a:lnSpc>
            </a:pPr>
            <a:r>
              <a:rPr lang="en-US" sz="2000">
                <a:solidFill>
                  <a:srgbClr val="000000"/>
                </a:solidFill>
                <a:latin typeface="Arial"/>
                <a:ea typeface="DejaVu Sans"/>
              </a:rPr>
              <a:t>        if ( setsockopt(sd, IPPROTO_IP, IP_ADD_MEMBERSHIP, (char*) &amp;mr, sizeof(mr)) != 0 )</a:t>
            </a:r>
            <a:endParaRPr/>
          </a:p>
          <a:p>
            <a:pPr>
              <a:lnSpc>
                <a:spcPct val="100000"/>
              </a:lnSpc>
            </a:pPr>
            <a:r>
              <a:rPr lang="en-US" sz="2000">
                <a:solidFill>
                  <a:srgbClr val="000000"/>
                </a:solidFill>
                <a:latin typeface="Arial"/>
                <a:ea typeface="DejaVu Sans"/>
              </a:rPr>
              <a:t>        {</a:t>
            </a:r>
            <a:endParaRPr/>
          </a:p>
          <a:p>
            <a:pPr>
              <a:lnSpc>
                <a:spcPct val="100000"/>
              </a:lnSpc>
            </a:pPr>
            <a:r>
              <a:rPr lang="en-US" sz="2000">
                <a:solidFill>
                  <a:srgbClr val="000000"/>
                </a:solidFill>
                <a:latin typeface="Arial"/>
                <a:ea typeface="DejaVu Sans"/>
              </a:rPr>
              <a:t>            perror("setsockopt() \n");</a:t>
            </a:r>
            <a:endParaRPr/>
          </a:p>
          <a:p>
            <a:pPr>
              <a:lnSpc>
                <a:spcPct val="100000"/>
              </a:lnSpc>
            </a:pPr>
            <a:r>
              <a:rPr lang="en-US" sz="2000">
                <a:solidFill>
                  <a:srgbClr val="000000"/>
                </a:solidFill>
                <a:latin typeface="Arial"/>
                <a:ea typeface="DejaVu Sans"/>
              </a:rPr>
              <a:t>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TextShape 1"/>
          <p:cNvSpPr txBox="1"/>
          <p:nvPr/>
        </p:nvSpPr>
        <p:spPr>
          <a:xfrm>
            <a:off x="838080" y="365040"/>
            <a:ext cx="10514880" cy="944640"/>
          </a:xfrm>
          <a:prstGeom prst="rect">
            <a:avLst/>
          </a:prstGeom>
        </p:spPr>
        <p:txBody>
          <a:bodyPr lIns="0" tIns="0" rIns="0" bIns="0" anchor="ctr"/>
          <a:lstStyle/>
          <a:p>
            <a:pPr>
              <a:lnSpc>
                <a:spcPct val="90000"/>
              </a:lnSpc>
            </a:pPr>
            <a:r>
              <a:rPr lang="es-MX" sz="3600">
                <a:solidFill>
                  <a:srgbClr val="000000"/>
                </a:solidFill>
                <a:latin typeface="Arial"/>
                <a:ea typeface="DejaVu Sans"/>
              </a:rPr>
              <a:t>Opción de socket IP_ADD_MEMBESHIP (IPv6)</a:t>
            </a:r>
            <a:endParaRPr/>
          </a:p>
        </p:txBody>
      </p:sp>
      <p:sp>
        <p:nvSpPr>
          <p:cNvPr id="505" name="CustomShape 2"/>
          <p:cNvSpPr/>
          <p:nvPr/>
        </p:nvSpPr>
        <p:spPr>
          <a:xfrm>
            <a:off x="838080" y="1433160"/>
            <a:ext cx="10035720" cy="5281200"/>
          </a:xfrm>
          <a:prstGeom prst="rect">
            <a:avLst/>
          </a:prstGeom>
          <a:noFill/>
          <a:ln>
            <a:noFill/>
          </a:ln>
        </p:spPr>
        <p:txBody>
          <a:bodyPr lIns="90000" tIns="45000" rIns="90000" bIns="45000"/>
          <a:lstStyle/>
          <a:p>
            <a:pPr>
              <a:lnSpc>
                <a:spcPct val="100000"/>
              </a:lnSpc>
            </a:pPr>
            <a:r>
              <a:rPr lang="en-US" sz="2000">
                <a:solidFill>
                  <a:srgbClr val="000000"/>
                </a:solidFill>
                <a:latin typeface="Arial"/>
                <a:ea typeface="DejaVu Sans"/>
              </a:rPr>
              <a:t>struct ipv6_mreq mr;  /* Multicast address join structure */</a:t>
            </a:r>
            <a:endParaRPr/>
          </a:p>
          <a:p>
            <a:pPr>
              <a:lnSpc>
                <a:spcPct val="100000"/>
              </a:lnSpc>
            </a:pPr>
            <a:endParaRPr/>
          </a:p>
          <a:p>
            <a:pPr>
              <a:lnSpc>
                <a:spcPct val="100000"/>
              </a:lnSpc>
            </a:pPr>
            <a:r>
              <a:rPr lang="en-US" sz="2000">
                <a:solidFill>
                  <a:srgbClr val="000000"/>
                </a:solidFill>
                <a:latin typeface="Arial"/>
                <a:ea typeface="DejaVu Sans"/>
              </a:rPr>
              <a:t>        /* Especificamos la dirección de grupo IPv6 */</a:t>
            </a:r>
            <a:endParaRPr/>
          </a:p>
          <a:p>
            <a:pPr>
              <a:lnSpc>
                <a:spcPct val="100000"/>
              </a:lnSpc>
            </a:pPr>
            <a:r>
              <a:rPr lang="en-US" sz="2000">
                <a:solidFill>
                  <a:srgbClr val="000000"/>
                </a:solidFill>
                <a:latin typeface="Arial"/>
                <a:ea typeface="DejaVu Sans"/>
              </a:rPr>
              <a:t>        memcpy(&amp;mr.ipv6mr_multiaddr,&amp;((struct sockaddr_in6*)(maddr-&gt;ai_addr))-&gt;sin6_addr,sizeof(mr.ipv6mr_multiaddr));</a:t>
            </a:r>
            <a:endParaRPr/>
          </a:p>
          <a:p>
            <a:pPr>
              <a:lnSpc>
                <a:spcPct val="100000"/>
              </a:lnSpc>
            </a:pPr>
            <a:endParaRPr/>
          </a:p>
          <a:p>
            <a:pPr>
              <a:lnSpc>
                <a:spcPct val="100000"/>
              </a:lnSpc>
            </a:pPr>
            <a:r>
              <a:rPr lang="en-US" sz="2000">
                <a:solidFill>
                  <a:srgbClr val="000000"/>
                </a:solidFill>
                <a:latin typeface="Arial"/>
                <a:ea typeface="DejaVu Sans"/>
              </a:rPr>
              <a:t>        /* Aceptamos datagramas multicast IPv6 desde cualquier interfaz de red */</a:t>
            </a:r>
            <a:endParaRPr/>
          </a:p>
          <a:p>
            <a:pPr>
              <a:lnSpc>
                <a:spcPct val="100000"/>
              </a:lnSpc>
            </a:pPr>
            <a:r>
              <a:rPr lang="en-US" sz="2000">
                <a:solidFill>
                  <a:srgbClr val="000000"/>
                </a:solidFill>
                <a:latin typeface="Arial"/>
                <a:ea typeface="DejaVu Sans"/>
              </a:rPr>
              <a:t>        mr.ipv6mr_interface = 0;</a:t>
            </a:r>
            <a:endParaRPr/>
          </a:p>
          <a:p>
            <a:pPr>
              <a:lnSpc>
                <a:spcPct val="100000"/>
              </a:lnSpc>
            </a:pPr>
            <a:endParaRPr/>
          </a:p>
          <a:p>
            <a:pPr>
              <a:lnSpc>
                <a:spcPct val="100000"/>
              </a:lnSpc>
            </a:pPr>
            <a:r>
              <a:rPr lang="en-US" sz="2000">
                <a:solidFill>
                  <a:srgbClr val="000000"/>
                </a:solidFill>
                <a:latin typeface="Arial"/>
                <a:ea typeface="DejaVu Sans"/>
              </a:rPr>
              <a:t>        /* Nos unimos a la dirección de grupo */</a:t>
            </a:r>
            <a:endParaRPr/>
          </a:p>
          <a:p>
            <a:pPr>
              <a:lnSpc>
                <a:spcPct val="100000"/>
              </a:lnSpc>
            </a:pPr>
            <a:r>
              <a:rPr lang="en-US" sz="2000">
                <a:solidFill>
                  <a:srgbClr val="000000"/>
                </a:solidFill>
                <a:latin typeface="Arial"/>
                <a:ea typeface="DejaVu Sans"/>
              </a:rPr>
              <a:t>        if ( setsockopt(sd, IPPROTO_IPV6, IPV6_ADD_MEMBERSHIP, (char*) &amp;mr, sizeof(mr)) != 0 )</a:t>
            </a:r>
            <a:endParaRPr/>
          </a:p>
          <a:p>
            <a:pPr>
              <a:lnSpc>
                <a:spcPct val="100000"/>
              </a:lnSpc>
            </a:pPr>
            <a:r>
              <a:rPr lang="en-US" sz="2000">
                <a:solidFill>
                  <a:srgbClr val="000000"/>
                </a:solidFill>
                <a:latin typeface="Arial"/>
                <a:ea typeface="DejaVu Sans"/>
              </a:rPr>
              <a:t>        {</a:t>
            </a:r>
            <a:endParaRPr/>
          </a:p>
          <a:p>
            <a:pPr>
              <a:lnSpc>
                <a:spcPct val="100000"/>
              </a:lnSpc>
            </a:pPr>
            <a:r>
              <a:rPr lang="en-US" sz="2000">
                <a:solidFill>
                  <a:srgbClr val="000000"/>
                </a:solidFill>
                <a:latin typeface="Arial"/>
                <a:ea typeface="DejaVu Sans"/>
              </a:rPr>
              <a:t>            perror("setsockopt() \</a:t>
            </a:r>
            <a:r>
              <a:rPr lang="en-US">
                <a:solidFill>
                  <a:srgbClr val="000000"/>
                </a:solidFill>
                <a:latin typeface="Arial"/>
                <a:ea typeface="DejaVu Sans"/>
              </a:rPr>
              <a:t>n</a:t>
            </a:r>
            <a:r>
              <a:rPr lang="en-US" sz="2000">
                <a:solidFill>
                  <a:srgbClr val="000000"/>
                </a:solidFill>
                <a:latin typeface="Arial"/>
                <a:ea typeface="DejaVu Sans"/>
              </a:rPr>
              <a:t>");</a:t>
            </a:r>
            <a:endParaRPr/>
          </a:p>
          <a:p>
            <a:pPr>
              <a:lnSpc>
                <a:spcPct val="100000"/>
              </a:lnSpc>
            </a:pPr>
            <a:r>
              <a:rPr lang="en-US" sz="2000">
                <a:solidFill>
                  <a:srgbClr val="000000"/>
                </a:solidFill>
                <a:latin typeface="Arial"/>
                <a:ea typeface="DejaVu Sans"/>
              </a:rPr>
              <a:t>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TextShape 1"/>
          <p:cNvSpPr txBox="1"/>
          <p:nvPr/>
        </p:nvSpPr>
        <p:spPr>
          <a:xfrm>
            <a:off x="838080" y="36504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Opción de socket SO_REUSEADDR</a:t>
            </a:r>
            <a:endParaRPr/>
          </a:p>
        </p:txBody>
      </p:sp>
      <p:sp>
        <p:nvSpPr>
          <p:cNvPr id="507" name="CustomShape 2"/>
          <p:cNvSpPr/>
          <p:nvPr/>
        </p:nvSpPr>
        <p:spPr>
          <a:xfrm>
            <a:off x="838080" y="2162520"/>
            <a:ext cx="10035720" cy="2708640"/>
          </a:xfrm>
          <a:prstGeom prst="rect">
            <a:avLst/>
          </a:prstGeom>
          <a:noFill/>
          <a:ln>
            <a:noFill/>
          </a:ln>
        </p:spPr>
        <p:txBody>
          <a:bodyPr lIns="90000" tIns="45000" rIns="90000" bIns="45000"/>
          <a:lstStyle/>
          <a:p>
            <a:pPr>
              <a:lnSpc>
                <a:spcPct val="100000"/>
              </a:lnSpc>
            </a:pPr>
            <a:r>
              <a:rPr lang="en-US">
                <a:solidFill>
                  <a:srgbClr val="000000"/>
                </a:solidFill>
                <a:latin typeface="Arial"/>
                <a:ea typeface="DejaVu Sans"/>
              </a:rPr>
              <a:t>Unsignet char ttl= 200;</a:t>
            </a:r>
            <a:endParaRPr/>
          </a:p>
          <a:p>
            <a:pPr>
              <a:lnSpc>
                <a:spcPct val="100000"/>
              </a:lnSpc>
            </a:pPr>
            <a:r>
              <a:rPr lang="en-US">
                <a:solidFill>
                  <a:srgbClr val="000000"/>
                </a:solidFill>
                <a:latin typeface="Arial"/>
                <a:ea typeface="DejaVu Sans"/>
              </a:rPr>
              <a:t>if ((setsockopt(sd, IPPROTO_IP, IP_MULTICAST_TTL,(void*) &amp;ttl, sizeof(ttl))) &lt; 0) </a:t>
            </a:r>
            <a:endParaRPr/>
          </a:p>
          <a:p>
            <a:pPr>
              <a:lnSpc>
                <a:spcPct val="100000"/>
              </a:lnSpc>
            </a:pPr>
            <a:r>
              <a:rPr lang="en-US">
                <a:solidFill>
                  <a:srgbClr val="000000"/>
                </a:solidFill>
                <a:latin typeface="Arial"/>
                <a:ea typeface="DejaVu Sans"/>
              </a:rPr>
              <a:t>    perror("setsockopt() \n");</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a:solidFill>
                  <a:srgbClr val="000000"/>
                </a:solidFill>
                <a:latin typeface="Arial"/>
                <a:ea typeface="DejaVu Sans"/>
              </a:rPr>
              <a:t>*Ej. cliente2.c, servidor2.c</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TextShape 1"/>
          <p:cNvSpPr txBox="1"/>
          <p:nvPr/>
        </p:nvSpPr>
        <p:spPr>
          <a:xfrm>
            <a:off x="851040" y="2077920"/>
            <a:ext cx="10514880" cy="1324800"/>
          </a:xfrm>
          <a:prstGeom prst="rect">
            <a:avLst/>
          </a:prstGeom>
        </p:spPr>
        <p:txBody>
          <a:bodyPr lIns="0" tIns="0" rIns="0" bIns="0" anchor="ctr"/>
          <a:lstStyle/>
          <a:p>
            <a:pPr algn="ctr">
              <a:lnSpc>
                <a:spcPct val="100000"/>
              </a:lnSpc>
            </a:pPr>
            <a:r>
              <a:rPr lang="es-MX" sz="4400">
                <a:solidFill>
                  <a:srgbClr val="000000"/>
                </a:solidFill>
                <a:latin typeface="Arial"/>
                <a:ea typeface="DejaVu Sans"/>
              </a:rPr>
              <a:t>Hilos (threads)</a:t>
            </a:r>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TextShape 1"/>
          <p:cNvSpPr txBox="1"/>
          <p:nvPr/>
        </p:nvSpPr>
        <p:spPr>
          <a:xfrm>
            <a:off x="838080" y="36504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Proceso vs Hilo</a:t>
            </a:r>
            <a:endParaRPr/>
          </a:p>
        </p:txBody>
      </p:sp>
      <p:graphicFrame>
        <p:nvGraphicFramePr>
          <p:cNvPr id="510" name="Table 2"/>
          <p:cNvGraphicFramePr/>
          <p:nvPr>
            <p:extLst>
              <p:ext uri="{D42A27DB-BD31-4B8C-83A1-F6EECF244321}">
                <p14:modId xmlns:p14="http://schemas.microsoft.com/office/powerpoint/2010/main" val="4028596921"/>
              </p:ext>
            </p:extLst>
          </p:nvPr>
        </p:nvGraphicFramePr>
        <p:xfrm>
          <a:off x="477720" y="1920600"/>
          <a:ext cx="11136240" cy="3502440"/>
        </p:xfrm>
        <a:graphic>
          <a:graphicData uri="http://schemas.openxmlformats.org/drawingml/2006/table">
            <a:tbl>
              <a:tblPr/>
              <a:tblGrid>
                <a:gridCol w="5568120"/>
                <a:gridCol w="5568120"/>
              </a:tblGrid>
              <a:tr h="393480">
                <a:tc>
                  <a:txBody>
                    <a:bodyPr/>
                    <a:lstStyle/>
                    <a:p>
                      <a:pPr algn="ctr">
                        <a:lnSpc>
                          <a:spcPct val="100000"/>
                        </a:lnSpc>
                      </a:pPr>
                      <a:r>
                        <a:rPr lang="en-US" b="1" dirty="0" err="1" smtClean="0">
                          <a:solidFill>
                            <a:schemeClr val="tx1"/>
                          </a:solidFill>
                          <a:latin typeface="Arial"/>
                          <a:ea typeface="DejaVu Sans"/>
                        </a:rPr>
                        <a:t>Proceso</a:t>
                      </a:r>
                      <a:endParaRPr dirty="0">
                        <a:solidFill>
                          <a:schemeClr val="tx1"/>
                        </a:solidFill>
                      </a:endParaRPr>
                    </a:p>
                  </a:txBody>
                  <a:tcPr>
                    <a:solidFill>
                      <a:schemeClr val="bg1">
                        <a:lumMod val="85000"/>
                      </a:schemeClr>
                    </a:solidFill>
                  </a:tcPr>
                </a:tc>
                <a:tc>
                  <a:txBody>
                    <a:bodyPr/>
                    <a:lstStyle/>
                    <a:p>
                      <a:pPr algn="ctr">
                        <a:lnSpc>
                          <a:spcPct val="100000"/>
                        </a:lnSpc>
                      </a:pPr>
                      <a:r>
                        <a:rPr lang="en-US" b="1" dirty="0">
                          <a:solidFill>
                            <a:schemeClr val="tx1"/>
                          </a:solidFill>
                          <a:latin typeface="Arial"/>
                          <a:ea typeface="DejaVu Sans"/>
                        </a:rPr>
                        <a:t>Hilo</a:t>
                      </a:r>
                      <a:endParaRPr dirty="0">
                        <a:solidFill>
                          <a:schemeClr val="tx1"/>
                        </a:solidFill>
                      </a:endParaRPr>
                    </a:p>
                  </a:txBody>
                  <a:tcPr>
                    <a:solidFill>
                      <a:schemeClr val="bg1">
                        <a:lumMod val="85000"/>
                      </a:schemeClr>
                    </a:solidFill>
                  </a:tcPr>
                </a:tc>
              </a:tr>
              <a:tr h="3085920">
                <a:tc>
                  <a:txBody>
                    <a:bodyPr/>
                    <a:lstStyle/>
                    <a:p>
                      <a:pPr>
                        <a:lnSpc>
                          <a:spcPct val="100000"/>
                        </a:lnSpc>
                      </a:pPr>
                      <a:r>
                        <a:rPr lang="en-US">
                          <a:solidFill>
                            <a:srgbClr val="000000"/>
                          </a:solidFill>
                          <a:latin typeface="Arial"/>
                          <a:ea typeface="DejaVu Sans"/>
                        </a:rPr>
                        <a:t>-Tiene un estado: </a:t>
                      </a:r>
                      <a:r>
                        <a:rPr lang="en-US" b="1">
                          <a:solidFill>
                            <a:srgbClr val="000000"/>
                          </a:solidFill>
                          <a:latin typeface="Arial"/>
                          <a:ea typeface="DejaVu Sans"/>
                        </a:rPr>
                        <a:t>Nuevo, Listo, Ejecución, Bloqueado, Finalizado</a:t>
                      </a:r>
                      <a:r>
                        <a:rPr lang="en-US">
                          <a:solidFill>
                            <a:srgbClr val="000000"/>
                          </a:solidFill>
                          <a:latin typeface="Arial"/>
                          <a:ea typeface="DejaVu Sans"/>
                        </a:rPr>
                        <a:t> </a:t>
                      </a:r>
                      <a:endParaRPr/>
                    </a:p>
                    <a:p>
                      <a:pPr>
                        <a:lnSpc>
                          <a:spcPct val="100000"/>
                        </a:lnSpc>
                      </a:pPr>
                      <a:r>
                        <a:rPr lang="en-US">
                          <a:solidFill>
                            <a:srgbClr val="000000"/>
                          </a:solidFill>
                          <a:latin typeface="Arial"/>
                          <a:ea typeface="DejaVu Sans"/>
                        </a:rPr>
                        <a:t>-Contador de programa</a:t>
                      </a:r>
                      <a:endParaRPr/>
                    </a:p>
                    <a:p>
                      <a:pPr>
                        <a:lnSpc>
                          <a:spcPct val="100000"/>
                        </a:lnSpc>
                      </a:pPr>
                      <a:r>
                        <a:rPr lang="en-US">
                          <a:solidFill>
                            <a:srgbClr val="000000"/>
                          </a:solidFill>
                          <a:latin typeface="Arial"/>
                          <a:ea typeface="DejaVu Sans"/>
                        </a:rPr>
                        <a:t>-Registros del CPU</a:t>
                      </a:r>
                      <a:endParaRPr/>
                    </a:p>
                    <a:p>
                      <a:pPr>
                        <a:lnSpc>
                          <a:spcPct val="100000"/>
                        </a:lnSpc>
                      </a:pPr>
                      <a:r>
                        <a:rPr lang="en-US">
                          <a:solidFill>
                            <a:srgbClr val="000000"/>
                          </a:solidFill>
                          <a:latin typeface="Arial"/>
                          <a:ea typeface="DejaVu Sans"/>
                        </a:rPr>
                        <a:t>-Información de planificación: </a:t>
                      </a:r>
                      <a:r>
                        <a:rPr lang="en-US" b="1">
                          <a:solidFill>
                            <a:srgbClr val="000000"/>
                          </a:solidFill>
                          <a:latin typeface="Arial"/>
                          <a:ea typeface="DejaVu Sans"/>
                        </a:rPr>
                        <a:t>(prioridad, cola en que está agendado)</a:t>
                      </a:r>
                      <a:endParaRPr/>
                    </a:p>
                    <a:p>
                      <a:pPr>
                        <a:lnSpc>
                          <a:spcPct val="100000"/>
                        </a:lnSpc>
                      </a:pPr>
                      <a:r>
                        <a:rPr lang="en-US">
                          <a:solidFill>
                            <a:srgbClr val="000000"/>
                          </a:solidFill>
                          <a:latin typeface="Arial"/>
                          <a:ea typeface="DejaVu Sans"/>
                        </a:rPr>
                        <a:t>-PID</a:t>
                      </a:r>
                      <a:endParaRPr/>
                    </a:p>
                    <a:p>
                      <a:pPr>
                        <a:lnSpc>
                          <a:spcPct val="100000"/>
                        </a:lnSpc>
                      </a:pPr>
                      <a:r>
                        <a:rPr lang="en-US">
                          <a:solidFill>
                            <a:srgbClr val="000000"/>
                          </a:solidFill>
                          <a:latin typeface="Arial"/>
                          <a:ea typeface="DejaVu Sans"/>
                        </a:rPr>
                        <a:t>-Información de admón. de memoria(mapeo: páginas o segmentos)</a:t>
                      </a:r>
                      <a:endParaRPr/>
                    </a:p>
                    <a:p>
                      <a:pPr>
                        <a:lnSpc>
                          <a:spcPct val="100000"/>
                        </a:lnSpc>
                      </a:pPr>
                      <a:r>
                        <a:rPr lang="en-US">
                          <a:solidFill>
                            <a:srgbClr val="000000"/>
                          </a:solidFill>
                          <a:latin typeface="Arial"/>
                          <a:ea typeface="DejaVu Sans"/>
                        </a:rPr>
                        <a:t>-Pila</a:t>
                      </a:r>
                      <a:endParaRPr/>
                    </a:p>
                    <a:p>
                      <a:pPr>
                        <a:lnSpc>
                          <a:spcPct val="100000"/>
                        </a:lnSpc>
                      </a:pPr>
                      <a:r>
                        <a:rPr lang="en-US">
                          <a:solidFill>
                            <a:srgbClr val="000000"/>
                          </a:solidFill>
                          <a:latin typeface="Arial"/>
                          <a:ea typeface="DejaVu Sans"/>
                        </a:rPr>
                        <a:t>-Información de contabilidad (recursos utilizados)</a:t>
                      </a:r>
                      <a:endParaRPr/>
                    </a:p>
                  </a:txBody>
                  <a:tcPr/>
                </a:tc>
                <a:tc>
                  <a:txBody>
                    <a:bodyPr/>
                    <a:lstStyle/>
                    <a:p>
                      <a:pPr>
                        <a:lnSpc>
                          <a:spcPct val="100000"/>
                        </a:lnSpc>
                      </a:pPr>
                      <a:r>
                        <a:rPr lang="en-US" dirty="0">
                          <a:solidFill>
                            <a:srgbClr val="000000"/>
                          </a:solidFill>
                          <a:latin typeface="Arial"/>
                          <a:ea typeface="DejaVu Sans"/>
                        </a:rPr>
                        <a:t>-</a:t>
                      </a:r>
                      <a:r>
                        <a:rPr lang="en-US" dirty="0" err="1">
                          <a:solidFill>
                            <a:srgbClr val="000000"/>
                          </a:solidFill>
                          <a:latin typeface="Arial"/>
                          <a:ea typeface="DejaVu Sans"/>
                        </a:rPr>
                        <a:t>Tiene</a:t>
                      </a:r>
                      <a:r>
                        <a:rPr lang="en-US" dirty="0">
                          <a:solidFill>
                            <a:srgbClr val="000000"/>
                          </a:solidFill>
                          <a:latin typeface="Arial"/>
                          <a:ea typeface="DejaVu Sans"/>
                        </a:rPr>
                        <a:t> un </a:t>
                      </a:r>
                      <a:r>
                        <a:rPr lang="en-US" dirty="0" err="1">
                          <a:solidFill>
                            <a:srgbClr val="000000"/>
                          </a:solidFill>
                          <a:latin typeface="Arial"/>
                          <a:ea typeface="DejaVu Sans"/>
                        </a:rPr>
                        <a:t>estado</a:t>
                      </a:r>
                      <a:r>
                        <a:rPr lang="en-US" dirty="0">
                          <a:solidFill>
                            <a:srgbClr val="000000"/>
                          </a:solidFill>
                          <a:latin typeface="Arial"/>
                          <a:ea typeface="DejaVu Sans"/>
                        </a:rPr>
                        <a:t>: </a:t>
                      </a:r>
                      <a:r>
                        <a:rPr lang="en-US" dirty="0" err="1">
                          <a:solidFill>
                            <a:srgbClr val="000000"/>
                          </a:solidFill>
                          <a:latin typeface="Arial"/>
                          <a:ea typeface="DejaVu Sans"/>
                        </a:rPr>
                        <a:t>Ejecución</a:t>
                      </a:r>
                      <a:r>
                        <a:rPr lang="en-US" dirty="0">
                          <a:solidFill>
                            <a:srgbClr val="000000"/>
                          </a:solidFill>
                          <a:latin typeface="Arial"/>
                          <a:ea typeface="DejaVu Sans"/>
                        </a:rPr>
                        <a:t>, </a:t>
                      </a:r>
                      <a:r>
                        <a:rPr lang="en-US" dirty="0" err="1">
                          <a:solidFill>
                            <a:srgbClr val="000000"/>
                          </a:solidFill>
                          <a:latin typeface="Arial"/>
                          <a:ea typeface="DejaVu Sans"/>
                        </a:rPr>
                        <a:t>Listo</a:t>
                      </a:r>
                      <a:r>
                        <a:rPr lang="en-US" dirty="0">
                          <a:solidFill>
                            <a:srgbClr val="000000"/>
                          </a:solidFill>
                          <a:latin typeface="Arial"/>
                          <a:ea typeface="DejaVu Sans"/>
                        </a:rPr>
                        <a:t>, </a:t>
                      </a:r>
                      <a:r>
                        <a:rPr lang="en-US" dirty="0" err="1">
                          <a:solidFill>
                            <a:srgbClr val="000000"/>
                          </a:solidFill>
                          <a:latin typeface="Arial"/>
                          <a:ea typeface="DejaVu Sans"/>
                        </a:rPr>
                        <a:t>Bloqueado</a:t>
                      </a:r>
                      <a:endParaRPr dirty="0"/>
                    </a:p>
                    <a:p>
                      <a:pPr>
                        <a:lnSpc>
                          <a:spcPct val="100000"/>
                        </a:lnSpc>
                      </a:pPr>
                      <a:r>
                        <a:rPr lang="en-US" dirty="0">
                          <a:solidFill>
                            <a:srgbClr val="000000"/>
                          </a:solidFill>
                          <a:latin typeface="Arial"/>
                          <a:ea typeface="DejaVu Sans"/>
                        </a:rPr>
                        <a:t>-</a:t>
                      </a:r>
                      <a:r>
                        <a:rPr lang="en-US" dirty="0" err="1">
                          <a:solidFill>
                            <a:srgbClr val="000000"/>
                          </a:solidFill>
                          <a:latin typeface="Arial"/>
                          <a:ea typeface="DejaVu Sans"/>
                        </a:rPr>
                        <a:t>Registros</a:t>
                      </a:r>
                      <a:r>
                        <a:rPr lang="en-US" dirty="0">
                          <a:solidFill>
                            <a:srgbClr val="000000"/>
                          </a:solidFill>
                          <a:latin typeface="Arial"/>
                          <a:ea typeface="DejaVu Sans"/>
                        </a:rPr>
                        <a:t> del CPU(</a:t>
                      </a:r>
                      <a:r>
                        <a:rPr lang="en-US" dirty="0" err="1">
                          <a:solidFill>
                            <a:srgbClr val="000000"/>
                          </a:solidFill>
                          <a:latin typeface="Arial"/>
                          <a:ea typeface="DejaVu Sans"/>
                        </a:rPr>
                        <a:t>contexto</a:t>
                      </a:r>
                      <a:r>
                        <a:rPr lang="en-US" dirty="0">
                          <a:solidFill>
                            <a:srgbClr val="000000"/>
                          </a:solidFill>
                          <a:latin typeface="Arial"/>
                          <a:ea typeface="DejaVu Sans"/>
                        </a:rPr>
                        <a:t>)</a:t>
                      </a:r>
                      <a:endParaRPr dirty="0"/>
                    </a:p>
                    <a:p>
                      <a:pPr>
                        <a:lnSpc>
                          <a:spcPct val="100000"/>
                        </a:lnSpc>
                      </a:pPr>
                      <a:r>
                        <a:rPr lang="en-US" dirty="0">
                          <a:solidFill>
                            <a:srgbClr val="000000"/>
                          </a:solidFill>
                          <a:latin typeface="Arial"/>
                          <a:ea typeface="DejaVu Sans"/>
                        </a:rPr>
                        <a:t>-Pila</a:t>
                      </a:r>
                      <a:endParaRPr dirty="0"/>
                    </a:p>
                    <a:p>
                      <a:pPr>
                        <a:lnSpc>
                          <a:spcPct val="100000"/>
                        </a:lnSpc>
                      </a:pPr>
                      <a:r>
                        <a:rPr lang="en-US" dirty="0">
                          <a:solidFill>
                            <a:srgbClr val="000000"/>
                          </a:solidFill>
                          <a:latin typeface="Arial"/>
                          <a:ea typeface="DejaVu Sans"/>
                        </a:rPr>
                        <a:t>-</a:t>
                      </a:r>
                      <a:r>
                        <a:rPr lang="en-US" dirty="0" err="1">
                          <a:solidFill>
                            <a:srgbClr val="000000"/>
                          </a:solidFill>
                          <a:latin typeface="Arial"/>
                          <a:ea typeface="DejaVu Sans"/>
                        </a:rPr>
                        <a:t>Información</a:t>
                      </a:r>
                      <a:r>
                        <a:rPr lang="en-US" dirty="0">
                          <a:solidFill>
                            <a:srgbClr val="000000"/>
                          </a:solidFill>
                          <a:latin typeface="Arial"/>
                          <a:ea typeface="DejaVu Sans"/>
                        </a:rPr>
                        <a:t> de </a:t>
                      </a:r>
                      <a:r>
                        <a:rPr lang="en-US" dirty="0" err="1">
                          <a:solidFill>
                            <a:srgbClr val="000000"/>
                          </a:solidFill>
                          <a:latin typeface="Arial"/>
                          <a:ea typeface="DejaVu Sans"/>
                        </a:rPr>
                        <a:t>planificación</a:t>
                      </a:r>
                      <a:endParaRPr dirty="0"/>
                    </a:p>
                    <a:p>
                      <a:pPr>
                        <a:lnSpc>
                          <a:spcPct val="100000"/>
                        </a:lnSpc>
                      </a:pPr>
                      <a:r>
                        <a:rPr lang="en-US" dirty="0">
                          <a:solidFill>
                            <a:srgbClr val="000000"/>
                          </a:solidFill>
                          <a:latin typeface="Arial"/>
                          <a:ea typeface="DejaVu Sans"/>
                        </a:rPr>
                        <a:t>-Variables locales</a:t>
                      </a:r>
                      <a:endParaRPr dirty="0"/>
                    </a:p>
                    <a:p>
                      <a:pPr>
                        <a:lnSpc>
                          <a:spcPct val="100000"/>
                        </a:lnSpc>
                      </a:pPr>
                      <a:r>
                        <a:rPr lang="en-US" dirty="0">
                          <a:solidFill>
                            <a:srgbClr val="000000"/>
                          </a:solidFill>
                          <a:latin typeface="Arial"/>
                          <a:ea typeface="DejaVu Sans"/>
                        </a:rPr>
                        <a:t>-</a:t>
                      </a:r>
                      <a:r>
                        <a:rPr lang="en-US" dirty="0" err="1">
                          <a:solidFill>
                            <a:srgbClr val="000000"/>
                          </a:solidFill>
                          <a:latin typeface="Arial"/>
                          <a:ea typeface="DejaVu Sans"/>
                        </a:rPr>
                        <a:t>Identificador</a:t>
                      </a:r>
                      <a:endParaRPr dirty="0"/>
                    </a:p>
                  </a:txBody>
                  <a:tcPr/>
                </a:tc>
              </a:tr>
            </a:tbl>
          </a:graphicData>
        </a:graphic>
      </p:graphicFrame>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CustomShape 23"/>
          <p:cNvSpPr/>
          <p:nvPr/>
        </p:nvSpPr>
        <p:spPr>
          <a:xfrm>
            <a:off x="6927480" y="2440800"/>
            <a:ext cx="1259640" cy="4027680"/>
          </a:xfrm>
          <a:prstGeom prst="rect">
            <a:avLst/>
          </a:prstGeom>
          <a:solidFill>
            <a:srgbClr val="FFFFFF"/>
          </a:solidFill>
          <a:ln w="25560">
            <a:solidFill>
              <a:srgbClr val="3A5F8B"/>
            </a:solidFill>
            <a:round/>
          </a:ln>
        </p:spPr>
        <p:txBody>
          <a:bodyPr lIns="90000" tIns="45000" rIns="90000" bIns="45000" anchor="ctr"/>
          <a:lstStyle/>
          <a:p>
            <a:pPr algn="ctr">
              <a:lnSpc>
                <a:spcPct val="100000"/>
              </a:lnSpc>
            </a:pPr>
            <a:r>
              <a:rPr lang="en-US" b="1">
                <a:solidFill>
                  <a:srgbClr val="000000"/>
                </a:solidFill>
                <a:latin typeface="Arial"/>
                <a:ea typeface="DejaVu Sans"/>
              </a:rPr>
              <a:t>H</a:t>
            </a:r>
            <a:endParaRPr/>
          </a:p>
          <a:p>
            <a:pPr algn="ctr">
              <a:lnSpc>
                <a:spcPct val="100000"/>
              </a:lnSpc>
            </a:pPr>
            <a:r>
              <a:rPr lang="en-US" b="1">
                <a:solidFill>
                  <a:srgbClr val="000000"/>
                </a:solidFill>
                <a:latin typeface="Arial"/>
                <a:ea typeface="DejaVu Sans"/>
              </a:rPr>
              <a:t>I</a:t>
            </a:r>
            <a:endParaRPr/>
          </a:p>
          <a:p>
            <a:pPr algn="ctr">
              <a:lnSpc>
                <a:spcPct val="100000"/>
              </a:lnSpc>
            </a:pPr>
            <a:r>
              <a:rPr lang="en-US" b="1">
                <a:solidFill>
                  <a:srgbClr val="000000"/>
                </a:solidFill>
                <a:latin typeface="Arial"/>
                <a:ea typeface="DejaVu Sans"/>
              </a:rPr>
              <a:t>L</a:t>
            </a:r>
            <a:endParaRPr/>
          </a:p>
          <a:p>
            <a:pPr algn="ctr">
              <a:lnSpc>
                <a:spcPct val="100000"/>
              </a:lnSpc>
            </a:pPr>
            <a:r>
              <a:rPr lang="en-US" b="1">
                <a:solidFill>
                  <a:srgbClr val="000000"/>
                </a:solidFill>
                <a:latin typeface="Arial"/>
                <a:ea typeface="DejaVu Sans"/>
              </a:rPr>
              <a:t>O</a:t>
            </a:r>
            <a:endParaRPr/>
          </a:p>
        </p:txBody>
      </p:sp>
      <p:sp>
        <p:nvSpPr>
          <p:cNvPr id="534" name="CustomShape 24"/>
          <p:cNvSpPr/>
          <p:nvPr/>
        </p:nvSpPr>
        <p:spPr>
          <a:xfrm>
            <a:off x="8201520" y="2440800"/>
            <a:ext cx="1236600" cy="4027680"/>
          </a:xfrm>
          <a:prstGeom prst="rect">
            <a:avLst/>
          </a:prstGeom>
          <a:solidFill>
            <a:srgbClr val="FFFFFF"/>
          </a:solidFill>
          <a:ln w="25560">
            <a:solidFill>
              <a:srgbClr val="3A5F8B"/>
            </a:solidFill>
            <a:round/>
          </a:ln>
        </p:spPr>
        <p:txBody>
          <a:bodyPr lIns="90000" tIns="45000" rIns="90000" bIns="45000" anchor="ctr"/>
          <a:lstStyle/>
          <a:p>
            <a:pPr algn="ctr">
              <a:lnSpc>
                <a:spcPct val="100000"/>
              </a:lnSpc>
            </a:pPr>
            <a:r>
              <a:rPr lang="en-US" b="1">
                <a:solidFill>
                  <a:srgbClr val="000000"/>
                </a:solidFill>
                <a:latin typeface="Arial"/>
                <a:ea typeface="DejaVu Sans"/>
              </a:rPr>
              <a:t>H</a:t>
            </a:r>
            <a:endParaRPr/>
          </a:p>
          <a:p>
            <a:pPr algn="ctr">
              <a:lnSpc>
                <a:spcPct val="100000"/>
              </a:lnSpc>
            </a:pPr>
            <a:r>
              <a:rPr lang="en-US" b="1">
                <a:solidFill>
                  <a:srgbClr val="000000"/>
                </a:solidFill>
                <a:latin typeface="Arial"/>
                <a:ea typeface="DejaVu Sans"/>
              </a:rPr>
              <a:t>I</a:t>
            </a:r>
            <a:endParaRPr/>
          </a:p>
          <a:p>
            <a:pPr algn="ctr">
              <a:lnSpc>
                <a:spcPct val="100000"/>
              </a:lnSpc>
            </a:pPr>
            <a:r>
              <a:rPr lang="en-US" b="1">
                <a:solidFill>
                  <a:srgbClr val="000000"/>
                </a:solidFill>
                <a:latin typeface="Arial"/>
                <a:ea typeface="DejaVu Sans"/>
              </a:rPr>
              <a:t>L</a:t>
            </a:r>
            <a:endParaRPr/>
          </a:p>
          <a:p>
            <a:pPr algn="ctr">
              <a:lnSpc>
                <a:spcPct val="100000"/>
              </a:lnSpc>
            </a:pPr>
            <a:r>
              <a:rPr lang="en-US" b="1">
                <a:solidFill>
                  <a:srgbClr val="000000"/>
                </a:solidFill>
                <a:latin typeface="Arial"/>
                <a:ea typeface="DejaVu Sans"/>
              </a:rPr>
              <a:t>O</a:t>
            </a:r>
            <a:endParaRPr/>
          </a:p>
        </p:txBody>
      </p:sp>
      <p:sp>
        <p:nvSpPr>
          <p:cNvPr id="532" name="CustomShape 22"/>
          <p:cNvSpPr/>
          <p:nvPr/>
        </p:nvSpPr>
        <p:spPr>
          <a:xfrm>
            <a:off x="5691600" y="2440800"/>
            <a:ext cx="1202400" cy="4029840"/>
          </a:xfrm>
          <a:prstGeom prst="rect">
            <a:avLst/>
          </a:prstGeom>
          <a:solidFill>
            <a:srgbClr val="FFFFFF"/>
          </a:solidFill>
          <a:ln w="25560">
            <a:solidFill>
              <a:srgbClr val="3A5F8B"/>
            </a:solidFill>
            <a:round/>
          </a:ln>
        </p:spPr>
        <p:txBody>
          <a:bodyPr lIns="90000" tIns="45000" rIns="90000" bIns="45000" anchor="ctr"/>
          <a:lstStyle/>
          <a:p>
            <a:pPr algn="ctr">
              <a:lnSpc>
                <a:spcPct val="100000"/>
              </a:lnSpc>
            </a:pPr>
            <a:r>
              <a:rPr lang="en-US" b="1">
                <a:solidFill>
                  <a:srgbClr val="000000"/>
                </a:solidFill>
                <a:latin typeface="Arial"/>
                <a:ea typeface="DejaVu Sans"/>
              </a:rPr>
              <a:t>H</a:t>
            </a:r>
            <a:endParaRPr/>
          </a:p>
          <a:p>
            <a:pPr algn="ctr">
              <a:lnSpc>
                <a:spcPct val="100000"/>
              </a:lnSpc>
            </a:pPr>
            <a:r>
              <a:rPr lang="en-US" b="1">
                <a:solidFill>
                  <a:srgbClr val="000000"/>
                </a:solidFill>
                <a:latin typeface="Arial"/>
                <a:ea typeface="DejaVu Sans"/>
              </a:rPr>
              <a:t>I</a:t>
            </a:r>
            <a:endParaRPr/>
          </a:p>
          <a:p>
            <a:pPr algn="ctr">
              <a:lnSpc>
                <a:spcPct val="100000"/>
              </a:lnSpc>
            </a:pPr>
            <a:r>
              <a:rPr lang="en-US" b="1">
                <a:solidFill>
                  <a:srgbClr val="000000"/>
                </a:solidFill>
                <a:latin typeface="Arial"/>
                <a:ea typeface="DejaVu Sans"/>
              </a:rPr>
              <a:t>L</a:t>
            </a:r>
            <a:endParaRPr/>
          </a:p>
          <a:p>
            <a:pPr algn="ctr">
              <a:lnSpc>
                <a:spcPct val="100000"/>
              </a:lnSpc>
            </a:pPr>
            <a:r>
              <a:rPr lang="en-US" b="1">
                <a:solidFill>
                  <a:srgbClr val="000000"/>
                </a:solidFill>
                <a:latin typeface="Arial"/>
                <a:ea typeface="DejaVu Sans"/>
              </a:rPr>
              <a:t>O</a:t>
            </a:r>
            <a:endParaRPr/>
          </a:p>
        </p:txBody>
      </p:sp>
      <p:sp>
        <p:nvSpPr>
          <p:cNvPr id="512" name="CustomShape 2"/>
          <p:cNvSpPr/>
          <p:nvPr/>
        </p:nvSpPr>
        <p:spPr>
          <a:xfrm>
            <a:off x="573120" y="2440800"/>
            <a:ext cx="3752640" cy="707760"/>
          </a:xfrm>
          <a:prstGeom prst="rect">
            <a:avLst/>
          </a:prstGeom>
          <a:solidFill>
            <a:srgbClr val="9BBB59"/>
          </a:solidFill>
          <a:ln w="25560">
            <a:solidFill>
              <a:srgbClr val="3A5F8B"/>
            </a:solidFill>
            <a:round/>
          </a:ln>
        </p:spPr>
      </p:sp>
      <p:sp>
        <p:nvSpPr>
          <p:cNvPr id="514" name="CustomShape 4"/>
          <p:cNvSpPr/>
          <p:nvPr/>
        </p:nvSpPr>
        <p:spPr>
          <a:xfrm>
            <a:off x="5691600" y="1655280"/>
            <a:ext cx="3752640" cy="707760"/>
          </a:xfrm>
          <a:prstGeom prst="rect">
            <a:avLst/>
          </a:prstGeom>
          <a:solidFill>
            <a:srgbClr val="9BBB59"/>
          </a:solidFill>
          <a:ln w="25560">
            <a:solidFill>
              <a:srgbClr val="3A5F8B"/>
            </a:solidFill>
            <a:round/>
          </a:ln>
        </p:spPr>
      </p:sp>
      <p:sp>
        <p:nvSpPr>
          <p:cNvPr id="515" name="CustomShape 5"/>
          <p:cNvSpPr/>
          <p:nvPr/>
        </p:nvSpPr>
        <p:spPr>
          <a:xfrm>
            <a:off x="573120" y="1690200"/>
            <a:ext cx="3752640" cy="707760"/>
          </a:xfrm>
          <a:prstGeom prst="rect">
            <a:avLst/>
          </a:prstGeom>
          <a:solidFill>
            <a:srgbClr val="9BBB59"/>
          </a:solidFill>
          <a:ln w="25560">
            <a:solidFill>
              <a:srgbClr val="3A5F8B"/>
            </a:solidFill>
            <a:round/>
          </a:ln>
        </p:spPr>
      </p:sp>
      <p:sp>
        <p:nvSpPr>
          <p:cNvPr id="516" name="TextShape 6"/>
          <p:cNvSpPr txBox="1"/>
          <p:nvPr/>
        </p:nvSpPr>
        <p:spPr>
          <a:xfrm>
            <a:off x="781920" y="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Proceso vs Hilo</a:t>
            </a:r>
            <a:endParaRPr/>
          </a:p>
        </p:txBody>
      </p:sp>
      <p:sp>
        <p:nvSpPr>
          <p:cNvPr id="517" name="CustomShape 7"/>
          <p:cNvSpPr/>
          <p:nvPr/>
        </p:nvSpPr>
        <p:spPr>
          <a:xfrm>
            <a:off x="627840" y="1815120"/>
            <a:ext cx="1132560" cy="436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Código</a:t>
            </a:r>
            <a:endParaRPr/>
          </a:p>
        </p:txBody>
      </p:sp>
      <p:sp>
        <p:nvSpPr>
          <p:cNvPr id="518" name="CustomShape 8"/>
          <p:cNvSpPr/>
          <p:nvPr/>
        </p:nvSpPr>
        <p:spPr>
          <a:xfrm>
            <a:off x="1858320" y="1815120"/>
            <a:ext cx="1132560" cy="436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Datos</a:t>
            </a:r>
            <a:endParaRPr/>
          </a:p>
        </p:txBody>
      </p:sp>
      <p:sp>
        <p:nvSpPr>
          <p:cNvPr id="519" name="CustomShape 9"/>
          <p:cNvSpPr/>
          <p:nvPr/>
        </p:nvSpPr>
        <p:spPr>
          <a:xfrm>
            <a:off x="3088800" y="1815120"/>
            <a:ext cx="1132560" cy="436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Arch</a:t>
            </a:r>
            <a:endParaRPr/>
          </a:p>
        </p:txBody>
      </p:sp>
      <p:sp>
        <p:nvSpPr>
          <p:cNvPr id="520" name="CustomShape 10"/>
          <p:cNvSpPr/>
          <p:nvPr/>
        </p:nvSpPr>
        <p:spPr>
          <a:xfrm>
            <a:off x="5761800" y="1815120"/>
            <a:ext cx="1132560" cy="436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Código</a:t>
            </a:r>
            <a:endParaRPr/>
          </a:p>
        </p:txBody>
      </p:sp>
      <p:sp>
        <p:nvSpPr>
          <p:cNvPr id="521" name="CustomShape 11"/>
          <p:cNvSpPr/>
          <p:nvPr/>
        </p:nvSpPr>
        <p:spPr>
          <a:xfrm>
            <a:off x="6992280" y="1815120"/>
            <a:ext cx="1132560" cy="436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Datos</a:t>
            </a:r>
            <a:endParaRPr/>
          </a:p>
        </p:txBody>
      </p:sp>
      <p:sp>
        <p:nvSpPr>
          <p:cNvPr id="522" name="CustomShape 12"/>
          <p:cNvSpPr/>
          <p:nvPr/>
        </p:nvSpPr>
        <p:spPr>
          <a:xfrm>
            <a:off x="8222760" y="1815120"/>
            <a:ext cx="1132560" cy="436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Arch</a:t>
            </a:r>
            <a:endParaRPr/>
          </a:p>
        </p:txBody>
      </p:sp>
      <p:sp>
        <p:nvSpPr>
          <p:cNvPr id="523" name="CustomShape 13"/>
          <p:cNvSpPr/>
          <p:nvPr/>
        </p:nvSpPr>
        <p:spPr>
          <a:xfrm>
            <a:off x="5761800" y="3288960"/>
            <a:ext cx="1132560" cy="436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Pila</a:t>
            </a:r>
            <a:endParaRPr/>
          </a:p>
        </p:txBody>
      </p:sp>
      <p:sp>
        <p:nvSpPr>
          <p:cNvPr id="524" name="CustomShape 14"/>
          <p:cNvSpPr/>
          <p:nvPr/>
        </p:nvSpPr>
        <p:spPr>
          <a:xfrm>
            <a:off x="6992280" y="3288960"/>
            <a:ext cx="1132560" cy="436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Pila</a:t>
            </a:r>
            <a:endParaRPr/>
          </a:p>
        </p:txBody>
      </p:sp>
      <p:sp>
        <p:nvSpPr>
          <p:cNvPr id="525" name="CustomShape 15"/>
          <p:cNvSpPr/>
          <p:nvPr/>
        </p:nvSpPr>
        <p:spPr>
          <a:xfrm>
            <a:off x="8222760" y="3288960"/>
            <a:ext cx="1132560" cy="436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Pila</a:t>
            </a:r>
            <a:endParaRPr/>
          </a:p>
        </p:txBody>
      </p:sp>
      <p:sp>
        <p:nvSpPr>
          <p:cNvPr id="526" name="CustomShape 16"/>
          <p:cNvSpPr/>
          <p:nvPr/>
        </p:nvSpPr>
        <p:spPr>
          <a:xfrm>
            <a:off x="5761800" y="2568600"/>
            <a:ext cx="1132560" cy="436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sz="1600">
                <a:solidFill>
                  <a:srgbClr val="FFFFFF"/>
                </a:solidFill>
                <a:latin typeface="Arial"/>
                <a:ea typeface="DejaVu Sans"/>
              </a:rPr>
              <a:t>Registros</a:t>
            </a:r>
            <a:endParaRPr/>
          </a:p>
        </p:txBody>
      </p:sp>
      <p:sp>
        <p:nvSpPr>
          <p:cNvPr id="527" name="CustomShape 17"/>
          <p:cNvSpPr/>
          <p:nvPr/>
        </p:nvSpPr>
        <p:spPr>
          <a:xfrm>
            <a:off x="6992280" y="2568600"/>
            <a:ext cx="1132560" cy="436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sz="1600">
                <a:solidFill>
                  <a:srgbClr val="FFFFFF"/>
                </a:solidFill>
                <a:latin typeface="Arial"/>
                <a:ea typeface="DejaVu Sans"/>
              </a:rPr>
              <a:t>Registros</a:t>
            </a:r>
            <a:endParaRPr/>
          </a:p>
        </p:txBody>
      </p:sp>
      <p:sp>
        <p:nvSpPr>
          <p:cNvPr id="528" name="CustomShape 18"/>
          <p:cNvSpPr/>
          <p:nvPr/>
        </p:nvSpPr>
        <p:spPr>
          <a:xfrm>
            <a:off x="8222760" y="2568600"/>
            <a:ext cx="1132560" cy="436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sz="1600">
                <a:solidFill>
                  <a:srgbClr val="FFFFFF"/>
                </a:solidFill>
                <a:latin typeface="Arial"/>
                <a:ea typeface="DejaVu Sans"/>
              </a:rPr>
              <a:t>Registros</a:t>
            </a:r>
            <a:endParaRPr/>
          </a:p>
        </p:txBody>
      </p:sp>
      <p:sp>
        <p:nvSpPr>
          <p:cNvPr id="529" name="CustomShape 19"/>
          <p:cNvSpPr/>
          <p:nvPr/>
        </p:nvSpPr>
        <p:spPr>
          <a:xfrm>
            <a:off x="640440" y="2606760"/>
            <a:ext cx="1132560" cy="436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sz="1600">
                <a:solidFill>
                  <a:srgbClr val="FFFFFF"/>
                </a:solidFill>
                <a:latin typeface="Arial"/>
                <a:ea typeface="DejaVu Sans"/>
              </a:rPr>
              <a:t>Registros</a:t>
            </a:r>
            <a:endParaRPr/>
          </a:p>
        </p:txBody>
      </p:sp>
      <p:sp>
        <p:nvSpPr>
          <p:cNvPr id="530" name="CustomShape 20"/>
          <p:cNvSpPr/>
          <p:nvPr/>
        </p:nvSpPr>
        <p:spPr>
          <a:xfrm>
            <a:off x="3088800" y="2595240"/>
            <a:ext cx="1132560" cy="436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Pila</a:t>
            </a:r>
            <a:endParaRPr/>
          </a:p>
        </p:txBody>
      </p:sp>
      <p:sp>
        <p:nvSpPr>
          <p:cNvPr id="531" name="CustomShape 21"/>
          <p:cNvSpPr/>
          <p:nvPr/>
        </p:nvSpPr>
        <p:spPr>
          <a:xfrm>
            <a:off x="573120" y="3163320"/>
            <a:ext cx="3752640" cy="3293640"/>
          </a:xfrm>
          <a:prstGeom prst="rect">
            <a:avLst/>
          </a:prstGeom>
          <a:solidFill>
            <a:srgbClr val="FFFFFF"/>
          </a:solidFill>
          <a:ln w="25560">
            <a:solidFill>
              <a:srgbClr val="3A5F8B"/>
            </a:solidFill>
            <a:round/>
          </a:ln>
        </p:spPr>
        <p:txBody>
          <a:bodyPr lIns="90000" tIns="45000" rIns="90000" bIns="45000" anchor="ctr"/>
          <a:lstStyle/>
          <a:p>
            <a:pPr algn="ctr">
              <a:lnSpc>
                <a:spcPct val="100000"/>
              </a:lnSpc>
            </a:pPr>
            <a:r>
              <a:rPr lang="en-US" b="1">
                <a:solidFill>
                  <a:srgbClr val="000000"/>
                </a:solidFill>
                <a:latin typeface="Arial"/>
                <a:ea typeface="DejaVu Sans"/>
              </a:rPr>
              <a:t>H</a:t>
            </a:r>
            <a:endParaRPr/>
          </a:p>
          <a:p>
            <a:pPr algn="ctr">
              <a:lnSpc>
                <a:spcPct val="100000"/>
              </a:lnSpc>
            </a:pPr>
            <a:r>
              <a:rPr lang="en-US" b="1">
                <a:solidFill>
                  <a:srgbClr val="000000"/>
                </a:solidFill>
                <a:latin typeface="Arial"/>
                <a:ea typeface="DejaVu Sans"/>
              </a:rPr>
              <a:t>I</a:t>
            </a:r>
            <a:endParaRPr/>
          </a:p>
          <a:p>
            <a:pPr algn="ctr">
              <a:lnSpc>
                <a:spcPct val="100000"/>
              </a:lnSpc>
            </a:pPr>
            <a:r>
              <a:rPr lang="en-US" b="1">
                <a:solidFill>
                  <a:srgbClr val="000000"/>
                </a:solidFill>
                <a:latin typeface="Arial"/>
                <a:ea typeface="DejaVu Sans"/>
              </a:rPr>
              <a:t>L</a:t>
            </a:r>
            <a:endParaRPr/>
          </a:p>
          <a:p>
            <a:pPr algn="ctr">
              <a:lnSpc>
                <a:spcPct val="100000"/>
              </a:lnSpc>
            </a:pPr>
            <a:r>
              <a:rPr lang="en-US" b="1">
                <a:solidFill>
                  <a:srgbClr val="000000"/>
                </a:solidFill>
                <a:latin typeface="Arial"/>
                <a:ea typeface="DejaVu Sans"/>
              </a:rPr>
              <a:t>O</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2847</TotalTime>
  <Words>9405</Words>
  <Application>Microsoft Office PowerPoint</Application>
  <PresentationFormat>Panorámica</PresentationFormat>
  <Paragraphs>1493</Paragraphs>
  <Slides>179</Slides>
  <Notes>2</Notes>
  <HiddenSlides>0</HiddenSlides>
  <MMClips>0</MMClips>
  <ScaleCrop>false</ScaleCrop>
  <HeadingPairs>
    <vt:vector size="6" baseType="variant">
      <vt:variant>
        <vt:lpstr>Fuentes usadas</vt:lpstr>
      </vt:variant>
      <vt:variant>
        <vt:i4>10</vt:i4>
      </vt:variant>
      <vt:variant>
        <vt:lpstr>Tema</vt:lpstr>
      </vt:variant>
      <vt:variant>
        <vt:i4>5</vt:i4>
      </vt:variant>
      <vt:variant>
        <vt:lpstr>Títulos de diapositiva</vt:lpstr>
      </vt:variant>
      <vt:variant>
        <vt:i4>179</vt:i4>
      </vt:variant>
    </vt:vector>
  </HeadingPairs>
  <TitlesOfParts>
    <vt:vector size="194" baseType="lpstr">
      <vt:lpstr>Arial Unicode MS</vt:lpstr>
      <vt:lpstr>Arial</vt:lpstr>
      <vt:lpstr>Calibri</vt:lpstr>
      <vt:lpstr>Calibri Light</vt:lpstr>
      <vt:lpstr>Courier New</vt:lpstr>
      <vt:lpstr>DejaVu Sans</vt:lpstr>
      <vt:lpstr>MoolBoran</vt:lpstr>
      <vt:lpstr>StarSymbol</vt:lpstr>
      <vt:lpstr>Symbol</vt:lpstr>
      <vt:lpstr>Times New Roman</vt:lpstr>
      <vt:lpstr>Office Theme</vt:lpstr>
      <vt:lpstr>Office Theme</vt: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Variables de condición</vt:lpstr>
      <vt:lpstr>Creación de variables de condición</vt:lpstr>
      <vt:lpstr>Interfaz Condition (java.util.concurrent.locks.Condition)</vt:lpstr>
      <vt:lpstr>Uso</vt:lpstr>
      <vt:lpstr>Semáforos</vt:lpstr>
      <vt:lpstr>Usos</vt:lpstr>
      <vt:lpstr>Tipos de semáforos</vt:lpstr>
      <vt:lpstr>Clase Semaphore (java.util.concurrent.Semaphore)</vt:lpstr>
      <vt:lpstr>Métodos (continuación)</vt:lpstr>
      <vt:lpstr>Ej..</vt:lpstr>
      <vt:lpstr>Tuberías (pipes)</vt:lpstr>
      <vt:lpstr>Clase java.io.PipedInputStream</vt:lpstr>
      <vt:lpstr>Clase java.io.PipedInputStream</vt:lpstr>
      <vt:lpstr>Clase java.io.PipedOutputStream</vt:lpstr>
      <vt:lpstr>Pthreads  &lt;pthread.h&gt;</vt:lpstr>
      <vt:lpstr>Atributos de un hilo</vt:lpstr>
      <vt:lpstr>Atributos</vt:lpstr>
      <vt:lpstr>Presentación de PowerPoint</vt:lpstr>
      <vt:lpstr>Sincronización de hilos</vt:lpstr>
      <vt:lpstr>Mutex</vt:lpstr>
      <vt:lpstr>Presentación de PowerPoint</vt:lpstr>
      <vt:lpstr>Presentación de PowerPoint</vt:lpstr>
      <vt:lpstr>Variables de condición</vt:lpstr>
      <vt:lpstr>Atributos</vt:lpstr>
      <vt:lpstr>Semáforos  &lt;semaphore.h&gt;</vt:lpstr>
      <vt:lpstr>Tuberías (pipes)  &lt;unistd.h&gt;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axel</cp:lastModifiedBy>
  <cp:revision>75</cp:revision>
  <dcterms:modified xsi:type="dcterms:W3CDTF">2017-03-26T17:34:04Z</dcterms:modified>
</cp:coreProperties>
</file>