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2" r:id="rId4"/>
    <p:sldId id="259" r:id="rId5"/>
    <p:sldId id="297" r:id="rId6"/>
    <p:sldId id="261" r:id="rId7"/>
    <p:sldId id="298" r:id="rId8"/>
    <p:sldId id="299" r:id="rId9"/>
    <p:sldId id="300" r:id="rId10"/>
    <p:sldId id="302" r:id="rId11"/>
    <p:sldId id="303" r:id="rId12"/>
    <p:sldId id="304" r:id="rId13"/>
    <p:sldId id="301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295" r:id="rId34"/>
    <p:sldId id="296" r:id="rId35"/>
    <p:sldId id="324" r:id="rId36"/>
    <p:sldId id="325" r:id="rId37"/>
    <p:sldId id="326" r:id="rId38"/>
    <p:sldId id="278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Lato" panose="020F0502020204030203" pitchFamily="34" charset="0"/>
      <p:regular r:id="rId45"/>
      <p:bold r:id="rId46"/>
    </p:embeddedFont>
    <p:embeddedFont>
      <p:font typeface="Raleway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55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473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428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36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84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862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983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172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420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354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382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155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597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035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315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859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232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689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735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98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2411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127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777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721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732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800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65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77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95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4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 panose="020F0502020204030203"/>
              <a:buChar char="▷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40" y="1690687"/>
            <a:ext cx="6624320" cy="637540"/>
          </a:xfrm>
        </p:spPr>
        <p:txBody>
          <a:bodyPr>
            <a:normAutofit fontScale="87500"/>
          </a:bodyPr>
          <a:lstStyle/>
          <a:p>
            <a:pPr marL="76200" indent="0">
              <a:buNone/>
            </a:pPr>
            <a:r>
              <a:rPr lang="en-US" altLang="vi-VN" sz="2500" i="1" dirty="0" err="1">
                <a:latin typeface="Times New Roman" panose="02020603050405020304" charset="0"/>
                <a:cs typeface="Times New Roman" panose="02020603050405020304" charset="0"/>
              </a:rPr>
              <a:t>Môn</a:t>
            </a:r>
            <a:r>
              <a:rPr lang="en-US" altLang="vi-VN" sz="25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vi-VN" sz="2500" i="1" dirty="0" err="1">
                <a:latin typeface="Times New Roman" panose="02020603050405020304" charset="0"/>
                <a:cs typeface="Times New Roman" panose="02020603050405020304" charset="0"/>
              </a:rPr>
              <a:t>học</a:t>
            </a:r>
            <a:r>
              <a:rPr lang="en-US" altLang="vi-VN" sz="2500" i="1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vi-VN" sz="25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vi-VN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CÔNG NGHỆ PHẦN MỀM</a:t>
            </a:r>
          </a:p>
        </p:txBody>
      </p:sp>
      <p:pic>
        <p:nvPicPr>
          <p:cNvPr id="4" name="Picture 3" descr="HUFI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410845"/>
            <a:ext cx="1097280" cy="10833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35785" y="745490"/>
            <a:ext cx="68941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effectLst/>
              </a:rPr>
              <a:t>Trường Đại học Công nghiệp Thực phẩm TP. HCM</a:t>
            </a: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1695450" y="2859405"/>
            <a:ext cx="5753100" cy="183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vi-VN" sz="2900" i="1">
                <a:solidFill>
                  <a:schemeClr val="tx1"/>
                </a:solidFill>
                <a:effectLst/>
              </a:rPr>
              <a:t>Đề tài:</a:t>
            </a:r>
          </a:p>
          <a:p>
            <a:r>
              <a:rPr lang="en-US" altLang="vi-VN" sz="41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PHẦN MỀM QUẢN LÝ TOUR DU LỊCH</a:t>
            </a:r>
          </a:p>
        </p:txBody>
      </p:sp>
      <p:pic>
        <p:nvPicPr>
          <p:cNvPr id="8" name="Picture 7" descr="RaiTi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524115" y="3723640"/>
            <a:ext cx="1509395" cy="1294130"/>
          </a:xfrm>
          <a:prstGeom prst="rect">
            <a:avLst/>
          </a:prstGeom>
        </p:spPr>
      </p:pic>
      <p:pic>
        <p:nvPicPr>
          <p:cNvPr id="2" name="Picture 0" descr="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" y="3719830"/>
            <a:ext cx="1565910" cy="1297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split orient="vert"/>
      </p:transition>
    </mc:Choice>
    <mc:Fallback xmlns="">
      <p:transition spd="med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1.2.2.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khoản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mềm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khẩu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). </a:t>
            </a: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tour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ty,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tour,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,... </a:t>
            </a: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đặt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56215446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1.2.2.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khoản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tùy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). </a:t>
            </a: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khẩu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). </a:t>
            </a: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tour,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tour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đặt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,...</a:t>
            </a:r>
            <a:endParaRPr lang="en-US" sz="2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302732013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sz="5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sz="5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13" name="Google Shape;111;p15">
            <a:extLst>
              <a:ext uri="{FF2B5EF4-FFF2-40B4-BE49-F238E27FC236}">
                <a16:creationId xmlns:a16="http://schemas.microsoft.com/office/drawing/2014/main" id="{679FC210-C382-88AE-30C6-968D4AC805F9}"/>
              </a:ext>
            </a:extLst>
          </p:cNvPr>
          <p:cNvSpPr txBox="1">
            <a:spLocks/>
          </p:cNvSpPr>
          <p:nvPr/>
        </p:nvSpPr>
        <p:spPr>
          <a:xfrm>
            <a:off x="1286464" y="598838"/>
            <a:ext cx="16981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1.3.</a:t>
            </a:r>
            <a:endParaRPr lang="en-GB" alt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Google Shape;112;p15">
            <a:extLst>
              <a:ext uri="{FF2B5EF4-FFF2-40B4-BE49-F238E27FC236}">
                <a16:creationId xmlns:a16="http://schemas.microsoft.com/office/drawing/2014/main" id="{E044DC89-ED2B-E2AF-C287-12AC24ACD267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  <a:tabLst>
                <a:tab pos="628650" algn="l"/>
              </a:tabLst>
            </a:pPr>
            <a:r>
              <a:rPr lang="en-US" altLang="en-GB" sz="14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376222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1.3.1.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Mỗi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dùng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sẽ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một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tài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khoản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gồm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Username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Password)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đăng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nhập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tùy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chức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vụ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Thoát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khỏi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sz="2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318711594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1.3.2.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Quyền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hạn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1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sz="2100" b="1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39368299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1.3.2.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endParaRPr lang="en-US" sz="1800" i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lvl="0" indent="334963" algn="l" rtl="0">
              <a:spcBef>
                <a:spcPts val="600"/>
              </a:spcBef>
              <a:spcAft>
                <a:spcPts val="600"/>
              </a:spcAft>
              <a:buSzPts val="1800"/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vi-VN" sz="18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vi-VN" sz="18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94157724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1.3.2.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Tour: </a:t>
            </a:r>
            <a:endParaRPr lang="en-US" sz="1800" i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lvl="0" indent="334963" algn="l" rtl="0">
              <a:spcBef>
                <a:spcPts val="600"/>
              </a:spcBef>
              <a:spcAft>
                <a:spcPts val="600"/>
              </a:spcAft>
              <a:buSzPts val="1800"/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tour. </a:t>
            </a:r>
            <a:endParaRPr lang="vi-VN" sz="18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tour.</a:t>
            </a: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tour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18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358913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1.3.2.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i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lvl="0" indent="334963" algn="l" rtl="0">
              <a:spcBef>
                <a:spcPts val="600"/>
              </a:spcBef>
              <a:spcAft>
                <a:spcPts val="600"/>
              </a:spcAft>
              <a:buSzPts val="1800"/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vi-VN" sz="18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Thêm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mới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xóa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khỏi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CSDL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94195110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1.3.2.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tour: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i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lvl="0" indent="334963" algn="l" rtl="0">
              <a:spcBef>
                <a:spcPts val="600"/>
              </a:spcBef>
              <a:spcAft>
                <a:spcPts val="600"/>
              </a:spcAft>
              <a:buSzPts val="1800"/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Tìm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kiếm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Tour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vi-VN" sz="18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Tour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our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mới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xóa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Tour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132634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1.3.2.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):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i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lvl="0" indent="334963" algn="l" rtl="0">
              <a:spcBef>
                <a:spcPts val="600"/>
              </a:spcBef>
              <a:spcAft>
                <a:spcPts val="600"/>
              </a:spcAft>
              <a:buSzPts val="1800"/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vi-VN" sz="18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Thêm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mới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xóa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khỏi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CSDL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Thay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đổi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mật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khẩu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tài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khoản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153005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34670" y="509270"/>
            <a:ext cx="7628255" cy="567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THÀNH VIÊN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7424377" y="254428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pic>
        <p:nvPicPr>
          <p:cNvPr id="3" name="Picture 2" descr="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" y="2030730"/>
            <a:ext cx="1361440" cy="12763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881937" y="3300095"/>
            <a:ext cx="186055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01600" indent="0" algn="ctr">
              <a:buNone/>
            </a:pPr>
            <a:r>
              <a:rPr lang="en-US" sz="15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Nguyễn Lê Gia Bảo.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953714" y="3307080"/>
            <a:ext cx="141097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01600" indent="0" algn="ctr">
              <a:buNone/>
            </a:pPr>
            <a:r>
              <a:rPr lang="en-US" sz="15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Phạm Gia Đạt.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2539365" y="3300730"/>
            <a:ext cx="186944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01600" indent="0" algn="ctr">
              <a:buNone/>
            </a:pPr>
            <a:r>
              <a:rPr lang="en-US" sz="15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Nguyễn Phước Tâm.</a:t>
            </a:r>
          </a:p>
        </p:txBody>
      </p:sp>
      <p:pic>
        <p:nvPicPr>
          <p:cNvPr id="9" name="Picture 8" descr="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237" y="2053590"/>
            <a:ext cx="1720215" cy="1283335"/>
          </a:xfrm>
          <a:prstGeom prst="rect">
            <a:avLst/>
          </a:prstGeom>
        </p:spPr>
      </p:pic>
      <p:pic>
        <p:nvPicPr>
          <p:cNvPr id="10" name="Picture 9" descr="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714" y="2004060"/>
            <a:ext cx="1605915" cy="1303020"/>
          </a:xfrm>
          <a:prstGeom prst="rect">
            <a:avLst/>
          </a:prstGeom>
        </p:spPr>
      </p:pic>
      <p:pic>
        <p:nvPicPr>
          <p:cNvPr id="12" name="Picture 11" descr="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620" y="2028190"/>
            <a:ext cx="1852930" cy="13023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92125" y="3307080"/>
            <a:ext cx="144272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01600" indent="0" algn="ctr">
              <a:buNone/>
            </a:pPr>
            <a:r>
              <a:rPr lang="en-US" sz="15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Phạm Gia Bảo.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airplane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1.3.2.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địa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điểm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tham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i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lvl="0" indent="334963" algn="l" rtl="0">
              <a:spcBef>
                <a:spcPts val="600"/>
              </a:spcBef>
              <a:spcAft>
                <a:spcPts val="600"/>
              </a:spcAft>
              <a:buSzPts val="1800"/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Tìm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kiếm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điểm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vi-VN" sz="18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điểm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Thêm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điểm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mới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xóa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điểm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375719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1.3.2.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phương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tiện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i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lvl="0" indent="334963" algn="l" rtl="0">
              <a:spcBef>
                <a:spcPts val="600"/>
              </a:spcBef>
              <a:spcAft>
                <a:spcPts val="600"/>
              </a:spcAft>
              <a:buSzPts val="1800"/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phương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vi-VN" sz="18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Thêm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mới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phương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Xóa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phương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64651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1.3.2.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indent="261938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sạn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i="1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i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lvl="0" indent="334963" algn="l" rtl="0">
              <a:spcBef>
                <a:spcPts val="600"/>
              </a:spcBef>
              <a:spcAft>
                <a:spcPts val="600"/>
              </a:spcAft>
              <a:buSzPts val="1800"/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sạn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vi-VN" sz="18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Thêm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mới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sạn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indent="334963">
              <a:spcBef>
                <a:spcPts val="600"/>
              </a:spcBef>
              <a:spcAft>
                <a:spcPts val="600"/>
              </a:spcAft>
              <a:buFontTx/>
              <a:buChar char="˗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Xóa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sạn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74979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5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5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5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GB" sz="5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sz="5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  <p:sp>
        <p:nvSpPr>
          <p:cNvPr id="13" name="Google Shape;111;p15">
            <a:extLst>
              <a:ext uri="{FF2B5EF4-FFF2-40B4-BE49-F238E27FC236}">
                <a16:creationId xmlns:a16="http://schemas.microsoft.com/office/drawing/2014/main" id="{679FC210-C382-88AE-30C6-968D4AC805F9}"/>
              </a:ext>
            </a:extLst>
          </p:cNvPr>
          <p:cNvSpPr txBox="1">
            <a:spLocks/>
          </p:cNvSpPr>
          <p:nvPr/>
        </p:nvSpPr>
        <p:spPr>
          <a:xfrm>
            <a:off x="1286464" y="598838"/>
            <a:ext cx="16981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1.4.</a:t>
            </a:r>
            <a:endParaRPr lang="en-GB" alt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Google Shape;112;p15">
            <a:extLst>
              <a:ext uri="{FF2B5EF4-FFF2-40B4-BE49-F238E27FC236}">
                <a16:creationId xmlns:a16="http://schemas.microsoft.com/office/drawing/2014/main" id="{E044DC89-ED2B-E2AF-C287-12AC24ACD267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  <a:tabLst>
                <a:tab pos="628650" algn="l"/>
              </a:tabLst>
            </a:pPr>
            <a:r>
              <a:rPr lang="en-US" altLang="en-GB" sz="14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96520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1.4.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1.4.1.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ERD: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90A5683-6FD2-8F6E-7C35-F2675F1200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24" y="1641881"/>
            <a:ext cx="6734751" cy="29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667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1.4.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1.4.2.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Sơ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đồ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0494903-C3EB-B05E-3C66-4856CF330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05" y="1690245"/>
            <a:ext cx="6146390" cy="285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008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1.4.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1.4.3.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Sơ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đồ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use case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1B6A657-3FAD-94D7-C446-6157F5D3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25" y="1592994"/>
            <a:ext cx="6025349" cy="31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12171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sz="5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 lang="en-GB"/>
          </a:p>
        </p:txBody>
      </p:sp>
      <p:sp>
        <p:nvSpPr>
          <p:cNvPr id="13" name="Google Shape;111;p15">
            <a:extLst>
              <a:ext uri="{FF2B5EF4-FFF2-40B4-BE49-F238E27FC236}">
                <a16:creationId xmlns:a16="http://schemas.microsoft.com/office/drawing/2014/main" id="{679FC210-C382-88AE-30C6-968D4AC805F9}"/>
              </a:ext>
            </a:extLst>
          </p:cNvPr>
          <p:cNvSpPr txBox="1">
            <a:spLocks/>
          </p:cNvSpPr>
          <p:nvPr/>
        </p:nvSpPr>
        <p:spPr>
          <a:xfrm>
            <a:off x="1286464" y="598838"/>
            <a:ext cx="16981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1.5.</a:t>
            </a:r>
            <a:endParaRPr lang="en-GB" alt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Google Shape;112;p15">
            <a:extLst>
              <a:ext uri="{FF2B5EF4-FFF2-40B4-BE49-F238E27FC236}">
                <a16:creationId xmlns:a16="http://schemas.microsoft.com/office/drawing/2014/main" id="{E044DC89-ED2B-E2AF-C287-12AC24ACD267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  <a:tabLst>
                <a:tab pos="628650" algn="l"/>
              </a:tabLst>
            </a:pPr>
            <a:r>
              <a:rPr lang="en-US" altLang="en-GB" sz="14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6821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1.5. Giao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1.5.1.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13DC9A2-22E7-C626-37C1-ECAB8B95F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433" y="1616527"/>
            <a:ext cx="4503134" cy="31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58115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1.5. Giao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1.5.2.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F483DEC-00CB-F7DB-B879-33E7D140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679" y="1461630"/>
            <a:ext cx="4298641" cy="35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5864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NỘI DUNG</a:t>
            </a:r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altLang="en-GB" sz="2400" b="1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Raleway"/>
                  <a:cs typeface="Times New Roman" panose="02020603050405020304" charset="0"/>
                  <a:sym typeface="Raleway"/>
                </a:rPr>
                <a:t>3. KẾT LUẬN</a:t>
              </a: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3.1. </a:t>
              </a:r>
              <a:r>
                <a:rPr lang="en-GB" sz="1600" dirty="0" err="1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Đã</a:t>
              </a: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đạt</a:t>
              </a: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được</a:t>
              </a: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3.2. </a:t>
              </a:r>
              <a:r>
                <a:rPr lang="en-GB" sz="1600" dirty="0" err="1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Chưa</a:t>
              </a: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đạt</a:t>
              </a: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được</a:t>
              </a: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3.3. </a:t>
              </a:r>
              <a:r>
                <a:rPr lang="en-GB" sz="1600" dirty="0" err="1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Định</a:t>
              </a: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hướng</a:t>
              </a: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phát</a:t>
              </a: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triển</a:t>
              </a: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.</a:t>
              </a: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altLang="en-GB" sz="2400" b="1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Raleway"/>
                  <a:cs typeface="Times New Roman" panose="02020603050405020304" charset="0"/>
                  <a:sym typeface="Raleway"/>
                </a:rPr>
                <a:t>1. GIỚI THIỆU</a:t>
              </a: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555171" y="2057125"/>
              <a:ext cx="233639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1.1.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Giới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thiệu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về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đề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tài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1.2.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Phân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tích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đề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tài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1.3.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Nghiệp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vụ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1.4.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Các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mô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hình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,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biểu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đồ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1.5. Giao </a:t>
              </a:r>
              <a:r>
                <a:rPr lang="en-GB" sz="1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diện</a:t>
              </a:r>
              <a:r>
                <a:rPr lang="en-GB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.</a:t>
              </a: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altLang="en-GB" sz="2400" b="1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Raleway"/>
                  <a:cs typeface="Times New Roman" panose="02020603050405020304" charset="0"/>
                  <a:sym typeface="Raleway"/>
                </a:rPr>
                <a:t>2. DEMO</a:t>
              </a: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Demo </a:t>
              </a:r>
              <a:r>
                <a:rPr lang="en-GB" sz="16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ứng</a:t>
              </a:r>
              <a:r>
                <a:rPr lang="en-GB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dụng</a:t>
              </a:r>
              <a:r>
                <a:rPr lang="en-GB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Quản</a:t>
              </a:r>
              <a:r>
                <a:rPr lang="en-GB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</a:t>
              </a:r>
              <a:r>
                <a:rPr lang="en-GB" sz="16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lý</a:t>
              </a:r>
              <a:r>
                <a:rPr lang="en-GB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 tour du </a:t>
              </a:r>
              <a:r>
                <a:rPr lang="en-GB" sz="16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lịch</a:t>
              </a:r>
              <a:r>
                <a:rPr lang="en-GB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charset="0"/>
                  <a:ea typeface="Lato" panose="020F0502020204030203"/>
                  <a:cs typeface="Times New Roman" panose="02020603050405020304" charset="0"/>
                  <a:sym typeface="Lato" panose="020F0502020204030203"/>
                </a:rPr>
                <a:t>.</a:t>
              </a: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 panose="02020603050405020304" charset="0"/>
                <a:cs typeface="Times New Roman" panose="02020603050405020304" charset="0"/>
              </a:rPr>
              <a:t>3</a:t>
            </a:fld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airplan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1.5. Giao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1.5.3. Trang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11DAA017-417A-E4D2-D544-8EE65EAA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398" y="1539910"/>
            <a:ext cx="4341204" cy="327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44266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1.5. Giao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1.5.4. Trang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0EED2D3-B731-FAA1-9CB8-850F222C9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661" y="1536983"/>
            <a:ext cx="4664677" cy="33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57553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1.5. Giao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1.5.5. Trang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67F8E4A-ABAD-0D6B-F742-674CE187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14" y="1549731"/>
            <a:ext cx="4566571" cy="334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59182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GB"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72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DEMO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0">
                <a:latin typeface="Times New Roman" panose="02020603050405020304" charset="0"/>
                <a:cs typeface="Times New Roman" panose="02020603050405020304" charset="0"/>
              </a:rPr>
              <a:t>Demo ứng dụng minh họa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 panose="02020603050405020304" charset="0"/>
                <a:cs typeface="Times New Roman" panose="02020603050405020304" charset="0"/>
              </a:rPr>
              <a:t>33</a:t>
            </a:fld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airplane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GB"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72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KẾT LUẬN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0">
                <a:latin typeface="Times New Roman" panose="02020603050405020304" charset="0"/>
                <a:cs typeface="Times New Roman" panose="02020603050405020304" charset="0"/>
              </a:rPr>
              <a:t>Những thiếu sót và những gì đã làm được của đề tài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 panose="02020603050405020304" charset="0"/>
                <a:cs typeface="Times New Roman" panose="02020603050405020304" charset="0"/>
              </a:rPr>
              <a:t>34</a:t>
            </a:fld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airplane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3.1.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đạt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Thiết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kế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được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sơ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use case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nghiệp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vụ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sơ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use case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sơ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ERD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triển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thành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mô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Xây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dựng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ứng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dụng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với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chức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năng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cơ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thêm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xóa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sz="2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35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994705161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3.2.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Chưa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đạt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Giao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chưa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được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bắt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mắt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chức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năng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còn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đơn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giãn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sz="2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36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1207852691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3.3.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nhiều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nền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tảng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(mobile, web,…)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Tinh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chỉnh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thân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thiện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dàng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thao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êm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hình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ảnh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minh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họa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mỗi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tour du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lịch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hút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520190498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sz="60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questions?</a:t>
            </a: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 lang="en-GB"/>
          </a:p>
        </p:txBody>
      </p:sp>
      <p:sp>
        <p:nvSpPr>
          <p:cNvPr id="125" name="Google Shape;125;p17"/>
          <p:cNvSpPr txBox="1"/>
          <p:nvPr/>
        </p:nvSpPr>
        <p:spPr>
          <a:xfrm>
            <a:off x="772795" y="3003550"/>
            <a:ext cx="6462395" cy="1520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altLang="en-GB" sz="2000" i="1">
                <a:solidFill>
                  <a:schemeClr val="l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Môn học</a:t>
            </a:r>
            <a:r>
              <a:rPr lang="en-GB" sz="2000" i="1">
                <a:solidFill>
                  <a:schemeClr val="l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altLang="en-GB" sz="2000">
                <a:solidFill>
                  <a:schemeClr val="l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Công nghệ phần mềm.</a:t>
            </a:r>
            <a:endParaRPr sz="2000">
              <a:solidFill>
                <a:schemeClr val="l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i="1">
                <a:solidFill>
                  <a:schemeClr val="l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Đề tài:</a:t>
            </a:r>
            <a:r>
              <a:rPr lang="en-US" sz="2000">
                <a:solidFill>
                  <a:schemeClr val="l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Phần mềm quản lý tour du lịch.</a:t>
            </a:r>
            <a:endParaRPr sz="2000">
              <a:solidFill>
                <a:schemeClr val="l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altLang="en-GB" sz="2000" i="1">
                <a:solidFill>
                  <a:schemeClr val="l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Nhóm thực hiện:</a:t>
            </a:r>
            <a:r>
              <a:rPr lang="en-US" altLang="en-GB" sz="2000">
                <a:solidFill>
                  <a:schemeClr val="l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05.</a:t>
            </a:r>
            <a:endParaRPr lang="en-GB" sz="2000"/>
          </a:p>
        </p:txBody>
      </p:sp>
      <p:pic>
        <p:nvPicPr>
          <p:cNvPr id="2" name="Picture 0" descr="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1885950"/>
            <a:ext cx="2419985" cy="2122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split orient="vert" dir="in"/>
      </p:transition>
    </mc:Choice>
    <mc:Fallback xmlns="">
      <p:transition spd="med">
        <p:split orient="vert"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</a:t>
            </a:r>
            <a:endParaRPr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GIỚI THIỆU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 panose="02020603050405020304" charset="0"/>
                <a:cs typeface="Times New Roman" panose="02020603050405020304" charset="0"/>
              </a:rPr>
              <a:t>4</a:t>
            </a:fld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airplane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5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5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5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5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sz="5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13" name="Google Shape;111;p15">
            <a:extLst>
              <a:ext uri="{FF2B5EF4-FFF2-40B4-BE49-F238E27FC236}">
                <a16:creationId xmlns:a16="http://schemas.microsoft.com/office/drawing/2014/main" id="{679FC210-C382-88AE-30C6-968D4AC805F9}"/>
              </a:ext>
            </a:extLst>
          </p:cNvPr>
          <p:cNvSpPr txBox="1">
            <a:spLocks/>
          </p:cNvSpPr>
          <p:nvPr/>
        </p:nvSpPr>
        <p:spPr>
          <a:xfrm>
            <a:off x="1286464" y="598838"/>
            <a:ext cx="16981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1.1.</a:t>
            </a:r>
            <a:endParaRPr lang="en-GB" alt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Google Shape;112;p15">
            <a:extLst>
              <a:ext uri="{FF2B5EF4-FFF2-40B4-BE49-F238E27FC236}">
                <a16:creationId xmlns:a16="http://schemas.microsoft.com/office/drawing/2014/main" id="{E044DC89-ED2B-E2AF-C287-12AC24ACD267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  <a:tabLst>
                <a:tab pos="628650" algn="l"/>
              </a:tabLst>
            </a:pPr>
            <a:r>
              <a:rPr lang="en-US" altLang="en-GB" sz="14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328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ty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khảo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sát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Saigontourist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90488" indent="358775">
              <a:spcBef>
                <a:spcPts val="600"/>
              </a:spcBef>
              <a:spcAft>
                <a:spcPts val="600"/>
              </a:spcAft>
            </a:pP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tiêu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Trợ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giúp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lưu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trữ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tìm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kiếm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thêm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xóa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cập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nhật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tour,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nhanh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chóng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chính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tiện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thân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thiện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dễ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90488" indent="358775">
              <a:spcBef>
                <a:spcPts val="600"/>
              </a:spcBef>
              <a:spcAft>
                <a:spcPts val="600"/>
              </a:spcAft>
            </a:pP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Phạm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vi: </a:t>
            </a:r>
          </a:p>
          <a:p>
            <a:pPr marL="449263" indent="269875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˗"/>
            </a:pP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môn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học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nghệ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.NET, CSDL,…</a:t>
            </a:r>
          </a:p>
          <a:p>
            <a:pPr marL="449263" indent="269875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˗"/>
            </a:pP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Đề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tài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chú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trọng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Tour,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du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lịch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phương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tiện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5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5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5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sz="5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13" name="Google Shape;111;p15">
            <a:extLst>
              <a:ext uri="{FF2B5EF4-FFF2-40B4-BE49-F238E27FC236}">
                <a16:creationId xmlns:a16="http://schemas.microsoft.com/office/drawing/2014/main" id="{679FC210-C382-88AE-30C6-968D4AC805F9}"/>
              </a:ext>
            </a:extLst>
          </p:cNvPr>
          <p:cNvSpPr txBox="1">
            <a:spLocks/>
          </p:cNvSpPr>
          <p:nvPr/>
        </p:nvSpPr>
        <p:spPr>
          <a:xfrm>
            <a:off x="1286464" y="598838"/>
            <a:ext cx="16981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1.2.</a:t>
            </a:r>
            <a:endParaRPr lang="en-GB" alt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Google Shape;112;p15">
            <a:extLst>
              <a:ext uri="{FF2B5EF4-FFF2-40B4-BE49-F238E27FC236}">
                <a16:creationId xmlns:a16="http://schemas.microsoft.com/office/drawing/2014/main" id="{E044DC89-ED2B-E2AF-C287-12AC24ACD267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  <a:tabLst>
                <a:tab pos="628650" algn="l"/>
              </a:tabLst>
            </a:pPr>
            <a:r>
              <a:rPr lang="en-US" altLang="en-GB" sz="14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157027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1.2.1.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thân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dễ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dụng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phép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trữ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về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tour,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điểm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phương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sạn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Giúp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tìm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kiếm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tour du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lịch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một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nhanh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chóng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dễ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dàng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xác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Giúp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dễ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dàng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kê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trong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công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ty.</a:t>
            </a:r>
            <a:r>
              <a:rPr lang="en-US" sz="2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sz="2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3147286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9857" y="25047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9857" y="1034403"/>
            <a:ext cx="8164286" cy="35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1.2.2.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lang="en-US" sz="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elvetica" panose="020B0604020202020204" pitchFamily="34" charset="0"/>
              <a:cs typeface="Times New Roman" panose="02020603050405020304" pitchFamily="18" charset="0"/>
            </a:endParaRP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Giới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ở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phạm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vi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tương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tác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▷"/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BC09AE09-0F74-BFD0-8AD1-2D92121102F5}"/>
              </a:ext>
            </a:extLst>
          </p:cNvPr>
          <p:cNvSpPr txBox="1">
            <a:spLocks/>
          </p:cNvSpPr>
          <p:nvPr/>
        </p:nvSpPr>
        <p:spPr>
          <a:xfrm>
            <a:off x="73905" y="4621868"/>
            <a:ext cx="4027111" cy="3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 panose="020F0502020204030203"/>
              <a:buChar char="▷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spcBef>
                <a:spcPts val="0"/>
              </a:spcBef>
              <a:buFont typeface="Lato" panose="020F0502020204030203"/>
              <a:buNone/>
            </a:pPr>
            <a:r>
              <a:rPr lang="en-US" alt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38527711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1403</Words>
  <Application>Microsoft Office PowerPoint</Application>
  <PresentationFormat>Trình chiếu Trên màn hình (16:9)</PresentationFormat>
  <Paragraphs>254</Paragraphs>
  <Slides>38</Slides>
  <Notes>38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38</vt:i4>
      </vt:variant>
    </vt:vector>
  </HeadingPairs>
  <TitlesOfParts>
    <vt:vector size="44" baseType="lpstr">
      <vt:lpstr>Arial</vt:lpstr>
      <vt:lpstr>Raleway</vt:lpstr>
      <vt:lpstr>Calibri</vt:lpstr>
      <vt:lpstr>Lato</vt:lpstr>
      <vt:lpstr>Times New Roman</vt:lpstr>
      <vt:lpstr>Antonio template</vt:lpstr>
      <vt:lpstr>Bản trình bày PowerPoint</vt:lpstr>
      <vt:lpstr>THÀNH VIÊN</vt:lpstr>
      <vt:lpstr>NỘI DUNG</vt:lpstr>
      <vt:lpstr>1. GIỚI THIỆU</vt:lpstr>
      <vt:lpstr>Giới thiệu về đề tài</vt:lpstr>
      <vt:lpstr>1.1. Giới thiệu về đề tài.</vt:lpstr>
      <vt:lpstr>Phân tích đề tài</vt:lpstr>
      <vt:lpstr>1.2. Phân tích đề tài.</vt:lpstr>
      <vt:lpstr>1.2. Phân tích đề tài.</vt:lpstr>
      <vt:lpstr>1.2. Phân tích đề tài.</vt:lpstr>
      <vt:lpstr>1.2. Phân tích đề tài.</vt:lpstr>
      <vt:lpstr>Chức năng</vt:lpstr>
      <vt:lpstr>1.3. Chức năng.</vt:lpstr>
      <vt:lpstr>1.3. Chức năng.</vt:lpstr>
      <vt:lpstr>1.3. Chức năng.</vt:lpstr>
      <vt:lpstr>1.3. Chức năng.</vt:lpstr>
      <vt:lpstr>1.3. Chức năng.</vt:lpstr>
      <vt:lpstr>1.3. Chức năng.</vt:lpstr>
      <vt:lpstr>1.3. Chức năng.</vt:lpstr>
      <vt:lpstr>1.3. Chức năng.</vt:lpstr>
      <vt:lpstr>1.3. Chức năng.</vt:lpstr>
      <vt:lpstr>1.3. Chức năng.</vt:lpstr>
      <vt:lpstr>Các mô hình, biểu đồ</vt:lpstr>
      <vt:lpstr>1.4. Các mô hình, biểu đồ.</vt:lpstr>
      <vt:lpstr>1.4. Các mô hình, biểu đồ.</vt:lpstr>
      <vt:lpstr>1.4. Các mô hình, biểu đồ.</vt:lpstr>
      <vt:lpstr>Giao diện</vt:lpstr>
      <vt:lpstr>1.5. Giao diện.</vt:lpstr>
      <vt:lpstr>1.5. Giao diện.</vt:lpstr>
      <vt:lpstr>1.5. Giao diện.</vt:lpstr>
      <vt:lpstr>1.5. Giao diện.</vt:lpstr>
      <vt:lpstr>1.5. Giao diện.</vt:lpstr>
      <vt:lpstr>2. DEMO</vt:lpstr>
      <vt:lpstr>3. KẾT LUẬN</vt:lpstr>
      <vt:lpstr>3. Kết luận.</vt:lpstr>
      <vt:lpstr>3. Kết luận.</vt:lpstr>
      <vt:lpstr>3. Kết luận.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>Nguyễn Lê Gia Bảo</cp:lastModifiedBy>
  <cp:revision>203</cp:revision>
  <dcterms:created xsi:type="dcterms:W3CDTF">2021-11-11T03:57:00Z</dcterms:created>
  <dcterms:modified xsi:type="dcterms:W3CDTF">2022-06-01T15:06:48Z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3E24444000664EFDB93DAF61386E2A39</vt:lpwstr>
  </property>
  <property fmtid="{D5CDD505-2E9C-101B-9397-08002B2CF9AE}" pid="3" name="KSOProductBuildVer">
    <vt:lpwstr>1033-11.2.0.11130</vt:lpwstr>
  </property>
</Properties>
</file>