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44"/>
  </p:notesMasterIdLst>
  <p:handoutMasterIdLst>
    <p:handoutMasterId r:id="rId45"/>
  </p:handoutMasterIdLst>
  <p:sldIdLst>
    <p:sldId id="281" r:id="rId5"/>
    <p:sldId id="355" r:id="rId6"/>
    <p:sldId id="353" r:id="rId7"/>
    <p:sldId id="396" r:id="rId8"/>
    <p:sldId id="394" r:id="rId9"/>
    <p:sldId id="391" r:id="rId10"/>
    <p:sldId id="365" r:id="rId11"/>
    <p:sldId id="362" r:id="rId12"/>
    <p:sldId id="375" r:id="rId13"/>
    <p:sldId id="392" r:id="rId14"/>
    <p:sldId id="367" r:id="rId15"/>
    <p:sldId id="377" r:id="rId16"/>
    <p:sldId id="379" r:id="rId17"/>
    <p:sldId id="398" r:id="rId18"/>
    <p:sldId id="399" r:id="rId19"/>
    <p:sldId id="400" r:id="rId20"/>
    <p:sldId id="368" r:id="rId21"/>
    <p:sldId id="369" r:id="rId22"/>
    <p:sldId id="370" r:id="rId23"/>
    <p:sldId id="382" r:id="rId24"/>
    <p:sldId id="371" r:id="rId25"/>
    <p:sldId id="372" r:id="rId26"/>
    <p:sldId id="373" r:id="rId27"/>
    <p:sldId id="381" r:id="rId28"/>
    <p:sldId id="376" r:id="rId29"/>
    <p:sldId id="351" r:id="rId30"/>
    <p:sldId id="383" r:id="rId31"/>
    <p:sldId id="390" r:id="rId32"/>
    <p:sldId id="388" r:id="rId33"/>
    <p:sldId id="384" r:id="rId34"/>
    <p:sldId id="385" r:id="rId35"/>
    <p:sldId id="387" r:id="rId36"/>
    <p:sldId id="386" r:id="rId37"/>
    <p:sldId id="393" r:id="rId38"/>
    <p:sldId id="389" r:id="rId39"/>
    <p:sldId id="397" r:id="rId40"/>
    <p:sldId id="402" r:id="rId41"/>
    <p:sldId id="401" r:id="rId42"/>
    <p:sldId id="35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60" userDrawn="1">
          <p15:clr>
            <a:srgbClr val="A4A3A4"/>
          </p15:clr>
        </p15:guide>
        <p15:guide id="2" pos="7392"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7" autoAdjust="0"/>
    <p:restoredTop sz="94660"/>
  </p:normalViewPr>
  <p:slideViewPr>
    <p:cSldViewPr snapToGrid="0">
      <p:cViewPr varScale="1">
        <p:scale>
          <a:sx n="82" d="100"/>
          <a:sy n="82" d="100"/>
        </p:scale>
        <p:origin x="490" y="77"/>
      </p:cViewPr>
      <p:guideLst>
        <p:guide pos="360"/>
        <p:guide pos="7392"/>
        <p:guide orient="horz" pos="2160"/>
      </p:guideLst>
    </p:cSldViewPr>
  </p:slideViewPr>
  <p:notesTextViewPr>
    <p:cViewPr>
      <p:scale>
        <a:sx n="1" d="1"/>
        <a:sy n="1" d="1"/>
      </p:scale>
      <p:origin x="0" y="0"/>
    </p:cViewPr>
  </p:notesTextViewPr>
  <p:sorterViewPr>
    <p:cViewPr>
      <p:scale>
        <a:sx n="100" d="100"/>
        <a:sy n="100" d="100"/>
      </p:scale>
      <p:origin x="0" y="-48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1655BF-E36F-4BF1-B366-0B5D3EA7439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5869617-313D-435A-A10F-88C69E5578BC}">
      <dgm:prSet/>
      <dgm:spPr/>
      <dgm:t>
        <a:bodyPr/>
        <a:lstStyle/>
        <a:p>
          <a:pPr>
            <a:lnSpc>
              <a:spcPct val="100000"/>
            </a:lnSpc>
          </a:pPr>
          <a:r>
            <a:rPr lang="en-US" dirty="0"/>
            <a:t>It gives a short definition of each expression, but many of them have been interpreted in different ways by different thinkers. Expanding the entries to indicate key philosophical interpretations would help student develop a critical understanding of concepts.</a:t>
          </a:r>
        </a:p>
      </dgm:t>
    </dgm:pt>
    <dgm:pt modelId="{BACDD32D-A892-4B4F-9F3E-E431B742E13A}" type="parTrans" cxnId="{C3018D5C-3632-4687-9939-9888E5693146}">
      <dgm:prSet/>
      <dgm:spPr/>
      <dgm:t>
        <a:bodyPr/>
        <a:lstStyle/>
        <a:p>
          <a:endParaRPr lang="en-US"/>
        </a:p>
      </dgm:t>
    </dgm:pt>
    <dgm:pt modelId="{6F8C06F0-F15C-4B90-8EC4-C8BEA14558AA}" type="sibTrans" cxnId="{C3018D5C-3632-4687-9939-9888E5693146}">
      <dgm:prSet/>
      <dgm:spPr/>
      <dgm:t>
        <a:bodyPr/>
        <a:lstStyle/>
        <a:p>
          <a:endParaRPr lang="en-US"/>
        </a:p>
      </dgm:t>
    </dgm:pt>
    <dgm:pt modelId="{49585465-2E49-4AC0-A960-F9D65FAF6964}">
      <dgm:prSet/>
      <dgm:spPr/>
      <dgm:t>
        <a:bodyPr/>
        <a:lstStyle/>
        <a:p>
          <a:pPr>
            <a:lnSpc>
              <a:spcPct val="100000"/>
            </a:lnSpc>
          </a:pPr>
          <a:r>
            <a:rPr lang="en-US"/>
            <a:t>When philosophers are mentioned, it does not provide direct links or references to their works or biographical information. Adding these connections would make it easier for students to place the terms in their proper philosophical context.</a:t>
          </a:r>
        </a:p>
      </dgm:t>
    </dgm:pt>
    <dgm:pt modelId="{8B5D0419-08CE-488B-A00B-E2C202EC6088}" type="parTrans" cxnId="{6597C9ED-1306-4A69-BF15-0D66113EFD18}">
      <dgm:prSet/>
      <dgm:spPr/>
      <dgm:t>
        <a:bodyPr/>
        <a:lstStyle/>
        <a:p>
          <a:endParaRPr lang="en-US"/>
        </a:p>
      </dgm:t>
    </dgm:pt>
    <dgm:pt modelId="{DE63657B-A3BE-4378-950B-18F6ED1CB73D}" type="sibTrans" cxnId="{6597C9ED-1306-4A69-BF15-0D66113EFD18}">
      <dgm:prSet/>
      <dgm:spPr/>
      <dgm:t>
        <a:bodyPr/>
        <a:lstStyle/>
        <a:p>
          <a:endParaRPr lang="en-US"/>
        </a:p>
      </dgm:t>
    </dgm:pt>
    <dgm:pt modelId="{69F0978E-05F9-49B6-9585-64E1236C0C8F}">
      <dgm:prSet/>
      <dgm:spPr/>
      <dgm:t>
        <a:bodyPr/>
        <a:lstStyle/>
        <a:p>
          <a:pPr>
            <a:lnSpc>
              <a:spcPct val="100000"/>
            </a:lnSpc>
          </a:pPr>
          <a:r>
            <a:rPr lang="en-US"/>
            <a:t>Some entries are related (i.e “a priori” and “a posteriori”) but these relationships are not explicitly indicated in the document. Making these connections visible would help students understand the logical and conceptual relationships among terms.</a:t>
          </a:r>
        </a:p>
      </dgm:t>
    </dgm:pt>
    <dgm:pt modelId="{AD62EDD6-9F3A-40D2-B57C-63CB44914F70}" type="parTrans" cxnId="{27848EE8-046D-4452-933E-12748E4F717F}">
      <dgm:prSet/>
      <dgm:spPr/>
      <dgm:t>
        <a:bodyPr/>
        <a:lstStyle/>
        <a:p>
          <a:endParaRPr lang="en-US"/>
        </a:p>
      </dgm:t>
    </dgm:pt>
    <dgm:pt modelId="{453A4332-EB62-42FC-8B76-3049D34EB6C7}" type="sibTrans" cxnId="{27848EE8-046D-4452-933E-12748E4F717F}">
      <dgm:prSet/>
      <dgm:spPr/>
      <dgm:t>
        <a:bodyPr/>
        <a:lstStyle/>
        <a:p>
          <a:endParaRPr lang="en-US"/>
        </a:p>
      </dgm:t>
    </dgm:pt>
    <dgm:pt modelId="{421A6B44-464C-495B-B75A-5F75D48EA2BA}" type="pres">
      <dgm:prSet presAssocID="{F61655BF-E36F-4BF1-B366-0B5D3EA74392}" presName="root" presStyleCnt="0">
        <dgm:presLayoutVars>
          <dgm:dir/>
          <dgm:resizeHandles val="exact"/>
        </dgm:presLayoutVars>
      </dgm:prSet>
      <dgm:spPr/>
    </dgm:pt>
    <dgm:pt modelId="{DA67A4CB-06B8-4CC6-A8A0-3A3B2BCB4506}" type="pres">
      <dgm:prSet presAssocID="{D5869617-313D-435A-A10F-88C69E5578BC}" presName="compNode" presStyleCnt="0"/>
      <dgm:spPr/>
    </dgm:pt>
    <dgm:pt modelId="{1EF6BD03-8EB0-483E-8F5C-09F7880E4F16}" type="pres">
      <dgm:prSet presAssocID="{D5869617-313D-435A-A10F-88C69E5578BC}" presName="bgRect" presStyleLbl="bgShp" presStyleIdx="0" presStyleCnt="3"/>
      <dgm:spPr/>
    </dgm:pt>
    <dgm:pt modelId="{9BA07739-9ADA-49A2-8C17-2AAC24111F2D}" type="pres">
      <dgm:prSet presAssocID="{D5869617-313D-435A-A10F-88C69E5578B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Quotes"/>
        </a:ext>
      </dgm:extLst>
    </dgm:pt>
    <dgm:pt modelId="{24C8685B-6A9C-44B3-9F11-F5AE36359BB6}" type="pres">
      <dgm:prSet presAssocID="{D5869617-313D-435A-A10F-88C69E5578BC}" presName="spaceRect" presStyleCnt="0"/>
      <dgm:spPr/>
    </dgm:pt>
    <dgm:pt modelId="{B2F1854A-EF78-4571-B30E-ED4C3E5FF090}" type="pres">
      <dgm:prSet presAssocID="{D5869617-313D-435A-A10F-88C69E5578BC}" presName="parTx" presStyleLbl="revTx" presStyleIdx="0" presStyleCnt="3">
        <dgm:presLayoutVars>
          <dgm:chMax val="0"/>
          <dgm:chPref val="0"/>
        </dgm:presLayoutVars>
      </dgm:prSet>
      <dgm:spPr/>
    </dgm:pt>
    <dgm:pt modelId="{4084E7A9-D19C-4DB4-9A47-A962DC3B1F57}" type="pres">
      <dgm:prSet presAssocID="{6F8C06F0-F15C-4B90-8EC4-C8BEA14558AA}" presName="sibTrans" presStyleCnt="0"/>
      <dgm:spPr/>
    </dgm:pt>
    <dgm:pt modelId="{FF85516E-D877-40BF-A407-CF713F60B59F}" type="pres">
      <dgm:prSet presAssocID="{49585465-2E49-4AC0-A960-F9D65FAF6964}" presName="compNode" presStyleCnt="0"/>
      <dgm:spPr/>
    </dgm:pt>
    <dgm:pt modelId="{BAA00B22-4160-4599-A348-5A3904012095}" type="pres">
      <dgm:prSet presAssocID="{49585465-2E49-4AC0-A960-F9D65FAF6964}" presName="bgRect" presStyleLbl="bgShp" presStyleIdx="1" presStyleCnt="3"/>
      <dgm:spPr/>
    </dgm:pt>
    <dgm:pt modelId="{1AE2A2DD-21ED-4F5E-A7E5-705E332E981B}" type="pres">
      <dgm:prSet presAssocID="{49585465-2E49-4AC0-A960-F9D65FAF696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oks"/>
        </a:ext>
      </dgm:extLst>
    </dgm:pt>
    <dgm:pt modelId="{E60F6161-CCE8-4CF4-8EBA-4A1F089E753B}" type="pres">
      <dgm:prSet presAssocID="{49585465-2E49-4AC0-A960-F9D65FAF6964}" presName="spaceRect" presStyleCnt="0"/>
      <dgm:spPr/>
    </dgm:pt>
    <dgm:pt modelId="{14C8DC68-1239-47D4-86AB-4E484F489449}" type="pres">
      <dgm:prSet presAssocID="{49585465-2E49-4AC0-A960-F9D65FAF6964}" presName="parTx" presStyleLbl="revTx" presStyleIdx="1" presStyleCnt="3">
        <dgm:presLayoutVars>
          <dgm:chMax val="0"/>
          <dgm:chPref val="0"/>
        </dgm:presLayoutVars>
      </dgm:prSet>
      <dgm:spPr/>
    </dgm:pt>
    <dgm:pt modelId="{7406A5F7-C2CD-414E-AB00-CA470FD82534}" type="pres">
      <dgm:prSet presAssocID="{DE63657B-A3BE-4378-950B-18F6ED1CB73D}" presName="sibTrans" presStyleCnt="0"/>
      <dgm:spPr/>
    </dgm:pt>
    <dgm:pt modelId="{1902C27A-88D3-4B19-8E05-76DCA97923D2}" type="pres">
      <dgm:prSet presAssocID="{69F0978E-05F9-49B6-9585-64E1236C0C8F}" presName="compNode" presStyleCnt="0"/>
      <dgm:spPr/>
    </dgm:pt>
    <dgm:pt modelId="{6FD13DBF-1CE2-45B1-BD86-9A02DE2B8DB2}" type="pres">
      <dgm:prSet presAssocID="{69F0978E-05F9-49B6-9585-64E1236C0C8F}" presName="bgRect" presStyleLbl="bgShp" presStyleIdx="2" presStyleCnt="3"/>
      <dgm:spPr/>
    </dgm:pt>
    <dgm:pt modelId="{57A41189-B8D3-4C76-B3A8-AB3369B130EA}" type="pres">
      <dgm:prSet presAssocID="{69F0978E-05F9-49B6-9585-64E1236C0C8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owchart"/>
        </a:ext>
      </dgm:extLst>
    </dgm:pt>
    <dgm:pt modelId="{A3B56264-8400-4677-BE2D-E68CECE4A1D3}" type="pres">
      <dgm:prSet presAssocID="{69F0978E-05F9-49B6-9585-64E1236C0C8F}" presName="spaceRect" presStyleCnt="0"/>
      <dgm:spPr/>
    </dgm:pt>
    <dgm:pt modelId="{688BFD2D-043B-45C1-97F5-0BA04D9FF2F2}" type="pres">
      <dgm:prSet presAssocID="{69F0978E-05F9-49B6-9585-64E1236C0C8F}" presName="parTx" presStyleLbl="revTx" presStyleIdx="2" presStyleCnt="3">
        <dgm:presLayoutVars>
          <dgm:chMax val="0"/>
          <dgm:chPref val="0"/>
        </dgm:presLayoutVars>
      </dgm:prSet>
      <dgm:spPr/>
    </dgm:pt>
  </dgm:ptLst>
  <dgm:cxnLst>
    <dgm:cxn modelId="{4011FF1D-A1A9-4093-ADBD-0998B2FD1402}" type="presOf" srcId="{49585465-2E49-4AC0-A960-F9D65FAF6964}" destId="{14C8DC68-1239-47D4-86AB-4E484F489449}" srcOrd="0" destOrd="0" presId="urn:microsoft.com/office/officeart/2018/2/layout/IconVerticalSolidList"/>
    <dgm:cxn modelId="{7E25633F-392C-480A-A2C5-03767721649E}" type="presOf" srcId="{69F0978E-05F9-49B6-9585-64E1236C0C8F}" destId="{688BFD2D-043B-45C1-97F5-0BA04D9FF2F2}" srcOrd="0" destOrd="0" presId="urn:microsoft.com/office/officeart/2018/2/layout/IconVerticalSolidList"/>
    <dgm:cxn modelId="{C3018D5C-3632-4687-9939-9888E5693146}" srcId="{F61655BF-E36F-4BF1-B366-0B5D3EA74392}" destId="{D5869617-313D-435A-A10F-88C69E5578BC}" srcOrd="0" destOrd="0" parTransId="{BACDD32D-A892-4B4F-9F3E-E431B742E13A}" sibTransId="{6F8C06F0-F15C-4B90-8EC4-C8BEA14558AA}"/>
    <dgm:cxn modelId="{1792C167-208C-4E8C-8B7E-44F8904658D0}" type="presOf" srcId="{F61655BF-E36F-4BF1-B366-0B5D3EA74392}" destId="{421A6B44-464C-495B-B75A-5F75D48EA2BA}" srcOrd="0" destOrd="0" presId="urn:microsoft.com/office/officeart/2018/2/layout/IconVerticalSolidList"/>
    <dgm:cxn modelId="{FD0E5395-D79F-4179-BD43-8475C096B064}" type="presOf" srcId="{D5869617-313D-435A-A10F-88C69E5578BC}" destId="{B2F1854A-EF78-4571-B30E-ED4C3E5FF090}" srcOrd="0" destOrd="0" presId="urn:microsoft.com/office/officeart/2018/2/layout/IconVerticalSolidList"/>
    <dgm:cxn modelId="{27848EE8-046D-4452-933E-12748E4F717F}" srcId="{F61655BF-E36F-4BF1-B366-0B5D3EA74392}" destId="{69F0978E-05F9-49B6-9585-64E1236C0C8F}" srcOrd="2" destOrd="0" parTransId="{AD62EDD6-9F3A-40D2-B57C-63CB44914F70}" sibTransId="{453A4332-EB62-42FC-8B76-3049D34EB6C7}"/>
    <dgm:cxn modelId="{6597C9ED-1306-4A69-BF15-0D66113EFD18}" srcId="{F61655BF-E36F-4BF1-B366-0B5D3EA74392}" destId="{49585465-2E49-4AC0-A960-F9D65FAF6964}" srcOrd="1" destOrd="0" parTransId="{8B5D0419-08CE-488B-A00B-E2C202EC6088}" sibTransId="{DE63657B-A3BE-4378-950B-18F6ED1CB73D}"/>
    <dgm:cxn modelId="{E62836AD-E975-42CB-9F3D-8D2013A4E5C1}" type="presParOf" srcId="{421A6B44-464C-495B-B75A-5F75D48EA2BA}" destId="{DA67A4CB-06B8-4CC6-A8A0-3A3B2BCB4506}" srcOrd="0" destOrd="0" presId="urn:microsoft.com/office/officeart/2018/2/layout/IconVerticalSolidList"/>
    <dgm:cxn modelId="{DCA4FA82-D356-4A6E-B61C-28B0CE0499E4}" type="presParOf" srcId="{DA67A4CB-06B8-4CC6-A8A0-3A3B2BCB4506}" destId="{1EF6BD03-8EB0-483E-8F5C-09F7880E4F16}" srcOrd="0" destOrd="0" presId="urn:microsoft.com/office/officeart/2018/2/layout/IconVerticalSolidList"/>
    <dgm:cxn modelId="{6F435D55-8CA9-45DB-A2CF-60D39264C7B8}" type="presParOf" srcId="{DA67A4CB-06B8-4CC6-A8A0-3A3B2BCB4506}" destId="{9BA07739-9ADA-49A2-8C17-2AAC24111F2D}" srcOrd="1" destOrd="0" presId="urn:microsoft.com/office/officeart/2018/2/layout/IconVerticalSolidList"/>
    <dgm:cxn modelId="{ED19AF3D-F967-42DC-A209-D20B6BEFC455}" type="presParOf" srcId="{DA67A4CB-06B8-4CC6-A8A0-3A3B2BCB4506}" destId="{24C8685B-6A9C-44B3-9F11-F5AE36359BB6}" srcOrd="2" destOrd="0" presId="urn:microsoft.com/office/officeart/2018/2/layout/IconVerticalSolidList"/>
    <dgm:cxn modelId="{6F68A900-2BBA-4D0F-8914-FCF1743C2FEF}" type="presParOf" srcId="{DA67A4CB-06B8-4CC6-A8A0-3A3B2BCB4506}" destId="{B2F1854A-EF78-4571-B30E-ED4C3E5FF090}" srcOrd="3" destOrd="0" presId="urn:microsoft.com/office/officeart/2018/2/layout/IconVerticalSolidList"/>
    <dgm:cxn modelId="{473331FA-825D-4D8C-96BA-8177A21EB571}" type="presParOf" srcId="{421A6B44-464C-495B-B75A-5F75D48EA2BA}" destId="{4084E7A9-D19C-4DB4-9A47-A962DC3B1F57}" srcOrd="1" destOrd="0" presId="urn:microsoft.com/office/officeart/2018/2/layout/IconVerticalSolidList"/>
    <dgm:cxn modelId="{94D1158E-EA6F-4FC4-B735-F69BFE6F6943}" type="presParOf" srcId="{421A6B44-464C-495B-B75A-5F75D48EA2BA}" destId="{FF85516E-D877-40BF-A407-CF713F60B59F}" srcOrd="2" destOrd="0" presId="urn:microsoft.com/office/officeart/2018/2/layout/IconVerticalSolidList"/>
    <dgm:cxn modelId="{AE6FDBA0-1A6E-447F-8636-897B1A5D5E37}" type="presParOf" srcId="{FF85516E-D877-40BF-A407-CF713F60B59F}" destId="{BAA00B22-4160-4599-A348-5A3904012095}" srcOrd="0" destOrd="0" presId="urn:microsoft.com/office/officeart/2018/2/layout/IconVerticalSolidList"/>
    <dgm:cxn modelId="{593B9DE7-CE70-492B-ACF1-8FE033D58A94}" type="presParOf" srcId="{FF85516E-D877-40BF-A407-CF713F60B59F}" destId="{1AE2A2DD-21ED-4F5E-A7E5-705E332E981B}" srcOrd="1" destOrd="0" presId="urn:microsoft.com/office/officeart/2018/2/layout/IconVerticalSolidList"/>
    <dgm:cxn modelId="{5A71D8EF-EC28-4CF1-8D2E-8736E36B3EC9}" type="presParOf" srcId="{FF85516E-D877-40BF-A407-CF713F60B59F}" destId="{E60F6161-CCE8-4CF4-8EBA-4A1F089E753B}" srcOrd="2" destOrd="0" presId="urn:microsoft.com/office/officeart/2018/2/layout/IconVerticalSolidList"/>
    <dgm:cxn modelId="{B265B524-0C8F-48A7-9EB3-9AFB138F22A4}" type="presParOf" srcId="{FF85516E-D877-40BF-A407-CF713F60B59F}" destId="{14C8DC68-1239-47D4-86AB-4E484F489449}" srcOrd="3" destOrd="0" presId="urn:microsoft.com/office/officeart/2018/2/layout/IconVerticalSolidList"/>
    <dgm:cxn modelId="{152C2D78-F91A-475A-AA86-EF213E59329D}" type="presParOf" srcId="{421A6B44-464C-495B-B75A-5F75D48EA2BA}" destId="{7406A5F7-C2CD-414E-AB00-CA470FD82534}" srcOrd="3" destOrd="0" presId="urn:microsoft.com/office/officeart/2018/2/layout/IconVerticalSolidList"/>
    <dgm:cxn modelId="{7BBC8B65-6130-417F-BE85-ECBA696FC507}" type="presParOf" srcId="{421A6B44-464C-495B-B75A-5F75D48EA2BA}" destId="{1902C27A-88D3-4B19-8E05-76DCA97923D2}" srcOrd="4" destOrd="0" presId="urn:microsoft.com/office/officeart/2018/2/layout/IconVerticalSolidList"/>
    <dgm:cxn modelId="{7CCE8D7D-9035-410A-A7DC-B1F740C23A4A}" type="presParOf" srcId="{1902C27A-88D3-4B19-8E05-76DCA97923D2}" destId="{6FD13DBF-1CE2-45B1-BD86-9A02DE2B8DB2}" srcOrd="0" destOrd="0" presId="urn:microsoft.com/office/officeart/2018/2/layout/IconVerticalSolidList"/>
    <dgm:cxn modelId="{2FD8029F-17EB-4303-8E2C-52283E45BA12}" type="presParOf" srcId="{1902C27A-88D3-4B19-8E05-76DCA97923D2}" destId="{57A41189-B8D3-4C76-B3A8-AB3369B130EA}" srcOrd="1" destOrd="0" presId="urn:microsoft.com/office/officeart/2018/2/layout/IconVerticalSolidList"/>
    <dgm:cxn modelId="{F3964C1B-BDF0-4A68-B5DC-68E9F13FB21A}" type="presParOf" srcId="{1902C27A-88D3-4B19-8E05-76DCA97923D2}" destId="{A3B56264-8400-4677-BE2D-E68CECE4A1D3}" srcOrd="2" destOrd="0" presId="urn:microsoft.com/office/officeart/2018/2/layout/IconVerticalSolidList"/>
    <dgm:cxn modelId="{39DC5284-2B7E-4279-A4F7-BBA2C6CFBEDF}" type="presParOf" srcId="{1902C27A-88D3-4B19-8E05-76DCA97923D2}" destId="{688BFD2D-043B-45C1-97F5-0BA04D9FF2F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9FD035-2330-4FC1-8A76-227425C886D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75DB4A5-FDFE-4353-BC81-6D8048FDA296}">
      <dgm:prSet/>
      <dgm:spPr/>
      <dgm:t>
        <a:bodyPr/>
        <a:lstStyle/>
        <a:p>
          <a:pPr>
            <a:lnSpc>
              <a:spcPct val="100000"/>
            </a:lnSpc>
          </a:pPr>
          <a:r>
            <a:rPr lang="en-US" dirty="0"/>
            <a:t>This resource exists in a relatively </a:t>
          </a:r>
          <a:r>
            <a:rPr lang="en-US" b="1" dirty="0"/>
            <a:t>isolated</a:t>
          </a:r>
          <a:r>
            <a:rPr lang="en-US" dirty="0"/>
            <a:t> form. Publishing it as </a:t>
          </a:r>
          <a:r>
            <a:rPr lang="en-US" b="1" dirty="0"/>
            <a:t>linked data </a:t>
          </a:r>
          <a:r>
            <a:rPr lang="en-US" dirty="0"/>
            <a:t>by integrating it with existing ontologies or connecting entries to structured resources like </a:t>
          </a:r>
          <a:r>
            <a:rPr lang="en-US" dirty="0" err="1"/>
            <a:t>Wikidata</a:t>
          </a:r>
          <a:r>
            <a:rPr lang="en-US" dirty="0"/>
            <a:t> would significantly enrich its role as a resource for philosophical study.</a:t>
          </a:r>
        </a:p>
      </dgm:t>
    </dgm:pt>
    <dgm:pt modelId="{9BC641F2-ECC9-49A1-80B9-5773BA9D6976}" type="parTrans" cxnId="{2EB29535-DE8C-4CEA-BE61-4E1A2FDF2233}">
      <dgm:prSet/>
      <dgm:spPr/>
      <dgm:t>
        <a:bodyPr/>
        <a:lstStyle/>
        <a:p>
          <a:endParaRPr lang="en-US"/>
        </a:p>
      </dgm:t>
    </dgm:pt>
    <dgm:pt modelId="{22899C83-1441-4A9E-BAF3-05F8A013159B}" type="sibTrans" cxnId="{2EB29535-DE8C-4CEA-BE61-4E1A2FDF2233}">
      <dgm:prSet/>
      <dgm:spPr/>
      <dgm:t>
        <a:bodyPr/>
        <a:lstStyle/>
        <a:p>
          <a:endParaRPr lang="en-US"/>
        </a:p>
      </dgm:t>
    </dgm:pt>
    <dgm:pt modelId="{BD2914F7-0968-43B1-904E-16B600CDAE75}">
      <dgm:prSet/>
      <dgm:spPr/>
      <dgm:t>
        <a:bodyPr/>
        <a:lstStyle/>
        <a:p>
          <a:pPr>
            <a:lnSpc>
              <a:spcPct val="100000"/>
            </a:lnSpc>
          </a:pPr>
          <a:r>
            <a:rPr lang="en-US" dirty="0"/>
            <a:t>This would allow students to situate each term within a broader conceptual and historical </a:t>
          </a:r>
          <a:r>
            <a:rPr lang="en-US" b="1" dirty="0"/>
            <a:t>network</a:t>
          </a:r>
          <a:r>
            <a:rPr lang="en-US" dirty="0"/>
            <a:t>, and to </a:t>
          </a:r>
          <a:r>
            <a:rPr lang="en-US" b="1" dirty="0"/>
            <a:t>explore</a:t>
          </a:r>
          <a:r>
            <a:rPr lang="en-US" dirty="0"/>
            <a:t> philosophical concepts across languages and interpretations more effectively. </a:t>
          </a:r>
        </a:p>
      </dgm:t>
    </dgm:pt>
    <dgm:pt modelId="{5BC8A543-1488-4D16-B060-D664D9FE7EF4}" type="parTrans" cxnId="{3149047A-FE77-4956-8C95-ECF89997A182}">
      <dgm:prSet/>
      <dgm:spPr/>
      <dgm:t>
        <a:bodyPr/>
        <a:lstStyle/>
        <a:p>
          <a:endParaRPr lang="en-US"/>
        </a:p>
      </dgm:t>
    </dgm:pt>
    <dgm:pt modelId="{2DE822A7-2682-451D-B65D-684561B2819B}" type="sibTrans" cxnId="{3149047A-FE77-4956-8C95-ECF89997A182}">
      <dgm:prSet/>
      <dgm:spPr/>
      <dgm:t>
        <a:bodyPr/>
        <a:lstStyle/>
        <a:p>
          <a:endParaRPr lang="en-US"/>
        </a:p>
      </dgm:t>
    </dgm:pt>
    <dgm:pt modelId="{1CA2E3D2-7B53-4C2A-8A0A-5902F667E7A8}">
      <dgm:prSet/>
      <dgm:spPr/>
      <dgm:t>
        <a:bodyPr/>
        <a:lstStyle/>
        <a:p>
          <a:pPr>
            <a:lnSpc>
              <a:spcPct val="100000"/>
            </a:lnSpc>
          </a:pPr>
          <a:r>
            <a:rPr lang="en-US" dirty="0"/>
            <a:t>Linking terms, expressions, and philosopher names to external sources would transform the resource from a static glossary into a dynamic, </a:t>
          </a:r>
          <a:r>
            <a:rPr lang="en-US" b="1" dirty="0"/>
            <a:t>interoperable</a:t>
          </a:r>
          <a:r>
            <a:rPr lang="en-US" dirty="0"/>
            <a:t> tool for philosophical study and research.</a:t>
          </a:r>
        </a:p>
      </dgm:t>
    </dgm:pt>
    <dgm:pt modelId="{5BDA6131-5A04-4388-B830-62FBA40363C6}" type="parTrans" cxnId="{C0A7BF46-A7C0-4C7C-886E-CF57F0F289E0}">
      <dgm:prSet/>
      <dgm:spPr/>
      <dgm:t>
        <a:bodyPr/>
        <a:lstStyle/>
        <a:p>
          <a:endParaRPr lang="en-US"/>
        </a:p>
      </dgm:t>
    </dgm:pt>
    <dgm:pt modelId="{A888BC1A-96CE-4147-AB77-97866596B249}" type="sibTrans" cxnId="{C0A7BF46-A7C0-4C7C-886E-CF57F0F289E0}">
      <dgm:prSet/>
      <dgm:spPr/>
      <dgm:t>
        <a:bodyPr/>
        <a:lstStyle/>
        <a:p>
          <a:endParaRPr lang="en-US"/>
        </a:p>
      </dgm:t>
    </dgm:pt>
    <dgm:pt modelId="{81F275D1-09C6-4501-A86E-E1845E19998F}" type="pres">
      <dgm:prSet presAssocID="{AE9FD035-2330-4FC1-8A76-227425C886DB}" presName="root" presStyleCnt="0">
        <dgm:presLayoutVars>
          <dgm:dir/>
          <dgm:resizeHandles val="exact"/>
        </dgm:presLayoutVars>
      </dgm:prSet>
      <dgm:spPr/>
    </dgm:pt>
    <dgm:pt modelId="{D748CB80-0D4A-4ACA-B74B-B2A6ECB2AC0A}" type="pres">
      <dgm:prSet presAssocID="{975DB4A5-FDFE-4353-BC81-6D8048FDA296}" presName="compNode" presStyleCnt="0"/>
      <dgm:spPr/>
    </dgm:pt>
    <dgm:pt modelId="{D0ADFA83-12C1-46BC-B7A3-7C64E2A9920B}" type="pres">
      <dgm:prSet presAssocID="{975DB4A5-FDFE-4353-BC81-6D8048FDA296}" presName="bgRect" presStyleLbl="bgShp" presStyleIdx="0" presStyleCnt="3"/>
      <dgm:spPr/>
    </dgm:pt>
    <dgm:pt modelId="{7F9D636D-5AD4-4425-A7ED-326730725BCB}" type="pres">
      <dgm:prSet presAssocID="{975DB4A5-FDFE-4353-BC81-6D8048FDA29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97A2C27E-A281-43D3-8EBF-DFEC3B53A20B}" type="pres">
      <dgm:prSet presAssocID="{975DB4A5-FDFE-4353-BC81-6D8048FDA296}" presName="spaceRect" presStyleCnt="0"/>
      <dgm:spPr/>
    </dgm:pt>
    <dgm:pt modelId="{0AB66B50-1A79-4318-BE81-5BDAC0C6AE20}" type="pres">
      <dgm:prSet presAssocID="{975DB4A5-FDFE-4353-BC81-6D8048FDA296}" presName="parTx" presStyleLbl="revTx" presStyleIdx="0" presStyleCnt="3">
        <dgm:presLayoutVars>
          <dgm:chMax val="0"/>
          <dgm:chPref val="0"/>
        </dgm:presLayoutVars>
      </dgm:prSet>
      <dgm:spPr/>
    </dgm:pt>
    <dgm:pt modelId="{FB5CE29A-2A25-4A41-9E2E-7F7AA6D25C0B}" type="pres">
      <dgm:prSet presAssocID="{22899C83-1441-4A9E-BAF3-05F8A013159B}" presName="sibTrans" presStyleCnt="0"/>
      <dgm:spPr/>
    </dgm:pt>
    <dgm:pt modelId="{5D959775-7CC1-4148-9415-650693A604F5}" type="pres">
      <dgm:prSet presAssocID="{BD2914F7-0968-43B1-904E-16B600CDAE75}" presName="compNode" presStyleCnt="0"/>
      <dgm:spPr/>
    </dgm:pt>
    <dgm:pt modelId="{0DD3E1B0-6908-452F-B068-D2E077E955FF}" type="pres">
      <dgm:prSet presAssocID="{BD2914F7-0968-43B1-904E-16B600CDAE75}" presName="bgRect" presStyleLbl="bgShp" presStyleIdx="1" presStyleCnt="3"/>
      <dgm:spPr/>
    </dgm:pt>
    <dgm:pt modelId="{FF9D8984-937B-4B38-AB2A-253053E8C645}" type="pres">
      <dgm:prSet presAssocID="{BD2914F7-0968-43B1-904E-16B600CDAE7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assroom"/>
        </a:ext>
      </dgm:extLst>
    </dgm:pt>
    <dgm:pt modelId="{30C687FD-EE21-4FB5-96B4-C05222C8ABFF}" type="pres">
      <dgm:prSet presAssocID="{BD2914F7-0968-43B1-904E-16B600CDAE75}" presName="spaceRect" presStyleCnt="0"/>
      <dgm:spPr/>
    </dgm:pt>
    <dgm:pt modelId="{1B29857C-DEF6-4AEE-808C-B56BC41B7914}" type="pres">
      <dgm:prSet presAssocID="{BD2914F7-0968-43B1-904E-16B600CDAE75}" presName="parTx" presStyleLbl="revTx" presStyleIdx="1" presStyleCnt="3">
        <dgm:presLayoutVars>
          <dgm:chMax val="0"/>
          <dgm:chPref val="0"/>
        </dgm:presLayoutVars>
      </dgm:prSet>
      <dgm:spPr/>
    </dgm:pt>
    <dgm:pt modelId="{CC03F9B4-E883-477E-822D-B80D0E5A41B1}" type="pres">
      <dgm:prSet presAssocID="{2DE822A7-2682-451D-B65D-684561B2819B}" presName="sibTrans" presStyleCnt="0"/>
      <dgm:spPr/>
    </dgm:pt>
    <dgm:pt modelId="{480BC26C-0877-4D5B-95FE-041690B88F82}" type="pres">
      <dgm:prSet presAssocID="{1CA2E3D2-7B53-4C2A-8A0A-5902F667E7A8}" presName="compNode" presStyleCnt="0"/>
      <dgm:spPr/>
    </dgm:pt>
    <dgm:pt modelId="{0C7DAFEF-1410-4825-BCE3-61BC8E1B0F12}" type="pres">
      <dgm:prSet presAssocID="{1CA2E3D2-7B53-4C2A-8A0A-5902F667E7A8}" presName="bgRect" presStyleLbl="bgShp" presStyleIdx="2" presStyleCnt="3"/>
      <dgm:spPr/>
    </dgm:pt>
    <dgm:pt modelId="{81C1659F-44F3-4947-B792-2E4BE30CF1A9}" type="pres">
      <dgm:prSet presAssocID="{1CA2E3D2-7B53-4C2A-8A0A-5902F667E7A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ink"/>
        </a:ext>
      </dgm:extLst>
    </dgm:pt>
    <dgm:pt modelId="{A54F60C8-77D0-4BD8-83E3-5D94D45557EC}" type="pres">
      <dgm:prSet presAssocID="{1CA2E3D2-7B53-4C2A-8A0A-5902F667E7A8}" presName="spaceRect" presStyleCnt="0"/>
      <dgm:spPr/>
    </dgm:pt>
    <dgm:pt modelId="{7F3A68AB-A762-481A-954B-E2883413074A}" type="pres">
      <dgm:prSet presAssocID="{1CA2E3D2-7B53-4C2A-8A0A-5902F667E7A8}" presName="parTx" presStyleLbl="revTx" presStyleIdx="2" presStyleCnt="3">
        <dgm:presLayoutVars>
          <dgm:chMax val="0"/>
          <dgm:chPref val="0"/>
        </dgm:presLayoutVars>
      </dgm:prSet>
      <dgm:spPr/>
    </dgm:pt>
  </dgm:ptLst>
  <dgm:cxnLst>
    <dgm:cxn modelId="{2EB29535-DE8C-4CEA-BE61-4E1A2FDF2233}" srcId="{AE9FD035-2330-4FC1-8A76-227425C886DB}" destId="{975DB4A5-FDFE-4353-BC81-6D8048FDA296}" srcOrd="0" destOrd="0" parTransId="{9BC641F2-ECC9-49A1-80B9-5773BA9D6976}" sibTransId="{22899C83-1441-4A9E-BAF3-05F8A013159B}"/>
    <dgm:cxn modelId="{C2796740-B3A2-4A10-9747-A2AE2EC6FABB}" type="presOf" srcId="{AE9FD035-2330-4FC1-8A76-227425C886DB}" destId="{81F275D1-09C6-4501-A86E-E1845E19998F}" srcOrd="0" destOrd="0" presId="urn:microsoft.com/office/officeart/2018/2/layout/IconVerticalSolidList"/>
    <dgm:cxn modelId="{C0A7BF46-A7C0-4C7C-886E-CF57F0F289E0}" srcId="{AE9FD035-2330-4FC1-8A76-227425C886DB}" destId="{1CA2E3D2-7B53-4C2A-8A0A-5902F667E7A8}" srcOrd="2" destOrd="0" parTransId="{5BDA6131-5A04-4388-B830-62FBA40363C6}" sibTransId="{A888BC1A-96CE-4147-AB77-97866596B249}"/>
    <dgm:cxn modelId="{3149047A-FE77-4956-8C95-ECF89997A182}" srcId="{AE9FD035-2330-4FC1-8A76-227425C886DB}" destId="{BD2914F7-0968-43B1-904E-16B600CDAE75}" srcOrd="1" destOrd="0" parTransId="{5BC8A543-1488-4D16-B060-D664D9FE7EF4}" sibTransId="{2DE822A7-2682-451D-B65D-684561B2819B}"/>
    <dgm:cxn modelId="{15C8D285-9C26-4A21-A8E9-E86F6C5402BF}" type="presOf" srcId="{1CA2E3D2-7B53-4C2A-8A0A-5902F667E7A8}" destId="{7F3A68AB-A762-481A-954B-E2883413074A}" srcOrd="0" destOrd="0" presId="urn:microsoft.com/office/officeart/2018/2/layout/IconVerticalSolidList"/>
    <dgm:cxn modelId="{6D331990-705F-4963-9A56-1AE6DBEDFC39}" type="presOf" srcId="{975DB4A5-FDFE-4353-BC81-6D8048FDA296}" destId="{0AB66B50-1A79-4318-BE81-5BDAC0C6AE20}" srcOrd="0" destOrd="0" presId="urn:microsoft.com/office/officeart/2018/2/layout/IconVerticalSolidList"/>
    <dgm:cxn modelId="{DCEA32D2-E469-4118-BCA7-AA474587AD07}" type="presOf" srcId="{BD2914F7-0968-43B1-904E-16B600CDAE75}" destId="{1B29857C-DEF6-4AEE-808C-B56BC41B7914}" srcOrd="0" destOrd="0" presId="urn:microsoft.com/office/officeart/2018/2/layout/IconVerticalSolidList"/>
    <dgm:cxn modelId="{8ED4F187-6FCD-4E10-B002-F70C9C08177C}" type="presParOf" srcId="{81F275D1-09C6-4501-A86E-E1845E19998F}" destId="{D748CB80-0D4A-4ACA-B74B-B2A6ECB2AC0A}" srcOrd="0" destOrd="0" presId="urn:microsoft.com/office/officeart/2018/2/layout/IconVerticalSolidList"/>
    <dgm:cxn modelId="{716597AC-1690-4A21-803E-DE7E4F647AD0}" type="presParOf" srcId="{D748CB80-0D4A-4ACA-B74B-B2A6ECB2AC0A}" destId="{D0ADFA83-12C1-46BC-B7A3-7C64E2A9920B}" srcOrd="0" destOrd="0" presId="urn:microsoft.com/office/officeart/2018/2/layout/IconVerticalSolidList"/>
    <dgm:cxn modelId="{A2CA3D90-8653-43F3-ADA6-E671648F022E}" type="presParOf" srcId="{D748CB80-0D4A-4ACA-B74B-B2A6ECB2AC0A}" destId="{7F9D636D-5AD4-4425-A7ED-326730725BCB}" srcOrd="1" destOrd="0" presId="urn:microsoft.com/office/officeart/2018/2/layout/IconVerticalSolidList"/>
    <dgm:cxn modelId="{A451D218-C662-4779-BFAA-953B7BF67164}" type="presParOf" srcId="{D748CB80-0D4A-4ACA-B74B-B2A6ECB2AC0A}" destId="{97A2C27E-A281-43D3-8EBF-DFEC3B53A20B}" srcOrd="2" destOrd="0" presId="urn:microsoft.com/office/officeart/2018/2/layout/IconVerticalSolidList"/>
    <dgm:cxn modelId="{9632D32B-6665-4A2C-9651-A95DFFC30A14}" type="presParOf" srcId="{D748CB80-0D4A-4ACA-B74B-B2A6ECB2AC0A}" destId="{0AB66B50-1A79-4318-BE81-5BDAC0C6AE20}" srcOrd="3" destOrd="0" presId="urn:microsoft.com/office/officeart/2018/2/layout/IconVerticalSolidList"/>
    <dgm:cxn modelId="{89E3AABE-CB2C-4C21-8F8E-B4D5BFC9467C}" type="presParOf" srcId="{81F275D1-09C6-4501-A86E-E1845E19998F}" destId="{FB5CE29A-2A25-4A41-9E2E-7F7AA6D25C0B}" srcOrd="1" destOrd="0" presId="urn:microsoft.com/office/officeart/2018/2/layout/IconVerticalSolidList"/>
    <dgm:cxn modelId="{93537998-DD71-4867-A395-977B548320C0}" type="presParOf" srcId="{81F275D1-09C6-4501-A86E-E1845E19998F}" destId="{5D959775-7CC1-4148-9415-650693A604F5}" srcOrd="2" destOrd="0" presId="urn:microsoft.com/office/officeart/2018/2/layout/IconVerticalSolidList"/>
    <dgm:cxn modelId="{83919528-0652-4313-868E-BF13E2FCFF8D}" type="presParOf" srcId="{5D959775-7CC1-4148-9415-650693A604F5}" destId="{0DD3E1B0-6908-452F-B068-D2E077E955FF}" srcOrd="0" destOrd="0" presId="urn:microsoft.com/office/officeart/2018/2/layout/IconVerticalSolidList"/>
    <dgm:cxn modelId="{820D4F15-8B52-4B96-B7A3-5EA828FE460B}" type="presParOf" srcId="{5D959775-7CC1-4148-9415-650693A604F5}" destId="{FF9D8984-937B-4B38-AB2A-253053E8C645}" srcOrd="1" destOrd="0" presId="urn:microsoft.com/office/officeart/2018/2/layout/IconVerticalSolidList"/>
    <dgm:cxn modelId="{C2FF57B2-F080-4E3C-8BE0-C6CA0942663F}" type="presParOf" srcId="{5D959775-7CC1-4148-9415-650693A604F5}" destId="{30C687FD-EE21-4FB5-96B4-C05222C8ABFF}" srcOrd="2" destOrd="0" presId="urn:microsoft.com/office/officeart/2018/2/layout/IconVerticalSolidList"/>
    <dgm:cxn modelId="{35D0E40C-2060-448D-AC2A-2C7656E5C192}" type="presParOf" srcId="{5D959775-7CC1-4148-9415-650693A604F5}" destId="{1B29857C-DEF6-4AEE-808C-B56BC41B7914}" srcOrd="3" destOrd="0" presId="urn:microsoft.com/office/officeart/2018/2/layout/IconVerticalSolidList"/>
    <dgm:cxn modelId="{584ACF83-9BB3-4195-913A-7067EE9A2C5F}" type="presParOf" srcId="{81F275D1-09C6-4501-A86E-E1845E19998F}" destId="{CC03F9B4-E883-477E-822D-B80D0E5A41B1}" srcOrd="3" destOrd="0" presId="urn:microsoft.com/office/officeart/2018/2/layout/IconVerticalSolidList"/>
    <dgm:cxn modelId="{18347F71-7EB2-474C-AA19-217FB951A051}" type="presParOf" srcId="{81F275D1-09C6-4501-A86E-E1845E19998F}" destId="{480BC26C-0877-4D5B-95FE-041690B88F82}" srcOrd="4" destOrd="0" presId="urn:microsoft.com/office/officeart/2018/2/layout/IconVerticalSolidList"/>
    <dgm:cxn modelId="{F8EF7051-8B1D-4EF6-80B5-31B7E82DC8AA}" type="presParOf" srcId="{480BC26C-0877-4D5B-95FE-041690B88F82}" destId="{0C7DAFEF-1410-4825-BCE3-61BC8E1B0F12}" srcOrd="0" destOrd="0" presId="urn:microsoft.com/office/officeart/2018/2/layout/IconVerticalSolidList"/>
    <dgm:cxn modelId="{FB718FD9-FF95-4CA4-AD5E-99C235732A34}" type="presParOf" srcId="{480BC26C-0877-4D5B-95FE-041690B88F82}" destId="{81C1659F-44F3-4947-B792-2E4BE30CF1A9}" srcOrd="1" destOrd="0" presId="urn:microsoft.com/office/officeart/2018/2/layout/IconVerticalSolidList"/>
    <dgm:cxn modelId="{0B3810D5-785F-4D85-9B34-C963898CDA54}" type="presParOf" srcId="{480BC26C-0877-4D5B-95FE-041690B88F82}" destId="{A54F60C8-77D0-4BD8-83E3-5D94D45557EC}" srcOrd="2" destOrd="0" presId="urn:microsoft.com/office/officeart/2018/2/layout/IconVerticalSolidList"/>
    <dgm:cxn modelId="{58B2519D-2AD8-46DA-8AD5-4D2F0E5BBB1E}" type="presParOf" srcId="{480BC26C-0877-4D5B-95FE-041690B88F82}" destId="{7F3A68AB-A762-481A-954B-E2883413074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F6BD03-8EB0-483E-8F5C-09F7880E4F16}">
      <dsp:nvSpPr>
        <dsp:cNvPr id="0" name=""/>
        <dsp:cNvSpPr/>
      </dsp:nvSpPr>
      <dsp:spPr>
        <a:xfrm>
          <a:off x="0" y="450"/>
          <a:ext cx="10168127" cy="10552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A07739-9ADA-49A2-8C17-2AAC24111F2D}">
      <dsp:nvSpPr>
        <dsp:cNvPr id="0" name=""/>
        <dsp:cNvSpPr/>
      </dsp:nvSpPr>
      <dsp:spPr>
        <a:xfrm>
          <a:off x="319204" y="237875"/>
          <a:ext cx="580371" cy="5803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F1854A-EF78-4571-B30E-ED4C3E5FF090}">
      <dsp:nvSpPr>
        <dsp:cNvPr id="0" name=""/>
        <dsp:cNvSpPr/>
      </dsp:nvSpPr>
      <dsp:spPr>
        <a:xfrm>
          <a:off x="1218780" y="450"/>
          <a:ext cx="8949347" cy="1055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678" tIns="111678" rIns="111678" bIns="111678" numCol="1" spcCol="1270" anchor="ctr" anchorCtr="0">
          <a:noAutofit/>
        </a:bodyPr>
        <a:lstStyle/>
        <a:p>
          <a:pPr marL="0" lvl="0" indent="0" algn="l" defTabSz="755650">
            <a:lnSpc>
              <a:spcPct val="100000"/>
            </a:lnSpc>
            <a:spcBef>
              <a:spcPct val="0"/>
            </a:spcBef>
            <a:spcAft>
              <a:spcPct val="35000"/>
            </a:spcAft>
            <a:buNone/>
          </a:pPr>
          <a:r>
            <a:rPr lang="en-US" sz="1700" kern="1200" dirty="0"/>
            <a:t>It gives a short definition of each expression, but many of them have been interpreted in different ways by different thinkers. Expanding the entries to indicate key philosophical interpretations would help student develop a critical understanding of concepts.</a:t>
          </a:r>
        </a:p>
      </dsp:txBody>
      <dsp:txXfrm>
        <a:off x="1218780" y="450"/>
        <a:ext cx="8949347" cy="1055221"/>
      </dsp:txXfrm>
    </dsp:sp>
    <dsp:sp modelId="{BAA00B22-4160-4599-A348-5A3904012095}">
      <dsp:nvSpPr>
        <dsp:cNvPr id="0" name=""/>
        <dsp:cNvSpPr/>
      </dsp:nvSpPr>
      <dsp:spPr>
        <a:xfrm>
          <a:off x="0" y="1319477"/>
          <a:ext cx="10168127" cy="10552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E2A2DD-21ED-4F5E-A7E5-705E332E981B}">
      <dsp:nvSpPr>
        <dsp:cNvPr id="0" name=""/>
        <dsp:cNvSpPr/>
      </dsp:nvSpPr>
      <dsp:spPr>
        <a:xfrm>
          <a:off x="319204" y="1556902"/>
          <a:ext cx="580371" cy="5803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C8DC68-1239-47D4-86AB-4E484F489449}">
      <dsp:nvSpPr>
        <dsp:cNvPr id="0" name=""/>
        <dsp:cNvSpPr/>
      </dsp:nvSpPr>
      <dsp:spPr>
        <a:xfrm>
          <a:off x="1218780" y="1319477"/>
          <a:ext cx="8949347" cy="1055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678" tIns="111678" rIns="111678" bIns="111678" numCol="1" spcCol="1270" anchor="ctr" anchorCtr="0">
          <a:noAutofit/>
        </a:bodyPr>
        <a:lstStyle/>
        <a:p>
          <a:pPr marL="0" lvl="0" indent="0" algn="l" defTabSz="755650">
            <a:lnSpc>
              <a:spcPct val="100000"/>
            </a:lnSpc>
            <a:spcBef>
              <a:spcPct val="0"/>
            </a:spcBef>
            <a:spcAft>
              <a:spcPct val="35000"/>
            </a:spcAft>
            <a:buNone/>
          </a:pPr>
          <a:r>
            <a:rPr lang="en-US" sz="1700" kern="1200"/>
            <a:t>When philosophers are mentioned, it does not provide direct links or references to their works or biographical information. Adding these connections would make it easier for students to place the terms in their proper philosophical context.</a:t>
          </a:r>
        </a:p>
      </dsp:txBody>
      <dsp:txXfrm>
        <a:off x="1218780" y="1319477"/>
        <a:ext cx="8949347" cy="1055221"/>
      </dsp:txXfrm>
    </dsp:sp>
    <dsp:sp modelId="{6FD13DBF-1CE2-45B1-BD86-9A02DE2B8DB2}">
      <dsp:nvSpPr>
        <dsp:cNvPr id="0" name=""/>
        <dsp:cNvSpPr/>
      </dsp:nvSpPr>
      <dsp:spPr>
        <a:xfrm>
          <a:off x="0" y="2638503"/>
          <a:ext cx="10168127" cy="10552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A41189-B8D3-4C76-B3A8-AB3369B130EA}">
      <dsp:nvSpPr>
        <dsp:cNvPr id="0" name=""/>
        <dsp:cNvSpPr/>
      </dsp:nvSpPr>
      <dsp:spPr>
        <a:xfrm>
          <a:off x="319204" y="2875928"/>
          <a:ext cx="580371" cy="5803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8BFD2D-043B-45C1-97F5-0BA04D9FF2F2}">
      <dsp:nvSpPr>
        <dsp:cNvPr id="0" name=""/>
        <dsp:cNvSpPr/>
      </dsp:nvSpPr>
      <dsp:spPr>
        <a:xfrm>
          <a:off x="1218780" y="2638503"/>
          <a:ext cx="8949347" cy="1055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678" tIns="111678" rIns="111678" bIns="111678" numCol="1" spcCol="1270" anchor="ctr" anchorCtr="0">
          <a:noAutofit/>
        </a:bodyPr>
        <a:lstStyle/>
        <a:p>
          <a:pPr marL="0" lvl="0" indent="0" algn="l" defTabSz="755650">
            <a:lnSpc>
              <a:spcPct val="100000"/>
            </a:lnSpc>
            <a:spcBef>
              <a:spcPct val="0"/>
            </a:spcBef>
            <a:spcAft>
              <a:spcPct val="35000"/>
            </a:spcAft>
            <a:buNone/>
          </a:pPr>
          <a:r>
            <a:rPr lang="en-US" sz="1700" kern="1200"/>
            <a:t>Some entries are related (i.e “a priori” and “a posteriori”) but these relationships are not explicitly indicated in the document. Making these connections visible would help students understand the logical and conceptual relationships among terms.</a:t>
          </a:r>
        </a:p>
      </dsp:txBody>
      <dsp:txXfrm>
        <a:off x="1218780" y="2638503"/>
        <a:ext cx="8949347" cy="10552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DFA83-12C1-46BC-B7A3-7C64E2A9920B}">
      <dsp:nvSpPr>
        <dsp:cNvPr id="0" name=""/>
        <dsp:cNvSpPr/>
      </dsp:nvSpPr>
      <dsp:spPr>
        <a:xfrm>
          <a:off x="0" y="476"/>
          <a:ext cx="10168127" cy="1115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9D636D-5AD4-4425-A7ED-326730725BCB}">
      <dsp:nvSpPr>
        <dsp:cNvPr id="0" name=""/>
        <dsp:cNvSpPr/>
      </dsp:nvSpPr>
      <dsp:spPr>
        <a:xfrm>
          <a:off x="337409" y="251442"/>
          <a:ext cx="613471" cy="6134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B66B50-1A79-4318-BE81-5BDAC0C6AE20}">
      <dsp:nvSpPr>
        <dsp:cNvPr id="0" name=""/>
        <dsp:cNvSpPr/>
      </dsp:nvSpPr>
      <dsp:spPr>
        <a:xfrm>
          <a:off x="1288289" y="476"/>
          <a:ext cx="8879838" cy="1115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047" tIns="118047" rIns="118047" bIns="118047" numCol="1" spcCol="1270" anchor="ctr" anchorCtr="0">
          <a:noAutofit/>
        </a:bodyPr>
        <a:lstStyle/>
        <a:p>
          <a:pPr marL="0" lvl="0" indent="0" algn="l" defTabSz="755650">
            <a:lnSpc>
              <a:spcPct val="100000"/>
            </a:lnSpc>
            <a:spcBef>
              <a:spcPct val="0"/>
            </a:spcBef>
            <a:spcAft>
              <a:spcPct val="35000"/>
            </a:spcAft>
            <a:buNone/>
          </a:pPr>
          <a:r>
            <a:rPr lang="en-US" sz="1700" kern="1200" dirty="0"/>
            <a:t>This resource exists in a relatively </a:t>
          </a:r>
          <a:r>
            <a:rPr lang="en-US" sz="1700" b="1" kern="1200" dirty="0"/>
            <a:t>isolated</a:t>
          </a:r>
          <a:r>
            <a:rPr lang="en-US" sz="1700" kern="1200" dirty="0"/>
            <a:t> form. Publishing it as </a:t>
          </a:r>
          <a:r>
            <a:rPr lang="en-US" sz="1700" b="1" kern="1200" dirty="0"/>
            <a:t>linked data </a:t>
          </a:r>
          <a:r>
            <a:rPr lang="en-US" sz="1700" kern="1200" dirty="0"/>
            <a:t>by integrating it with existing ontologies or connecting entries to structured resources like </a:t>
          </a:r>
          <a:r>
            <a:rPr lang="en-US" sz="1700" kern="1200" dirty="0" err="1"/>
            <a:t>Wikidata</a:t>
          </a:r>
          <a:r>
            <a:rPr lang="en-US" sz="1700" kern="1200" dirty="0"/>
            <a:t> would significantly enrich its role as a resource for philosophical study.</a:t>
          </a:r>
        </a:p>
      </dsp:txBody>
      <dsp:txXfrm>
        <a:off x="1288289" y="476"/>
        <a:ext cx="8879838" cy="1115402"/>
      </dsp:txXfrm>
    </dsp:sp>
    <dsp:sp modelId="{0DD3E1B0-6908-452F-B068-D2E077E955FF}">
      <dsp:nvSpPr>
        <dsp:cNvPr id="0" name=""/>
        <dsp:cNvSpPr/>
      </dsp:nvSpPr>
      <dsp:spPr>
        <a:xfrm>
          <a:off x="0" y="1394729"/>
          <a:ext cx="10168127" cy="1115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9D8984-937B-4B38-AB2A-253053E8C645}">
      <dsp:nvSpPr>
        <dsp:cNvPr id="0" name=""/>
        <dsp:cNvSpPr/>
      </dsp:nvSpPr>
      <dsp:spPr>
        <a:xfrm>
          <a:off x="337409" y="1645694"/>
          <a:ext cx="613471" cy="6134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29857C-DEF6-4AEE-808C-B56BC41B7914}">
      <dsp:nvSpPr>
        <dsp:cNvPr id="0" name=""/>
        <dsp:cNvSpPr/>
      </dsp:nvSpPr>
      <dsp:spPr>
        <a:xfrm>
          <a:off x="1288289" y="1394729"/>
          <a:ext cx="8879838" cy="1115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047" tIns="118047" rIns="118047" bIns="118047" numCol="1" spcCol="1270" anchor="ctr" anchorCtr="0">
          <a:noAutofit/>
        </a:bodyPr>
        <a:lstStyle/>
        <a:p>
          <a:pPr marL="0" lvl="0" indent="0" algn="l" defTabSz="755650">
            <a:lnSpc>
              <a:spcPct val="100000"/>
            </a:lnSpc>
            <a:spcBef>
              <a:spcPct val="0"/>
            </a:spcBef>
            <a:spcAft>
              <a:spcPct val="35000"/>
            </a:spcAft>
            <a:buNone/>
          </a:pPr>
          <a:r>
            <a:rPr lang="en-US" sz="1700" kern="1200" dirty="0"/>
            <a:t>This would allow students to situate each term within a broader conceptual and historical </a:t>
          </a:r>
          <a:r>
            <a:rPr lang="en-US" sz="1700" b="1" kern="1200" dirty="0"/>
            <a:t>network</a:t>
          </a:r>
          <a:r>
            <a:rPr lang="en-US" sz="1700" kern="1200" dirty="0"/>
            <a:t>, and to </a:t>
          </a:r>
          <a:r>
            <a:rPr lang="en-US" sz="1700" b="1" kern="1200" dirty="0"/>
            <a:t>explore</a:t>
          </a:r>
          <a:r>
            <a:rPr lang="en-US" sz="1700" kern="1200" dirty="0"/>
            <a:t> philosophical concepts across languages and interpretations more effectively. </a:t>
          </a:r>
        </a:p>
      </dsp:txBody>
      <dsp:txXfrm>
        <a:off x="1288289" y="1394729"/>
        <a:ext cx="8879838" cy="1115402"/>
      </dsp:txXfrm>
    </dsp:sp>
    <dsp:sp modelId="{0C7DAFEF-1410-4825-BCE3-61BC8E1B0F12}">
      <dsp:nvSpPr>
        <dsp:cNvPr id="0" name=""/>
        <dsp:cNvSpPr/>
      </dsp:nvSpPr>
      <dsp:spPr>
        <a:xfrm>
          <a:off x="0" y="2788982"/>
          <a:ext cx="10168127" cy="1115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C1659F-44F3-4947-B792-2E4BE30CF1A9}">
      <dsp:nvSpPr>
        <dsp:cNvPr id="0" name=""/>
        <dsp:cNvSpPr/>
      </dsp:nvSpPr>
      <dsp:spPr>
        <a:xfrm>
          <a:off x="337409" y="3039947"/>
          <a:ext cx="613471" cy="6134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3A68AB-A762-481A-954B-E2883413074A}">
      <dsp:nvSpPr>
        <dsp:cNvPr id="0" name=""/>
        <dsp:cNvSpPr/>
      </dsp:nvSpPr>
      <dsp:spPr>
        <a:xfrm>
          <a:off x="1288289" y="2788982"/>
          <a:ext cx="8879838" cy="1115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047" tIns="118047" rIns="118047" bIns="118047" numCol="1" spcCol="1270" anchor="ctr" anchorCtr="0">
          <a:noAutofit/>
        </a:bodyPr>
        <a:lstStyle/>
        <a:p>
          <a:pPr marL="0" lvl="0" indent="0" algn="l" defTabSz="755650">
            <a:lnSpc>
              <a:spcPct val="100000"/>
            </a:lnSpc>
            <a:spcBef>
              <a:spcPct val="0"/>
            </a:spcBef>
            <a:spcAft>
              <a:spcPct val="35000"/>
            </a:spcAft>
            <a:buNone/>
          </a:pPr>
          <a:r>
            <a:rPr lang="en-US" sz="1700" kern="1200" dirty="0"/>
            <a:t>Linking terms, expressions, and philosopher names to external sources would transform the resource from a static glossary into a dynamic, </a:t>
          </a:r>
          <a:r>
            <a:rPr lang="en-US" sz="1700" b="1" kern="1200" dirty="0"/>
            <a:t>interoperable</a:t>
          </a:r>
          <a:r>
            <a:rPr lang="en-US" sz="1700" kern="1200" dirty="0"/>
            <a:t> tool for philosophical study and research.</a:t>
          </a:r>
        </a:p>
      </dsp:txBody>
      <dsp:txXfrm>
        <a:off x="1288289" y="2788982"/>
        <a:ext cx="8879838" cy="11154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B018AA-DEA7-448F-AE2F-C3D13A0F02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B87A71-96EB-4108-95A3-855A4C3601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647F05-0506-494A-8060-3F395B947DF9}" type="datetimeFigureOut">
              <a:rPr lang="en-US" smtClean="0"/>
              <a:t>5/27/2025</a:t>
            </a:fld>
            <a:endParaRPr lang="en-US" dirty="0"/>
          </a:p>
        </p:txBody>
      </p:sp>
      <p:sp>
        <p:nvSpPr>
          <p:cNvPr id="4" name="Footer Placeholder 3">
            <a:extLst>
              <a:ext uri="{FF2B5EF4-FFF2-40B4-BE49-F238E27FC236}">
                <a16:creationId xmlns:a16="http://schemas.microsoft.com/office/drawing/2014/main" id="{9445591A-E83D-4F8A-B064-12B29D3154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7AF2308-535F-471C-9423-3467454C92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61E857-36B8-43F1-9D87-FE508167BCE3}" type="slidenum">
              <a:rPr lang="en-US" smtClean="0"/>
              <a:t>‹#›</a:t>
            </a:fld>
            <a:endParaRPr lang="en-US" dirty="0"/>
          </a:p>
        </p:txBody>
      </p:sp>
    </p:spTree>
    <p:extLst>
      <p:ext uri="{BB962C8B-B14F-4D97-AF65-F5344CB8AC3E}">
        <p14:creationId xmlns:p14="http://schemas.microsoft.com/office/powerpoint/2010/main" val="1400231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BC0A13-3F3D-45D4-B17C-1E0ACF36A6FB}" type="datetimeFigureOut">
              <a:rPr lang="en-US" smtClean="0"/>
              <a:t>5/27/2025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AAAB6-A2C6-4A85-A3A1-98EFBA61C967}" type="slidenum">
              <a:rPr lang="en-US" smtClean="0"/>
              <a:t>‹#›</a:t>
            </a:fld>
            <a:endParaRPr lang="en-US" dirty="0"/>
          </a:p>
        </p:txBody>
      </p:sp>
    </p:spTree>
    <p:extLst>
      <p:ext uri="{BB962C8B-B14F-4D97-AF65-F5344CB8AC3E}">
        <p14:creationId xmlns:p14="http://schemas.microsoft.com/office/powerpoint/2010/main" val="207675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egoe UI" panose="020B0502040204020203" pitchFamily="34" charset="0"/>
            </a:endParaRPr>
          </a:p>
          <a:p>
            <a:r>
              <a:rPr lang="en-US" dirty="0"/>
              <a:t>ID=d924773e-9a16-4d6d-9803-8cb819e99682
Recipe=text_billboard
Type=TextOnly
Variant=0
FamilyID=AccentBoxWalbaum_Zero</a:t>
            </a:r>
          </a:p>
        </p:txBody>
      </p:sp>
      <p:sp>
        <p:nvSpPr>
          <p:cNvPr id="4" name="Slide Number Placeholder 3"/>
          <p:cNvSpPr>
            <a:spLocks noGrp="1"/>
          </p:cNvSpPr>
          <p:nvPr>
            <p:ph type="sldNum" sz="quarter" idx="5"/>
          </p:nvPr>
        </p:nvSpPr>
        <p:spPr/>
        <p:txBody>
          <a:bodyPr/>
          <a:lstStyle/>
          <a:p>
            <a:fld id="{8EAA36B1-75F6-458C-B388-8BC01E9857C8}" type="slidenum">
              <a:rPr lang="en-US" smtClean="0"/>
              <a:t>1</a:t>
            </a:fld>
            <a:endParaRPr lang="en-US" dirty="0"/>
          </a:p>
        </p:txBody>
      </p:sp>
    </p:spTree>
    <p:extLst>
      <p:ext uri="{BB962C8B-B14F-4D97-AF65-F5344CB8AC3E}">
        <p14:creationId xmlns:p14="http://schemas.microsoft.com/office/powerpoint/2010/main" val="270320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5C50C9-5CB7-4938-BEDF-DD2FC7529FA9}"/>
              </a:ext>
            </a:extLst>
          </p:cNvPr>
          <p:cNvSpPr/>
          <p:nvPr userDrawn="1"/>
        </p:nvSpPr>
        <p:spPr>
          <a:xfrm>
            <a:off x="1528762" y="1473243"/>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1801368" y="1664208"/>
            <a:ext cx="8586216" cy="2176272"/>
          </a:xfrm>
        </p:spPr>
        <p:txBody>
          <a:bodyPr anchor="ctr">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2487168" y="4142232"/>
            <a:ext cx="7223760" cy="685800"/>
          </a:xfrm>
          <a:solidFill>
            <a:schemeClr val="accent1"/>
          </a:solidFill>
        </p:spPr>
        <p:txBody>
          <a:bodyPr anchor="ct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6964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3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841248" y="978408"/>
            <a:ext cx="4059936" cy="1106424"/>
          </a:xfrm>
        </p:spPr>
        <p:txBody>
          <a:bodyPr anchor="ctr">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841248" y="2359152"/>
            <a:ext cx="4059936" cy="3429000"/>
          </a:xfrm>
        </p:spPr>
        <p:txBody>
          <a:bodyPr/>
          <a:lstStyle>
            <a:lvl1pPr marL="0" indent="0">
              <a:buNone/>
              <a:defRPr sz="1800"/>
            </a:lvl1pPr>
          </a:lstStyle>
          <a:p>
            <a:pPr lvl="0"/>
            <a:r>
              <a:rPr lang="en-US"/>
              <a:t>Click to edit Master text styles</a:t>
            </a: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8961120" y="566928"/>
            <a:ext cx="2871216" cy="2340864"/>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5843016" y="566928"/>
            <a:ext cx="2871216" cy="2340864"/>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B3EDCB6-603C-4A22-80E6-232A6202452A}"/>
              </a:ext>
            </a:extLst>
          </p:cNvPr>
          <p:cNvSpPr/>
          <p:nvPr userDrawn="1"/>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5843016" y="3108960"/>
            <a:ext cx="5989320" cy="305409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a:t>9/4/20XX</a:t>
            </a:r>
            <a:endParaRPr lang="en-US" dirty="0"/>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52797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7324344" y="630936"/>
            <a:ext cx="4517136"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7772400" y="978408"/>
            <a:ext cx="3721608" cy="1106424"/>
          </a:xfrm>
        </p:spPr>
        <p:txBody>
          <a:bodyPr anchor="ctr">
            <a:normAutofit/>
          </a:bodyPr>
          <a:lstStyle>
            <a:lvl1pPr>
              <a:defRPr sz="2800"/>
            </a:lvl1p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3767328" y="630936"/>
            <a:ext cx="3246120" cy="268833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411480" y="630936"/>
            <a:ext cx="3246120" cy="2688336"/>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7260336" y="117957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411480" y="3438144"/>
            <a:ext cx="3246120" cy="268833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a:t>9/4/20XX</a:t>
            </a:r>
            <a:endParaRPr lang="en-US" dirty="0"/>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
        <p:nvSpPr>
          <p:cNvPr id="6" name="Rectangle 5">
            <a:extLst>
              <a:ext uri="{FF2B5EF4-FFF2-40B4-BE49-F238E27FC236}">
                <a16:creationId xmlns:a16="http://schemas.microsoft.com/office/drawing/2014/main" id="{525280B1-DD77-4ADB-A6FC-71309BCB66E1}"/>
              </a:ext>
            </a:extLst>
          </p:cNvPr>
          <p:cNvSpPr/>
          <p:nvPr userDrawn="1"/>
        </p:nvSpPr>
        <p:spPr>
          <a:xfrm>
            <a:off x="779221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p:nvPr>
        </p:nvSpPr>
        <p:spPr>
          <a:xfrm>
            <a:off x="3767328" y="3438144"/>
            <a:ext cx="3246120" cy="2688336"/>
          </a:xfrm>
        </p:spPr>
        <p:txBody>
          <a:bodyPr anchor="ctr"/>
          <a:lstStyle>
            <a:lvl1pPr algn="ctr">
              <a:buNone/>
              <a:defRPr/>
            </a:lvl1pPr>
          </a:lstStyle>
          <a:p>
            <a:r>
              <a:rPr lang="en-US"/>
              <a:t>Click icon to add picture</a:t>
            </a:r>
            <a:endParaRPr lang="en-US" dirty="0"/>
          </a:p>
        </p:txBody>
      </p:sp>
      <p:sp>
        <p:nvSpPr>
          <p:cNvPr id="8" name="Text Placeholder 7">
            <a:extLst>
              <a:ext uri="{FF2B5EF4-FFF2-40B4-BE49-F238E27FC236}">
                <a16:creationId xmlns:a16="http://schemas.microsoft.com/office/drawing/2014/main" id="{A0D33A8D-B0BB-4920-AAC4-6EE9952AA556}"/>
              </a:ext>
            </a:extLst>
          </p:cNvPr>
          <p:cNvSpPr>
            <a:spLocks noGrp="1"/>
          </p:cNvSpPr>
          <p:nvPr>
            <p:ph type="body" sz="quarter" idx="22"/>
          </p:nvPr>
        </p:nvSpPr>
        <p:spPr>
          <a:xfrm>
            <a:off x="7772400" y="3099816"/>
            <a:ext cx="3721100" cy="447675"/>
          </a:xfrm>
        </p:spPr>
        <p:txBody>
          <a:bodyPr/>
          <a:lstStyle>
            <a:lvl1pPr marL="0" indent="0">
              <a:buNone/>
              <a:defRPr sz="1600"/>
            </a:lvl1pPr>
          </a:lstStyle>
          <a:p>
            <a:pPr lvl="0"/>
            <a:r>
              <a:rPr lang="en-US"/>
              <a:t>Click to edit Master text styles</a:t>
            </a:r>
          </a:p>
        </p:txBody>
      </p:sp>
      <p:sp>
        <p:nvSpPr>
          <p:cNvPr id="21" name="Text Placeholder 7">
            <a:extLst>
              <a:ext uri="{FF2B5EF4-FFF2-40B4-BE49-F238E27FC236}">
                <a16:creationId xmlns:a16="http://schemas.microsoft.com/office/drawing/2014/main" id="{FC2F80E1-DA5D-4EBA-BDBC-FFD24776ED07}"/>
              </a:ext>
            </a:extLst>
          </p:cNvPr>
          <p:cNvSpPr>
            <a:spLocks noGrp="1"/>
          </p:cNvSpPr>
          <p:nvPr>
            <p:ph type="body" sz="quarter" idx="23"/>
          </p:nvPr>
        </p:nvSpPr>
        <p:spPr>
          <a:xfrm>
            <a:off x="7772400" y="4215384"/>
            <a:ext cx="3721100" cy="447675"/>
          </a:xfrm>
        </p:spPr>
        <p:txBody>
          <a:bodyPr/>
          <a:lstStyle>
            <a:lvl1pPr marL="0" indent="0">
              <a:buNone/>
              <a:defRPr sz="1600"/>
            </a:lvl1pPr>
          </a:lstStyle>
          <a:p>
            <a:pPr lvl="0"/>
            <a:r>
              <a:rPr lang="en-US"/>
              <a:t>Click to edit Master text styles</a:t>
            </a:r>
          </a:p>
        </p:txBody>
      </p:sp>
      <p:sp>
        <p:nvSpPr>
          <p:cNvPr id="22" name="Text Placeholder 7">
            <a:extLst>
              <a:ext uri="{FF2B5EF4-FFF2-40B4-BE49-F238E27FC236}">
                <a16:creationId xmlns:a16="http://schemas.microsoft.com/office/drawing/2014/main" id="{536A3E74-5D94-4FE5-A5F8-7DA032AD48AF}"/>
              </a:ext>
            </a:extLst>
          </p:cNvPr>
          <p:cNvSpPr>
            <a:spLocks noGrp="1"/>
          </p:cNvSpPr>
          <p:nvPr>
            <p:ph type="body" sz="quarter" idx="24"/>
          </p:nvPr>
        </p:nvSpPr>
        <p:spPr>
          <a:xfrm>
            <a:off x="7772400" y="5321808"/>
            <a:ext cx="3721100" cy="447675"/>
          </a:xfrm>
        </p:spPr>
        <p:txBody>
          <a:bodyPr/>
          <a:lstStyle>
            <a:lvl1pPr marL="0" indent="0">
              <a:buNone/>
              <a:defRPr sz="1600"/>
            </a:lvl1pPr>
          </a:lstStyle>
          <a:p>
            <a:pPr lvl="0"/>
            <a:r>
              <a:rPr lang="en-US"/>
              <a:t>Click to edit Master text styles</a:t>
            </a:r>
          </a:p>
        </p:txBody>
      </p:sp>
      <p:sp>
        <p:nvSpPr>
          <p:cNvPr id="23" name="Picture Placeholder 14">
            <a:extLst>
              <a:ext uri="{FF2B5EF4-FFF2-40B4-BE49-F238E27FC236}">
                <a16:creationId xmlns:a16="http://schemas.microsoft.com/office/drawing/2014/main" id="{A36D2011-9E99-44AA-8612-4EEBAAA5D036}"/>
              </a:ext>
            </a:extLst>
          </p:cNvPr>
          <p:cNvSpPr>
            <a:spLocks noGrp="1"/>
          </p:cNvSpPr>
          <p:nvPr>
            <p:ph type="pic" sz="quarter" idx="25" hasCustomPrompt="1"/>
          </p:nvPr>
        </p:nvSpPr>
        <p:spPr>
          <a:xfrm>
            <a:off x="7772400" y="2532888"/>
            <a:ext cx="457200" cy="457200"/>
          </a:xfrm>
        </p:spPr>
        <p:txBody>
          <a:bodyPr anchor="ctr"/>
          <a:lstStyle>
            <a:lvl1pPr algn="ctr">
              <a:buNone/>
              <a:defRPr sz="900"/>
            </a:lvl1pPr>
          </a:lstStyle>
          <a:p>
            <a:r>
              <a:rPr lang="en-US" dirty="0"/>
              <a:t>Icon</a:t>
            </a:r>
          </a:p>
        </p:txBody>
      </p:sp>
      <p:sp>
        <p:nvSpPr>
          <p:cNvPr id="24" name="Picture Placeholder 14">
            <a:extLst>
              <a:ext uri="{FF2B5EF4-FFF2-40B4-BE49-F238E27FC236}">
                <a16:creationId xmlns:a16="http://schemas.microsoft.com/office/drawing/2014/main" id="{80B0958E-0709-4604-ADAF-A6137275F31B}"/>
              </a:ext>
            </a:extLst>
          </p:cNvPr>
          <p:cNvSpPr>
            <a:spLocks noGrp="1"/>
          </p:cNvSpPr>
          <p:nvPr>
            <p:ph type="pic" sz="quarter" idx="26" hasCustomPrompt="1"/>
          </p:nvPr>
        </p:nvSpPr>
        <p:spPr>
          <a:xfrm>
            <a:off x="7772400" y="3630168"/>
            <a:ext cx="457200" cy="457200"/>
          </a:xfrm>
        </p:spPr>
        <p:txBody>
          <a:bodyPr anchor="ctr"/>
          <a:lstStyle>
            <a:lvl1pPr algn="ctr">
              <a:buNone/>
              <a:defRPr sz="900"/>
            </a:lvl1pPr>
          </a:lstStyle>
          <a:p>
            <a:r>
              <a:rPr lang="en-US" dirty="0"/>
              <a:t>Icon</a:t>
            </a:r>
          </a:p>
        </p:txBody>
      </p:sp>
      <p:sp>
        <p:nvSpPr>
          <p:cNvPr id="25" name="Picture Placeholder 14">
            <a:extLst>
              <a:ext uri="{FF2B5EF4-FFF2-40B4-BE49-F238E27FC236}">
                <a16:creationId xmlns:a16="http://schemas.microsoft.com/office/drawing/2014/main" id="{F4A09204-1398-472F-B713-0AD49188773D}"/>
              </a:ext>
            </a:extLst>
          </p:cNvPr>
          <p:cNvSpPr>
            <a:spLocks noGrp="1"/>
          </p:cNvSpPr>
          <p:nvPr>
            <p:ph type="pic" sz="quarter" idx="27" hasCustomPrompt="1"/>
          </p:nvPr>
        </p:nvSpPr>
        <p:spPr>
          <a:xfrm>
            <a:off x="7772400" y="4754880"/>
            <a:ext cx="457200" cy="457200"/>
          </a:xfrm>
        </p:spPr>
        <p:txBody>
          <a:bodyPr anchor="ctr"/>
          <a:lstStyle>
            <a:lvl1pPr algn="ctr">
              <a:buNone/>
              <a:defRPr sz="900"/>
            </a:lvl1pPr>
          </a:lstStyle>
          <a:p>
            <a:r>
              <a:rPr lang="en-US" dirty="0"/>
              <a:t>Icon</a:t>
            </a:r>
          </a:p>
        </p:txBody>
      </p:sp>
    </p:spTree>
    <p:extLst>
      <p:ext uri="{BB962C8B-B14F-4D97-AF65-F5344CB8AC3E}">
        <p14:creationId xmlns:p14="http://schemas.microsoft.com/office/powerpoint/2010/main" val="343934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r>
              <a:rPr lang="en-US"/>
              <a:t>9/4/20XX</a:t>
            </a:r>
            <a:endParaRPr lang="en-US" dirty="0"/>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40099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r>
              <a:rPr lang="en-US"/>
              <a:t>9/4/20XX</a:t>
            </a:r>
            <a:endParaRPr lang="en-US" dirty="0"/>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060377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r>
              <a:rPr lang="en-US"/>
              <a:t>9/4/20XX</a:t>
            </a:r>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777224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r>
              <a:rPr lang="en-US"/>
              <a:t>9/4/20XX</a:t>
            </a:r>
            <a:endParaRPr lang="en-US" dirty="0"/>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3324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5084064"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5084064" y="3355848"/>
            <a:ext cx="6272784" cy="2825496"/>
          </a:xfrm>
        </p:spPr>
        <p:txBody>
          <a:bodyPr/>
          <a:lstStyle>
            <a:lvl1pPr>
              <a:buNone/>
              <a:defRPr sz="1800"/>
            </a:lvl1pPr>
          </a:lstStyle>
          <a:p>
            <a:pPr lvl="0"/>
            <a:r>
              <a:rPr lang="en-US"/>
              <a:t>Click to edit Master text styles</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905256" y="6356350"/>
            <a:ext cx="2743200" cy="365125"/>
          </a:xfrm>
        </p:spPr>
        <p:txBody>
          <a:bodyPr/>
          <a:lstStyle/>
          <a:p>
            <a:r>
              <a:rPr lang="en-US"/>
              <a:t>9/4/20XX</a:t>
            </a:r>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a:xfrm>
            <a:off x="4041648"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CC47E32-D289-4A1B-A3C7-A355CD5572E8}"/>
              </a:ext>
            </a:extLst>
          </p:cNvPr>
          <p:cNvSpPr/>
          <p:nvPr userDrawn="1"/>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457200" y="603504"/>
            <a:ext cx="4050792" cy="5577840"/>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81258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612648"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612648" y="3355848"/>
            <a:ext cx="6272784" cy="2825496"/>
          </a:xfrm>
        </p:spPr>
        <p:txBody>
          <a:bodyPr/>
          <a:lstStyle>
            <a:lvl1pPr marL="0" indent="0">
              <a:buNone/>
              <a:defRPr sz="1800"/>
            </a:lvl1pPr>
          </a:lstStyle>
          <a:p>
            <a:pPr lvl="0"/>
            <a:r>
              <a:rPr lang="en-US"/>
              <a:t>Click to edit Master text styles</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5605272" y="6356350"/>
            <a:ext cx="128016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850392" y="36576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7680960" y="4352544"/>
            <a:ext cx="4507992" cy="250545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7680960" y="0"/>
            <a:ext cx="4507992" cy="4123944"/>
          </a:xfrm>
        </p:spPr>
        <p:txBody>
          <a:bodyPr anchor="ctr"/>
          <a:lstStyle>
            <a:lvl1pPr algn="ctr">
              <a:buNone/>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EFA3CC7-31ED-4E5A-87A6-AA1D8F4251FC}"/>
              </a:ext>
            </a:extLst>
          </p:cNvPr>
          <p:cNvSpPr/>
          <p:nvPr userDrawn="1"/>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17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541A812-4D3F-4D65-BA64-BA64E37F2C1D}"/>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1078992" y="1938528"/>
            <a:ext cx="7013448" cy="2990088"/>
          </a:xfrm>
        </p:spPr>
        <p:txBody>
          <a:bodyPr anchor="ctr">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613648" y="1938528"/>
            <a:ext cx="2688336" cy="2990088"/>
          </a:xfrm>
          <a:solidFill>
            <a:schemeClr val="accent1"/>
          </a:solidFill>
        </p:spPr>
        <p:txBody>
          <a:bodyPr anchor="ctr">
            <a:normAutofit/>
          </a:bodyPr>
          <a:lstStyle>
            <a:lvl1pPr marL="0" inden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5716BBE9-8A9C-450B-A235-677945C7ED44}"/>
              </a:ext>
            </a:extLst>
          </p:cNvPr>
          <p:cNvSpPr/>
          <p:nvPr userDrawn="1"/>
        </p:nvSpPr>
        <p:spPr>
          <a:xfrm>
            <a:off x="609084" y="2965074"/>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855E7BF-3629-4C02-98DF-CFC1C93CE036}"/>
              </a:ext>
            </a:extLst>
          </p:cNvPr>
          <p:cNvSpPr/>
          <p:nvPr userDrawn="1"/>
        </p:nvSpPr>
        <p:spPr>
          <a:xfrm rot="5400000">
            <a:off x="7360539" y="3424428"/>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354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01852" y="6356350"/>
            <a:ext cx="2743200" cy="365125"/>
          </a:xfrm>
        </p:spPr>
        <p:txBody>
          <a:bodyPr/>
          <a:lstStyle/>
          <a:p>
            <a:r>
              <a:rPr lang="en-US"/>
              <a:t>9/4/20XX</a:t>
            </a:r>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39386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ctr">
            <a:normAutofit/>
          </a:bodyPr>
          <a:lstStyle>
            <a:lvl1pPr algn="ctr">
              <a:defRPr sz="4800"/>
            </a:lvl1pPr>
          </a:lstStyle>
          <a:p>
            <a:r>
              <a:rPr lang="en-US"/>
              <a:t>Click to edit Master title style</a:t>
            </a:r>
            <a:endParaRPr lang="en-US" dirty="0"/>
          </a:p>
        </p:txBody>
      </p:sp>
      <p:sp useBgFill="1">
        <p:nvSpPr>
          <p:cNvPr id="4" name="Rectangle 3">
            <a:extLst>
              <a:ext uri="{FF2B5EF4-FFF2-40B4-BE49-F238E27FC236}">
                <a16:creationId xmlns:a16="http://schemas.microsoft.com/office/drawing/2014/main" id="{673635DF-99E4-4A0C-A272-D9FF87695DE7}"/>
              </a:ext>
            </a:extLst>
          </p:cNvPr>
          <p:cNvSpPr/>
          <p:nvPr userDrawn="1"/>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5590C76F-6331-4485-AA5B-D61483481F68}"/>
              </a:ext>
            </a:extLst>
          </p:cNvPr>
          <p:cNvSpPr/>
          <p:nvPr userDrawn="1"/>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a:solidFill>
            <a:schemeClr val="accent1"/>
          </a:solidFill>
        </p:spPr>
        <p:txBody>
          <a:bodyPr anchor="ct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ECB2BA4C-9ADA-41DB-B758-9E3CFECDF528}"/>
              </a:ext>
            </a:extLst>
          </p:cNvPr>
          <p:cNvSpPr>
            <a:spLocks noGrp="1"/>
          </p:cNvSpPr>
          <p:nvPr>
            <p:ph type="dt" sz="half" idx="10"/>
          </p:nvPr>
        </p:nvSpPr>
        <p:spPr>
          <a:xfrm>
            <a:off x="905256" y="6356350"/>
            <a:ext cx="2743200" cy="365125"/>
          </a:xfrm>
        </p:spPr>
        <p:txBody>
          <a:bodyPr/>
          <a:lstStyle/>
          <a:p>
            <a:r>
              <a:rPr lang="en-US"/>
              <a:t>9/4/20XX</a:t>
            </a:r>
            <a:endParaRPr lang="en-US" dirty="0"/>
          </a:p>
        </p:txBody>
      </p:sp>
      <p:sp>
        <p:nvSpPr>
          <p:cNvPr id="10" name="Footer Placeholder 9">
            <a:extLst>
              <a:ext uri="{FF2B5EF4-FFF2-40B4-BE49-F238E27FC236}">
                <a16:creationId xmlns:a16="http://schemas.microsoft.com/office/drawing/2014/main" id="{20957ADB-410A-48BE-AA95-3A708314B02A}"/>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5112591B-8032-4FDF-9B26-8F505642C5C2}"/>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24452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2F4163-FF9F-453F-99BB-82B8FDB0A1F9}"/>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hasCustomPrompt="1"/>
          </p:nvPr>
        </p:nvSpPr>
        <p:spPr>
          <a:xfrm>
            <a:off x="5422392" y="2798064"/>
            <a:ext cx="1463040" cy="1481328"/>
          </a:xfrm>
        </p:spPr>
        <p:txBody>
          <a:bodyPr anchor="ctr"/>
          <a:lstStyle>
            <a:lvl1pPr algn="ctr">
              <a:buNone/>
              <a:defRPr/>
            </a:lvl1pPr>
          </a:lstStyle>
          <a:p>
            <a:r>
              <a:rPr lang="en-US" dirty="0"/>
              <a:t>Picture</a:t>
            </a:r>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hasCustomPrompt="1"/>
          </p:nvPr>
        </p:nvSpPr>
        <p:spPr>
          <a:xfrm>
            <a:off x="576072" y="2798064"/>
            <a:ext cx="1463040" cy="1481328"/>
          </a:xfrm>
        </p:spPr>
        <p:txBody>
          <a:bodyPr anchor="ctr"/>
          <a:lstStyle>
            <a:lvl1pPr algn="ctr">
              <a:buNone/>
              <a:defRPr/>
            </a:lvl1pPr>
          </a:lstStyle>
          <a:p>
            <a:r>
              <a:rPr lang="en-US" dirty="0"/>
              <a:t>Picture</a:t>
            </a: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hasCustomPrompt="1"/>
          </p:nvPr>
        </p:nvSpPr>
        <p:spPr>
          <a:xfrm>
            <a:off x="7845552" y="2798064"/>
            <a:ext cx="1463040" cy="1481328"/>
          </a:xfrm>
        </p:spPr>
        <p:txBody>
          <a:bodyPr anchor="ctr"/>
          <a:lstStyle>
            <a:lvl1pPr algn="ctr">
              <a:buNone/>
              <a:defRPr/>
            </a:lvl1pPr>
          </a:lstStyle>
          <a:p>
            <a:r>
              <a:rPr lang="en-US" dirty="0"/>
              <a:t>Picture</a:t>
            </a:r>
          </a:p>
        </p:txBody>
      </p:sp>
      <p:sp>
        <p:nvSpPr>
          <p:cNvPr id="27" name="Rectangle 26">
            <a:extLst>
              <a:ext uri="{FF2B5EF4-FFF2-40B4-BE49-F238E27FC236}">
                <a16:creationId xmlns:a16="http://schemas.microsoft.com/office/drawing/2014/main" id="{76763C05-47FB-4725-A20D-066889246220}"/>
              </a:ext>
            </a:extLst>
          </p:cNvPr>
          <p:cNvSpPr/>
          <p:nvPr userDrawn="1"/>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Title 1">
            <a:extLst>
              <a:ext uri="{FF2B5EF4-FFF2-40B4-BE49-F238E27FC236}">
                <a16:creationId xmlns:a16="http://schemas.microsoft.com/office/drawing/2014/main" id="{9EDC39EC-C00D-4DE8-8828-E0E5AD579F19}"/>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2" name="Picture Placeholder 14">
            <a:extLst>
              <a:ext uri="{FF2B5EF4-FFF2-40B4-BE49-F238E27FC236}">
                <a16:creationId xmlns:a16="http://schemas.microsoft.com/office/drawing/2014/main" id="{AC393A50-B0FA-44B0-850A-6E748DECA20A}"/>
              </a:ext>
            </a:extLst>
          </p:cNvPr>
          <p:cNvSpPr>
            <a:spLocks noGrp="1"/>
          </p:cNvSpPr>
          <p:nvPr>
            <p:ph type="pic" sz="quarter" idx="28" hasCustomPrompt="1"/>
          </p:nvPr>
        </p:nvSpPr>
        <p:spPr>
          <a:xfrm>
            <a:off x="2999232" y="2798064"/>
            <a:ext cx="1463040" cy="1481328"/>
          </a:xfrm>
        </p:spPr>
        <p:txBody>
          <a:bodyPr anchor="ctr"/>
          <a:lstStyle>
            <a:lvl1pPr algn="ctr">
              <a:buNone/>
              <a:defRPr/>
            </a:lvl1pPr>
          </a:lstStyle>
          <a:p>
            <a:r>
              <a:rPr lang="en-US" dirty="0"/>
              <a:t>Picture</a:t>
            </a:r>
          </a:p>
        </p:txBody>
      </p:sp>
      <p:sp>
        <p:nvSpPr>
          <p:cNvPr id="33" name="Picture Placeholder 14">
            <a:extLst>
              <a:ext uri="{FF2B5EF4-FFF2-40B4-BE49-F238E27FC236}">
                <a16:creationId xmlns:a16="http://schemas.microsoft.com/office/drawing/2014/main" id="{C19D18E3-AE27-4902-A5E1-1E388C8CA886}"/>
              </a:ext>
            </a:extLst>
          </p:cNvPr>
          <p:cNvSpPr>
            <a:spLocks noGrp="1"/>
          </p:cNvSpPr>
          <p:nvPr>
            <p:ph type="pic" sz="quarter" idx="29" hasCustomPrompt="1"/>
          </p:nvPr>
        </p:nvSpPr>
        <p:spPr>
          <a:xfrm>
            <a:off x="10268712" y="2798064"/>
            <a:ext cx="1463040" cy="1481328"/>
          </a:xfrm>
        </p:spPr>
        <p:txBody>
          <a:bodyPr anchor="ctr"/>
          <a:lstStyle>
            <a:lvl1pPr algn="ctr">
              <a:buNone/>
              <a:defRPr/>
            </a:lvl1pPr>
          </a:lstStyle>
          <a:p>
            <a:r>
              <a:rPr lang="en-US" dirty="0"/>
              <a:t>Picture</a:t>
            </a:r>
          </a:p>
        </p:txBody>
      </p:sp>
      <p:sp>
        <p:nvSpPr>
          <p:cNvPr id="11" name="Date Placeholder 10">
            <a:extLst>
              <a:ext uri="{FF2B5EF4-FFF2-40B4-BE49-F238E27FC236}">
                <a16:creationId xmlns:a16="http://schemas.microsoft.com/office/drawing/2014/main" id="{C4A1E4D4-19E0-496B-BBAF-99A720781C00}"/>
              </a:ext>
            </a:extLst>
          </p:cNvPr>
          <p:cNvSpPr>
            <a:spLocks noGrp="1"/>
          </p:cNvSpPr>
          <p:nvPr>
            <p:ph type="dt" sz="half" idx="32"/>
          </p:nvPr>
        </p:nvSpPr>
        <p:spPr>
          <a:xfrm>
            <a:off x="905256" y="6356350"/>
            <a:ext cx="2743200" cy="365125"/>
          </a:xfrm>
        </p:spPr>
        <p:txBody>
          <a:bodyPr/>
          <a:lstStyle/>
          <a:p>
            <a:r>
              <a:rPr lang="en-US"/>
              <a:t>9/4/20XX</a:t>
            </a:r>
            <a:endParaRPr lang="en-US" dirty="0"/>
          </a:p>
        </p:txBody>
      </p:sp>
      <p:sp>
        <p:nvSpPr>
          <p:cNvPr id="12" name="Footer Placeholder 11">
            <a:extLst>
              <a:ext uri="{FF2B5EF4-FFF2-40B4-BE49-F238E27FC236}">
                <a16:creationId xmlns:a16="http://schemas.microsoft.com/office/drawing/2014/main" id="{D0281C10-EAAA-4F45-8CC9-87F9F9116C21}"/>
              </a:ext>
            </a:extLst>
          </p:cNvPr>
          <p:cNvSpPr>
            <a:spLocks noGrp="1"/>
          </p:cNvSpPr>
          <p:nvPr>
            <p:ph type="ftr" sz="quarter" idx="33"/>
          </p:nvPr>
        </p:nvSpPr>
        <p:spPr/>
        <p:txBody>
          <a:bodyPr/>
          <a:lstStyle/>
          <a:p>
            <a:r>
              <a:rPr lang="en-US" dirty="0"/>
              <a:t>Presentation Title</a:t>
            </a:r>
          </a:p>
        </p:txBody>
      </p:sp>
      <p:sp>
        <p:nvSpPr>
          <p:cNvPr id="13" name="Slide Number Placeholder 12">
            <a:extLst>
              <a:ext uri="{FF2B5EF4-FFF2-40B4-BE49-F238E27FC236}">
                <a16:creationId xmlns:a16="http://schemas.microsoft.com/office/drawing/2014/main" id="{389175D6-43FD-42A2-8595-893FC3BFCDF6}"/>
              </a:ext>
            </a:extLst>
          </p:cNvPr>
          <p:cNvSpPr>
            <a:spLocks noGrp="1"/>
          </p:cNvSpPr>
          <p:nvPr>
            <p:ph type="sldNum" sz="quarter" idx="34"/>
          </p:nvPr>
        </p:nvSpPr>
        <p:spPr/>
        <p:txBody>
          <a:bodyPr/>
          <a:lstStyle/>
          <a:p>
            <a:fld id="{A65A5C87-DF58-40C8-B092-1DE63DB4547E}" type="slidenum">
              <a:rPr lang="en-US" smtClean="0"/>
              <a:t>‹#›</a:t>
            </a:fld>
            <a:endParaRPr lang="en-US" dirty="0"/>
          </a:p>
        </p:txBody>
      </p:sp>
      <p:sp>
        <p:nvSpPr>
          <p:cNvPr id="37" name="Text Placeholder 35">
            <a:extLst>
              <a:ext uri="{FF2B5EF4-FFF2-40B4-BE49-F238E27FC236}">
                <a16:creationId xmlns:a16="http://schemas.microsoft.com/office/drawing/2014/main" id="{28F74B10-F76D-4BBB-A284-01D5A0DF8BCB}"/>
              </a:ext>
            </a:extLst>
          </p:cNvPr>
          <p:cNvSpPr>
            <a:spLocks noGrp="1"/>
          </p:cNvSpPr>
          <p:nvPr>
            <p:ph type="body" sz="quarter" idx="36" hasCustomPrompt="1"/>
          </p:nvPr>
        </p:nvSpPr>
        <p:spPr>
          <a:xfrm>
            <a:off x="543153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8" name="Text Placeholder 35">
            <a:extLst>
              <a:ext uri="{FF2B5EF4-FFF2-40B4-BE49-F238E27FC236}">
                <a16:creationId xmlns:a16="http://schemas.microsoft.com/office/drawing/2014/main" id="{BD245DC2-6D7B-4AEE-B8EE-0D0E473AFFF5}"/>
              </a:ext>
            </a:extLst>
          </p:cNvPr>
          <p:cNvSpPr>
            <a:spLocks noGrp="1"/>
          </p:cNvSpPr>
          <p:nvPr>
            <p:ph type="body" sz="quarter" idx="37" hasCustomPrompt="1"/>
          </p:nvPr>
        </p:nvSpPr>
        <p:spPr>
          <a:xfrm>
            <a:off x="784555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9" name="Text Placeholder 35">
            <a:extLst>
              <a:ext uri="{FF2B5EF4-FFF2-40B4-BE49-F238E27FC236}">
                <a16:creationId xmlns:a16="http://schemas.microsoft.com/office/drawing/2014/main" id="{28069EAF-8C82-49CC-8A38-2ACAD26F7DE9}"/>
              </a:ext>
            </a:extLst>
          </p:cNvPr>
          <p:cNvSpPr>
            <a:spLocks noGrp="1"/>
          </p:cNvSpPr>
          <p:nvPr>
            <p:ph type="body" sz="quarter" idx="38" hasCustomPrompt="1"/>
          </p:nvPr>
        </p:nvSpPr>
        <p:spPr>
          <a:xfrm>
            <a:off x="1026871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0" name="Text Placeholder 35">
            <a:extLst>
              <a:ext uri="{FF2B5EF4-FFF2-40B4-BE49-F238E27FC236}">
                <a16:creationId xmlns:a16="http://schemas.microsoft.com/office/drawing/2014/main" id="{DAA3B1CD-59B3-4B73-B91A-88CED1D8FDD6}"/>
              </a:ext>
            </a:extLst>
          </p:cNvPr>
          <p:cNvSpPr>
            <a:spLocks noGrp="1"/>
          </p:cNvSpPr>
          <p:nvPr>
            <p:ph type="body" sz="quarter" idx="39" hasCustomPrompt="1"/>
          </p:nvPr>
        </p:nvSpPr>
        <p:spPr>
          <a:xfrm>
            <a:off x="594360"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1" name="Text Placeholder 35">
            <a:extLst>
              <a:ext uri="{FF2B5EF4-FFF2-40B4-BE49-F238E27FC236}">
                <a16:creationId xmlns:a16="http://schemas.microsoft.com/office/drawing/2014/main" id="{C1FED6B0-DEB7-46E3-8038-FE6788AC24A9}"/>
              </a:ext>
            </a:extLst>
          </p:cNvPr>
          <p:cNvSpPr>
            <a:spLocks noGrp="1"/>
          </p:cNvSpPr>
          <p:nvPr>
            <p:ph type="body" sz="quarter" idx="35" hasCustomPrompt="1"/>
          </p:nvPr>
        </p:nvSpPr>
        <p:spPr>
          <a:xfrm>
            <a:off x="300837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Tree>
    <p:extLst>
      <p:ext uri="{BB962C8B-B14F-4D97-AF65-F5344CB8AC3E}">
        <p14:creationId xmlns:p14="http://schemas.microsoft.com/office/powerpoint/2010/main" val="43151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a:t>9/4/20XX</a:t>
            </a:r>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60693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57607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576072" y="3203688"/>
            <a:ext cx="329184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450799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450799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a:t>9/4/20XX</a:t>
            </a:r>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14" name="Text Placeholder 4">
            <a:extLst>
              <a:ext uri="{FF2B5EF4-FFF2-40B4-BE49-F238E27FC236}">
                <a16:creationId xmlns:a16="http://schemas.microsoft.com/office/drawing/2014/main" id="{CE04853A-B5A7-418B-B49F-E718136614E0}"/>
              </a:ext>
            </a:extLst>
          </p:cNvPr>
          <p:cNvSpPr>
            <a:spLocks noGrp="1"/>
          </p:cNvSpPr>
          <p:nvPr>
            <p:ph type="body" sz="quarter" idx="13"/>
          </p:nvPr>
        </p:nvSpPr>
        <p:spPr>
          <a:xfrm>
            <a:off x="843991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D08E5547-BBB9-4D87-A012-6BC6B1330861}"/>
              </a:ext>
            </a:extLst>
          </p:cNvPr>
          <p:cNvSpPr>
            <a:spLocks noGrp="1"/>
          </p:cNvSpPr>
          <p:nvPr>
            <p:ph sz="quarter" idx="14"/>
          </p:nvPr>
        </p:nvSpPr>
        <p:spPr>
          <a:xfrm>
            <a:off x="843991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226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9/4/20XX</a:t>
            </a:r>
            <a:endParaRPr lang="en-US" dirty="0"/>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A5C87-DF58-40C8-B092-1DE63DB4547E}" type="slidenum">
              <a:rPr lang="en-US" smtClean="0"/>
              <a:t>‹#›</a:t>
            </a:fld>
            <a:endParaRPr lang="en-US" dirty="0"/>
          </a:p>
        </p:txBody>
      </p:sp>
    </p:spTree>
    <p:extLst>
      <p:ext uri="{BB962C8B-B14F-4D97-AF65-F5344CB8AC3E}">
        <p14:creationId xmlns:p14="http://schemas.microsoft.com/office/powerpoint/2010/main" val="1785134420"/>
      </p:ext>
    </p:extLst>
  </p:cSld>
  <p:clrMap bg1="lt1" tx1="dk1" bg2="lt2" tx2="dk2" accent1="accent1" accent2="accent2" accent3="accent3" accent4="accent4" accent5="accent5" accent6="accent6" hlink="hlink" folHlink="folHlink"/>
  <p:sldLayoutIdLst>
    <p:sldLayoutId id="2147483721" r:id="rId1"/>
    <p:sldLayoutId id="2147483730" r:id="rId2"/>
    <p:sldLayoutId id="2147483731" r:id="rId3"/>
    <p:sldLayoutId id="2147483723" r:id="rId4"/>
    <p:sldLayoutId id="2147483722" r:id="rId5"/>
    <p:sldLayoutId id="2147483732" r:id="rId6"/>
    <p:sldLayoutId id="2147483736" r:id="rId7"/>
    <p:sldLayoutId id="2147483725" r:id="rId8"/>
    <p:sldLayoutId id="2147483733" r:id="rId9"/>
    <p:sldLayoutId id="2147483734" r:id="rId10"/>
    <p:sldLayoutId id="2147483735" r:id="rId11"/>
    <p:sldLayoutId id="2147483726" r:id="rId12"/>
    <p:sldLayoutId id="2147483727" r:id="rId13"/>
    <p:sldLayoutId id="2147483728" r:id="rId14"/>
    <p:sldLayoutId id="2147483729"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tonazzog/PhiloLatin/blob/main/PhiloLatinRdf.ipynb" TargetMode="External"/><Relationship Id="rId2" Type="http://schemas.openxmlformats.org/officeDocument/2006/relationships/hyperlink" Target="https://github.com/tonazzog/PhiloLatin/blob/main/LiLa_linker.ipynb" TargetMode="External"/><Relationship Id="rId1" Type="http://schemas.openxmlformats.org/officeDocument/2006/relationships/slideLayout" Target="../slideLayouts/slideLayout5.xml"/><Relationship Id="rId4" Type="http://schemas.openxmlformats.org/officeDocument/2006/relationships/hyperlink" Target="https://github.com/tonazzog/PhiloLatin/tree/main/queries"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tonazzog/PhiloLatin"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6.xml"/><Relationship Id="rId5" Type="http://schemas.openxmlformats.org/officeDocument/2006/relationships/image" Target="../media/image38.sv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hyperlink" Target="https://philosophy.unc.edu/wp-content/uploads/sites/122/2013/10/Latin-and-Greek-for-Philosophers.pdf"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tonazzog/PhiloLatin/blob/main/PhiloLatinGPT.ipynb"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9D20-B4BB-42AA-8DDD-68CC9F1D95DB}"/>
              </a:ext>
            </a:extLst>
          </p:cNvPr>
          <p:cNvSpPr>
            <a:spLocks noGrp="1"/>
          </p:cNvSpPr>
          <p:nvPr>
            <p:ph type="ctrTitle"/>
          </p:nvPr>
        </p:nvSpPr>
        <p:spPr/>
        <p:txBody>
          <a:bodyPr>
            <a:normAutofit fontScale="90000"/>
          </a:bodyPr>
          <a:lstStyle/>
          <a:p>
            <a:r>
              <a:rPr lang="en-US" dirty="0"/>
              <a:t>Linking Latin Philosophical Expressions</a:t>
            </a:r>
          </a:p>
        </p:txBody>
      </p:sp>
      <p:sp>
        <p:nvSpPr>
          <p:cNvPr id="3" name="Subtitle 2">
            <a:extLst>
              <a:ext uri="{FF2B5EF4-FFF2-40B4-BE49-F238E27FC236}">
                <a16:creationId xmlns:a16="http://schemas.microsoft.com/office/drawing/2014/main" id="{ED9E8FDB-60EE-45AE-BB89-9A561A61C2AC}"/>
              </a:ext>
            </a:extLst>
          </p:cNvPr>
          <p:cNvSpPr>
            <a:spLocks noGrp="1"/>
          </p:cNvSpPr>
          <p:nvPr>
            <p:ph type="subTitle" idx="1"/>
          </p:nvPr>
        </p:nvSpPr>
        <p:spPr/>
        <p:txBody>
          <a:bodyPr/>
          <a:lstStyle/>
          <a:p>
            <a:r>
              <a:rPr lang="en-US" dirty="0"/>
              <a:t>Giovanna Tonazzo</a:t>
            </a:r>
          </a:p>
        </p:txBody>
      </p:sp>
    </p:spTree>
    <p:extLst>
      <p:ext uri="{BB962C8B-B14F-4D97-AF65-F5344CB8AC3E}">
        <p14:creationId xmlns:p14="http://schemas.microsoft.com/office/powerpoint/2010/main" val="18337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330B77-0C89-C39C-70FA-7F25785459B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49D7F6F-567F-61B6-C0C7-300814A297BC}"/>
              </a:ext>
            </a:extLst>
          </p:cNvPr>
          <p:cNvSpPr>
            <a:spLocks noGrp="1"/>
          </p:cNvSpPr>
          <p:nvPr>
            <p:ph type="title"/>
          </p:nvPr>
        </p:nvSpPr>
        <p:spPr/>
        <p:txBody>
          <a:bodyPr>
            <a:normAutofit/>
          </a:bodyPr>
          <a:lstStyle/>
          <a:p>
            <a:r>
              <a:rPr lang="en-US" dirty="0"/>
              <a:t>Steps taken to enrich the resource (2)</a:t>
            </a:r>
          </a:p>
        </p:txBody>
      </p:sp>
      <p:sp>
        <p:nvSpPr>
          <p:cNvPr id="4" name="Content Placeholder 3">
            <a:extLst>
              <a:ext uri="{FF2B5EF4-FFF2-40B4-BE49-F238E27FC236}">
                <a16:creationId xmlns:a16="http://schemas.microsoft.com/office/drawing/2014/main" id="{572BA8CC-4205-79BC-81BF-4479A9C3B500}"/>
              </a:ext>
            </a:extLst>
          </p:cNvPr>
          <p:cNvSpPr>
            <a:spLocks noGrp="1"/>
          </p:cNvSpPr>
          <p:nvPr>
            <p:ph idx="1"/>
          </p:nvPr>
        </p:nvSpPr>
        <p:spPr/>
        <p:txBody>
          <a:bodyPr>
            <a:normAutofit fontScale="85000" lnSpcReduction="20000"/>
          </a:bodyPr>
          <a:lstStyle/>
          <a:p>
            <a:pPr marL="285750" indent="-285750">
              <a:buFont typeface="Arial" panose="020B0604020202020204" pitchFamily="34" charset="0"/>
              <a:buChar char="•"/>
            </a:pPr>
            <a:r>
              <a:rPr lang="en-US" dirty="0"/>
              <a:t>Linked expressions, philosophers, and philosophical branches to external resources (</a:t>
            </a:r>
            <a:r>
              <a:rPr lang="en-US" dirty="0" err="1"/>
              <a:t>Wikidata</a:t>
            </a:r>
            <a:r>
              <a:rPr lang="en-US" dirty="0"/>
              <a:t>).</a:t>
            </a:r>
          </a:p>
          <a:p>
            <a:pPr marL="285750" indent="-285750">
              <a:buFont typeface="Arial" panose="020B0604020202020204" pitchFamily="34" charset="0"/>
              <a:buChar char="•"/>
            </a:pPr>
            <a:r>
              <a:rPr lang="en-US" dirty="0"/>
              <a:t>Created internal links between related expressions (e.g., </a:t>
            </a:r>
            <a:r>
              <a:rPr lang="en-US" i="1" dirty="0"/>
              <a:t>a priori</a:t>
            </a:r>
            <a:r>
              <a:rPr lang="en-US" dirty="0"/>
              <a:t> and </a:t>
            </a:r>
            <a:r>
              <a:rPr lang="en-US" i="1" dirty="0"/>
              <a:t>a posteriori</a:t>
            </a:r>
            <a:r>
              <a:rPr lang="en-US" dirty="0"/>
              <a:t>, </a:t>
            </a:r>
            <a:r>
              <a:rPr lang="en-US" i="1" dirty="0"/>
              <a:t>res cogitans</a:t>
            </a:r>
            <a:r>
              <a:rPr lang="en-US" dirty="0"/>
              <a:t> and </a:t>
            </a:r>
            <a:r>
              <a:rPr lang="en-US" i="1" dirty="0"/>
              <a:t>res extensa</a:t>
            </a:r>
            <a:r>
              <a:rPr lang="en-US" dirty="0"/>
              <a:t>).</a:t>
            </a:r>
          </a:p>
          <a:p>
            <a:pPr marL="285750" indent="-285750">
              <a:buFont typeface="Arial" panose="020B0604020202020204" pitchFamily="34" charset="0"/>
              <a:buChar char="•"/>
            </a:pPr>
            <a:r>
              <a:rPr lang="en-US" dirty="0"/>
              <a:t>Performed grammatical analysis (tokenization, part of speech tagging, morphological features, dependency relations) following the Universal Dependencies framework.</a:t>
            </a:r>
          </a:p>
          <a:p>
            <a:pPr marL="285750" indent="-285750">
              <a:buFont typeface="Arial" panose="020B0604020202020204" pitchFamily="34" charset="0"/>
              <a:buChar char="•"/>
            </a:pPr>
            <a:r>
              <a:rPr lang="en-US" dirty="0"/>
              <a:t>Linked Latin lemmas to the </a:t>
            </a:r>
            <a:r>
              <a:rPr lang="en-US" dirty="0" err="1"/>
              <a:t>LiLa</a:t>
            </a:r>
            <a:r>
              <a:rPr lang="en-US" dirty="0"/>
              <a:t> “Linking Latin” knowledge base.</a:t>
            </a:r>
          </a:p>
          <a:p>
            <a:pPr marL="285750" indent="-285750">
              <a:buFont typeface="Arial" panose="020B0604020202020204" pitchFamily="34" charset="0"/>
              <a:buChar char="•"/>
            </a:pPr>
            <a:r>
              <a:rPr lang="en-US" dirty="0"/>
              <a:t>Published as linguistic linked data (</a:t>
            </a:r>
            <a:r>
              <a:rPr lang="en-US" dirty="0" err="1"/>
              <a:t>triplestore</a:t>
            </a:r>
            <a:r>
              <a:rPr lang="en-US" dirty="0"/>
              <a:t> in Turtle format).</a:t>
            </a:r>
          </a:p>
          <a:p>
            <a:pPr marL="285750" indent="-285750">
              <a:buFont typeface="Arial" panose="020B0604020202020204" pitchFamily="34" charset="0"/>
              <a:buChar char="•"/>
            </a:pPr>
            <a:endParaRPr lang="en-US" dirty="0"/>
          </a:p>
        </p:txBody>
      </p:sp>
      <p:sp>
        <p:nvSpPr>
          <p:cNvPr id="2" name="Slide Number Placeholder 1">
            <a:extLst>
              <a:ext uri="{FF2B5EF4-FFF2-40B4-BE49-F238E27FC236}">
                <a16:creationId xmlns:a16="http://schemas.microsoft.com/office/drawing/2014/main" id="{E3694A13-C614-327A-EB65-9EC0345F3C52}"/>
              </a:ext>
            </a:extLst>
          </p:cNvPr>
          <p:cNvSpPr>
            <a:spLocks noGrp="1"/>
          </p:cNvSpPr>
          <p:nvPr>
            <p:ph type="sldNum" sz="quarter" idx="12"/>
          </p:nvPr>
        </p:nvSpPr>
        <p:spPr/>
        <p:txBody>
          <a:bodyPr/>
          <a:lstStyle/>
          <a:p>
            <a:fld id="{A65A5C87-DF58-40C8-B092-1DE63DB4547E}" type="slidenum">
              <a:rPr lang="en-US" smtClean="0"/>
              <a:t>10</a:t>
            </a:fld>
            <a:endParaRPr lang="en-US" dirty="0"/>
          </a:p>
        </p:txBody>
      </p:sp>
    </p:spTree>
    <p:extLst>
      <p:ext uri="{BB962C8B-B14F-4D97-AF65-F5344CB8AC3E}">
        <p14:creationId xmlns:p14="http://schemas.microsoft.com/office/powerpoint/2010/main" val="2320222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6C6CF3-9FAA-0DDC-3359-B77606D99B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F5AF82-6C24-FBF7-7306-D6BFC26DC73B}"/>
              </a:ext>
            </a:extLst>
          </p:cNvPr>
          <p:cNvSpPr>
            <a:spLocks noGrp="1"/>
          </p:cNvSpPr>
          <p:nvPr>
            <p:ph type="title"/>
          </p:nvPr>
        </p:nvSpPr>
        <p:spPr/>
        <p:txBody>
          <a:bodyPr/>
          <a:lstStyle/>
          <a:p>
            <a:r>
              <a:rPr lang="en-US" dirty="0"/>
              <a:t>Tools used</a:t>
            </a:r>
          </a:p>
        </p:txBody>
      </p:sp>
      <p:sp>
        <p:nvSpPr>
          <p:cNvPr id="3" name="Content Placeholder 2">
            <a:extLst>
              <a:ext uri="{FF2B5EF4-FFF2-40B4-BE49-F238E27FC236}">
                <a16:creationId xmlns:a16="http://schemas.microsoft.com/office/drawing/2014/main" id="{0DCE3FF3-55F8-9D0B-58B5-325E9FCD6811}"/>
              </a:ext>
            </a:extLst>
          </p:cNvPr>
          <p:cNvSpPr>
            <a:spLocks noGrp="1"/>
          </p:cNvSpPr>
          <p:nvPr>
            <p:ph idx="1"/>
          </p:nvPr>
        </p:nvSpPr>
        <p:spPr/>
        <p:txBody>
          <a:bodyPr>
            <a:normAutofit fontScale="92500" lnSpcReduction="10000"/>
          </a:bodyPr>
          <a:lstStyle/>
          <a:p>
            <a:pPr marL="342900" indent="-342900">
              <a:buFont typeface="Arial" panose="020B0604020202020204" pitchFamily="34" charset="0"/>
              <a:buChar char="•"/>
            </a:pPr>
            <a:r>
              <a:rPr lang="en-US" dirty="0" err="1"/>
              <a:t>OpenRefine</a:t>
            </a:r>
            <a:r>
              <a:rPr lang="en-US" dirty="0"/>
              <a:t> for reconciliation with </a:t>
            </a:r>
            <a:r>
              <a:rPr lang="en-US" dirty="0" err="1"/>
              <a:t>Wikidata</a:t>
            </a:r>
            <a:r>
              <a:rPr lang="en-US" dirty="0"/>
              <a:t> page of entry, philosopher, branch of philosophy.</a:t>
            </a:r>
          </a:p>
          <a:p>
            <a:pPr marL="342900" indent="-342900">
              <a:buFont typeface="Arial" panose="020B0604020202020204" pitchFamily="34" charset="0"/>
              <a:buChar char="•"/>
            </a:pPr>
            <a:r>
              <a:rPr lang="en-US" dirty="0"/>
              <a:t>Custom Python procedures </a:t>
            </a:r>
          </a:p>
          <a:p>
            <a:pPr marL="800100" lvl="1" indent="-342900"/>
            <a:r>
              <a:rPr lang="en-US" dirty="0"/>
              <a:t>to call </a:t>
            </a:r>
            <a:r>
              <a:rPr lang="en-US" dirty="0" err="1"/>
              <a:t>LiLa</a:t>
            </a:r>
            <a:r>
              <a:rPr lang="en-US" dirty="0"/>
              <a:t> </a:t>
            </a:r>
            <a:r>
              <a:rPr lang="en-US" dirty="0" err="1"/>
              <a:t>TextLinker</a:t>
            </a:r>
            <a:r>
              <a:rPr lang="en-US" dirty="0"/>
              <a:t> (see </a:t>
            </a:r>
            <a:r>
              <a:rPr lang="en-US" dirty="0">
                <a:hlinkClick r:id="rId2"/>
              </a:rPr>
              <a:t>notebook</a:t>
            </a:r>
            <a:r>
              <a:rPr lang="en-US" dirty="0"/>
              <a:t>).</a:t>
            </a:r>
          </a:p>
          <a:p>
            <a:pPr marL="800100" lvl="1" indent="-342900"/>
            <a:r>
              <a:rPr lang="en-US" dirty="0"/>
              <a:t>to call </a:t>
            </a:r>
            <a:r>
              <a:rPr lang="en-US" dirty="0" err="1"/>
              <a:t>UDPipe</a:t>
            </a:r>
            <a:r>
              <a:rPr lang="en-US" dirty="0"/>
              <a:t> API for annotation.</a:t>
            </a:r>
          </a:p>
          <a:p>
            <a:pPr marL="800100" lvl="1" indent="-342900"/>
            <a:r>
              <a:rPr lang="en-US" dirty="0"/>
              <a:t>to generate the </a:t>
            </a:r>
            <a:r>
              <a:rPr lang="en-US" dirty="0" err="1"/>
              <a:t>triplestore</a:t>
            </a:r>
            <a:r>
              <a:rPr lang="en-US" dirty="0"/>
              <a:t> using </a:t>
            </a:r>
            <a:r>
              <a:rPr lang="en-US" dirty="0" err="1"/>
              <a:t>RDFLib</a:t>
            </a:r>
            <a:r>
              <a:rPr lang="en-US" dirty="0"/>
              <a:t> (see </a:t>
            </a:r>
            <a:r>
              <a:rPr lang="en-US" dirty="0">
                <a:hlinkClick r:id="rId3"/>
              </a:rPr>
              <a:t>notebook</a:t>
            </a:r>
            <a:r>
              <a:rPr lang="en-US" dirty="0"/>
              <a:t>).</a:t>
            </a:r>
          </a:p>
          <a:p>
            <a:pPr marL="342900" indent="-342900">
              <a:buFont typeface="Arial" panose="020B0604020202020204" pitchFamily="34" charset="0"/>
              <a:buChar char="•"/>
            </a:pPr>
            <a:r>
              <a:rPr lang="en-US" dirty="0"/>
              <a:t>Apache Jena </a:t>
            </a:r>
            <a:r>
              <a:rPr lang="en-US" dirty="0" err="1"/>
              <a:t>Fuseki</a:t>
            </a:r>
            <a:r>
              <a:rPr lang="en-US" dirty="0"/>
              <a:t> and </a:t>
            </a:r>
            <a:r>
              <a:rPr lang="en-US" dirty="0" err="1"/>
              <a:t>LodLive</a:t>
            </a:r>
            <a:r>
              <a:rPr lang="en-US" dirty="0"/>
              <a:t> for visualization.</a:t>
            </a:r>
          </a:p>
          <a:p>
            <a:pPr marL="342900" indent="-342900">
              <a:buFont typeface="Arial" panose="020B0604020202020204" pitchFamily="34" charset="0"/>
              <a:buChar char="•"/>
            </a:pPr>
            <a:r>
              <a:rPr lang="en-US" dirty="0"/>
              <a:t>Basic </a:t>
            </a:r>
            <a:r>
              <a:rPr lang="en-US" dirty="0">
                <a:hlinkClick r:id="rId4"/>
              </a:rPr>
              <a:t>SPARQL queries </a:t>
            </a:r>
            <a:r>
              <a:rPr lang="en-US" dirty="0"/>
              <a:t>for analysis.</a:t>
            </a:r>
          </a:p>
          <a:p>
            <a:endParaRPr lang="en-US" dirty="0"/>
          </a:p>
        </p:txBody>
      </p:sp>
      <p:sp>
        <p:nvSpPr>
          <p:cNvPr id="4" name="Slide Number Placeholder 3">
            <a:extLst>
              <a:ext uri="{FF2B5EF4-FFF2-40B4-BE49-F238E27FC236}">
                <a16:creationId xmlns:a16="http://schemas.microsoft.com/office/drawing/2014/main" id="{11CAF582-9D2A-FB5C-9493-8A24843CFA31}"/>
              </a:ext>
            </a:extLst>
          </p:cNvPr>
          <p:cNvSpPr>
            <a:spLocks noGrp="1"/>
          </p:cNvSpPr>
          <p:nvPr>
            <p:ph type="sldNum" sz="quarter" idx="12"/>
          </p:nvPr>
        </p:nvSpPr>
        <p:spPr/>
        <p:txBody>
          <a:bodyPr/>
          <a:lstStyle/>
          <a:p>
            <a:fld id="{A65A5C87-DF58-40C8-B092-1DE63DB4547E}" type="slidenum">
              <a:rPr lang="en-US" smtClean="0"/>
              <a:t>11</a:t>
            </a:fld>
            <a:endParaRPr lang="en-US" dirty="0"/>
          </a:p>
        </p:txBody>
      </p:sp>
    </p:spTree>
    <p:extLst>
      <p:ext uri="{BB962C8B-B14F-4D97-AF65-F5344CB8AC3E}">
        <p14:creationId xmlns:p14="http://schemas.microsoft.com/office/powerpoint/2010/main" val="323115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6BF65AB-93E5-4829-674D-CEC601CCF755}"/>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Rectangle 16">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Rectangle 2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Freeform: Shape 2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2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9B65EEC3-C157-D019-CCF8-54ED761C85C6}"/>
              </a:ext>
            </a:extLst>
          </p:cNvPr>
          <p:cNvSpPr>
            <a:spLocks noGrp="1"/>
          </p:cNvSpPr>
          <p:nvPr>
            <p:ph type="title"/>
          </p:nvPr>
        </p:nvSpPr>
        <p:spPr>
          <a:xfrm>
            <a:off x="371094" y="1161288"/>
            <a:ext cx="3438144" cy="1239012"/>
          </a:xfrm>
        </p:spPr>
        <p:txBody>
          <a:bodyPr vert="horz" lIns="91440" tIns="45720" rIns="91440" bIns="45720" rtlCol="0" anchor="ctr">
            <a:normAutofit/>
          </a:bodyPr>
          <a:lstStyle/>
          <a:p>
            <a:pPr>
              <a:lnSpc>
                <a:spcPct val="90000"/>
              </a:lnSpc>
            </a:pPr>
            <a:r>
              <a:rPr lang="en-US" sz="2800" dirty="0"/>
              <a:t>Linking to </a:t>
            </a:r>
            <a:r>
              <a:rPr lang="en-US" sz="2800" dirty="0" err="1"/>
              <a:t>LiLa</a:t>
            </a:r>
            <a:endParaRPr lang="en-US" sz="2800" dirty="0"/>
          </a:p>
        </p:txBody>
      </p:sp>
      <p:sp>
        <p:nvSpPr>
          <p:cNvPr id="27" name="Rectangle 2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 Placeholder 9">
            <a:extLst>
              <a:ext uri="{FF2B5EF4-FFF2-40B4-BE49-F238E27FC236}">
                <a16:creationId xmlns:a16="http://schemas.microsoft.com/office/drawing/2014/main" id="{75F7E25F-6A0F-A58A-9B76-A099D143FC25}"/>
              </a:ext>
            </a:extLst>
          </p:cNvPr>
          <p:cNvSpPr>
            <a:spLocks noGrp="1"/>
          </p:cNvSpPr>
          <p:nvPr>
            <p:ph type="body" sz="half" idx="2"/>
          </p:nvPr>
        </p:nvSpPr>
        <p:spPr>
          <a:xfrm>
            <a:off x="371094" y="2718054"/>
            <a:ext cx="3438906" cy="3207258"/>
          </a:xfrm>
        </p:spPr>
        <p:txBody>
          <a:bodyPr vert="horz" lIns="91440" tIns="45720" rIns="91440" bIns="45720" rtlCol="0" anchor="t">
            <a:normAutofit/>
          </a:bodyPr>
          <a:lstStyle/>
          <a:p>
            <a:pPr>
              <a:spcAft>
                <a:spcPts val="600"/>
              </a:spcAft>
            </a:pPr>
            <a:r>
              <a:rPr lang="en-US" sz="1700" dirty="0"/>
              <a:t>Problems:</a:t>
            </a:r>
          </a:p>
          <a:p>
            <a:pPr marL="285750" indent="-285750">
              <a:spcAft>
                <a:spcPts val="600"/>
              </a:spcAft>
              <a:buFont typeface="Arial" panose="020B0604020202020204" pitchFamily="34" charset="0"/>
              <a:buChar char="•"/>
            </a:pPr>
            <a:r>
              <a:rPr lang="en-US" sz="1700" dirty="0"/>
              <a:t>No matches: solved by manual search in Lemma Bank query interface</a:t>
            </a:r>
          </a:p>
          <a:p>
            <a:pPr marL="285750" indent="-285750">
              <a:spcAft>
                <a:spcPts val="600"/>
              </a:spcAft>
              <a:buFont typeface="Arial" panose="020B0604020202020204" pitchFamily="34" charset="0"/>
              <a:buChar char="•"/>
            </a:pPr>
            <a:r>
              <a:rPr lang="en-US" sz="1700" dirty="0"/>
              <a:t>More than one match: ambiguity resolved with a SPARQL query to go from lemma to Wordnet </a:t>
            </a:r>
            <a:r>
              <a:rPr lang="en-US" sz="1700" dirty="0" err="1"/>
              <a:t>Synset</a:t>
            </a:r>
            <a:r>
              <a:rPr lang="en-US" sz="1700" dirty="0"/>
              <a:t> to clarify meaning </a:t>
            </a:r>
          </a:p>
          <a:p>
            <a:pPr>
              <a:spcAft>
                <a:spcPts val="600"/>
              </a:spcAft>
            </a:pPr>
            <a:endParaRPr lang="en-US" sz="1700" dirty="0"/>
          </a:p>
        </p:txBody>
      </p:sp>
      <p:pic>
        <p:nvPicPr>
          <p:cNvPr id="2" name="Picture 1">
            <a:extLst>
              <a:ext uri="{FF2B5EF4-FFF2-40B4-BE49-F238E27FC236}">
                <a16:creationId xmlns:a16="http://schemas.microsoft.com/office/drawing/2014/main" id="{50A8D25B-6AA6-1132-AF42-5ED92A21C3CC}"/>
              </a:ext>
            </a:extLst>
          </p:cNvPr>
          <p:cNvPicPr>
            <a:picLocks noChangeAspect="1"/>
          </p:cNvPicPr>
          <p:nvPr/>
        </p:nvPicPr>
        <p:blipFill>
          <a:blip r:embed="rId2"/>
          <a:stretch>
            <a:fillRect/>
          </a:stretch>
        </p:blipFill>
        <p:spPr>
          <a:xfrm>
            <a:off x="4990763" y="787352"/>
            <a:ext cx="6922008" cy="4914626"/>
          </a:xfrm>
          <a:prstGeom prst="rect">
            <a:avLst/>
          </a:prstGeom>
        </p:spPr>
      </p:pic>
      <p:sp>
        <p:nvSpPr>
          <p:cNvPr id="4" name="Slide Number Placeholder 3">
            <a:extLst>
              <a:ext uri="{FF2B5EF4-FFF2-40B4-BE49-F238E27FC236}">
                <a16:creationId xmlns:a16="http://schemas.microsoft.com/office/drawing/2014/main" id="{3B90E307-8EA5-1B77-D3A5-3EAF0328BF59}"/>
              </a:ext>
            </a:extLst>
          </p:cNvPr>
          <p:cNvSpPr>
            <a:spLocks noGrp="1"/>
          </p:cNvSpPr>
          <p:nvPr>
            <p:ph type="sldNum" sz="quarter" idx="12"/>
          </p:nvPr>
        </p:nvSpPr>
        <p:spPr>
          <a:xfrm>
            <a:off x="9695688" y="6356350"/>
            <a:ext cx="2121408" cy="365125"/>
          </a:xfrm>
        </p:spPr>
        <p:txBody>
          <a:bodyPr vert="horz" lIns="91440" tIns="45720" rIns="91440" bIns="45720" rtlCol="0" anchor="ctr">
            <a:normAutofit/>
          </a:bodyPr>
          <a:lstStyle/>
          <a:p>
            <a:pPr>
              <a:spcAft>
                <a:spcPts val="600"/>
              </a:spcAft>
            </a:pPr>
            <a:fld id="{A65A5C87-DF58-40C8-B092-1DE63DB4547E}" type="slidenum">
              <a:rPr lang="en-US">
                <a:solidFill>
                  <a:schemeClr val="tx2">
                    <a:lumMod val="50000"/>
                    <a:lumOff val="50000"/>
                  </a:schemeClr>
                </a:solidFill>
              </a:rPr>
              <a:pPr>
                <a:spcAft>
                  <a:spcPts val="600"/>
                </a:spcAft>
              </a:pPr>
              <a:t>12</a:t>
            </a:fld>
            <a:endParaRPr lang="en-US">
              <a:solidFill>
                <a:schemeClr val="tx2">
                  <a:lumMod val="50000"/>
                  <a:lumOff val="50000"/>
                </a:schemeClr>
              </a:solidFill>
            </a:endParaRPr>
          </a:p>
        </p:txBody>
      </p:sp>
    </p:spTree>
    <p:extLst>
      <p:ext uri="{BB962C8B-B14F-4D97-AF65-F5344CB8AC3E}">
        <p14:creationId xmlns:p14="http://schemas.microsoft.com/office/powerpoint/2010/main" val="1957584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239D16-DAF7-F346-2366-DAB357A658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DAC17D-698A-7DAD-55F6-B28A8A83E318}"/>
              </a:ext>
            </a:extLst>
          </p:cNvPr>
          <p:cNvSpPr>
            <a:spLocks noGrp="1"/>
          </p:cNvSpPr>
          <p:nvPr>
            <p:ph type="title"/>
          </p:nvPr>
        </p:nvSpPr>
        <p:spPr/>
        <p:txBody>
          <a:bodyPr/>
          <a:lstStyle/>
          <a:p>
            <a:r>
              <a:rPr lang="en-US" dirty="0"/>
              <a:t>Input data for Turtle file</a:t>
            </a:r>
          </a:p>
        </p:txBody>
      </p:sp>
      <p:sp>
        <p:nvSpPr>
          <p:cNvPr id="3" name="Content Placeholder 2">
            <a:extLst>
              <a:ext uri="{FF2B5EF4-FFF2-40B4-BE49-F238E27FC236}">
                <a16:creationId xmlns:a16="http://schemas.microsoft.com/office/drawing/2014/main" id="{1F6CC822-F7C5-C46D-7069-C00DA00B8E4F}"/>
              </a:ext>
            </a:extLst>
          </p:cNvPr>
          <p:cNvSpPr>
            <a:spLocks noGrp="1"/>
          </p:cNvSpPr>
          <p:nvPr>
            <p:ph idx="1"/>
          </p:nvPr>
        </p:nvSpPr>
        <p:spPr/>
        <p:txBody>
          <a:bodyPr/>
          <a:lstStyle/>
          <a:p>
            <a:pPr marL="285750" indent="-285750">
              <a:buFont typeface="Arial" panose="020B0604020202020204" pitchFamily="34" charset="0"/>
              <a:buChar char="•"/>
            </a:pPr>
            <a:r>
              <a:rPr lang="en-US" dirty="0"/>
              <a:t>CSV files for entries and interpretations</a:t>
            </a:r>
          </a:p>
          <a:p>
            <a:pPr marL="285750" indent="-285750">
              <a:buFont typeface="Arial" panose="020B0604020202020204" pitchFamily="34" charset="0"/>
              <a:buChar char="•"/>
            </a:pPr>
            <a:r>
              <a:rPr lang="en-US" dirty="0"/>
              <a:t>JSON file for </a:t>
            </a:r>
            <a:r>
              <a:rPr lang="en-US" dirty="0" err="1"/>
              <a:t>LiLa</a:t>
            </a:r>
            <a:r>
              <a:rPr lang="en-US" dirty="0"/>
              <a:t> links</a:t>
            </a:r>
          </a:p>
          <a:p>
            <a:pPr marL="285750" indent="-285750">
              <a:buFont typeface="Arial" panose="020B0604020202020204" pitchFamily="34" charset="0"/>
              <a:buChar char="•"/>
            </a:pPr>
            <a:r>
              <a:rPr lang="en-US" dirty="0"/>
              <a:t>Manually curated list of linked concepts</a:t>
            </a:r>
          </a:p>
          <a:p>
            <a:pPr marL="285750" indent="-285750">
              <a:buFont typeface="Arial" panose="020B0604020202020204" pitchFamily="34" charset="0"/>
              <a:buChar char="•"/>
            </a:pPr>
            <a:r>
              <a:rPr lang="en-US" dirty="0"/>
              <a:t>Response in </a:t>
            </a:r>
            <a:r>
              <a:rPr lang="en-US" dirty="0" err="1"/>
              <a:t>CoNLL</a:t>
            </a:r>
            <a:r>
              <a:rPr lang="en-US" dirty="0"/>
              <a:t>-U format returned by </a:t>
            </a:r>
            <a:r>
              <a:rPr lang="en-US" dirty="0" err="1"/>
              <a:t>UDPipe</a:t>
            </a:r>
            <a:r>
              <a:rPr lang="en-US" dirty="0"/>
              <a:t> (using model “latin-evalatin24-240520”)</a:t>
            </a:r>
          </a:p>
          <a:p>
            <a:endParaRPr lang="en-US" dirty="0"/>
          </a:p>
        </p:txBody>
      </p:sp>
      <p:sp>
        <p:nvSpPr>
          <p:cNvPr id="4" name="Slide Number Placeholder 3">
            <a:extLst>
              <a:ext uri="{FF2B5EF4-FFF2-40B4-BE49-F238E27FC236}">
                <a16:creationId xmlns:a16="http://schemas.microsoft.com/office/drawing/2014/main" id="{9AA4017F-0815-FB03-39D9-FEBFB03D3D24}"/>
              </a:ext>
            </a:extLst>
          </p:cNvPr>
          <p:cNvSpPr>
            <a:spLocks noGrp="1"/>
          </p:cNvSpPr>
          <p:nvPr>
            <p:ph type="sldNum" sz="quarter" idx="12"/>
          </p:nvPr>
        </p:nvSpPr>
        <p:spPr/>
        <p:txBody>
          <a:bodyPr/>
          <a:lstStyle/>
          <a:p>
            <a:fld id="{A65A5C87-DF58-40C8-B092-1DE63DB4547E}" type="slidenum">
              <a:rPr lang="en-US" smtClean="0"/>
              <a:t>13</a:t>
            </a:fld>
            <a:endParaRPr lang="en-US" dirty="0"/>
          </a:p>
        </p:txBody>
      </p:sp>
    </p:spTree>
    <p:extLst>
      <p:ext uri="{BB962C8B-B14F-4D97-AF65-F5344CB8AC3E}">
        <p14:creationId xmlns:p14="http://schemas.microsoft.com/office/powerpoint/2010/main" val="2422890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BFAD4B-DFFC-41EF-BCE7-0A4ECCD842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6DC669-0481-C219-ECAA-4242B3F395E4}"/>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AE3189A7-0A99-A7F0-0D0E-2477B63D467C}"/>
              </a:ext>
            </a:extLst>
          </p:cNvPr>
          <p:cNvSpPr>
            <a:spLocks noGrp="1"/>
          </p:cNvSpPr>
          <p:nvPr>
            <p:ph idx="1"/>
          </p:nvPr>
        </p:nvSpPr>
        <p:spPr/>
        <p:txBody>
          <a:bodyPr>
            <a:normAutofit fontScale="70000" lnSpcReduction="20000"/>
          </a:bodyPr>
          <a:lstStyle/>
          <a:p>
            <a:pPr marL="0" indent="0" algn="just">
              <a:buNone/>
            </a:pPr>
            <a:r>
              <a:rPr lang="en-US" dirty="0"/>
              <a:t>I considered the resource both as a corpus and as a lexical resource.</a:t>
            </a:r>
          </a:p>
          <a:p>
            <a:pPr marL="0" indent="0" algn="just">
              <a:buNone/>
            </a:pPr>
            <a:r>
              <a:rPr lang="en-US" dirty="0"/>
              <a:t>Considering it as a corpus, I modeled it using </a:t>
            </a:r>
            <a:r>
              <a:rPr lang="en-US" b="1" dirty="0"/>
              <a:t>POWLA</a:t>
            </a:r>
            <a:r>
              <a:rPr lang="en-US" dirty="0"/>
              <a:t>. This allowed a modular approach that made possible to distinguish between content layers and annotation layers. For the syntactic annotation, I used also Web Annotation.</a:t>
            </a:r>
          </a:p>
          <a:p>
            <a:pPr marL="0" indent="0">
              <a:buNone/>
            </a:pPr>
            <a:r>
              <a:rPr lang="en-US" b="1" dirty="0"/>
              <a:t>Content layers</a:t>
            </a:r>
            <a:r>
              <a:rPr lang="en-US" dirty="0"/>
              <a:t>:</a:t>
            </a:r>
          </a:p>
          <a:p>
            <a:pPr lvl="1"/>
            <a:r>
              <a:rPr lang="en-US" dirty="0"/>
              <a:t>Each expression is a root that belongs to the Expression Layer</a:t>
            </a:r>
          </a:p>
          <a:p>
            <a:pPr lvl="1"/>
            <a:r>
              <a:rPr lang="en-US" dirty="0"/>
              <a:t>The tokens are terminals in the Document Layer</a:t>
            </a:r>
          </a:p>
          <a:p>
            <a:pPr marL="0" indent="0">
              <a:buNone/>
            </a:pPr>
            <a:r>
              <a:rPr lang="en-US" b="1" dirty="0"/>
              <a:t>Annotation layers</a:t>
            </a:r>
            <a:r>
              <a:rPr lang="en-US" dirty="0"/>
              <a:t>:</a:t>
            </a:r>
          </a:p>
          <a:p>
            <a:pPr lvl="1"/>
            <a:r>
              <a:rPr lang="en-US" dirty="0"/>
              <a:t>Dependency Annotation Layer contains the syntactic dependency relations</a:t>
            </a:r>
          </a:p>
          <a:p>
            <a:pPr lvl="1"/>
            <a:r>
              <a:rPr lang="en-US" dirty="0"/>
              <a:t>UD Annotation Layer contains POS and morphological features</a:t>
            </a:r>
          </a:p>
          <a:p>
            <a:pPr lvl="1"/>
            <a:r>
              <a:rPr lang="en-US" dirty="0"/>
              <a:t>Semantic Annotation Layer to connect entry to its general meaning</a:t>
            </a:r>
          </a:p>
        </p:txBody>
      </p:sp>
      <p:sp>
        <p:nvSpPr>
          <p:cNvPr id="4" name="Slide Number Placeholder 3">
            <a:extLst>
              <a:ext uri="{FF2B5EF4-FFF2-40B4-BE49-F238E27FC236}">
                <a16:creationId xmlns:a16="http://schemas.microsoft.com/office/drawing/2014/main" id="{980F23A7-2CC0-0D5C-4740-9C998A607E76}"/>
              </a:ext>
            </a:extLst>
          </p:cNvPr>
          <p:cNvSpPr>
            <a:spLocks noGrp="1"/>
          </p:cNvSpPr>
          <p:nvPr>
            <p:ph type="sldNum" sz="quarter" idx="12"/>
          </p:nvPr>
        </p:nvSpPr>
        <p:spPr/>
        <p:txBody>
          <a:bodyPr/>
          <a:lstStyle/>
          <a:p>
            <a:fld id="{A65A5C87-DF58-40C8-B092-1DE63DB4547E}" type="slidenum">
              <a:rPr lang="en-US" smtClean="0"/>
              <a:t>14</a:t>
            </a:fld>
            <a:endParaRPr lang="en-US" dirty="0"/>
          </a:p>
        </p:txBody>
      </p:sp>
    </p:spTree>
    <p:extLst>
      <p:ext uri="{BB962C8B-B14F-4D97-AF65-F5344CB8AC3E}">
        <p14:creationId xmlns:p14="http://schemas.microsoft.com/office/powerpoint/2010/main" val="4263803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01682-F324-151B-CE25-40D17A5AD1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D583BD-9C55-1F1B-C333-6A88744F0DE4}"/>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27A1BE05-7E9F-AFD5-47DA-C54CA515F7DC}"/>
              </a:ext>
            </a:extLst>
          </p:cNvPr>
          <p:cNvSpPr>
            <a:spLocks noGrp="1"/>
          </p:cNvSpPr>
          <p:nvPr>
            <p:ph idx="1"/>
          </p:nvPr>
        </p:nvSpPr>
        <p:spPr/>
        <p:txBody>
          <a:bodyPr>
            <a:normAutofit fontScale="92500" lnSpcReduction="20000"/>
          </a:bodyPr>
          <a:lstStyle/>
          <a:p>
            <a:pPr marL="0" indent="0">
              <a:buNone/>
            </a:pPr>
            <a:r>
              <a:rPr lang="en-US" sz="2200" dirty="0"/>
              <a:t>Considering the collection as a lexical resource, I modeled it using </a:t>
            </a:r>
            <a:r>
              <a:rPr lang="en-US" sz="2200" b="1" dirty="0"/>
              <a:t>ONTOLEX.</a:t>
            </a:r>
          </a:p>
          <a:p>
            <a:pPr marL="0" indent="0">
              <a:buNone/>
            </a:pPr>
            <a:endParaRPr lang="en-US" sz="2200" b="1" dirty="0"/>
          </a:p>
          <a:p>
            <a:pPr marL="0" indent="0">
              <a:buNone/>
            </a:pPr>
            <a:r>
              <a:rPr lang="en-US" sz="2200" b="1" dirty="0"/>
              <a:t>LIME lexicons</a:t>
            </a:r>
          </a:p>
          <a:p>
            <a:pPr lvl="1"/>
            <a:r>
              <a:rPr lang="en-US" sz="2200" dirty="0"/>
              <a:t>Separate LIME lexicons for Latin and English</a:t>
            </a:r>
          </a:p>
          <a:p>
            <a:pPr lvl="1"/>
            <a:r>
              <a:rPr lang="en-US" sz="2200" dirty="0"/>
              <a:t>Each Latin expression is a lexical entry in the Latin lexicon</a:t>
            </a:r>
          </a:p>
          <a:p>
            <a:pPr lvl="1"/>
            <a:r>
              <a:rPr lang="en-US" sz="2200" dirty="0"/>
              <a:t>The corresponding English translation is an entry in the English lexicon</a:t>
            </a:r>
          </a:p>
          <a:p>
            <a:pPr marL="457200" lvl="1" indent="0">
              <a:buNone/>
            </a:pPr>
            <a:endParaRPr lang="en-US" sz="2200" dirty="0"/>
          </a:p>
          <a:p>
            <a:pPr marL="0" indent="0">
              <a:buNone/>
            </a:pPr>
            <a:r>
              <a:rPr lang="en-US" sz="2200" b="1" dirty="0"/>
              <a:t>VARTRANS translation</a:t>
            </a:r>
          </a:p>
          <a:p>
            <a:pPr lvl="1"/>
            <a:r>
              <a:rPr lang="en-US" sz="2200" dirty="0"/>
              <a:t>The translation is a relation between Latin and English lexical entries</a:t>
            </a:r>
          </a:p>
          <a:p>
            <a:pPr lvl="1"/>
            <a:r>
              <a:rPr lang="en-US" sz="2200" dirty="0"/>
              <a:t>The relation is reified and it is of category “</a:t>
            </a:r>
            <a:r>
              <a:rPr lang="en-US" sz="2200" dirty="0" err="1"/>
              <a:t>philosophicalTranslation</a:t>
            </a:r>
            <a:r>
              <a:rPr lang="en-US" sz="2200" dirty="0"/>
              <a:t>”</a:t>
            </a:r>
          </a:p>
          <a:p>
            <a:pPr marL="0" indent="0">
              <a:buNone/>
            </a:pPr>
            <a:endParaRPr lang="en-US" dirty="0"/>
          </a:p>
        </p:txBody>
      </p:sp>
      <p:sp>
        <p:nvSpPr>
          <p:cNvPr id="4" name="Slide Number Placeholder 3">
            <a:extLst>
              <a:ext uri="{FF2B5EF4-FFF2-40B4-BE49-F238E27FC236}">
                <a16:creationId xmlns:a16="http://schemas.microsoft.com/office/drawing/2014/main" id="{E1B38031-F117-D659-6BC9-0AE4AEA108B6}"/>
              </a:ext>
            </a:extLst>
          </p:cNvPr>
          <p:cNvSpPr>
            <a:spLocks noGrp="1"/>
          </p:cNvSpPr>
          <p:nvPr>
            <p:ph type="sldNum" sz="quarter" idx="12"/>
          </p:nvPr>
        </p:nvSpPr>
        <p:spPr/>
        <p:txBody>
          <a:bodyPr/>
          <a:lstStyle/>
          <a:p>
            <a:fld id="{A65A5C87-DF58-40C8-B092-1DE63DB4547E}" type="slidenum">
              <a:rPr lang="en-US" smtClean="0"/>
              <a:t>15</a:t>
            </a:fld>
            <a:endParaRPr lang="en-US" dirty="0"/>
          </a:p>
        </p:txBody>
      </p:sp>
    </p:spTree>
    <p:extLst>
      <p:ext uri="{BB962C8B-B14F-4D97-AF65-F5344CB8AC3E}">
        <p14:creationId xmlns:p14="http://schemas.microsoft.com/office/powerpoint/2010/main" val="4263941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BE1365-62AF-EB9F-BA85-C7EDF143EC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530403-E315-F7B7-4B40-E3D66590492B}"/>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98F0B055-1786-C03B-8671-723269935AAA}"/>
              </a:ext>
            </a:extLst>
          </p:cNvPr>
          <p:cNvSpPr>
            <a:spLocks noGrp="1"/>
          </p:cNvSpPr>
          <p:nvPr>
            <p:ph idx="1"/>
          </p:nvPr>
        </p:nvSpPr>
        <p:spPr/>
        <p:txBody>
          <a:bodyPr>
            <a:normAutofit fontScale="85000" lnSpcReduction="10000"/>
          </a:bodyPr>
          <a:lstStyle/>
          <a:p>
            <a:pPr marL="0" indent="0">
              <a:buNone/>
            </a:pPr>
            <a:r>
              <a:rPr lang="en-US" b="1" dirty="0"/>
              <a:t>Semantics</a:t>
            </a:r>
          </a:p>
          <a:p>
            <a:pPr lvl="1">
              <a:buSzPct val="80000"/>
            </a:pPr>
            <a:r>
              <a:rPr lang="en-US" dirty="0"/>
              <a:t>General concept modeled as lexical concept evoked by the lexical entry (both Latin and English lexical entry evoke the same concept)</a:t>
            </a:r>
          </a:p>
          <a:p>
            <a:pPr lvl="1">
              <a:buSzPct val="80000"/>
            </a:pPr>
            <a:r>
              <a:rPr lang="en-US" dirty="0"/>
              <a:t>The lexical concept has a SKOS definition and link to </a:t>
            </a:r>
            <a:r>
              <a:rPr lang="en-US" dirty="0" err="1"/>
              <a:t>Wikidata</a:t>
            </a:r>
            <a:r>
              <a:rPr lang="en-US" dirty="0"/>
              <a:t> page</a:t>
            </a:r>
          </a:p>
          <a:p>
            <a:pPr lvl="1">
              <a:buSzPct val="80000"/>
            </a:pPr>
            <a:r>
              <a:rPr lang="en-US" dirty="0"/>
              <a:t>Branch of philosophy linked to lexical concept as broader concept</a:t>
            </a:r>
          </a:p>
          <a:p>
            <a:pPr lvl="1">
              <a:buSzPct val="80000"/>
            </a:pPr>
            <a:r>
              <a:rPr lang="en-US" dirty="0"/>
              <a:t>Relations between expressions (i.e. “a priori” and “a posteriori”) as relations between lexical concepts</a:t>
            </a:r>
          </a:p>
          <a:p>
            <a:pPr lvl="1">
              <a:buSzPct val="80000"/>
            </a:pPr>
            <a:r>
              <a:rPr lang="en-US" dirty="0"/>
              <a:t>Specific interpretations by different philosophers as different senses, linked to the general concept via SKOS narrower relation</a:t>
            </a:r>
          </a:p>
          <a:p>
            <a:pPr lvl="1">
              <a:buSzPct val="80000"/>
            </a:pPr>
            <a:r>
              <a:rPr lang="en-US" dirty="0"/>
              <a:t>Philosopher are connected to the sense and to the lexical concept as </a:t>
            </a:r>
            <a:r>
              <a:rPr lang="en-US" dirty="0" err="1"/>
              <a:t>dc:creator</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BEA3C41-1DA8-2C5B-6CF7-9259328A0E06}"/>
              </a:ext>
            </a:extLst>
          </p:cNvPr>
          <p:cNvSpPr>
            <a:spLocks noGrp="1"/>
          </p:cNvSpPr>
          <p:nvPr>
            <p:ph type="sldNum" sz="quarter" idx="12"/>
          </p:nvPr>
        </p:nvSpPr>
        <p:spPr/>
        <p:txBody>
          <a:bodyPr/>
          <a:lstStyle/>
          <a:p>
            <a:fld id="{A65A5C87-DF58-40C8-B092-1DE63DB4547E}" type="slidenum">
              <a:rPr lang="en-US" smtClean="0"/>
              <a:t>16</a:t>
            </a:fld>
            <a:endParaRPr lang="en-US" dirty="0"/>
          </a:p>
        </p:txBody>
      </p:sp>
    </p:spTree>
    <p:extLst>
      <p:ext uri="{BB962C8B-B14F-4D97-AF65-F5344CB8AC3E}">
        <p14:creationId xmlns:p14="http://schemas.microsoft.com/office/powerpoint/2010/main" val="3168451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7">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21">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A4C47D22-DE3C-9C2F-A09B-2229912548CD}"/>
              </a:ext>
            </a:extLst>
          </p:cNvPr>
          <p:cNvSpPr>
            <a:spLocks noGrp="1"/>
          </p:cNvSpPr>
          <p:nvPr>
            <p:ph type="title"/>
          </p:nvPr>
        </p:nvSpPr>
        <p:spPr>
          <a:xfrm>
            <a:off x="371094" y="1161288"/>
            <a:ext cx="3438144" cy="1124712"/>
          </a:xfrm>
        </p:spPr>
        <p:txBody>
          <a:bodyPr vert="horz" lIns="91440" tIns="45720" rIns="91440" bIns="45720" rtlCol="0" anchor="b">
            <a:normAutofit/>
          </a:bodyPr>
          <a:lstStyle/>
          <a:p>
            <a:pPr>
              <a:lnSpc>
                <a:spcPct val="90000"/>
              </a:lnSpc>
            </a:pPr>
            <a:r>
              <a:rPr lang="en-US" sz="2800" dirty="0"/>
              <a:t>POWLA corpus</a:t>
            </a:r>
          </a:p>
        </p:txBody>
      </p:sp>
      <p:sp>
        <p:nvSpPr>
          <p:cNvPr id="24" name="Rectangle 2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 Placeholder 6">
            <a:extLst>
              <a:ext uri="{FF2B5EF4-FFF2-40B4-BE49-F238E27FC236}">
                <a16:creationId xmlns:a16="http://schemas.microsoft.com/office/drawing/2014/main" id="{0E572042-FEAA-AE2A-7697-464F39BBD92B}"/>
              </a:ext>
            </a:extLst>
          </p:cNvPr>
          <p:cNvSpPr>
            <a:spLocks noGrp="1"/>
          </p:cNvSpPr>
          <p:nvPr>
            <p:ph type="body" sz="half" idx="2"/>
          </p:nvPr>
        </p:nvSpPr>
        <p:spPr>
          <a:xfrm>
            <a:off x="371094" y="2718054"/>
            <a:ext cx="3438906" cy="3207258"/>
          </a:xfrm>
        </p:spPr>
        <p:txBody>
          <a:bodyPr vert="horz" lIns="91440" tIns="45720" rIns="91440" bIns="45720" rtlCol="0" anchor="t">
            <a:normAutofit/>
          </a:bodyPr>
          <a:lstStyle/>
          <a:p>
            <a:pPr marL="285750" indent="-285750">
              <a:buFont typeface="Arial" panose="020B0604020202020204" pitchFamily="34" charset="0"/>
              <a:buChar char="•"/>
            </a:pPr>
            <a:r>
              <a:rPr lang="en-US" sz="1700" dirty="0"/>
              <a:t>Content Layers</a:t>
            </a:r>
          </a:p>
          <a:p>
            <a:pPr marL="285750" indent="-285750">
              <a:buFont typeface="Arial" panose="020B0604020202020204" pitchFamily="34" charset="0"/>
              <a:buChar char="•"/>
            </a:pPr>
            <a:r>
              <a:rPr lang="en-US" sz="1700" dirty="0"/>
              <a:t>Annotation Layers</a:t>
            </a:r>
          </a:p>
          <a:p>
            <a:endParaRPr lang="en-US" sz="1700" dirty="0"/>
          </a:p>
        </p:txBody>
      </p:sp>
      <p:sp>
        <p:nvSpPr>
          <p:cNvPr id="2" name="Slide Number Placeholder 1">
            <a:extLst>
              <a:ext uri="{FF2B5EF4-FFF2-40B4-BE49-F238E27FC236}">
                <a16:creationId xmlns:a16="http://schemas.microsoft.com/office/drawing/2014/main" id="{A7A946F5-BC2A-F8EA-63CA-9D3E296088FF}"/>
              </a:ext>
            </a:extLst>
          </p:cNvPr>
          <p:cNvSpPr>
            <a:spLocks noGrp="1"/>
          </p:cNvSpPr>
          <p:nvPr>
            <p:ph type="sldNum" sz="quarter" idx="12"/>
          </p:nvPr>
        </p:nvSpPr>
        <p:spPr>
          <a:xfrm>
            <a:off x="9692640" y="6356350"/>
            <a:ext cx="2124456" cy="365125"/>
          </a:xfrm>
        </p:spPr>
        <p:txBody>
          <a:bodyPr vert="horz" lIns="91440" tIns="45720" rIns="91440" bIns="45720" rtlCol="0" anchor="ctr">
            <a:normAutofit/>
          </a:bodyPr>
          <a:lstStyle/>
          <a:p>
            <a:pPr>
              <a:spcAft>
                <a:spcPts val="600"/>
              </a:spcAft>
            </a:pPr>
            <a:fld id="{A65A5C87-DF58-40C8-B092-1DE63DB4547E}" type="slidenum">
              <a:rPr lang="en-US">
                <a:solidFill>
                  <a:schemeClr val="tx2">
                    <a:lumMod val="50000"/>
                    <a:lumOff val="50000"/>
                  </a:schemeClr>
                </a:solidFill>
              </a:rPr>
              <a:pPr>
                <a:spcAft>
                  <a:spcPts val="600"/>
                </a:spcAft>
              </a:pPr>
              <a:t>17</a:t>
            </a:fld>
            <a:endParaRPr lang="en-US">
              <a:solidFill>
                <a:schemeClr val="tx2">
                  <a:lumMod val="50000"/>
                  <a:lumOff val="50000"/>
                </a:schemeClr>
              </a:solidFill>
            </a:endParaRPr>
          </a:p>
        </p:txBody>
      </p:sp>
      <p:pic>
        <p:nvPicPr>
          <p:cNvPr id="6" name="Picture 5">
            <a:extLst>
              <a:ext uri="{FF2B5EF4-FFF2-40B4-BE49-F238E27FC236}">
                <a16:creationId xmlns:a16="http://schemas.microsoft.com/office/drawing/2014/main" id="{3F2BD217-94BE-5411-786D-E3C6256783A1}"/>
              </a:ext>
            </a:extLst>
          </p:cNvPr>
          <p:cNvPicPr>
            <a:picLocks noChangeAspect="1"/>
          </p:cNvPicPr>
          <p:nvPr/>
        </p:nvPicPr>
        <p:blipFill>
          <a:blip r:embed="rId2"/>
          <a:stretch>
            <a:fillRect/>
          </a:stretch>
        </p:blipFill>
        <p:spPr>
          <a:xfrm>
            <a:off x="5818978" y="455613"/>
            <a:ext cx="4935890" cy="6083299"/>
          </a:xfrm>
          <a:prstGeom prst="rect">
            <a:avLst/>
          </a:prstGeom>
        </p:spPr>
      </p:pic>
    </p:spTree>
    <p:extLst>
      <p:ext uri="{BB962C8B-B14F-4D97-AF65-F5344CB8AC3E}">
        <p14:creationId xmlns:p14="http://schemas.microsoft.com/office/powerpoint/2010/main" val="3393181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7">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21">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E85E1C23-EEB1-A7F6-9D43-3F2D4CFF4A83}"/>
              </a:ext>
            </a:extLst>
          </p:cNvPr>
          <p:cNvSpPr>
            <a:spLocks noGrp="1"/>
          </p:cNvSpPr>
          <p:nvPr>
            <p:ph type="title"/>
          </p:nvPr>
        </p:nvSpPr>
        <p:spPr>
          <a:xfrm>
            <a:off x="371094" y="1161288"/>
            <a:ext cx="3438144" cy="1124712"/>
          </a:xfrm>
        </p:spPr>
        <p:txBody>
          <a:bodyPr vert="horz" lIns="91440" tIns="45720" rIns="91440" bIns="45720" rtlCol="0" anchor="b">
            <a:normAutofit/>
          </a:bodyPr>
          <a:lstStyle/>
          <a:p>
            <a:pPr>
              <a:lnSpc>
                <a:spcPct val="90000"/>
              </a:lnSpc>
            </a:pPr>
            <a:r>
              <a:rPr lang="en-US" sz="2800" dirty="0"/>
              <a:t>Content Layers</a:t>
            </a:r>
          </a:p>
        </p:txBody>
      </p:sp>
      <p:sp>
        <p:nvSpPr>
          <p:cNvPr id="24" name="Rectangle 2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 Placeholder 6">
            <a:extLst>
              <a:ext uri="{FF2B5EF4-FFF2-40B4-BE49-F238E27FC236}">
                <a16:creationId xmlns:a16="http://schemas.microsoft.com/office/drawing/2014/main" id="{BDCEC68A-1151-B6A7-9EBF-1E0BE886711F}"/>
              </a:ext>
            </a:extLst>
          </p:cNvPr>
          <p:cNvSpPr>
            <a:spLocks noGrp="1"/>
          </p:cNvSpPr>
          <p:nvPr>
            <p:ph type="body" sz="half" idx="2"/>
          </p:nvPr>
        </p:nvSpPr>
        <p:spPr>
          <a:xfrm>
            <a:off x="371094" y="2718054"/>
            <a:ext cx="3438906" cy="3207258"/>
          </a:xfrm>
        </p:spPr>
        <p:txBody>
          <a:bodyPr vert="horz" lIns="91440" tIns="45720" rIns="91440" bIns="45720" rtlCol="0" anchor="t">
            <a:normAutofit/>
          </a:bodyPr>
          <a:lstStyle/>
          <a:p>
            <a:pPr marL="285750" indent="-285750">
              <a:buFont typeface="Arial" panose="020B0604020202020204" pitchFamily="34" charset="0"/>
              <a:buChar char="•"/>
            </a:pPr>
            <a:r>
              <a:rPr lang="en-US" sz="1700" dirty="0"/>
              <a:t>Expression Layer: expressions as POWLA roots</a:t>
            </a:r>
          </a:p>
          <a:p>
            <a:pPr marL="285750" indent="-285750">
              <a:buFont typeface="Arial" panose="020B0604020202020204" pitchFamily="34" charset="0"/>
              <a:buChar char="•"/>
            </a:pPr>
            <a:r>
              <a:rPr lang="en-US" sz="1700" dirty="0"/>
              <a:t>Document Layer: tokens as POWLA terminals, </a:t>
            </a:r>
            <a:r>
              <a:rPr lang="en-US" sz="1700" dirty="0" err="1"/>
              <a:t>prev</a:t>
            </a:r>
            <a:r>
              <a:rPr lang="en-US" sz="1700" dirty="0"/>
              <a:t>-next for linear ordering</a:t>
            </a:r>
          </a:p>
        </p:txBody>
      </p:sp>
      <p:pic>
        <p:nvPicPr>
          <p:cNvPr id="4" name="Picture 3">
            <a:extLst>
              <a:ext uri="{FF2B5EF4-FFF2-40B4-BE49-F238E27FC236}">
                <a16:creationId xmlns:a16="http://schemas.microsoft.com/office/drawing/2014/main" id="{BB41D36C-A2B9-7291-E845-E251E26F9417}"/>
              </a:ext>
            </a:extLst>
          </p:cNvPr>
          <p:cNvPicPr>
            <a:picLocks noChangeAspect="1"/>
          </p:cNvPicPr>
          <p:nvPr/>
        </p:nvPicPr>
        <p:blipFill>
          <a:blip r:embed="rId2"/>
          <a:stretch>
            <a:fillRect/>
          </a:stretch>
        </p:blipFill>
        <p:spPr>
          <a:xfrm>
            <a:off x="6036660" y="843533"/>
            <a:ext cx="4646553" cy="5280175"/>
          </a:xfrm>
          <a:prstGeom prst="rect">
            <a:avLst/>
          </a:prstGeom>
        </p:spPr>
      </p:pic>
      <p:sp>
        <p:nvSpPr>
          <p:cNvPr id="2" name="Slide Number Placeholder 1">
            <a:extLst>
              <a:ext uri="{FF2B5EF4-FFF2-40B4-BE49-F238E27FC236}">
                <a16:creationId xmlns:a16="http://schemas.microsoft.com/office/drawing/2014/main" id="{179452A1-AE3B-786F-8EB6-793C4ED9A287}"/>
              </a:ext>
            </a:extLst>
          </p:cNvPr>
          <p:cNvSpPr>
            <a:spLocks noGrp="1"/>
          </p:cNvSpPr>
          <p:nvPr>
            <p:ph type="sldNum" sz="quarter" idx="12"/>
          </p:nvPr>
        </p:nvSpPr>
        <p:spPr>
          <a:xfrm>
            <a:off x="9692640" y="6356350"/>
            <a:ext cx="2124456" cy="365125"/>
          </a:xfrm>
        </p:spPr>
        <p:txBody>
          <a:bodyPr vert="horz" lIns="91440" tIns="45720" rIns="91440" bIns="45720" rtlCol="0" anchor="ctr">
            <a:normAutofit/>
          </a:bodyPr>
          <a:lstStyle/>
          <a:p>
            <a:pPr>
              <a:spcAft>
                <a:spcPts val="600"/>
              </a:spcAft>
            </a:pPr>
            <a:fld id="{A65A5C87-DF58-40C8-B092-1DE63DB4547E}" type="slidenum">
              <a:rPr lang="en-US">
                <a:solidFill>
                  <a:schemeClr val="tx2">
                    <a:lumMod val="50000"/>
                    <a:lumOff val="50000"/>
                  </a:schemeClr>
                </a:solidFill>
              </a:rPr>
              <a:pPr>
                <a:spcAft>
                  <a:spcPts val="600"/>
                </a:spcAft>
              </a:pPr>
              <a:t>18</a:t>
            </a:fld>
            <a:endParaRPr lang="en-US">
              <a:solidFill>
                <a:schemeClr val="tx2">
                  <a:lumMod val="50000"/>
                  <a:lumOff val="50000"/>
                </a:schemeClr>
              </a:solidFill>
            </a:endParaRPr>
          </a:p>
        </p:txBody>
      </p:sp>
    </p:spTree>
    <p:extLst>
      <p:ext uri="{BB962C8B-B14F-4D97-AF65-F5344CB8AC3E}">
        <p14:creationId xmlns:p14="http://schemas.microsoft.com/office/powerpoint/2010/main" val="2516695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3" name="Rectangle 102">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 name="Rectangle 10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5" name="Rectangle 104">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6" name="Freeform: Shape 105">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7" name="Freeform: Shape 106">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0C8C12FF-A97F-7698-8D42-C4DCBDD79085}"/>
              </a:ext>
            </a:extLst>
          </p:cNvPr>
          <p:cNvSpPr>
            <a:spLocks noGrp="1"/>
          </p:cNvSpPr>
          <p:nvPr>
            <p:ph type="title"/>
          </p:nvPr>
        </p:nvSpPr>
        <p:spPr>
          <a:xfrm>
            <a:off x="371094" y="1161288"/>
            <a:ext cx="3438144" cy="1124712"/>
          </a:xfrm>
        </p:spPr>
        <p:txBody>
          <a:bodyPr vert="horz" lIns="91440" tIns="45720" rIns="91440" bIns="45720" rtlCol="0" anchor="b">
            <a:normAutofit/>
          </a:bodyPr>
          <a:lstStyle/>
          <a:p>
            <a:pPr>
              <a:lnSpc>
                <a:spcPct val="90000"/>
              </a:lnSpc>
            </a:pPr>
            <a:r>
              <a:rPr lang="en-US" sz="2800" dirty="0"/>
              <a:t>Syntax</a:t>
            </a:r>
          </a:p>
        </p:txBody>
      </p:sp>
      <p:sp>
        <p:nvSpPr>
          <p:cNvPr id="108" name="Rectangle 10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9" name="Rectangle 10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 Placeholder 6">
            <a:extLst>
              <a:ext uri="{FF2B5EF4-FFF2-40B4-BE49-F238E27FC236}">
                <a16:creationId xmlns:a16="http://schemas.microsoft.com/office/drawing/2014/main" id="{58BB1422-E158-2B57-EFF8-9140DC57DE07}"/>
              </a:ext>
            </a:extLst>
          </p:cNvPr>
          <p:cNvSpPr>
            <a:spLocks noGrp="1"/>
          </p:cNvSpPr>
          <p:nvPr>
            <p:ph type="body" sz="half" idx="2"/>
          </p:nvPr>
        </p:nvSpPr>
        <p:spPr>
          <a:xfrm>
            <a:off x="371094" y="2718054"/>
            <a:ext cx="3438906" cy="3207258"/>
          </a:xfrm>
        </p:spPr>
        <p:txBody>
          <a:bodyPr vert="horz" lIns="91440" tIns="45720" rIns="91440" bIns="45720" rtlCol="0" anchor="t">
            <a:normAutofit/>
          </a:bodyPr>
          <a:lstStyle/>
          <a:p>
            <a:pPr marL="285750" indent="-285750">
              <a:buFont typeface="Arial" panose="020B0604020202020204" pitchFamily="34" charset="0"/>
              <a:buChar char="•"/>
            </a:pPr>
            <a:r>
              <a:rPr lang="en-US" sz="1700" dirty="0"/>
              <a:t>Dependency Annotation Layer</a:t>
            </a:r>
          </a:p>
          <a:p>
            <a:pPr marL="285750" indent="-285750">
              <a:buFont typeface="Arial" panose="020B0604020202020204" pitchFamily="34" charset="0"/>
              <a:buChar char="•"/>
            </a:pPr>
            <a:r>
              <a:rPr lang="en-US" sz="1700" dirty="0"/>
              <a:t>Each node is a </a:t>
            </a:r>
            <a:r>
              <a:rPr lang="en-US" sz="1700" dirty="0" err="1"/>
              <a:t>deprel</a:t>
            </a:r>
            <a:r>
              <a:rPr lang="en-US" sz="1700" dirty="0"/>
              <a:t> that connects source (head) to target (dependent)</a:t>
            </a:r>
          </a:p>
        </p:txBody>
      </p:sp>
      <p:sp>
        <p:nvSpPr>
          <p:cNvPr id="2" name="Slide Number Placeholder 1">
            <a:extLst>
              <a:ext uri="{FF2B5EF4-FFF2-40B4-BE49-F238E27FC236}">
                <a16:creationId xmlns:a16="http://schemas.microsoft.com/office/drawing/2014/main" id="{A44F3C01-A20F-E713-8182-D2A1B02FD99F}"/>
              </a:ext>
            </a:extLst>
          </p:cNvPr>
          <p:cNvSpPr>
            <a:spLocks noGrp="1"/>
          </p:cNvSpPr>
          <p:nvPr>
            <p:ph type="sldNum" sz="quarter" idx="12"/>
          </p:nvPr>
        </p:nvSpPr>
        <p:spPr>
          <a:xfrm>
            <a:off x="9692640" y="6356350"/>
            <a:ext cx="2124456" cy="365125"/>
          </a:xfrm>
        </p:spPr>
        <p:txBody>
          <a:bodyPr vert="horz" lIns="91440" tIns="45720" rIns="91440" bIns="45720" rtlCol="0" anchor="ctr">
            <a:normAutofit/>
          </a:bodyPr>
          <a:lstStyle/>
          <a:p>
            <a:pPr>
              <a:spcAft>
                <a:spcPts val="600"/>
              </a:spcAft>
            </a:pPr>
            <a:fld id="{A65A5C87-DF58-40C8-B092-1DE63DB4547E}" type="slidenum">
              <a:rPr lang="en-US" smtClean="0">
                <a:solidFill>
                  <a:schemeClr val="tx2">
                    <a:lumMod val="50000"/>
                    <a:lumOff val="50000"/>
                  </a:schemeClr>
                </a:solidFill>
              </a:rPr>
              <a:pPr>
                <a:spcAft>
                  <a:spcPts val="600"/>
                </a:spcAft>
              </a:pPr>
              <a:t>19</a:t>
            </a:fld>
            <a:endParaRPr lang="en-US">
              <a:solidFill>
                <a:schemeClr val="tx2">
                  <a:lumMod val="50000"/>
                  <a:lumOff val="50000"/>
                </a:schemeClr>
              </a:solidFill>
            </a:endParaRPr>
          </a:p>
        </p:txBody>
      </p:sp>
      <p:pic>
        <p:nvPicPr>
          <p:cNvPr id="9" name="Picture 8">
            <a:extLst>
              <a:ext uri="{FF2B5EF4-FFF2-40B4-BE49-F238E27FC236}">
                <a16:creationId xmlns:a16="http://schemas.microsoft.com/office/drawing/2014/main" id="{AE383F7E-1351-62EE-6ED4-4BA0A9DC64D4}"/>
              </a:ext>
            </a:extLst>
          </p:cNvPr>
          <p:cNvPicPr>
            <a:picLocks noChangeAspect="1"/>
          </p:cNvPicPr>
          <p:nvPr/>
        </p:nvPicPr>
        <p:blipFill>
          <a:blip r:embed="rId2"/>
          <a:stretch>
            <a:fillRect/>
          </a:stretch>
        </p:blipFill>
        <p:spPr>
          <a:xfrm>
            <a:off x="4945363" y="632965"/>
            <a:ext cx="6856004" cy="5905947"/>
          </a:xfrm>
          <a:prstGeom prst="rect">
            <a:avLst/>
          </a:prstGeom>
        </p:spPr>
      </p:pic>
    </p:spTree>
    <p:extLst>
      <p:ext uri="{BB962C8B-B14F-4D97-AF65-F5344CB8AC3E}">
        <p14:creationId xmlns:p14="http://schemas.microsoft.com/office/powerpoint/2010/main" val="297752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A85B-2AC6-4E29-B074-AB92F8FA9BB1}"/>
              </a:ext>
            </a:extLst>
          </p:cNvPr>
          <p:cNvSpPr>
            <a:spLocks noGrp="1"/>
          </p:cNvSpPr>
          <p:nvPr>
            <p:ph type="title"/>
          </p:nvPr>
        </p:nvSpPr>
        <p:spPr/>
        <p:txBody>
          <a:bodyPr/>
          <a:lstStyle/>
          <a:p>
            <a:r>
              <a:rPr lang="en-US" sz="5200">
                <a:latin typeface="+mj-lt"/>
              </a:rPr>
              <a:t>Agenda</a:t>
            </a:r>
            <a:endParaRPr lang="en-US" dirty="0"/>
          </a:p>
        </p:txBody>
      </p:sp>
      <p:sp>
        <p:nvSpPr>
          <p:cNvPr id="3" name="Content Placeholder 2">
            <a:extLst>
              <a:ext uri="{FF2B5EF4-FFF2-40B4-BE49-F238E27FC236}">
                <a16:creationId xmlns:a16="http://schemas.microsoft.com/office/drawing/2014/main" id="{E32AB0EB-0819-41F4-99E9-C02FA0DAF66D}"/>
              </a:ext>
            </a:extLst>
          </p:cNvPr>
          <p:cNvSpPr>
            <a:spLocks noGrp="1"/>
          </p:cNvSpPr>
          <p:nvPr>
            <p:ph idx="1"/>
          </p:nvPr>
        </p:nvSpPr>
        <p:spPr/>
        <p:txBody>
          <a:bodyPr/>
          <a:lstStyle/>
          <a:p>
            <a:pPr marL="0" indent="0">
              <a:lnSpc>
                <a:spcPct val="110000"/>
              </a:lnSpc>
            </a:pPr>
            <a:r>
              <a:rPr lang="en-US" sz="3200" dirty="0"/>
              <a:t>Motivation</a:t>
            </a:r>
          </a:p>
          <a:p>
            <a:pPr marL="0" indent="0">
              <a:lnSpc>
                <a:spcPct val="110000"/>
              </a:lnSpc>
            </a:pPr>
            <a:r>
              <a:rPr lang="en-US" sz="3200" dirty="0"/>
              <a:t>Methodology</a:t>
            </a:r>
          </a:p>
          <a:p>
            <a:pPr marL="0" indent="0">
              <a:lnSpc>
                <a:spcPct val="110000"/>
              </a:lnSpc>
            </a:pPr>
            <a:r>
              <a:rPr lang="en-US" sz="3200" dirty="0"/>
              <a:t>Results</a:t>
            </a:r>
          </a:p>
          <a:p>
            <a:endParaRPr lang="en-US" dirty="0"/>
          </a:p>
        </p:txBody>
      </p:sp>
      <p:sp>
        <p:nvSpPr>
          <p:cNvPr id="6" name="Slide Number Placeholder 5">
            <a:extLst>
              <a:ext uri="{FF2B5EF4-FFF2-40B4-BE49-F238E27FC236}">
                <a16:creationId xmlns:a16="http://schemas.microsoft.com/office/drawing/2014/main" id="{B49FA539-2DA6-4197-AA13-56E0C33955F2}"/>
              </a:ext>
            </a:extLst>
          </p:cNvPr>
          <p:cNvSpPr>
            <a:spLocks noGrp="1"/>
          </p:cNvSpPr>
          <p:nvPr>
            <p:ph type="sldNum" sz="quarter" idx="12"/>
          </p:nvPr>
        </p:nvSpPr>
        <p:spPr/>
        <p:txBody>
          <a:bodyPr/>
          <a:lstStyle/>
          <a:p>
            <a:fld id="{A65A5C87-DF58-40C8-B092-1DE63DB4547E}" type="slidenum">
              <a:rPr lang="en-US" smtClean="0"/>
              <a:t>2</a:t>
            </a:fld>
            <a:endParaRPr lang="en-US" dirty="0"/>
          </a:p>
        </p:txBody>
      </p:sp>
      <p:pic>
        <p:nvPicPr>
          <p:cNvPr id="13" name="Picture Placeholder 12">
            <a:extLst>
              <a:ext uri="{FF2B5EF4-FFF2-40B4-BE49-F238E27FC236}">
                <a16:creationId xmlns:a16="http://schemas.microsoft.com/office/drawing/2014/main" id="{BB3EF775-FF7A-6142-8446-9699F5B3E1B7}"/>
              </a:ext>
            </a:extLst>
          </p:cNvPr>
          <p:cNvPicPr>
            <a:picLocks noGrp="1" noChangeAspect="1"/>
          </p:cNvPicPr>
          <p:nvPr>
            <p:ph type="pic" sz="quarter" idx="13"/>
          </p:nvPr>
        </p:nvPicPr>
        <p:blipFill rotWithShape="1">
          <a:blip r:embed="rId2"/>
          <a:srcRect t="-11715" b="-11715"/>
          <a:stretch/>
        </p:blipFill>
        <p:spPr/>
      </p:pic>
      <p:sp>
        <p:nvSpPr>
          <p:cNvPr id="4" name="TextBox 3">
            <a:extLst>
              <a:ext uri="{FF2B5EF4-FFF2-40B4-BE49-F238E27FC236}">
                <a16:creationId xmlns:a16="http://schemas.microsoft.com/office/drawing/2014/main" id="{54CD2EC5-DBF6-D6AA-0A9F-A9E31CD5E26F}"/>
              </a:ext>
            </a:extLst>
          </p:cNvPr>
          <p:cNvSpPr txBox="1"/>
          <p:nvPr/>
        </p:nvSpPr>
        <p:spPr>
          <a:xfrm>
            <a:off x="5084064" y="6181344"/>
            <a:ext cx="4267515" cy="369332"/>
          </a:xfrm>
          <a:prstGeom prst="rect">
            <a:avLst/>
          </a:prstGeom>
          <a:noFill/>
        </p:spPr>
        <p:txBody>
          <a:bodyPr wrap="none" rtlCol="0">
            <a:spAutoFit/>
          </a:bodyPr>
          <a:lstStyle/>
          <a:p>
            <a:r>
              <a:rPr lang="en-US" dirty="0"/>
              <a:t>Data and code are available on </a:t>
            </a:r>
            <a:r>
              <a:rPr lang="en-US" dirty="0">
                <a:hlinkClick r:id="rId3"/>
              </a:rPr>
              <a:t>GitHub</a:t>
            </a:r>
            <a:endParaRPr lang="en-US" dirty="0"/>
          </a:p>
        </p:txBody>
      </p:sp>
    </p:spTree>
    <p:extLst>
      <p:ext uri="{BB962C8B-B14F-4D97-AF65-F5344CB8AC3E}">
        <p14:creationId xmlns:p14="http://schemas.microsoft.com/office/powerpoint/2010/main" val="41678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6006E6-B0A0-11E9-F383-C569AE6B20DA}"/>
            </a:ext>
          </a:extLst>
        </p:cNvPr>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C1E5585E-31E0-92D6-9A78-6EB00D88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3" name="Rectangle 102">
            <a:extLst>
              <a:ext uri="{FF2B5EF4-FFF2-40B4-BE49-F238E27FC236}">
                <a16:creationId xmlns:a16="http://schemas.microsoft.com/office/drawing/2014/main" id="{8789C1DC-6CBA-6A56-400B-65138DD08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 name="Rectangle 103">
            <a:extLst>
              <a:ext uri="{FF2B5EF4-FFF2-40B4-BE49-F238E27FC236}">
                <a16:creationId xmlns:a16="http://schemas.microsoft.com/office/drawing/2014/main" id="{37C32B13-4E57-4496-53AD-ADC51E9F49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5" name="Rectangle 104">
            <a:extLst>
              <a:ext uri="{FF2B5EF4-FFF2-40B4-BE49-F238E27FC236}">
                <a16:creationId xmlns:a16="http://schemas.microsoft.com/office/drawing/2014/main" id="{97015C24-27DF-34F7-5B5D-099B548B8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6" name="Freeform: Shape 105">
            <a:extLst>
              <a:ext uri="{FF2B5EF4-FFF2-40B4-BE49-F238E27FC236}">
                <a16:creationId xmlns:a16="http://schemas.microsoft.com/office/drawing/2014/main" id="{39AFBD32-0D47-3FC8-67FB-95F5E0A9B7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7" name="Freeform: Shape 106">
            <a:extLst>
              <a:ext uri="{FF2B5EF4-FFF2-40B4-BE49-F238E27FC236}">
                <a16:creationId xmlns:a16="http://schemas.microsoft.com/office/drawing/2014/main" id="{E0C52B4F-D230-D392-F325-66532C9E90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43C1204C-3162-7566-91B7-F19921308CEC}"/>
              </a:ext>
            </a:extLst>
          </p:cNvPr>
          <p:cNvSpPr>
            <a:spLocks noGrp="1"/>
          </p:cNvSpPr>
          <p:nvPr>
            <p:ph type="title"/>
          </p:nvPr>
        </p:nvSpPr>
        <p:spPr>
          <a:xfrm>
            <a:off x="371094" y="1161288"/>
            <a:ext cx="3438144" cy="1124712"/>
          </a:xfrm>
        </p:spPr>
        <p:txBody>
          <a:bodyPr vert="horz" lIns="91440" tIns="45720" rIns="91440" bIns="45720" rtlCol="0" anchor="b">
            <a:normAutofit/>
          </a:bodyPr>
          <a:lstStyle/>
          <a:p>
            <a:pPr>
              <a:lnSpc>
                <a:spcPct val="90000"/>
              </a:lnSpc>
            </a:pPr>
            <a:r>
              <a:rPr lang="en-US" sz="2800" dirty="0"/>
              <a:t>POS and morphology</a:t>
            </a:r>
          </a:p>
        </p:txBody>
      </p:sp>
      <p:sp>
        <p:nvSpPr>
          <p:cNvPr id="108" name="Rectangle 107">
            <a:extLst>
              <a:ext uri="{FF2B5EF4-FFF2-40B4-BE49-F238E27FC236}">
                <a16:creationId xmlns:a16="http://schemas.microsoft.com/office/drawing/2014/main" id="{FFD04A96-2B18-E691-3558-F827B5AF11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9" name="Rectangle 108">
            <a:extLst>
              <a:ext uri="{FF2B5EF4-FFF2-40B4-BE49-F238E27FC236}">
                <a16:creationId xmlns:a16="http://schemas.microsoft.com/office/drawing/2014/main" id="{F3C54036-788D-49BD-66BB-26A25BF80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 Placeholder 6">
            <a:extLst>
              <a:ext uri="{FF2B5EF4-FFF2-40B4-BE49-F238E27FC236}">
                <a16:creationId xmlns:a16="http://schemas.microsoft.com/office/drawing/2014/main" id="{191A4BB8-0D61-4EE9-F884-104C3C3302F4}"/>
              </a:ext>
            </a:extLst>
          </p:cNvPr>
          <p:cNvSpPr>
            <a:spLocks noGrp="1"/>
          </p:cNvSpPr>
          <p:nvPr>
            <p:ph type="body" sz="half" idx="2"/>
          </p:nvPr>
        </p:nvSpPr>
        <p:spPr>
          <a:xfrm>
            <a:off x="371094" y="2718054"/>
            <a:ext cx="3438906" cy="3207258"/>
          </a:xfrm>
        </p:spPr>
        <p:txBody>
          <a:bodyPr vert="horz" lIns="91440" tIns="45720" rIns="91440" bIns="45720" rtlCol="0" anchor="t">
            <a:normAutofit/>
          </a:bodyPr>
          <a:lstStyle/>
          <a:p>
            <a:pPr marL="285750" indent="-285750">
              <a:buFont typeface="Arial" panose="020B0604020202020204" pitchFamily="34" charset="0"/>
              <a:buChar char="•"/>
            </a:pPr>
            <a:r>
              <a:rPr lang="en-US" sz="1700" dirty="0"/>
              <a:t>UD Annotation Layer</a:t>
            </a:r>
          </a:p>
          <a:p>
            <a:pPr marL="285750" indent="-285750">
              <a:buFont typeface="Arial" panose="020B0604020202020204" pitchFamily="34" charset="0"/>
              <a:buChar char="•"/>
            </a:pPr>
            <a:r>
              <a:rPr lang="en-US" sz="1700" dirty="0"/>
              <a:t>Each note has the token as target and the POS/ morphological features as body</a:t>
            </a:r>
          </a:p>
          <a:p>
            <a:pPr marL="285750" indent="-285750">
              <a:buFont typeface="Arial" panose="020B0604020202020204" pitchFamily="34" charset="0"/>
              <a:buChar char="•"/>
            </a:pPr>
            <a:r>
              <a:rPr lang="en-US" sz="1700" dirty="0"/>
              <a:t>POS and features are linked to UD definition page</a:t>
            </a:r>
          </a:p>
          <a:p>
            <a:pPr marL="285750" indent="-285750">
              <a:buFont typeface="Arial" panose="020B0604020202020204" pitchFamily="34" charset="0"/>
              <a:buChar char="•"/>
            </a:pPr>
            <a:r>
              <a:rPr lang="en-US" sz="1700" dirty="0"/>
              <a:t>Each token has a lemma connected to </a:t>
            </a:r>
            <a:r>
              <a:rPr lang="en-US" sz="1700" dirty="0" err="1"/>
              <a:t>LiLa</a:t>
            </a:r>
            <a:r>
              <a:rPr lang="en-US" sz="1700" dirty="0"/>
              <a:t> lemma</a:t>
            </a:r>
          </a:p>
        </p:txBody>
      </p:sp>
      <p:sp>
        <p:nvSpPr>
          <p:cNvPr id="2" name="Slide Number Placeholder 1">
            <a:extLst>
              <a:ext uri="{FF2B5EF4-FFF2-40B4-BE49-F238E27FC236}">
                <a16:creationId xmlns:a16="http://schemas.microsoft.com/office/drawing/2014/main" id="{F4F32D13-A0C1-FDBA-0947-D3B69DB1E525}"/>
              </a:ext>
            </a:extLst>
          </p:cNvPr>
          <p:cNvSpPr>
            <a:spLocks noGrp="1"/>
          </p:cNvSpPr>
          <p:nvPr>
            <p:ph type="sldNum" sz="quarter" idx="12"/>
          </p:nvPr>
        </p:nvSpPr>
        <p:spPr>
          <a:xfrm>
            <a:off x="9692640" y="6356350"/>
            <a:ext cx="2124456" cy="365125"/>
          </a:xfrm>
        </p:spPr>
        <p:txBody>
          <a:bodyPr vert="horz" lIns="91440" tIns="45720" rIns="91440" bIns="45720" rtlCol="0" anchor="ctr">
            <a:normAutofit/>
          </a:bodyPr>
          <a:lstStyle/>
          <a:p>
            <a:pPr>
              <a:spcAft>
                <a:spcPts val="600"/>
              </a:spcAft>
            </a:pPr>
            <a:fld id="{A65A5C87-DF58-40C8-B092-1DE63DB4547E}" type="slidenum">
              <a:rPr lang="en-US" smtClean="0">
                <a:solidFill>
                  <a:schemeClr val="tx2">
                    <a:lumMod val="50000"/>
                    <a:lumOff val="50000"/>
                  </a:schemeClr>
                </a:solidFill>
              </a:rPr>
              <a:pPr>
                <a:spcAft>
                  <a:spcPts val="600"/>
                </a:spcAft>
              </a:pPr>
              <a:t>20</a:t>
            </a:fld>
            <a:endParaRPr lang="en-US">
              <a:solidFill>
                <a:schemeClr val="tx2">
                  <a:lumMod val="50000"/>
                  <a:lumOff val="50000"/>
                </a:schemeClr>
              </a:solidFill>
            </a:endParaRPr>
          </a:p>
        </p:txBody>
      </p:sp>
      <p:pic>
        <p:nvPicPr>
          <p:cNvPr id="6" name="Picture 5">
            <a:extLst>
              <a:ext uri="{FF2B5EF4-FFF2-40B4-BE49-F238E27FC236}">
                <a16:creationId xmlns:a16="http://schemas.microsoft.com/office/drawing/2014/main" id="{627451AB-752D-5190-9736-38BF562F253A}"/>
              </a:ext>
            </a:extLst>
          </p:cNvPr>
          <p:cNvPicPr>
            <a:picLocks noChangeAspect="1"/>
          </p:cNvPicPr>
          <p:nvPr/>
        </p:nvPicPr>
        <p:blipFill>
          <a:blip r:embed="rId2"/>
          <a:stretch>
            <a:fillRect/>
          </a:stretch>
        </p:blipFill>
        <p:spPr>
          <a:xfrm>
            <a:off x="5308269" y="319087"/>
            <a:ext cx="6031133" cy="6219825"/>
          </a:xfrm>
          <a:prstGeom prst="rect">
            <a:avLst/>
          </a:prstGeom>
        </p:spPr>
      </p:pic>
    </p:spTree>
    <p:extLst>
      <p:ext uri="{BB962C8B-B14F-4D97-AF65-F5344CB8AC3E}">
        <p14:creationId xmlns:p14="http://schemas.microsoft.com/office/powerpoint/2010/main" val="2097229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7">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21">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EAA6D23E-6883-44ED-17A9-2B4207816AB3}"/>
              </a:ext>
            </a:extLst>
          </p:cNvPr>
          <p:cNvSpPr>
            <a:spLocks noGrp="1"/>
          </p:cNvSpPr>
          <p:nvPr>
            <p:ph type="title"/>
          </p:nvPr>
        </p:nvSpPr>
        <p:spPr>
          <a:xfrm>
            <a:off x="371094" y="1161288"/>
            <a:ext cx="3438144" cy="1239012"/>
          </a:xfrm>
        </p:spPr>
        <p:txBody>
          <a:bodyPr vert="horz" lIns="91440" tIns="45720" rIns="91440" bIns="45720" rtlCol="0" anchor="ctr">
            <a:normAutofit/>
          </a:bodyPr>
          <a:lstStyle/>
          <a:p>
            <a:pPr>
              <a:lnSpc>
                <a:spcPct val="90000"/>
              </a:lnSpc>
            </a:pPr>
            <a:r>
              <a:rPr lang="en-US" sz="2800" dirty="0"/>
              <a:t>ONTOLEX: LIME and VARTRANS</a:t>
            </a:r>
          </a:p>
        </p:txBody>
      </p:sp>
      <p:sp>
        <p:nvSpPr>
          <p:cNvPr id="24" name="Rectangle 23">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 Placeholder 6">
            <a:extLst>
              <a:ext uri="{FF2B5EF4-FFF2-40B4-BE49-F238E27FC236}">
                <a16:creationId xmlns:a16="http://schemas.microsoft.com/office/drawing/2014/main" id="{03894A00-F010-6EEC-B568-C2DE0D8B0C77}"/>
              </a:ext>
            </a:extLst>
          </p:cNvPr>
          <p:cNvSpPr>
            <a:spLocks noGrp="1"/>
          </p:cNvSpPr>
          <p:nvPr>
            <p:ph type="body" sz="half" idx="2"/>
          </p:nvPr>
        </p:nvSpPr>
        <p:spPr>
          <a:xfrm>
            <a:off x="371094" y="2718054"/>
            <a:ext cx="3438906" cy="3207258"/>
          </a:xfrm>
        </p:spPr>
        <p:txBody>
          <a:bodyPr vert="horz" lIns="91440" tIns="45720" rIns="91440" bIns="45720" rtlCol="0" anchor="t">
            <a:normAutofit/>
          </a:bodyPr>
          <a:lstStyle/>
          <a:p>
            <a:pPr marL="285750" indent="-285750">
              <a:buFont typeface="Arial" panose="020B0604020202020204" pitchFamily="34" charset="0"/>
              <a:buChar char="•"/>
            </a:pPr>
            <a:r>
              <a:rPr lang="en-US" sz="1700" dirty="0"/>
              <a:t>Each expression is a </a:t>
            </a:r>
            <a:r>
              <a:rPr lang="en-US" sz="1700" dirty="0" err="1"/>
              <a:t>LexicalEntry</a:t>
            </a:r>
            <a:r>
              <a:rPr lang="en-US" sz="1700" dirty="0"/>
              <a:t> of a lexicon</a:t>
            </a:r>
          </a:p>
          <a:p>
            <a:pPr marL="285750" indent="-285750">
              <a:buFont typeface="Arial" panose="020B0604020202020204" pitchFamily="34" charset="0"/>
              <a:buChar char="•"/>
            </a:pPr>
            <a:r>
              <a:rPr lang="en-US" sz="1700" dirty="0"/>
              <a:t>Latin lexicon and English lexicon</a:t>
            </a:r>
          </a:p>
          <a:p>
            <a:pPr marL="285750" indent="-285750">
              <a:buFont typeface="Arial" panose="020B0604020202020204" pitchFamily="34" charset="0"/>
              <a:buChar char="•"/>
            </a:pPr>
            <a:r>
              <a:rPr lang="en-US" sz="1700" dirty="0"/>
              <a:t>Translation as </a:t>
            </a:r>
            <a:r>
              <a:rPr lang="en-US" sz="1700" dirty="0" err="1"/>
              <a:t>LexicalRel</a:t>
            </a:r>
            <a:r>
              <a:rPr lang="en-US" sz="1700" dirty="0"/>
              <a:t> between lexical entries</a:t>
            </a:r>
          </a:p>
          <a:p>
            <a:pPr marL="285750" indent="-285750">
              <a:buFont typeface="Arial" panose="020B0604020202020204" pitchFamily="34" charset="0"/>
              <a:buChar char="•"/>
            </a:pPr>
            <a:r>
              <a:rPr lang="en-US" sz="1700" dirty="0"/>
              <a:t>Translation is reified and it is of category “</a:t>
            </a:r>
            <a:r>
              <a:rPr lang="en-US" sz="1700" dirty="0" err="1"/>
              <a:t>philosophicalTranslation</a:t>
            </a:r>
            <a:r>
              <a:rPr lang="en-US" sz="1700" dirty="0"/>
              <a:t>”</a:t>
            </a:r>
          </a:p>
        </p:txBody>
      </p:sp>
      <p:sp>
        <p:nvSpPr>
          <p:cNvPr id="2" name="Slide Number Placeholder 1">
            <a:extLst>
              <a:ext uri="{FF2B5EF4-FFF2-40B4-BE49-F238E27FC236}">
                <a16:creationId xmlns:a16="http://schemas.microsoft.com/office/drawing/2014/main" id="{15C10A04-8043-1300-81E8-A54FA59F8A9D}"/>
              </a:ext>
            </a:extLst>
          </p:cNvPr>
          <p:cNvSpPr>
            <a:spLocks noGrp="1"/>
          </p:cNvSpPr>
          <p:nvPr>
            <p:ph type="sldNum" sz="quarter" idx="12"/>
          </p:nvPr>
        </p:nvSpPr>
        <p:spPr>
          <a:xfrm>
            <a:off x="9695688" y="6356350"/>
            <a:ext cx="2121408" cy="365125"/>
          </a:xfrm>
        </p:spPr>
        <p:txBody>
          <a:bodyPr vert="horz" lIns="91440" tIns="45720" rIns="91440" bIns="45720" rtlCol="0" anchor="ctr">
            <a:normAutofit/>
          </a:bodyPr>
          <a:lstStyle/>
          <a:p>
            <a:pPr>
              <a:spcAft>
                <a:spcPts val="600"/>
              </a:spcAft>
            </a:pPr>
            <a:fld id="{A65A5C87-DF58-40C8-B092-1DE63DB4547E}" type="slidenum">
              <a:rPr lang="en-US">
                <a:solidFill>
                  <a:schemeClr val="tx2">
                    <a:lumMod val="50000"/>
                    <a:lumOff val="50000"/>
                  </a:schemeClr>
                </a:solidFill>
              </a:rPr>
              <a:pPr>
                <a:spcAft>
                  <a:spcPts val="600"/>
                </a:spcAft>
              </a:pPr>
              <a:t>21</a:t>
            </a:fld>
            <a:endParaRPr lang="en-US">
              <a:solidFill>
                <a:schemeClr val="tx2">
                  <a:lumMod val="50000"/>
                  <a:lumOff val="50000"/>
                </a:schemeClr>
              </a:solidFill>
            </a:endParaRPr>
          </a:p>
        </p:txBody>
      </p:sp>
      <p:pic>
        <p:nvPicPr>
          <p:cNvPr id="6" name="Picture 5">
            <a:extLst>
              <a:ext uri="{FF2B5EF4-FFF2-40B4-BE49-F238E27FC236}">
                <a16:creationId xmlns:a16="http://schemas.microsoft.com/office/drawing/2014/main" id="{7A2461BC-C6CE-6FAF-E0B8-BF9F2D851E9D}"/>
              </a:ext>
            </a:extLst>
          </p:cNvPr>
          <p:cNvPicPr>
            <a:picLocks noChangeAspect="1"/>
          </p:cNvPicPr>
          <p:nvPr/>
        </p:nvPicPr>
        <p:blipFill>
          <a:blip r:embed="rId2"/>
          <a:stretch>
            <a:fillRect/>
          </a:stretch>
        </p:blipFill>
        <p:spPr>
          <a:xfrm>
            <a:off x="5363150" y="423912"/>
            <a:ext cx="6154345" cy="5925312"/>
          </a:xfrm>
          <a:prstGeom prst="rect">
            <a:avLst/>
          </a:prstGeom>
        </p:spPr>
      </p:pic>
    </p:spTree>
    <p:extLst>
      <p:ext uri="{BB962C8B-B14F-4D97-AF65-F5344CB8AC3E}">
        <p14:creationId xmlns:p14="http://schemas.microsoft.com/office/powerpoint/2010/main" val="3402823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7">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21">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192E246D-648C-E8FB-1E5B-DC37BAAF646B}"/>
              </a:ext>
            </a:extLst>
          </p:cNvPr>
          <p:cNvSpPr>
            <a:spLocks noGrp="1"/>
          </p:cNvSpPr>
          <p:nvPr>
            <p:ph type="title"/>
          </p:nvPr>
        </p:nvSpPr>
        <p:spPr>
          <a:xfrm>
            <a:off x="371094" y="1161288"/>
            <a:ext cx="3438144" cy="1239012"/>
          </a:xfrm>
        </p:spPr>
        <p:txBody>
          <a:bodyPr vert="horz" lIns="91440" tIns="45720" rIns="91440" bIns="45720" rtlCol="0" anchor="ctr">
            <a:normAutofit/>
          </a:bodyPr>
          <a:lstStyle/>
          <a:p>
            <a:pPr>
              <a:lnSpc>
                <a:spcPct val="90000"/>
              </a:lnSpc>
            </a:pPr>
            <a:r>
              <a:rPr lang="en-US" sz="2800" dirty="0"/>
              <a:t>Semantics</a:t>
            </a:r>
          </a:p>
        </p:txBody>
      </p:sp>
      <p:sp>
        <p:nvSpPr>
          <p:cNvPr id="24" name="Rectangle 23">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 Placeholder 6">
            <a:extLst>
              <a:ext uri="{FF2B5EF4-FFF2-40B4-BE49-F238E27FC236}">
                <a16:creationId xmlns:a16="http://schemas.microsoft.com/office/drawing/2014/main" id="{1787C233-69F3-8004-E209-6875B9244F3A}"/>
              </a:ext>
            </a:extLst>
          </p:cNvPr>
          <p:cNvSpPr>
            <a:spLocks noGrp="1"/>
          </p:cNvSpPr>
          <p:nvPr>
            <p:ph type="body" sz="half" idx="2"/>
          </p:nvPr>
        </p:nvSpPr>
        <p:spPr>
          <a:xfrm>
            <a:off x="371094" y="2718054"/>
            <a:ext cx="3438906" cy="3207258"/>
          </a:xfrm>
        </p:spPr>
        <p:txBody>
          <a:bodyPr vert="horz" lIns="91440" tIns="45720" rIns="91440" bIns="45720" rtlCol="0" anchor="t">
            <a:normAutofit/>
          </a:bodyPr>
          <a:lstStyle/>
          <a:p>
            <a:pPr marL="285750" indent="-285750">
              <a:buFont typeface="Arial" panose="020B0604020202020204" pitchFamily="34" charset="0"/>
              <a:buChar char="•"/>
            </a:pPr>
            <a:r>
              <a:rPr lang="en-US" sz="1700" dirty="0"/>
              <a:t>Lexical Entry evokes a Lexical Concept</a:t>
            </a:r>
          </a:p>
          <a:p>
            <a:pPr marL="285750" indent="-285750">
              <a:buFont typeface="Arial" panose="020B0604020202020204" pitchFamily="34" charset="0"/>
              <a:buChar char="•"/>
            </a:pPr>
            <a:r>
              <a:rPr lang="en-US" sz="1700" dirty="0"/>
              <a:t>Branch of philosophy as broader concept</a:t>
            </a:r>
          </a:p>
          <a:p>
            <a:pPr marL="285750" indent="-285750">
              <a:buFont typeface="Arial" panose="020B0604020202020204" pitchFamily="34" charset="0"/>
              <a:buChar char="•"/>
            </a:pPr>
            <a:r>
              <a:rPr lang="en-US" sz="1700" dirty="0"/>
              <a:t>Links to entry, philosopher and branch in </a:t>
            </a:r>
            <a:r>
              <a:rPr lang="en-US" sz="1700" dirty="0" err="1"/>
              <a:t>Wikidata</a:t>
            </a:r>
            <a:endParaRPr lang="en-US" sz="1700" dirty="0"/>
          </a:p>
          <a:p>
            <a:pPr marL="285750" indent="-285750">
              <a:buFont typeface="Arial" panose="020B0604020202020204" pitchFamily="34" charset="0"/>
              <a:buChar char="•"/>
            </a:pPr>
            <a:r>
              <a:rPr lang="en-US" sz="1700" dirty="0"/>
              <a:t>Interpretations by philosophers are lexical senses</a:t>
            </a:r>
          </a:p>
          <a:p>
            <a:pPr marL="285750" indent="-285750">
              <a:buFont typeface="Arial" panose="020B0604020202020204" pitchFamily="34" charset="0"/>
              <a:buChar char="•"/>
            </a:pPr>
            <a:endParaRPr lang="en-US" sz="1700" dirty="0"/>
          </a:p>
        </p:txBody>
      </p:sp>
      <p:sp>
        <p:nvSpPr>
          <p:cNvPr id="2" name="Slide Number Placeholder 1">
            <a:extLst>
              <a:ext uri="{FF2B5EF4-FFF2-40B4-BE49-F238E27FC236}">
                <a16:creationId xmlns:a16="http://schemas.microsoft.com/office/drawing/2014/main" id="{CDB7BB63-8016-C6EF-D7DF-FACA9439F28E}"/>
              </a:ext>
            </a:extLst>
          </p:cNvPr>
          <p:cNvSpPr>
            <a:spLocks noGrp="1"/>
          </p:cNvSpPr>
          <p:nvPr>
            <p:ph type="sldNum" sz="quarter" idx="12"/>
          </p:nvPr>
        </p:nvSpPr>
        <p:spPr>
          <a:xfrm>
            <a:off x="9695688" y="6356350"/>
            <a:ext cx="2121408" cy="365125"/>
          </a:xfrm>
        </p:spPr>
        <p:txBody>
          <a:bodyPr vert="horz" lIns="91440" tIns="45720" rIns="91440" bIns="45720" rtlCol="0" anchor="ctr">
            <a:normAutofit/>
          </a:bodyPr>
          <a:lstStyle/>
          <a:p>
            <a:pPr>
              <a:spcAft>
                <a:spcPts val="600"/>
              </a:spcAft>
            </a:pPr>
            <a:fld id="{A65A5C87-DF58-40C8-B092-1DE63DB4547E}" type="slidenum">
              <a:rPr lang="en-US">
                <a:solidFill>
                  <a:schemeClr val="tx2">
                    <a:lumMod val="50000"/>
                    <a:lumOff val="50000"/>
                  </a:schemeClr>
                </a:solidFill>
              </a:rPr>
              <a:pPr>
                <a:spcAft>
                  <a:spcPts val="600"/>
                </a:spcAft>
              </a:pPr>
              <a:t>22</a:t>
            </a:fld>
            <a:endParaRPr lang="en-US">
              <a:solidFill>
                <a:schemeClr val="tx2">
                  <a:lumMod val="50000"/>
                  <a:lumOff val="50000"/>
                </a:schemeClr>
              </a:solidFill>
            </a:endParaRPr>
          </a:p>
        </p:txBody>
      </p:sp>
      <p:pic>
        <p:nvPicPr>
          <p:cNvPr id="4" name="Picture 3">
            <a:extLst>
              <a:ext uri="{FF2B5EF4-FFF2-40B4-BE49-F238E27FC236}">
                <a16:creationId xmlns:a16="http://schemas.microsoft.com/office/drawing/2014/main" id="{AA0AFCDE-E220-A3E9-DE76-0FC1EA08FFD6}"/>
              </a:ext>
            </a:extLst>
          </p:cNvPr>
          <p:cNvPicPr>
            <a:picLocks noChangeAspect="1"/>
          </p:cNvPicPr>
          <p:nvPr/>
        </p:nvPicPr>
        <p:blipFill>
          <a:blip r:embed="rId2"/>
          <a:stretch>
            <a:fillRect/>
          </a:stretch>
        </p:blipFill>
        <p:spPr>
          <a:xfrm>
            <a:off x="5466842" y="311961"/>
            <a:ext cx="5717600" cy="6037263"/>
          </a:xfrm>
          <a:prstGeom prst="rect">
            <a:avLst/>
          </a:prstGeom>
        </p:spPr>
      </p:pic>
    </p:spTree>
    <p:extLst>
      <p:ext uri="{BB962C8B-B14F-4D97-AF65-F5344CB8AC3E}">
        <p14:creationId xmlns:p14="http://schemas.microsoft.com/office/powerpoint/2010/main" val="49416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7">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21">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0D0B7254-0F1A-2F65-4095-45F4FF2198A2}"/>
              </a:ext>
            </a:extLst>
          </p:cNvPr>
          <p:cNvSpPr>
            <a:spLocks noGrp="1"/>
          </p:cNvSpPr>
          <p:nvPr>
            <p:ph type="title"/>
          </p:nvPr>
        </p:nvSpPr>
        <p:spPr>
          <a:xfrm>
            <a:off x="371094" y="1161288"/>
            <a:ext cx="3438144" cy="1239012"/>
          </a:xfrm>
        </p:spPr>
        <p:txBody>
          <a:bodyPr vert="horz" lIns="91440" tIns="45720" rIns="91440" bIns="45720" rtlCol="0" anchor="ctr">
            <a:normAutofit/>
          </a:bodyPr>
          <a:lstStyle/>
          <a:p>
            <a:pPr>
              <a:lnSpc>
                <a:spcPct val="90000"/>
              </a:lnSpc>
            </a:pPr>
            <a:r>
              <a:rPr lang="en-US" sz="2800" dirty="0"/>
              <a:t>Interpretations</a:t>
            </a:r>
          </a:p>
        </p:txBody>
      </p:sp>
      <p:sp>
        <p:nvSpPr>
          <p:cNvPr id="24" name="Rectangle 23">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 Placeholder 6">
            <a:extLst>
              <a:ext uri="{FF2B5EF4-FFF2-40B4-BE49-F238E27FC236}">
                <a16:creationId xmlns:a16="http://schemas.microsoft.com/office/drawing/2014/main" id="{70B83287-50E8-996F-72DD-639033336D62}"/>
              </a:ext>
            </a:extLst>
          </p:cNvPr>
          <p:cNvSpPr>
            <a:spLocks noGrp="1"/>
          </p:cNvSpPr>
          <p:nvPr>
            <p:ph type="body" sz="half" idx="2"/>
          </p:nvPr>
        </p:nvSpPr>
        <p:spPr>
          <a:xfrm>
            <a:off x="371094" y="2718054"/>
            <a:ext cx="3438906" cy="3207258"/>
          </a:xfrm>
        </p:spPr>
        <p:txBody>
          <a:bodyPr vert="horz" lIns="91440" tIns="45720" rIns="91440" bIns="45720" rtlCol="0" anchor="t">
            <a:normAutofit/>
          </a:bodyPr>
          <a:lstStyle/>
          <a:p>
            <a:pPr marL="285750" indent="-285750">
              <a:buFont typeface="Arial" panose="020B0604020202020204" pitchFamily="34" charset="0"/>
              <a:buChar char="•"/>
            </a:pPr>
            <a:r>
              <a:rPr lang="en-US" sz="1700" dirty="0"/>
              <a:t>Different interpretations by philosophers as lexical senses</a:t>
            </a:r>
          </a:p>
          <a:p>
            <a:pPr marL="285750" indent="-285750">
              <a:buFont typeface="Arial" panose="020B0604020202020204" pitchFamily="34" charset="0"/>
              <a:buChar char="•"/>
            </a:pPr>
            <a:r>
              <a:rPr lang="en-US" sz="1700" dirty="0"/>
              <a:t>Narrower concepts of lexical concept</a:t>
            </a:r>
          </a:p>
          <a:p>
            <a:pPr marL="285750" indent="-285750">
              <a:buFont typeface="Arial" panose="020B0604020202020204" pitchFamily="34" charset="0"/>
              <a:buChar char="•"/>
            </a:pPr>
            <a:r>
              <a:rPr lang="en-US" sz="1700" dirty="0"/>
              <a:t>Philosopher as </a:t>
            </a:r>
            <a:r>
              <a:rPr lang="en-US" sz="1700" dirty="0" err="1"/>
              <a:t>dc:creator</a:t>
            </a:r>
            <a:endParaRPr lang="en-US" sz="1700" dirty="0"/>
          </a:p>
        </p:txBody>
      </p:sp>
      <p:sp>
        <p:nvSpPr>
          <p:cNvPr id="2" name="Slide Number Placeholder 1">
            <a:extLst>
              <a:ext uri="{FF2B5EF4-FFF2-40B4-BE49-F238E27FC236}">
                <a16:creationId xmlns:a16="http://schemas.microsoft.com/office/drawing/2014/main" id="{010FFBD7-C74A-ADBB-E3B8-B881AAC207C0}"/>
              </a:ext>
            </a:extLst>
          </p:cNvPr>
          <p:cNvSpPr>
            <a:spLocks noGrp="1"/>
          </p:cNvSpPr>
          <p:nvPr>
            <p:ph type="sldNum" sz="quarter" idx="12"/>
          </p:nvPr>
        </p:nvSpPr>
        <p:spPr>
          <a:xfrm>
            <a:off x="9695688" y="6356350"/>
            <a:ext cx="2121408" cy="365125"/>
          </a:xfrm>
        </p:spPr>
        <p:txBody>
          <a:bodyPr vert="horz" lIns="91440" tIns="45720" rIns="91440" bIns="45720" rtlCol="0" anchor="ctr">
            <a:normAutofit/>
          </a:bodyPr>
          <a:lstStyle/>
          <a:p>
            <a:pPr>
              <a:spcAft>
                <a:spcPts val="600"/>
              </a:spcAft>
            </a:pPr>
            <a:fld id="{A65A5C87-DF58-40C8-B092-1DE63DB4547E}" type="slidenum">
              <a:rPr lang="en-US">
                <a:solidFill>
                  <a:schemeClr val="tx2">
                    <a:lumMod val="50000"/>
                    <a:lumOff val="50000"/>
                  </a:schemeClr>
                </a:solidFill>
              </a:rPr>
              <a:pPr>
                <a:spcAft>
                  <a:spcPts val="600"/>
                </a:spcAft>
              </a:pPr>
              <a:t>23</a:t>
            </a:fld>
            <a:endParaRPr lang="en-US">
              <a:solidFill>
                <a:schemeClr val="tx2">
                  <a:lumMod val="50000"/>
                  <a:lumOff val="50000"/>
                </a:schemeClr>
              </a:solidFill>
            </a:endParaRPr>
          </a:p>
        </p:txBody>
      </p:sp>
      <p:pic>
        <p:nvPicPr>
          <p:cNvPr id="4" name="Picture 3">
            <a:extLst>
              <a:ext uri="{FF2B5EF4-FFF2-40B4-BE49-F238E27FC236}">
                <a16:creationId xmlns:a16="http://schemas.microsoft.com/office/drawing/2014/main" id="{F5A49004-C6B2-99B2-83FE-2119B7E11905}"/>
              </a:ext>
            </a:extLst>
          </p:cNvPr>
          <p:cNvPicPr>
            <a:picLocks noChangeAspect="1"/>
          </p:cNvPicPr>
          <p:nvPr/>
        </p:nvPicPr>
        <p:blipFill>
          <a:blip r:embed="rId2"/>
          <a:stretch>
            <a:fillRect/>
          </a:stretch>
        </p:blipFill>
        <p:spPr>
          <a:xfrm>
            <a:off x="5530255" y="398081"/>
            <a:ext cx="5587162" cy="6061837"/>
          </a:xfrm>
          <a:prstGeom prst="rect">
            <a:avLst/>
          </a:prstGeom>
        </p:spPr>
      </p:pic>
    </p:spTree>
    <p:extLst>
      <p:ext uri="{BB962C8B-B14F-4D97-AF65-F5344CB8AC3E}">
        <p14:creationId xmlns:p14="http://schemas.microsoft.com/office/powerpoint/2010/main" val="3705969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E7F9F0B-386C-8E96-F1B8-3F9971EBCD05}"/>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21613E-C04A-658D-8958-6EE843947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598BB26-01E2-A056-4C6F-0A1F749B7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94C3380F-24CC-0D21-30D4-A4CD5A867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7">
            <a:extLst>
              <a:ext uri="{FF2B5EF4-FFF2-40B4-BE49-F238E27FC236}">
                <a16:creationId xmlns:a16="http://schemas.microsoft.com/office/drawing/2014/main" id="{1A8ADC24-7562-7F21-FD52-6B8DB9DC6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F11CF4D6-D7D7-964B-137D-9B7AF4BA9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21">
            <a:extLst>
              <a:ext uri="{FF2B5EF4-FFF2-40B4-BE49-F238E27FC236}">
                <a16:creationId xmlns:a16="http://schemas.microsoft.com/office/drawing/2014/main" id="{8BBA1C41-CDE2-ECA2-CAF8-292AF36D73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3CE01A1B-6002-E77A-B58B-170CE8BB686B}"/>
              </a:ext>
            </a:extLst>
          </p:cNvPr>
          <p:cNvSpPr>
            <a:spLocks noGrp="1"/>
          </p:cNvSpPr>
          <p:nvPr>
            <p:ph type="title"/>
          </p:nvPr>
        </p:nvSpPr>
        <p:spPr>
          <a:xfrm>
            <a:off x="371094" y="1161288"/>
            <a:ext cx="3438144" cy="1239012"/>
          </a:xfrm>
        </p:spPr>
        <p:txBody>
          <a:bodyPr vert="horz" lIns="91440" tIns="45720" rIns="91440" bIns="45720" rtlCol="0" anchor="ctr">
            <a:normAutofit/>
          </a:bodyPr>
          <a:lstStyle/>
          <a:p>
            <a:pPr>
              <a:lnSpc>
                <a:spcPct val="90000"/>
              </a:lnSpc>
            </a:pPr>
            <a:r>
              <a:rPr lang="en-US" sz="2800" dirty="0"/>
              <a:t>Related concepts</a:t>
            </a:r>
          </a:p>
        </p:txBody>
      </p:sp>
      <p:sp>
        <p:nvSpPr>
          <p:cNvPr id="24" name="Rectangle 23">
            <a:extLst>
              <a:ext uri="{FF2B5EF4-FFF2-40B4-BE49-F238E27FC236}">
                <a16:creationId xmlns:a16="http://schemas.microsoft.com/office/drawing/2014/main" id="{F1801668-EA41-4582-1D6A-33B1A2335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58BE9DE-BFA9-21F0-2F3C-449C0611E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 Placeholder 6">
            <a:extLst>
              <a:ext uri="{FF2B5EF4-FFF2-40B4-BE49-F238E27FC236}">
                <a16:creationId xmlns:a16="http://schemas.microsoft.com/office/drawing/2014/main" id="{C065BC4D-0A43-DCE5-B0AB-DFF730EAD95F}"/>
              </a:ext>
            </a:extLst>
          </p:cNvPr>
          <p:cNvSpPr>
            <a:spLocks noGrp="1"/>
          </p:cNvSpPr>
          <p:nvPr>
            <p:ph type="body" sz="half" idx="2"/>
          </p:nvPr>
        </p:nvSpPr>
        <p:spPr>
          <a:xfrm>
            <a:off x="371094" y="2718054"/>
            <a:ext cx="3438906" cy="3207258"/>
          </a:xfrm>
        </p:spPr>
        <p:txBody>
          <a:bodyPr vert="horz" lIns="91440" tIns="45720" rIns="91440" bIns="45720" rtlCol="0" anchor="t">
            <a:normAutofit/>
          </a:bodyPr>
          <a:lstStyle/>
          <a:p>
            <a:r>
              <a:rPr lang="en-US" sz="1700" dirty="0" err="1"/>
              <a:t>SKOS:related</a:t>
            </a:r>
            <a:endParaRPr lang="en-US" sz="1700" dirty="0"/>
          </a:p>
        </p:txBody>
      </p:sp>
      <p:sp>
        <p:nvSpPr>
          <p:cNvPr id="2" name="Slide Number Placeholder 1">
            <a:extLst>
              <a:ext uri="{FF2B5EF4-FFF2-40B4-BE49-F238E27FC236}">
                <a16:creationId xmlns:a16="http://schemas.microsoft.com/office/drawing/2014/main" id="{00799AC6-6FCC-8FD0-32F0-37B9D122FB07}"/>
              </a:ext>
            </a:extLst>
          </p:cNvPr>
          <p:cNvSpPr>
            <a:spLocks noGrp="1"/>
          </p:cNvSpPr>
          <p:nvPr>
            <p:ph type="sldNum" sz="quarter" idx="12"/>
          </p:nvPr>
        </p:nvSpPr>
        <p:spPr>
          <a:xfrm>
            <a:off x="9695688" y="6356350"/>
            <a:ext cx="2121408" cy="365125"/>
          </a:xfrm>
        </p:spPr>
        <p:txBody>
          <a:bodyPr vert="horz" lIns="91440" tIns="45720" rIns="91440" bIns="45720" rtlCol="0" anchor="ctr">
            <a:normAutofit/>
          </a:bodyPr>
          <a:lstStyle/>
          <a:p>
            <a:pPr>
              <a:spcAft>
                <a:spcPts val="600"/>
              </a:spcAft>
            </a:pPr>
            <a:fld id="{A65A5C87-DF58-40C8-B092-1DE63DB4547E}" type="slidenum">
              <a:rPr lang="en-US">
                <a:solidFill>
                  <a:schemeClr val="tx2">
                    <a:lumMod val="50000"/>
                    <a:lumOff val="50000"/>
                  </a:schemeClr>
                </a:solidFill>
              </a:rPr>
              <a:pPr>
                <a:spcAft>
                  <a:spcPts val="600"/>
                </a:spcAft>
              </a:pPr>
              <a:t>24</a:t>
            </a:fld>
            <a:endParaRPr lang="en-US">
              <a:solidFill>
                <a:schemeClr val="tx2">
                  <a:lumMod val="50000"/>
                  <a:lumOff val="50000"/>
                </a:schemeClr>
              </a:solidFill>
            </a:endParaRPr>
          </a:p>
        </p:txBody>
      </p:sp>
      <p:pic>
        <p:nvPicPr>
          <p:cNvPr id="6" name="Picture 5">
            <a:extLst>
              <a:ext uri="{FF2B5EF4-FFF2-40B4-BE49-F238E27FC236}">
                <a16:creationId xmlns:a16="http://schemas.microsoft.com/office/drawing/2014/main" id="{E866C6B0-B3A9-C9B8-3D34-B4E794654084}"/>
              </a:ext>
            </a:extLst>
          </p:cNvPr>
          <p:cNvPicPr>
            <a:picLocks noChangeAspect="1"/>
          </p:cNvPicPr>
          <p:nvPr/>
        </p:nvPicPr>
        <p:blipFill>
          <a:blip r:embed="rId2"/>
          <a:stretch>
            <a:fillRect/>
          </a:stretch>
        </p:blipFill>
        <p:spPr>
          <a:xfrm>
            <a:off x="6169835" y="319087"/>
            <a:ext cx="5075573" cy="6219825"/>
          </a:xfrm>
          <a:prstGeom prst="rect">
            <a:avLst/>
          </a:prstGeom>
        </p:spPr>
      </p:pic>
    </p:spTree>
    <p:extLst>
      <p:ext uri="{BB962C8B-B14F-4D97-AF65-F5344CB8AC3E}">
        <p14:creationId xmlns:p14="http://schemas.microsoft.com/office/powerpoint/2010/main" val="252615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8695AB-5C0C-8802-7C99-FF58A67A50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984878-CF68-526C-E460-68597EDFE942}"/>
              </a:ext>
            </a:extLst>
          </p:cNvPr>
          <p:cNvSpPr>
            <a:spLocks noGrp="1"/>
          </p:cNvSpPr>
          <p:nvPr>
            <p:ph type="title"/>
          </p:nvPr>
        </p:nvSpPr>
        <p:spPr/>
        <p:txBody>
          <a:bodyPr/>
          <a:lstStyle/>
          <a:p>
            <a:r>
              <a:rPr lang="en-US" dirty="0"/>
              <a:t>Results</a:t>
            </a:r>
          </a:p>
        </p:txBody>
      </p:sp>
      <p:sp>
        <p:nvSpPr>
          <p:cNvPr id="3" name="Text Placeholder 2">
            <a:extLst>
              <a:ext uri="{FF2B5EF4-FFF2-40B4-BE49-F238E27FC236}">
                <a16:creationId xmlns:a16="http://schemas.microsoft.com/office/drawing/2014/main" id="{53B9E153-4E37-1210-D886-167EFEB2C60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0025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p:txBody>
          <a:bodyPr/>
          <a:lstStyle/>
          <a:p>
            <a:r>
              <a:rPr lang="en-US" dirty="0"/>
              <a:t>Quantitative results</a:t>
            </a:r>
          </a:p>
        </p:txBody>
      </p:sp>
      <p:graphicFrame>
        <p:nvGraphicFramePr>
          <p:cNvPr id="8" name="Table 9">
            <a:extLst>
              <a:ext uri="{FF2B5EF4-FFF2-40B4-BE49-F238E27FC236}">
                <a16:creationId xmlns:a16="http://schemas.microsoft.com/office/drawing/2014/main" id="{1BE60BCC-2676-47EB-A76E-FAE649D9F1CE}"/>
              </a:ext>
            </a:extLst>
          </p:cNvPr>
          <p:cNvGraphicFramePr>
            <a:graphicFrameLocks noGrp="1"/>
          </p:cNvGraphicFramePr>
          <p:nvPr>
            <p:ph idx="1"/>
            <p:extLst>
              <p:ext uri="{D42A27DB-BD31-4B8C-83A1-F6EECF244321}">
                <p14:modId xmlns:p14="http://schemas.microsoft.com/office/powerpoint/2010/main" val="140910658"/>
              </p:ext>
            </p:extLst>
          </p:nvPr>
        </p:nvGraphicFramePr>
        <p:xfrm>
          <a:off x="1203648" y="2211149"/>
          <a:ext cx="9703839" cy="3791955"/>
        </p:xfrm>
        <a:graphic>
          <a:graphicData uri="http://schemas.openxmlformats.org/drawingml/2006/table">
            <a:tbl>
              <a:tblPr firstRow="1" bandRow="1">
                <a:tableStyleId>{5C22544A-7EE6-4342-B048-85BDC9FD1C3A}</a:tableStyleId>
              </a:tblPr>
              <a:tblGrid>
                <a:gridCol w="3048167">
                  <a:extLst>
                    <a:ext uri="{9D8B030D-6E8A-4147-A177-3AD203B41FA5}">
                      <a16:colId xmlns:a16="http://schemas.microsoft.com/office/drawing/2014/main" val="3093316935"/>
                    </a:ext>
                  </a:extLst>
                </a:gridCol>
                <a:gridCol w="1331135">
                  <a:extLst>
                    <a:ext uri="{9D8B030D-6E8A-4147-A177-3AD203B41FA5}">
                      <a16:colId xmlns:a16="http://schemas.microsoft.com/office/drawing/2014/main" val="2960101666"/>
                    </a:ext>
                  </a:extLst>
                </a:gridCol>
                <a:gridCol w="5324537">
                  <a:extLst>
                    <a:ext uri="{9D8B030D-6E8A-4147-A177-3AD203B41FA5}">
                      <a16:colId xmlns:a16="http://schemas.microsoft.com/office/drawing/2014/main" val="1593906784"/>
                    </a:ext>
                  </a:extLst>
                </a:gridCol>
              </a:tblGrid>
              <a:tr h="634065">
                <a:tc>
                  <a:txBody>
                    <a:bodyPr/>
                    <a:lstStyle/>
                    <a:p>
                      <a:endParaRPr lang="en-US" dirty="0"/>
                    </a:p>
                  </a:txBody>
                  <a:tcPr anchor="ctr"/>
                </a:tc>
                <a:tc>
                  <a:txBody>
                    <a:bodyPr/>
                    <a:lstStyle/>
                    <a:p>
                      <a:pPr algn="ctr"/>
                      <a:r>
                        <a:rPr lang="en-US" dirty="0"/>
                        <a:t>#</a:t>
                      </a:r>
                    </a:p>
                  </a:txBody>
                  <a:tcPr anchor="ctr"/>
                </a:tc>
                <a:tc>
                  <a:txBody>
                    <a:bodyPr/>
                    <a:lstStyle/>
                    <a:p>
                      <a:pPr algn="ctr"/>
                      <a:r>
                        <a:rPr lang="en-US" dirty="0"/>
                        <a:t>SPARQL Query</a:t>
                      </a:r>
                    </a:p>
                  </a:txBody>
                  <a:tcPr anchor="ctr"/>
                </a:tc>
                <a:extLst>
                  <a:ext uri="{0D108BD9-81ED-4DB2-BD59-A6C34878D82A}">
                    <a16:rowId xmlns:a16="http://schemas.microsoft.com/office/drawing/2014/main" val="1361584937"/>
                  </a:ext>
                </a:extLst>
              </a:tr>
              <a:tr h="11310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Number of expressions in each lexicon</a:t>
                      </a:r>
                    </a:p>
                  </a:txBody>
                  <a:tcPr anchor="ctr"/>
                </a:tc>
                <a:tc>
                  <a:txBody>
                    <a:bodyPr/>
                    <a:lstStyle/>
                    <a:p>
                      <a:pPr algn="ctr"/>
                      <a:r>
                        <a:rPr lang="en-US" dirty="0"/>
                        <a:t>153</a:t>
                      </a:r>
                    </a:p>
                  </a:txBody>
                  <a:tcPr anchor="ctr"/>
                </a:tc>
                <a:tc>
                  <a:txBody>
                    <a:bodyPr/>
                    <a:lstStyle/>
                    <a:p>
                      <a:pPr algn="just"/>
                      <a:r>
                        <a:rPr lang="en-US" sz="1400" dirty="0"/>
                        <a:t>SELECT ?lexicon (COUNT(?</a:t>
                      </a:r>
                      <a:r>
                        <a:rPr lang="en-US" sz="1400" dirty="0" err="1"/>
                        <a:t>philoexprid</a:t>
                      </a:r>
                      <a:r>
                        <a:rPr lang="en-US" sz="1400" dirty="0"/>
                        <a:t>) AS ?</a:t>
                      </a:r>
                      <a:r>
                        <a:rPr lang="en-US" sz="1400" dirty="0" err="1"/>
                        <a:t>expr_count</a:t>
                      </a:r>
                      <a:r>
                        <a:rPr lang="en-US" sz="1400" dirty="0"/>
                        <a:t>)  </a:t>
                      </a:r>
                    </a:p>
                    <a:p>
                      <a:pPr algn="just"/>
                      <a:r>
                        <a:rPr lang="en-US" sz="1400" dirty="0"/>
                        <a:t>WHERE { ?</a:t>
                      </a:r>
                      <a:r>
                        <a:rPr lang="en-US" sz="1400" dirty="0" err="1"/>
                        <a:t>philoexprid</a:t>
                      </a:r>
                      <a:r>
                        <a:rPr lang="en-US" sz="1400" dirty="0"/>
                        <a:t> </a:t>
                      </a:r>
                      <a:r>
                        <a:rPr lang="en-US" sz="1400" dirty="0" err="1"/>
                        <a:t>rdf:type</a:t>
                      </a:r>
                      <a:r>
                        <a:rPr lang="en-US" sz="1400" dirty="0"/>
                        <a:t> </a:t>
                      </a:r>
                      <a:r>
                        <a:rPr lang="en-US" sz="1400" dirty="0" err="1"/>
                        <a:t>ontolex:LexicalEntry</a:t>
                      </a:r>
                      <a:r>
                        <a:rPr lang="en-US" sz="1400" dirty="0"/>
                        <a:t>;</a:t>
                      </a:r>
                    </a:p>
                    <a:p>
                      <a:pPr algn="just"/>
                      <a:r>
                        <a:rPr lang="en-US" sz="1400" dirty="0"/>
                        <a:t>                                          </a:t>
                      </a:r>
                      <a:r>
                        <a:rPr lang="en-US" sz="1400" dirty="0" err="1"/>
                        <a:t>lime:entry</a:t>
                      </a:r>
                      <a:r>
                        <a:rPr lang="en-US" sz="1400" dirty="0"/>
                        <a:t> ?</a:t>
                      </a:r>
                      <a:r>
                        <a:rPr lang="en-US" sz="1400" dirty="0" err="1"/>
                        <a:t>lexiconid</a:t>
                      </a:r>
                      <a:r>
                        <a:rPr lang="en-US" sz="1400" dirty="0"/>
                        <a:t> .</a:t>
                      </a:r>
                    </a:p>
                    <a:p>
                      <a:pPr algn="just"/>
                      <a:r>
                        <a:rPr lang="en-US" sz="1400" dirty="0"/>
                        <a:t>                 ?</a:t>
                      </a:r>
                      <a:r>
                        <a:rPr lang="en-US" sz="1400" dirty="0" err="1"/>
                        <a:t>lexiconid</a:t>
                      </a:r>
                      <a:r>
                        <a:rPr lang="en-US" sz="1400" dirty="0"/>
                        <a:t> </a:t>
                      </a:r>
                      <a:r>
                        <a:rPr lang="en-US" sz="1400" dirty="0" err="1"/>
                        <a:t>rdfs:label</a:t>
                      </a:r>
                      <a:r>
                        <a:rPr lang="en-US" sz="1400" dirty="0"/>
                        <a:t> ?lexicon. }  </a:t>
                      </a:r>
                    </a:p>
                    <a:p>
                      <a:pPr algn="just"/>
                      <a:r>
                        <a:rPr lang="en-US" sz="1400" dirty="0"/>
                        <a:t>GROUP BY ?lexicon</a:t>
                      </a:r>
                    </a:p>
                  </a:txBody>
                  <a:tcPr anchor="ctr"/>
                </a:tc>
                <a:extLst>
                  <a:ext uri="{0D108BD9-81ED-4DB2-BD59-A6C34878D82A}">
                    <a16:rowId xmlns:a16="http://schemas.microsoft.com/office/drawing/2014/main" val="728394759"/>
                  </a:ext>
                </a:extLst>
              </a:tr>
              <a:tr h="6340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Number of triples</a:t>
                      </a:r>
                    </a:p>
                  </a:txBody>
                  <a:tcPr anchor="ctr"/>
                </a:tc>
                <a:tc>
                  <a:txBody>
                    <a:bodyPr/>
                    <a:lstStyle/>
                    <a:p>
                      <a:pPr algn="ctr"/>
                      <a:r>
                        <a:rPr lang="en-US" sz="1800" b="0" i="0" kern="1200" dirty="0">
                          <a:solidFill>
                            <a:schemeClr val="dk1"/>
                          </a:solidFill>
                          <a:effectLst/>
                          <a:latin typeface="+mn-lt"/>
                          <a:ea typeface="+mn-ea"/>
                          <a:cs typeface="+mn-cs"/>
                        </a:rPr>
                        <a:t>18 780</a:t>
                      </a:r>
                      <a:endParaRPr lang="en-US" dirty="0"/>
                    </a:p>
                  </a:txBody>
                  <a:tcPr anchor="ctr"/>
                </a:tc>
                <a:tc>
                  <a:txBody>
                    <a:bodyPr/>
                    <a:lstStyle/>
                    <a:p>
                      <a:pPr algn="l"/>
                      <a:r>
                        <a:rPr lang="en-US" sz="1400" dirty="0"/>
                        <a:t>SELECT ?subject ?predicate ?object </a:t>
                      </a:r>
                    </a:p>
                    <a:p>
                      <a:pPr algn="l"/>
                      <a:r>
                        <a:rPr lang="en-US" sz="1400" dirty="0"/>
                        <a:t>WHERE { ?subject ?predicate ?object  }</a:t>
                      </a:r>
                    </a:p>
                  </a:txBody>
                  <a:tcPr anchor="ctr"/>
                </a:tc>
                <a:extLst>
                  <a:ext uri="{0D108BD9-81ED-4DB2-BD59-A6C34878D82A}">
                    <a16:rowId xmlns:a16="http://schemas.microsoft.com/office/drawing/2014/main" val="2624865998"/>
                  </a:ext>
                </a:extLst>
              </a:tr>
              <a:tr h="719749">
                <a:tc>
                  <a:txBody>
                    <a:bodyPr/>
                    <a:lstStyle/>
                    <a:p>
                      <a:r>
                        <a:rPr lang="en-US" dirty="0"/>
                        <a:t>Number of philosophers</a:t>
                      </a:r>
                    </a:p>
                  </a:txBody>
                  <a:tcPr anchor="ctr"/>
                </a:tc>
                <a:tc>
                  <a:txBody>
                    <a:bodyPr/>
                    <a:lstStyle/>
                    <a:p>
                      <a:pPr algn="ctr"/>
                      <a:r>
                        <a:rPr lang="en-US" dirty="0"/>
                        <a:t>109</a:t>
                      </a:r>
                    </a:p>
                  </a:txBody>
                  <a:tcPr anchor="ctr"/>
                </a:tc>
                <a:tc>
                  <a:txBody>
                    <a:bodyPr/>
                    <a:lstStyle/>
                    <a:p>
                      <a:pPr algn="l"/>
                      <a:r>
                        <a:rPr lang="en-US" sz="1400" dirty="0"/>
                        <a:t>SELECT (COUNT(DISTINCT ?</a:t>
                      </a:r>
                      <a:r>
                        <a:rPr lang="en-US" sz="1400" dirty="0" err="1"/>
                        <a:t>philosopherid</a:t>
                      </a:r>
                      <a:r>
                        <a:rPr lang="en-US" sz="1400" dirty="0"/>
                        <a:t>) AS ?philosophers)</a:t>
                      </a:r>
                    </a:p>
                    <a:p>
                      <a:pPr algn="l"/>
                      <a:r>
                        <a:rPr lang="en-US" sz="1400" dirty="0"/>
                        <a:t>WHERE {  ?</a:t>
                      </a:r>
                      <a:r>
                        <a:rPr lang="en-US" sz="1400" dirty="0" err="1"/>
                        <a:t>senseid</a:t>
                      </a:r>
                      <a:r>
                        <a:rPr lang="en-US" sz="1400" dirty="0"/>
                        <a:t> a </a:t>
                      </a:r>
                      <a:r>
                        <a:rPr lang="en-US" sz="1400" dirty="0" err="1"/>
                        <a:t>ontolex:LexicalSense</a:t>
                      </a:r>
                      <a:r>
                        <a:rPr lang="en-US" sz="1400" dirty="0"/>
                        <a:t> ;</a:t>
                      </a:r>
                    </a:p>
                    <a:p>
                      <a:pPr algn="l"/>
                      <a:r>
                        <a:rPr lang="en-US" sz="1400" dirty="0"/>
                        <a:t>  	               </a:t>
                      </a:r>
                      <a:r>
                        <a:rPr lang="en-US" sz="1400" dirty="0" err="1"/>
                        <a:t>dct:creator</a:t>
                      </a:r>
                      <a:r>
                        <a:rPr lang="en-US" sz="1400" dirty="0"/>
                        <a:t> ?</a:t>
                      </a:r>
                      <a:r>
                        <a:rPr lang="en-US" sz="1400" dirty="0" err="1"/>
                        <a:t>philosopherid</a:t>
                      </a:r>
                      <a:r>
                        <a:rPr lang="en-US" sz="1400" dirty="0"/>
                        <a:t> }</a:t>
                      </a:r>
                    </a:p>
                  </a:txBody>
                  <a:tcPr anchor="ctr"/>
                </a:tc>
                <a:extLst>
                  <a:ext uri="{0D108BD9-81ED-4DB2-BD59-A6C34878D82A}">
                    <a16:rowId xmlns:a16="http://schemas.microsoft.com/office/drawing/2014/main" val="678921114"/>
                  </a:ext>
                </a:extLst>
              </a:tr>
              <a:tr h="634065">
                <a:tc>
                  <a:txBody>
                    <a:bodyPr/>
                    <a:lstStyle/>
                    <a:p>
                      <a:r>
                        <a:rPr lang="en-US" dirty="0"/>
                        <a:t>Number of senses</a:t>
                      </a:r>
                    </a:p>
                  </a:txBody>
                  <a:tcPr anchor="ctr"/>
                </a:tc>
                <a:tc>
                  <a:txBody>
                    <a:bodyPr/>
                    <a:lstStyle/>
                    <a:p>
                      <a:pPr algn="ctr"/>
                      <a:r>
                        <a:rPr lang="en-US" dirty="0"/>
                        <a:t>614</a:t>
                      </a:r>
                    </a:p>
                  </a:txBody>
                  <a:tcPr anchor="ctr"/>
                </a:tc>
                <a:tc>
                  <a:txBody>
                    <a:bodyPr/>
                    <a:lstStyle/>
                    <a:p>
                      <a:pPr algn="l"/>
                      <a:r>
                        <a:rPr lang="en-US" sz="1400" dirty="0"/>
                        <a:t>SELECT (COUNT(?</a:t>
                      </a:r>
                      <a:r>
                        <a:rPr lang="en-US" sz="1400" dirty="0" err="1"/>
                        <a:t>senseid</a:t>
                      </a:r>
                      <a:r>
                        <a:rPr lang="en-US" sz="1400" dirty="0"/>
                        <a:t>) AS ?senses)</a:t>
                      </a:r>
                    </a:p>
                    <a:p>
                      <a:pPr algn="l"/>
                      <a:r>
                        <a:rPr lang="en-US" sz="1400" dirty="0"/>
                        <a:t>WHERE {  ?</a:t>
                      </a:r>
                      <a:r>
                        <a:rPr lang="en-US" sz="1400" dirty="0" err="1"/>
                        <a:t>senseid</a:t>
                      </a:r>
                      <a:r>
                        <a:rPr lang="en-US" sz="1400" dirty="0"/>
                        <a:t> a </a:t>
                      </a:r>
                      <a:r>
                        <a:rPr lang="en-US" sz="1400" dirty="0" err="1"/>
                        <a:t>ontolex:LexicalSense</a:t>
                      </a:r>
                      <a:r>
                        <a:rPr lang="en-US" sz="1400" dirty="0"/>
                        <a:t> . }</a:t>
                      </a:r>
                    </a:p>
                  </a:txBody>
                  <a:tcPr anchor="ctr"/>
                </a:tc>
                <a:extLst>
                  <a:ext uri="{0D108BD9-81ED-4DB2-BD59-A6C34878D82A}">
                    <a16:rowId xmlns:a16="http://schemas.microsoft.com/office/drawing/2014/main" val="1152158595"/>
                  </a:ext>
                </a:extLst>
              </a:tr>
            </a:tbl>
          </a:graphicData>
        </a:graphic>
      </p:graphicFrame>
      <p:sp>
        <p:nvSpPr>
          <p:cNvPr id="10" name="Slide Number Placeholder 5">
            <a:extLst>
              <a:ext uri="{FF2B5EF4-FFF2-40B4-BE49-F238E27FC236}">
                <a16:creationId xmlns:a16="http://schemas.microsoft.com/office/drawing/2014/main" id="{27357B90-43D4-43A9-9C2B-156AED8FFFEC}"/>
              </a:ext>
            </a:extLst>
          </p:cNvPr>
          <p:cNvSpPr>
            <a:spLocks noGrp="1"/>
          </p:cNvSpPr>
          <p:nvPr>
            <p:ph type="sldNum" sz="quarter" idx="12"/>
          </p:nvPr>
        </p:nvSpPr>
        <p:spPr/>
        <p:txBody>
          <a:bodyPr/>
          <a:lstStyle/>
          <a:p>
            <a:fld id="{A65A5C87-DF58-40C8-B092-1DE63DB4547E}" type="slidenum">
              <a:rPr lang="en-US" smtClean="0"/>
              <a:pPr/>
              <a:t>26</a:t>
            </a:fld>
            <a:endParaRPr lang="en-US" dirty="0"/>
          </a:p>
        </p:txBody>
      </p:sp>
    </p:spTree>
    <p:extLst>
      <p:ext uri="{BB962C8B-B14F-4D97-AF65-F5344CB8AC3E}">
        <p14:creationId xmlns:p14="http://schemas.microsoft.com/office/powerpoint/2010/main" val="4266353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CF410BE-12CA-4896-B389-D9744D4AEE3B}"/>
              </a:ext>
            </a:extLst>
          </p:cNvPr>
          <p:cNvSpPr>
            <a:spLocks noGrp="1"/>
          </p:cNvSpPr>
          <p:nvPr>
            <p:ph type="title"/>
          </p:nvPr>
        </p:nvSpPr>
        <p:spPr/>
        <p:txBody>
          <a:bodyPr>
            <a:normAutofit fontScale="90000"/>
          </a:bodyPr>
          <a:lstStyle/>
          <a:p>
            <a:r>
              <a:rPr lang="en-US" dirty="0"/>
              <a:t>Examples of analysis:</a:t>
            </a:r>
            <a:br>
              <a:rPr lang="en-US" dirty="0"/>
            </a:br>
            <a:r>
              <a:rPr lang="en-US" dirty="0"/>
              <a:t>From </a:t>
            </a:r>
            <a:r>
              <a:rPr lang="en-US" dirty="0" err="1"/>
              <a:t>LiLa</a:t>
            </a:r>
            <a:r>
              <a:rPr lang="en-US" dirty="0"/>
              <a:t> to philosophy</a:t>
            </a:r>
          </a:p>
        </p:txBody>
      </p:sp>
      <p:pic>
        <p:nvPicPr>
          <p:cNvPr id="18" name="Content Placeholder 17">
            <a:extLst>
              <a:ext uri="{FF2B5EF4-FFF2-40B4-BE49-F238E27FC236}">
                <a16:creationId xmlns:a16="http://schemas.microsoft.com/office/drawing/2014/main" id="{816F0292-DBC1-8A8F-EBE6-A415A819A19D}"/>
              </a:ext>
            </a:extLst>
          </p:cNvPr>
          <p:cNvPicPr>
            <a:picLocks noGrp="1" noChangeAspect="1"/>
          </p:cNvPicPr>
          <p:nvPr>
            <p:ph idx="1"/>
          </p:nvPr>
        </p:nvPicPr>
        <p:blipFill>
          <a:blip r:embed="rId2"/>
          <a:srcRect b="7912"/>
          <a:stretch/>
        </p:blipFill>
        <p:spPr>
          <a:xfrm>
            <a:off x="1359998" y="2143174"/>
            <a:ext cx="8200664" cy="4556206"/>
          </a:xfrm>
        </p:spPr>
      </p:pic>
    </p:spTree>
    <p:extLst>
      <p:ext uri="{BB962C8B-B14F-4D97-AF65-F5344CB8AC3E}">
        <p14:creationId xmlns:p14="http://schemas.microsoft.com/office/powerpoint/2010/main" val="1723762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C82504A-3744-3EA0-094D-7632D4A3772D}"/>
              </a:ext>
            </a:extLst>
          </p:cNvPr>
          <p:cNvSpPr>
            <a:spLocks noGrp="1"/>
          </p:cNvSpPr>
          <p:nvPr>
            <p:ph type="title"/>
          </p:nvPr>
        </p:nvSpPr>
        <p:spPr>
          <a:xfrm>
            <a:off x="868680" y="1709928"/>
            <a:ext cx="3099816" cy="1719072"/>
          </a:xfrm>
        </p:spPr>
        <p:txBody>
          <a:bodyPr>
            <a:normAutofit/>
          </a:bodyPr>
          <a:lstStyle/>
          <a:p>
            <a:r>
              <a:rPr lang="en-US" dirty="0"/>
              <a:t>Expressions containing “homo”</a:t>
            </a:r>
          </a:p>
        </p:txBody>
      </p:sp>
      <p:sp>
        <p:nvSpPr>
          <p:cNvPr id="4" name="Slide Number Placeholder 3">
            <a:extLst>
              <a:ext uri="{FF2B5EF4-FFF2-40B4-BE49-F238E27FC236}">
                <a16:creationId xmlns:a16="http://schemas.microsoft.com/office/drawing/2014/main" id="{EB850A98-D94B-66C2-2412-B3CA37E9486E}"/>
              </a:ext>
            </a:extLst>
          </p:cNvPr>
          <p:cNvSpPr>
            <a:spLocks noGrp="1"/>
          </p:cNvSpPr>
          <p:nvPr>
            <p:ph type="sldNum" sz="quarter" idx="12"/>
          </p:nvPr>
        </p:nvSpPr>
        <p:spPr/>
        <p:txBody>
          <a:bodyPr/>
          <a:lstStyle/>
          <a:p>
            <a:fld id="{A65A5C87-DF58-40C8-B092-1DE63DB4547E}" type="slidenum">
              <a:rPr lang="en-US" smtClean="0"/>
              <a:t>28</a:t>
            </a:fld>
            <a:endParaRPr lang="en-US" dirty="0"/>
          </a:p>
        </p:txBody>
      </p:sp>
      <p:pic>
        <p:nvPicPr>
          <p:cNvPr id="6" name="Picture 5">
            <a:extLst>
              <a:ext uri="{FF2B5EF4-FFF2-40B4-BE49-F238E27FC236}">
                <a16:creationId xmlns:a16="http://schemas.microsoft.com/office/drawing/2014/main" id="{FFD1B8E5-7599-05F6-B9BB-6F12E33AACFC}"/>
              </a:ext>
            </a:extLst>
          </p:cNvPr>
          <p:cNvPicPr>
            <a:picLocks noChangeAspect="1"/>
          </p:cNvPicPr>
          <p:nvPr/>
        </p:nvPicPr>
        <p:blipFill>
          <a:blip r:embed="rId2"/>
          <a:stretch>
            <a:fillRect/>
          </a:stretch>
        </p:blipFill>
        <p:spPr>
          <a:xfrm>
            <a:off x="4924090" y="572135"/>
            <a:ext cx="6159121" cy="5713730"/>
          </a:xfrm>
          <a:prstGeom prst="rect">
            <a:avLst/>
          </a:prstGeom>
        </p:spPr>
      </p:pic>
    </p:spTree>
    <p:extLst>
      <p:ext uri="{BB962C8B-B14F-4D97-AF65-F5344CB8AC3E}">
        <p14:creationId xmlns:p14="http://schemas.microsoft.com/office/powerpoint/2010/main" val="92501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FFD82E-84B2-ED1A-A257-80CEB1846EDB}"/>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B4014673-DEEE-832B-2EA2-AA3260CE05FD}"/>
              </a:ext>
            </a:extLst>
          </p:cNvPr>
          <p:cNvSpPr>
            <a:spLocks noGrp="1"/>
          </p:cNvSpPr>
          <p:nvPr>
            <p:ph type="title"/>
          </p:nvPr>
        </p:nvSpPr>
        <p:spPr/>
        <p:txBody>
          <a:bodyPr/>
          <a:lstStyle/>
          <a:p>
            <a:r>
              <a:rPr lang="en-US" dirty="0"/>
              <a:t>Interpretations of “Summum bonum”</a:t>
            </a:r>
          </a:p>
        </p:txBody>
      </p:sp>
      <p:pic>
        <p:nvPicPr>
          <p:cNvPr id="10" name="Content Placeholder 9">
            <a:extLst>
              <a:ext uri="{FF2B5EF4-FFF2-40B4-BE49-F238E27FC236}">
                <a16:creationId xmlns:a16="http://schemas.microsoft.com/office/drawing/2014/main" id="{C150CA19-EBE8-71BB-254D-70EDAE8251BF}"/>
              </a:ext>
            </a:extLst>
          </p:cNvPr>
          <p:cNvPicPr>
            <a:picLocks noGrp="1" noChangeAspect="1"/>
          </p:cNvPicPr>
          <p:nvPr>
            <p:ph idx="1"/>
          </p:nvPr>
        </p:nvPicPr>
        <p:blipFill>
          <a:blip r:embed="rId2"/>
          <a:stretch>
            <a:fillRect/>
          </a:stretch>
        </p:blipFill>
        <p:spPr>
          <a:xfrm>
            <a:off x="1416783" y="2176873"/>
            <a:ext cx="8721554" cy="4429083"/>
          </a:xfrm>
          <a:prstGeom prst="rect">
            <a:avLst/>
          </a:prstGeom>
        </p:spPr>
      </p:pic>
    </p:spTree>
    <p:extLst>
      <p:ext uri="{BB962C8B-B14F-4D97-AF65-F5344CB8AC3E}">
        <p14:creationId xmlns:p14="http://schemas.microsoft.com/office/powerpoint/2010/main" val="2844399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3A99-BC9D-4DC2-BE1B-9E2C93EDD294}"/>
              </a:ext>
            </a:extLst>
          </p:cNvPr>
          <p:cNvSpPr>
            <a:spLocks noGrp="1"/>
          </p:cNvSpPr>
          <p:nvPr>
            <p:ph type="title"/>
          </p:nvPr>
        </p:nvSpPr>
        <p:spPr/>
        <p:txBody>
          <a:bodyPr/>
          <a:lstStyle/>
          <a:p>
            <a:r>
              <a:rPr lang="en-US" dirty="0"/>
              <a:t>Motivation</a:t>
            </a:r>
          </a:p>
        </p:txBody>
      </p:sp>
      <p:sp>
        <p:nvSpPr>
          <p:cNvPr id="3" name="Text Placeholder 2">
            <a:extLst>
              <a:ext uri="{FF2B5EF4-FFF2-40B4-BE49-F238E27FC236}">
                <a16:creationId xmlns:a16="http://schemas.microsoft.com/office/drawing/2014/main" id="{817D061C-023A-4DD9-8847-DD7718553EA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775445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BF34D5-0093-C681-7602-4A39F93973F7}"/>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C0B517FF-0E0C-A809-209A-71442C5839D4}"/>
              </a:ext>
            </a:extLst>
          </p:cNvPr>
          <p:cNvSpPr>
            <a:spLocks noGrp="1"/>
          </p:cNvSpPr>
          <p:nvPr>
            <p:ph type="title"/>
          </p:nvPr>
        </p:nvSpPr>
        <p:spPr/>
        <p:txBody>
          <a:bodyPr>
            <a:normAutofit fontScale="90000"/>
          </a:bodyPr>
          <a:lstStyle/>
          <a:p>
            <a:r>
              <a:rPr lang="en-US" dirty="0"/>
              <a:t>Translation and definition of “Homo </a:t>
            </a:r>
            <a:r>
              <a:rPr lang="en-US" dirty="0" err="1"/>
              <a:t>homini</a:t>
            </a:r>
            <a:r>
              <a:rPr lang="en-US" dirty="0"/>
              <a:t> lupus”</a:t>
            </a:r>
          </a:p>
        </p:txBody>
      </p:sp>
      <p:pic>
        <p:nvPicPr>
          <p:cNvPr id="6" name="Content Placeholder 5">
            <a:extLst>
              <a:ext uri="{FF2B5EF4-FFF2-40B4-BE49-F238E27FC236}">
                <a16:creationId xmlns:a16="http://schemas.microsoft.com/office/drawing/2014/main" id="{0557D827-15DC-B389-B479-9DDCADEECC36}"/>
              </a:ext>
            </a:extLst>
          </p:cNvPr>
          <p:cNvPicPr>
            <a:picLocks noGrp="1" noChangeAspect="1"/>
          </p:cNvPicPr>
          <p:nvPr>
            <p:ph idx="1"/>
          </p:nvPr>
        </p:nvPicPr>
        <p:blipFill>
          <a:blip r:embed="rId2"/>
          <a:stretch>
            <a:fillRect/>
          </a:stretch>
        </p:blipFill>
        <p:spPr>
          <a:xfrm>
            <a:off x="1151247" y="2167716"/>
            <a:ext cx="9889505" cy="4442194"/>
          </a:xfrm>
          <a:prstGeom prst="rect">
            <a:avLst/>
          </a:prstGeom>
        </p:spPr>
      </p:pic>
    </p:spTree>
    <p:extLst>
      <p:ext uri="{BB962C8B-B14F-4D97-AF65-F5344CB8AC3E}">
        <p14:creationId xmlns:p14="http://schemas.microsoft.com/office/powerpoint/2010/main" val="23921492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60122F-1194-586C-42E4-127C6972EFCB}"/>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E82B0162-A980-1282-5FC3-EB6EF6522F7F}"/>
              </a:ext>
            </a:extLst>
          </p:cNvPr>
          <p:cNvSpPr>
            <a:spLocks noGrp="1"/>
          </p:cNvSpPr>
          <p:nvPr>
            <p:ph type="title"/>
          </p:nvPr>
        </p:nvSpPr>
        <p:spPr/>
        <p:txBody>
          <a:bodyPr>
            <a:normAutofit fontScale="90000"/>
          </a:bodyPr>
          <a:lstStyle/>
          <a:p>
            <a:r>
              <a:rPr lang="en-US" dirty="0"/>
              <a:t>Philosophers connected to most expressions</a:t>
            </a:r>
          </a:p>
        </p:txBody>
      </p:sp>
      <p:pic>
        <p:nvPicPr>
          <p:cNvPr id="12" name="Content Placeholder 11">
            <a:extLst>
              <a:ext uri="{FF2B5EF4-FFF2-40B4-BE49-F238E27FC236}">
                <a16:creationId xmlns:a16="http://schemas.microsoft.com/office/drawing/2014/main" id="{DA0042F5-94A1-4748-14A5-AF7FE002FC43}"/>
              </a:ext>
            </a:extLst>
          </p:cNvPr>
          <p:cNvPicPr>
            <a:picLocks noGrp="1" noChangeAspect="1"/>
          </p:cNvPicPr>
          <p:nvPr>
            <p:ph idx="1"/>
          </p:nvPr>
        </p:nvPicPr>
        <p:blipFill>
          <a:blip r:embed="rId2"/>
          <a:stretch>
            <a:fillRect/>
          </a:stretch>
        </p:blipFill>
        <p:spPr>
          <a:xfrm>
            <a:off x="2130015" y="2112326"/>
            <a:ext cx="7378381" cy="4515731"/>
          </a:xfrm>
        </p:spPr>
      </p:pic>
    </p:spTree>
    <p:extLst>
      <p:ext uri="{BB962C8B-B14F-4D97-AF65-F5344CB8AC3E}">
        <p14:creationId xmlns:p14="http://schemas.microsoft.com/office/powerpoint/2010/main" val="42656069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96F425-95BB-476F-107E-B892BD21FB79}"/>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7475AE2D-B802-0AE2-31C3-ADE894D63049}"/>
              </a:ext>
            </a:extLst>
          </p:cNvPr>
          <p:cNvSpPr>
            <a:spLocks noGrp="1"/>
          </p:cNvSpPr>
          <p:nvPr>
            <p:ph type="title"/>
          </p:nvPr>
        </p:nvSpPr>
        <p:spPr/>
        <p:txBody>
          <a:bodyPr>
            <a:normAutofit/>
          </a:bodyPr>
          <a:lstStyle/>
          <a:p>
            <a:r>
              <a:rPr lang="en-US" dirty="0"/>
              <a:t>Expressions connected to Aristotle</a:t>
            </a:r>
          </a:p>
        </p:txBody>
      </p:sp>
      <p:pic>
        <p:nvPicPr>
          <p:cNvPr id="5" name="Content Placeholder 4">
            <a:extLst>
              <a:ext uri="{FF2B5EF4-FFF2-40B4-BE49-F238E27FC236}">
                <a16:creationId xmlns:a16="http://schemas.microsoft.com/office/drawing/2014/main" id="{2E9346DD-DE3F-054B-D935-F20C777C8738}"/>
              </a:ext>
            </a:extLst>
          </p:cNvPr>
          <p:cNvPicPr>
            <a:picLocks noGrp="1" noChangeAspect="1"/>
          </p:cNvPicPr>
          <p:nvPr>
            <p:ph idx="1"/>
          </p:nvPr>
        </p:nvPicPr>
        <p:blipFill>
          <a:blip r:embed="rId2"/>
          <a:stretch>
            <a:fillRect/>
          </a:stretch>
        </p:blipFill>
        <p:spPr>
          <a:xfrm>
            <a:off x="3125755" y="2166116"/>
            <a:ext cx="5144332" cy="4590040"/>
          </a:xfrm>
        </p:spPr>
      </p:pic>
    </p:spTree>
    <p:extLst>
      <p:ext uri="{BB962C8B-B14F-4D97-AF65-F5344CB8AC3E}">
        <p14:creationId xmlns:p14="http://schemas.microsoft.com/office/powerpoint/2010/main" val="1778908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88E995-71AB-06BD-E34D-C2334A95FA95}"/>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C45186EF-D3E2-01FF-A622-4435588E1631}"/>
              </a:ext>
            </a:extLst>
          </p:cNvPr>
          <p:cNvSpPr>
            <a:spLocks noGrp="1"/>
          </p:cNvSpPr>
          <p:nvPr>
            <p:ph type="title"/>
          </p:nvPr>
        </p:nvSpPr>
        <p:spPr/>
        <p:txBody>
          <a:bodyPr>
            <a:normAutofit/>
          </a:bodyPr>
          <a:lstStyle/>
          <a:p>
            <a:r>
              <a:rPr lang="en-US" dirty="0"/>
              <a:t>Expressions belonging to “Logic”</a:t>
            </a:r>
          </a:p>
        </p:txBody>
      </p:sp>
      <p:pic>
        <p:nvPicPr>
          <p:cNvPr id="5" name="Content Placeholder 4">
            <a:extLst>
              <a:ext uri="{FF2B5EF4-FFF2-40B4-BE49-F238E27FC236}">
                <a16:creationId xmlns:a16="http://schemas.microsoft.com/office/drawing/2014/main" id="{A93F1CB2-975E-F37A-CACD-9DDB6B6B6D9A}"/>
              </a:ext>
            </a:extLst>
          </p:cNvPr>
          <p:cNvPicPr>
            <a:picLocks noGrp="1" noChangeAspect="1"/>
          </p:cNvPicPr>
          <p:nvPr>
            <p:ph idx="1"/>
          </p:nvPr>
        </p:nvPicPr>
        <p:blipFill>
          <a:blip r:embed="rId2"/>
          <a:stretch>
            <a:fillRect/>
          </a:stretch>
        </p:blipFill>
        <p:spPr>
          <a:xfrm>
            <a:off x="1527586" y="2273692"/>
            <a:ext cx="8277461" cy="4178615"/>
          </a:xfrm>
        </p:spPr>
      </p:pic>
    </p:spTree>
    <p:extLst>
      <p:ext uri="{BB962C8B-B14F-4D97-AF65-F5344CB8AC3E}">
        <p14:creationId xmlns:p14="http://schemas.microsoft.com/office/powerpoint/2010/main" val="40152426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DD61D4-094E-3F3F-1C1C-96D4DEF4B137}"/>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C4685484-3A8F-64DA-DAB5-B01D311891EF}"/>
              </a:ext>
            </a:extLst>
          </p:cNvPr>
          <p:cNvSpPr>
            <a:spLocks noGrp="1"/>
          </p:cNvSpPr>
          <p:nvPr>
            <p:ph type="title"/>
          </p:nvPr>
        </p:nvSpPr>
        <p:spPr/>
        <p:txBody>
          <a:bodyPr>
            <a:normAutofit/>
          </a:bodyPr>
          <a:lstStyle/>
          <a:p>
            <a:r>
              <a:rPr lang="en-US" dirty="0"/>
              <a:t>Linked concepts</a:t>
            </a:r>
          </a:p>
        </p:txBody>
      </p:sp>
      <p:pic>
        <p:nvPicPr>
          <p:cNvPr id="9" name="Content Placeholder 8">
            <a:extLst>
              <a:ext uri="{FF2B5EF4-FFF2-40B4-BE49-F238E27FC236}">
                <a16:creationId xmlns:a16="http://schemas.microsoft.com/office/drawing/2014/main" id="{DAAA2B17-6B5C-915F-46D1-FF31ECBDA466}"/>
              </a:ext>
            </a:extLst>
          </p:cNvPr>
          <p:cNvPicPr>
            <a:picLocks noGrp="1" noChangeAspect="1"/>
          </p:cNvPicPr>
          <p:nvPr>
            <p:ph idx="1"/>
          </p:nvPr>
        </p:nvPicPr>
        <p:blipFill>
          <a:blip r:embed="rId2"/>
          <a:stretch>
            <a:fillRect/>
          </a:stretch>
        </p:blipFill>
        <p:spPr>
          <a:xfrm>
            <a:off x="2764716" y="2145211"/>
            <a:ext cx="5366343" cy="4712789"/>
          </a:xfrm>
        </p:spPr>
      </p:pic>
    </p:spTree>
    <p:extLst>
      <p:ext uri="{BB962C8B-B14F-4D97-AF65-F5344CB8AC3E}">
        <p14:creationId xmlns:p14="http://schemas.microsoft.com/office/powerpoint/2010/main" val="17712753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61146-F995-50FE-5322-A3158ECD4EDA}"/>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50390455-C07E-7324-7EA9-CAA4409593DC}"/>
              </a:ext>
            </a:extLst>
          </p:cNvPr>
          <p:cNvSpPr>
            <a:spLocks noGrp="1"/>
          </p:cNvSpPr>
          <p:nvPr>
            <p:ph type="title"/>
          </p:nvPr>
        </p:nvSpPr>
        <p:spPr/>
        <p:txBody>
          <a:bodyPr>
            <a:normAutofit/>
          </a:bodyPr>
          <a:lstStyle/>
          <a:p>
            <a:r>
              <a:rPr lang="en-US" dirty="0"/>
              <a:t>Most frequent POS and Nouns</a:t>
            </a:r>
          </a:p>
        </p:txBody>
      </p:sp>
      <p:pic>
        <p:nvPicPr>
          <p:cNvPr id="6" name="Content Placeholder 5">
            <a:extLst>
              <a:ext uri="{FF2B5EF4-FFF2-40B4-BE49-F238E27FC236}">
                <a16:creationId xmlns:a16="http://schemas.microsoft.com/office/drawing/2014/main" id="{2AC744BA-E8B0-9E25-FA1D-DA2C3846EC3A}"/>
              </a:ext>
            </a:extLst>
          </p:cNvPr>
          <p:cNvPicPr>
            <a:picLocks noGrp="1" noChangeAspect="1"/>
          </p:cNvPicPr>
          <p:nvPr>
            <p:ph idx="1"/>
          </p:nvPr>
        </p:nvPicPr>
        <p:blipFill>
          <a:blip r:embed="rId2"/>
          <a:stretch>
            <a:fillRect/>
          </a:stretch>
        </p:blipFill>
        <p:spPr>
          <a:xfrm>
            <a:off x="529284" y="2132424"/>
            <a:ext cx="5048837" cy="4177524"/>
          </a:xfrm>
        </p:spPr>
      </p:pic>
      <p:pic>
        <p:nvPicPr>
          <p:cNvPr id="11" name="Picture 10">
            <a:extLst>
              <a:ext uri="{FF2B5EF4-FFF2-40B4-BE49-F238E27FC236}">
                <a16:creationId xmlns:a16="http://schemas.microsoft.com/office/drawing/2014/main" id="{0A4D81FC-EE30-932A-460E-427E00F5716B}"/>
              </a:ext>
            </a:extLst>
          </p:cNvPr>
          <p:cNvPicPr>
            <a:picLocks noChangeAspect="1"/>
          </p:cNvPicPr>
          <p:nvPr/>
        </p:nvPicPr>
        <p:blipFill>
          <a:blip r:embed="rId3"/>
          <a:stretch>
            <a:fillRect/>
          </a:stretch>
        </p:blipFill>
        <p:spPr>
          <a:xfrm>
            <a:off x="6691255" y="2132425"/>
            <a:ext cx="4592439" cy="4192362"/>
          </a:xfrm>
          <a:prstGeom prst="rect">
            <a:avLst/>
          </a:prstGeom>
        </p:spPr>
      </p:pic>
    </p:spTree>
    <p:extLst>
      <p:ext uri="{BB962C8B-B14F-4D97-AF65-F5344CB8AC3E}">
        <p14:creationId xmlns:p14="http://schemas.microsoft.com/office/powerpoint/2010/main" val="3413501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F2AA2-285A-036D-9DA4-C8DF5A022339}"/>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74BDB80D-C521-F98A-3D9A-F76361187F14}"/>
              </a:ext>
            </a:extLst>
          </p:cNvPr>
          <p:cNvSpPr>
            <a:spLocks noGrp="1"/>
          </p:cNvSpPr>
          <p:nvPr>
            <p:ph type="title"/>
          </p:nvPr>
        </p:nvSpPr>
        <p:spPr/>
        <p:txBody>
          <a:bodyPr>
            <a:normAutofit/>
          </a:bodyPr>
          <a:lstStyle/>
          <a:p>
            <a:r>
              <a:rPr lang="en-US" dirty="0"/>
              <a:t>UD annotations</a:t>
            </a:r>
          </a:p>
        </p:txBody>
      </p:sp>
      <p:pic>
        <p:nvPicPr>
          <p:cNvPr id="12" name="Picture 11">
            <a:extLst>
              <a:ext uri="{FF2B5EF4-FFF2-40B4-BE49-F238E27FC236}">
                <a16:creationId xmlns:a16="http://schemas.microsoft.com/office/drawing/2014/main" id="{BC67D108-B553-DB54-5FDB-1B066D9941DF}"/>
              </a:ext>
            </a:extLst>
          </p:cNvPr>
          <p:cNvPicPr>
            <a:picLocks noChangeAspect="1"/>
          </p:cNvPicPr>
          <p:nvPr/>
        </p:nvPicPr>
        <p:blipFill>
          <a:blip r:embed="rId2"/>
          <a:stretch>
            <a:fillRect/>
          </a:stretch>
        </p:blipFill>
        <p:spPr>
          <a:xfrm>
            <a:off x="6691253" y="2132425"/>
            <a:ext cx="4951390" cy="4525595"/>
          </a:xfrm>
          <a:prstGeom prst="rect">
            <a:avLst/>
          </a:prstGeom>
        </p:spPr>
      </p:pic>
      <p:pic>
        <p:nvPicPr>
          <p:cNvPr id="5" name="Content Placeholder 4">
            <a:extLst>
              <a:ext uri="{FF2B5EF4-FFF2-40B4-BE49-F238E27FC236}">
                <a16:creationId xmlns:a16="http://schemas.microsoft.com/office/drawing/2014/main" id="{31B3C1AE-EACB-B8D2-1220-02DC73BF6F44}"/>
              </a:ext>
            </a:extLst>
          </p:cNvPr>
          <p:cNvPicPr>
            <a:picLocks noGrp="1" noChangeAspect="1"/>
          </p:cNvPicPr>
          <p:nvPr>
            <p:ph idx="1"/>
          </p:nvPr>
        </p:nvPicPr>
        <p:blipFill>
          <a:blip r:embed="rId3"/>
          <a:stretch>
            <a:fillRect/>
          </a:stretch>
        </p:blipFill>
        <p:spPr>
          <a:xfrm>
            <a:off x="294405" y="2292597"/>
            <a:ext cx="6274951" cy="4365423"/>
          </a:xfrm>
        </p:spPr>
      </p:pic>
    </p:spTree>
    <p:extLst>
      <p:ext uri="{BB962C8B-B14F-4D97-AF65-F5344CB8AC3E}">
        <p14:creationId xmlns:p14="http://schemas.microsoft.com/office/powerpoint/2010/main" val="30260307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BF5987-31CF-DE53-ED99-FE82386DF9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02B733-DB58-D79A-24E3-CAF289D77546}"/>
              </a:ext>
            </a:extLst>
          </p:cNvPr>
          <p:cNvSpPr>
            <a:spLocks noGrp="1"/>
          </p:cNvSpPr>
          <p:nvPr>
            <p:ph type="title"/>
          </p:nvPr>
        </p:nvSpPr>
        <p:spPr/>
        <p:txBody>
          <a:bodyPr/>
          <a:lstStyle/>
          <a:p>
            <a:r>
              <a:rPr lang="en-US" dirty="0"/>
              <a:t>Potential applications in NLP</a:t>
            </a:r>
          </a:p>
        </p:txBody>
      </p:sp>
      <p:sp>
        <p:nvSpPr>
          <p:cNvPr id="3" name="Content Placeholder 2">
            <a:extLst>
              <a:ext uri="{FF2B5EF4-FFF2-40B4-BE49-F238E27FC236}">
                <a16:creationId xmlns:a16="http://schemas.microsoft.com/office/drawing/2014/main" id="{E24835C3-A591-C27C-E291-7CE7A82B2A24}"/>
              </a:ext>
            </a:extLst>
          </p:cNvPr>
          <p:cNvSpPr>
            <a:spLocks noGrp="1"/>
          </p:cNvSpPr>
          <p:nvPr>
            <p:ph idx="1"/>
          </p:nvPr>
        </p:nvSpPr>
        <p:spPr>
          <a:xfrm>
            <a:off x="1115568" y="2174033"/>
            <a:ext cx="10168128" cy="3998167"/>
          </a:xfrm>
        </p:spPr>
        <p:txBody>
          <a:bodyPr>
            <a:normAutofit fontScale="92500" lnSpcReduction="10000"/>
          </a:bodyPr>
          <a:lstStyle/>
          <a:p>
            <a:pPr algn="just"/>
            <a:r>
              <a:rPr lang="en-US" dirty="0"/>
              <a:t>NER: detect philosophical concepts or thinkers (i.e., annotate entities like “res cogitans” or “Descartes”)</a:t>
            </a:r>
          </a:p>
          <a:p>
            <a:pPr algn="just"/>
            <a:r>
              <a:rPr lang="en-US" dirty="0"/>
              <a:t>MT: translate Latin philosophical expressions to/from English.</a:t>
            </a:r>
          </a:p>
          <a:p>
            <a:pPr algn="just"/>
            <a:r>
              <a:rPr lang="en-US" dirty="0"/>
              <a:t>KG construction: build knowledge graphs of philosophical ideas.</a:t>
            </a:r>
          </a:p>
          <a:p>
            <a:pPr algn="just"/>
            <a:r>
              <a:rPr lang="en-US" dirty="0"/>
              <a:t>WSD: resolve ambiguous terms in philosophy (i.e., disambiguate “Summum bonum” as Kantian vs. Aristotelian).</a:t>
            </a:r>
          </a:p>
          <a:p>
            <a:pPr algn="just"/>
            <a:r>
              <a:rPr lang="en-US" dirty="0"/>
              <a:t>QA: answer questions like "How does Descartes interpret “Res cogitans”?</a:t>
            </a:r>
          </a:p>
          <a:p>
            <a:endParaRPr lang="en-US" dirty="0"/>
          </a:p>
          <a:p>
            <a:endParaRPr lang="en-US" dirty="0"/>
          </a:p>
        </p:txBody>
      </p:sp>
      <p:sp>
        <p:nvSpPr>
          <p:cNvPr id="4" name="Slide Number Placeholder 3">
            <a:extLst>
              <a:ext uri="{FF2B5EF4-FFF2-40B4-BE49-F238E27FC236}">
                <a16:creationId xmlns:a16="http://schemas.microsoft.com/office/drawing/2014/main" id="{41F32FBD-A29E-D26E-4E77-E36BC304DCA4}"/>
              </a:ext>
            </a:extLst>
          </p:cNvPr>
          <p:cNvSpPr>
            <a:spLocks noGrp="1"/>
          </p:cNvSpPr>
          <p:nvPr>
            <p:ph type="sldNum" sz="quarter" idx="12"/>
          </p:nvPr>
        </p:nvSpPr>
        <p:spPr/>
        <p:txBody>
          <a:bodyPr/>
          <a:lstStyle/>
          <a:p>
            <a:fld id="{A65A5C87-DF58-40C8-B092-1DE63DB4547E}" type="slidenum">
              <a:rPr lang="en-US" smtClean="0"/>
              <a:t>37</a:t>
            </a:fld>
            <a:endParaRPr lang="en-US" dirty="0"/>
          </a:p>
        </p:txBody>
      </p:sp>
    </p:spTree>
    <p:extLst>
      <p:ext uri="{BB962C8B-B14F-4D97-AF65-F5344CB8AC3E}">
        <p14:creationId xmlns:p14="http://schemas.microsoft.com/office/powerpoint/2010/main" val="17020722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EBEBF-8282-66BE-285C-D6BACF047FC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C782549-67BF-2D65-BE1F-FC9CF5AA615E}"/>
              </a:ext>
            </a:extLst>
          </p:cNvPr>
          <p:cNvSpPr>
            <a:spLocks noGrp="1"/>
          </p:cNvSpPr>
          <p:nvPr>
            <p:ph idx="1"/>
          </p:nvPr>
        </p:nvSpPr>
        <p:spPr>
          <a:xfrm>
            <a:off x="1115568" y="2174033"/>
            <a:ext cx="10168128" cy="3998167"/>
          </a:xfrm>
        </p:spPr>
        <p:txBody>
          <a:bodyPr>
            <a:normAutofit fontScale="70000" lnSpcReduction="20000"/>
          </a:bodyPr>
          <a:lstStyle/>
          <a:p>
            <a:r>
              <a:rPr lang="en-US" dirty="0"/>
              <a:t>this project presents a structured and interoperable dataset of Latin philosophical expressions</a:t>
            </a:r>
          </a:p>
          <a:p>
            <a:r>
              <a:rPr lang="en-US" dirty="0"/>
              <a:t>the resource is modeled using Linked Data standards (ONTOLEX, SKOS, and POWLA). </a:t>
            </a:r>
          </a:p>
          <a:p>
            <a:r>
              <a:rPr lang="en-US" dirty="0"/>
              <a:t>combines syntactic analysis with semantic and conceptual annotation</a:t>
            </a:r>
          </a:p>
          <a:p>
            <a:r>
              <a:rPr lang="en-US" dirty="0"/>
              <a:t>can support both students and computational applications</a:t>
            </a:r>
          </a:p>
          <a:p>
            <a:r>
              <a:rPr lang="en-US" dirty="0"/>
              <a:t>aligns with semantic web principles, enabling integration with external knowledge bases like </a:t>
            </a:r>
            <a:r>
              <a:rPr lang="en-US" dirty="0" err="1"/>
              <a:t>Wikidata</a:t>
            </a:r>
            <a:r>
              <a:rPr lang="en-US" dirty="0"/>
              <a:t> and </a:t>
            </a:r>
            <a:r>
              <a:rPr lang="en-US" dirty="0" err="1"/>
              <a:t>LiLa</a:t>
            </a:r>
            <a:r>
              <a:rPr lang="en-US" dirty="0"/>
              <a:t>.</a:t>
            </a:r>
          </a:p>
          <a:p>
            <a:r>
              <a:rPr lang="en-US" dirty="0"/>
              <a:t>limits: its use assumes familiarity with RDF, SPARQL, and ontology-based modeling, which may limit accessibility for non-technical users</a:t>
            </a:r>
          </a:p>
          <a:p>
            <a:r>
              <a:rPr lang="en-US" dirty="0"/>
              <a:t>future work: expand the corpus and develop user-friendly interfaces</a:t>
            </a:r>
          </a:p>
          <a:p>
            <a:endParaRPr lang="en-US" dirty="0"/>
          </a:p>
        </p:txBody>
      </p:sp>
      <p:sp>
        <p:nvSpPr>
          <p:cNvPr id="4" name="Slide Number Placeholder 3">
            <a:extLst>
              <a:ext uri="{FF2B5EF4-FFF2-40B4-BE49-F238E27FC236}">
                <a16:creationId xmlns:a16="http://schemas.microsoft.com/office/drawing/2014/main" id="{76C3440C-B2EF-DEC5-D2EF-37693279C163}"/>
              </a:ext>
            </a:extLst>
          </p:cNvPr>
          <p:cNvSpPr>
            <a:spLocks noGrp="1"/>
          </p:cNvSpPr>
          <p:nvPr>
            <p:ph type="sldNum" sz="quarter" idx="12"/>
          </p:nvPr>
        </p:nvSpPr>
        <p:spPr/>
        <p:txBody>
          <a:bodyPr/>
          <a:lstStyle/>
          <a:p>
            <a:fld id="{A65A5C87-DF58-40C8-B092-1DE63DB4547E}" type="slidenum">
              <a:rPr lang="en-US" smtClean="0"/>
              <a:t>38</a:t>
            </a:fld>
            <a:endParaRPr lang="en-US" dirty="0"/>
          </a:p>
        </p:txBody>
      </p:sp>
    </p:spTree>
    <p:extLst>
      <p:ext uri="{BB962C8B-B14F-4D97-AF65-F5344CB8AC3E}">
        <p14:creationId xmlns:p14="http://schemas.microsoft.com/office/powerpoint/2010/main" val="24590037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EB919-4F65-4B5E-ADF3-272AD780E102}"/>
              </a:ext>
            </a:extLst>
          </p:cNvPr>
          <p:cNvSpPr>
            <a:spLocks noGrp="1"/>
          </p:cNvSpPr>
          <p:nvPr>
            <p:ph type="title"/>
          </p:nvPr>
        </p:nvSpPr>
        <p:spPr/>
        <p:txBody>
          <a:bodyPr/>
          <a:lstStyle/>
          <a:p>
            <a:r>
              <a:rPr lang="en-US" sz="4800" dirty="0"/>
              <a:t>Thank you</a:t>
            </a:r>
            <a:endParaRPr lang="en-US" dirty="0"/>
          </a:p>
        </p:txBody>
      </p:sp>
      <p:sp>
        <p:nvSpPr>
          <p:cNvPr id="3" name="Text Placeholder 2">
            <a:extLst>
              <a:ext uri="{FF2B5EF4-FFF2-40B4-BE49-F238E27FC236}">
                <a16:creationId xmlns:a16="http://schemas.microsoft.com/office/drawing/2014/main" id="{3FF48DDF-62CA-455C-A7CB-AB86D3378A86}"/>
              </a:ext>
            </a:extLst>
          </p:cNvPr>
          <p:cNvSpPr>
            <a:spLocks noGrp="1"/>
          </p:cNvSpPr>
          <p:nvPr>
            <p:ph type="body" idx="1"/>
          </p:nvPr>
        </p:nvSpPr>
        <p:spPr/>
        <p:txBody>
          <a:bodyPr/>
          <a:lstStyle/>
          <a:p>
            <a:r>
              <a:rPr lang="en-US" sz="2000" dirty="0"/>
              <a:t> </a:t>
            </a:r>
          </a:p>
        </p:txBody>
      </p:sp>
      <p:sp>
        <p:nvSpPr>
          <p:cNvPr id="6" name="Slide Number Placeholder 5">
            <a:extLst>
              <a:ext uri="{FF2B5EF4-FFF2-40B4-BE49-F238E27FC236}">
                <a16:creationId xmlns:a16="http://schemas.microsoft.com/office/drawing/2014/main" id="{701FBF44-1F57-4664-8847-9214C41B42E9}"/>
              </a:ext>
            </a:extLst>
          </p:cNvPr>
          <p:cNvSpPr>
            <a:spLocks noGrp="1"/>
          </p:cNvSpPr>
          <p:nvPr>
            <p:ph type="sldNum" sz="quarter" idx="12"/>
          </p:nvPr>
        </p:nvSpPr>
        <p:spPr/>
        <p:txBody>
          <a:bodyPr/>
          <a:lstStyle/>
          <a:p>
            <a:fld id="{A65A5C87-DF58-40C8-B092-1DE63DB4547E}" type="slidenum">
              <a:rPr lang="en-US" smtClean="0"/>
              <a:t>39</a:t>
            </a:fld>
            <a:endParaRPr lang="en-US" dirty="0"/>
          </a:p>
        </p:txBody>
      </p:sp>
      <p:pic>
        <p:nvPicPr>
          <p:cNvPr id="7" name="Online Image Placeholder 23" descr="User">
            <a:extLst>
              <a:ext uri="{FF2B5EF4-FFF2-40B4-BE49-F238E27FC236}">
                <a16:creationId xmlns:a16="http://schemas.microsoft.com/office/drawing/2014/main" id="{1AC33C92-9AF8-B965-1BB0-82253279A305}"/>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a:stretch/>
        </p:blipFill>
        <p:spPr>
          <a:xfrm>
            <a:off x="2266896" y="3814070"/>
            <a:ext cx="457200" cy="457200"/>
          </a:xfrm>
          <a:prstGeom prst="rect">
            <a:avLst/>
          </a:prstGeom>
        </p:spPr>
      </p:pic>
      <p:sp>
        <p:nvSpPr>
          <p:cNvPr id="8" name="Text Placeholder 9">
            <a:extLst>
              <a:ext uri="{FF2B5EF4-FFF2-40B4-BE49-F238E27FC236}">
                <a16:creationId xmlns:a16="http://schemas.microsoft.com/office/drawing/2014/main" id="{F4813218-DAF0-6A56-C6AC-792DA234C0F2}"/>
              </a:ext>
            </a:extLst>
          </p:cNvPr>
          <p:cNvSpPr txBox="1">
            <a:spLocks/>
          </p:cNvSpPr>
          <p:nvPr/>
        </p:nvSpPr>
        <p:spPr>
          <a:xfrm>
            <a:off x="2763047" y="3823595"/>
            <a:ext cx="3721100" cy="447675"/>
          </a:xfrm>
          <a:prstGeom prst="rect">
            <a:avLst/>
          </a:prstGeom>
        </p:spPr>
        <p:txBody>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t>Giovanna Tonazzo - 5216819</a:t>
            </a:r>
          </a:p>
        </p:txBody>
      </p:sp>
      <p:pic>
        <p:nvPicPr>
          <p:cNvPr id="9" name="Online Image Placeholder 27" descr="Envelope">
            <a:extLst>
              <a:ext uri="{FF2B5EF4-FFF2-40B4-BE49-F238E27FC236}">
                <a16:creationId xmlns:a16="http://schemas.microsoft.com/office/drawing/2014/main" id="{AD792E48-A468-33C4-0D31-2A5D11BBBEF7}"/>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a:stretch/>
        </p:blipFill>
        <p:spPr>
          <a:xfrm>
            <a:off x="6628992" y="3814070"/>
            <a:ext cx="457200" cy="457200"/>
          </a:xfrm>
          <a:prstGeom prst="rect">
            <a:avLst/>
          </a:prstGeom>
        </p:spPr>
      </p:pic>
      <p:sp>
        <p:nvSpPr>
          <p:cNvPr id="10" name="Text Placeholder 10">
            <a:extLst>
              <a:ext uri="{FF2B5EF4-FFF2-40B4-BE49-F238E27FC236}">
                <a16:creationId xmlns:a16="http://schemas.microsoft.com/office/drawing/2014/main" id="{71610EC6-88EF-47B3-7176-8B30C915D1EB}"/>
              </a:ext>
            </a:extLst>
          </p:cNvPr>
          <p:cNvSpPr txBox="1">
            <a:spLocks/>
          </p:cNvSpPr>
          <p:nvPr/>
        </p:nvSpPr>
        <p:spPr>
          <a:xfrm>
            <a:off x="7164094" y="3823595"/>
            <a:ext cx="3721100" cy="447675"/>
          </a:xfrm>
          <a:prstGeom prst="rect">
            <a:avLst/>
          </a:prstGeom>
        </p:spPr>
        <p:txBody>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giovanna.tonazzo01@icatt.it</a:t>
            </a:r>
            <a:endParaRPr lang="en-US" dirty="0"/>
          </a:p>
        </p:txBody>
      </p:sp>
    </p:spTree>
    <p:extLst>
      <p:ext uri="{BB962C8B-B14F-4D97-AF65-F5344CB8AC3E}">
        <p14:creationId xmlns:p14="http://schemas.microsoft.com/office/powerpoint/2010/main" val="236058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28CBEC-51D8-A63C-645F-4FBC43401559}"/>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83CA95F8-BE0A-B320-4FAE-2D9FFD6326A5}"/>
              </a:ext>
            </a:extLst>
          </p:cNvPr>
          <p:cNvSpPr>
            <a:spLocks noGrp="1"/>
          </p:cNvSpPr>
          <p:nvPr>
            <p:ph type="title"/>
          </p:nvPr>
        </p:nvSpPr>
        <p:spPr/>
        <p:txBody>
          <a:bodyPr/>
          <a:lstStyle/>
          <a:p>
            <a:r>
              <a:rPr lang="en-US" dirty="0"/>
              <a:t>Latin philosophical expressions</a:t>
            </a:r>
          </a:p>
        </p:txBody>
      </p:sp>
      <p:sp>
        <p:nvSpPr>
          <p:cNvPr id="3" name="Content Placeholder 2">
            <a:extLst>
              <a:ext uri="{FF2B5EF4-FFF2-40B4-BE49-F238E27FC236}">
                <a16:creationId xmlns:a16="http://schemas.microsoft.com/office/drawing/2014/main" id="{5530EFE9-D489-E41D-546A-ED56A22E102F}"/>
              </a:ext>
            </a:extLst>
          </p:cNvPr>
          <p:cNvSpPr>
            <a:spLocks noGrp="1"/>
          </p:cNvSpPr>
          <p:nvPr>
            <p:ph idx="1"/>
          </p:nvPr>
        </p:nvSpPr>
        <p:spPr/>
        <p:txBody>
          <a:bodyPr>
            <a:noAutofit/>
          </a:bodyPr>
          <a:lstStyle/>
          <a:p>
            <a:pPr marL="0" indent="0">
              <a:buNone/>
            </a:pPr>
            <a:r>
              <a:rPr lang="en-US" sz="1800" dirty="0"/>
              <a:t>Latin expressions like </a:t>
            </a:r>
            <a:r>
              <a:rPr lang="en-US" sz="1800" i="1" dirty="0"/>
              <a:t>“cogito ergo sum” </a:t>
            </a:r>
            <a:r>
              <a:rPr lang="en-US" sz="1800" dirty="0"/>
              <a:t>or </a:t>
            </a:r>
            <a:r>
              <a:rPr lang="en-US" sz="1800" i="1" dirty="0"/>
              <a:t>“homo </a:t>
            </a:r>
            <a:r>
              <a:rPr lang="en-US" sz="1800" i="1" dirty="0" err="1"/>
              <a:t>homini</a:t>
            </a:r>
            <a:r>
              <a:rPr lang="en-US" sz="1800" i="1" dirty="0"/>
              <a:t> lupus” </a:t>
            </a:r>
            <a:r>
              <a:rPr lang="en-US" sz="1800" dirty="0"/>
              <a:t>are found in nearly every philosophy manual. These expressions are often:</a:t>
            </a:r>
          </a:p>
          <a:p>
            <a:pPr lvl="1"/>
            <a:r>
              <a:rPr lang="en-US" sz="1800" dirty="0"/>
              <a:t>Central to a philosopher's worldview</a:t>
            </a:r>
          </a:p>
          <a:p>
            <a:pPr lvl="1"/>
            <a:r>
              <a:rPr lang="en-US" sz="1800" dirty="0"/>
              <a:t>Full phrases or sentences, not just isolated words</a:t>
            </a:r>
          </a:p>
          <a:p>
            <a:pPr lvl="1"/>
            <a:r>
              <a:rPr lang="en-US" sz="1800" dirty="0"/>
              <a:t>Rarely covered comprehensively in standard dictionaries</a:t>
            </a:r>
          </a:p>
          <a:p>
            <a:pPr marL="0" indent="0">
              <a:buNone/>
            </a:pPr>
            <a:endParaRPr lang="en-US" sz="1800" dirty="0"/>
          </a:p>
          <a:p>
            <a:pPr marL="0" indent="0">
              <a:buNone/>
            </a:pPr>
            <a:r>
              <a:rPr lang="en-US" sz="1800" dirty="0"/>
              <a:t>Philosophy students sometimes lack a strong background in Latin, making it difficult to:</a:t>
            </a:r>
          </a:p>
          <a:p>
            <a:pPr lvl="1"/>
            <a:r>
              <a:rPr lang="en-US" sz="1800" dirty="0"/>
              <a:t>Grasp literal meanings of these expressions</a:t>
            </a:r>
          </a:p>
          <a:p>
            <a:pPr lvl="1"/>
            <a:r>
              <a:rPr lang="en-US" sz="1800" dirty="0"/>
              <a:t>Understand their grammatical structures</a:t>
            </a:r>
          </a:p>
          <a:p>
            <a:pPr lvl="1"/>
            <a:r>
              <a:rPr lang="en-US" sz="1800" dirty="0"/>
              <a:t>Connect their linguistic form with philosophical content</a:t>
            </a:r>
          </a:p>
        </p:txBody>
      </p:sp>
      <p:sp>
        <p:nvSpPr>
          <p:cNvPr id="4" name="Slide Number Placeholder 3">
            <a:extLst>
              <a:ext uri="{FF2B5EF4-FFF2-40B4-BE49-F238E27FC236}">
                <a16:creationId xmlns:a16="http://schemas.microsoft.com/office/drawing/2014/main" id="{386A9DF8-64C7-D6F3-FB87-70BC4839F3F8}"/>
              </a:ext>
            </a:extLst>
          </p:cNvPr>
          <p:cNvSpPr>
            <a:spLocks noGrp="1"/>
          </p:cNvSpPr>
          <p:nvPr>
            <p:ph type="sldNum" sz="quarter" idx="12"/>
          </p:nvPr>
        </p:nvSpPr>
        <p:spPr/>
        <p:txBody>
          <a:bodyPr/>
          <a:lstStyle/>
          <a:p>
            <a:fld id="{A65A5C87-DF58-40C8-B092-1DE63DB4547E}" type="slidenum">
              <a:rPr lang="en-US" smtClean="0"/>
              <a:pPr/>
              <a:t>4</a:t>
            </a:fld>
            <a:endParaRPr lang="en-US" dirty="0"/>
          </a:p>
        </p:txBody>
      </p:sp>
    </p:spTree>
    <p:extLst>
      <p:ext uri="{BB962C8B-B14F-4D97-AF65-F5344CB8AC3E}">
        <p14:creationId xmlns:p14="http://schemas.microsoft.com/office/powerpoint/2010/main" val="782741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0965A8-617D-68ED-A83E-632EB4A5616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F5692A-3001-4E46-4FC0-8E6452FC22AC}"/>
              </a:ext>
            </a:extLst>
          </p:cNvPr>
          <p:cNvSpPr>
            <a:spLocks noGrp="1"/>
          </p:cNvSpPr>
          <p:nvPr>
            <p:ph idx="1"/>
          </p:nvPr>
        </p:nvSpPr>
        <p:spPr>
          <a:xfrm>
            <a:off x="677962" y="839754"/>
            <a:ext cx="10509442" cy="1987421"/>
          </a:xfrm>
        </p:spPr>
        <p:txBody>
          <a:bodyPr>
            <a:normAutofit fontScale="77500" lnSpcReduction="20000"/>
          </a:bodyPr>
          <a:lstStyle/>
          <a:p>
            <a:pPr marL="0" indent="0">
              <a:buNone/>
            </a:pPr>
            <a:r>
              <a:rPr lang="en-US" sz="2300" dirty="0"/>
              <a:t>This project is inspired by a </a:t>
            </a:r>
            <a:r>
              <a:rPr lang="en-US" sz="2300" dirty="0">
                <a:hlinkClick r:id="rId2"/>
              </a:rPr>
              <a:t>resource</a:t>
            </a:r>
            <a:r>
              <a:rPr lang="en-US" sz="2300" dirty="0"/>
              <a:t> created by Prof. James Lesher — a curated collection of Latin philosophical expressions. Each expression in the collection includes:</a:t>
            </a:r>
          </a:p>
          <a:p>
            <a:pPr marL="1028700" lvl="1" indent="-342900"/>
            <a:r>
              <a:rPr lang="en-US" sz="2300" dirty="0"/>
              <a:t>A literal translation into English</a:t>
            </a:r>
          </a:p>
          <a:p>
            <a:pPr marL="1028700" lvl="1" indent="-342900"/>
            <a:r>
              <a:rPr lang="en-US" sz="2300" dirty="0"/>
              <a:t>Linguistic analysis (parts of speech, case, syntax)</a:t>
            </a:r>
          </a:p>
          <a:p>
            <a:pPr marL="1028700" lvl="1" indent="-342900"/>
            <a:r>
              <a:rPr lang="en-US" sz="2300" dirty="0"/>
              <a:t>A philosophical explanation, often linked to thinkers like Aristotle, Descartes, or Kant</a:t>
            </a:r>
          </a:p>
          <a:p>
            <a:pPr marL="1028700" lvl="1" indent="-342900"/>
            <a:r>
              <a:rPr lang="en-US" sz="2300" dirty="0"/>
              <a:t>Examples and context from historical texts</a:t>
            </a:r>
          </a:p>
          <a:p>
            <a:endParaRPr lang="en-US" dirty="0"/>
          </a:p>
        </p:txBody>
      </p:sp>
      <p:sp>
        <p:nvSpPr>
          <p:cNvPr id="4" name="Slide Number Placeholder 3">
            <a:extLst>
              <a:ext uri="{FF2B5EF4-FFF2-40B4-BE49-F238E27FC236}">
                <a16:creationId xmlns:a16="http://schemas.microsoft.com/office/drawing/2014/main" id="{43E711EF-36E4-F9AB-C8A2-42EA1250B19A}"/>
              </a:ext>
            </a:extLst>
          </p:cNvPr>
          <p:cNvSpPr>
            <a:spLocks noGrp="1"/>
          </p:cNvSpPr>
          <p:nvPr>
            <p:ph type="sldNum" sz="quarter" idx="12"/>
          </p:nvPr>
        </p:nvSpPr>
        <p:spPr/>
        <p:txBody>
          <a:bodyPr/>
          <a:lstStyle/>
          <a:p>
            <a:fld id="{A65A5C87-DF58-40C8-B092-1DE63DB4547E}" type="slidenum">
              <a:rPr lang="en-US" smtClean="0"/>
              <a:pPr/>
              <a:t>5</a:t>
            </a:fld>
            <a:endParaRPr lang="en-US" dirty="0"/>
          </a:p>
        </p:txBody>
      </p:sp>
      <p:sp>
        <p:nvSpPr>
          <p:cNvPr id="6" name="Picture Placeholder 5">
            <a:extLst>
              <a:ext uri="{FF2B5EF4-FFF2-40B4-BE49-F238E27FC236}">
                <a16:creationId xmlns:a16="http://schemas.microsoft.com/office/drawing/2014/main" id="{14CD56C9-0698-C9D1-9757-062DCC8933F3}"/>
              </a:ext>
            </a:extLst>
          </p:cNvPr>
          <p:cNvSpPr>
            <a:spLocks noGrp="1"/>
          </p:cNvSpPr>
          <p:nvPr>
            <p:ph type="pic" sz="quarter" idx="14"/>
          </p:nvPr>
        </p:nvSpPr>
        <p:spPr>
          <a:xfrm>
            <a:off x="677962" y="3831056"/>
            <a:ext cx="9927771" cy="2525294"/>
          </a:xfrm>
        </p:spPr>
        <p:txBody>
          <a:bodyPr>
            <a:normAutofit fontScale="92500" lnSpcReduction="20000"/>
          </a:bodyPr>
          <a:lstStyle/>
          <a:p>
            <a:pPr algn="l">
              <a:buNone/>
            </a:pPr>
            <a:r>
              <a:rPr lang="en-US" sz="1800" b="0" i="1" dirty="0">
                <a:solidFill>
                  <a:srgbClr val="000000"/>
                </a:solidFill>
                <a:effectLst/>
                <a:latin typeface="Times" panose="02020603050405020304" pitchFamily="18" charset="0"/>
              </a:rPr>
              <a:t>A posteriori</a:t>
            </a:r>
            <a:r>
              <a:rPr lang="en-US" sz="1800" b="0" i="0" dirty="0">
                <a:solidFill>
                  <a:srgbClr val="000000"/>
                </a:solidFill>
                <a:effectLst/>
                <a:latin typeface="Times" panose="02020603050405020304" pitchFamily="18" charset="0"/>
              </a:rPr>
              <a:t>: preposition + the ablative neuter singular of the comparative adjective </a:t>
            </a:r>
            <a:r>
              <a:rPr lang="en-US" sz="1800" b="0" i="1" dirty="0">
                <a:solidFill>
                  <a:srgbClr val="000000"/>
                </a:solidFill>
                <a:effectLst/>
                <a:latin typeface="Times" panose="02020603050405020304" pitchFamily="18" charset="0"/>
              </a:rPr>
              <a:t>posterior/</a:t>
            </a:r>
            <a:r>
              <a:rPr lang="en-US" sz="1800" b="0" i="1" dirty="0" err="1">
                <a:solidFill>
                  <a:srgbClr val="000000"/>
                </a:solidFill>
                <a:effectLst/>
                <a:latin typeface="Times" panose="02020603050405020304" pitchFamily="18" charset="0"/>
              </a:rPr>
              <a:t>posteriorus</a:t>
            </a:r>
            <a:r>
              <a:rPr lang="en-US" sz="1800" b="0" i="1" dirty="0">
                <a:solidFill>
                  <a:srgbClr val="000000"/>
                </a:solidFill>
                <a:effectLst/>
                <a:latin typeface="Times" panose="02020603050405020304" pitchFamily="18" charset="0"/>
              </a:rPr>
              <a:t> </a:t>
            </a:r>
            <a:r>
              <a:rPr lang="en-US" sz="1800" b="0" i="0" dirty="0">
                <a:solidFill>
                  <a:srgbClr val="000000"/>
                </a:solidFill>
                <a:effectLst/>
                <a:latin typeface="Times" panose="02020603050405020304" pitchFamily="18" charset="0"/>
              </a:rPr>
              <a:t>(literally: ‘from the later thing’): things known </a:t>
            </a:r>
            <a:r>
              <a:rPr lang="en-US" sz="1800" b="0" i="1" dirty="0">
                <a:solidFill>
                  <a:srgbClr val="000000"/>
                </a:solidFill>
                <a:effectLst/>
                <a:latin typeface="Times" panose="02020603050405020304" pitchFamily="18" charset="0"/>
              </a:rPr>
              <a:t>a posteriori </a:t>
            </a:r>
            <a:r>
              <a:rPr lang="en-US" sz="1800" b="0" i="0" dirty="0">
                <a:solidFill>
                  <a:srgbClr val="000000"/>
                </a:solidFill>
                <a:effectLst/>
                <a:latin typeface="Times" panose="02020603050405020304" pitchFamily="18" charset="0"/>
              </a:rPr>
              <a:t>are known on the basis of experience (e.g. ‘We can know only </a:t>
            </a:r>
            <a:r>
              <a:rPr lang="en-US" sz="1800" b="0" i="1" dirty="0">
                <a:solidFill>
                  <a:srgbClr val="000000"/>
                </a:solidFill>
                <a:effectLst/>
                <a:latin typeface="Times" panose="02020603050405020304" pitchFamily="18" charset="0"/>
              </a:rPr>
              <a:t>a posteriori </a:t>
            </a:r>
            <a:r>
              <a:rPr lang="en-US" sz="1800" b="0" i="0" dirty="0">
                <a:solidFill>
                  <a:srgbClr val="000000"/>
                </a:solidFill>
                <a:effectLst/>
                <a:latin typeface="Times" panose="02020603050405020304" pitchFamily="18" charset="0"/>
              </a:rPr>
              <a:t>that all swans are white’).</a:t>
            </a:r>
          </a:p>
          <a:p>
            <a:pPr algn="l">
              <a:buNone/>
            </a:pPr>
            <a:r>
              <a:rPr lang="en-US" sz="1800" b="0" i="1" dirty="0">
                <a:solidFill>
                  <a:srgbClr val="000000"/>
                </a:solidFill>
                <a:effectLst/>
                <a:latin typeface="Times" panose="02020603050405020304" pitchFamily="18" charset="0"/>
              </a:rPr>
              <a:t>A priori</a:t>
            </a:r>
            <a:r>
              <a:rPr lang="en-US" sz="1800" b="0" i="0" dirty="0">
                <a:solidFill>
                  <a:srgbClr val="000000"/>
                </a:solidFill>
                <a:effectLst/>
                <a:latin typeface="Times" panose="02020603050405020304" pitchFamily="18" charset="0"/>
              </a:rPr>
              <a:t>: preposition + the ablative neuter singular of the comparative adjective </a:t>
            </a:r>
            <a:r>
              <a:rPr lang="en-US" sz="1800" b="0" i="1" dirty="0">
                <a:solidFill>
                  <a:srgbClr val="000000"/>
                </a:solidFill>
                <a:effectLst/>
                <a:latin typeface="Times" panose="02020603050405020304" pitchFamily="18" charset="0"/>
              </a:rPr>
              <a:t>prior/prius </a:t>
            </a:r>
            <a:r>
              <a:rPr lang="en-US" sz="1800" b="0" i="0" dirty="0">
                <a:solidFill>
                  <a:srgbClr val="000000"/>
                </a:solidFill>
                <a:effectLst/>
                <a:latin typeface="Times" panose="02020603050405020304" pitchFamily="18" charset="0"/>
              </a:rPr>
              <a:t>(literally: ‘from the earlier thing’): what is known to be true </a:t>
            </a:r>
            <a:r>
              <a:rPr lang="en-US" sz="1800" b="0" i="1" dirty="0">
                <a:solidFill>
                  <a:srgbClr val="000000"/>
                </a:solidFill>
                <a:effectLst/>
                <a:latin typeface="Times" panose="02020603050405020304" pitchFamily="18" charset="0"/>
              </a:rPr>
              <a:t>a priori </a:t>
            </a:r>
            <a:r>
              <a:rPr lang="en-US" sz="1800" b="0" i="0" dirty="0">
                <a:solidFill>
                  <a:srgbClr val="000000"/>
                </a:solidFill>
                <a:effectLst/>
                <a:latin typeface="Times" panose="02020603050405020304" pitchFamily="18" charset="0"/>
              </a:rPr>
              <a:t>can be known independently of (or prior to) empirical investigation or confirmation (e.g. ‘Kant held that we can know </a:t>
            </a:r>
            <a:r>
              <a:rPr lang="en-US" sz="1800" b="0" i="1" dirty="0">
                <a:solidFill>
                  <a:srgbClr val="000000"/>
                </a:solidFill>
                <a:effectLst/>
                <a:latin typeface="Times" panose="02020603050405020304" pitchFamily="18" charset="0"/>
              </a:rPr>
              <a:t>a priori </a:t>
            </a:r>
            <a:r>
              <a:rPr lang="en-US" sz="1800" b="0" i="0" dirty="0">
                <a:solidFill>
                  <a:srgbClr val="000000"/>
                </a:solidFill>
                <a:effectLst/>
                <a:latin typeface="Times" panose="02020603050405020304" pitchFamily="18" charset="0"/>
              </a:rPr>
              <a:t>that a straight line is the shortest distance between two points.’)</a:t>
            </a:r>
          </a:p>
          <a:p>
            <a:pPr algn="l">
              <a:buNone/>
            </a:pPr>
            <a:r>
              <a:rPr lang="en-US" sz="1800" b="0" i="1" dirty="0">
                <a:solidFill>
                  <a:srgbClr val="000000"/>
                </a:solidFill>
                <a:effectLst/>
                <a:latin typeface="Times" panose="02020603050405020304" pitchFamily="18" charset="0"/>
              </a:rPr>
              <a:t>Amicus Plato sed </a:t>
            </a:r>
            <a:r>
              <a:rPr lang="en-US" sz="1800" b="0" i="1" dirty="0" err="1">
                <a:solidFill>
                  <a:srgbClr val="000000"/>
                </a:solidFill>
                <a:effectLst/>
                <a:latin typeface="Times" panose="02020603050405020304" pitchFamily="18" charset="0"/>
              </a:rPr>
              <a:t>magis</a:t>
            </a:r>
            <a:r>
              <a:rPr lang="en-US" sz="1800" b="0" i="1" dirty="0">
                <a:solidFill>
                  <a:srgbClr val="000000"/>
                </a:solidFill>
                <a:effectLst/>
                <a:latin typeface="Times" panose="02020603050405020304" pitchFamily="18" charset="0"/>
              </a:rPr>
              <a:t> </a:t>
            </a:r>
            <a:r>
              <a:rPr lang="en-US" sz="1800" b="0" i="1" dirty="0" err="1">
                <a:solidFill>
                  <a:srgbClr val="000000"/>
                </a:solidFill>
                <a:effectLst/>
                <a:latin typeface="Times" panose="02020603050405020304" pitchFamily="18" charset="0"/>
              </a:rPr>
              <a:t>amica</a:t>
            </a:r>
            <a:r>
              <a:rPr lang="en-US" sz="1800" b="0" i="1" dirty="0">
                <a:solidFill>
                  <a:srgbClr val="000000"/>
                </a:solidFill>
                <a:effectLst/>
                <a:latin typeface="Times" panose="02020603050405020304" pitchFamily="18" charset="0"/>
              </a:rPr>
              <a:t> veritas</a:t>
            </a:r>
            <a:r>
              <a:rPr lang="en-US" sz="1800" b="0" i="0" dirty="0">
                <a:solidFill>
                  <a:srgbClr val="000000"/>
                </a:solidFill>
                <a:effectLst/>
                <a:latin typeface="Times" panose="02020603050405020304" pitchFamily="18" charset="0"/>
              </a:rPr>
              <a:t>: ‘Plato is a friend but </a:t>
            </a:r>
            <a:r>
              <a:rPr lang="en-US" sz="1800" dirty="0">
                <a:solidFill>
                  <a:srgbClr val="000000"/>
                </a:solidFill>
                <a:latin typeface="Times" panose="02020603050405020304" pitchFamily="18" charset="0"/>
              </a:rPr>
              <a:t>truth is a greater friend’, based loosely on Aristotle, </a:t>
            </a:r>
            <a:r>
              <a:rPr lang="en-US" sz="1800" i="1" dirty="0">
                <a:solidFill>
                  <a:srgbClr val="000000"/>
                </a:solidFill>
                <a:latin typeface="Times" panose="02020603050405020304" pitchFamily="18" charset="0"/>
              </a:rPr>
              <a:t>Nicomachean Ethics </a:t>
            </a:r>
            <a:r>
              <a:rPr lang="en-US" sz="1800" dirty="0">
                <a:solidFill>
                  <a:srgbClr val="000000"/>
                </a:solidFill>
                <a:latin typeface="Times" panose="02020603050405020304" pitchFamily="18" charset="0"/>
              </a:rPr>
              <a:t>1096a. </a:t>
            </a:r>
            <a:endParaRPr lang="en-US" dirty="0"/>
          </a:p>
        </p:txBody>
      </p:sp>
      <p:sp>
        <p:nvSpPr>
          <p:cNvPr id="11" name="TextBox 10">
            <a:extLst>
              <a:ext uri="{FF2B5EF4-FFF2-40B4-BE49-F238E27FC236}">
                <a16:creationId xmlns:a16="http://schemas.microsoft.com/office/drawing/2014/main" id="{2E0E630D-69E8-F53F-24BA-56E4200317E4}"/>
              </a:ext>
            </a:extLst>
          </p:cNvPr>
          <p:cNvSpPr txBox="1"/>
          <p:nvPr/>
        </p:nvSpPr>
        <p:spPr>
          <a:xfrm>
            <a:off x="2807021" y="3281265"/>
            <a:ext cx="5403918" cy="369332"/>
          </a:xfrm>
          <a:prstGeom prst="rect">
            <a:avLst/>
          </a:prstGeom>
          <a:noFill/>
          <a:ln w="19050">
            <a:solidFill>
              <a:schemeClr val="accent1"/>
            </a:solidFill>
          </a:ln>
        </p:spPr>
        <p:txBody>
          <a:bodyPr wrap="square" rtlCol="0">
            <a:spAutoFit/>
          </a:bodyPr>
          <a:lstStyle/>
          <a:p>
            <a:r>
              <a:rPr lang="en-US" dirty="0"/>
              <a:t>Examples of Latin expressions from  the collection</a:t>
            </a:r>
          </a:p>
        </p:txBody>
      </p:sp>
    </p:spTree>
    <p:extLst>
      <p:ext uri="{BB962C8B-B14F-4D97-AF65-F5344CB8AC3E}">
        <p14:creationId xmlns:p14="http://schemas.microsoft.com/office/powerpoint/2010/main" val="1080805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697C7-C389-F30F-B1E4-687C89685D4F}"/>
              </a:ext>
            </a:extLst>
          </p:cNvPr>
          <p:cNvSpPr>
            <a:spLocks noGrp="1"/>
          </p:cNvSpPr>
          <p:nvPr>
            <p:ph type="title"/>
          </p:nvPr>
        </p:nvSpPr>
        <p:spPr/>
        <p:txBody>
          <a:bodyPr/>
          <a:lstStyle/>
          <a:p>
            <a:r>
              <a:rPr lang="en-US" dirty="0"/>
              <a:t>Can this resource be improved?</a:t>
            </a:r>
          </a:p>
        </p:txBody>
      </p:sp>
      <p:graphicFrame>
        <p:nvGraphicFramePr>
          <p:cNvPr id="9" name="Content Placeholder 2">
            <a:extLst>
              <a:ext uri="{FF2B5EF4-FFF2-40B4-BE49-F238E27FC236}">
                <a16:creationId xmlns:a16="http://schemas.microsoft.com/office/drawing/2014/main" id="{53A3FCB8-EBCC-9E3A-BC59-F63986D27F4D}"/>
              </a:ext>
            </a:extLst>
          </p:cNvPr>
          <p:cNvGraphicFramePr>
            <a:graphicFrameLocks noGrp="1"/>
          </p:cNvGraphicFramePr>
          <p:nvPr>
            <p:ph idx="1"/>
            <p:extLst>
              <p:ext uri="{D42A27DB-BD31-4B8C-83A1-F6EECF244321}">
                <p14:modId xmlns:p14="http://schemas.microsoft.com/office/powerpoint/2010/main" val="2406948989"/>
              </p:ext>
            </p:extLst>
          </p:nvPr>
        </p:nvGraphicFramePr>
        <p:xfrm>
          <a:off x="1011936" y="2674350"/>
          <a:ext cx="10168128" cy="369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4D9DDB94-F6A1-266F-F336-8E406E993065}"/>
              </a:ext>
            </a:extLst>
          </p:cNvPr>
          <p:cNvSpPr>
            <a:spLocks noGrp="1"/>
          </p:cNvSpPr>
          <p:nvPr>
            <p:ph type="sldNum" sz="quarter" idx="12"/>
          </p:nvPr>
        </p:nvSpPr>
        <p:spPr/>
        <p:txBody>
          <a:bodyPr/>
          <a:lstStyle/>
          <a:p>
            <a:fld id="{A65A5C87-DF58-40C8-B092-1DE63DB4547E}" type="slidenum">
              <a:rPr lang="en-US" smtClean="0"/>
              <a:t>6</a:t>
            </a:fld>
            <a:endParaRPr lang="en-US" dirty="0"/>
          </a:p>
        </p:txBody>
      </p:sp>
      <p:sp>
        <p:nvSpPr>
          <p:cNvPr id="7" name="TextBox 6">
            <a:extLst>
              <a:ext uri="{FF2B5EF4-FFF2-40B4-BE49-F238E27FC236}">
                <a16:creationId xmlns:a16="http://schemas.microsoft.com/office/drawing/2014/main" id="{EB806A22-A975-824B-6F3C-2CF7CF5D1361}"/>
              </a:ext>
            </a:extLst>
          </p:cNvPr>
          <p:cNvSpPr txBox="1"/>
          <p:nvPr/>
        </p:nvSpPr>
        <p:spPr>
          <a:xfrm>
            <a:off x="1011936" y="2136735"/>
            <a:ext cx="9538218" cy="369332"/>
          </a:xfrm>
          <a:prstGeom prst="rect">
            <a:avLst/>
          </a:prstGeom>
          <a:noFill/>
        </p:spPr>
        <p:txBody>
          <a:bodyPr wrap="square">
            <a:spAutoFit/>
          </a:bodyPr>
          <a:lstStyle/>
          <a:p>
            <a:pPr marL="0" indent="0">
              <a:buNone/>
            </a:pPr>
            <a:r>
              <a:rPr lang="en-US" dirty="0"/>
              <a:t>This resource is very useful for students, but it has some limitations:</a:t>
            </a:r>
          </a:p>
        </p:txBody>
      </p:sp>
    </p:spTree>
    <p:extLst>
      <p:ext uri="{BB962C8B-B14F-4D97-AF65-F5344CB8AC3E}">
        <p14:creationId xmlns:p14="http://schemas.microsoft.com/office/powerpoint/2010/main" val="952464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236D4B-766A-1391-874F-BAA21DAB02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D11FD1-3AF3-4F52-4984-CE531299A048}"/>
              </a:ext>
            </a:extLst>
          </p:cNvPr>
          <p:cNvSpPr>
            <a:spLocks noGrp="1"/>
          </p:cNvSpPr>
          <p:nvPr>
            <p:ph type="title"/>
          </p:nvPr>
        </p:nvSpPr>
        <p:spPr/>
        <p:txBody>
          <a:bodyPr>
            <a:normAutofit/>
          </a:bodyPr>
          <a:lstStyle/>
          <a:p>
            <a:r>
              <a:rPr lang="en-US" dirty="0"/>
              <a:t>Can this resource be improved?</a:t>
            </a:r>
          </a:p>
        </p:txBody>
      </p:sp>
      <p:sp>
        <p:nvSpPr>
          <p:cNvPr id="10" name="Slide Number Placeholder 5">
            <a:extLst>
              <a:ext uri="{FF2B5EF4-FFF2-40B4-BE49-F238E27FC236}">
                <a16:creationId xmlns:a16="http://schemas.microsoft.com/office/drawing/2014/main" id="{BFEA8C0A-B771-9075-F277-93B91D873A35}"/>
              </a:ext>
            </a:extLst>
          </p:cNvPr>
          <p:cNvSpPr>
            <a:spLocks noGrp="1"/>
          </p:cNvSpPr>
          <p:nvPr>
            <p:ph type="sldNum" sz="quarter" idx="12"/>
          </p:nvPr>
        </p:nvSpPr>
        <p:spPr/>
        <p:txBody>
          <a:bodyPr/>
          <a:lstStyle/>
          <a:p>
            <a:fld id="{A65A5C87-DF58-40C8-B092-1DE63DB4547E}" type="slidenum">
              <a:rPr lang="en-US" smtClean="0"/>
              <a:pPr/>
              <a:t>7</a:t>
            </a:fld>
            <a:endParaRPr lang="en-US" dirty="0"/>
          </a:p>
        </p:txBody>
      </p:sp>
      <p:graphicFrame>
        <p:nvGraphicFramePr>
          <p:cNvPr id="12" name="Content Placeholder 3">
            <a:extLst>
              <a:ext uri="{FF2B5EF4-FFF2-40B4-BE49-F238E27FC236}">
                <a16:creationId xmlns:a16="http://schemas.microsoft.com/office/drawing/2014/main" id="{5D6FC727-8B85-96C5-3432-10859A2349B4}"/>
              </a:ext>
            </a:extLst>
          </p:cNvPr>
          <p:cNvGraphicFramePr>
            <a:graphicFrameLocks noGrp="1"/>
          </p:cNvGraphicFramePr>
          <p:nvPr>
            <p:ph idx="1"/>
            <p:extLst>
              <p:ext uri="{D42A27DB-BD31-4B8C-83A1-F6EECF244321}">
                <p14:modId xmlns:p14="http://schemas.microsoft.com/office/powerpoint/2010/main" val="1497848937"/>
              </p:ext>
            </p:extLst>
          </p:nvPr>
        </p:nvGraphicFramePr>
        <p:xfrm>
          <a:off x="1115568" y="2267339"/>
          <a:ext cx="10168128" cy="39048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9448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75C63-B7C6-44BB-9D2E-9EA8174A61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41BF24-632C-F23F-53FF-4410A640EA34}"/>
              </a:ext>
            </a:extLst>
          </p:cNvPr>
          <p:cNvSpPr>
            <a:spLocks noGrp="1"/>
          </p:cNvSpPr>
          <p:nvPr>
            <p:ph type="title"/>
          </p:nvPr>
        </p:nvSpPr>
        <p:spPr/>
        <p:txBody>
          <a:bodyPr/>
          <a:lstStyle/>
          <a:p>
            <a:r>
              <a:rPr lang="en-US" dirty="0"/>
              <a:t>Methodology</a:t>
            </a:r>
          </a:p>
        </p:txBody>
      </p:sp>
      <p:sp>
        <p:nvSpPr>
          <p:cNvPr id="3" name="Text Placeholder 2">
            <a:extLst>
              <a:ext uri="{FF2B5EF4-FFF2-40B4-BE49-F238E27FC236}">
                <a16:creationId xmlns:a16="http://schemas.microsoft.com/office/drawing/2014/main" id="{4EA62535-EBF1-3C92-1C8F-EC6A680CE5F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37389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17EDC6-8410-F6AD-FB31-3062F9D3121D}"/>
              </a:ext>
            </a:extLst>
          </p:cNvPr>
          <p:cNvSpPr>
            <a:spLocks noGrp="1"/>
          </p:cNvSpPr>
          <p:nvPr>
            <p:ph type="title"/>
          </p:nvPr>
        </p:nvSpPr>
        <p:spPr/>
        <p:txBody>
          <a:bodyPr>
            <a:normAutofit/>
          </a:bodyPr>
          <a:lstStyle/>
          <a:p>
            <a:r>
              <a:rPr lang="en-US" dirty="0"/>
              <a:t>Steps taken to enrich the resource (1)</a:t>
            </a:r>
          </a:p>
        </p:txBody>
      </p:sp>
      <p:sp>
        <p:nvSpPr>
          <p:cNvPr id="4" name="Content Placeholder 3">
            <a:extLst>
              <a:ext uri="{FF2B5EF4-FFF2-40B4-BE49-F238E27FC236}">
                <a16:creationId xmlns:a16="http://schemas.microsoft.com/office/drawing/2014/main" id="{334968C1-5F0D-364D-2495-4CE221828DF4}"/>
              </a:ext>
            </a:extLst>
          </p:cNvPr>
          <p:cNvSpPr>
            <a:spLocks noGrp="1"/>
          </p:cNvSpPr>
          <p:nvPr>
            <p:ph idx="1"/>
          </p:nvPr>
        </p:nvSpPr>
        <p:spPr/>
        <p:txBody>
          <a:bodyPr>
            <a:normAutofit fontScale="85000" lnSpcReduction="10000"/>
          </a:bodyPr>
          <a:lstStyle/>
          <a:p>
            <a:pPr marL="285750" indent="-285750">
              <a:buFont typeface="Arial" panose="020B0604020202020204" pitchFamily="34" charset="0"/>
              <a:buChar char="•"/>
            </a:pPr>
            <a:r>
              <a:rPr lang="en-US" dirty="0"/>
              <a:t>Converted the original textual content into a structured format (CSV).</a:t>
            </a:r>
          </a:p>
          <a:p>
            <a:pPr marL="285750" indent="-285750">
              <a:buFont typeface="Arial" panose="020B0604020202020204" pitchFamily="34" charset="0"/>
              <a:buChar char="•"/>
            </a:pPr>
            <a:r>
              <a:rPr lang="en-US" dirty="0"/>
              <a:t>Added additional expressions (e.g., </a:t>
            </a:r>
            <a:r>
              <a:rPr lang="en-US" i="1" dirty="0"/>
              <a:t>homo </a:t>
            </a:r>
            <a:r>
              <a:rPr lang="en-US" i="1" dirty="0" err="1"/>
              <a:t>homini</a:t>
            </a:r>
            <a:r>
              <a:rPr lang="en-US" i="1" dirty="0"/>
              <a:t> lupus</a:t>
            </a:r>
            <a:r>
              <a:rPr lang="en-US" dirty="0"/>
              <a:t>); the final version is not fully aligned with Prof. Lesher’s original collection.</a:t>
            </a:r>
          </a:p>
          <a:p>
            <a:pPr marL="285750" indent="-285750">
              <a:buFont typeface="Arial" panose="020B0604020202020204" pitchFamily="34" charset="0"/>
              <a:buChar char="•"/>
            </a:pPr>
            <a:r>
              <a:rPr lang="en-US" dirty="0"/>
              <a:t>Provided more extensive definitions (with the help of ChatGPT – see </a:t>
            </a:r>
            <a:r>
              <a:rPr lang="en-US" dirty="0">
                <a:hlinkClick r:id="rId2"/>
              </a:rPr>
              <a:t>notebook</a:t>
            </a:r>
            <a:r>
              <a:rPr lang="en-US" dirty="0"/>
              <a:t>) to clarify the general philosophical concepts.</a:t>
            </a:r>
          </a:p>
          <a:p>
            <a:pPr marL="285750" indent="-285750">
              <a:buFont typeface="Arial" panose="020B0604020202020204" pitchFamily="34" charset="0"/>
              <a:buChar char="•"/>
            </a:pPr>
            <a:r>
              <a:rPr lang="en-US" dirty="0"/>
              <a:t>Classified expressions by branch of philosophy (e.g., epistemology, ethics, logic).</a:t>
            </a:r>
          </a:p>
          <a:p>
            <a:pPr marL="285750" indent="-285750">
              <a:buFont typeface="Arial" panose="020B0604020202020204" pitchFamily="34" charset="0"/>
              <a:buChar char="•"/>
            </a:pPr>
            <a:r>
              <a:rPr lang="en-US" dirty="0"/>
              <a:t>Included alternative interpretations from different philosophers.</a:t>
            </a:r>
          </a:p>
        </p:txBody>
      </p:sp>
      <p:sp>
        <p:nvSpPr>
          <p:cNvPr id="2" name="Slide Number Placeholder 1">
            <a:extLst>
              <a:ext uri="{FF2B5EF4-FFF2-40B4-BE49-F238E27FC236}">
                <a16:creationId xmlns:a16="http://schemas.microsoft.com/office/drawing/2014/main" id="{81968346-B509-0126-E823-03E32660A688}"/>
              </a:ext>
            </a:extLst>
          </p:cNvPr>
          <p:cNvSpPr>
            <a:spLocks noGrp="1"/>
          </p:cNvSpPr>
          <p:nvPr>
            <p:ph type="sldNum" sz="quarter" idx="12"/>
          </p:nvPr>
        </p:nvSpPr>
        <p:spPr/>
        <p:txBody>
          <a:bodyPr/>
          <a:lstStyle/>
          <a:p>
            <a:fld id="{A65A5C87-DF58-40C8-B092-1DE63DB4547E}" type="slidenum">
              <a:rPr lang="en-US" smtClean="0"/>
              <a:t>9</a:t>
            </a:fld>
            <a:endParaRPr lang="en-US" dirty="0"/>
          </a:p>
        </p:txBody>
      </p:sp>
    </p:spTree>
    <p:extLst>
      <p:ext uri="{BB962C8B-B14F-4D97-AF65-F5344CB8AC3E}">
        <p14:creationId xmlns:p14="http://schemas.microsoft.com/office/powerpoint/2010/main" val="3805982213"/>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DF0A252-5923-47A2-A53A-F9BF729089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927DC71-2909-427C-BDB0-3E47E2101517}">
  <ds:schemaRefs>
    <ds:schemaRef ds:uri="http://schemas.microsoft.com/sharepoint/v3/contenttype/forms"/>
  </ds:schemaRefs>
</ds:datastoreItem>
</file>

<file path=customXml/itemProps3.xml><?xml version="1.0" encoding="utf-8"?>
<ds:datastoreItem xmlns:ds="http://schemas.openxmlformats.org/officeDocument/2006/customXml" ds:itemID="{290D7697-8E53-4EA8-8CBB-9C19575257BF}">
  <ds:schemaRefs>
    <ds:schemaRef ds:uri="http://purl.org/dc/terms/"/>
    <ds:schemaRef ds:uri="71af3243-3dd4-4a8d-8c0d-dd76da1f02a5"/>
    <ds:schemaRef ds:uri="http://schemas.microsoft.com/office/2006/metadata/properties"/>
    <ds:schemaRef ds:uri="http://purl.org/dc/elements/1.1/"/>
    <ds:schemaRef ds:uri="http://schemas.microsoft.com/office/infopath/2007/PartnerControls"/>
    <ds:schemaRef ds:uri="http://schemas.microsoft.com/office/2006/documentManagement/types"/>
    <ds:schemaRef ds:uri="16c05727-aa75-4e4a-9b5f-8a80a1165891"/>
    <ds:schemaRef ds:uri="http://www.w3.org/XML/1998/namespace"/>
    <ds:schemaRef ds:uri="http://schemas.openxmlformats.org/package/2006/metadata/core-properties"/>
    <ds:schemaRef ds:uri="http://purl.org/dc/dcmitype/"/>
  </ds:schemaRefs>
</ds:datastoreItem>
</file>

<file path=docMetadata/LabelInfo.xml><?xml version="1.0" encoding="utf-8"?>
<clbl:labelList xmlns:clbl="http://schemas.microsoft.com/office/2020/mipLabelMetadata">
  <clbl:label id="{6c9bfeca-8902-4dc7-9862-34cfbaed67d0}" enabled="1" method="Standard" siteId="{42151053-0193-47aa-9e81-effd81f772cc}" contentBits="0" removed="0"/>
</clbl:labelList>
</file>

<file path=docProps/app.xml><?xml version="1.0" encoding="utf-8"?>
<Properties xmlns="http://schemas.openxmlformats.org/officeDocument/2006/extended-properties" xmlns:vt="http://schemas.openxmlformats.org/officeDocument/2006/docPropsVTypes">
  <Template/>
  <TotalTime>12015</TotalTime>
  <Words>1779</Words>
  <Application>Microsoft Office PowerPoint</Application>
  <PresentationFormat>Widescreen</PresentationFormat>
  <Paragraphs>206</Paragraphs>
  <Slides>39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Avenir Next LT Pro</vt:lpstr>
      <vt:lpstr>Calibri</vt:lpstr>
      <vt:lpstr>Segoe UI</vt:lpstr>
      <vt:lpstr>Times</vt:lpstr>
      <vt:lpstr>AccentBoxVTI</vt:lpstr>
      <vt:lpstr>Linking Latin Philosophical Expressions</vt:lpstr>
      <vt:lpstr>Agenda</vt:lpstr>
      <vt:lpstr>Motivation</vt:lpstr>
      <vt:lpstr>Latin philosophical expressions</vt:lpstr>
      <vt:lpstr>PowerPoint Presentation</vt:lpstr>
      <vt:lpstr>Can this resource be improved?</vt:lpstr>
      <vt:lpstr>Can this resource be improved?</vt:lpstr>
      <vt:lpstr>Methodology</vt:lpstr>
      <vt:lpstr>Steps taken to enrich the resource (1)</vt:lpstr>
      <vt:lpstr>Steps taken to enrich the resource (2)</vt:lpstr>
      <vt:lpstr>Tools used</vt:lpstr>
      <vt:lpstr>Linking to LiLa</vt:lpstr>
      <vt:lpstr>Input data for Turtle file</vt:lpstr>
      <vt:lpstr>Modeling</vt:lpstr>
      <vt:lpstr>Modeling</vt:lpstr>
      <vt:lpstr>Modeling</vt:lpstr>
      <vt:lpstr>POWLA corpus</vt:lpstr>
      <vt:lpstr>Content Layers</vt:lpstr>
      <vt:lpstr>Syntax</vt:lpstr>
      <vt:lpstr>POS and morphology</vt:lpstr>
      <vt:lpstr>ONTOLEX: LIME and VARTRANS</vt:lpstr>
      <vt:lpstr>Semantics</vt:lpstr>
      <vt:lpstr>Interpretations</vt:lpstr>
      <vt:lpstr>Related concepts</vt:lpstr>
      <vt:lpstr>Results</vt:lpstr>
      <vt:lpstr>Quantitative results</vt:lpstr>
      <vt:lpstr>Examples of analysis: From LiLa to philosophy</vt:lpstr>
      <vt:lpstr>Expressions containing “homo”</vt:lpstr>
      <vt:lpstr>Interpretations of “Summum bonum”</vt:lpstr>
      <vt:lpstr>Translation and definition of “Homo homini lupus”</vt:lpstr>
      <vt:lpstr>Philosophers connected to most expressions</vt:lpstr>
      <vt:lpstr>Expressions connected to Aristotle</vt:lpstr>
      <vt:lpstr>Expressions belonging to “Logic”</vt:lpstr>
      <vt:lpstr>Linked concepts</vt:lpstr>
      <vt:lpstr>Most frequent POS and Nouns</vt:lpstr>
      <vt:lpstr>UD annotations</vt:lpstr>
      <vt:lpstr>Potential applications in NLP</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Giovanna Tonazzo</dc:creator>
  <cp:lastModifiedBy>Giovanna Tonazzo</cp:lastModifiedBy>
  <cp:revision>70</cp:revision>
  <dcterms:created xsi:type="dcterms:W3CDTF">2025-05-13T13:58:10Z</dcterms:created>
  <dcterms:modified xsi:type="dcterms:W3CDTF">2025-05-27T20:21:24Z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