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8" r:id="rId3"/>
    <p:sldId id="263" r:id="rId4"/>
    <p:sldId id="264" r:id="rId5"/>
    <p:sldId id="266" r:id="rId6"/>
    <p:sldId id="265" r:id="rId7"/>
    <p:sldId id="271" r:id="rId8"/>
    <p:sldId id="269" r:id="rId9"/>
    <p:sldId id="267" r:id="rId10"/>
    <p:sldId id="272" r:id="rId11"/>
    <p:sldId id="273" r:id="rId12"/>
    <p:sldId id="274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77" r:id="rId21"/>
    <p:sldId id="287" r:id="rId22"/>
    <p:sldId id="275" r:id="rId23"/>
    <p:sldId id="276" r:id="rId24"/>
    <p:sldId id="288" r:id="rId25"/>
    <p:sldId id="279" r:id="rId26"/>
    <p:sldId id="257" r:id="rId27"/>
  </p:sldIdLst>
  <p:sldSz cx="12192000" cy="6858000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71D7F9-9BA3-6648-81F6-41446E006608}">
          <p14:sldIdLst>
            <p14:sldId id="256"/>
            <p14:sldId id="258"/>
            <p14:sldId id="263"/>
            <p14:sldId id="264"/>
            <p14:sldId id="266"/>
            <p14:sldId id="265"/>
            <p14:sldId id="271"/>
            <p14:sldId id="269"/>
            <p14:sldId id="267"/>
            <p14:sldId id="272"/>
            <p14:sldId id="273"/>
            <p14:sldId id="274"/>
            <p14:sldId id="280"/>
            <p14:sldId id="281"/>
            <p14:sldId id="282"/>
            <p14:sldId id="283"/>
            <p14:sldId id="284"/>
            <p14:sldId id="285"/>
            <p14:sldId id="286"/>
            <p14:sldId id="277"/>
            <p14:sldId id="287"/>
            <p14:sldId id="275"/>
            <p14:sldId id="276"/>
            <p14:sldId id="288"/>
            <p14:sldId id="279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7" userDrawn="1">
          <p15:clr>
            <a:srgbClr val="A4A3A4"/>
          </p15:clr>
        </p15:guide>
        <p15:guide id="2" orient="horz" pos="4247" userDrawn="1">
          <p15:clr>
            <a:srgbClr val="A4A3A4"/>
          </p15:clr>
        </p15:guide>
        <p15:guide id="3" orient="horz" pos="3906" userDrawn="1">
          <p15:clr>
            <a:srgbClr val="A4A3A4"/>
          </p15:clr>
        </p15:guide>
        <p15:guide id="4" orient="horz" pos="755" userDrawn="1">
          <p15:clr>
            <a:srgbClr val="A4A3A4"/>
          </p15:clr>
        </p15:guide>
        <p15:guide id="5" orient="horz" pos="850" userDrawn="1">
          <p15:clr>
            <a:srgbClr val="A4A3A4"/>
          </p15:clr>
        </p15:guide>
        <p15:guide id="6" orient="horz" pos="997" userDrawn="1">
          <p15:clr>
            <a:srgbClr val="A4A3A4"/>
          </p15:clr>
        </p15:guide>
        <p15:guide id="7" orient="horz" pos="1104" userDrawn="1">
          <p15:clr>
            <a:srgbClr val="A4A3A4"/>
          </p15:clr>
        </p15:guide>
        <p15:guide id="8" orient="horz" pos="3997" userDrawn="1">
          <p15:clr>
            <a:srgbClr val="A4A3A4"/>
          </p15:clr>
        </p15:guide>
        <p15:guide id="9" pos="303" userDrawn="1">
          <p15:clr>
            <a:srgbClr val="A4A3A4"/>
          </p15:clr>
        </p15:guide>
        <p15:guide id="10" pos="73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AF37"/>
    <a:srgbClr val="1E326B"/>
    <a:srgbClr val="EF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Světlý styl 2 – zvýraznění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Střední styl 2 – zvýraznění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Střední styl 2 – zvýraznění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 Středně sytá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3"/>
    <p:restoredTop sz="85551" autoAdjust="0"/>
  </p:normalViewPr>
  <p:slideViewPr>
    <p:cSldViewPr snapToGrid="0">
      <p:cViewPr varScale="1">
        <p:scale>
          <a:sx n="141" d="100"/>
          <a:sy n="141" d="100"/>
        </p:scale>
        <p:origin x="216" y="280"/>
      </p:cViewPr>
      <p:guideLst>
        <p:guide orient="horz" pos="227"/>
        <p:guide orient="horz" pos="4247"/>
        <p:guide orient="horz" pos="3906"/>
        <p:guide orient="horz" pos="755"/>
        <p:guide orient="horz" pos="850"/>
        <p:guide orient="horz" pos="997"/>
        <p:guide orient="horz" pos="1104"/>
        <p:guide orient="horz" pos="3997"/>
        <p:guide pos="303"/>
        <p:guide pos="7378"/>
      </p:guideLst>
    </p:cSldViewPr>
  </p:slideViewPr>
  <p:outlineViewPr>
    <p:cViewPr>
      <p:scale>
        <a:sx n="33" d="100"/>
        <a:sy n="33" d="100"/>
      </p:scale>
      <p:origin x="0" y="-48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 showGuides="1">
      <p:cViewPr varScale="1">
        <p:scale>
          <a:sx n="98" d="100"/>
          <a:sy n="98" d="100"/>
        </p:scale>
        <p:origin x="25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Chmelař" userId="e8a8c6f6cf1a7ebf" providerId="LiveId" clId="{A5D1061F-BA10-4B36-A7F1-05F3C1EADD29}"/>
    <pc:docChg chg="modSld">
      <pc:chgData name="Martin Chmelař" userId="e8a8c6f6cf1a7ebf" providerId="LiveId" clId="{A5D1061F-BA10-4B36-A7F1-05F3C1EADD29}" dt="2017-11-10T20:39:46.822" v="19" actId="20577"/>
      <pc:docMkLst>
        <pc:docMk/>
      </pc:docMkLst>
      <pc:sldChg chg="modSp">
        <pc:chgData name="Martin Chmelař" userId="e8a8c6f6cf1a7ebf" providerId="LiveId" clId="{A5D1061F-BA10-4B36-A7F1-05F3C1EADD29}" dt="2017-11-10T20:39:46.822" v="19" actId="20577"/>
        <pc:sldMkLst>
          <pc:docMk/>
          <pc:sldMk cId="3802003237" sldId="256"/>
        </pc:sldMkLst>
        <pc:spChg chg="mod">
          <ac:chgData name="Martin Chmelař" userId="e8a8c6f6cf1a7ebf" providerId="LiveId" clId="{A5D1061F-BA10-4B36-A7F1-05F3C1EADD29}" dt="2017-11-10T20:39:46.822" v="19" actId="20577"/>
          <ac:spMkLst>
            <pc:docMk/>
            <pc:sldMk cId="3802003237" sldId="25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C273C-2AA5-45D3-9D63-A1F288D23CE4}" type="datetimeFigureOut">
              <a:rPr lang="cs-CZ" smtClean="0"/>
              <a:t>10.11.18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5D386-A385-46B5-BD9C-A9A145AF15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126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B465E-AE64-427C-B348-477CFBA34D3C}" type="datetimeFigureOut">
              <a:rPr lang="cs-CZ" smtClean="0"/>
              <a:t>10.11.18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08A39-BC40-4245-8E0B-4F657072F4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5387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8A39-BC40-4245-8E0B-4F657072F420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2563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08A39-BC40-4245-8E0B-4F657072F42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792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08A39-BC40-4245-8E0B-4F657072F420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3724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08A39-BC40-4245-8E0B-4F657072F420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9980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ulní sníme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kupina 30"/>
          <p:cNvGrpSpPr/>
          <p:nvPr userDrawn="1"/>
        </p:nvGrpSpPr>
        <p:grpSpPr bwMode="gray">
          <a:xfrm>
            <a:off x="1" y="0"/>
            <a:ext cx="12259779" cy="151200"/>
            <a:chOff x="814514" y="2924944"/>
            <a:chExt cx="6400078" cy="90000"/>
          </a:xfrm>
        </p:grpSpPr>
        <p:sp>
          <p:nvSpPr>
            <p:cNvPr id="10" name="Obdélník 31"/>
            <p:cNvSpPr/>
            <p:nvPr userDrawn="1"/>
          </p:nvSpPr>
          <p:spPr bwMode="gray">
            <a:xfrm>
              <a:off x="814514" y="2924944"/>
              <a:ext cx="914400" cy="90000"/>
            </a:xfrm>
            <a:prstGeom prst="rect">
              <a:avLst/>
            </a:prstGeom>
            <a:solidFill>
              <a:srgbClr val="0096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 sz="1800"/>
            </a:p>
          </p:txBody>
        </p:sp>
        <p:sp>
          <p:nvSpPr>
            <p:cNvPr id="11" name="Obdélník 32"/>
            <p:cNvSpPr/>
            <p:nvPr userDrawn="1"/>
          </p:nvSpPr>
          <p:spPr bwMode="gray">
            <a:xfrm>
              <a:off x="1728914" y="2924944"/>
              <a:ext cx="914400" cy="90000"/>
            </a:xfrm>
            <a:prstGeom prst="rect">
              <a:avLst/>
            </a:prstGeom>
            <a:solidFill>
              <a:srgbClr val="E5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 sz="1800"/>
            </a:p>
          </p:txBody>
        </p:sp>
        <p:sp>
          <p:nvSpPr>
            <p:cNvPr id="12" name="Obdélník 33"/>
            <p:cNvSpPr/>
            <p:nvPr userDrawn="1"/>
          </p:nvSpPr>
          <p:spPr bwMode="gray">
            <a:xfrm>
              <a:off x="2643314" y="2924944"/>
              <a:ext cx="914400" cy="90000"/>
            </a:xfrm>
            <a:prstGeom prst="rect">
              <a:avLst/>
            </a:prstGeom>
            <a:solidFill>
              <a:srgbClr val="C8D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 sz="1800"/>
            </a:p>
          </p:txBody>
        </p:sp>
        <p:sp>
          <p:nvSpPr>
            <p:cNvPr id="13" name="Obdélník 34"/>
            <p:cNvSpPr/>
            <p:nvPr userDrawn="1"/>
          </p:nvSpPr>
          <p:spPr bwMode="gray">
            <a:xfrm>
              <a:off x="3557714" y="2924944"/>
              <a:ext cx="914400" cy="90000"/>
            </a:xfrm>
            <a:prstGeom prst="rect">
              <a:avLst/>
            </a:prstGeom>
            <a:solidFill>
              <a:srgbClr val="EA52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 sz="1800"/>
            </a:p>
          </p:txBody>
        </p:sp>
        <p:sp>
          <p:nvSpPr>
            <p:cNvPr id="14" name="Obdélník 35"/>
            <p:cNvSpPr/>
            <p:nvPr userDrawn="1"/>
          </p:nvSpPr>
          <p:spPr bwMode="gray">
            <a:xfrm>
              <a:off x="4472114" y="2924944"/>
              <a:ext cx="914400" cy="90000"/>
            </a:xfrm>
            <a:prstGeom prst="rect">
              <a:avLst/>
            </a:prstGeom>
            <a:solidFill>
              <a:srgbClr val="009F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 sz="1800"/>
            </a:p>
          </p:txBody>
        </p:sp>
        <p:sp>
          <p:nvSpPr>
            <p:cNvPr id="15" name="Obdélník 36"/>
            <p:cNvSpPr/>
            <p:nvPr userDrawn="1"/>
          </p:nvSpPr>
          <p:spPr bwMode="gray">
            <a:xfrm>
              <a:off x="5386514" y="2924944"/>
              <a:ext cx="914400" cy="90000"/>
            </a:xfrm>
            <a:prstGeom prst="rect">
              <a:avLst/>
            </a:prstGeom>
            <a:solidFill>
              <a:srgbClr val="E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 sz="1800"/>
            </a:p>
          </p:txBody>
        </p:sp>
        <p:sp>
          <p:nvSpPr>
            <p:cNvPr id="16" name="Obdélník 37"/>
            <p:cNvSpPr/>
            <p:nvPr userDrawn="1"/>
          </p:nvSpPr>
          <p:spPr bwMode="gray">
            <a:xfrm>
              <a:off x="6300192" y="2924944"/>
              <a:ext cx="914400" cy="90000"/>
            </a:xfrm>
            <a:prstGeom prst="rect">
              <a:avLst/>
            </a:prstGeom>
            <a:solidFill>
              <a:srgbClr val="033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 sz="180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486" y="3821182"/>
            <a:ext cx="5650097" cy="2573058"/>
          </a:xfrm>
        </p:spPr>
        <p:txBody>
          <a:bodyPr anchor="b" anchorCtr="0"/>
          <a:lstStyle>
            <a:lvl1pPr marL="0" indent="0" algn="l">
              <a:buNone/>
              <a:defRPr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Kontaktní informace</a:t>
            </a:r>
          </a:p>
          <a:p>
            <a:r>
              <a:rPr lang="cs-CZ" dirty="0"/>
              <a:t>o lektorovi</a:t>
            </a:r>
          </a:p>
        </p:txBody>
      </p:sp>
      <p:sp>
        <p:nvSpPr>
          <p:cNvPr id="5" name="Nadpis 4"/>
          <p:cNvSpPr>
            <a:spLocks noGrp="1"/>
          </p:cNvSpPr>
          <p:nvPr>
            <p:ph type="title" hasCustomPrompt="1"/>
          </p:nvPr>
        </p:nvSpPr>
        <p:spPr>
          <a:xfrm>
            <a:off x="480486" y="1466605"/>
            <a:ext cx="11262783" cy="2115497"/>
          </a:xfrm>
        </p:spPr>
        <p:txBody>
          <a:bodyPr/>
          <a:lstStyle>
            <a:lvl1pPr algn="l">
              <a:defRPr b="1">
                <a:solidFill>
                  <a:schemeClr val="bg2"/>
                </a:solidFill>
              </a:defRPr>
            </a:lvl1pPr>
          </a:lstStyle>
          <a:p>
            <a:r>
              <a:rPr lang="cs-CZ" dirty="0"/>
              <a:t>Název přednášky</a:t>
            </a:r>
          </a:p>
        </p:txBody>
      </p:sp>
      <p:pic>
        <p:nvPicPr>
          <p:cNvPr id="2050" name="Picture 2" descr="G:\Marketing\akce_(TechEd_Bootcamp_divadlo_atd)\2016\08_JavaDays 2016 (listopad)\logo\Java_Days_Logo_Variant\Java_Days_Logo_Variant\JD_red_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471" y="4004440"/>
            <a:ext cx="4027896" cy="201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G:\Loga a obrázky\Loga GOPAS\GOPAS nové logo 2012\GOPAS logo Pocitacova skola\Gopas skola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22" y="409650"/>
            <a:ext cx="1932782" cy="40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88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vouřádkový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0485" y="360362"/>
            <a:ext cx="11262783" cy="1222376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Dvouřádkový</a:t>
            </a:r>
            <a:br>
              <a:rPr lang="cs-CZ" dirty="0"/>
            </a:br>
            <a:r>
              <a:rPr lang="cs-CZ" dirty="0"/>
              <a:t>nadpis snímku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C421-1D11-4EFD-BE5A-DE53B3F8621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9423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 bez nadp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484" y="360362"/>
            <a:ext cx="11262781" cy="584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C421-1D11-4EFD-BE5A-DE53B3F8621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13305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C421-1D11-4EFD-BE5A-DE53B3F8621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2187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ulní snímek s podnadpise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kupina 30"/>
          <p:cNvGrpSpPr/>
          <p:nvPr userDrawn="1"/>
        </p:nvGrpSpPr>
        <p:grpSpPr bwMode="gray">
          <a:xfrm>
            <a:off x="1" y="0"/>
            <a:ext cx="12259779" cy="151200"/>
            <a:chOff x="814514" y="2924944"/>
            <a:chExt cx="6400078" cy="90000"/>
          </a:xfrm>
        </p:grpSpPr>
        <p:sp>
          <p:nvSpPr>
            <p:cNvPr id="10" name="Obdélník 31"/>
            <p:cNvSpPr/>
            <p:nvPr userDrawn="1"/>
          </p:nvSpPr>
          <p:spPr bwMode="gray">
            <a:xfrm>
              <a:off x="814514" y="2924944"/>
              <a:ext cx="914400" cy="90000"/>
            </a:xfrm>
            <a:prstGeom prst="rect">
              <a:avLst/>
            </a:prstGeom>
            <a:solidFill>
              <a:srgbClr val="0096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 sz="1800"/>
            </a:p>
          </p:txBody>
        </p:sp>
        <p:sp>
          <p:nvSpPr>
            <p:cNvPr id="11" name="Obdélník 32"/>
            <p:cNvSpPr/>
            <p:nvPr userDrawn="1"/>
          </p:nvSpPr>
          <p:spPr bwMode="gray">
            <a:xfrm>
              <a:off x="1728914" y="2924944"/>
              <a:ext cx="914400" cy="90000"/>
            </a:xfrm>
            <a:prstGeom prst="rect">
              <a:avLst/>
            </a:prstGeom>
            <a:solidFill>
              <a:srgbClr val="E5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 sz="1800"/>
            </a:p>
          </p:txBody>
        </p:sp>
        <p:sp>
          <p:nvSpPr>
            <p:cNvPr id="12" name="Obdélník 33"/>
            <p:cNvSpPr/>
            <p:nvPr userDrawn="1"/>
          </p:nvSpPr>
          <p:spPr bwMode="gray">
            <a:xfrm>
              <a:off x="2643314" y="2924944"/>
              <a:ext cx="914400" cy="90000"/>
            </a:xfrm>
            <a:prstGeom prst="rect">
              <a:avLst/>
            </a:prstGeom>
            <a:solidFill>
              <a:srgbClr val="C8D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 sz="1800"/>
            </a:p>
          </p:txBody>
        </p:sp>
        <p:sp>
          <p:nvSpPr>
            <p:cNvPr id="13" name="Obdélník 34"/>
            <p:cNvSpPr/>
            <p:nvPr userDrawn="1"/>
          </p:nvSpPr>
          <p:spPr bwMode="gray">
            <a:xfrm>
              <a:off x="3557714" y="2924944"/>
              <a:ext cx="914400" cy="90000"/>
            </a:xfrm>
            <a:prstGeom prst="rect">
              <a:avLst/>
            </a:prstGeom>
            <a:solidFill>
              <a:srgbClr val="EA52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 sz="1800"/>
            </a:p>
          </p:txBody>
        </p:sp>
        <p:sp>
          <p:nvSpPr>
            <p:cNvPr id="14" name="Obdélník 35"/>
            <p:cNvSpPr/>
            <p:nvPr userDrawn="1"/>
          </p:nvSpPr>
          <p:spPr bwMode="gray">
            <a:xfrm>
              <a:off x="4472114" y="2924944"/>
              <a:ext cx="914400" cy="90000"/>
            </a:xfrm>
            <a:prstGeom prst="rect">
              <a:avLst/>
            </a:prstGeom>
            <a:solidFill>
              <a:srgbClr val="009F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 sz="1800"/>
            </a:p>
          </p:txBody>
        </p:sp>
        <p:sp>
          <p:nvSpPr>
            <p:cNvPr id="15" name="Obdélník 36"/>
            <p:cNvSpPr/>
            <p:nvPr userDrawn="1"/>
          </p:nvSpPr>
          <p:spPr bwMode="gray">
            <a:xfrm>
              <a:off x="5386514" y="2924944"/>
              <a:ext cx="914400" cy="90000"/>
            </a:xfrm>
            <a:prstGeom prst="rect">
              <a:avLst/>
            </a:prstGeom>
            <a:solidFill>
              <a:srgbClr val="E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 sz="1800"/>
            </a:p>
          </p:txBody>
        </p:sp>
        <p:sp>
          <p:nvSpPr>
            <p:cNvPr id="16" name="Obdélník 37"/>
            <p:cNvSpPr/>
            <p:nvPr userDrawn="1"/>
          </p:nvSpPr>
          <p:spPr bwMode="gray">
            <a:xfrm>
              <a:off x="6300192" y="2924944"/>
              <a:ext cx="914400" cy="90000"/>
            </a:xfrm>
            <a:prstGeom prst="rect">
              <a:avLst/>
            </a:prstGeom>
            <a:solidFill>
              <a:srgbClr val="033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 sz="180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486" y="3821182"/>
            <a:ext cx="5650097" cy="2573058"/>
          </a:xfrm>
        </p:spPr>
        <p:txBody>
          <a:bodyPr anchor="b" anchorCtr="0"/>
          <a:lstStyle>
            <a:lvl1pPr marL="0" indent="0" algn="l">
              <a:buNone/>
              <a:defRPr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Kontaktní informace</a:t>
            </a:r>
          </a:p>
          <a:p>
            <a:r>
              <a:rPr lang="cs-CZ" dirty="0"/>
              <a:t>o lektorovi</a:t>
            </a:r>
          </a:p>
        </p:txBody>
      </p:sp>
      <p:sp>
        <p:nvSpPr>
          <p:cNvPr id="5" name="Nadpis 4"/>
          <p:cNvSpPr>
            <a:spLocks noGrp="1"/>
          </p:cNvSpPr>
          <p:nvPr>
            <p:ph type="title" hasCustomPrompt="1"/>
          </p:nvPr>
        </p:nvSpPr>
        <p:spPr>
          <a:xfrm>
            <a:off x="480486" y="1466605"/>
            <a:ext cx="11262783" cy="1352117"/>
          </a:xfrm>
        </p:spPr>
        <p:txBody>
          <a:bodyPr/>
          <a:lstStyle>
            <a:lvl1pPr algn="l">
              <a:defRPr b="1">
                <a:solidFill>
                  <a:schemeClr val="bg2"/>
                </a:solidFill>
              </a:defRPr>
            </a:lvl1pPr>
          </a:lstStyle>
          <a:p>
            <a:r>
              <a:rPr lang="cs-CZ" dirty="0"/>
              <a:t>Název přednášky</a:t>
            </a:r>
          </a:p>
        </p:txBody>
      </p:sp>
      <p:sp>
        <p:nvSpPr>
          <p:cNvPr id="17" name="Zástupný symbol pro text 16"/>
          <p:cNvSpPr>
            <a:spLocks noGrp="1"/>
          </p:cNvSpPr>
          <p:nvPr>
            <p:ph type="body" sz="quarter" idx="10" hasCustomPrompt="1"/>
          </p:nvPr>
        </p:nvSpPr>
        <p:spPr>
          <a:xfrm>
            <a:off x="480486" y="2818723"/>
            <a:ext cx="11262783" cy="73432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i="0">
                <a:solidFill>
                  <a:schemeClr val="bg2"/>
                </a:solidFill>
              </a:defRPr>
            </a:lvl1pPr>
          </a:lstStyle>
          <a:p>
            <a:pPr lvl="0"/>
            <a:r>
              <a:rPr lang="cs-CZ" dirty="0"/>
              <a:t>Podnadpis</a:t>
            </a:r>
          </a:p>
        </p:txBody>
      </p:sp>
      <p:pic>
        <p:nvPicPr>
          <p:cNvPr id="29" name="Picture 2" descr="G:\Marketing\akce_(TechEd_Bootcamp_divadlo_atd)\2016\08_JavaDays 2016 (listopad)\logo\Java_Days_Logo_Variant\Java_Days_Logo_Variant\JD_red_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471" y="4004440"/>
            <a:ext cx="4027896" cy="201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G:\Loga a obrázky\Loga GOPAS\GOPAS nové logo 2012\GOPAS logo Pocitacova skola\Gopas skola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22" y="409650"/>
            <a:ext cx="1932782" cy="40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815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ředělový snímek s podnadpise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kupina 30"/>
          <p:cNvGrpSpPr/>
          <p:nvPr userDrawn="1"/>
        </p:nvGrpSpPr>
        <p:grpSpPr bwMode="gray">
          <a:xfrm>
            <a:off x="1" y="0"/>
            <a:ext cx="12259779" cy="151200"/>
            <a:chOff x="814514" y="2924944"/>
            <a:chExt cx="6400078" cy="90000"/>
          </a:xfrm>
        </p:grpSpPr>
        <p:sp>
          <p:nvSpPr>
            <p:cNvPr id="10" name="Obdélník 31"/>
            <p:cNvSpPr/>
            <p:nvPr userDrawn="1"/>
          </p:nvSpPr>
          <p:spPr bwMode="gray">
            <a:xfrm>
              <a:off x="814514" y="2924944"/>
              <a:ext cx="914400" cy="90000"/>
            </a:xfrm>
            <a:prstGeom prst="rect">
              <a:avLst/>
            </a:prstGeom>
            <a:solidFill>
              <a:srgbClr val="0096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 sz="1800"/>
            </a:p>
          </p:txBody>
        </p:sp>
        <p:sp>
          <p:nvSpPr>
            <p:cNvPr id="11" name="Obdélník 32"/>
            <p:cNvSpPr/>
            <p:nvPr userDrawn="1"/>
          </p:nvSpPr>
          <p:spPr bwMode="gray">
            <a:xfrm>
              <a:off x="1728914" y="2924944"/>
              <a:ext cx="914400" cy="90000"/>
            </a:xfrm>
            <a:prstGeom prst="rect">
              <a:avLst/>
            </a:prstGeom>
            <a:solidFill>
              <a:srgbClr val="E5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 sz="1800"/>
            </a:p>
          </p:txBody>
        </p:sp>
        <p:sp>
          <p:nvSpPr>
            <p:cNvPr id="12" name="Obdélník 33"/>
            <p:cNvSpPr/>
            <p:nvPr userDrawn="1"/>
          </p:nvSpPr>
          <p:spPr bwMode="gray">
            <a:xfrm>
              <a:off x="2643314" y="2924944"/>
              <a:ext cx="914400" cy="90000"/>
            </a:xfrm>
            <a:prstGeom prst="rect">
              <a:avLst/>
            </a:prstGeom>
            <a:solidFill>
              <a:srgbClr val="C8D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 sz="1800"/>
            </a:p>
          </p:txBody>
        </p:sp>
        <p:sp>
          <p:nvSpPr>
            <p:cNvPr id="13" name="Obdélník 34"/>
            <p:cNvSpPr/>
            <p:nvPr userDrawn="1"/>
          </p:nvSpPr>
          <p:spPr bwMode="gray">
            <a:xfrm>
              <a:off x="3557714" y="2924944"/>
              <a:ext cx="914400" cy="90000"/>
            </a:xfrm>
            <a:prstGeom prst="rect">
              <a:avLst/>
            </a:prstGeom>
            <a:solidFill>
              <a:srgbClr val="EA52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 sz="1800"/>
            </a:p>
          </p:txBody>
        </p:sp>
        <p:sp>
          <p:nvSpPr>
            <p:cNvPr id="14" name="Obdélník 35"/>
            <p:cNvSpPr/>
            <p:nvPr userDrawn="1"/>
          </p:nvSpPr>
          <p:spPr bwMode="gray">
            <a:xfrm>
              <a:off x="4472114" y="2924944"/>
              <a:ext cx="914400" cy="90000"/>
            </a:xfrm>
            <a:prstGeom prst="rect">
              <a:avLst/>
            </a:prstGeom>
            <a:solidFill>
              <a:srgbClr val="009F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 sz="1800"/>
            </a:p>
          </p:txBody>
        </p:sp>
        <p:sp>
          <p:nvSpPr>
            <p:cNvPr id="15" name="Obdélník 36"/>
            <p:cNvSpPr/>
            <p:nvPr userDrawn="1"/>
          </p:nvSpPr>
          <p:spPr bwMode="gray">
            <a:xfrm>
              <a:off x="5386514" y="2924944"/>
              <a:ext cx="914400" cy="90000"/>
            </a:xfrm>
            <a:prstGeom prst="rect">
              <a:avLst/>
            </a:prstGeom>
            <a:solidFill>
              <a:srgbClr val="E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 sz="1800"/>
            </a:p>
          </p:txBody>
        </p:sp>
        <p:sp>
          <p:nvSpPr>
            <p:cNvPr id="16" name="Obdélník 37"/>
            <p:cNvSpPr/>
            <p:nvPr userDrawn="1"/>
          </p:nvSpPr>
          <p:spPr bwMode="gray">
            <a:xfrm>
              <a:off x="6300192" y="2924944"/>
              <a:ext cx="914400" cy="90000"/>
            </a:xfrm>
            <a:prstGeom prst="rect">
              <a:avLst/>
            </a:prstGeom>
            <a:solidFill>
              <a:srgbClr val="033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 sz="1800"/>
            </a:p>
          </p:txBody>
        </p:sp>
      </p:grpSp>
      <p:sp>
        <p:nvSpPr>
          <p:cNvPr id="5" name="Nadpis 4"/>
          <p:cNvSpPr>
            <a:spLocks noGrp="1"/>
          </p:cNvSpPr>
          <p:nvPr>
            <p:ph type="title" hasCustomPrompt="1"/>
          </p:nvPr>
        </p:nvSpPr>
        <p:spPr>
          <a:xfrm>
            <a:off x="480486" y="1884205"/>
            <a:ext cx="11262783" cy="1352117"/>
          </a:xfrm>
        </p:spPr>
        <p:txBody>
          <a:bodyPr/>
          <a:lstStyle>
            <a:lvl1pPr algn="l">
              <a:defRPr b="1">
                <a:solidFill>
                  <a:schemeClr val="bg2"/>
                </a:solidFill>
              </a:defRPr>
            </a:lvl1pPr>
          </a:lstStyle>
          <a:p>
            <a:r>
              <a:rPr lang="cs-CZ" dirty="0"/>
              <a:t>Název přednášky</a:t>
            </a:r>
          </a:p>
        </p:txBody>
      </p:sp>
      <p:pic>
        <p:nvPicPr>
          <p:cNvPr id="7" name="Obrázek 6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4" y="481326"/>
            <a:ext cx="7897005" cy="642388"/>
          </a:xfrm>
          <a:prstGeom prst="rect">
            <a:avLst/>
          </a:prstGeom>
        </p:spPr>
      </p:pic>
      <p:sp>
        <p:nvSpPr>
          <p:cNvPr id="17" name="Zástupný symbol pro text 16"/>
          <p:cNvSpPr>
            <a:spLocks noGrp="1"/>
          </p:cNvSpPr>
          <p:nvPr>
            <p:ph type="body" sz="quarter" idx="10" hasCustomPrompt="1"/>
          </p:nvPr>
        </p:nvSpPr>
        <p:spPr>
          <a:xfrm>
            <a:off x="480486" y="3236321"/>
            <a:ext cx="11262783" cy="73432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i="0">
                <a:solidFill>
                  <a:schemeClr val="bg2"/>
                </a:solidFill>
              </a:defRPr>
            </a:lvl1pPr>
          </a:lstStyle>
          <a:p>
            <a:pPr lvl="0"/>
            <a:r>
              <a:rPr lang="cs-CZ" dirty="0"/>
              <a:t>Podnadpis</a:t>
            </a:r>
          </a:p>
        </p:txBody>
      </p:sp>
      <p:pic>
        <p:nvPicPr>
          <p:cNvPr id="21" name="Obrázek 2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11" b="21166"/>
          <a:stretch/>
        </p:blipFill>
        <p:spPr>
          <a:xfrm>
            <a:off x="10823009" y="6413816"/>
            <a:ext cx="983559" cy="351247"/>
          </a:xfrm>
          <a:prstGeom prst="rect">
            <a:avLst/>
          </a:prstGeom>
        </p:spPr>
      </p:pic>
      <p:pic>
        <p:nvPicPr>
          <p:cNvPr id="20" name="Picture 2" descr="G:\Marketing\akce_(TechEd_Bootcamp_divadlo_atd)\2016\08_JavaDays 2016 (listopad)\logo\Java_Days_Logo_Variant\Java_Days_Logo_Variant\JD_red_01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774" y="6264705"/>
            <a:ext cx="1030415" cy="51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G:\Loga a obrázky\Loga GOPAS\GOPAS nové logo 2012\GOPAS logo Pocitacova skola\Gopas skola cmyk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05" y="6463089"/>
            <a:ext cx="1236317" cy="26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21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ednořádkový nadpis + 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0485" y="360363"/>
            <a:ext cx="11262783" cy="830874"/>
          </a:xfrm>
        </p:spPr>
        <p:txBody>
          <a:bodyPr/>
          <a:lstStyle>
            <a:lvl1pPr>
              <a:defRPr b="0"/>
            </a:lvl1pPr>
          </a:lstStyle>
          <a:p>
            <a:r>
              <a:rPr lang="cs-CZ" dirty="0"/>
              <a:t>Jednořádkový nadpis snímku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485" y="1342239"/>
            <a:ext cx="11262783" cy="4858536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5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07968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CBD5C421-1D11-4EFD-BE5A-DE53B3F8621D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980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vouřádkový nadpis +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0485" y="360365"/>
            <a:ext cx="11262783" cy="1208379"/>
          </a:xfrm>
        </p:spPr>
        <p:txBody>
          <a:bodyPr>
            <a:noAutofit/>
          </a:bodyPr>
          <a:lstStyle>
            <a:lvl1pPr>
              <a:defRPr sz="4200" b="0"/>
            </a:lvl1pPr>
          </a:lstStyle>
          <a:p>
            <a:r>
              <a:rPr lang="cs-CZ" dirty="0"/>
              <a:t>Dvouřádkový</a:t>
            </a:r>
            <a:br>
              <a:rPr lang="cs-CZ" dirty="0"/>
            </a:br>
            <a:r>
              <a:rPr lang="cs-CZ" dirty="0"/>
              <a:t>nadpis snímku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485" y="1752603"/>
            <a:ext cx="11262783" cy="444817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07968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CBD5C421-1D11-4EFD-BE5A-DE53B3F8621D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15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Jednořádkový nadpis + 2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0485" y="360365"/>
            <a:ext cx="11262783" cy="838201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Jednořádkový nadpis snímku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486" y="1349376"/>
            <a:ext cx="5513916" cy="48513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349376"/>
            <a:ext cx="5545667" cy="48513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C421-1D11-4EFD-BE5A-DE53B3F8621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101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Jednořádkový nadpis + 3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0485" y="360365"/>
            <a:ext cx="11262783" cy="838201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Jednořádkový nadpis snímku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483" y="1349374"/>
            <a:ext cx="3600000" cy="482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3265" y="1349374"/>
            <a:ext cx="3600000" cy="482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C421-1D11-4EFD-BE5A-DE53B3F8621D}" type="slidenum">
              <a:rPr lang="cs-CZ" smtClean="0"/>
              <a:t>‹#›</a:t>
            </a:fld>
            <a:endParaRPr lang="cs-CZ"/>
          </a:p>
        </p:txBody>
      </p:sp>
      <p:sp>
        <p:nvSpPr>
          <p:cNvPr id="6" name="Content Placeholder 2"/>
          <p:cNvSpPr>
            <a:spLocks noGrp="1"/>
          </p:cNvSpPr>
          <p:nvPr>
            <p:ph sz="half" idx="13"/>
          </p:nvPr>
        </p:nvSpPr>
        <p:spPr>
          <a:xfrm>
            <a:off x="4311873" y="1349374"/>
            <a:ext cx="3600000" cy="482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4206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Jednořádkový nadpis + 4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0485" y="360365"/>
            <a:ext cx="11262783" cy="838201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Jednořádkový nadpis snímku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486" y="1349374"/>
            <a:ext cx="5513916" cy="234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349374"/>
            <a:ext cx="5545667" cy="234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C421-1D11-4EFD-BE5A-DE53B3F8621D}" type="slidenum">
              <a:rPr lang="cs-CZ" smtClean="0"/>
              <a:t>‹#›</a:t>
            </a:fld>
            <a:endParaRPr lang="cs-CZ"/>
          </a:p>
        </p:txBody>
      </p:sp>
      <p:sp>
        <p:nvSpPr>
          <p:cNvPr id="6" name="Content Placeholder 2"/>
          <p:cNvSpPr>
            <a:spLocks noGrp="1"/>
          </p:cNvSpPr>
          <p:nvPr>
            <p:ph sz="half" idx="13"/>
          </p:nvPr>
        </p:nvSpPr>
        <p:spPr>
          <a:xfrm>
            <a:off x="480486" y="3836737"/>
            <a:ext cx="5513916" cy="234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4"/>
          </p:nvPr>
        </p:nvSpPr>
        <p:spPr>
          <a:xfrm>
            <a:off x="6197601" y="3830013"/>
            <a:ext cx="5545667" cy="234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037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ouřádkový nadpis + 2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0485" y="360362"/>
            <a:ext cx="11262783" cy="1222376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Dvouřádkový</a:t>
            </a:r>
            <a:br>
              <a:rPr lang="cs-CZ" dirty="0"/>
            </a:br>
            <a:r>
              <a:rPr lang="cs-CZ" dirty="0"/>
              <a:t>nadpis snímku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486" y="1752600"/>
            <a:ext cx="5513916" cy="44481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752600"/>
            <a:ext cx="5545667" cy="44481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C421-1D11-4EFD-BE5A-DE53B3F8621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8269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485" y="360365"/>
            <a:ext cx="11262783" cy="83820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cs-CZ" dirty="0"/>
              <a:t>Nadpis snímku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485" y="1349376"/>
            <a:ext cx="11262783" cy="48513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cs-CZ" dirty="0"/>
              <a:t>odrážka první úroveň</a:t>
            </a:r>
            <a:endParaRPr lang="en-US" dirty="0"/>
          </a:p>
          <a:p>
            <a:pPr lvl="1"/>
            <a:r>
              <a:rPr lang="en-US" dirty="0" err="1"/>
              <a:t>odrážka</a:t>
            </a:r>
            <a:r>
              <a:rPr lang="en-US" dirty="0"/>
              <a:t> </a:t>
            </a:r>
            <a:r>
              <a:rPr lang="cs-CZ" dirty="0"/>
              <a:t>druhá </a:t>
            </a:r>
            <a:r>
              <a:rPr lang="en-US" dirty="0" err="1"/>
              <a:t>úroveň</a:t>
            </a:r>
            <a:endParaRPr lang="en-US" dirty="0"/>
          </a:p>
          <a:p>
            <a:pPr lvl="2"/>
            <a:r>
              <a:rPr lang="en-US" dirty="0" err="1"/>
              <a:t>odrážka</a:t>
            </a:r>
            <a:r>
              <a:rPr lang="en-US" dirty="0"/>
              <a:t> </a:t>
            </a:r>
            <a:r>
              <a:rPr lang="cs-CZ" dirty="0"/>
              <a:t>třetí </a:t>
            </a:r>
            <a:r>
              <a:rPr lang="en-US" dirty="0" err="1"/>
              <a:t>úroveň</a:t>
            </a:r>
            <a:endParaRPr lang="en-US" dirty="0"/>
          </a:p>
          <a:p>
            <a:pPr lvl="3"/>
            <a:r>
              <a:rPr lang="en-US" dirty="0" err="1"/>
              <a:t>odrážka</a:t>
            </a:r>
            <a:r>
              <a:rPr lang="en-US" dirty="0"/>
              <a:t> </a:t>
            </a:r>
            <a:r>
              <a:rPr lang="cs-CZ" dirty="0"/>
              <a:t>čtvrtá </a:t>
            </a:r>
            <a:r>
              <a:rPr lang="en-US" dirty="0" err="1"/>
              <a:t>úroveň</a:t>
            </a:r>
            <a:endParaRPr lang="en-US" dirty="0"/>
          </a:p>
          <a:p>
            <a:pPr lvl="4"/>
            <a:r>
              <a:rPr lang="en-US" dirty="0" err="1"/>
              <a:t>odrážka</a:t>
            </a:r>
            <a:r>
              <a:rPr lang="en-US" dirty="0"/>
              <a:t> </a:t>
            </a:r>
            <a:r>
              <a:rPr lang="cs-CZ" dirty="0"/>
              <a:t>pátá </a:t>
            </a:r>
            <a:r>
              <a:rPr lang="en-US" dirty="0" err="1"/>
              <a:t>úroveň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07968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CBD5C421-1D11-4EFD-BE5A-DE53B3F8621D}" type="slidenum">
              <a:rPr lang="cs-CZ" smtClean="0"/>
              <a:pPr/>
              <a:t>‹#›</a:t>
            </a:fld>
            <a:endParaRPr lang="cs-CZ"/>
          </a:p>
        </p:txBody>
      </p:sp>
      <p:grpSp>
        <p:nvGrpSpPr>
          <p:cNvPr id="9" name="Skupina 30"/>
          <p:cNvGrpSpPr/>
          <p:nvPr userDrawn="1"/>
        </p:nvGrpSpPr>
        <p:grpSpPr bwMode="gray">
          <a:xfrm>
            <a:off x="1" y="0"/>
            <a:ext cx="12259779" cy="151200"/>
            <a:chOff x="814514" y="2924944"/>
            <a:chExt cx="6400078" cy="90000"/>
          </a:xfrm>
        </p:grpSpPr>
        <p:sp>
          <p:nvSpPr>
            <p:cNvPr id="10" name="Obdélník 31"/>
            <p:cNvSpPr/>
            <p:nvPr userDrawn="1"/>
          </p:nvSpPr>
          <p:spPr bwMode="gray">
            <a:xfrm>
              <a:off x="814514" y="2924944"/>
              <a:ext cx="914400" cy="90000"/>
            </a:xfrm>
            <a:prstGeom prst="rect">
              <a:avLst/>
            </a:prstGeom>
            <a:solidFill>
              <a:srgbClr val="0096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 sz="1800"/>
            </a:p>
          </p:txBody>
        </p:sp>
        <p:sp>
          <p:nvSpPr>
            <p:cNvPr id="11" name="Obdélník 32"/>
            <p:cNvSpPr/>
            <p:nvPr userDrawn="1"/>
          </p:nvSpPr>
          <p:spPr bwMode="gray">
            <a:xfrm>
              <a:off x="1728914" y="2924944"/>
              <a:ext cx="914400" cy="90000"/>
            </a:xfrm>
            <a:prstGeom prst="rect">
              <a:avLst/>
            </a:prstGeom>
            <a:solidFill>
              <a:srgbClr val="E5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 sz="1800"/>
            </a:p>
          </p:txBody>
        </p:sp>
        <p:sp>
          <p:nvSpPr>
            <p:cNvPr id="12" name="Obdélník 33"/>
            <p:cNvSpPr/>
            <p:nvPr userDrawn="1"/>
          </p:nvSpPr>
          <p:spPr bwMode="gray">
            <a:xfrm>
              <a:off x="2643314" y="2924944"/>
              <a:ext cx="914400" cy="90000"/>
            </a:xfrm>
            <a:prstGeom prst="rect">
              <a:avLst/>
            </a:prstGeom>
            <a:solidFill>
              <a:srgbClr val="C8D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 sz="1800"/>
            </a:p>
          </p:txBody>
        </p:sp>
        <p:sp>
          <p:nvSpPr>
            <p:cNvPr id="13" name="Obdélník 34"/>
            <p:cNvSpPr/>
            <p:nvPr userDrawn="1"/>
          </p:nvSpPr>
          <p:spPr bwMode="gray">
            <a:xfrm>
              <a:off x="3557714" y="2924944"/>
              <a:ext cx="914400" cy="90000"/>
            </a:xfrm>
            <a:prstGeom prst="rect">
              <a:avLst/>
            </a:prstGeom>
            <a:solidFill>
              <a:srgbClr val="EA52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 sz="1800"/>
            </a:p>
          </p:txBody>
        </p:sp>
        <p:sp>
          <p:nvSpPr>
            <p:cNvPr id="14" name="Obdélník 35"/>
            <p:cNvSpPr/>
            <p:nvPr userDrawn="1"/>
          </p:nvSpPr>
          <p:spPr bwMode="gray">
            <a:xfrm>
              <a:off x="4472114" y="2924944"/>
              <a:ext cx="914400" cy="90000"/>
            </a:xfrm>
            <a:prstGeom prst="rect">
              <a:avLst/>
            </a:prstGeom>
            <a:solidFill>
              <a:srgbClr val="009F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 sz="1800"/>
            </a:p>
          </p:txBody>
        </p:sp>
        <p:sp>
          <p:nvSpPr>
            <p:cNvPr id="15" name="Obdélník 36"/>
            <p:cNvSpPr/>
            <p:nvPr userDrawn="1"/>
          </p:nvSpPr>
          <p:spPr bwMode="gray">
            <a:xfrm>
              <a:off x="5386514" y="2924944"/>
              <a:ext cx="914400" cy="90000"/>
            </a:xfrm>
            <a:prstGeom prst="rect">
              <a:avLst/>
            </a:prstGeom>
            <a:solidFill>
              <a:srgbClr val="E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 sz="1800"/>
            </a:p>
          </p:txBody>
        </p:sp>
        <p:sp>
          <p:nvSpPr>
            <p:cNvPr id="16" name="Obdélník 37"/>
            <p:cNvSpPr/>
            <p:nvPr userDrawn="1"/>
          </p:nvSpPr>
          <p:spPr bwMode="gray">
            <a:xfrm>
              <a:off x="6300192" y="2924944"/>
              <a:ext cx="914400" cy="90000"/>
            </a:xfrm>
            <a:prstGeom prst="rect">
              <a:avLst/>
            </a:prstGeom>
            <a:solidFill>
              <a:srgbClr val="1E32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 sz="1800"/>
            </a:p>
          </p:txBody>
        </p:sp>
      </p:grpSp>
      <p:pic>
        <p:nvPicPr>
          <p:cNvPr id="17" name="Obrázek 16" hidden="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76" y="6240759"/>
            <a:ext cx="5577445" cy="453702"/>
          </a:xfrm>
          <a:prstGeom prst="rect">
            <a:avLst/>
          </a:prstGeom>
        </p:spPr>
      </p:pic>
      <p:pic>
        <p:nvPicPr>
          <p:cNvPr id="1026" name="Picture 2" descr="G:\Marketing\akce_(TechEd_Bootcamp_divadlo_atd)\2016\08_JavaDays 2016 (listopad)\logo\Java_Days_Logo_Variant\Java_Days_Logo_Variant\JD_red_01.jp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712" y="6264705"/>
            <a:ext cx="1030415" cy="51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G:\Loga a obrázky\Loga GOPAS\GOPAS nové logo 2012\GOPAS logo Pocitacova skola\Gopas skola cmyk.pn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05" y="6463089"/>
            <a:ext cx="1236317" cy="26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807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50" r:id="rId4"/>
    <p:sldLayoutId id="2147483656" r:id="rId5"/>
    <p:sldLayoutId id="2147483652" r:id="rId6"/>
    <p:sldLayoutId id="2147483663" r:id="rId7"/>
    <p:sldLayoutId id="2147483664" r:id="rId8"/>
    <p:sldLayoutId id="2147483658" r:id="rId9"/>
    <p:sldLayoutId id="2147483657" r:id="rId10"/>
    <p:sldLayoutId id="2147483665" r:id="rId11"/>
    <p:sldLayoutId id="2147483655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24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nadpis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sz="2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Antonín Stoklásek		12/11/2018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Microservices</a:t>
            </a:r>
            <a:r>
              <a:rPr lang="cs-CZ" dirty="0"/>
              <a:t> potřebují </a:t>
            </a:r>
            <a:r>
              <a:rPr lang="cs-CZ" dirty="0" err="1"/>
              <a:t>Event</a:t>
            </a:r>
            <a:r>
              <a:rPr lang="cs-CZ" dirty="0"/>
              <a:t> </a:t>
            </a:r>
            <a:r>
              <a:rPr lang="cs-CZ" dirty="0" err="1"/>
              <a:t>Sourcing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9184727" y="318116"/>
            <a:ext cx="13016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800" dirty="0">
                <a:solidFill>
                  <a:srgbClr val="1E326B"/>
                </a:solidFill>
              </a:rPr>
              <a:t>GENERÁLNÍ PARTNER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10761674" y="318116"/>
            <a:ext cx="10927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800" dirty="0">
                <a:solidFill>
                  <a:srgbClr val="1E326B"/>
                </a:solidFill>
              </a:rPr>
              <a:t>HLAVNÍ PARTNER</a:t>
            </a:r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49" y="582440"/>
            <a:ext cx="811627" cy="272451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783" y="582440"/>
            <a:ext cx="870486" cy="304670"/>
          </a:xfrm>
          <a:prstGeom prst="rect">
            <a:avLst/>
          </a:prstGeom>
        </p:spPr>
      </p:pic>
      <p:sp>
        <p:nvSpPr>
          <p:cNvPr id="8" name="TextovéPole 7"/>
          <p:cNvSpPr txBox="1"/>
          <p:nvPr/>
        </p:nvSpPr>
        <p:spPr>
          <a:xfrm>
            <a:off x="7761067" y="318116"/>
            <a:ext cx="998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800" b="1" dirty="0">
                <a:solidFill>
                  <a:srgbClr val="D4AF37"/>
                </a:solidFill>
              </a:rPr>
              <a:t>GOLD PARTNER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837" y="582440"/>
            <a:ext cx="1306974" cy="33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03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9C9B-F167-E744-862F-0C40B437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608" y="482600"/>
            <a:ext cx="11262783" cy="560070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Distributed Monolith</a:t>
            </a:r>
            <a:br>
              <a:rPr lang="en-US" sz="7200" dirty="0"/>
            </a:br>
            <a:r>
              <a:rPr lang="en-US" sz="7200" dirty="0"/>
              <a:t>is</a:t>
            </a:r>
            <a:br>
              <a:rPr lang="en-US" sz="7200" dirty="0"/>
            </a:br>
            <a:r>
              <a:rPr lang="en-US" sz="7200" b="1" dirty="0"/>
              <a:t>NIGHTMARE</a:t>
            </a:r>
          </a:p>
        </p:txBody>
      </p:sp>
    </p:spTree>
    <p:extLst>
      <p:ext uri="{BB962C8B-B14F-4D97-AF65-F5344CB8AC3E}">
        <p14:creationId xmlns:p14="http://schemas.microsoft.com/office/powerpoint/2010/main" val="2819229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59E1E-7855-534C-90C1-C90163D1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Monolith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7AA1C-E982-1A45-9CF9-71E442BEC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High coupling &amp; Low cohesion</a:t>
            </a:r>
          </a:p>
          <a:p>
            <a:pPr>
              <a:lnSpc>
                <a:spcPct val="150000"/>
              </a:lnSpc>
            </a:pPr>
            <a:r>
              <a:rPr lang="en-US"/>
              <a:t>Multiple teams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Single service is useless without others</a:t>
            </a:r>
          </a:p>
          <a:p>
            <a:pPr>
              <a:lnSpc>
                <a:spcPct val="150000"/>
              </a:lnSpc>
            </a:pPr>
            <a:r>
              <a:rPr lang="en-US" dirty="0"/>
              <a:t>One service fails =&gt; everything fails</a:t>
            </a:r>
          </a:p>
          <a:p>
            <a:pPr>
              <a:lnSpc>
                <a:spcPct val="150000"/>
              </a:lnSpc>
            </a:pPr>
            <a:r>
              <a:rPr lang="en-US" dirty="0"/>
              <a:t>Synchronized communication</a:t>
            </a:r>
          </a:p>
          <a:p>
            <a:pPr>
              <a:lnSpc>
                <a:spcPct val="150000"/>
              </a:lnSpc>
            </a:pPr>
            <a:r>
              <a:rPr lang="en-US" dirty="0"/>
              <a:t>Distributed transactions</a:t>
            </a:r>
          </a:p>
        </p:txBody>
      </p:sp>
    </p:spTree>
    <p:extLst>
      <p:ext uri="{BB962C8B-B14F-4D97-AF65-F5344CB8AC3E}">
        <p14:creationId xmlns:p14="http://schemas.microsoft.com/office/powerpoint/2010/main" val="2843134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5FE9-64DE-054F-B99B-8199F0A4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Driven Architecture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580414-545C-504E-BD42-45CDD4B01093}"/>
              </a:ext>
            </a:extLst>
          </p:cNvPr>
          <p:cNvGrpSpPr/>
          <p:nvPr/>
        </p:nvGrpSpPr>
        <p:grpSpPr>
          <a:xfrm>
            <a:off x="608162" y="1616538"/>
            <a:ext cx="3884126" cy="864021"/>
            <a:chOff x="814874" y="2534611"/>
            <a:chExt cx="10383213" cy="2583910"/>
          </a:xfrm>
        </p:grpSpPr>
        <p:sp>
          <p:nvSpPr>
            <p:cNvPr id="5" name="Magnetic Disk 4">
              <a:extLst>
                <a:ext uri="{FF2B5EF4-FFF2-40B4-BE49-F238E27FC236}">
                  <a16:creationId xmlns:a16="http://schemas.microsoft.com/office/drawing/2014/main" id="{83793E91-0115-7241-BF2C-C61A75DA7BCC}"/>
                </a:ext>
              </a:extLst>
            </p:cNvPr>
            <p:cNvSpPr/>
            <p:nvPr/>
          </p:nvSpPr>
          <p:spPr>
            <a:xfrm>
              <a:off x="9387465" y="2534611"/>
              <a:ext cx="1810622" cy="2583910"/>
            </a:xfrm>
            <a:prstGeom prst="flowChartMagneticDisk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DB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C15733C-06DD-9841-92E4-7FB514440B58}"/>
                </a:ext>
              </a:extLst>
            </p:cNvPr>
            <p:cNvSpPr/>
            <p:nvPr/>
          </p:nvSpPr>
          <p:spPr>
            <a:xfrm>
              <a:off x="814874" y="2534611"/>
              <a:ext cx="2493247" cy="258391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FE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6F23AE3-98E4-4B46-9830-1703641E8FA2}"/>
                </a:ext>
              </a:extLst>
            </p:cNvPr>
            <p:cNvSpPr/>
            <p:nvPr/>
          </p:nvSpPr>
          <p:spPr>
            <a:xfrm>
              <a:off x="5101168" y="2534611"/>
              <a:ext cx="2493247" cy="258391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BE</a:t>
              </a:r>
              <a:endParaRPr lang="en-US" b="1" dirty="0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79EE23F3-406D-7044-98A3-CE54AA5C8C23}"/>
                </a:ext>
              </a:extLst>
            </p:cNvPr>
            <p:cNvSpPr/>
            <p:nvPr/>
          </p:nvSpPr>
          <p:spPr>
            <a:xfrm>
              <a:off x="3308118" y="3429000"/>
              <a:ext cx="1793050" cy="88789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147EDA66-A86D-D247-99EE-91006AB858B5}"/>
                </a:ext>
              </a:extLst>
            </p:cNvPr>
            <p:cNvSpPr/>
            <p:nvPr/>
          </p:nvSpPr>
          <p:spPr>
            <a:xfrm>
              <a:off x="7594415" y="3382618"/>
              <a:ext cx="1793050" cy="88789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71CACA-EEA0-474D-939C-2F3F44F59530}"/>
              </a:ext>
            </a:extLst>
          </p:cNvPr>
          <p:cNvGrpSpPr/>
          <p:nvPr/>
        </p:nvGrpSpPr>
        <p:grpSpPr>
          <a:xfrm>
            <a:off x="608162" y="4932981"/>
            <a:ext cx="3884126" cy="864021"/>
            <a:chOff x="814874" y="2534611"/>
            <a:chExt cx="10383213" cy="2583910"/>
          </a:xfrm>
        </p:grpSpPr>
        <p:sp>
          <p:nvSpPr>
            <p:cNvPr id="11" name="Magnetic Disk 10">
              <a:extLst>
                <a:ext uri="{FF2B5EF4-FFF2-40B4-BE49-F238E27FC236}">
                  <a16:creationId xmlns:a16="http://schemas.microsoft.com/office/drawing/2014/main" id="{667DCFE2-0796-704B-A65E-EE2A3CC53152}"/>
                </a:ext>
              </a:extLst>
            </p:cNvPr>
            <p:cNvSpPr/>
            <p:nvPr/>
          </p:nvSpPr>
          <p:spPr>
            <a:xfrm>
              <a:off x="9387465" y="2534611"/>
              <a:ext cx="1810622" cy="2583910"/>
            </a:xfrm>
            <a:prstGeom prst="flowChartMagneticDisk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DB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4D209346-D10B-F040-9FE7-97638E24872A}"/>
                </a:ext>
              </a:extLst>
            </p:cNvPr>
            <p:cNvSpPr/>
            <p:nvPr/>
          </p:nvSpPr>
          <p:spPr>
            <a:xfrm>
              <a:off x="814874" y="2534611"/>
              <a:ext cx="2493247" cy="258391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FE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3A845863-E00A-D74F-9F02-99054AD21101}"/>
                </a:ext>
              </a:extLst>
            </p:cNvPr>
            <p:cNvSpPr/>
            <p:nvPr/>
          </p:nvSpPr>
          <p:spPr>
            <a:xfrm>
              <a:off x="5101168" y="2534611"/>
              <a:ext cx="2493247" cy="258391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BE</a:t>
              </a:r>
              <a:endParaRPr lang="en-US" b="1" dirty="0"/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9E860D91-CB5E-7C4D-B3BA-1FE835E2FB7B}"/>
                </a:ext>
              </a:extLst>
            </p:cNvPr>
            <p:cNvSpPr/>
            <p:nvPr/>
          </p:nvSpPr>
          <p:spPr>
            <a:xfrm>
              <a:off x="3308118" y="3429000"/>
              <a:ext cx="1793050" cy="88789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F80D0050-2CCC-5C42-9E2E-6D2C60E9DAD6}"/>
                </a:ext>
              </a:extLst>
            </p:cNvPr>
            <p:cNvSpPr/>
            <p:nvPr/>
          </p:nvSpPr>
          <p:spPr>
            <a:xfrm>
              <a:off x="7594415" y="3382618"/>
              <a:ext cx="1793050" cy="88789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5AAAC76-FFAC-7F4F-9742-383D7863DBAD}"/>
              </a:ext>
            </a:extLst>
          </p:cNvPr>
          <p:cNvGrpSpPr/>
          <p:nvPr/>
        </p:nvGrpSpPr>
        <p:grpSpPr>
          <a:xfrm>
            <a:off x="7233378" y="4932980"/>
            <a:ext cx="3884126" cy="864021"/>
            <a:chOff x="814874" y="2534611"/>
            <a:chExt cx="10383213" cy="2583910"/>
          </a:xfrm>
        </p:grpSpPr>
        <p:sp>
          <p:nvSpPr>
            <p:cNvPr id="23" name="Magnetic Disk 22">
              <a:extLst>
                <a:ext uri="{FF2B5EF4-FFF2-40B4-BE49-F238E27FC236}">
                  <a16:creationId xmlns:a16="http://schemas.microsoft.com/office/drawing/2014/main" id="{B8DE0F10-AF04-8145-B827-B9F6BA73DE14}"/>
                </a:ext>
              </a:extLst>
            </p:cNvPr>
            <p:cNvSpPr/>
            <p:nvPr/>
          </p:nvSpPr>
          <p:spPr>
            <a:xfrm>
              <a:off x="9387465" y="2534611"/>
              <a:ext cx="1810622" cy="2583910"/>
            </a:xfrm>
            <a:prstGeom prst="flowChartMagneticDisk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DB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BECBDAF1-C655-1B4B-9E08-101C72118A0F}"/>
                </a:ext>
              </a:extLst>
            </p:cNvPr>
            <p:cNvSpPr/>
            <p:nvPr/>
          </p:nvSpPr>
          <p:spPr>
            <a:xfrm>
              <a:off x="814874" y="2534611"/>
              <a:ext cx="2493247" cy="258391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FE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74FB7BC-4E6B-8D40-B0F0-DD2750B7A90D}"/>
                </a:ext>
              </a:extLst>
            </p:cNvPr>
            <p:cNvSpPr/>
            <p:nvPr/>
          </p:nvSpPr>
          <p:spPr>
            <a:xfrm>
              <a:off x="5101168" y="2534611"/>
              <a:ext cx="2493247" cy="258391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BE</a:t>
              </a:r>
              <a:endParaRPr lang="en-US" b="1" dirty="0"/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E4D4C725-6AB9-1A41-9357-0892DB1711EC}"/>
                </a:ext>
              </a:extLst>
            </p:cNvPr>
            <p:cNvSpPr/>
            <p:nvPr/>
          </p:nvSpPr>
          <p:spPr>
            <a:xfrm>
              <a:off x="3308118" y="3429000"/>
              <a:ext cx="1793050" cy="88789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6756F131-240A-A24F-92FF-2F599608BBBE}"/>
                </a:ext>
              </a:extLst>
            </p:cNvPr>
            <p:cNvSpPr/>
            <p:nvPr/>
          </p:nvSpPr>
          <p:spPr>
            <a:xfrm>
              <a:off x="7594415" y="3382618"/>
              <a:ext cx="1793050" cy="88789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96E816B-8BB9-B148-8632-5E0A5ECA4117}"/>
              </a:ext>
            </a:extLst>
          </p:cNvPr>
          <p:cNvGrpSpPr/>
          <p:nvPr/>
        </p:nvGrpSpPr>
        <p:grpSpPr>
          <a:xfrm>
            <a:off x="7233378" y="1616538"/>
            <a:ext cx="3884126" cy="864021"/>
            <a:chOff x="814874" y="2534611"/>
            <a:chExt cx="10383213" cy="2583910"/>
          </a:xfrm>
        </p:grpSpPr>
        <p:sp>
          <p:nvSpPr>
            <p:cNvPr id="29" name="Magnetic Disk 28">
              <a:extLst>
                <a:ext uri="{FF2B5EF4-FFF2-40B4-BE49-F238E27FC236}">
                  <a16:creationId xmlns:a16="http://schemas.microsoft.com/office/drawing/2014/main" id="{86432845-B470-194F-B700-A3EEFF50FF8D}"/>
                </a:ext>
              </a:extLst>
            </p:cNvPr>
            <p:cNvSpPr/>
            <p:nvPr/>
          </p:nvSpPr>
          <p:spPr>
            <a:xfrm>
              <a:off x="9387465" y="2534611"/>
              <a:ext cx="1810622" cy="2583910"/>
            </a:xfrm>
            <a:prstGeom prst="flowChartMagneticDisk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DB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C95EC39F-85C5-8042-9065-59B0303F380E}"/>
                </a:ext>
              </a:extLst>
            </p:cNvPr>
            <p:cNvSpPr/>
            <p:nvPr/>
          </p:nvSpPr>
          <p:spPr>
            <a:xfrm>
              <a:off x="814874" y="2534611"/>
              <a:ext cx="2493247" cy="258391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FE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F1ADF6B6-8A3D-F644-A895-AAD2A1C93D70}"/>
                </a:ext>
              </a:extLst>
            </p:cNvPr>
            <p:cNvSpPr/>
            <p:nvPr/>
          </p:nvSpPr>
          <p:spPr>
            <a:xfrm>
              <a:off x="5101168" y="2534611"/>
              <a:ext cx="2493247" cy="258391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BE</a:t>
              </a:r>
              <a:endParaRPr lang="en-US" b="1" dirty="0"/>
            </a:p>
          </p:txBody>
        </p:sp>
        <p:sp>
          <p:nvSpPr>
            <p:cNvPr id="32" name="Right Arrow 31">
              <a:extLst>
                <a:ext uri="{FF2B5EF4-FFF2-40B4-BE49-F238E27FC236}">
                  <a16:creationId xmlns:a16="http://schemas.microsoft.com/office/drawing/2014/main" id="{63847C03-CF0C-EF4A-8C12-59FBEC575C79}"/>
                </a:ext>
              </a:extLst>
            </p:cNvPr>
            <p:cNvSpPr/>
            <p:nvPr/>
          </p:nvSpPr>
          <p:spPr>
            <a:xfrm>
              <a:off x="3308118" y="3429000"/>
              <a:ext cx="1793050" cy="88789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ight Arrow 32">
              <a:extLst>
                <a:ext uri="{FF2B5EF4-FFF2-40B4-BE49-F238E27FC236}">
                  <a16:creationId xmlns:a16="http://schemas.microsoft.com/office/drawing/2014/main" id="{2A441F1D-6F0D-1148-B4EB-84CB9D85F64D}"/>
                </a:ext>
              </a:extLst>
            </p:cNvPr>
            <p:cNvSpPr/>
            <p:nvPr/>
          </p:nvSpPr>
          <p:spPr>
            <a:xfrm>
              <a:off x="7594415" y="3382618"/>
              <a:ext cx="1793050" cy="88789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4475324-7F5E-5145-A135-2DB301A2E696}"/>
              </a:ext>
            </a:extLst>
          </p:cNvPr>
          <p:cNvSpPr/>
          <p:nvPr/>
        </p:nvSpPr>
        <p:spPr>
          <a:xfrm>
            <a:off x="4757431" y="2971800"/>
            <a:ext cx="267713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Message Broker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0D0B63D-C9FF-8740-8C8C-65E7FDD0AC59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677902" y="3657600"/>
            <a:ext cx="2079529" cy="1275381"/>
          </a:xfrm>
          <a:prstGeom prst="straightConnector1">
            <a:avLst/>
          </a:prstGeom>
          <a:ln w="762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325DB88-25A7-9849-A3E1-8E02B8A960FE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7434569" y="2480559"/>
            <a:ext cx="1868549" cy="778728"/>
          </a:xfrm>
          <a:prstGeom prst="straightConnector1">
            <a:avLst/>
          </a:prstGeom>
          <a:ln w="762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68E1101-C8BD-1147-B720-C342D116C9F7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7434569" y="3697357"/>
            <a:ext cx="1868549" cy="1235623"/>
          </a:xfrm>
          <a:prstGeom prst="straightConnector1">
            <a:avLst/>
          </a:prstGeom>
          <a:ln w="762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CF740FD-94E4-894E-9D1F-C9A6AE1CEF10}"/>
              </a:ext>
            </a:extLst>
          </p:cNvPr>
          <p:cNvCxnSpPr>
            <a:cxnSpLocks/>
          </p:cNvCxnSpPr>
          <p:nvPr/>
        </p:nvCxnSpPr>
        <p:spPr>
          <a:xfrm>
            <a:off x="2743540" y="2497581"/>
            <a:ext cx="2013891" cy="702819"/>
          </a:xfrm>
          <a:prstGeom prst="straightConnector1">
            <a:avLst/>
          </a:prstGeom>
          <a:ln w="762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31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9C9B-F167-E744-862F-0C40B437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608" y="2343978"/>
            <a:ext cx="11262783" cy="21700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/>
              <a:t>What should be the message?</a:t>
            </a:r>
          </a:p>
        </p:txBody>
      </p:sp>
    </p:spTree>
    <p:extLst>
      <p:ext uri="{BB962C8B-B14F-4D97-AF65-F5344CB8AC3E}">
        <p14:creationId xmlns:p14="http://schemas.microsoft.com/office/powerpoint/2010/main" val="3357717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9C9B-F167-E744-862F-0C40B437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608" y="2343978"/>
            <a:ext cx="11262783" cy="2170044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671268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9C9B-F167-E744-862F-0C40B437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608" y="861646"/>
            <a:ext cx="11262783" cy="5134708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What belongs </a:t>
            </a:r>
            <a:br>
              <a:rPr lang="en-US" sz="7200" dirty="0"/>
            </a:br>
            <a:r>
              <a:rPr lang="en-US" sz="7200" dirty="0"/>
              <a:t>to </a:t>
            </a:r>
            <a:br>
              <a:rPr lang="en-US" sz="7200" dirty="0"/>
            </a:br>
            <a:r>
              <a:rPr lang="en-US" sz="7200" dirty="0"/>
              <a:t>Message Broker?</a:t>
            </a:r>
          </a:p>
        </p:txBody>
      </p:sp>
    </p:spTree>
    <p:extLst>
      <p:ext uri="{BB962C8B-B14F-4D97-AF65-F5344CB8AC3E}">
        <p14:creationId xmlns:p14="http://schemas.microsoft.com/office/powerpoint/2010/main" val="4216557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9C9B-F167-E744-862F-0C40B437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608" y="2343978"/>
            <a:ext cx="11262783" cy="2170044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Everything</a:t>
            </a:r>
          </a:p>
        </p:txBody>
      </p:sp>
    </p:spTree>
    <p:extLst>
      <p:ext uri="{BB962C8B-B14F-4D97-AF65-F5344CB8AC3E}">
        <p14:creationId xmlns:p14="http://schemas.microsoft.com/office/powerpoint/2010/main" val="1430402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9C9B-F167-E744-862F-0C40B437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608" y="861646"/>
            <a:ext cx="11262783" cy="5134708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What about </a:t>
            </a:r>
            <a:br>
              <a:rPr lang="en-US" sz="7200" dirty="0"/>
            </a:br>
            <a:r>
              <a:rPr lang="en-US" sz="7200" dirty="0"/>
              <a:t>new Microservices?</a:t>
            </a:r>
          </a:p>
        </p:txBody>
      </p:sp>
    </p:spTree>
    <p:extLst>
      <p:ext uri="{BB962C8B-B14F-4D97-AF65-F5344CB8AC3E}">
        <p14:creationId xmlns:p14="http://schemas.microsoft.com/office/powerpoint/2010/main" val="2506499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9C9B-F167-E744-862F-0C40B437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608" y="2343978"/>
            <a:ext cx="11262783" cy="2170044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Events stored forever</a:t>
            </a:r>
          </a:p>
        </p:txBody>
      </p:sp>
    </p:spTree>
    <p:extLst>
      <p:ext uri="{BB962C8B-B14F-4D97-AF65-F5344CB8AC3E}">
        <p14:creationId xmlns:p14="http://schemas.microsoft.com/office/powerpoint/2010/main" val="2453904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5FE9-64DE-054F-B99B-8199F0A4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Sourcing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580414-545C-504E-BD42-45CDD4B01093}"/>
              </a:ext>
            </a:extLst>
          </p:cNvPr>
          <p:cNvGrpSpPr/>
          <p:nvPr/>
        </p:nvGrpSpPr>
        <p:grpSpPr>
          <a:xfrm>
            <a:off x="608162" y="1616538"/>
            <a:ext cx="3884126" cy="864021"/>
            <a:chOff x="814874" y="2534611"/>
            <a:chExt cx="10383213" cy="2583910"/>
          </a:xfrm>
        </p:grpSpPr>
        <p:sp>
          <p:nvSpPr>
            <p:cNvPr id="5" name="Magnetic Disk 4">
              <a:extLst>
                <a:ext uri="{FF2B5EF4-FFF2-40B4-BE49-F238E27FC236}">
                  <a16:creationId xmlns:a16="http://schemas.microsoft.com/office/drawing/2014/main" id="{83793E91-0115-7241-BF2C-C61A75DA7BCC}"/>
                </a:ext>
              </a:extLst>
            </p:cNvPr>
            <p:cNvSpPr/>
            <p:nvPr/>
          </p:nvSpPr>
          <p:spPr>
            <a:xfrm>
              <a:off x="9387465" y="2534611"/>
              <a:ext cx="1810622" cy="2583910"/>
            </a:xfrm>
            <a:prstGeom prst="flowChartMagneticDisk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DB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C15733C-06DD-9841-92E4-7FB514440B58}"/>
                </a:ext>
              </a:extLst>
            </p:cNvPr>
            <p:cNvSpPr/>
            <p:nvPr/>
          </p:nvSpPr>
          <p:spPr>
            <a:xfrm>
              <a:off x="814874" y="2534611"/>
              <a:ext cx="2493247" cy="258391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FE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6F23AE3-98E4-4B46-9830-1703641E8FA2}"/>
                </a:ext>
              </a:extLst>
            </p:cNvPr>
            <p:cNvSpPr/>
            <p:nvPr/>
          </p:nvSpPr>
          <p:spPr>
            <a:xfrm>
              <a:off x="5101168" y="2534611"/>
              <a:ext cx="2493247" cy="258391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BE</a:t>
              </a:r>
              <a:endParaRPr lang="en-US" b="1" dirty="0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79EE23F3-406D-7044-98A3-CE54AA5C8C23}"/>
                </a:ext>
              </a:extLst>
            </p:cNvPr>
            <p:cNvSpPr/>
            <p:nvPr/>
          </p:nvSpPr>
          <p:spPr>
            <a:xfrm>
              <a:off x="3308118" y="3429000"/>
              <a:ext cx="1793050" cy="88789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147EDA66-A86D-D247-99EE-91006AB858B5}"/>
                </a:ext>
              </a:extLst>
            </p:cNvPr>
            <p:cNvSpPr/>
            <p:nvPr/>
          </p:nvSpPr>
          <p:spPr>
            <a:xfrm>
              <a:off x="7594415" y="3382618"/>
              <a:ext cx="1793050" cy="88789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71CACA-EEA0-474D-939C-2F3F44F59530}"/>
              </a:ext>
            </a:extLst>
          </p:cNvPr>
          <p:cNvGrpSpPr/>
          <p:nvPr/>
        </p:nvGrpSpPr>
        <p:grpSpPr>
          <a:xfrm>
            <a:off x="608162" y="4932981"/>
            <a:ext cx="3884126" cy="864021"/>
            <a:chOff x="814874" y="2534611"/>
            <a:chExt cx="10383213" cy="2583910"/>
          </a:xfrm>
        </p:grpSpPr>
        <p:sp>
          <p:nvSpPr>
            <p:cNvPr id="11" name="Magnetic Disk 10">
              <a:extLst>
                <a:ext uri="{FF2B5EF4-FFF2-40B4-BE49-F238E27FC236}">
                  <a16:creationId xmlns:a16="http://schemas.microsoft.com/office/drawing/2014/main" id="{667DCFE2-0796-704B-A65E-EE2A3CC53152}"/>
                </a:ext>
              </a:extLst>
            </p:cNvPr>
            <p:cNvSpPr/>
            <p:nvPr/>
          </p:nvSpPr>
          <p:spPr>
            <a:xfrm>
              <a:off x="9387465" y="2534611"/>
              <a:ext cx="1810622" cy="2583910"/>
            </a:xfrm>
            <a:prstGeom prst="flowChartMagneticDisk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DB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4D209346-D10B-F040-9FE7-97638E24872A}"/>
                </a:ext>
              </a:extLst>
            </p:cNvPr>
            <p:cNvSpPr/>
            <p:nvPr/>
          </p:nvSpPr>
          <p:spPr>
            <a:xfrm>
              <a:off x="814874" y="2534611"/>
              <a:ext cx="2493247" cy="258391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FE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3A845863-E00A-D74F-9F02-99054AD21101}"/>
                </a:ext>
              </a:extLst>
            </p:cNvPr>
            <p:cNvSpPr/>
            <p:nvPr/>
          </p:nvSpPr>
          <p:spPr>
            <a:xfrm>
              <a:off x="5101168" y="2534611"/>
              <a:ext cx="2493247" cy="258391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BE</a:t>
              </a:r>
              <a:endParaRPr lang="en-US" b="1" dirty="0"/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9E860D91-CB5E-7C4D-B3BA-1FE835E2FB7B}"/>
                </a:ext>
              </a:extLst>
            </p:cNvPr>
            <p:cNvSpPr/>
            <p:nvPr/>
          </p:nvSpPr>
          <p:spPr>
            <a:xfrm>
              <a:off x="3308118" y="3429000"/>
              <a:ext cx="1793050" cy="88789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F80D0050-2CCC-5C42-9E2E-6D2C60E9DAD6}"/>
                </a:ext>
              </a:extLst>
            </p:cNvPr>
            <p:cNvSpPr/>
            <p:nvPr/>
          </p:nvSpPr>
          <p:spPr>
            <a:xfrm>
              <a:off x="7594415" y="3382618"/>
              <a:ext cx="1793050" cy="88789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5AAAC76-FFAC-7F4F-9742-383D7863DBAD}"/>
              </a:ext>
            </a:extLst>
          </p:cNvPr>
          <p:cNvGrpSpPr/>
          <p:nvPr/>
        </p:nvGrpSpPr>
        <p:grpSpPr>
          <a:xfrm>
            <a:off x="7233378" y="4932980"/>
            <a:ext cx="3884126" cy="864021"/>
            <a:chOff x="814874" y="2534611"/>
            <a:chExt cx="10383213" cy="2583910"/>
          </a:xfrm>
        </p:grpSpPr>
        <p:sp>
          <p:nvSpPr>
            <p:cNvPr id="23" name="Magnetic Disk 22">
              <a:extLst>
                <a:ext uri="{FF2B5EF4-FFF2-40B4-BE49-F238E27FC236}">
                  <a16:creationId xmlns:a16="http://schemas.microsoft.com/office/drawing/2014/main" id="{B8DE0F10-AF04-8145-B827-B9F6BA73DE14}"/>
                </a:ext>
              </a:extLst>
            </p:cNvPr>
            <p:cNvSpPr/>
            <p:nvPr/>
          </p:nvSpPr>
          <p:spPr>
            <a:xfrm>
              <a:off x="9387465" y="2534611"/>
              <a:ext cx="1810622" cy="2583910"/>
            </a:xfrm>
            <a:prstGeom prst="flowChartMagneticDisk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DB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BECBDAF1-C655-1B4B-9E08-101C72118A0F}"/>
                </a:ext>
              </a:extLst>
            </p:cNvPr>
            <p:cNvSpPr/>
            <p:nvPr/>
          </p:nvSpPr>
          <p:spPr>
            <a:xfrm>
              <a:off x="814874" y="2534611"/>
              <a:ext cx="2493247" cy="258391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FE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74FB7BC-4E6B-8D40-B0F0-DD2750B7A90D}"/>
                </a:ext>
              </a:extLst>
            </p:cNvPr>
            <p:cNvSpPr/>
            <p:nvPr/>
          </p:nvSpPr>
          <p:spPr>
            <a:xfrm>
              <a:off x="5101168" y="2534611"/>
              <a:ext cx="2493247" cy="258391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BE</a:t>
              </a:r>
              <a:endParaRPr lang="en-US" b="1" dirty="0"/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E4D4C725-6AB9-1A41-9357-0892DB1711EC}"/>
                </a:ext>
              </a:extLst>
            </p:cNvPr>
            <p:cNvSpPr/>
            <p:nvPr/>
          </p:nvSpPr>
          <p:spPr>
            <a:xfrm>
              <a:off x="3308118" y="3429000"/>
              <a:ext cx="1793050" cy="88789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6756F131-240A-A24F-92FF-2F599608BBBE}"/>
                </a:ext>
              </a:extLst>
            </p:cNvPr>
            <p:cNvSpPr/>
            <p:nvPr/>
          </p:nvSpPr>
          <p:spPr>
            <a:xfrm>
              <a:off x="7594415" y="3382618"/>
              <a:ext cx="1793050" cy="88789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96E816B-8BB9-B148-8632-5E0A5ECA4117}"/>
              </a:ext>
            </a:extLst>
          </p:cNvPr>
          <p:cNvGrpSpPr/>
          <p:nvPr/>
        </p:nvGrpSpPr>
        <p:grpSpPr>
          <a:xfrm>
            <a:off x="7233378" y="1616538"/>
            <a:ext cx="3884126" cy="864021"/>
            <a:chOff x="814874" y="2534611"/>
            <a:chExt cx="10383213" cy="2583910"/>
          </a:xfrm>
        </p:grpSpPr>
        <p:sp>
          <p:nvSpPr>
            <p:cNvPr id="29" name="Magnetic Disk 28">
              <a:extLst>
                <a:ext uri="{FF2B5EF4-FFF2-40B4-BE49-F238E27FC236}">
                  <a16:creationId xmlns:a16="http://schemas.microsoft.com/office/drawing/2014/main" id="{86432845-B470-194F-B700-A3EEFF50FF8D}"/>
                </a:ext>
              </a:extLst>
            </p:cNvPr>
            <p:cNvSpPr/>
            <p:nvPr/>
          </p:nvSpPr>
          <p:spPr>
            <a:xfrm>
              <a:off x="9387465" y="2534611"/>
              <a:ext cx="1810622" cy="2583910"/>
            </a:xfrm>
            <a:prstGeom prst="flowChartMagneticDisk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DB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C95EC39F-85C5-8042-9065-59B0303F380E}"/>
                </a:ext>
              </a:extLst>
            </p:cNvPr>
            <p:cNvSpPr/>
            <p:nvPr/>
          </p:nvSpPr>
          <p:spPr>
            <a:xfrm>
              <a:off x="814874" y="2534611"/>
              <a:ext cx="2493247" cy="258391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FE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F1ADF6B6-8A3D-F644-A895-AAD2A1C93D70}"/>
                </a:ext>
              </a:extLst>
            </p:cNvPr>
            <p:cNvSpPr/>
            <p:nvPr/>
          </p:nvSpPr>
          <p:spPr>
            <a:xfrm>
              <a:off x="5101168" y="2534611"/>
              <a:ext cx="2493247" cy="258391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BE</a:t>
              </a:r>
              <a:endParaRPr lang="en-US" b="1" dirty="0"/>
            </a:p>
          </p:txBody>
        </p:sp>
        <p:sp>
          <p:nvSpPr>
            <p:cNvPr id="32" name="Right Arrow 31">
              <a:extLst>
                <a:ext uri="{FF2B5EF4-FFF2-40B4-BE49-F238E27FC236}">
                  <a16:creationId xmlns:a16="http://schemas.microsoft.com/office/drawing/2014/main" id="{63847C03-CF0C-EF4A-8C12-59FBEC575C79}"/>
                </a:ext>
              </a:extLst>
            </p:cNvPr>
            <p:cNvSpPr/>
            <p:nvPr/>
          </p:nvSpPr>
          <p:spPr>
            <a:xfrm>
              <a:off x="3308118" y="3429000"/>
              <a:ext cx="1793050" cy="88789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ight Arrow 32">
              <a:extLst>
                <a:ext uri="{FF2B5EF4-FFF2-40B4-BE49-F238E27FC236}">
                  <a16:creationId xmlns:a16="http://schemas.microsoft.com/office/drawing/2014/main" id="{2A441F1D-6F0D-1148-B4EB-84CB9D85F64D}"/>
                </a:ext>
              </a:extLst>
            </p:cNvPr>
            <p:cNvSpPr/>
            <p:nvPr/>
          </p:nvSpPr>
          <p:spPr>
            <a:xfrm>
              <a:off x="7594415" y="3382618"/>
              <a:ext cx="1793050" cy="88789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4475324-7F5E-5145-A135-2DB301A2E696}"/>
              </a:ext>
            </a:extLst>
          </p:cNvPr>
          <p:cNvSpPr/>
          <p:nvPr/>
        </p:nvSpPr>
        <p:spPr>
          <a:xfrm>
            <a:off x="4757431" y="2971800"/>
            <a:ext cx="267713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Message Broker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0D0B63D-C9FF-8740-8C8C-65E7FDD0AC59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677902" y="3657600"/>
            <a:ext cx="2079529" cy="1275381"/>
          </a:xfrm>
          <a:prstGeom prst="straightConnector1">
            <a:avLst/>
          </a:prstGeom>
          <a:ln w="762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325DB88-25A7-9849-A3E1-8E02B8A960FE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7434569" y="2480559"/>
            <a:ext cx="1868549" cy="778728"/>
          </a:xfrm>
          <a:prstGeom prst="straightConnector1">
            <a:avLst/>
          </a:prstGeom>
          <a:ln w="762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68E1101-C8BD-1147-B720-C342D116C9F7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7434569" y="3697357"/>
            <a:ext cx="1868549" cy="1235623"/>
          </a:xfrm>
          <a:prstGeom prst="straightConnector1">
            <a:avLst/>
          </a:prstGeom>
          <a:ln w="762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CF740FD-94E4-894E-9D1F-C9A6AE1CEF10}"/>
              </a:ext>
            </a:extLst>
          </p:cNvPr>
          <p:cNvCxnSpPr>
            <a:cxnSpLocks/>
          </p:cNvCxnSpPr>
          <p:nvPr/>
        </p:nvCxnSpPr>
        <p:spPr>
          <a:xfrm>
            <a:off x="2743540" y="2497581"/>
            <a:ext cx="2013891" cy="702819"/>
          </a:xfrm>
          <a:prstGeom prst="straightConnector1">
            <a:avLst/>
          </a:prstGeom>
          <a:ln w="762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430A56D-3BAC-5744-8D29-61D4751556AE}"/>
              </a:ext>
            </a:extLst>
          </p:cNvPr>
          <p:cNvSpPr/>
          <p:nvPr/>
        </p:nvSpPr>
        <p:spPr>
          <a:xfrm>
            <a:off x="4757431" y="2971611"/>
            <a:ext cx="267713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Event Store</a:t>
            </a:r>
          </a:p>
        </p:txBody>
      </p:sp>
    </p:spTree>
    <p:extLst>
      <p:ext uri="{BB962C8B-B14F-4D97-AF65-F5344CB8AC3E}">
        <p14:creationId xmlns:p14="http://schemas.microsoft.com/office/powerpoint/2010/main" val="173273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Antonín Stoklásek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 err="1"/>
              <a:t>Technical</a:t>
            </a:r>
            <a:r>
              <a:rPr lang="cs-CZ" dirty="0"/>
              <a:t> Team </a:t>
            </a:r>
            <a:r>
              <a:rPr lang="cs-CZ" dirty="0" err="1"/>
              <a:t>Lead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dirty="0"/>
              <a:t>Java, </a:t>
            </a:r>
            <a:r>
              <a:rPr lang="cs-CZ" dirty="0" err="1"/>
              <a:t>Docker</a:t>
            </a:r>
            <a:r>
              <a:rPr lang="cs-CZ" dirty="0"/>
              <a:t>, </a:t>
            </a:r>
            <a:r>
              <a:rPr lang="cs-CZ" dirty="0" err="1"/>
              <a:t>React</a:t>
            </a:r>
            <a:r>
              <a:rPr lang="cs-CZ" dirty="0"/>
              <a:t> …</a:t>
            </a:r>
          </a:p>
          <a:p>
            <a:pPr>
              <a:lnSpc>
                <a:spcPct val="150000"/>
              </a:lnSpc>
            </a:pPr>
            <a:r>
              <a:rPr lang="cs-CZ" dirty="0" err="1"/>
              <a:t>Banking</a:t>
            </a:r>
            <a:r>
              <a:rPr lang="cs-CZ" dirty="0"/>
              <a:t> Software </a:t>
            </a:r>
            <a:r>
              <a:rPr lang="cs-CZ" dirty="0" err="1"/>
              <a:t>Company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en-US" dirty="0"/>
              <a:t>Twitter @tonda100</a:t>
            </a:r>
          </a:p>
          <a:p>
            <a:pPr>
              <a:lnSpc>
                <a:spcPct val="150000"/>
              </a:lnSpc>
            </a:pPr>
            <a:r>
              <a:rPr lang="en-US" dirty="0"/>
              <a:t>GitHub tonda100</a:t>
            </a:r>
          </a:p>
          <a:p>
            <a:pPr>
              <a:lnSpc>
                <a:spcPct val="150000"/>
              </a:lnSpc>
            </a:pPr>
            <a:r>
              <a:rPr lang="cs-CZ" dirty="0"/>
              <a:t>https://tonda100.github.io/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EB5031-85A1-9F49-964E-D9C85E863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3268" y="1342239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30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238F-50C7-9A4B-92EE-56A9A46E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F5E31-0577-D944-94A5-555AADD10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Source of truth</a:t>
            </a:r>
          </a:p>
          <a:p>
            <a:pPr>
              <a:lnSpc>
                <a:spcPct val="150000"/>
              </a:lnSpc>
            </a:pPr>
            <a:r>
              <a:rPr lang="en-US" dirty="0"/>
              <a:t>Immutable</a:t>
            </a:r>
          </a:p>
          <a:p>
            <a:pPr>
              <a:lnSpc>
                <a:spcPct val="150000"/>
              </a:lnSpc>
            </a:pPr>
            <a:r>
              <a:rPr lang="en-US" dirty="0"/>
              <a:t>Topics</a:t>
            </a:r>
          </a:p>
          <a:p>
            <a:pPr>
              <a:lnSpc>
                <a:spcPct val="150000"/>
              </a:lnSpc>
            </a:pPr>
            <a:r>
              <a:rPr lang="en-US" dirty="0"/>
              <a:t>Publishing events</a:t>
            </a:r>
          </a:p>
          <a:p>
            <a:pPr>
              <a:lnSpc>
                <a:spcPct val="150000"/>
              </a:lnSpc>
            </a:pPr>
            <a:r>
              <a:rPr lang="en-US" dirty="0"/>
              <a:t>Subscribing</a:t>
            </a:r>
          </a:p>
          <a:p>
            <a:pPr>
              <a:lnSpc>
                <a:spcPct val="150000"/>
              </a:lnSpc>
            </a:pPr>
            <a:r>
              <a:rPr lang="en-US" dirty="0"/>
              <a:t>Guaranteed event order</a:t>
            </a:r>
          </a:p>
        </p:txBody>
      </p:sp>
    </p:spTree>
    <p:extLst>
      <p:ext uri="{BB962C8B-B14F-4D97-AF65-F5344CB8AC3E}">
        <p14:creationId xmlns:p14="http://schemas.microsoft.com/office/powerpoint/2010/main" val="3669335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CQRS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0F1BBB44-052E-D743-A18D-62AC73E68529}"/>
              </a:ext>
            </a:extLst>
          </p:cNvPr>
          <p:cNvSpPr/>
          <p:nvPr/>
        </p:nvSpPr>
        <p:spPr>
          <a:xfrm>
            <a:off x="9594166" y="4181449"/>
            <a:ext cx="1561718" cy="1334312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DB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4FAA18-89D9-AA4A-8D2F-F6A32665C4C7}"/>
              </a:ext>
            </a:extLst>
          </p:cNvPr>
          <p:cNvSpPr/>
          <p:nvPr/>
        </p:nvSpPr>
        <p:spPr>
          <a:xfrm>
            <a:off x="814874" y="2534611"/>
            <a:ext cx="943587" cy="27713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3F2177C-3A3E-6945-AD8B-6958604D6D9F}"/>
              </a:ext>
            </a:extLst>
          </p:cNvPr>
          <p:cNvSpPr/>
          <p:nvPr/>
        </p:nvSpPr>
        <p:spPr>
          <a:xfrm>
            <a:off x="2798607" y="1971891"/>
            <a:ext cx="5867091" cy="38967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/>
              <a:t>BE</a:t>
            </a:r>
            <a:endParaRPr lang="en-US" b="1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FF34365-716B-B940-8363-4AB331E5F80F}"/>
              </a:ext>
            </a:extLst>
          </p:cNvPr>
          <p:cNvSpPr/>
          <p:nvPr/>
        </p:nvSpPr>
        <p:spPr>
          <a:xfrm>
            <a:off x="1758461" y="2825919"/>
            <a:ext cx="1394921" cy="45949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93F55C6-1DED-8142-821B-8020DA815C31}"/>
              </a:ext>
            </a:extLst>
          </p:cNvPr>
          <p:cNvSpPr/>
          <p:nvPr/>
        </p:nvSpPr>
        <p:spPr>
          <a:xfrm>
            <a:off x="3153382" y="2598465"/>
            <a:ext cx="2150138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Command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A459A1C-E54F-C341-A3B6-A9E987E6359F}"/>
              </a:ext>
            </a:extLst>
          </p:cNvPr>
          <p:cNvSpPr/>
          <p:nvPr/>
        </p:nvSpPr>
        <p:spPr>
          <a:xfrm>
            <a:off x="3153382" y="4366893"/>
            <a:ext cx="2150138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Query</a:t>
            </a:r>
          </a:p>
        </p:txBody>
      </p:sp>
      <p:sp>
        <p:nvSpPr>
          <p:cNvPr id="11" name="Magnetic Disk 10">
            <a:extLst>
              <a:ext uri="{FF2B5EF4-FFF2-40B4-BE49-F238E27FC236}">
                <a16:creationId xmlns:a16="http://schemas.microsoft.com/office/drawing/2014/main" id="{7747B7B1-5AF8-C24B-8E8B-6AED4C9B87C0}"/>
              </a:ext>
            </a:extLst>
          </p:cNvPr>
          <p:cNvSpPr/>
          <p:nvPr/>
        </p:nvSpPr>
        <p:spPr>
          <a:xfrm>
            <a:off x="9594166" y="2231496"/>
            <a:ext cx="1561718" cy="1334312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Event Store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F4593FC-963B-3644-981C-F4834C4AB9C7}"/>
              </a:ext>
            </a:extLst>
          </p:cNvPr>
          <p:cNvSpPr/>
          <p:nvPr/>
        </p:nvSpPr>
        <p:spPr>
          <a:xfrm>
            <a:off x="5303521" y="4769092"/>
            <a:ext cx="4290646" cy="45949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1E293B9-A428-8443-B308-E459F95C8048}"/>
              </a:ext>
            </a:extLst>
          </p:cNvPr>
          <p:cNvSpPr/>
          <p:nvPr/>
        </p:nvSpPr>
        <p:spPr>
          <a:xfrm>
            <a:off x="5303521" y="2825919"/>
            <a:ext cx="4290646" cy="45949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78547534-F00C-064B-B6DC-2BE79B89BF81}"/>
              </a:ext>
            </a:extLst>
          </p:cNvPr>
          <p:cNvSpPr/>
          <p:nvPr/>
        </p:nvSpPr>
        <p:spPr>
          <a:xfrm>
            <a:off x="1758461" y="4618858"/>
            <a:ext cx="1394921" cy="45949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AFDBEB4-4D17-584A-917A-D16E303E593F}"/>
              </a:ext>
            </a:extLst>
          </p:cNvPr>
          <p:cNvSpPr/>
          <p:nvPr/>
        </p:nvSpPr>
        <p:spPr>
          <a:xfrm>
            <a:off x="6096000" y="3459175"/>
            <a:ext cx="215013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Event Handler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996CC3-AEDC-EB41-B19C-749800D573B8}"/>
              </a:ext>
            </a:extLst>
          </p:cNvPr>
          <p:cNvCxnSpPr>
            <a:cxnSpLocks/>
          </p:cNvCxnSpPr>
          <p:nvPr/>
        </p:nvCxnSpPr>
        <p:spPr>
          <a:xfrm flipH="1">
            <a:off x="8246139" y="3541393"/>
            <a:ext cx="1643449" cy="24281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AE0012-CA35-7344-9E6B-722571DCA267}"/>
              </a:ext>
            </a:extLst>
          </p:cNvPr>
          <p:cNvCxnSpPr>
            <a:cxnSpLocks/>
          </p:cNvCxnSpPr>
          <p:nvPr/>
        </p:nvCxnSpPr>
        <p:spPr>
          <a:xfrm>
            <a:off x="8246138" y="4175303"/>
            <a:ext cx="1397636" cy="17051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3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238F-50C7-9A4B-92EE-56A9A46E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Sourcing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F5E31-0577-D944-94A5-555AADD10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Event matters =&gt; state is irrelevant</a:t>
            </a:r>
          </a:p>
          <a:p>
            <a:pPr>
              <a:lnSpc>
                <a:spcPct val="150000"/>
              </a:lnSpc>
            </a:pPr>
            <a:r>
              <a:rPr lang="en-US" dirty="0"/>
              <a:t>Audit log out of the box</a:t>
            </a:r>
          </a:p>
          <a:p>
            <a:pPr>
              <a:lnSpc>
                <a:spcPct val="150000"/>
              </a:lnSpc>
            </a:pPr>
            <a:r>
              <a:rPr lang="en-US" dirty="0"/>
              <a:t>Eventual Consistency</a:t>
            </a:r>
          </a:p>
          <a:p>
            <a:pPr>
              <a:lnSpc>
                <a:spcPct val="150000"/>
              </a:lnSpc>
            </a:pPr>
            <a:r>
              <a:rPr lang="en-US" dirty="0"/>
              <a:t>Performance</a:t>
            </a:r>
          </a:p>
          <a:p>
            <a:pPr>
              <a:lnSpc>
                <a:spcPct val="150000"/>
              </a:lnSpc>
            </a:pPr>
            <a:r>
              <a:rPr lang="en-US" dirty="0"/>
              <a:t>Real world abstraction</a:t>
            </a:r>
          </a:p>
          <a:p>
            <a:pPr>
              <a:lnSpc>
                <a:spcPct val="150000"/>
              </a:lnSpc>
            </a:pPr>
            <a:r>
              <a:rPr lang="en-US" dirty="0"/>
              <a:t>Not </a:t>
            </a:r>
            <a:r>
              <a:rPr lang="en-US"/>
              <a:t>loosing information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810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238F-50C7-9A4B-92EE-56A9A46E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Sourcing – dark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F5E31-0577-D944-94A5-555AADD10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Disk size</a:t>
            </a:r>
          </a:p>
          <a:p>
            <a:pPr>
              <a:lnSpc>
                <a:spcPct val="150000"/>
              </a:lnSpc>
            </a:pPr>
            <a:r>
              <a:rPr lang="en-US" dirty="0"/>
              <a:t>Lack of experience</a:t>
            </a:r>
          </a:p>
          <a:p>
            <a:pPr>
              <a:lnSpc>
                <a:spcPct val="150000"/>
              </a:lnSpc>
            </a:pPr>
            <a:r>
              <a:rPr lang="en-US" dirty="0"/>
              <a:t>Immutable</a:t>
            </a:r>
          </a:p>
          <a:p>
            <a:pPr>
              <a:lnSpc>
                <a:spcPct val="150000"/>
              </a:lnSpc>
            </a:pPr>
            <a:r>
              <a:rPr lang="en-US" dirty="0"/>
              <a:t>Eventual consistency</a:t>
            </a:r>
          </a:p>
          <a:p>
            <a:pPr>
              <a:lnSpc>
                <a:spcPct val="150000"/>
              </a:lnSpc>
            </a:pPr>
            <a:r>
              <a:rPr lang="en-US" dirty="0"/>
              <a:t>Event upgrading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394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9C9B-F167-E744-862F-0C40B437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608" y="2343978"/>
            <a:ext cx="11262783" cy="2170044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18540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238F-50C7-9A4B-92EE-56A9A46E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F5E31-0577-D944-94A5-555AADD10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Event matters =&gt; state is irrelevant</a:t>
            </a:r>
          </a:p>
          <a:p>
            <a:pPr>
              <a:lnSpc>
                <a:spcPct val="150000"/>
              </a:lnSpc>
            </a:pPr>
            <a:r>
              <a:rPr lang="en-US" dirty="0"/>
              <a:t>No information is lost</a:t>
            </a:r>
          </a:p>
          <a:p>
            <a:pPr>
              <a:lnSpc>
                <a:spcPct val="150000"/>
              </a:lnSpc>
            </a:pPr>
            <a:r>
              <a:rPr lang="en-US" dirty="0"/>
              <a:t>Eventual consistency is not bad</a:t>
            </a:r>
          </a:p>
          <a:p>
            <a:pPr>
              <a:lnSpc>
                <a:spcPct val="150000"/>
              </a:lnSpc>
            </a:pPr>
            <a:r>
              <a:rPr lang="en-US" dirty="0"/>
              <a:t>Performance – no locks</a:t>
            </a:r>
          </a:p>
          <a:p>
            <a:pPr>
              <a:lnSpc>
                <a:spcPct val="150000"/>
              </a:lnSpc>
            </a:pPr>
            <a:r>
              <a:rPr lang="en-US" dirty="0"/>
              <a:t>Suitable read models</a:t>
            </a:r>
          </a:p>
          <a:p>
            <a:pPr>
              <a:lnSpc>
                <a:spcPct val="150000"/>
              </a:lnSpc>
            </a:pPr>
            <a:r>
              <a:rPr lang="en-US" dirty="0"/>
              <a:t>Never do distributed transactions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02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/>
          <p:cNvSpPr txBox="1"/>
          <p:nvPr/>
        </p:nvSpPr>
        <p:spPr>
          <a:xfrm>
            <a:off x="345518" y="1564063"/>
            <a:ext cx="114930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6600" b="1" dirty="0">
                <a:solidFill>
                  <a:srgbClr val="1E326B"/>
                </a:solidFill>
              </a:rPr>
              <a:t>Děkuji za pozornost.</a:t>
            </a:r>
          </a:p>
        </p:txBody>
      </p:sp>
      <p:sp>
        <p:nvSpPr>
          <p:cNvPr id="22" name="TextovéPole 21"/>
          <p:cNvSpPr txBox="1"/>
          <p:nvPr/>
        </p:nvSpPr>
        <p:spPr>
          <a:xfrm>
            <a:off x="282456" y="4096314"/>
            <a:ext cx="11493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600" dirty="0">
                <a:solidFill>
                  <a:srgbClr val="1E326B"/>
                </a:solidFill>
              </a:rPr>
              <a:t>www.</a:t>
            </a:r>
            <a:r>
              <a:rPr lang="cs-CZ" sz="3600" b="1" dirty="0">
                <a:solidFill>
                  <a:srgbClr val="1E326B"/>
                </a:solidFill>
              </a:rPr>
              <a:t>gopas</a:t>
            </a:r>
            <a:r>
              <a:rPr lang="cs-CZ" sz="3600" dirty="0">
                <a:solidFill>
                  <a:srgbClr val="1E326B"/>
                </a:solidFill>
              </a:rPr>
              <a:t>.cz</a:t>
            </a:r>
          </a:p>
        </p:txBody>
      </p:sp>
      <p:sp>
        <p:nvSpPr>
          <p:cNvPr id="23" name="TextovéPole 22"/>
          <p:cNvSpPr txBox="1"/>
          <p:nvPr/>
        </p:nvSpPr>
        <p:spPr>
          <a:xfrm>
            <a:off x="282456" y="3449983"/>
            <a:ext cx="11493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600" dirty="0">
                <a:solidFill>
                  <a:srgbClr val="C00000"/>
                </a:solidFill>
              </a:rPr>
              <a:t>www.</a:t>
            </a:r>
            <a:r>
              <a:rPr lang="cs-CZ" sz="3600" b="1" dirty="0">
                <a:solidFill>
                  <a:srgbClr val="C00000"/>
                </a:solidFill>
              </a:rPr>
              <a:t>JavaDays</a:t>
            </a:r>
            <a:r>
              <a:rPr lang="cs-CZ" sz="3600" dirty="0">
                <a:solidFill>
                  <a:srgbClr val="C00000"/>
                </a:solidFill>
              </a:rPr>
              <a:t>.cz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C82A40-21E8-9548-8934-CCF368076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549" y="474264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8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Agenda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dirty="0" err="1"/>
              <a:t>Traditional</a:t>
            </a:r>
            <a:r>
              <a:rPr lang="cs-CZ" dirty="0"/>
              <a:t> Systems</a:t>
            </a:r>
          </a:p>
          <a:p>
            <a:pPr>
              <a:lnSpc>
                <a:spcPct val="150000"/>
              </a:lnSpc>
            </a:pPr>
            <a:r>
              <a:rPr lang="cs-CZ" dirty="0" err="1"/>
              <a:t>Microservices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dirty="0" err="1"/>
              <a:t>Message</a:t>
            </a:r>
            <a:r>
              <a:rPr lang="cs-CZ" dirty="0"/>
              <a:t> </a:t>
            </a:r>
            <a:r>
              <a:rPr lang="cs-CZ" dirty="0" err="1"/>
              <a:t>Driven</a:t>
            </a:r>
            <a:r>
              <a:rPr lang="cs-CZ" dirty="0"/>
              <a:t> </a:t>
            </a:r>
            <a:r>
              <a:rPr lang="cs-CZ" dirty="0" err="1"/>
              <a:t>Architecture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dirty="0" err="1"/>
              <a:t>Event</a:t>
            </a:r>
            <a:r>
              <a:rPr lang="cs-CZ" dirty="0"/>
              <a:t> </a:t>
            </a:r>
            <a:r>
              <a:rPr lang="cs-CZ" dirty="0" err="1"/>
              <a:t>Sourcing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dirty="0"/>
              <a:t>CQRS</a:t>
            </a:r>
          </a:p>
          <a:p>
            <a:pPr>
              <a:lnSpc>
                <a:spcPct val="150000"/>
              </a:lnSpc>
            </a:pPr>
            <a:r>
              <a:rPr lang="cs-CZ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79589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Traditional</a:t>
            </a:r>
            <a:r>
              <a:rPr lang="cs-CZ" dirty="0"/>
              <a:t> </a:t>
            </a:r>
            <a:r>
              <a:rPr lang="cs-CZ"/>
              <a:t>System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0F1BBB44-052E-D743-A18D-62AC73E68529}"/>
              </a:ext>
            </a:extLst>
          </p:cNvPr>
          <p:cNvSpPr/>
          <p:nvPr/>
        </p:nvSpPr>
        <p:spPr>
          <a:xfrm>
            <a:off x="9387465" y="2534611"/>
            <a:ext cx="1810622" cy="2583910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DB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4FAA18-89D9-AA4A-8D2F-F6A32665C4C7}"/>
              </a:ext>
            </a:extLst>
          </p:cNvPr>
          <p:cNvSpPr/>
          <p:nvPr/>
        </p:nvSpPr>
        <p:spPr>
          <a:xfrm>
            <a:off x="814874" y="2534611"/>
            <a:ext cx="2493247" cy="25839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3F2177C-3A3E-6945-AD8B-6958604D6D9F}"/>
              </a:ext>
            </a:extLst>
          </p:cNvPr>
          <p:cNvSpPr/>
          <p:nvPr/>
        </p:nvSpPr>
        <p:spPr>
          <a:xfrm>
            <a:off x="5101168" y="2534611"/>
            <a:ext cx="2493247" cy="258391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BE</a:t>
            </a:r>
            <a:endParaRPr lang="en-US" b="1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FF34365-716B-B940-8363-4AB331E5F80F}"/>
              </a:ext>
            </a:extLst>
          </p:cNvPr>
          <p:cNvSpPr/>
          <p:nvPr/>
        </p:nvSpPr>
        <p:spPr>
          <a:xfrm>
            <a:off x="3308118" y="3429000"/>
            <a:ext cx="1793050" cy="88789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803382E0-42BD-9241-AF44-E4AE184AE7C7}"/>
              </a:ext>
            </a:extLst>
          </p:cNvPr>
          <p:cNvSpPr/>
          <p:nvPr/>
        </p:nvSpPr>
        <p:spPr>
          <a:xfrm>
            <a:off x="7594415" y="3382618"/>
            <a:ext cx="1793050" cy="88789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5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A5AA-1C25-4C4F-8B2D-96BFB2465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C5549-3457-4647-B1ED-9F6D27F1C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One technology</a:t>
            </a:r>
          </a:p>
          <a:p>
            <a:pPr>
              <a:lnSpc>
                <a:spcPct val="150000"/>
              </a:lnSpc>
            </a:pPr>
            <a:r>
              <a:rPr lang="en-US" dirty="0"/>
              <a:t>One database</a:t>
            </a:r>
          </a:p>
          <a:p>
            <a:pPr>
              <a:lnSpc>
                <a:spcPct val="150000"/>
              </a:lnSpc>
            </a:pPr>
            <a:r>
              <a:rPr lang="en-US" dirty="0"/>
              <a:t>One repository</a:t>
            </a:r>
          </a:p>
          <a:p>
            <a:pPr>
              <a:lnSpc>
                <a:spcPct val="150000"/>
              </a:lnSpc>
            </a:pPr>
            <a:r>
              <a:rPr lang="en-US" dirty="0"/>
              <a:t>One EAR</a:t>
            </a:r>
          </a:p>
          <a:p>
            <a:pPr>
              <a:lnSpc>
                <a:spcPct val="150000"/>
              </a:lnSpc>
            </a:pPr>
            <a:r>
              <a:rPr lang="en-US" dirty="0"/>
              <a:t>One Team Lead</a:t>
            </a:r>
          </a:p>
          <a:p>
            <a:pPr>
              <a:lnSpc>
                <a:spcPct val="150000"/>
              </a:lnSpc>
            </a:pPr>
            <a:r>
              <a:rPr lang="en-US" dirty="0"/>
              <a:t>Bad!! Maybe??</a:t>
            </a:r>
          </a:p>
        </p:txBody>
      </p:sp>
    </p:spTree>
    <p:extLst>
      <p:ext uri="{BB962C8B-B14F-4D97-AF65-F5344CB8AC3E}">
        <p14:creationId xmlns:p14="http://schemas.microsoft.com/office/powerpoint/2010/main" val="633865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A5AA-1C25-4C4F-8B2D-96BFB2465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C5549-3457-4647-B1ED-9F6D27F1C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Technology not suitable for everything</a:t>
            </a:r>
          </a:p>
          <a:p>
            <a:pPr>
              <a:lnSpc>
                <a:spcPct val="150000"/>
              </a:lnSpc>
            </a:pPr>
            <a:r>
              <a:rPr lang="en-US" dirty="0"/>
              <a:t>Database not suitable for every use case</a:t>
            </a:r>
          </a:p>
          <a:p>
            <a:pPr>
              <a:lnSpc>
                <a:spcPct val="150000"/>
              </a:lnSpc>
            </a:pPr>
            <a:r>
              <a:rPr lang="en-US" dirty="0"/>
              <a:t>Getting bigger</a:t>
            </a:r>
          </a:p>
          <a:p>
            <a:pPr>
              <a:lnSpc>
                <a:spcPct val="150000"/>
              </a:lnSpc>
            </a:pPr>
            <a:r>
              <a:rPr lang="en-US" dirty="0"/>
              <a:t>Difficult to maintain</a:t>
            </a:r>
          </a:p>
          <a:p>
            <a:pPr>
              <a:lnSpc>
                <a:spcPct val="150000"/>
              </a:lnSpc>
            </a:pPr>
            <a:r>
              <a:rPr lang="en-US" dirty="0"/>
              <a:t>Difficult to learn</a:t>
            </a:r>
          </a:p>
          <a:p>
            <a:pPr>
              <a:lnSpc>
                <a:spcPct val="150000"/>
              </a:lnSpc>
            </a:pPr>
            <a:r>
              <a:rPr lang="en-US" dirty="0"/>
              <a:t>Nobody knows</a:t>
            </a:r>
          </a:p>
        </p:txBody>
      </p:sp>
    </p:spTree>
    <p:extLst>
      <p:ext uri="{BB962C8B-B14F-4D97-AF65-F5344CB8AC3E}">
        <p14:creationId xmlns:p14="http://schemas.microsoft.com/office/powerpoint/2010/main" val="940185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9C9B-F167-E744-862F-0C40B437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608" y="2343978"/>
            <a:ext cx="11262783" cy="2170044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Microservices will save us</a:t>
            </a:r>
          </a:p>
        </p:txBody>
      </p:sp>
    </p:spTree>
    <p:extLst>
      <p:ext uri="{BB962C8B-B14F-4D97-AF65-F5344CB8AC3E}">
        <p14:creationId xmlns:p14="http://schemas.microsoft.com/office/powerpoint/2010/main" val="1232415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D71B0-3145-D547-932F-6D85F8B2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1D5C6-1871-964A-84EE-282D152F6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Single purpose</a:t>
            </a:r>
          </a:p>
          <a:p>
            <a:pPr>
              <a:lnSpc>
                <a:spcPct val="150000"/>
              </a:lnSpc>
            </a:pPr>
            <a:r>
              <a:rPr lang="en-US" dirty="0"/>
              <a:t>Small team (pizza rule)</a:t>
            </a:r>
          </a:p>
          <a:p>
            <a:pPr>
              <a:lnSpc>
                <a:spcPct val="150000"/>
              </a:lnSpc>
            </a:pPr>
            <a:r>
              <a:rPr lang="en-US" dirty="0"/>
              <a:t>Suitable technology</a:t>
            </a:r>
          </a:p>
          <a:p>
            <a:pPr>
              <a:lnSpc>
                <a:spcPct val="150000"/>
              </a:lnSpc>
            </a:pPr>
            <a:r>
              <a:rPr lang="en-US" dirty="0"/>
              <a:t>Suitable storage</a:t>
            </a:r>
          </a:p>
          <a:p>
            <a:pPr>
              <a:lnSpc>
                <a:spcPct val="150000"/>
              </a:lnSpc>
            </a:pPr>
            <a:r>
              <a:rPr lang="en-US" dirty="0"/>
              <a:t>Easy to maintain</a:t>
            </a:r>
          </a:p>
          <a:p>
            <a:pPr>
              <a:lnSpc>
                <a:spcPct val="150000"/>
              </a:lnSpc>
            </a:pPr>
            <a:r>
              <a:rPr lang="en-US" dirty="0"/>
              <a:t>Easy to learn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61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A5AA-1C25-4C4F-8B2D-96BFB2465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C546D3-4D31-C64E-A994-A5A4825B4B03}"/>
              </a:ext>
            </a:extLst>
          </p:cNvPr>
          <p:cNvGrpSpPr/>
          <p:nvPr/>
        </p:nvGrpSpPr>
        <p:grpSpPr>
          <a:xfrm>
            <a:off x="1469704" y="4972807"/>
            <a:ext cx="3884126" cy="864021"/>
            <a:chOff x="814874" y="2534611"/>
            <a:chExt cx="10383213" cy="2583910"/>
          </a:xfrm>
        </p:grpSpPr>
        <p:sp>
          <p:nvSpPr>
            <p:cNvPr id="5" name="Magnetic Disk 4">
              <a:extLst>
                <a:ext uri="{FF2B5EF4-FFF2-40B4-BE49-F238E27FC236}">
                  <a16:creationId xmlns:a16="http://schemas.microsoft.com/office/drawing/2014/main" id="{ACA1A314-C1C5-4848-962C-9836D04102F8}"/>
                </a:ext>
              </a:extLst>
            </p:cNvPr>
            <p:cNvSpPr/>
            <p:nvPr/>
          </p:nvSpPr>
          <p:spPr>
            <a:xfrm>
              <a:off x="9387465" y="2534611"/>
              <a:ext cx="1810622" cy="2583910"/>
            </a:xfrm>
            <a:prstGeom prst="flowChartMagneticDisk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DB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754A13F-4A38-2341-B6C4-8B673D93E3CF}"/>
                </a:ext>
              </a:extLst>
            </p:cNvPr>
            <p:cNvSpPr/>
            <p:nvPr/>
          </p:nvSpPr>
          <p:spPr>
            <a:xfrm>
              <a:off x="814874" y="2534611"/>
              <a:ext cx="2493247" cy="258391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FE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AD1B9C9-DEFC-694F-B0E5-D1E2B5F9DC78}"/>
                </a:ext>
              </a:extLst>
            </p:cNvPr>
            <p:cNvSpPr/>
            <p:nvPr/>
          </p:nvSpPr>
          <p:spPr>
            <a:xfrm>
              <a:off x="5101168" y="2534611"/>
              <a:ext cx="2493247" cy="258391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BE</a:t>
              </a:r>
              <a:endParaRPr lang="en-US" b="1" dirty="0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09C64C1F-650A-DE46-867C-48882E26BC0D}"/>
                </a:ext>
              </a:extLst>
            </p:cNvPr>
            <p:cNvSpPr/>
            <p:nvPr/>
          </p:nvSpPr>
          <p:spPr>
            <a:xfrm>
              <a:off x="3308118" y="3429000"/>
              <a:ext cx="1793050" cy="88789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BA27E887-A266-E84C-ABA0-923C740C720A}"/>
                </a:ext>
              </a:extLst>
            </p:cNvPr>
            <p:cNvSpPr/>
            <p:nvPr/>
          </p:nvSpPr>
          <p:spPr>
            <a:xfrm>
              <a:off x="7594415" y="3382618"/>
              <a:ext cx="1793050" cy="88789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9C98557-1CE7-3941-8F12-0A7C8A9F77F9}"/>
              </a:ext>
            </a:extLst>
          </p:cNvPr>
          <p:cNvGrpSpPr/>
          <p:nvPr/>
        </p:nvGrpSpPr>
        <p:grpSpPr>
          <a:xfrm>
            <a:off x="7495030" y="734272"/>
            <a:ext cx="3884126" cy="864021"/>
            <a:chOff x="814874" y="2534611"/>
            <a:chExt cx="10383213" cy="2583910"/>
          </a:xfrm>
        </p:grpSpPr>
        <p:sp>
          <p:nvSpPr>
            <p:cNvPr id="12" name="Magnetic Disk 11">
              <a:extLst>
                <a:ext uri="{FF2B5EF4-FFF2-40B4-BE49-F238E27FC236}">
                  <a16:creationId xmlns:a16="http://schemas.microsoft.com/office/drawing/2014/main" id="{88787403-174A-1640-97CA-21567CB8C487}"/>
                </a:ext>
              </a:extLst>
            </p:cNvPr>
            <p:cNvSpPr/>
            <p:nvPr/>
          </p:nvSpPr>
          <p:spPr>
            <a:xfrm>
              <a:off x="9387465" y="2534611"/>
              <a:ext cx="1810622" cy="2583910"/>
            </a:xfrm>
            <a:prstGeom prst="flowChartMagneticDisk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DB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7558BAF5-997E-6146-8A59-82CA57E2D8CD}"/>
                </a:ext>
              </a:extLst>
            </p:cNvPr>
            <p:cNvSpPr/>
            <p:nvPr/>
          </p:nvSpPr>
          <p:spPr>
            <a:xfrm>
              <a:off x="814874" y="2534611"/>
              <a:ext cx="2493247" cy="258391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FE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D4EA765E-26C3-6045-84B6-4B52D0F9973A}"/>
                </a:ext>
              </a:extLst>
            </p:cNvPr>
            <p:cNvSpPr/>
            <p:nvPr/>
          </p:nvSpPr>
          <p:spPr>
            <a:xfrm>
              <a:off x="5101168" y="2534611"/>
              <a:ext cx="2493247" cy="258391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BE</a:t>
              </a:r>
              <a:endParaRPr lang="en-US" b="1" dirty="0"/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D5067793-FEF8-DF49-A0D3-5316FB49FA9C}"/>
                </a:ext>
              </a:extLst>
            </p:cNvPr>
            <p:cNvSpPr/>
            <p:nvPr/>
          </p:nvSpPr>
          <p:spPr>
            <a:xfrm>
              <a:off x="3308118" y="3429000"/>
              <a:ext cx="1793050" cy="88789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1932417A-1BF4-0045-8289-C85873BA6C6A}"/>
                </a:ext>
              </a:extLst>
            </p:cNvPr>
            <p:cNvSpPr/>
            <p:nvPr/>
          </p:nvSpPr>
          <p:spPr>
            <a:xfrm>
              <a:off x="7594415" y="3382618"/>
              <a:ext cx="1793050" cy="88789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195ED9-C04D-714A-AEED-C31B945B3FC5}"/>
              </a:ext>
            </a:extLst>
          </p:cNvPr>
          <p:cNvGrpSpPr/>
          <p:nvPr/>
        </p:nvGrpSpPr>
        <p:grpSpPr>
          <a:xfrm>
            <a:off x="480485" y="1616539"/>
            <a:ext cx="3884126" cy="864021"/>
            <a:chOff x="814874" y="2534611"/>
            <a:chExt cx="10383213" cy="2583910"/>
          </a:xfrm>
        </p:grpSpPr>
        <p:sp>
          <p:nvSpPr>
            <p:cNvPr id="18" name="Magnetic Disk 17">
              <a:extLst>
                <a:ext uri="{FF2B5EF4-FFF2-40B4-BE49-F238E27FC236}">
                  <a16:creationId xmlns:a16="http://schemas.microsoft.com/office/drawing/2014/main" id="{376E9A51-BD35-4541-9D7D-71DB3D9F5754}"/>
                </a:ext>
              </a:extLst>
            </p:cNvPr>
            <p:cNvSpPr/>
            <p:nvPr/>
          </p:nvSpPr>
          <p:spPr>
            <a:xfrm>
              <a:off x="9387465" y="2534611"/>
              <a:ext cx="1810622" cy="2583910"/>
            </a:xfrm>
            <a:prstGeom prst="flowChartMagneticDisk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DB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B56297A1-668F-A841-B280-9B4FF369C3EF}"/>
                </a:ext>
              </a:extLst>
            </p:cNvPr>
            <p:cNvSpPr/>
            <p:nvPr/>
          </p:nvSpPr>
          <p:spPr>
            <a:xfrm>
              <a:off x="814874" y="2534611"/>
              <a:ext cx="2493247" cy="258391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FE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8B76AC03-3357-0140-88E5-FEE68BB354F1}"/>
                </a:ext>
              </a:extLst>
            </p:cNvPr>
            <p:cNvSpPr/>
            <p:nvPr/>
          </p:nvSpPr>
          <p:spPr>
            <a:xfrm>
              <a:off x="5101168" y="2534611"/>
              <a:ext cx="2493247" cy="258391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BE</a:t>
              </a:r>
              <a:endParaRPr lang="en-US" b="1" dirty="0"/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7CFBC611-9A58-DE4B-B182-90EF1C934C69}"/>
                </a:ext>
              </a:extLst>
            </p:cNvPr>
            <p:cNvSpPr/>
            <p:nvPr/>
          </p:nvSpPr>
          <p:spPr>
            <a:xfrm>
              <a:off x="3308118" y="3429000"/>
              <a:ext cx="1793050" cy="88789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E20E37D7-4193-FC4C-A584-327A51C01D95}"/>
                </a:ext>
              </a:extLst>
            </p:cNvPr>
            <p:cNvSpPr/>
            <p:nvPr/>
          </p:nvSpPr>
          <p:spPr>
            <a:xfrm>
              <a:off x="7594415" y="3382618"/>
              <a:ext cx="1793050" cy="88789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DF941E-EBE3-7A4F-8307-C24282BCCE2C}"/>
              </a:ext>
            </a:extLst>
          </p:cNvPr>
          <p:cNvGrpSpPr/>
          <p:nvPr/>
        </p:nvGrpSpPr>
        <p:grpSpPr>
          <a:xfrm>
            <a:off x="5327051" y="2824943"/>
            <a:ext cx="3884126" cy="864021"/>
            <a:chOff x="814874" y="2534611"/>
            <a:chExt cx="10383213" cy="2583910"/>
          </a:xfrm>
        </p:grpSpPr>
        <p:sp>
          <p:nvSpPr>
            <p:cNvPr id="24" name="Magnetic Disk 23">
              <a:extLst>
                <a:ext uri="{FF2B5EF4-FFF2-40B4-BE49-F238E27FC236}">
                  <a16:creationId xmlns:a16="http://schemas.microsoft.com/office/drawing/2014/main" id="{A8AD5767-2507-5E4D-8BE4-1A4FDE106FE7}"/>
                </a:ext>
              </a:extLst>
            </p:cNvPr>
            <p:cNvSpPr/>
            <p:nvPr/>
          </p:nvSpPr>
          <p:spPr>
            <a:xfrm>
              <a:off x="9387465" y="2534611"/>
              <a:ext cx="1810622" cy="2583910"/>
            </a:xfrm>
            <a:prstGeom prst="flowChartMagneticDisk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DB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0EBE1140-EDC9-7945-91FE-AD424E289C59}"/>
                </a:ext>
              </a:extLst>
            </p:cNvPr>
            <p:cNvSpPr/>
            <p:nvPr/>
          </p:nvSpPr>
          <p:spPr>
            <a:xfrm>
              <a:off x="814874" y="2534611"/>
              <a:ext cx="2493247" cy="258391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FE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7BD013CC-DD26-0E40-AD29-B4352DFFFB1E}"/>
                </a:ext>
              </a:extLst>
            </p:cNvPr>
            <p:cNvSpPr/>
            <p:nvPr/>
          </p:nvSpPr>
          <p:spPr>
            <a:xfrm>
              <a:off x="5101168" y="2534611"/>
              <a:ext cx="2493247" cy="258391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BE</a:t>
              </a:r>
              <a:endParaRPr lang="en-US" b="1" dirty="0"/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B160B5C9-1F07-1F40-A382-2D8CF43EBA77}"/>
                </a:ext>
              </a:extLst>
            </p:cNvPr>
            <p:cNvSpPr/>
            <p:nvPr/>
          </p:nvSpPr>
          <p:spPr>
            <a:xfrm>
              <a:off x="3308118" y="3429000"/>
              <a:ext cx="1793050" cy="88789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810F5733-D6CC-8343-A201-E502F8E91E2C}"/>
                </a:ext>
              </a:extLst>
            </p:cNvPr>
            <p:cNvSpPr/>
            <p:nvPr/>
          </p:nvSpPr>
          <p:spPr>
            <a:xfrm>
              <a:off x="7594415" y="3382618"/>
              <a:ext cx="1793050" cy="88789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21F54C9-EF99-724E-B6FD-AA5D34A3C4B2}"/>
              </a:ext>
            </a:extLst>
          </p:cNvPr>
          <p:cNvGrpSpPr/>
          <p:nvPr/>
        </p:nvGrpSpPr>
        <p:grpSpPr>
          <a:xfrm>
            <a:off x="7495030" y="5004319"/>
            <a:ext cx="3884126" cy="864021"/>
            <a:chOff x="814874" y="2534611"/>
            <a:chExt cx="10383213" cy="2583910"/>
          </a:xfrm>
        </p:grpSpPr>
        <p:sp>
          <p:nvSpPr>
            <p:cNvPr id="30" name="Magnetic Disk 29">
              <a:extLst>
                <a:ext uri="{FF2B5EF4-FFF2-40B4-BE49-F238E27FC236}">
                  <a16:creationId xmlns:a16="http://schemas.microsoft.com/office/drawing/2014/main" id="{0C874153-1030-D444-BC3F-3358C2A1FD9A}"/>
                </a:ext>
              </a:extLst>
            </p:cNvPr>
            <p:cNvSpPr/>
            <p:nvPr/>
          </p:nvSpPr>
          <p:spPr>
            <a:xfrm>
              <a:off x="9387465" y="2534611"/>
              <a:ext cx="1810622" cy="2583910"/>
            </a:xfrm>
            <a:prstGeom prst="flowChartMagneticDisk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DB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35A9B17D-E47F-A448-9559-A32033B05FB4}"/>
                </a:ext>
              </a:extLst>
            </p:cNvPr>
            <p:cNvSpPr/>
            <p:nvPr/>
          </p:nvSpPr>
          <p:spPr>
            <a:xfrm>
              <a:off x="814874" y="2534611"/>
              <a:ext cx="2493247" cy="258391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FE</a:t>
              </a: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F856376E-0F2D-2A4B-A84C-3184C33875D5}"/>
                </a:ext>
              </a:extLst>
            </p:cNvPr>
            <p:cNvSpPr/>
            <p:nvPr/>
          </p:nvSpPr>
          <p:spPr>
            <a:xfrm>
              <a:off x="5101168" y="2534611"/>
              <a:ext cx="2493247" cy="258391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BE</a:t>
              </a:r>
              <a:endParaRPr lang="en-US" b="1" dirty="0"/>
            </a:p>
          </p:txBody>
        </p:sp>
        <p:sp>
          <p:nvSpPr>
            <p:cNvPr id="33" name="Right Arrow 32">
              <a:extLst>
                <a:ext uri="{FF2B5EF4-FFF2-40B4-BE49-F238E27FC236}">
                  <a16:creationId xmlns:a16="http://schemas.microsoft.com/office/drawing/2014/main" id="{5F833EC3-2011-EC46-80BF-8D1E541D9F71}"/>
                </a:ext>
              </a:extLst>
            </p:cNvPr>
            <p:cNvSpPr/>
            <p:nvPr/>
          </p:nvSpPr>
          <p:spPr>
            <a:xfrm>
              <a:off x="3308118" y="3429000"/>
              <a:ext cx="1793050" cy="88789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Arrow 33">
              <a:extLst>
                <a:ext uri="{FF2B5EF4-FFF2-40B4-BE49-F238E27FC236}">
                  <a16:creationId xmlns:a16="http://schemas.microsoft.com/office/drawing/2014/main" id="{8496B1FF-FAE6-9049-8BAF-557DD3607162}"/>
                </a:ext>
              </a:extLst>
            </p:cNvPr>
            <p:cNvSpPr/>
            <p:nvPr/>
          </p:nvSpPr>
          <p:spPr>
            <a:xfrm>
              <a:off x="7594415" y="3382618"/>
              <a:ext cx="1793050" cy="88789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DF31F9C-66B4-9545-B83E-BBCEC83F83B1}"/>
              </a:ext>
            </a:extLst>
          </p:cNvPr>
          <p:cNvCxnSpPr>
            <a:cxnSpLocks/>
            <a:stCxn id="7" idx="0"/>
            <a:endCxn id="26" idx="2"/>
          </p:cNvCxnSpPr>
          <p:nvPr/>
        </p:nvCxnSpPr>
        <p:spPr>
          <a:xfrm flipV="1">
            <a:off x="3539444" y="3688964"/>
            <a:ext cx="3857347" cy="1283843"/>
          </a:xfrm>
          <a:prstGeom prst="straightConnector1">
            <a:avLst/>
          </a:prstGeom>
          <a:ln w="762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54B48B6-9630-E941-8DE2-1E8363B08C76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7396791" y="1598293"/>
            <a:ext cx="2167979" cy="1230136"/>
          </a:xfrm>
          <a:prstGeom prst="straightConnector1">
            <a:avLst/>
          </a:prstGeom>
          <a:ln w="762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7677FAA-B346-C545-97DF-8A5C2B8346E1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>
            <a:off x="2550225" y="2480560"/>
            <a:ext cx="4846566" cy="344383"/>
          </a:xfrm>
          <a:prstGeom prst="straightConnector1">
            <a:avLst/>
          </a:prstGeom>
          <a:ln w="762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B70C570-754D-DA4D-9FD9-FAD96420991F}"/>
              </a:ext>
            </a:extLst>
          </p:cNvPr>
          <p:cNvCxnSpPr>
            <a:cxnSpLocks/>
            <a:stCxn id="32" idx="0"/>
            <a:endCxn id="14" idx="2"/>
          </p:cNvCxnSpPr>
          <p:nvPr/>
        </p:nvCxnSpPr>
        <p:spPr>
          <a:xfrm flipV="1">
            <a:off x="9564770" y="1598293"/>
            <a:ext cx="0" cy="3406026"/>
          </a:xfrm>
          <a:prstGeom prst="straightConnector1">
            <a:avLst/>
          </a:prstGeom>
          <a:ln w="762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5020599-DC09-BE4E-9669-9ACF43168C47}"/>
              </a:ext>
            </a:extLst>
          </p:cNvPr>
          <p:cNvCxnSpPr>
            <a:cxnSpLocks/>
            <a:stCxn id="32" idx="0"/>
            <a:endCxn id="24" idx="3"/>
          </p:cNvCxnSpPr>
          <p:nvPr/>
        </p:nvCxnSpPr>
        <p:spPr>
          <a:xfrm flipH="1" flipV="1">
            <a:off x="8872521" y="3688964"/>
            <a:ext cx="692249" cy="1315355"/>
          </a:xfrm>
          <a:prstGeom prst="straightConnector1">
            <a:avLst/>
          </a:prstGeom>
          <a:ln w="762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961F510-786B-854A-8E38-16EFBACD71B1}"/>
              </a:ext>
            </a:extLst>
          </p:cNvPr>
          <p:cNvCxnSpPr>
            <a:cxnSpLocks/>
            <a:stCxn id="25" idx="2"/>
            <a:endCxn id="5" idx="1"/>
          </p:cNvCxnSpPr>
          <p:nvPr/>
        </p:nvCxnSpPr>
        <p:spPr>
          <a:xfrm flipH="1">
            <a:off x="5015174" y="3688964"/>
            <a:ext cx="778211" cy="1283843"/>
          </a:xfrm>
          <a:prstGeom prst="straightConnector1">
            <a:avLst/>
          </a:prstGeom>
          <a:ln w="762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86A1D31-F9F4-0744-9FB8-131B9351E107}"/>
              </a:ext>
            </a:extLst>
          </p:cNvPr>
          <p:cNvCxnSpPr>
            <a:cxnSpLocks/>
            <a:stCxn id="30" idx="1"/>
            <a:endCxn id="12" idx="3"/>
          </p:cNvCxnSpPr>
          <p:nvPr/>
        </p:nvCxnSpPr>
        <p:spPr>
          <a:xfrm flipV="1">
            <a:off x="11040500" y="1598293"/>
            <a:ext cx="0" cy="3406026"/>
          </a:xfrm>
          <a:prstGeom prst="straightConnector1">
            <a:avLst/>
          </a:prstGeom>
          <a:ln w="762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881C228-7A91-FB44-880C-214D857D7882}"/>
              </a:ext>
            </a:extLst>
          </p:cNvPr>
          <p:cNvCxnSpPr>
            <a:cxnSpLocks/>
            <a:stCxn id="32" idx="0"/>
            <a:endCxn id="20" idx="2"/>
          </p:cNvCxnSpPr>
          <p:nvPr/>
        </p:nvCxnSpPr>
        <p:spPr>
          <a:xfrm flipH="1" flipV="1">
            <a:off x="2550225" y="2480560"/>
            <a:ext cx="7014545" cy="2523759"/>
          </a:xfrm>
          <a:prstGeom prst="straightConnector1">
            <a:avLst/>
          </a:prstGeom>
          <a:ln w="762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60F12F9-FDD5-484F-BA63-FD24DDEFEE54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539444" y="1580046"/>
            <a:ext cx="5558992" cy="3392761"/>
          </a:xfrm>
          <a:prstGeom prst="straightConnector1">
            <a:avLst/>
          </a:prstGeom>
          <a:ln w="762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9B6E4D5-FEE8-114B-80CC-4F47C2DEEB38}"/>
              </a:ext>
            </a:extLst>
          </p:cNvPr>
          <p:cNvCxnSpPr>
            <a:cxnSpLocks/>
            <a:endCxn id="20" idx="2"/>
          </p:cNvCxnSpPr>
          <p:nvPr/>
        </p:nvCxnSpPr>
        <p:spPr>
          <a:xfrm flipH="1" flipV="1">
            <a:off x="2550225" y="2480560"/>
            <a:ext cx="993576" cy="2542006"/>
          </a:xfrm>
          <a:prstGeom prst="straightConnector1">
            <a:avLst/>
          </a:prstGeom>
          <a:ln w="762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CEE5BA3-D3D7-A346-8F93-BA7F9B6E0EBF}"/>
              </a:ext>
            </a:extLst>
          </p:cNvPr>
          <p:cNvCxnSpPr>
            <a:cxnSpLocks/>
            <a:endCxn id="26" idx="2"/>
          </p:cNvCxnSpPr>
          <p:nvPr/>
        </p:nvCxnSpPr>
        <p:spPr>
          <a:xfrm flipH="1" flipV="1">
            <a:off x="7396791" y="3688964"/>
            <a:ext cx="2167980" cy="1315356"/>
          </a:xfrm>
          <a:prstGeom prst="straightConnector1">
            <a:avLst/>
          </a:prstGeom>
          <a:ln w="762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204C263-39E5-4C4E-921E-4BBE78781E29}"/>
              </a:ext>
            </a:extLst>
          </p:cNvPr>
          <p:cNvCxnSpPr>
            <a:cxnSpLocks/>
          </p:cNvCxnSpPr>
          <p:nvPr/>
        </p:nvCxnSpPr>
        <p:spPr>
          <a:xfrm flipH="1" flipV="1">
            <a:off x="3351929" y="5836828"/>
            <a:ext cx="6154601" cy="49758"/>
          </a:xfrm>
          <a:prstGeom prst="straightConnector1">
            <a:avLst/>
          </a:prstGeom>
          <a:ln w="762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07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Gopas 2 (6 barev)">
      <a:dk1>
        <a:sysClr val="windowText" lastClr="000000"/>
      </a:dk1>
      <a:lt1>
        <a:sysClr val="window" lastClr="FFFFFF"/>
      </a:lt1>
      <a:dk2>
        <a:srgbClr val="1E326C"/>
      </a:dk2>
      <a:lt2>
        <a:srgbClr val="FFFFFF"/>
      </a:lt2>
      <a:accent1>
        <a:srgbClr val="009FE3"/>
      </a:accent1>
      <a:accent2>
        <a:srgbClr val="EF7D4D"/>
      </a:accent2>
      <a:accent3>
        <a:srgbClr val="009640"/>
      </a:accent3>
      <a:accent4>
        <a:srgbClr val="E50046"/>
      </a:accent4>
      <a:accent5>
        <a:srgbClr val="C8D400"/>
      </a:accent5>
      <a:accent6>
        <a:srgbClr val="EA5297"/>
      </a:accent6>
      <a:hlink>
        <a:srgbClr val="1E326C"/>
      </a:hlink>
      <a:folHlink>
        <a:srgbClr val="1E326C"/>
      </a:folHlink>
    </a:clrScheme>
    <a:fontScheme name="Gopa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4985</TotalTime>
  <Words>318</Words>
  <Application>Microsoft Macintosh PowerPoint</Application>
  <PresentationFormat>Widescreen</PresentationFormat>
  <Paragraphs>148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Arial</vt:lpstr>
      <vt:lpstr>Wingdings</vt:lpstr>
      <vt:lpstr>Office Theme</vt:lpstr>
      <vt:lpstr>Microservices potřebují Event Sourcing</vt:lpstr>
      <vt:lpstr>Antonín Stoklásek</vt:lpstr>
      <vt:lpstr>Agenda</vt:lpstr>
      <vt:lpstr>Traditional System</vt:lpstr>
      <vt:lpstr>Monolith</vt:lpstr>
      <vt:lpstr>Monolith Issues</vt:lpstr>
      <vt:lpstr>Microservices will save us</vt:lpstr>
      <vt:lpstr>Microservices</vt:lpstr>
      <vt:lpstr>Microservices</vt:lpstr>
      <vt:lpstr>Distributed Monolith is NIGHTMARE</vt:lpstr>
      <vt:lpstr>Distributed Monolith</vt:lpstr>
      <vt:lpstr>Message Driven Architecture</vt:lpstr>
      <vt:lpstr>What should be the message?</vt:lpstr>
      <vt:lpstr>EVENT</vt:lpstr>
      <vt:lpstr>What belongs  to  Message Broker?</vt:lpstr>
      <vt:lpstr>Everything</vt:lpstr>
      <vt:lpstr>What about  new Microservices?</vt:lpstr>
      <vt:lpstr>Events stored forever</vt:lpstr>
      <vt:lpstr>Event Sourcing</vt:lpstr>
      <vt:lpstr>Event Store</vt:lpstr>
      <vt:lpstr>CQRS</vt:lpstr>
      <vt:lpstr>Event Sourcing</vt:lpstr>
      <vt:lpstr>Event Sourcing – dark side</vt:lpstr>
      <vt:lpstr>DEMO</vt:lpstr>
      <vt:lpstr>Summary</vt:lpstr>
      <vt:lpstr>PowerPoint Presentation</vt:lpstr>
    </vt:vector>
  </TitlesOfParts>
  <Company>Gopas, a.s.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Šablona TechEd 2016</dc:title>
  <dc:creator>Vítězslav Holas</dc:creator>
  <dc:description>Poměr stran 4:3</dc:description>
  <cp:lastModifiedBy>Stoklásek Antonín</cp:lastModifiedBy>
  <cp:revision>116</cp:revision>
  <dcterms:created xsi:type="dcterms:W3CDTF">2013-04-22T18:00:10Z</dcterms:created>
  <dcterms:modified xsi:type="dcterms:W3CDTF">2018-11-11T13:55:10Z</dcterms:modified>
</cp:coreProperties>
</file>