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2"/>
  </p:notesMasterIdLst>
  <p:handoutMasterIdLst>
    <p:handoutMasterId r:id="rId23"/>
  </p:handoutMasterIdLst>
  <p:sldIdLst>
    <p:sldId id="27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54" r:id="rId13"/>
    <p:sldId id="349" r:id="rId14"/>
    <p:sldId id="350" r:id="rId15"/>
    <p:sldId id="348" r:id="rId16"/>
    <p:sldId id="351" r:id="rId17"/>
    <p:sldId id="352" r:id="rId18"/>
    <p:sldId id="353" r:id="rId19"/>
    <p:sldId id="347" r:id="rId20"/>
    <p:sldId id="298" r:id="rId21"/>
  </p:sldIdLst>
  <p:sldSz cx="12192000" cy="6858000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FF7558"/>
    <a:srgbClr val="44546A"/>
    <a:srgbClr val="FE8D5A"/>
    <a:srgbClr val="FF9859"/>
    <a:srgbClr val="F04C00"/>
    <a:srgbClr val="F04600"/>
    <a:srgbClr val="FF6800"/>
    <a:srgbClr val="0150A1"/>
    <a:srgbClr val="8C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8" autoAdjust="0"/>
    <p:restoredTop sz="90673" autoAdjust="0"/>
  </p:normalViewPr>
  <p:slideViewPr>
    <p:cSldViewPr snapToGrid="0">
      <p:cViewPr varScale="1">
        <p:scale>
          <a:sx n="127" d="100"/>
          <a:sy n="127" d="100"/>
        </p:scale>
        <p:origin x="214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196161-A720-4FA8-8EA8-D6D54CFC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06089-0FD7-43A5-8628-B435D4ACE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C287-42ED-47F2-9D65-F52E788F000A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F918A-0BB9-4F35-929D-53FC6BEA79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DF7AF-0A84-4386-BBBA-9C574A672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511F-0904-406F-BDB2-FABFB4D0F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82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2695-9BD3-418A-9D8A-5431790D681E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3063-993B-4A5F-929B-EE4198374D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2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3063-993B-4A5F-929B-EE4198374DC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8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F3063-993B-4A5F-929B-EE4198374DC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25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327E-20AB-4843-B6DB-AA0B6CA3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203"/>
            <a:ext cx="9144000" cy="231275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B205-6712-4458-B6F3-40EFE5BC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45B-E6D5-488B-ADD5-8BA7444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BBC9-12F5-41DE-82CA-9731FE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0C07-C886-4408-A52A-4A384DB5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F2044-37FF-4CB8-AA29-6F9F296E9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9C560-BB9F-4370-9B14-0CE8A3641FDA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46F79-1597-40E3-8DA0-B29F6CB1BE76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E0-E327-4DC6-A417-9D6BEF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4891-48D4-474C-B10E-987E5C1D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BEB0-572D-45EF-A846-342337F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0F9C-2968-4C86-92B3-280D046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5F16-C14D-4F00-BDB4-4B8ACF7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65A4E-6A99-4839-866E-AB1DC658004F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D4D7CD-3D45-4298-88CE-6D0C89FE3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45F8C-70F2-4E62-BC58-2104B8FCE63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787F5-66E4-45AD-8A25-B5DD1B6C8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9F6FD-967F-4E1A-AB76-D378D6CC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56FB-F676-40C8-8C97-A81A8F5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3DAD-9E53-4AE6-8D09-6AF2A83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161B-FB3E-42C8-A9D0-9B4B765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EE501-7D28-4304-924F-CB34062388BD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4C3F-ACBE-44AB-8127-0E5F20FF5CCA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7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6216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15000"/>
            <a:lum/>
          </a:blip>
          <a:srcRect/>
          <a:stretch>
            <a:fillRect t="-45000" b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25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0A84AF-948B-489F-9A7D-25A9DAB2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4A21F-2C59-4549-A975-8E0BAF7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61986D-206E-4AB0-91CE-F953CAC0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9FE2E-7F70-41D1-8C38-BDDA6D9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368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81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055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E0E-5C4C-45CF-98B8-CFDADB0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"/>
            <a:ext cx="68446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6B7B-8932-4D69-A149-BB69B725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0515600" cy="4527272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F6FA-1BC2-4DF8-90A6-802CCF9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985E-288B-4114-8374-5B714B4C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9945-28FE-4827-8B5B-FCB3100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F6BACA-8374-4275-B0E3-9B2D748999E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16DB57-454A-4D9F-8540-2F0C41E58C90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69794F9-C007-4787-9D20-F1587AB1B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701-00A1-4CE8-B591-C7C4E52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66A86-A563-4013-8CC2-33D5D10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9B6E-54E2-491F-90E1-F1EF3EF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1E7-453C-4013-BAFB-16C8FA82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393-9CA1-42E6-B197-C28A038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AAA468-BF05-4664-8610-1037156F25B2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52239-100E-41C6-A494-F86062360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1C216-48C4-4FD9-9F3D-AF8A87EFC597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9BC1-7798-4C30-A16D-4E0ECA9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644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7597-3D23-4D62-B6D0-7086387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2D96-8844-4BE4-A0C1-FF0E23B7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DDCC-34DC-40FD-AFA7-0B43198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CD5E-5D04-4FED-A3F8-1E846DD9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EB8F-96EE-42D2-A616-5FA0EB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BF7B4A-0ABE-426A-9A29-B86FA56044A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1975A-AE7C-4753-A316-75F7E90CE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49223-8443-49DD-B2E0-D1C32D1733DB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A0B0-875A-4744-B132-1411A365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57228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5C51-729B-4CF3-A1D3-48EE8EA1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EAF4-904D-4A48-87FF-20552372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AE3D1-BF25-434A-8DF6-5532F130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6721-7C55-481C-B901-DDA7C1131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F6C3-F71F-423E-B1B1-35EB682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536A-6D6C-43F9-AF9D-DA9306E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4C128-9D16-432A-9D20-7D3C29E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3720D-92B1-4865-B7D2-EE8CC57DF98C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E01E7-BA29-40F8-85A1-06D5C7BCC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F50EA-BFA5-4EF5-93FB-070C74DCE4D9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4F22-1FF6-4596-828C-8C9584F6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CBF5-F0C5-4389-AE67-0C39EC47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D4BD-9878-4690-B1B5-6351F69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9320-45A0-4F01-9107-6DDA40B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AF307-B51F-47AA-98D8-FFA4018BAF8F}"/>
              </a:ext>
            </a:extLst>
          </p:cNvPr>
          <p:cNvCxnSpPr>
            <a:cxnSpLocks/>
          </p:cNvCxnSpPr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FA27BF7-5182-4E36-AFB4-D2722C7F7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8BA49-AF7E-4B55-B76D-0FCF1AE82BAC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9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1062A-5A60-46E9-BC6A-5A40917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65412-790D-455D-84C8-32E77E4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BDCC-E8F0-4422-946E-AE7E8E79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0CA55-65BF-412D-B968-12BD2037BA3B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B769-5082-4598-8270-73EA8AFDD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23174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57EAC-CB8B-4EB7-A669-86F219713338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34BD-9A35-4083-9386-5BC6CA6A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3085-0558-4947-A272-6BC3E140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9497"/>
            <a:ext cx="6172200" cy="4701553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Tx/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1A641-9570-42F8-902F-E266BD42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CB60-1D15-400C-90F1-097FCD2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9EF3-1B16-433F-847F-EDD50EF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956C-6123-41CD-8479-1F48C19D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9BA75-5D53-436F-8A7E-FF19F205D469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13F8E-1331-457C-AAA5-1919042BD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514D45-0EB2-40C2-AFF8-BF43ABEA970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ED42-9B01-493F-BBFF-9797E8E9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75817-6FFF-4788-9BEA-8AE44E94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68924"/>
            <a:ext cx="6172200" cy="4692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B9AE-0C57-4276-B8DF-7715ED0F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F7C1-D72D-4A2B-BFEF-A872FBF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05C1-5830-441C-8C16-61C08A13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473B-5562-487D-8D5B-C3309E5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35CC1D-4881-4159-ABF8-DFBD7694DC15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95126-4359-4970-A0DD-7545C108F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37361D-D7C1-4B36-ADFC-584BFB112C7F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D84F-EA99-4ACF-AC12-B029989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"/>
            <a:ext cx="6982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9DE7-DDA0-422D-9383-BF23374B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4899-FA4F-48BD-8982-95C942A49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16FA-0F84-4607-8044-4F5D8FAD37A9}" type="datetimeFigureOut">
              <a:rPr lang="cs-CZ" smtClean="0"/>
              <a:t>11.04.19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8AB9-C66E-4ACD-9EAF-232B360F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0FCE-88AC-44F9-8945-F6CF24CF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8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62" r:id="rId13"/>
    <p:sldLayoutId id="2147483668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55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55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earning4j.org/" TargetMode="External"/><Relationship Id="rId2" Type="http://schemas.openxmlformats.org/officeDocument/2006/relationships/hyperlink" Target="http://www.vision.caltech.edu/Image_Datas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learning4j/dl4j-exampl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da100/trainings/tree/master/ai-intro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9">
            <a:extLst>
              <a:ext uri="{FF2B5EF4-FFF2-40B4-BE49-F238E27FC236}">
                <a16:creationId xmlns:a16="http://schemas.microsoft.com/office/drawing/2014/main" id="{1FFA234C-02D2-49D3-B336-B1E961B8BB6C}"/>
              </a:ext>
            </a:extLst>
          </p:cNvPr>
          <p:cNvSpPr/>
          <p:nvPr/>
        </p:nvSpPr>
        <p:spPr>
          <a:xfrm flipH="1">
            <a:off x="-101421" y="0"/>
            <a:ext cx="7633406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E8D5A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0CD8AB-BB98-4015-86F2-4862F1FDC8CB}"/>
              </a:ext>
            </a:extLst>
          </p:cNvPr>
          <p:cNvGrpSpPr/>
          <p:nvPr/>
        </p:nvGrpSpPr>
        <p:grpSpPr>
          <a:xfrm>
            <a:off x="665050" y="2647310"/>
            <a:ext cx="5984106" cy="1613501"/>
            <a:chOff x="665050" y="2647310"/>
            <a:chExt cx="5984106" cy="16135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E8FA38-7C4A-4102-86A3-64EEDF9245B0}"/>
                </a:ext>
              </a:extLst>
            </p:cNvPr>
            <p:cNvSpPr txBox="1"/>
            <p:nvPr/>
          </p:nvSpPr>
          <p:spPr>
            <a:xfrm>
              <a:off x="781408" y="3011496"/>
              <a:ext cx="5867748" cy="59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cs-CZ" sz="40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AI INTRODUCTION</a:t>
              </a:r>
              <a:endPara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309A9D-1A61-4F2B-A713-6B49E76247F6}"/>
                </a:ext>
              </a:extLst>
            </p:cNvPr>
            <p:cNvSpPr/>
            <p:nvPr/>
          </p:nvSpPr>
          <p:spPr>
            <a:xfrm>
              <a:off x="665050" y="2647310"/>
              <a:ext cx="70970" cy="161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latin typeface="Roboto Ligh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A684EE-B0DA-4268-AAAB-0185B97A9344}"/>
              </a:ext>
            </a:extLst>
          </p:cNvPr>
          <p:cNvSpPr txBox="1"/>
          <p:nvPr/>
        </p:nvSpPr>
        <p:spPr>
          <a:xfrm>
            <a:off x="830153" y="3654943"/>
            <a:ext cx="4217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Antonin</a:t>
            </a:r>
            <a:r>
              <a:rPr lang="cs-CZ" sz="1400" cap="all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Stoklasek</a:t>
            </a:r>
            <a:endParaRPr lang="cs-CZ" sz="14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cs-CZ" sz="1000" dirty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11th </a:t>
            </a:r>
            <a:r>
              <a:rPr lang="cs-CZ" sz="1400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April</a:t>
            </a:r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2019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C8AAE-5B37-4659-BC61-0860056B5EC6}"/>
              </a:ext>
            </a:extLst>
          </p:cNvPr>
          <p:cNvSpPr txBox="1"/>
          <p:nvPr/>
        </p:nvSpPr>
        <p:spPr>
          <a:xfrm>
            <a:off x="830153" y="2607083"/>
            <a:ext cx="14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75CD2-B34D-43D4-9E92-5F212103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12" y="5959284"/>
            <a:ext cx="2057567" cy="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69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48D-1595-7748-95BC-8F62875B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DL </a:t>
            </a:r>
            <a:r>
              <a:rPr lang="cs-CZ" dirty="0" err="1"/>
              <a:t>usual</a:t>
            </a:r>
            <a:r>
              <a:rPr lang="cs-CZ" dirty="0"/>
              <a:t> </a:t>
            </a:r>
            <a:r>
              <a:rPr lang="cs-CZ" dirty="0" err="1"/>
              <a:t>tasks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7B3F-14D8-6449-9365-8DEA34CE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spam </a:t>
            </a:r>
            <a:r>
              <a:rPr lang="cs-CZ" dirty="0" err="1"/>
              <a:t>filter</a:t>
            </a:r>
            <a:r>
              <a:rPr lang="cs-CZ" dirty="0"/>
              <a:t> – spam / not spam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facial</a:t>
            </a:r>
            <a:r>
              <a:rPr lang="cs-CZ" dirty="0"/>
              <a:t> </a:t>
            </a:r>
            <a:r>
              <a:rPr lang="cs-CZ" dirty="0" err="1"/>
              <a:t>expressions</a:t>
            </a:r>
            <a:r>
              <a:rPr lang="cs-CZ" dirty="0"/>
              <a:t> – </a:t>
            </a:r>
            <a:r>
              <a:rPr lang="cs-CZ" dirty="0" err="1"/>
              <a:t>angry</a:t>
            </a:r>
            <a:r>
              <a:rPr lang="cs-CZ" dirty="0"/>
              <a:t> / </a:t>
            </a:r>
            <a:r>
              <a:rPr lang="cs-CZ" dirty="0" err="1"/>
              <a:t>joyful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gesture</a:t>
            </a:r>
            <a:r>
              <a:rPr lang="cs-CZ" dirty="0"/>
              <a:t> in video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in </a:t>
            </a:r>
            <a:r>
              <a:rPr lang="cs-CZ" dirty="0" err="1"/>
              <a:t>images</a:t>
            </a:r>
            <a:r>
              <a:rPr lang="cs-CZ" dirty="0"/>
              <a:t> – stop sign, car, …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detect</a:t>
            </a:r>
            <a:r>
              <a:rPr lang="cs-CZ" dirty="0"/>
              <a:t> </a:t>
            </a:r>
            <a:r>
              <a:rPr lang="cs-CZ" dirty="0" err="1"/>
              <a:t>voices</a:t>
            </a:r>
            <a:r>
              <a:rPr lang="cs-CZ" dirty="0"/>
              <a:t> – </a:t>
            </a: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speaker</a:t>
            </a:r>
            <a:r>
              <a:rPr lang="cs-CZ" dirty="0"/>
              <a:t>, </a:t>
            </a:r>
            <a:r>
              <a:rPr lang="cs-CZ" dirty="0" err="1"/>
              <a:t>transcribe</a:t>
            </a:r>
            <a:r>
              <a:rPr lang="cs-CZ" dirty="0"/>
              <a:t> </a:t>
            </a:r>
            <a:r>
              <a:rPr lang="cs-CZ" dirty="0" err="1"/>
              <a:t>voice</a:t>
            </a:r>
            <a:r>
              <a:rPr lang="cs-CZ" dirty="0"/>
              <a:t> to text</a:t>
            </a:r>
          </a:p>
        </p:txBody>
      </p:sp>
    </p:spTree>
    <p:extLst>
      <p:ext uri="{BB962C8B-B14F-4D97-AF65-F5344CB8AC3E}">
        <p14:creationId xmlns:p14="http://schemas.microsoft.com/office/powerpoint/2010/main" val="375664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F109-2ED4-E342-9B38-849CE97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Clustering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657F-54AD-F445-AB3D-C788DAE2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Learning without labels</a:t>
            </a:r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comparing documents</a:t>
            </a:r>
          </a:p>
          <a:p>
            <a:pPr lvl="1"/>
            <a:r>
              <a:rPr lang="en-US" dirty="0"/>
              <a:t>finding similar items</a:t>
            </a:r>
          </a:p>
          <a:p>
            <a:pPr lvl="1"/>
            <a:r>
              <a:rPr lang="en-US" dirty="0"/>
              <a:t>anomalies detection</a:t>
            </a:r>
          </a:p>
          <a:p>
            <a:pPr lvl="1"/>
            <a:r>
              <a:rPr lang="en-US" dirty="0"/>
              <a:t>unusual behavior – fraud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7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3D3B-2AE5-9643-9641-1D32C64D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Classification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78A9-51B4-5647-82B7-38362EDF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cs-CZ" dirty="0" err="1"/>
              <a:t>Supervised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  <a:p>
            <a:pPr>
              <a:lnSpc>
                <a:spcPct val="160000"/>
              </a:lnSpc>
            </a:pPr>
            <a:r>
              <a:rPr lang="cs-CZ" dirty="0"/>
              <a:t>Transfer </a:t>
            </a: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pPr>
              <a:lnSpc>
                <a:spcPct val="160000"/>
              </a:lnSpc>
            </a:pPr>
            <a:r>
              <a:rPr lang="cs-CZ" dirty="0" err="1"/>
              <a:t>Manual</a:t>
            </a:r>
            <a:r>
              <a:rPr lang="cs-CZ" dirty="0"/>
              <a:t> </a:t>
            </a:r>
            <a:r>
              <a:rPr lang="cs-CZ" dirty="0" err="1"/>
              <a:t>labeling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</a:t>
            </a:r>
          </a:p>
          <a:p>
            <a:pPr>
              <a:lnSpc>
                <a:spcPct val="160000"/>
              </a:lnSpc>
            </a:pPr>
            <a:r>
              <a:rPr lang="cs-CZ" dirty="0" err="1"/>
              <a:t>Tasks</a:t>
            </a:r>
            <a:r>
              <a:rPr lang="cs-CZ" dirty="0"/>
              <a:t>:</a:t>
            </a:r>
          </a:p>
          <a:p>
            <a:pPr lvl="1">
              <a:lnSpc>
                <a:spcPct val="160000"/>
              </a:lnSpc>
            </a:pPr>
            <a:r>
              <a:rPr lang="cs-CZ" dirty="0"/>
              <a:t>spam </a:t>
            </a:r>
            <a:r>
              <a:rPr lang="cs-CZ" dirty="0" err="1"/>
              <a:t>filter</a:t>
            </a:r>
            <a:r>
              <a:rPr lang="cs-CZ" dirty="0"/>
              <a:t> – spam / not spam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facial</a:t>
            </a:r>
            <a:r>
              <a:rPr lang="cs-CZ" dirty="0"/>
              <a:t> </a:t>
            </a:r>
            <a:r>
              <a:rPr lang="cs-CZ" dirty="0" err="1"/>
              <a:t>expressions</a:t>
            </a:r>
            <a:r>
              <a:rPr lang="cs-CZ" dirty="0"/>
              <a:t> – </a:t>
            </a:r>
            <a:r>
              <a:rPr lang="cs-CZ" dirty="0" err="1"/>
              <a:t>angry</a:t>
            </a:r>
            <a:r>
              <a:rPr lang="cs-CZ" dirty="0"/>
              <a:t> / </a:t>
            </a:r>
            <a:r>
              <a:rPr lang="cs-CZ" dirty="0" err="1"/>
              <a:t>joyful</a:t>
            </a:r>
            <a:endParaRPr lang="cs-CZ" dirty="0"/>
          </a:p>
          <a:p>
            <a:pPr lvl="1">
              <a:lnSpc>
                <a:spcPct val="16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gesture</a:t>
            </a:r>
            <a:r>
              <a:rPr lang="cs-CZ" dirty="0"/>
              <a:t> in video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rdentify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in </a:t>
            </a:r>
            <a:r>
              <a:rPr lang="cs-CZ" dirty="0" err="1"/>
              <a:t>images</a:t>
            </a:r>
            <a:r>
              <a:rPr lang="cs-CZ" dirty="0"/>
              <a:t> – stop sign, car, …</a:t>
            </a:r>
          </a:p>
          <a:p>
            <a:pPr lvl="1">
              <a:lnSpc>
                <a:spcPct val="160000"/>
              </a:lnSpc>
            </a:pPr>
            <a:r>
              <a:rPr lang="cs-CZ" dirty="0" err="1"/>
              <a:t>detect</a:t>
            </a:r>
            <a:r>
              <a:rPr lang="cs-CZ" dirty="0"/>
              <a:t> </a:t>
            </a:r>
            <a:r>
              <a:rPr lang="cs-CZ" dirty="0" err="1"/>
              <a:t>voices</a:t>
            </a:r>
            <a:r>
              <a:rPr lang="cs-CZ" dirty="0"/>
              <a:t> – </a:t>
            </a:r>
            <a:r>
              <a:rPr lang="cs-CZ" dirty="0" err="1"/>
              <a:t>identify</a:t>
            </a:r>
            <a:r>
              <a:rPr lang="cs-CZ" dirty="0"/>
              <a:t> </a:t>
            </a:r>
            <a:r>
              <a:rPr lang="cs-CZ" dirty="0" err="1"/>
              <a:t>speaker</a:t>
            </a:r>
            <a:r>
              <a:rPr lang="cs-CZ" dirty="0"/>
              <a:t>, </a:t>
            </a:r>
            <a:r>
              <a:rPr lang="cs-CZ" dirty="0" err="1"/>
              <a:t>transcribe</a:t>
            </a:r>
            <a:r>
              <a:rPr lang="cs-CZ" dirty="0"/>
              <a:t> </a:t>
            </a:r>
            <a:r>
              <a:rPr lang="cs-CZ" dirty="0" err="1"/>
              <a:t>voice</a:t>
            </a:r>
            <a:r>
              <a:rPr lang="cs-CZ" dirty="0"/>
              <a:t> to text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158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5C5-D4DD-FC4F-B13F-CD815BC9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Implementation</a:t>
            </a:r>
            <a:r>
              <a:rPr lang="cs-CZ" dirty="0"/>
              <a:t> - 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E9A3-43F4-AD43-85D4-87086E6C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/>
              <a:t>Split </a:t>
            </a:r>
            <a:r>
              <a:rPr lang="cs-CZ" dirty="0" err="1"/>
              <a:t>dataset</a:t>
            </a:r>
            <a:r>
              <a:rPr lang="cs-CZ" dirty="0"/>
              <a:t> 80/20 </a:t>
            </a:r>
            <a:r>
              <a:rPr lang="cs-CZ" dirty="0" err="1"/>
              <a:t>or</a:t>
            </a:r>
            <a:r>
              <a:rPr lang="cs-CZ" dirty="0"/>
              <a:t> 90/10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Train</a:t>
            </a:r>
            <a:r>
              <a:rPr lang="cs-CZ" dirty="0"/>
              <a:t> (</a:t>
            </a:r>
            <a:r>
              <a:rPr lang="cs-CZ" dirty="0" err="1"/>
              <a:t>dataset</a:t>
            </a:r>
            <a:r>
              <a:rPr lang="cs-CZ" dirty="0"/>
              <a:t> 80)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Validate</a:t>
            </a:r>
            <a:r>
              <a:rPr lang="cs-CZ" dirty="0"/>
              <a:t> (</a:t>
            </a:r>
            <a:r>
              <a:rPr lang="cs-CZ" dirty="0" err="1"/>
              <a:t>datase</a:t>
            </a:r>
            <a:r>
              <a:rPr lang="cs-CZ" dirty="0"/>
              <a:t> 20)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Execute</a:t>
            </a:r>
            <a:endParaRPr lang="cs-CZ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cs-CZ" dirty="0" err="1"/>
              <a:t>again</a:t>
            </a:r>
            <a:r>
              <a:rPr lang="cs-CZ" dirty="0"/>
              <a:t> – </a:t>
            </a:r>
            <a:r>
              <a:rPr lang="cs-CZ" dirty="0" err="1"/>
              <a:t>collect</a:t>
            </a:r>
            <a:r>
              <a:rPr lang="cs-CZ" dirty="0"/>
              <a:t> data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further</a:t>
            </a:r>
            <a:r>
              <a:rPr lang="cs-CZ" dirty="0"/>
              <a:t> </a:t>
            </a:r>
            <a:r>
              <a:rPr lang="cs-CZ" dirty="0" err="1"/>
              <a:t>training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36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59E7-1062-2C4A-8536-255793F5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 &amp; </a:t>
            </a:r>
            <a:r>
              <a:rPr lang="cs-CZ" dirty="0" err="1"/>
              <a:t>banking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EAC9-989A-CC47-A49C-7D7031A8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PFM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Fraud</a:t>
            </a:r>
            <a:r>
              <a:rPr lang="cs-CZ" dirty="0"/>
              <a:t> </a:t>
            </a:r>
            <a:r>
              <a:rPr lang="cs-CZ" dirty="0" err="1"/>
              <a:t>protection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login</a:t>
            </a:r>
            <a:r>
              <a:rPr lang="cs-CZ" dirty="0"/>
              <a:t> – </a:t>
            </a:r>
            <a:r>
              <a:rPr lang="cs-CZ" dirty="0" err="1"/>
              <a:t>Fingerprint</a:t>
            </a:r>
            <a:r>
              <a:rPr lang="cs-CZ" dirty="0"/>
              <a:t>, Face ID …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Customer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automation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Chat bot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680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5387-3D7D-CA46-ABFB-AC087AFF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 and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E749-500C-5D44-B09E-3B89D213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Python</a:t>
            </a:r>
          </a:p>
          <a:p>
            <a:pPr lvl="1"/>
            <a:r>
              <a:rPr lang="cs-CZ" dirty="0" err="1"/>
              <a:t>TensorFlow</a:t>
            </a:r>
            <a:endParaRPr lang="cs-CZ" dirty="0"/>
          </a:p>
          <a:p>
            <a:pPr lvl="1"/>
            <a:r>
              <a:rPr lang="cs-CZ" dirty="0" err="1"/>
              <a:t>Theano</a:t>
            </a:r>
            <a:endParaRPr lang="cs-CZ" dirty="0"/>
          </a:p>
          <a:p>
            <a:pPr lvl="1"/>
            <a:r>
              <a:rPr lang="cs-CZ" dirty="0" err="1"/>
              <a:t>Keras</a:t>
            </a:r>
            <a:endParaRPr lang="cs-CZ" dirty="0"/>
          </a:p>
          <a:p>
            <a:r>
              <a:rPr lang="cs-CZ" dirty="0"/>
              <a:t>C++</a:t>
            </a:r>
          </a:p>
          <a:p>
            <a:pPr lvl="1"/>
            <a:r>
              <a:rPr lang="cs-CZ" dirty="0" err="1"/>
              <a:t>TensorFlow</a:t>
            </a:r>
            <a:endParaRPr lang="cs-CZ" dirty="0"/>
          </a:p>
          <a:p>
            <a:pPr lvl="1"/>
            <a:r>
              <a:rPr lang="cs-CZ" dirty="0" err="1"/>
              <a:t>Caffe</a:t>
            </a:r>
            <a:endParaRPr lang="cs-CZ" dirty="0"/>
          </a:p>
          <a:p>
            <a:pPr lvl="1"/>
            <a:r>
              <a:rPr lang="cs-CZ" dirty="0" err="1"/>
              <a:t>MLPack</a:t>
            </a:r>
            <a:endParaRPr lang="cs-CZ" dirty="0"/>
          </a:p>
          <a:p>
            <a:r>
              <a:rPr lang="cs-CZ" dirty="0"/>
              <a:t>Java</a:t>
            </a:r>
          </a:p>
          <a:p>
            <a:pPr lvl="1"/>
            <a:r>
              <a:rPr lang="cs-CZ" dirty="0"/>
              <a:t>DL4J</a:t>
            </a:r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125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091D-F73E-1C47-BFEC-5C63E673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51CC-2EFC-D147-815D-F9FE125E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is stupid, but super-fast</a:t>
            </a:r>
          </a:p>
          <a:p>
            <a:pPr>
              <a:lnSpc>
                <a:spcPct val="150000"/>
              </a:lnSpc>
            </a:pPr>
            <a:r>
              <a:rPr lang="en" dirty="0"/>
              <a:t>More data an algorithm can train on, the more accurate it will be</a:t>
            </a:r>
          </a:p>
          <a:p>
            <a:pPr>
              <a:lnSpc>
                <a:spcPct val="150000"/>
              </a:lnSpc>
            </a:pPr>
            <a:r>
              <a:rPr lang="en" dirty="0" err="1"/>
              <a:t>DataSets</a:t>
            </a:r>
            <a:r>
              <a:rPr lang="en" dirty="0"/>
              <a:t> - </a:t>
            </a:r>
            <a:r>
              <a:rPr lang="cs-CZ" dirty="0">
                <a:hlinkClick r:id="rId2"/>
              </a:rPr>
              <a:t>http://www.vision.caltech.edu/Image_Datasets/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DL4J - </a:t>
            </a:r>
            <a:r>
              <a:rPr lang="cs-CZ" dirty="0">
                <a:hlinkClick r:id="rId3"/>
              </a:rPr>
              <a:t>https://deeplearning4j.org/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>
                <a:hlinkClick r:id="rId4"/>
              </a:rPr>
              <a:t>https://github.com/deeplearning4j/dl4j-examples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33E5635-4752-9C46-AA9E-60BAF4A7B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THANK YOU</a:t>
            </a:r>
          </a:p>
          <a:p>
            <a:r>
              <a:rPr lang="cs-CZ" dirty="0"/>
              <a:t>@tonda100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114A-82D2-D34B-8895-C4F0D7F2E8D1}"/>
              </a:ext>
            </a:extLst>
          </p:cNvPr>
          <p:cNvSpPr txBox="1"/>
          <p:nvPr/>
        </p:nvSpPr>
        <p:spPr>
          <a:xfrm>
            <a:off x="1445288" y="6270171"/>
            <a:ext cx="930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2"/>
              </a:rPr>
              <a:t>https://github.com/tonda100/trainings/tree/master/ai-intro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60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EF6D-E2C4-1B4B-AA15-FE69B14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3624-3C8D-484C-9EDC-44AA7276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AI</a:t>
            </a:r>
          </a:p>
          <a:p>
            <a:pPr>
              <a:lnSpc>
                <a:spcPct val="150000"/>
              </a:lnSpc>
            </a:pPr>
            <a:r>
              <a:rPr lang="en" dirty="0"/>
              <a:t>Machine learning </a:t>
            </a:r>
          </a:p>
          <a:p>
            <a:pPr>
              <a:lnSpc>
                <a:spcPct val="150000"/>
              </a:lnSpc>
            </a:pPr>
            <a:r>
              <a:rPr lang="en" dirty="0"/>
              <a:t>Deep learning</a:t>
            </a:r>
          </a:p>
          <a:p>
            <a:pPr>
              <a:lnSpc>
                <a:spcPct val="150000"/>
              </a:lnSpc>
            </a:pPr>
            <a:r>
              <a:rPr lang="en" dirty="0"/>
              <a:t>Neural networks</a:t>
            </a:r>
          </a:p>
          <a:p>
            <a:pPr>
              <a:lnSpc>
                <a:spcPct val="150000"/>
              </a:lnSpc>
            </a:pPr>
            <a:r>
              <a:rPr lang="en" dirty="0"/>
              <a:t>Usage  in banking</a:t>
            </a:r>
          </a:p>
          <a:p>
            <a:pPr>
              <a:lnSpc>
                <a:spcPct val="150000"/>
              </a:lnSpc>
            </a:pPr>
            <a:r>
              <a:rPr lang="en" dirty="0"/>
              <a:t>AI and Java?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8F21-4904-0942-91B0-57813ECA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AI, ML &amp; DL</a:t>
            </a:r>
          </a:p>
        </p:txBody>
      </p:sp>
      <p:pic>
        <p:nvPicPr>
          <p:cNvPr id="1026" name="Picture 2" descr="Výsledek obrázku pro ai machine learning deep learning difference">
            <a:extLst>
              <a:ext uri="{FF2B5EF4-FFF2-40B4-BE49-F238E27FC236}">
                <a16:creationId xmlns:a16="http://schemas.microsoft.com/office/drawing/2014/main" id="{D1634365-0643-BB41-ADEF-E6ABCA7D2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69" y="1325000"/>
            <a:ext cx="8962659" cy="51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0C7C-6639-D247-94A6-BD755940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F60B-CA20-2C48-A4BD-CA47A930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Intelligence</a:t>
            </a:r>
            <a:r>
              <a:rPr lang="cs-CZ" dirty="0"/>
              <a:t> =&gt; </a:t>
            </a:r>
            <a:r>
              <a:rPr lang="cs-CZ" dirty="0" err="1"/>
              <a:t>Machines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Solving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problems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planning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understanding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objects</a:t>
            </a:r>
            <a:r>
              <a:rPr lang="cs-CZ" dirty="0"/>
              <a:t> and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recognition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 err="1"/>
              <a:t>playing</a:t>
            </a:r>
            <a:r>
              <a:rPr lang="cs-CZ" dirty="0"/>
              <a:t> </a:t>
            </a:r>
            <a:r>
              <a:rPr lang="cs-CZ" dirty="0" err="1"/>
              <a:t>chess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7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EF3C-F541-6140-8F0F-0734BEF0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Machine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44A3-8DB8-6448-B592-8CD30E6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Subset of AI</a:t>
            </a:r>
          </a:p>
          <a:p>
            <a:pPr>
              <a:lnSpc>
                <a:spcPct val="150000"/>
              </a:lnSpc>
            </a:pPr>
            <a:r>
              <a:rPr lang="en-US" dirty="0"/>
              <a:t>Ability to learn</a:t>
            </a:r>
          </a:p>
          <a:p>
            <a:pPr>
              <a:lnSpc>
                <a:spcPct val="150000"/>
              </a:lnSpc>
            </a:pPr>
            <a:r>
              <a:rPr lang="en-US" dirty="0"/>
              <a:t>Use provided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Make accurate predictions</a:t>
            </a:r>
          </a:p>
          <a:p>
            <a:pPr>
              <a:lnSpc>
                <a:spcPct val="150000"/>
              </a:lnSpc>
            </a:pPr>
            <a:r>
              <a:rPr lang="en-US" dirty="0"/>
              <a:t>Method of training algorithm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7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EEE4-A981-0E4C-B0B6-E1CBD6D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Machine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2FE7DA-1422-7B4D-80A1-3F3AA7068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29383"/>
              </p:ext>
            </p:extLst>
          </p:nvPr>
        </p:nvGraphicFramePr>
        <p:xfrm>
          <a:off x="838200" y="1808804"/>
          <a:ext cx="10537272" cy="372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424">
                  <a:extLst>
                    <a:ext uri="{9D8B030D-6E8A-4147-A177-3AD203B41FA5}">
                      <a16:colId xmlns:a16="http://schemas.microsoft.com/office/drawing/2014/main" val="2241047914"/>
                    </a:ext>
                  </a:extLst>
                </a:gridCol>
                <a:gridCol w="3512424">
                  <a:extLst>
                    <a:ext uri="{9D8B030D-6E8A-4147-A177-3AD203B41FA5}">
                      <a16:colId xmlns:a16="http://schemas.microsoft.com/office/drawing/2014/main" val="1602066069"/>
                    </a:ext>
                  </a:extLst>
                </a:gridCol>
                <a:gridCol w="3512424">
                  <a:extLst>
                    <a:ext uri="{9D8B030D-6E8A-4147-A177-3AD203B41FA5}">
                      <a16:colId xmlns:a16="http://schemas.microsoft.com/office/drawing/2014/main" val="3865022405"/>
                    </a:ext>
                  </a:extLst>
                </a:gridCol>
              </a:tblGrid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Weight</a:t>
                      </a:r>
                      <a:r>
                        <a:rPr lang="cs-CZ" sz="2400" dirty="0"/>
                        <a:t> (</a:t>
                      </a:r>
                      <a:r>
                        <a:rPr lang="cs-CZ" sz="2400" dirty="0" err="1"/>
                        <a:t>grams</a:t>
                      </a:r>
                      <a:r>
                        <a:rPr lang="cs-CZ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Texture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Type </a:t>
                      </a:r>
                      <a:r>
                        <a:rPr lang="cs-CZ" sz="2400" dirty="0" err="1"/>
                        <a:t>of</a:t>
                      </a:r>
                      <a:r>
                        <a:rPr lang="cs-CZ" sz="2400" dirty="0"/>
                        <a:t> </a:t>
                      </a:r>
                      <a:r>
                        <a:rPr lang="cs-CZ" sz="2400" dirty="0" err="1"/>
                        <a:t>Fruit</a:t>
                      </a:r>
                      <a:endParaRPr lang="cs-CZ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65255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Rough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994421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Rough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92223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279174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Apple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412887"/>
                  </a:ext>
                </a:extLst>
              </a:tr>
              <a:tr h="621322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err="1"/>
                        <a:t>Smooth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67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2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47FF-10DB-494D-BB8C-14E8C19C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Deep</a:t>
            </a:r>
            <a:r>
              <a:rPr lang="cs-CZ" dirty="0"/>
              <a:t> </a:t>
            </a:r>
            <a:r>
              <a:rPr lang="cs-CZ" dirty="0" err="1"/>
              <a:t>Learning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B45D-59BC-5449-84F8-49116E8A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Subset of ML</a:t>
            </a:r>
          </a:p>
          <a:p>
            <a:pPr>
              <a:lnSpc>
                <a:spcPct val="150000"/>
              </a:lnSpc>
            </a:pPr>
            <a:r>
              <a:rPr lang="en-US" dirty="0"/>
              <a:t>Inspired by human brain</a:t>
            </a:r>
          </a:p>
          <a:p>
            <a:pPr>
              <a:lnSpc>
                <a:spcPct val="150000"/>
              </a:lnSpc>
            </a:pPr>
            <a:r>
              <a:rPr lang="en-US" dirty="0"/>
              <a:t>Data – various categories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Comparing to known items</a:t>
            </a:r>
          </a:p>
          <a:p>
            <a:pPr>
              <a:lnSpc>
                <a:spcPct val="150000"/>
              </a:lnSpc>
            </a:pPr>
            <a:r>
              <a:rPr lang="en-US" dirty="0"/>
              <a:t>Neural Networks – brain like decision making</a:t>
            </a:r>
          </a:p>
          <a:p>
            <a:pPr>
              <a:lnSpc>
                <a:spcPct val="150000"/>
              </a:lnSpc>
            </a:pPr>
            <a:r>
              <a:rPr lang="en-US" dirty="0"/>
              <a:t>Discovers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Big amount of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28649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6874-F4D3-664F-9C2F-C2BCABC7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Neural</a:t>
            </a:r>
            <a:r>
              <a:rPr lang="cs-CZ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0C33-FD15-0146-AF0D-41C64A56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algorithms</a:t>
            </a:r>
            <a:r>
              <a:rPr lang="cs-CZ" dirty="0"/>
              <a:t> - </a:t>
            </a:r>
            <a:r>
              <a:rPr lang="cs-CZ" dirty="0" err="1"/>
              <a:t>Human</a:t>
            </a:r>
            <a:r>
              <a:rPr lang="cs-CZ" dirty="0"/>
              <a:t> brain </a:t>
            </a:r>
            <a:r>
              <a:rPr lang="cs-CZ" dirty="0" err="1"/>
              <a:t>like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Recognize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Finding</a:t>
            </a:r>
            <a:r>
              <a:rPr lang="cs-CZ" dirty="0"/>
              <a:t> </a:t>
            </a:r>
            <a:r>
              <a:rPr lang="cs-CZ" dirty="0" err="1"/>
              <a:t>similarities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Real data (image, </a:t>
            </a:r>
            <a:r>
              <a:rPr lang="cs-CZ" dirty="0" err="1"/>
              <a:t>sound</a:t>
            </a:r>
            <a:r>
              <a:rPr lang="cs-CZ" dirty="0"/>
              <a:t>, text …) =&gt; </a:t>
            </a:r>
            <a:r>
              <a:rPr lang="cs-CZ" dirty="0" err="1"/>
              <a:t>numerical</a:t>
            </a:r>
            <a:r>
              <a:rPr lang="cs-CZ" dirty="0"/>
              <a:t> </a:t>
            </a:r>
            <a:r>
              <a:rPr lang="cs-CZ" dirty="0" err="1"/>
              <a:t>representation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Universal </a:t>
            </a:r>
            <a:r>
              <a:rPr lang="cs-CZ" dirty="0" err="1"/>
              <a:t>Approximator</a:t>
            </a:r>
            <a:r>
              <a:rPr lang="cs-CZ" dirty="0"/>
              <a:t> – f(</a:t>
            </a:r>
            <a:r>
              <a:rPr lang="cs-CZ" dirty="0" err="1"/>
              <a:t>x</a:t>
            </a:r>
            <a:r>
              <a:rPr lang="cs-CZ" dirty="0"/>
              <a:t>) = </a:t>
            </a:r>
            <a:r>
              <a:rPr lang="cs-CZ" dirty="0" err="1"/>
              <a:t>y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en" dirty="0"/>
              <a:t>f(x) = 3x + 12 or f(x) = 9x - 0.1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534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981D-8C26-A64F-A9F4-0FFCAE6A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Neural</a:t>
            </a:r>
            <a:r>
              <a:rPr lang="cs-CZ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B21E-4E41-1549-8DFE-8FD2B45C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Výsledek obrázku pro neural network">
            <a:extLst>
              <a:ext uri="{FF2B5EF4-FFF2-40B4-BE49-F238E27FC236}">
                <a16:creationId xmlns:a16="http://schemas.microsoft.com/office/drawing/2014/main" id="{D8FCB1BC-4935-B94D-AE0A-A921BBF2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9691"/>
            <a:ext cx="107315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0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800"/>
      </a:hlink>
      <a:folHlink>
        <a:srgbClr val="954F72"/>
      </a:folHlink>
    </a:clrScheme>
    <a:fontScheme name="Custom 5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_presentation" id="{E435B4B3-1AD1-4DC8-8F4E-8DFED69FD21D}" vid="{559413B2-DE55-4868-B178-F7977ED81B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167789D1389240AD0FE18908C27A7B" ma:contentTypeVersion="8" ma:contentTypeDescription="Create a new document." ma:contentTypeScope="" ma:versionID="53ac4c3e3337004065f46f0987f6a5b2">
  <xsd:schema xmlns:xsd="http://www.w3.org/2001/XMLSchema" xmlns:xs="http://www.w3.org/2001/XMLSchema" xmlns:p="http://schemas.microsoft.com/office/2006/metadata/properties" xmlns:ns2="0cfd5889-7daf-4154-9e8b-c0abca84f0a6" xmlns:ns3="59edcec1-9856-43f4-8dbb-53890193e89f" targetNamespace="http://schemas.microsoft.com/office/2006/metadata/properties" ma:root="true" ma:fieldsID="6efe4f6bf9058adb7833f28b7d29763a" ns2:_="" ns3:_="">
    <xsd:import namespace="0cfd5889-7daf-4154-9e8b-c0abca84f0a6"/>
    <xsd:import namespace="59edcec1-9856-43f4-8dbb-53890193e8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d5889-7daf-4154-9e8b-c0abca84f0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dcec1-9856-43f4-8dbb-53890193e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1A5D1D-0F55-42C7-82C6-AB9D4E2570E7}">
  <ds:schemaRefs>
    <ds:schemaRef ds:uri="http://purl.org/dc/elements/1.1/"/>
    <ds:schemaRef ds:uri="0cfd5889-7daf-4154-9e8b-c0abca84f0a6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59edcec1-9856-43f4-8dbb-53890193e89f"/>
  </ds:schemaRefs>
</ds:datastoreItem>
</file>

<file path=customXml/itemProps2.xml><?xml version="1.0" encoding="utf-8"?>
<ds:datastoreItem xmlns:ds="http://schemas.openxmlformats.org/officeDocument/2006/customXml" ds:itemID="{07C2F047-437D-4C04-8CB8-276653C03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d5889-7daf-4154-9e8b-c0abca84f0a6"/>
    <ds:schemaRef ds:uri="59edcec1-9856-43f4-8dbb-53890193e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83C24D-7F0D-4357-BE2D-951382ACA9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4829</TotalTime>
  <Words>425</Words>
  <Application>Microsoft Macintosh PowerPoint</Application>
  <PresentationFormat>Widescreen</PresentationFormat>
  <Paragraphs>124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Open Sans Light</vt:lpstr>
      <vt:lpstr>Roboto Light</vt:lpstr>
      <vt:lpstr>Wingdings</vt:lpstr>
      <vt:lpstr>Office Theme</vt:lpstr>
      <vt:lpstr>PowerPoint Presentation</vt:lpstr>
      <vt:lpstr>Agenda</vt:lpstr>
      <vt:lpstr>AI, ML &amp; DL</vt:lpstr>
      <vt:lpstr>Artificial Intelligence</vt:lpstr>
      <vt:lpstr>Machine Learning</vt:lpstr>
      <vt:lpstr>Machine Learning</vt:lpstr>
      <vt:lpstr>Deep Learning</vt:lpstr>
      <vt:lpstr>Neural Network</vt:lpstr>
      <vt:lpstr>Neural Network</vt:lpstr>
      <vt:lpstr>DL usual tasks</vt:lpstr>
      <vt:lpstr>Clustering</vt:lpstr>
      <vt:lpstr>Classification</vt:lpstr>
      <vt:lpstr>Implementation - SL</vt:lpstr>
      <vt:lpstr>AI &amp; banking</vt:lpstr>
      <vt:lpstr>AI and Java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Kmeťová Hana</dc:creator>
  <cp:lastModifiedBy>Stoklásek Antonín</cp:lastModifiedBy>
  <cp:revision>122</cp:revision>
  <cp:lastPrinted>2018-05-31T15:19:37Z</cp:lastPrinted>
  <dcterms:created xsi:type="dcterms:W3CDTF">2018-01-04T10:10:55Z</dcterms:created>
  <dcterms:modified xsi:type="dcterms:W3CDTF">2019-04-11T12:05:10Z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0x010100E3167789D1389240AD0FE18908C27A7B</vt:lpwstr>
  </property>
</Properties>
</file>