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0" r:id="rId6"/>
    <p:sldId id="259" r:id="rId7"/>
    <p:sldId id="260" r:id="rId8"/>
    <p:sldId id="262" r:id="rId9"/>
    <p:sldId id="274" r:id="rId10"/>
    <p:sldId id="273" r:id="rId11"/>
    <p:sldId id="272" r:id="rId12"/>
    <p:sldId id="258"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973867-C5C9-4629-B2B3-F1A7D2458489}">
          <p14:sldIdLst>
            <p14:sldId id="256"/>
            <p14:sldId id="270"/>
            <p14:sldId id="259"/>
            <p14:sldId id="260"/>
            <p14:sldId id="262"/>
            <p14:sldId id="274"/>
            <p14:sldId id="273"/>
            <p14:sldId id="272"/>
            <p14:sldId id="258"/>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derai Madamba" initials="TM" lastIdx="1" clrIdx="0">
    <p:extLst>
      <p:ext uri="{19B8F6BF-5375-455C-9EA6-DF929625EA0E}">
        <p15:presenceInfo xmlns:p15="http://schemas.microsoft.com/office/powerpoint/2012/main" userId="Tonderai Madam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7C80"/>
    <a:srgbClr val="980A54"/>
    <a:srgbClr val="718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B956-8D49-4338-B4B6-FAD4F9DAB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F1CD8-80B1-41E3-B21A-DBB13F063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05FAE4-596A-4367-B463-6320F1771EC6}"/>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02D79E7C-D41B-4339-B315-AF76ECC3F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39BDB-8311-4197-AACD-AD82489FFCA6}"/>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393959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F5EB-2CBA-432C-8407-67FF270DD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E01213-5E1C-4E15-88B6-6C7469C28B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FA43F-BF07-48D3-B3B3-2907AB9DCAE8}"/>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8058EE74-69FF-4898-8752-8E8F1B632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AE951-0342-4918-87C5-37624DE8EBE5}"/>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359536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062BD-FBAD-4148-9191-8607DFF8F2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87EA3-7C64-49B4-BEB9-10B21FD1B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BC784-2839-4472-8165-A851FD3A9847}"/>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E842E583-5DF7-4BBA-B77D-265279154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EA8D1-CBC0-4354-96DC-09FF66DA252A}"/>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118600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E91C-E4AC-47B0-9220-5616AD980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AA0EB-C05A-4EE6-9BFA-E3D9F6EB2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4A2CA-5E8D-4680-8652-7DC11C78C76F}"/>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6A130A8C-0B8B-46CF-B95E-7F503EF3B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A394B-D19B-41E1-8BE4-FA479FA0ADE1}"/>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23510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DAA9-C525-4039-B87F-913301E72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8148F-F50E-404E-AB5F-99C30E41E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D8C94-57BC-4606-976B-21F66C4450B6}"/>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67C15A7C-D5ED-43F2-986F-5688C713D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3D9D6-2FE0-43EC-B262-19F1AFF63060}"/>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1524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365C-283F-49E3-8B46-94332B116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7B90A-A345-458E-B02A-EAF8A194A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16DDB0-7463-462B-AC7C-92D10415AA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30340-DEA2-442D-9506-2671C530386B}"/>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6" name="Footer Placeholder 5">
            <a:extLst>
              <a:ext uri="{FF2B5EF4-FFF2-40B4-BE49-F238E27FC236}">
                <a16:creationId xmlns:a16="http://schemas.microsoft.com/office/drawing/2014/main" id="{4A9C0634-5428-497A-95CF-8935B24DD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5AC4F-D933-4F48-95EF-06EF19B8422C}"/>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29773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B536-B725-4C80-97A4-0BE97D641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8CA72-72CB-42FA-A7AC-BD231BB8F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311FA-D5FD-4A51-8D7C-309E46FBF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716686-201B-4DE0-8CA4-7B58DFB11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3111A-9E64-4A1F-936A-2FDD39EA5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8E596-FC11-497D-96AF-66ED2C5C2309}"/>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8" name="Footer Placeholder 7">
            <a:extLst>
              <a:ext uri="{FF2B5EF4-FFF2-40B4-BE49-F238E27FC236}">
                <a16:creationId xmlns:a16="http://schemas.microsoft.com/office/drawing/2014/main" id="{19346536-045E-4ED9-B8BE-E24A52935B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2AFCC6-057E-433D-8830-AD104CCDCFA8}"/>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168155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D38F-6B63-4242-BF15-C9828CDA5F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1E0C5C-A827-4E83-B080-FFFB85323370}"/>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4" name="Footer Placeholder 3">
            <a:extLst>
              <a:ext uri="{FF2B5EF4-FFF2-40B4-BE49-F238E27FC236}">
                <a16:creationId xmlns:a16="http://schemas.microsoft.com/office/drawing/2014/main" id="{CE0B818A-D7DA-4E89-9B06-A2E0A4869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C854F4-FF4E-4FC6-B819-FA3669D47AB3}"/>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421488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5FB92-5E8F-4ABF-A075-19A66CE4FD7C}"/>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3" name="Footer Placeholder 2">
            <a:extLst>
              <a:ext uri="{FF2B5EF4-FFF2-40B4-BE49-F238E27FC236}">
                <a16:creationId xmlns:a16="http://schemas.microsoft.com/office/drawing/2014/main" id="{920D81F0-02D7-45D7-B44C-7F82668BC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6F82F-CCD8-4A1D-96CA-266C43680B9C}"/>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48565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F618-08CF-4432-8C1E-CBFA245BE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AD577-FCED-411E-A9E5-E6FFC1CC4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E3FC4-622E-437A-83C5-8C6246248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36BC5-4D81-4096-9FD0-4F69A9506F2E}"/>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6" name="Footer Placeholder 5">
            <a:extLst>
              <a:ext uri="{FF2B5EF4-FFF2-40B4-BE49-F238E27FC236}">
                <a16:creationId xmlns:a16="http://schemas.microsoft.com/office/drawing/2014/main" id="{EAC5048E-737C-4592-B923-59FCD9612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81EC8-8C92-4C38-AB4C-47ADEBA6FC84}"/>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104470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947D-F8E3-44EA-9D6C-8F9F9F4F6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D9D913-2C54-4287-89EE-6E11A5F03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4D161-2E92-498F-894D-47A60F123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623D7-2F5E-4F6F-9911-F53733D273C3}"/>
              </a:ext>
            </a:extLst>
          </p:cNvPr>
          <p:cNvSpPr>
            <a:spLocks noGrp="1"/>
          </p:cNvSpPr>
          <p:nvPr>
            <p:ph type="dt" sz="half" idx="10"/>
          </p:nvPr>
        </p:nvSpPr>
        <p:spPr/>
        <p:txBody>
          <a:bodyPr/>
          <a:lstStyle/>
          <a:p>
            <a:fld id="{3A86E333-F92E-4D07-9C83-9B7C38DA09AE}" type="datetimeFigureOut">
              <a:rPr lang="en-US" smtClean="0"/>
              <a:t>4/21/2021</a:t>
            </a:fld>
            <a:endParaRPr lang="en-US"/>
          </a:p>
        </p:txBody>
      </p:sp>
      <p:sp>
        <p:nvSpPr>
          <p:cNvPr id="6" name="Footer Placeholder 5">
            <a:extLst>
              <a:ext uri="{FF2B5EF4-FFF2-40B4-BE49-F238E27FC236}">
                <a16:creationId xmlns:a16="http://schemas.microsoft.com/office/drawing/2014/main" id="{E564D46B-9FD0-40E1-A6BE-FFFD6878D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44CBC-92FD-45FE-AD64-DB03999340D2}"/>
              </a:ext>
            </a:extLst>
          </p:cNvPr>
          <p:cNvSpPr>
            <a:spLocks noGrp="1"/>
          </p:cNvSpPr>
          <p:nvPr>
            <p:ph type="sldNum" sz="quarter" idx="12"/>
          </p:nvPr>
        </p:nvSpPr>
        <p:spPr/>
        <p:txBody>
          <a:bodyPr/>
          <a:lstStyle/>
          <a:p>
            <a:fld id="{7EFAB5EF-0BFF-425E-9BF6-04989B4775E9}" type="slidenum">
              <a:rPr lang="en-US" smtClean="0"/>
              <a:t>‹#›</a:t>
            </a:fld>
            <a:endParaRPr lang="en-US"/>
          </a:p>
        </p:txBody>
      </p:sp>
    </p:spTree>
    <p:extLst>
      <p:ext uri="{BB962C8B-B14F-4D97-AF65-F5344CB8AC3E}">
        <p14:creationId xmlns:p14="http://schemas.microsoft.com/office/powerpoint/2010/main" val="19214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9D603-EC2C-4592-AF53-C6AD955F8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E5AEC2-53A2-4A6C-BAD6-3F573F6E4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1D095-0226-484D-8C55-85D45F3CA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6E333-F92E-4D07-9C83-9B7C38DA09AE}" type="datetimeFigureOut">
              <a:rPr lang="en-US" smtClean="0"/>
              <a:t>4/21/2021</a:t>
            </a:fld>
            <a:endParaRPr lang="en-US"/>
          </a:p>
        </p:txBody>
      </p:sp>
      <p:sp>
        <p:nvSpPr>
          <p:cNvPr id="5" name="Footer Placeholder 4">
            <a:extLst>
              <a:ext uri="{FF2B5EF4-FFF2-40B4-BE49-F238E27FC236}">
                <a16:creationId xmlns:a16="http://schemas.microsoft.com/office/drawing/2014/main" id="{2E65BB67-1B5E-4D0C-83D5-5C2BECB1B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DF7894-849F-4B9E-9A45-0E2B115FF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AB5EF-0BFF-425E-9BF6-04989B4775E9}" type="slidenum">
              <a:rPr lang="en-US" smtClean="0"/>
              <a:t>‹#›</a:t>
            </a:fld>
            <a:endParaRPr lang="en-US"/>
          </a:p>
        </p:txBody>
      </p:sp>
    </p:spTree>
    <p:extLst>
      <p:ext uri="{BB962C8B-B14F-4D97-AF65-F5344CB8AC3E}">
        <p14:creationId xmlns:p14="http://schemas.microsoft.com/office/powerpoint/2010/main" val="101154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8DFC35-24BD-43AC-AC88-3D18109B6804}"/>
              </a:ext>
            </a:extLst>
          </p:cNvPr>
          <p:cNvSpPr>
            <a:spLocks noGrp="1"/>
          </p:cNvSpPr>
          <p:nvPr>
            <p:ph type="ctrTitle"/>
          </p:nvPr>
        </p:nvSpPr>
        <p:spPr>
          <a:xfrm>
            <a:off x="1524003" y="1999615"/>
            <a:ext cx="9144000" cy="2764028"/>
          </a:xfrm>
        </p:spPr>
        <p:txBody>
          <a:bodyPr anchor="ctr">
            <a:normAutofit/>
          </a:bodyPr>
          <a:lstStyle/>
          <a:p>
            <a:r>
              <a:rPr lang="en-US" sz="7200" dirty="0"/>
              <a:t>Lettuce Facility Model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4BBD86F-7FE1-4535-8097-9876D18BC9A3}"/>
              </a:ext>
            </a:extLst>
          </p:cNvPr>
          <p:cNvSpPr txBox="1"/>
          <p:nvPr/>
        </p:nvSpPr>
        <p:spPr>
          <a:xfrm>
            <a:off x="3718560" y="4137354"/>
            <a:ext cx="5154852" cy="369332"/>
          </a:xfrm>
          <a:prstGeom prst="rect">
            <a:avLst/>
          </a:prstGeom>
          <a:noFill/>
        </p:spPr>
        <p:txBody>
          <a:bodyPr wrap="square" rtlCol="0">
            <a:spAutoFit/>
          </a:bodyPr>
          <a:lstStyle/>
          <a:p>
            <a:pPr algn="ctr"/>
            <a:r>
              <a:rPr lang="en-US" dirty="0"/>
              <a:t>With improvements </a:t>
            </a:r>
          </a:p>
        </p:txBody>
      </p:sp>
    </p:spTree>
    <p:extLst>
      <p:ext uri="{BB962C8B-B14F-4D97-AF65-F5344CB8AC3E}">
        <p14:creationId xmlns:p14="http://schemas.microsoft.com/office/powerpoint/2010/main" val="268473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E93B87-E16A-4132-9622-60F9BC642EC8}"/>
              </a:ext>
            </a:extLst>
          </p:cNvPr>
          <p:cNvPicPr>
            <a:picLocks noChangeAspect="1"/>
          </p:cNvPicPr>
          <p:nvPr/>
        </p:nvPicPr>
        <p:blipFill>
          <a:blip r:embed="rId2"/>
          <a:stretch>
            <a:fillRect/>
          </a:stretch>
        </p:blipFill>
        <p:spPr>
          <a:xfrm>
            <a:off x="340840" y="634539"/>
            <a:ext cx="1609950" cy="800212"/>
          </a:xfrm>
          <a:prstGeom prst="rect">
            <a:avLst/>
          </a:prstGeom>
        </p:spPr>
      </p:pic>
      <p:pic>
        <p:nvPicPr>
          <p:cNvPr id="3" name="Picture 2">
            <a:extLst>
              <a:ext uri="{FF2B5EF4-FFF2-40B4-BE49-F238E27FC236}">
                <a16:creationId xmlns:a16="http://schemas.microsoft.com/office/drawing/2014/main" id="{9E37DA45-A640-45B2-A5D2-C7E678803D96}"/>
              </a:ext>
            </a:extLst>
          </p:cNvPr>
          <p:cNvPicPr>
            <a:picLocks noChangeAspect="1"/>
          </p:cNvPicPr>
          <p:nvPr/>
        </p:nvPicPr>
        <p:blipFill>
          <a:blip r:embed="rId3"/>
          <a:stretch>
            <a:fillRect/>
          </a:stretch>
        </p:blipFill>
        <p:spPr>
          <a:xfrm>
            <a:off x="6153443" y="4376226"/>
            <a:ext cx="3048425" cy="1819529"/>
          </a:xfrm>
          <a:prstGeom prst="rect">
            <a:avLst/>
          </a:prstGeom>
        </p:spPr>
      </p:pic>
      <p:pic>
        <p:nvPicPr>
          <p:cNvPr id="4" name="Picture 3">
            <a:extLst>
              <a:ext uri="{FF2B5EF4-FFF2-40B4-BE49-F238E27FC236}">
                <a16:creationId xmlns:a16="http://schemas.microsoft.com/office/drawing/2014/main" id="{A54AC529-BC1C-410B-8708-D199C304A365}"/>
              </a:ext>
            </a:extLst>
          </p:cNvPr>
          <p:cNvPicPr>
            <a:picLocks noChangeAspect="1"/>
          </p:cNvPicPr>
          <p:nvPr/>
        </p:nvPicPr>
        <p:blipFill>
          <a:blip r:embed="rId4"/>
          <a:stretch>
            <a:fillRect/>
          </a:stretch>
        </p:blipFill>
        <p:spPr>
          <a:xfrm>
            <a:off x="193020" y="4376226"/>
            <a:ext cx="3019846" cy="1781424"/>
          </a:xfrm>
          <a:prstGeom prst="rect">
            <a:avLst/>
          </a:prstGeom>
        </p:spPr>
      </p:pic>
      <p:sp>
        <p:nvSpPr>
          <p:cNvPr id="5" name="Title 1">
            <a:extLst>
              <a:ext uri="{FF2B5EF4-FFF2-40B4-BE49-F238E27FC236}">
                <a16:creationId xmlns:a16="http://schemas.microsoft.com/office/drawing/2014/main" id="{40C9F1FD-9FE8-4566-9A40-4EC4FC9A9905}"/>
              </a:ext>
            </a:extLst>
          </p:cNvPr>
          <p:cNvSpPr txBox="1">
            <a:spLocks/>
          </p:cNvSpPr>
          <p:nvPr/>
        </p:nvSpPr>
        <p:spPr>
          <a:xfrm>
            <a:off x="4098798" y="50608"/>
            <a:ext cx="3513181" cy="76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Graphs &amp; Plots</a:t>
            </a:r>
          </a:p>
        </p:txBody>
      </p:sp>
      <p:pic>
        <p:nvPicPr>
          <p:cNvPr id="6" name="Picture 5">
            <a:extLst>
              <a:ext uri="{FF2B5EF4-FFF2-40B4-BE49-F238E27FC236}">
                <a16:creationId xmlns:a16="http://schemas.microsoft.com/office/drawing/2014/main" id="{907FB182-9933-43FD-83FA-C8C3D555AABE}"/>
              </a:ext>
            </a:extLst>
          </p:cNvPr>
          <p:cNvPicPr>
            <a:picLocks noChangeAspect="1"/>
          </p:cNvPicPr>
          <p:nvPr/>
        </p:nvPicPr>
        <p:blipFill>
          <a:blip r:embed="rId5"/>
          <a:stretch>
            <a:fillRect/>
          </a:stretch>
        </p:blipFill>
        <p:spPr>
          <a:xfrm>
            <a:off x="6482555" y="2295483"/>
            <a:ext cx="1000125" cy="1209675"/>
          </a:xfrm>
          <a:prstGeom prst="rect">
            <a:avLst/>
          </a:prstGeom>
        </p:spPr>
      </p:pic>
      <p:pic>
        <p:nvPicPr>
          <p:cNvPr id="7" name="Picture 6">
            <a:extLst>
              <a:ext uri="{FF2B5EF4-FFF2-40B4-BE49-F238E27FC236}">
                <a16:creationId xmlns:a16="http://schemas.microsoft.com/office/drawing/2014/main" id="{BE67355D-70B8-42E6-ADF9-22BAF84DC1BE}"/>
              </a:ext>
            </a:extLst>
          </p:cNvPr>
          <p:cNvPicPr>
            <a:picLocks noChangeAspect="1"/>
          </p:cNvPicPr>
          <p:nvPr/>
        </p:nvPicPr>
        <p:blipFill>
          <a:blip r:embed="rId6"/>
          <a:stretch>
            <a:fillRect/>
          </a:stretch>
        </p:blipFill>
        <p:spPr>
          <a:xfrm>
            <a:off x="5855388" y="1790658"/>
            <a:ext cx="2000250" cy="504825"/>
          </a:xfrm>
          <a:prstGeom prst="rect">
            <a:avLst/>
          </a:prstGeom>
        </p:spPr>
      </p:pic>
      <p:cxnSp>
        <p:nvCxnSpPr>
          <p:cNvPr id="8" name="Straight Arrow Connector 7">
            <a:extLst>
              <a:ext uri="{FF2B5EF4-FFF2-40B4-BE49-F238E27FC236}">
                <a16:creationId xmlns:a16="http://schemas.microsoft.com/office/drawing/2014/main" id="{6373D2AF-08A1-4164-A25F-BF2B7951E76B}"/>
              </a:ext>
            </a:extLst>
          </p:cNvPr>
          <p:cNvCxnSpPr>
            <a:cxnSpLocks/>
          </p:cNvCxnSpPr>
          <p:nvPr/>
        </p:nvCxnSpPr>
        <p:spPr>
          <a:xfrm flipH="1">
            <a:off x="7405783" y="935775"/>
            <a:ext cx="543747" cy="82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8350EC-CC3D-4772-8AF0-9B0BA67E8B15}"/>
              </a:ext>
            </a:extLst>
          </p:cNvPr>
          <p:cNvSpPr txBox="1"/>
          <p:nvPr/>
        </p:nvSpPr>
        <p:spPr>
          <a:xfrm>
            <a:off x="8017226" y="811687"/>
            <a:ext cx="2211829" cy="3416320"/>
          </a:xfrm>
          <a:prstGeom prst="rect">
            <a:avLst/>
          </a:prstGeom>
          <a:noFill/>
        </p:spPr>
        <p:txBody>
          <a:bodyPr wrap="square" rtlCol="0">
            <a:spAutoFit/>
          </a:bodyPr>
          <a:lstStyle/>
          <a:p>
            <a:r>
              <a:rPr lang="en-US" dirty="0"/>
              <a:t>Turn On : </a:t>
            </a:r>
          </a:p>
          <a:p>
            <a:pPr marL="285750" indent="-285750">
              <a:buFont typeface="Arial" panose="020B0604020202020204" pitchFamily="34" charset="0"/>
              <a:buChar char="•"/>
            </a:pPr>
            <a:r>
              <a:rPr lang="en-US" dirty="0"/>
              <a:t>To monitor bacteria cross-contamination and inactivation during a simulation run </a:t>
            </a:r>
          </a:p>
          <a:p>
            <a:pPr marL="285750" indent="-285750">
              <a:buFont typeface="Arial" panose="020B0604020202020204" pitchFamily="34" charset="0"/>
              <a:buChar char="•"/>
            </a:pPr>
            <a:r>
              <a:rPr lang="en-US" dirty="0"/>
              <a:t>Manual-trim red and black patches shows contamination when switched on </a:t>
            </a:r>
          </a:p>
        </p:txBody>
      </p:sp>
      <p:sp>
        <p:nvSpPr>
          <p:cNvPr id="10" name="TextBox 9">
            <a:extLst>
              <a:ext uri="{FF2B5EF4-FFF2-40B4-BE49-F238E27FC236}">
                <a16:creationId xmlns:a16="http://schemas.microsoft.com/office/drawing/2014/main" id="{8D9B7C88-0006-4CF5-99C0-4F556B79B86D}"/>
              </a:ext>
            </a:extLst>
          </p:cNvPr>
          <p:cNvSpPr txBox="1"/>
          <p:nvPr/>
        </p:nvSpPr>
        <p:spPr>
          <a:xfrm>
            <a:off x="2004082" y="1434998"/>
            <a:ext cx="1064779" cy="369332"/>
          </a:xfrm>
          <a:prstGeom prst="rect">
            <a:avLst/>
          </a:prstGeom>
          <a:noFill/>
        </p:spPr>
        <p:txBody>
          <a:bodyPr wrap="none" rtlCol="0">
            <a:spAutoFit/>
          </a:bodyPr>
          <a:lstStyle/>
          <a:p>
            <a:r>
              <a:rPr lang="en-US" dirty="0"/>
              <a:t>Romaine </a:t>
            </a:r>
          </a:p>
        </p:txBody>
      </p:sp>
      <p:pic>
        <p:nvPicPr>
          <p:cNvPr id="12" name="Picture 11">
            <a:extLst>
              <a:ext uri="{FF2B5EF4-FFF2-40B4-BE49-F238E27FC236}">
                <a16:creationId xmlns:a16="http://schemas.microsoft.com/office/drawing/2014/main" id="{91F37D18-0A19-4D8E-8EAD-7FED88F791F3}"/>
              </a:ext>
            </a:extLst>
          </p:cNvPr>
          <p:cNvPicPr>
            <a:picLocks noChangeAspect="1"/>
          </p:cNvPicPr>
          <p:nvPr/>
        </p:nvPicPr>
        <p:blipFill>
          <a:blip r:embed="rId7"/>
          <a:stretch>
            <a:fillRect/>
          </a:stretch>
        </p:blipFill>
        <p:spPr>
          <a:xfrm>
            <a:off x="324096" y="1866052"/>
            <a:ext cx="1305107" cy="1381318"/>
          </a:xfrm>
          <a:prstGeom prst="rect">
            <a:avLst/>
          </a:prstGeom>
        </p:spPr>
      </p:pic>
      <p:pic>
        <p:nvPicPr>
          <p:cNvPr id="14" name="Picture 13">
            <a:extLst>
              <a:ext uri="{FF2B5EF4-FFF2-40B4-BE49-F238E27FC236}">
                <a16:creationId xmlns:a16="http://schemas.microsoft.com/office/drawing/2014/main" id="{F2B31E83-48E7-4EEB-8999-9127F7A44A2E}"/>
              </a:ext>
            </a:extLst>
          </p:cNvPr>
          <p:cNvPicPr>
            <a:picLocks noChangeAspect="1"/>
          </p:cNvPicPr>
          <p:nvPr/>
        </p:nvPicPr>
        <p:blipFill>
          <a:blip r:embed="rId8"/>
          <a:stretch>
            <a:fillRect/>
          </a:stretch>
        </p:blipFill>
        <p:spPr>
          <a:xfrm>
            <a:off x="1951388" y="1892647"/>
            <a:ext cx="1305107" cy="1381318"/>
          </a:xfrm>
          <a:prstGeom prst="rect">
            <a:avLst/>
          </a:prstGeom>
        </p:spPr>
      </p:pic>
      <p:sp>
        <p:nvSpPr>
          <p:cNvPr id="15" name="TextBox 14">
            <a:extLst>
              <a:ext uri="{FF2B5EF4-FFF2-40B4-BE49-F238E27FC236}">
                <a16:creationId xmlns:a16="http://schemas.microsoft.com/office/drawing/2014/main" id="{3B4A55BB-0805-420F-A59D-C4EBFC7DA67C}"/>
              </a:ext>
            </a:extLst>
          </p:cNvPr>
          <p:cNvSpPr txBox="1"/>
          <p:nvPr/>
        </p:nvSpPr>
        <p:spPr>
          <a:xfrm>
            <a:off x="281707" y="1446344"/>
            <a:ext cx="931730" cy="369332"/>
          </a:xfrm>
          <a:prstGeom prst="rect">
            <a:avLst/>
          </a:prstGeom>
          <a:noFill/>
        </p:spPr>
        <p:txBody>
          <a:bodyPr wrap="none" rtlCol="0">
            <a:spAutoFit/>
          </a:bodyPr>
          <a:lstStyle/>
          <a:p>
            <a:r>
              <a:rPr lang="en-US" dirty="0"/>
              <a:t>Iceberg </a:t>
            </a:r>
          </a:p>
        </p:txBody>
      </p:sp>
      <p:sp>
        <p:nvSpPr>
          <p:cNvPr id="16" name="TextBox 15">
            <a:extLst>
              <a:ext uri="{FF2B5EF4-FFF2-40B4-BE49-F238E27FC236}">
                <a16:creationId xmlns:a16="http://schemas.microsoft.com/office/drawing/2014/main" id="{A243035A-53B7-4F96-BAA0-61FFFB8097BC}"/>
              </a:ext>
            </a:extLst>
          </p:cNvPr>
          <p:cNvSpPr txBox="1"/>
          <p:nvPr/>
        </p:nvSpPr>
        <p:spPr>
          <a:xfrm>
            <a:off x="2034964" y="700350"/>
            <a:ext cx="3965608" cy="646331"/>
          </a:xfrm>
          <a:prstGeom prst="rect">
            <a:avLst/>
          </a:prstGeom>
          <a:noFill/>
        </p:spPr>
        <p:txBody>
          <a:bodyPr wrap="square" rtlCol="0">
            <a:spAutoFit/>
          </a:bodyPr>
          <a:lstStyle/>
          <a:p>
            <a:r>
              <a:rPr lang="en-US" dirty="0"/>
              <a:t>Two types of agent's iceberg leaf shape or romaine circular shape</a:t>
            </a:r>
          </a:p>
        </p:txBody>
      </p:sp>
    </p:spTree>
    <p:extLst>
      <p:ext uri="{BB962C8B-B14F-4D97-AF65-F5344CB8AC3E}">
        <p14:creationId xmlns:p14="http://schemas.microsoft.com/office/powerpoint/2010/main" val="378565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5A846F-20A0-46BB-AC05-BC33BA6A0663}"/>
              </a:ext>
            </a:extLst>
          </p:cNvPr>
          <p:cNvPicPr>
            <a:picLocks noChangeAspect="1"/>
          </p:cNvPicPr>
          <p:nvPr/>
        </p:nvPicPr>
        <p:blipFill>
          <a:blip r:embed="rId2"/>
          <a:stretch>
            <a:fillRect/>
          </a:stretch>
        </p:blipFill>
        <p:spPr>
          <a:xfrm>
            <a:off x="970547" y="1430254"/>
            <a:ext cx="10134600" cy="4591050"/>
          </a:xfrm>
          <a:prstGeom prst="rect">
            <a:avLst/>
          </a:prstGeom>
        </p:spPr>
      </p:pic>
      <p:sp>
        <p:nvSpPr>
          <p:cNvPr id="6" name="Title 5">
            <a:extLst>
              <a:ext uri="{FF2B5EF4-FFF2-40B4-BE49-F238E27FC236}">
                <a16:creationId xmlns:a16="http://schemas.microsoft.com/office/drawing/2014/main" id="{C47239E4-ACC5-4E75-B95C-ADCD44350B04}"/>
              </a:ext>
            </a:extLst>
          </p:cNvPr>
          <p:cNvSpPr>
            <a:spLocks noGrp="1"/>
          </p:cNvSpPr>
          <p:nvPr>
            <p:ph type="title"/>
          </p:nvPr>
        </p:nvSpPr>
        <p:spPr>
          <a:xfrm>
            <a:off x="838200" y="365126"/>
            <a:ext cx="10399295" cy="926264"/>
          </a:xfrm>
        </p:spPr>
        <p:txBody>
          <a:bodyPr>
            <a:normAutofit/>
          </a:bodyPr>
          <a:lstStyle/>
          <a:p>
            <a:r>
              <a:rPr lang="en-US" sz="3600" dirty="0"/>
              <a:t>Food Safety Agent-Based-Simulator Facility (FS-ABS-F)</a:t>
            </a:r>
          </a:p>
        </p:txBody>
      </p:sp>
    </p:spTree>
    <p:extLst>
      <p:ext uri="{BB962C8B-B14F-4D97-AF65-F5344CB8AC3E}">
        <p14:creationId xmlns:p14="http://schemas.microsoft.com/office/powerpoint/2010/main" val="17343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209E8-E778-4F73-9362-8F0316D5EC13}"/>
              </a:ext>
            </a:extLst>
          </p:cNvPr>
          <p:cNvSpPr txBox="1"/>
          <p:nvPr/>
        </p:nvSpPr>
        <p:spPr>
          <a:xfrm>
            <a:off x="551477" y="3350865"/>
            <a:ext cx="3604727" cy="1200329"/>
          </a:xfrm>
          <a:prstGeom prst="rect">
            <a:avLst/>
          </a:prstGeom>
          <a:noFill/>
        </p:spPr>
        <p:txBody>
          <a:bodyPr wrap="square" rtlCol="0">
            <a:spAutoFit/>
          </a:bodyPr>
          <a:lstStyle/>
          <a:p>
            <a:pPr marL="342900" indent="-342900">
              <a:buFont typeface="+mj-lt"/>
              <a:buAutoNum type="arabicPeriod"/>
            </a:pPr>
            <a:r>
              <a:rPr lang="en-US" dirty="0">
                <a:highlight>
                  <a:srgbClr val="C0C0C0"/>
                </a:highlight>
              </a:rPr>
              <a:t> </a:t>
            </a:r>
            <a:r>
              <a:rPr lang="en-US" dirty="0">
                <a:solidFill>
                  <a:schemeClr val="bg1"/>
                </a:solidFill>
                <a:highlight>
                  <a:srgbClr val="C0C0C0"/>
                </a:highlight>
              </a:rPr>
              <a:t> L0 Lettuce Source  </a:t>
            </a:r>
          </a:p>
          <a:p>
            <a:pPr marL="285750" indent="-285750">
              <a:buFont typeface="Arial" panose="020B0604020202020204" pitchFamily="34" charset="0"/>
              <a:buChar char="•"/>
            </a:pPr>
            <a:r>
              <a:rPr lang="en-US" dirty="0"/>
              <a:t>The only location where lettuce is introduced to the system </a:t>
            </a:r>
          </a:p>
          <a:p>
            <a:pPr marL="285750" indent="-285750">
              <a:buFont typeface="Arial" panose="020B0604020202020204" pitchFamily="34" charset="0"/>
              <a:buChar char="•"/>
            </a:pPr>
            <a:r>
              <a:rPr lang="en-US" dirty="0"/>
              <a:t>Full lettuce head </a:t>
            </a:r>
          </a:p>
        </p:txBody>
      </p:sp>
      <p:sp>
        <p:nvSpPr>
          <p:cNvPr id="4" name="TextBox 3">
            <a:extLst>
              <a:ext uri="{FF2B5EF4-FFF2-40B4-BE49-F238E27FC236}">
                <a16:creationId xmlns:a16="http://schemas.microsoft.com/office/drawing/2014/main" id="{995309FE-F2D3-458A-9495-8277E5C40789}"/>
              </a:ext>
            </a:extLst>
          </p:cNvPr>
          <p:cNvSpPr txBox="1"/>
          <p:nvPr/>
        </p:nvSpPr>
        <p:spPr>
          <a:xfrm>
            <a:off x="1884033" y="653007"/>
            <a:ext cx="3604727" cy="2308324"/>
          </a:xfrm>
          <a:prstGeom prst="rect">
            <a:avLst/>
          </a:prstGeom>
          <a:noFill/>
        </p:spPr>
        <p:txBody>
          <a:bodyPr wrap="square" rtlCol="0">
            <a:spAutoFit/>
          </a:bodyPr>
          <a:lstStyle/>
          <a:p>
            <a:r>
              <a:rPr lang="en-US" dirty="0"/>
              <a:t>2.   </a:t>
            </a:r>
            <a:r>
              <a:rPr lang="en-US" dirty="0">
                <a:solidFill>
                  <a:schemeClr val="bg1"/>
                </a:solidFill>
                <a:highlight>
                  <a:srgbClr val="008000"/>
                </a:highlight>
              </a:rPr>
              <a:t>L1 Worker   </a:t>
            </a:r>
          </a:p>
          <a:p>
            <a:pPr marL="285750" indent="-285750">
              <a:buFont typeface="Arial" panose="020B0604020202020204" pitchFamily="34" charset="0"/>
              <a:buChar char="•"/>
            </a:pPr>
            <a:r>
              <a:rPr lang="en-US" dirty="0"/>
              <a:t>Five workers are the first </a:t>
            </a:r>
            <a:r>
              <a:rPr lang="en-US" dirty="0" err="1"/>
              <a:t>procee</a:t>
            </a:r>
            <a:r>
              <a:rPr lang="en-US" dirty="0"/>
              <a:t> the lettuce head using hangs/gloves</a:t>
            </a:r>
          </a:p>
          <a:p>
            <a:pPr marL="285750" indent="-285750">
              <a:buFont typeface="Arial" panose="020B0604020202020204" pitchFamily="34" charset="0"/>
              <a:buChar char="•"/>
            </a:pPr>
            <a:r>
              <a:rPr lang="en-US" dirty="0"/>
              <a:t>if available transport lettuce from green patch to manual-trim. </a:t>
            </a:r>
          </a:p>
          <a:p>
            <a:pPr marL="285750" indent="-285750">
              <a:buFont typeface="Arial" panose="020B0604020202020204" pitchFamily="34" charset="0"/>
              <a:buChar char="•"/>
            </a:pPr>
            <a:r>
              <a:rPr lang="en-US" dirty="0"/>
              <a:t>Cross-contamination from human contact </a:t>
            </a:r>
            <a:r>
              <a:rPr lang="en-US" dirty="0" err="1"/>
              <a:t>e.g</a:t>
            </a:r>
            <a:r>
              <a:rPr lang="en-US" dirty="0"/>
              <a:t> hands  </a:t>
            </a:r>
          </a:p>
        </p:txBody>
      </p:sp>
      <p:cxnSp>
        <p:nvCxnSpPr>
          <p:cNvPr id="7" name="Straight Arrow Connector 6">
            <a:extLst>
              <a:ext uri="{FF2B5EF4-FFF2-40B4-BE49-F238E27FC236}">
                <a16:creationId xmlns:a16="http://schemas.microsoft.com/office/drawing/2014/main" id="{828BC1B9-AEC8-41E0-B42A-92996F544A0E}"/>
              </a:ext>
            </a:extLst>
          </p:cNvPr>
          <p:cNvCxnSpPr>
            <a:cxnSpLocks/>
          </p:cNvCxnSpPr>
          <p:nvPr/>
        </p:nvCxnSpPr>
        <p:spPr>
          <a:xfrm flipH="1">
            <a:off x="1283394" y="956700"/>
            <a:ext cx="1138062" cy="7715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F0BAC929-B854-4492-AACD-44EF6CE4577F}"/>
              </a:ext>
            </a:extLst>
          </p:cNvPr>
          <p:cNvSpPr txBox="1"/>
          <p:nvPr/>
        </p:nvSpPr>
        <p:spPr>
          <a:xfrm>
            <a:off x="6243489" y="2107872"/>
            <a:ext cx="2902701" cy="3139321"/>
          </a:xfrm>
          <a:prstGeom prst="rect">
            <a:avLst/>
          </a:prstGeom>
          <a:noFill/>
        </p:spPr>
        <p:txBody>
          <a:bodyPr wrap="square" rtlCol="0">
            <a:spAutoFit/>
          </a:bodyPr>
          <a:lstStyle/>
          <a:p>
            <a:r>
              <a:rPr lang="en-US" dirty="0">
                <a:solidFill>
                  <a:prstClr val="black"/>
                </a:solidFill>
              </a:rPr>
              <a:t>3. </a:t>
            </a:r>
            <a:r>
              <a:rPr lang="en-US" dirty="0">
                <a:solidFill>
                  <a:schemeClr val="bg1"/>
                </a:solidFill>
                <a:highlight>
                  <a:srgbClr val="FF0000"/>
                </a:highlight>
              </a:rPr>
              <a:t>L3 Manual-Trim</a:t>
            </a:r>
          </a:p>
          <a:p>
            <a:pPr marL="285750" indent="-285750">
              <a:buFont typeface="Arial" panose="020B0604020202020204" pitchFamily="34" charset="0"/>
              <a:buChar char="•"/>
            </a:pPr>
            <a:r>
              <a:rPr lang="en-US" dirty="0"/>
              <a:t>Agents are split on the manual-trim process this is a cutting board there is cross-contamination between lettuce and surface</a:t>
            </a:r>
          </a:p>
          <a:p>
            <a:pPr marL="285750" indent="-285750">
              <a:buFont typeface="Arial" panose="020B0604020202020204" pitchFamily="34" charset="0"/>
              <a:buChar char="•"/>
            </a:pPr>
            <a:r>
              <a:rPr lang="en-US" dirty="0"/>
              <a:t>The </a:t>
            </a:r>
            <a:r>
              <a:rPr lang="en-US" b="1" i="1" dirty="0"/>
              <a:t>checked style pattern</a:t>
            </a:r>
            <a:r>
              <a:rPr lang="en-US" dirty="0"/>
              <a:t>  through the design is just  </a:t>
            </a:r>
            <a:r>
              <a:rPr lang="en-US" b="1" dirty="0"/>
              <a:t>for  aesthetics except for conveyor</a:t>
            </a:r>
            <a:r>
              <a:rPr lang="en-US" dirty="0"/>
              <a:t> </a:t>
            </a:r>
            <a:endParaRPr lang="en-US" dirty="0">
              <a:highlight>
                <a:srgbClr val="FF0000"/>
              </a:highlight>
            </a:endParaRPr>
          </a:p>
        </p:txBody>
      </p:sp>
      <p:cxnSp>
        <p:nvCxnSpPr>
          <p:cNvPr id="17" name="Straight Arrow Connector 16">
            <a:extLst>
              <a:ext uri="{FF2B5EF4-FFF2-40B4-BE49-F238E27FC236}">
                <a16:creationId xmlns:a16="http://schemas.microsoft.com/office/drawing/2014/main" id="{C974B705-663A-41E5-B762-2817D4B03F73}"/>
              </a:ext>
            </a:extLst>
          </p:cNvPr>
          <p:cNvCxnSpPr>
            <a:cxnSpLocks/>
          </p:cNvCxnSpPr>
          <p:nvPr/>
        </p:nvCxnSpPr>
        <p:spPr>
          <a:xfrm flipV="1">
            <a:off x="6844786" y="1539551"/>
            <a:ext cx="438055" cy="66938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0108BDBA-E3B0-4422-9BEE-EE4ABF19F22A}"/>
              </a:ext>
            </a:extLst>
          </p:cNvPr>
          <p:cNvSpPr txBox="1"/>
          <p:nvPr/>
        </p:nvSpPr>
        <p:spPr>
          <a:xfrm>
            <a:off x="9496926" y="2279322"/>
            <a:ext cx="2286000" cy="3693319"/>
          </a:xfrm>
          <a:prstGeom prst="rect">
            <a:avLst/>
          </a:prstGeom>
          <a:noFill/>
        </p:spPr>
        <p:txBody>
          <a:bodyPr wrap="square" rtlCol="0">
            <a:spAutoFit/>
          </a:bodyPr>
          <a:lstStyle/>
          <a:p>
            <a:r>
              <a:rPr lang="en-US" dirty="0"/>
              <a:t>5. </a:t>
            </a:r>
            <a:r>
              <a:rPr lang="en-US" dirty="0">
                <a:solidFill>
                  <a:schemeClr val="bg1"/>
                </a:solidFill>
                <a:highlight>
                  <a:srgbClr val="000000"/>
                </a:highlight>
              </a:rPr>
              <a:t>L4 Conveyor </a:t>
            </a:r>
          </a:p>
          <a:p>
            <a:pPr marL="285750" indent="-285750">
              <a:buFont typeface="Arial" panose="020B0604020202020204" pitchFamily="34" charset="0"/>
              <a:buChar char="•"/>
            </a:pPr>
            <a:r>
              <a:rPr lang="en-US" dirty="0"/>
              <a:t>Conveyor is cyclical after every set cycles it switches from white to black</a:t>
            </a:r>
          </a:p>
          <a:p>
            <a:pPr marL="285750" indent="-285750">
              <a:buFont typeface="Arial" panose="020B0604020202020204" pitchFamily="34" charset="0"/>
              <a:buChar char="•"/>
            </a:pPr>
            <a:r>
              <a:rPr lang="en-US" dirty="0"/>
              <a:t>When lettuce halves leave the manual trim they are designed to only go to the white patches mimicking real life conveyor  </a:t>
            </a:r>
          </a:p>
        </p:txBody>
      </p:sp>
      <p:cxnSp>
        <p:nvCxnSpPr>
          <p:cNvPr id="21" name="Straight Arrow Connector 20">
            <a:extLst>
              <a:ext uri="{FF2B5EF4-FFF2-40B4-BE49-F238E27FC236}">
                <a16:creationId xmlns:a16="http://schemas.microsoft.com/office/drawing/2014/main" id="{B9369244-4A8C-4BBA-B686-0B8192CEF0BE}"/>
              </a:ext>
            </a:extLst>
          </p:cNvPr>
          <p:cNvCxnSpPr>
            <a:cxnSpLocks/>
          </p:cNvCxnSpPr>
          <p:nvPr/>
        </p:nvCxnSpPr>
        <p:spPr>
          <a:xfrm flipV="1">
            <a:off x="9809747" y="1609938"/>
            <a:ext cx="559974" cy="6693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C78680D4-AA25-4FE1-9D0C-76637FF2E9EE}"/>
              </a:ext>
            </a:extLst>
          </p:cNvPr>
          <p:cNvSpPr txBox="1"/>
          <p:nvPr/>
        </p:nvSpPr>
        <p:spPr>
          <a:xfrm>
            <a:off x="2530642" y="4940728"/>
            <a:ext cx="4515853" cy="1754326"/>
          </a:xfrm>
          <a:prstGeom prst="rect">
            <a:avLst/>
          </a:prstGeom>
          <a:noFill/>
        </p:spPr>
        <p:txBody>
          <a:bodyPr wrap="square" rtlCol="0">
            <a:spAutoFit/>
          </a:bodyPr>
          <a:lstStyle/>
          <a:p>
            <a:r>
              <a:rPr lang="en-US" dirty="0"/>
              <a:t>4. </a:t>
            </a:r>
            <a:r>
              <a:rPr lang="en-US" dirty="0">
                <a:solidFill>
                  <a:schemeClr val="bg1"/>
                </a:solidFill>
                <a:highlight>
                  <a:srgbClr val="000000"/>
                </a:highlight>
              </a:rPr>
              <a:t>L3 Shredding</a:t>
            </a:r>
          </a:p>
          <a:p>
            <a:pPr marL="285750" indent="-285750">
              <a:buFont typeface="Arial" panose="020B0604020202020204" pitchFamily="34" charset="0"/>
              <a:buChar char="•"/>
            </a:pPr>
            <a:r>
              <a:rPr lang="en-US" dirty="0"/>
              <a:t> The lettuce shredding process works similar to manual-trimming the halved lettuce is further subdivide into smaller individual agents in this case 4 </a:t>
            </a:r>
          </a:p>
          <a:p>
            <a:pPr marL="285750" indent="-285750">
              <a:buFont typeface="Arial" panose="020B0604020202020204" pitchFamily="34" charset="0"/>
              <a:buChar char="•"/>
            </a:pPr>
            <a:r>
              <a:rPr lang="en-US" dirty="0"/>
              <a:t>In total the lettuce is split into 1/8 pieces  </a:t>
            </a:r>
          </a:p>
        </p:txBody>
      </p:sp>
      <p:cxnSp>
        <p:nvCxnSpPr>
          <p:cNvPr id="25" name="Straight Arrow Connector 24">
            <a:extLst>
              <a:ext uri="{FF2B5EF4-FFF2-40B4-BE49-F238E27FC236}">
                <a16:creationId xmlns:a16="http://schemas.microsoft.com/office/drawing/2014/main" id="{F06AC254-31A4-4EC9-AA5D-B398FFF5DDD7}"/>
              </a:ext>
            </a:extLst>
          </p:cNvPr>
          <p:cNvCxnSpPr>
            <a:cxnSpLocks/>
          </p:cNvCxnSpPr>
          <p:nvPr/>
        </p:nvCxnSpPr>
        <p:spPr>
          <a:xfrm flipH="1">
            <a:off x="1884782" y="5197642"/>
            <a:ext cx="609765" cy="7444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048A9123-8161-4C5F-BA5C-6830736E7D8A}"/>
              </a:ext>
            </a:extLst>
          </p:cNvPr>
          <p:cNvPicPr>
            <a:picLocks noChangeAspect="1"/>
          </p:cNvPicPr>
          <p:nvPr/>
        </p:nvPicPr>
        <p:blipFill>
          <a:blip r:embed="rId2"/>
          <a:stretch>
            <a:fillRect/>
          </a:stretch>
        </p:blipFill>
        <p:spPr>
          <a:xfrm>
            <a:off x="640692" y="1345523"/>
            <a:ext cx="649654" cy="1524698"/>
          </a:xfrm>
          <a:prstGeom prst="rect">
            <a:avLst/>
          </a:prstGeom>
        </p:spPr>
      </p:pic>
      <p:cxnSp>
        <p:nvCxnSpPr>
          <p:cNvPr id="10" name="Straight Arrow Connector 9">
            <a:extLst>
              <a:ext uri="{FF2B5EF4-FFF2-40B4-BE49-F238E27FC236}">
                <a16:creationId xmlns:a16="http://schemas.microsoft.com/office/drawing/2014/main" id="{1FE1FE4E-B694-4309-908E-CA9D705DE775}"/>
              </a:ext>
            </a:extLst>
          </p:cNvPr>
          <p:cNvCxnSpPr>
            <a:cxnSpLocks/>
          </p:cNvCxnSpPr>
          <p:nvPr/>
        </p:nvCxnSpPr>
        <p:spPr>
          <a:xfrm flipH="1" flipV="1">
            <a:off x="802433" y="2547257"/>
            <a:ext cx="480962" cy="92518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B155D86-6F9D-43DE-9592-A76A28D833FC}"/>
              </a:ext>
            </a:extLst>
          </p:cNvPr>
          <p:cNvPicPr>
            <a:picLocks noChangeAspect="1"/>
          </p:cNvPicPr>
          <p:nvPr/>
        </p:nvPicPr>
        <p:blipFill>
          <a:blip r:embed="rId3"/>
          <a:stretch>
            <a:fillRect/>
          </a:stretch>
        </p:blipFill>
        <p:spPr>
          <a:xfrm>
            <a:off x="7282841" y="581456"/>
            <a:ext cx="636449" cy="1505743"/>
          </a:xfrm>
          <a:prstGeom prst="rect">
            <a:avLst/>
          </a:prstGeom>
        </p:spPr>
      </p:pic>
      <p:pic>
        <p:nvPicPr>
          <p:cNvPr id="31" name="Picture 30">
            <a:extLst>
              <a:ext uri="{FF2B5EF4-FFF2-40B4-BE49-F238E27FC236}">
                <a16:creationId xmlns:a16="http://schemas.microsoft.com/office/drawing/2014/main" id="{5CEFD947-FE16-4E03-A5D5-315FC61468D2}"/>
              </a:ext>
            </a:extLst>
          </p:cNvPr>
          <p:cNvPicPr>
            <a:picLocks noChangeAspect="1"/>
          </p:cNvPicPr>
          <p:nvPr/>
        </p:nvPicPr>
        <p:blipFill>
          <a:blip r:embed="rId4"/>
          <a:stretch>
            <a:fillRect/>
          </a:stretch>
        </p:blipFill>
        <p:spPr>
          <a:xfrm>
            <a:off x="10377584" y="167951"/>
            <a:ext cx="1180676" cy="2173711"/>
          </a:xfrm>
          <a:prstGeom prst="rect">
            <a:avLst/>
          </a:prstGeom>
        </p:spPr>
      </p:pic>
      <p:pic>
        <p:nvPicPr>
          <p:cNvPr id="34" name="Picture 33">
            <a:extLst>
              <a:ext uri="{FF2B5EF4-FFF2-40B4-BE49-F238E27FC236}">
                <a16:creationId xmlns:a16="http://schemas.microsoft.com/office/drawing/2014/main" id="{7ED68500-2DA4-49FC-BDF0-93B1FF819455}"/>
              </a:ext>
            </a:extLst>
          </p:cNvPr>
          <p:cNvPicPr>
            <a:picLocks noChangeAspect="1"/>
          </p:cNvPicPr>
          <p:nvPr/>
        </p:nvPicPr>
        <p:blipFill>
          <a:blip r:embed="rId5"/>
          <a:stretch>
            <a:fillRect/>
          </a:stretch>
        </p:blipFill>
        <p:spPr>
          <a:xfrm>
            <a:off x="1237092" y="5066612"/>
            <a:ext cx="611040" cy="1502557"/>
          </a:xfrm>
          <a:prstGeom prst="rect">
            <a:avLst/>
          </a:prstGeom>
        </p:spPr>
      </p:pic>
    </p:spTree>
    <p:extLst>
      <p:ext uri="{BB962C8B-B14F-4D97-AF65-F5344CB8AC3E}">
        <p14:creationId xmlns:p14="http://schemas.microsoft.com/office/powerpoint/2010/main" val="385409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9A6C1-88A2-4F15-8329-6D3C42920D1A}"/>
              </a:ext>
            </a:extLst>
          </p:cNvPr>
          <p:cNvSpPr txBox="1"/>
          <p:nvPr/>
        </p:nvSpPr>
        <p:spPr>
          <a:xfrm>
            <a:off x="3148847" y="703394"/>
            <a:ext cx="2317501" cy="2031325"/>
          </a:xfrm>
          <a:prstGeom prst="rect">
            <a:avLst/>
          </a:prstGeom>
          <a:noFill/>
        </p:spPr>
        <p:txBody>
          <a:bodyPr wrap="square" rtlCol="0">
            <a:spAutoFit/>
          </a:bodyPr>
          <a:lstStyle/>
          <a:p>
            <a:r>
              <a:rPr lang="en-US" dirty="0"/>
              <a:t>6. </a:t>
            </a:r>
            <a:r>
              <a:rPr lang="en-US" dirty="0">
                <a:solidFill>
                  <a:schemeClr val="bg1"/>
                </a:solidFill>
                <a:highlight>
                  <a:srgbClr val="008080"/>
                </a:highlight>
              </a:rPr>
              <a:t>L5 Wash-Tank</a:t>
            </a:r>
          </a:p>
          <a:p>
            <a:pPr marL="285750" lvl="0" indent="-285750">
              <a:buFont typeface="Arial" panose="020B0604020202020204" pitchFamily="34" charset="0"/>
              <a:buChar char="•"/>
            </a:pPr>
            <a:r>
              <a:rPr lang="en-US" dirty="0">
                <a:solidFill>
                  <a:prstClr val="black"/>
                </a:solidFill>
              </a:rPr>
              <a:t>0.8 to 0.9 log reduction during wash process same as used in literature</a:t>
            </a:r>
          </a:p>
          <a:p>
            <a:pPr marL="285750" lvl="0" indent="-285750">
              <a:buFont typeface="Arial" panose="020B0604020202020204" pitchFamily="34" charset="0"/>
              <a:buChar char="•"/>
            </a:pPr>
            <a:r>
              <a:rPr lang="en-US" dirty="0">
                <a:solidFill>
                  <a:prstClr val="black"/>
                </a:solidFill>
              </a:rPr>
              <a:t>Chlorination will also take place </a:t>
            </a:r>
          </a:p>
        </p:txBody>
      </p:sp>
      <p:cxnSp>
        <p:nvCxnSpPr>
          <p:cNvPr id="6" name="Straight Arrow Connector 5">
            <a:extLst>
              <a:ext uri="{FF2B5EF4-FFF2-40B4-BE49-F238E27FC236}">
                <a16:creationId xmlns:a16="http://schemas.microsoft.com/office/drawing/2014/main" id="{4D4083FA-B4E2-4455-A25C-1D9C191060FE}"/>
              </a:ext>
            </a:extLst>
          </p:cNvPr>
          <p:cNvCxnSpPr>
            <a:cxnSpLocks/>
          </p:cNvCxnSpPr>
          <p:nvPr/>
        </p:nvCxnSpPr>
        <p:spPr>
          <a:xfrm flipH="1">
            <a:off x="2530571" y="918001"/>
            <a:ext cx="693738" cy="356036"/>
          </a:xfrm>
          <a:prstGeom prst="straightConnector1">
            <a:avLst/>
          </a:prstGeom>
          <a:ln w="38100">
            <a:solidFill>
              <a:srgbClr val="718A97"/>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52E24B-2F40-4DBC-9EA3-3AE3DC179A13}"/>
              </a:ext>
            </a:extLst>
          </p:cNvPr>
          <p:cNvSpPr txBox="1"/>
          <p:nvPr/>
        </p:nvSpPr>
        <p:spPr>
          <a:xfrm>
            <a:off x="3822304" y="4416628"/>
            <a:ext cx="2245895" cy="1477328"/>
          </a:xfrm>
          <a:prstGeom prst="rect">
            <a:avLst/>
          </a:prstGeom>
          <a:noFill/>
        </p:spPr>
        <p:txBody>
          <a:bodyPr wrap="square" rtlCol="0">
            <a:spAutoFit/>
          </a:bodyPr>
          <a:lstStyle/>
          <a:p>
            <a:r>
              <a:rPr lang="en-US" dirty="0"/>
              <a:t>9. </a:t>
            </a:r>
            <a:r>
              <a:rPr lang="en-US" dirty="0">
                <a:solidFill>
                  <a:schemeClr val="bg1"/>
                </a:solidFill>
                <a:highlight>
                  <a:srgbClr val="980A54"/>
                </a:highlight>
              </a:rPr>
              <a:t>Packaging</a:t>
            </a:r>
          </a:p>
          <a:p>
            <a:pPr marL="285750" indent="-285750">
              <a:buFont typeface="Arial" panose="020B0604020202020204" pitchFamily="34" charset="0"/>
              <a:buChar char="•"/>
            </a:pPr>
            <a:r>
              <a:rPr lang="en-US" dirty="0"/>
              <a:t> lettuce bits are transported to location and sit on available location </a:t>
            </a:r>
          </a:p>
        </p:txBody>
      </p:sp>
      <p:sp>
        <p:nvSpPr>
          <p:cNvPr id="9" name="TextBox 8">
            <a:extLst>
              <a:ext uri="{FF2B5EF4-FFF2-40B4-BE49-F238E27FC236}">
                <a16:creationId xmlns:a16="http://schemas.microsoft.com/office/drawing/2014/main" id="{1EA969D9-1CCC-40EB-A2DD-C3C643B6B29C}"/>
              </a:ext>
            </a:extLst>
          </p:cNvPr>
          <p:cNvSpPr txBox="1"/>
          <p:nvPr/>
        </p:nvSpPr>
        <p:spPr>
          <a:xfrm>
            <a:off x="9922042" y="778042"/>
            <a:ext cx="2063129" cy="2308324"/>
          </a:xfrm>
          <a:prstGeom prst="rect">
            <a:avLst/>
          </a:prstGeom>
          <a:noFill/>
        </p:spPr>
        <p:txBody>
          <a:bodyPr wrap="square" rtlCol="0">
            <a:spAutoFit/>
          </a:bodyPr>
          <a:lstStyle/>
          <a:p>
            <a:r>
              <a:rPr lang="en-US" dirty="0"/>
              <a:t>8. </a:t>
            </a:r>
            <a:r>
              <a:rPr lang="en-US" dirty="0">
                <a:solidFill>
                  <a:schemeClr val="bg1"/>
                </a:solidFill>
                <a:highlight>
                  <a:srgbClr val="800080"/>
                </a:highlight>
              </a:rPr>
              <a:t>L7 Centrifugation</a:t>
            </a:r>
          </a:p>
          <a:p>
            <a:pPr marL="285750" indent="-285750">
              <a:buFont typeface="Arial" panose="020B0604020202020204" pitchFamily="34" charset="0"/>
              <a:buChar char="•"/>
            </a:pPr>
            <a:r>
              <a:rPr lang="en-US" dirty="0"/>
              <a:t>Holding process lettuce  pieces move in when empty</a:t>
            </a:r>
          </a:p>
          <a:p>
            <a:pPr marL="285750" indent="-285750">
              <a:buFont typeface="Arial" panose="020B0604020202020204" pitchFamily="34" charset="0"/>
              <a:buChar char="•"/>
            </a:pPr>
            <a:r>
              <a:rPr lang="en-US" dirty="0"/>
              <a:t>Randomized process  of selection </a:t>
            </a:r>
          </a:p>
        </p:txBody>
      </p:sp>
      <p:sp>
        <p:nvSpPr>
          <p:cNvPr id="10" name="TextBox 9">
            <a:extLst>
              <a:ext uri="{FF2B5EF4-FFF2-40B4-BE49-F238E27FC236}">
                <a16:creationId xmlns:a16="http://schemas.microsoft.com/office/drawing/2014/main" id="{04C716C3-FBE1-4DFF-9A62-39576B6D40E2}"/>
              </a:ext>
            </a:extLst>
          </p:cNvPr>
          <p:cNvSpPr txBox="1"/>
          <p:nvPr/>
        </p:nvSpPr>
        <p:spPr>
          <a:xfrm>
            <a:off x="9853127" y="3771635"/>
            <a:ext cx="2190387" cy="2308324"/>
          </a:xfrm>
          <a:prstGeom prst="rect">
            <a:avLst/>
          </a:prstGeom>
          <a:noFill/>
        </p:spPr>
        <p:txBody>
          <a:bodyPr wrap="square" rtlCol="0">
            <a:spAutoFit/>
          </a:bodyPr>
          <a:lstStyle/>
          <a:p>
            <a:r>
              <a:rPr lang="en-US" dirty="0"/>
              <a:t>10. </a:t>
            </a:r>
            <a:r>
              <a:rPr lang="en-US" dirty="0">
                <a:solidFill>
                  <a:schemeClr val="bg1"/>
                </a:solidFill>
                <a:highlight>
                  <a:srgbClr val="FF7C80"/>
                </a:highlight>
              </a:rPr>
              <a:t>Packaging II</a:t>
            </a:r>
          </a:p>
          <a:p>
            <a:pPr marL="285750" indent="-285750">
              <a:buFont typeface="Arial" panose="020B0604020202020204" pitchFamily="34" charset="0"/>
              <a:buChar char="•"/>
            </a:pPr>
            <a:r>
              <a:rPr lang="en-US" dirty="0"/>
              <a:t>lettuce shredded pieces are package here</a:t>
            </a:r>
          </a:p>
          <a:p>
            <a:pPr marL="285750" indent="-285750">
              <a:buFont typeface="Arial" panose="020B0604020202020204" pitchFamily="34" charset="0"/>
              <a:buChar char="•"/>
            </a:pPr>
            <a:r>
              <a:rPr lang="en-US" dirty="0"/>
              <a:t>Number of pieces is equal to the number of partitions</a:t>
            </a:r>
          </a:p>
        </p:txBody>
      </p:sp>
      <p:cxnSp>
        <p:nvCxnSpPr>
          <p:cNvPr id="11" name="Straight Arrow Connector 10">
            <a:extLst>
              <a:ext uri="{FF2B5EF4-FFF2-40B4-BE49-F238E27FC236}">
                <a16:creationId xmlns:a16="http://schemas.microsoft.com/office/drawing/2014/main" id="{AE12E7D2-F592-4A8E-8CC6-F43BC3D4C976}"/>
              </a:ext>
            </a:extLst>
          </p:cNvPr>
          <p:cNvCxnSpPr>
            <a:cxnSpLocks/>
          </p:cNvCxnSpPr>
          <p:nvPr/>
        </p:nvCxnSpPr>
        <p:spPr>
          <a:xfrm flipV="1">
            <a:off x="5081608" y="4331859"/>
            <a:ext cx="986590" cy="135711"/>
          </a:xfrm>
          <a:prstGeom prst="straightConnector1">
            <a:avLst/>
          </a:prstGeom>
          <a:ln>
            <a:solidFill>
              <a:srgbClr val="980A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594E73-79E6-4BF4-84BE-C3761748D234}"/>
              </a:ext>
            </a:extLst>
          </p:cNvPr>
          <p:cNvCxnSpPr/>
          <p:nvPr/>
        </p:nvCxnSpPr>
        <p:spPr>
          <a:xfrm flipH="1">
            <a:off x="9312442" y="1034717"/>
            <a:ext cx="918268" cy="21656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E383FB1-C1EA-4CC7-B593-0AA91F1D8253}"/>
              </a:ext>
            </a:extLst>
          </p:cNvPr>
          <p:cNvCxnSpPr>
            <a:cxnSpLocks/>
          </p:cNvCxnSpPr>
          <p:nvPr/>
        </p:nvCxnSpPr>
        <p:spPr>
          <a:xfrm flipH="1">
            <a:off x="9573227" y="4098758"/>
            <a:ext cx="958416" cy="613201"/>
          </a:xfrm>
          <a:prstGeom prst="straightConnector1">
            <a:avLst/>
          </a:prstGeom>
          <a:ln>
            <a:solidFill>
              <a:srgbClr val="FF7C8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5A8677F3-59AB-4458-B366-EACF58EB0563}"/>
              </a:ext>
            </a:extLst>
          </p:cNvPr>
          <p:cNvPicPr>
            <a:picLocks noChangeAspect="1"/>
          </p:cNvPicPr>
          <p:nvPr/>
        </p:nvPicPr>
        <p:blipFill>
          <a:blip r:embed="rId2"/>
          <a:stretch>
            <a:fillRect/>
          </a:stretch>
        </p:blipFill>
        <p:spPr>
          <a:xfrm>
            <a:off x="340573" y="4307305"/>
            <a:ext cx="1157800" cy="2338527"/>
          </a:xfrm>
          <a:prstGeom prst="rect">
            <a:avLst/>
          </a:prstGeom>
        </p:spPr>
      </p:pic>
      <p:pic>
        <p:nvPicPr>
          <p:cNvPr id="19" name="Picture 18">
            <a:extLst>
              <a:ext uri="{FF2B5EF4-FFF2-40B4-BE49-F238E27FC236}">
                <a16:creationId xmlns:a16="http://schemas.microsoft.com/office/drawing/2014/main" id="{716E2225-854D-4EA0-AE45-F27F7B5818F0}"/>
              </a:ext>
            </a:extLst>
          </p:cNvPr>
          <p:cNvPicPr>
            <a:picLocks noChangeAspect="1"/>
          </p:cNvPicPr>
          <p:nvPr/>
        </p:nvPicPr>
        <p:blipFill>
          <a:blip r:embed="rId3"/>
          <a:stretch>
            <a:fillRect/>
          </a:stretch>
        </p:blipFill>
        <p:spPr>
          <a:xfrm>
            <a:off x="256767" y="778042"/>
            <a:ext cx="2246128" cy="2786252"/>
          </a:xfrm>
          <a:prstGeom prst="rect">
            <a:avLst/>
          </a:prstGeom>
        </p:spPr>
      </p:pic>
      <p:pic>
        <p:nvPicPr>
          <p:cNvPr id="21" name="Picture 20">
            <a:extLst>
              <a:ext uri="{FF2B5EF4-FFF2-40B4-BE49-F238E27FC236}">
                <a16:creationId xmlns:a16="http://schemas.microsoft.com/office/drawing/2014/main" id="{74FB277F-CAF9-4D64-8AA9-AFAE3337D4F5}"/>
              </a:ext>
            </a:extLst>
          </p:cNvPr>
          <p:cNvPicPr>
            <a:picLocks noChangeAspect="1"/>
          </p:cNvPicPr>
          <p:nvPr/>
        </p:nvPicPr>
        <p:blipFill>
          <a:blip r:embed="rId4"/>
          <a:stretch>
            <a:fillRect/>
          </a:stretch>
        </p:blipFill>
        <p:spPr>
          <a:xfrm>
            <a:off x="6419728" y="918001"/>
            <a:ext cx="2548933" cy="2375705"/>
          </a:xfrm>
          <a:prstGeom prst="rect">
            <a:avLst/>
          </a:prstGeom>
        </p:spPr>
      </p:pic>
      <p:pic>
        <p:nvPicPr>
          <p:cNvPr id="23" name="Picture 22">
            <a:extLst>
              <a:ext uri="{FF2B5EF4-FFF2-40B4-BE49-F238E27FC236}">
                <a16:creationId xmlns:a16="http://schemas.microsoft.com/office/drawing/2014/main" id="{1EAEA74D-4435-47B1-844B-80A552B45A7D}"/>
              </a:ext>
            </a:extLst>
          </p:cNvPr>
          <p:cNvPicPr>
            <a:picLocks noChangeAspect="1"/>
          </p:cNvPicPr>
          <p:nvPr/>
        </p:nvPicPr>
        <p:blipFill>
          <a:blip r:embed="rId5"/>
          <a:stretch>
            <a:fillRect/>
          </a:stretch>
        </p:blipFill>
        <p:spPr>
          <a:xfrm>
            <a:off x="6123803" y="3640894"/>
            <a:ext cx="3393820" cy="2569806"/>
          </a:xfrm>
          <a:prstGeom prst="rect">
            <a:avLst/>
          </a:prstGeom>
        </p:spPr>
      </p:pic>
      <p:sp>
        <p:nvSpPr>
          <p:cNvPr id="25" name="TextBox 24">
            <a:extLst>
              <a:ext uri="{FF2B5EF4-FFF2-40B4-BE49-F238E27FC236}">
                <a16:creationId xmlns:a16="http://schemas.microsoft.com/office/drawing/2014/main" id="{661FAB95-F5BC-4BA5-A0F3-0DC66B764767}"/>
              </a:ext>
            </a:extLst>
          </p:cNvPr>
          <p:cNvSpPr txBox="1"/>
          <p:nvPr/>
        </p:nvSpPr>
        <p:spPr>
          <a:xfrm>
            <a:off x="1498373" y="4988120"/>
            <a:ext cx="2472749" cy="1754326"/>
          </a:xfrm>
          <a:prstGeom prst="rect">
            <a:avLst/>
          </a:prstGeom>
          <a:noFill/>
        </p:spPr>
        <p:txBody>
          <a:bodyPr wrap="square" rtlCol="0">
            <a:spAutoFit/>
          </a:bodyPr>
          <a:lstStyle/>
          <a:p>
            <a:r>
              <a:rPr lang="en-US" dirty="0"/>
              <a:t>7. </a:t>
            </a:r>
            <a:r>
              <a:rPr lang="en-US" dirty="0">
                <a:solidFill>
                  <a:schemeClr val="bg1"/>
                </a:solidFill>
                <a:highlight>
                  <a:srgbClr val="663300"/>
                </a:highlight>
              </a:rPr>
              <a:t>L6 Shaker Dewatering</a:t>
            </a:r>
          </a:p>
          <a:p>
            <a:pPr marL="285750" indent="-285750">
              <a:buFont typeface="Arial" panose="020B0604020202020204" pitchFamily="34" charset="0"/>
              <a:buChar char="•"/>
            </a:pPr>
            <a:r>
              <a:rPr lang="en-US" dirty="0"/>
              <a:t> Lettuces pieces will wait in the dewatering until the centrifuge is available.</a:t>
            </a:r>
          </a:p>
        </p:txBody>
      </p:sp>
    </p:spTree>
    <p:extLst>
      <p:ext uri="{BB962C8B-B14F-4D97-AF65-F5344CB8AC3E}">
        <p14:creationId xmlns:p14="http://schemas.microsoft.com/office/powerpoint/2010/main" val="246148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EADA-5AB5-446E-B0DB-5B3B5803A8C3}"/>
              </a:ext>
            </a:extLst>
          </p:cNvPr>
          <p:cNvSpPr>
            <a:spLocks noGrp="1"/>
          </p:cNvSpPr>
          <p:nvPr>
            <p:ph type="title"/>
          </p:nvPr>
        </p:nvSpPr>
        <p:spPr>
          <a:xfrm>
            <a:off x="2619022" y="365126"/>
            <a:ext cx="8734778" cy="989542"/>
          </a:xfrm>
        </p:spPr>
        <p:txBody>
          <a:bodyPr/>
          <a:lstStyle/>
          <a:p>
            <a:pPr algn="ctr"/>
            <a:r>
              <a:rPr lang="en-US" dirty="0"/>
              <a:t>There are four types of operations </a:t>
            </a:r>
          </a:p>
        </p:txBody>
      </p:sp>
      <p:pic>
        <p:nvPicPr>
          <p:cNvPr id="16" name="Picture 15">
            <a:extLst>
              <a:ext uri="{FF2B5EF4-FFF2-40B4-BE49-F238E27FC236}">
                <a16:creationId xmlns:a16="http://schemas.microsoft.com/office/drawing/2014/main" id="{F1FFA5CE-26C7-4731-B429-60C6508AF13F}"/>
              </a:ext>
            </a:extLst>
          </p:cNvPr>
          <p:cNvPicPr>
            <a:picLocks noChangeAspect="1"/>
          </p:cNvPicPr>
          <p:nvPr/>
        </p:nvPicPr>
        <p:blipFill>
          <a:blip r:embed="rId2"/>
          <a:stretch>
            <a:fillRect/>
          </a:stretch>
        </p:blipFill>
        <p:spPr>
          <a:xfrm>
            <a:off x="6096000" y="1354668"/>
            <a:ext cx="3065366" cy="2319298"/>
          </a:xfrm>
          <a:prstGeom prst="rect">
            <a:avLst/>
          </a:prstGeom>
        </p:spPr>
      </p:pic>
      <p:pic>
        <p:nvPicPr>
          <p:cNvPr id="18" name="Picture 17">
            <a:extLst>
              <a:ext uri="{FF2B5EF4-FFF2-40B4-BE49-F238E27FC236}">
                <a16:creationId xmlns:a16="http://schemas.microsoft.com/office/drawing/2014/main" id="{1948F2DA-C810-412A-BC60-3F330374074A}"/>
              </a:ext>
            </a:extLst>
          </p:cNvPr>
          <p:cNvPicPr>
            <a:picLocks noChangeAspect="1"/>
          </p:cNvPicPr>
          <p:nvPr/>
        </p:nvPicPr>
        <p:blipFill>
          <a:blip r:embed="rId3"/>
          <a:stretch>
            <a:fillRect/>
          </a:stretch>
        </p:blipFill>
        <p:spPr>
          <a:xfrm>
            <a:off x="6096000" y="4181800"/>
            <a:ext cx="3065366" cy="1573016"/>
          </a:xfrm>
          <a:prstGeom prst="rect">
            <a:avLst/>
          </a:prstGeom>
        </p:spPr>
      </p:pic>
      <p:sp>
        <p:nvSpPr>
          <p:cNvPr id="19" name="TextBox 18">
            <a:extLst>
              <a:ext uri="{FF2B5EF4-FFF2-40B4-BE49-F238E27FC236}">
                <a16:creationId xmlns:a16="http://schemas.microsoft.com/office/drawing/2014/main" id="{038BBE58-B3C0-4020-A9D0-9E211114AECC}"/>
              </a:ext>
            </a:extLst>
          </p:cNvPr>
          <p:cNvSpPr txBox="1"/>
          <p:nvPr/>
        </p:nvSpPr>
        <p:spPr>
          <a:xfrm>
            <a:off x="277575" y="1574734"/>
            <a:ext cx="4682894" cy="1477328"/>
          </a:xfrm>
          <a:prstGeom prst="rect">
            <a:avLst/>
          </a:prstGeom>
          <a:noFill/>
        </p:spPr>
        <p:txBody>
          <a:bodyPr wrap="square" rtlCol="0">
            <a:spAutoFit/>
          </a:bodyPr>
          <a:lstStyle/>
          <a:p>
            <a:r>
              <a:rPr lang="en-US" dirty="0"/>
              <a:t>The Four types of Operations</a:t>
            </a:r>
          </a:p>
          <a:p>
            <a:pPr marL="342900" indent="-342900">
              <a:buFont typeface="+mj-lt"/>
              <a:buAutoNum type="arabicPeriod"/>
            </a:pPr>
            <a:r>
              <a:rPr lang="en-US" dirty="0"/>
              <a:t>Experiment-Buchholz (</a:t>
            </a:r>
            <a:r>
              <a:rPr lang="en-US" dirty="0" err="1"/>
              <a:t>reff</a:t>
            </a:r>
            <a:r>
              <a:rPr lang="en-US" dirty="0"/>
              <a:t> thesis)</a:t>
            </a:r>
          </a:p>
          <a:p>
            <a:pPr marL="342900" indent="-342900">
              <a:buFont typeface="+mj-lt"/>
              <a:buAutoNum type="arabicPeriod"/>
            </a:pPr>
            <a:r>
              <a:rPr lang="en-US" dirty="0"/>
              <a:t>Baseline (</a:t>
            </a:r>
            <a:r>
              <a:rPr lang="en-US" dirty="0" err="1"/>
              <a:t>reff</a:t>
            </a:r>
            <a:r>
              <a:rPr lang="en-US" dirty="0"/>
              <a:t> thesis)</a:t>
            </a:r>
          </a:p>
          <a:p>
            <a:pPr marL="342900" indent="-342900">
              <a:buFont typeface="+mj-lt"/>
              <a:buAutoNum type="arabicPeriod"/>
            </a:pPr>
            <a:r>
              <a:rPr lang="en-US" dirty="0"/>
              <a:t>Batching (</a:t>
            </a:r>
            <a:r>
              <a:rPr lang="en-US" dirty="0" err="1"/>
              <a:t>reff</a:t>
            </a:r>
            <a:r>
              <a:rPr lang="en-US" dirty="0"/>
              <a:t> thesis)</a:t>
            </a:r>
          </a:p>
          <a:p>
            <a:pPr marL="342900" indent="-342900">
              <a:buFont typeface="+mj-lt"/>
              <a:buAutoNum type="arabicPeriod"/>
            </a:pPr>
            <a:r>
              <a:rPr lang="en-US" dirty="0"/>
              <a:t>Regular operations </a:t>
            </a:r>
          </a:p>
        </p:txBody>
      </p:sp>
      <p:sp>
        <p:nvSpPr>
          <p:cNvPr id="4" name="TextBox 3">
            <a:extLst>
              <a:ext uri="{FF2B5EF4-FFF2-40B4-BE49-F238E27FC236}">
                <a16:creationId xmlns:a16="http://schemas.microsoft.com/office/drawing/2014/main" id="{5F729344-AD90-443B-92B8-52AB649BD577}"/>
              </a:ext>
            </a:extLst>
          </p:cNvPr>
          <p:cNvSpPr txBox="1"/>
          <p:nvPr/>
        </p:nvSpPr>
        <p:spPr>
          <a:xfrm>
            <a:off x="277575" y="3168887"/>
            <a:ext cx="4403559" cy="3323987"/>
          </a:xfrm>
          <a:prstGeom prst="rect">
            <a:avLst/>
          </a:prstGeom>
          <a:noFill/>
        </p:spPr>
        <p:txBody>
          <a:bodyPr wrap="square" rtlCol="0">
            <a:spAutoFit/>
          </a:bodyPr>
          <a:lstStyle/>
          <a:p>
            <a:r>
              <a:rPr lang="en-US" dirty="0"/>
              <a:t>Note: </a:t>
            </a:r>
          </a:p>
          <a:p>
            <a:pPr marL="285750" indent="-285750">
              <a:buFont typeface="Arial" panose="020B0604020202020204" pitchFamily="34" charset="0"/>
              <a:buChar char="•"/>
            </a:pPr>
            <a:r>
              <a:rPr lang="en-US" dirty="0"/>
              <a:t>We can’t do two experiment at the same time </a:t>
            </a:r>
          </a:p>
          <a:p>
            <a:pPr marL="285750" indent="-285750">
              <a:buFont typeface="Arial" panose="020B0604020202020204" pitchFamily="34" charset="0"/>
              <a:buChar char="•"/>
            </a:pPr>
            <a:r>
              <a:rPr lang="en-US" dirty="0"/>
              <a:t>Baseline, Batching, Experiment-</a:t>
            </a:r>
            <a:r>
              <a:rPr lang="en-US" dirty="0" err="1"/>
              <a:t>Buccholz</a:t>
            </a:r>
            <a:r>
              <a:rPr lang="en-US" dirty="0"/>
              <a:t> are 3 independent experiments</a:t>
            </a:r>
          </a:p>
          <a:p>
            <a:pPr marL="285750" indent="-285750">
              <a:buFont typeface="Arial" panose="020B0604020202020204" pitchFamily="34" charset="0"/>
              <a:buChar char="•"/>
            </a:pPr>
            <a:r>
              <a:rPr lang="en-US" dirty="0"/>
              <a:t>When all switches are in the ON position  1</a:t>
            </a:r>
            <a:r>
              <a:rPr lang="en-US" baseline="30000" dirty="0"/>
              <a:t>st</a:t>
            </a:r>
            <a:r>
              <a:rPr lang="en-US" dirty="0"/>
              <a:t> preference is given to batching 2</a:t>
            </a:r>
            <a:r>
              <a:rPr lang="en-US" baseline="30000" dirty="0"/>
              <a:t>nd </a:t>
            </a:r>
            <a:r>
              <a:rPr lang="en-US" dirty="0"/>
              <a:t>. </a:t>
            </a:r>
          </a:p>
          <a:p>
            <a:pPr marL="285750" indent="-285750">
              <a:buFont typeface="Arial" panose="020B0604020202020204" pitchFamily="34" charset="0"/>
              <a:buChar char="•"/>
            </a:pPr>
            <a:r>
              <a:rPr lang="en-US" dirty="0"/>
              <a:t>The program is designed to only allow one experiment to take place automatically turning other operations OFF if multiple switches are turned on </a:t>
            </a:r>
          </a:p>
          <a:p>
            <a:endParaRPr lang="en-US" baseline="30000" dirty="0"/>
          </a:p>
        </p:txBody>
      </p:sp>
    </p:spTree>
    <p:extLst>
      <p:ext uri="{BB962C8B-B14F-4D97-AF65-F5344CB8AC3E}">
        <p14:creationId xmlns:p14="http://schemas.microsoft.com/office/powerpoint/2010/main" val="270835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B6E6-68A9-4150-80D8-D7CAA63AF2E5}"/>
              </a:ext>
            </a:extLst>
          </p:cNvPr>
          <p:cNvSpPr>
            <a:spLocks noGrp="1"/>
          </p:cNvSpPr>
          <p:nvPr>
            <p:ph type="title"/>
          </p:nvPr>
        </p:nvSpPr>
        <p:spPr>
          <a:xfrm>
            <a:off x="2097833" y="144047"/>
            <a:ext cx="9042918" cy="1015806"/>
          </a:xfrm>
        </p:spPr>
        <p:txBody>
          <a:bodyPr/>
          <a:lstStyle/>
          <a:p>
            <a:r>
              <a:rPr lang="en-US" b="1" dirty="0"/>
              <a:t>Snippet of the Program While Operating </a:t>
            </a:r>
          </a:p>
        </p:txBody>
      </p:sp>
      <p:pic>
        <p:nvPicPr>
          <p:cNvPr id="4" name="Picture 3">
            <a:extLst>
              <a:ext uri="{FF2B5EF4-FFF2-40B4-BE49-F238E27FC236}">
                <a16:creationId xmlns:a16="http://schemas.microsoft.com/office/drawing/2014/main" id="{A95C5ACD-5A00-4629-AD22-C116CC29C2B0}"/>
              </a:ext>
            </a:extLst>
          </p:cNvPr>
          <p:cNvPicPr>
            <a:picLocks noChangeAspect="1"/>
          </p:cNvPicPr>
          <p:nvPr/>
        </p:nvPicPr>
        <p:blipFill>
          <a:blip r:embed="rId2"/>
          <a:stretch>
            <a:fillRect/>
          </a:stretch>
        </p:blipFill>
        <p:spPr>
          <a:xfrm>
            <a:off x="161730" y="1159853"/>
            <a:ext cx="11868539" cy="5554100"/>
          </a:xfrm>
          <a:prstGeom prst="rect">
            <a:avLst/>
          </a:prstGeom>
        </p:spPr>
      </p:pic>
    </p:spTree>
    <p:extLst>
      <p:ext uri="{BB962C8B-B14F-4D97-AF65-F5344CB8AC3E}">
        <p14:creationId xmlns:p14="http://schemas.microsoft.com/office/powerpoint/2010/main" val="396702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396A-FC30-4CEF-993D-F6B06339466C}"/>
              </a:ext>
            </a:extLst>
          </p:cNvPr>
          <p:cNvSpPr>
            <a:spLocks noGrp="1"/>
          </p:cNvSpPr>
          <p:nvPr>
            <p:ph type="title"/>
          </p:nvPr>
        </p:nvSpPr>
        <p:spPr>
          <a:xfrm>
            <a:off x="4287988" y="-24062"/>
            <a:ext cx="3210849" cy="685970"/>
          </a:xfrm>
        </p:spPr>
        <p:txBody>
          <a:bodyPr>
            <a:normAutofit fontScale="90000"/>
          </a:bodyPr>
          <a:lstStyle/>
          <a:p>
            <a:r>
              <a:rPr lang="en-US" b="1" dirty="0"/>
              <a:t>Graphs &amp; Plots</a:t>
            </a:r>
          </a:p>
        </p:txBody>
      </p:sp>
      <p:pic>
        <p:nvPicPr>
          <p:cNvPr id="4" name="Picture 3">
            <a:extLst>
              <a:ext uri="{FF2B5EF4-FFF2-40B4-BE49-F238E27FC236}">
                <a16:creationId xmlns:a16="http://schemas.microsoft.com/office/drawing/2014/main" id="{0137E799-9A2F-4D19-A552-90EE40E8BB24}"/>
              </a:ext>
            </a:extLst>
          </p:cNvPr>
          <p:cNvPicPr>
            <a:picLocks noChangeAspect="1"/>
          </p:cNvPicPr>
          <p:nvPr/>
        </p:nvPicPr>
        <p:blipFill>
          <a:blip r:embed="rId2"/>
          <a:stretch>
            <a:fillRect/>
          </a:stretch>
        </p:blipFill>
        <p:spPr>
          <a:xfrm>
            <a:off x="332307" y="939686"/>
            <a:ext cx="2478069" cy="3176521"/>
          </a:xfrm>
          <a:prstGeom prst="rect">
            <a:avLst/>
          </a:prstGeom>
        </p:spPr>
      </p:pic>
      <p:sp>
        <p:nvSpPr>
          <p:cNvPr id="5" name="TextBox 4">
            <a:extLst>
              <a:ext uri="{FF2B5EF4-FFF2-40B4-BE49-F238E27FC236}">
                <a16:creationId xmlns:a16="http://schemas.microsoft.com/office/drawing/2014/main" id="{FAF14737-D0E8-4E30-B713-E3DAC523BD94}"/>
              </a:ext>
            </a:extLst>
          </p:cNvPr>
          <p:cNvSpPr txBox="1"/>
          <p:nvPr/>
        </p:nvSpPr>
        <p:spPr>
          <a:xfrm>
            <a:off x="282059" y="4082210"/>
            <a:ext cx="3351217" cy="1754326"/>
          </a:xfrm>
          <a:prstGeom prst="rect">
            <a:avLst/>
          </a:prstGeom>
          <a:noFill/>
        </p:spPr>
        <p:txBody>
          <a:bodyPr wrap="square" rtlCol="0">
            <a:spAutoFit/>
          </a:bodyPr>
          <a:lstStyle/>
          <a:p>
            <a:r>
              <a:rPr lang="en-US" b="1" dirty="0"/>
              <a:t>NIS vs Time </a:t>
            </a:r>
          </a:p>
          <a:p>
            <a:pPr marL="285750" indent="-285750">
              <a:buFont typeface="Arial" panose="020B0604020202020204" pitchFamily="34" charset="0"/>
              <a:buChar char="•"/>
            </a:pPr>
            <a:r>
              <a:rPr lang="en-US" b="1" dirty="0"/>
              <a:t>Partition:</a:t>
            </a:r>
            <a:r>
              <a:rPr lang="en-US" dirty="0"/>
              <a:t> is the total  number of lettuce pieces from a single lettuce head.  </a:t>
            </a:r>
          </a:p>
          <a:p>
            <a:pPr marL="285750" indent="-285750">
              <a:buFont typeface="Arial" panose="020B0604020202020204" pitchFamily="34" charset="0"/>
              <a:buChar char="•"/>
            </a:pPr>
            <a:r>
              <a:rPr lang="en-US" b="1" dirty="0"/>
              <a:t>NIS: </a:t>
            </a:r>
            <a:r>
              <a:rPr lang="en-US" dirty="0"/>
              <a:t>is the number of all lettuces agents in the system </a:t>
            </a:r>
          </a:p>
        </p:txBody>
      </p:sp>
      <p:pic>
        <p:nvPicPr>
          <p:cNvPr id="7" name="Picture 6">
            <a:extLst>
              <a:ext uri="{FF2B5EF4-FFF2-40B4-BE49-F238E27FC236}">
                <a16:creationId xmlns:a16="http://schemas.microsoft.com/office/drawing/2014/main" id="{322355E3-B2D3-49B0-A858-0000F5ECF2AC}"/>
              </a:ext>
            </a:extLst>
          </p:cNvPr>
          <p:cNvPicPr>
            <a:picLocks noChangeAspect="1"/>
          </p:cNvPicPr>
          <p:nvPr/>
        </p:nvPicPr>
        <p:blipFill>
          <a:blip r:embed="rId3"/>
          <a:stretch>
            <a:fillRect/>
          </a:stretch>
        </p:blipFill>
        <p:spPr>
          <a:xfrm>
            <a:off x="4056556" y="919469"/>
            <a:ext cx="2594435" cy="3162741"/>
          </a:xfrm>
          <a:prstGeom prst="rect">
            <a:avLst/>
          </a:prstGeom>
        </p:spPr>
      </p:pic>
      <p:sp>
        <p:nvSpPr>
          <p:cNvPr id="8" name="TextBox 7">
            <a:extLst>
              <a:ext uri="{FF2B5EF4-FFF2-40B4-BE49-F238E27FC236}">
                <a16:creationId xmlns:a16="http://schemas.microsoft.com/office/drawing/2014/main" id="{5C177DFB-2157-4BDC-9914-C76E76D79DFC}"/>
              </a:ext>
            </a:extLst>
          </p:cNvPr>
          <p:cNvSpPr txBox="1"/>
          <p:nvPr/>
        </p:nvSpPr>
        <p:spPr>
          <a:xfrm>
            <a:off x="3817355" y="4200492"/>
            <a:ext cx="3351217" cy="2585323"/>
          </a:xfrm>
          <a:prstGeom prst="rect">
            <a:avLst/>
          </a:prstGeom>
          <a:noFill/>
        </p:spPr>
        <p:txBody>
          <a:bodyPr wrap="square" rtlCol="0">
            <a:spAutoFit/>
          </a:bodyPr>
          <a:lstStyle/>
          <a:p>
            <a:r>
              <a:rPr lang="en-US" b="1" dirty="0"/>
              <a:t>Packaged-</a:t>
            </a:r>
            <a:r>
              <a:rPr lang="en-US" b="1" dirty="0" err="1"/>
              <a:t>logCFU</a:t>
            </a:r>
            <a:endParaRPr lang="en-US" b="1" dirty="0"/>
          </a:p>
          <a:p>
            <a:pPr marL="285750" indent="-285750">
              <a:buFont typeface="Arial" panose="020B0604020202020204" pitchFamily="34" charset="0"/>
              <a:buChar char="•"/>
            </a:pPr>
            <a:r>
              <a:rPr lang="en-US" b="1" dirty="0"/>
              <a:t>Bag Number</a:t>
            </a:r>
            <a:endParaRPr lang="en-US" dirty="0"/>
          </a:p>
          <a:p>
            <a:pPr marL="285750" indent="-285750">
              <a:buFont typeface="Arial" panose="020B0604020202020204" pitchFamily="34" charset="0"/>
              <a:buChar char="•"/>
            </a:pPr>
            <a:r>
              <a:rPr lang="en-US" b="1" dirty="0"/>
              <a:t>Condition: </a:t>
            </a:r>
            <a:r>
              <a:rPr lang="en-US" dirty="0"/>
              <a:t>is the state of the bag whether contaminated or safe depending on </a:t>
            </a:r>
            <a:r>
              <a:rPr lang="en-US" b="1" dirty="0"/>
              <a:t>Threshold</a:t>
            </a:r>
          </a:p>
          <a:p>
            <a:r>
              <a:rPr lang="en-US" dirty="0"/>
              <a:t> </a:t>
            </a:r>
          </a:p>
          <a:p>
            <a:pPr marL="285750" indent="-285750">
              <a:buFont typeface="Arial" panose="020B0604020202020204" pitchFamily="34" charset="0"/>
              <a:buChar char="•"/>
            </a:pPr>
            <a:r>
              <a:rPr lang="en-US" b="1" dirty="0"/>
              <a:t>Contamination-Level: </a:t>
            </a:r>
            <a:r>
              <a:rPr lang="en-US" dirty="0"/>
              <a:t>is the level of contamination of the packaged bag.</a:t>
            </a:r>
          </a:p>
        </p:txBody>
      </p:sp>
      <p:pic>
        <p:nvPicPr>
          <p:cNvPr id="10" name="Picture 9">
            <a:extLst>
              <a:ext uri="{FF2B5EF4-FFF2-40B4-BE49-F238E27FC236}">
                <a16:creationId xmlns:a16="http://schemas.microsoft.com/office/drawing/2014/main" id="{2E7432CA-FC87-4724-BFD1-6B8DF3DDB8B1}"/>
              </a:ext>
            </a:extLst>
          </p:cNvPr>
          <p:cNvPicPr>
            <a:picLocks noChangeAspect="1"/>
          </p:cNvPicPr>
          <p:nvPr/>
        </p:nvPicPr>
        <p:blipFill>
          <a:blip r:embed="rId4"/>
          <a:stretch>
            <a:fillRect/>
          </a:stretch>
        </p:blipFill>
        <p:spPr>
          <a:xfrm>
            <a:off x="332307" y="6168584"/>
            <a:ext cx="1771897" cy="638264"/>
          </a:xfrm>
          <a:prstGeom prst="rect">
            <a:avLst/>
          </a:prstGeom>
        </p:spPr>
      </p:pic>
      <p:sp>
        <p:nvSpPr>
          <p:cNvPr id="11" name="TextBox 10">
            <a:extLst>
              <a:ext uri="{FF2B5EF4-FFF2-40B4-BE49-F238E27FC236}">
                <a16:creationId xmlns:a16="http://schemas.microsoft.com/office/drawing/2014/main" id="{7939E76D-299C-4137-B7A9-6AED1698AD20}"/>
              </a:ext>
            </a:extLst>
          </p:cNvPr>
          <p:cNvSpPr txBox="1"/>
          <p:nvPr/>
        </p:nvSpPr>
        <p:spPr>
          <a:xfrm>
            <a:off x="282059" y="5798672"/>
            <a:ext cx="3240402" cy="369912"/>
          </a:xfrm>
          <a:prstGeom prst="rect">
            <a:avLst/>
          </a:prstGeom>
          <a:noFill/>
        </p:spPr>
        <p:txBody>
          <a:bodyPr wrap="square" rtlCol="0">
            <a:spAutoFit/>
          </a:bodyPr>
          <a:lstStyle/>
          <a:p>
            <a:r>
              <a:rPr lang="en-US" b="1" dirty="0"/>
              <a:t>Controls that affect NIS vs Time</a:t>
            </a:r>
          </a:p>
        </p:txBody>
      </p:sp>
      <p:pic>
        <p:nvPicPr>
          <p:cNvPr id="13" name="Picture 12">
            <a:extLst>
              <a:ext uri="{FF2B5EF4-FFF2-40B4-BE49-F238E27FC236}">
                <a16:creationId xmlns:a16="http://schemas.microsoft.com/office/drawing/2014/main" id="{DABF7D4A-3194-4D9D-94EF-00CB3D9D8ADD}"/>
              </a:ext>
            </a:extLst>
          </p:cNvPr>
          <p:cNvPicPr>
            <a:picLocks noChangeAspect="1"/>
          </p:cNvPicPr>
          <p:nvPr/>
        </p:nvPicPr>
        <p:blipFill>
          <a:blip r:embed="rId5"/>
          <a:stretch>
            <a:fillRect/>
          </a:stretch>
        </p:blipFill>
        <p:spPr>
          <a:xfrm>
            <a:off x="4214668" y="5574202"/>
            <a:ext cx="1846536" cy="323895"/>
          </a:xfrm>
          <a:prstGeom prst="rect">
            <a:avLst/>
          </a:prstGeom>
        </p:spPr>
      </p:pic>
      <p:pic>
        <p:nvPicPr>
          <p:cNvPr id="6" name="Picture 5">
            <a:extLst>
              <a:ext uri="{FF2B5EF4-FFF2-40B4-BE49-F238E27FC236}">
                <a16:creationId xmlns:a16="http://schemas.microsoft.com/office/drawing/2014/main" id="{4EA27BBF-8523-4ADC-A702-0DEB9293C48B}"/>
              </a:ext>
            </a:extLst>
          </p:cNvPr>
          <p:cNvPicPr>
            <a:picLocks noChangeAspect="1"/>
          </p:cNvPicPr>
          <p:nvPr/>
        </p:nvPicPr>
        <p:blipFill>
          <a:blip r:embed="rId6"/>
          <a:stretch>
            <a:fillRect/>
          </a:stretch>
        </p:blipFill>
        <p:spPr>
          <a:xfrm>
            <a:off x="7565885" y="939686"/>
            <a:ext cx="2678413" cy="3124636"/>
          </a:xfrm>
          <a:prstGeom prst="rect">
            <a:avLst/>
          </a:prstGeom>
        </p:spPr>
      </p:pic>
      <p:pic>
        <p:nvPicPr>
          <p:cNvPr id="12" name="Picture 11">
            <a:extLst>
              <a:ext uri="{FF2B5EF4-FFF2-40B4-BE49-F238E27FC236}">
                <a16:creationId xmlns:a16="http://schemas.microsoft.com/office/drawing/2014/main" id="{0866CF1A-37D4-49D8-9773-CDE6A80F774D}"/>
              </a:ext>
            </a:extLst>
          </p:cNvPr>
          <p:cNvPicPr>
            <a:picLocks noChangeAspect="1"/>
          </p:cNvPicPr>
          <p:nvPr/>
        </p:nvPicPr>
        <p:blipFill>
          <a:blip r:embed="rId7"/>
          <a:stretch>
            <a:fillRect/>
          </a:stretch>
        </p:blipFill>
        <p:spPr>
          <a:xfrm>
            <a:off x="7662137" y="5602277"/>
            <a:ext cx="1842031" cy="1028844"/>
          </a:xfrm>
          <a:prstGeom prst="rect">
            <a:avLst/>
          </a:prstGeom>
        </p:spPr>
      </p:pic>
      <p:sp>
        <p:nvSpPr>
          <p:cNvPr id="14" name="TextBox 13">
            <a:extLst>
              <a:ext uri="{FF2B5EF4-FFF2-40B4-BE49-F238E27FC236}">
                <a16:creationId xmlns:a16="http://schemas.microsoft.com/office/drawing/2014/main" id="{97185EA1-5CBC-4152-BB0F-DD001E99EA44}"/>
              </a:ext>
            </a:extLst>
          </p:cNvPr>
          <p:cNvSpPr txBox="1"/>
          <p:nvPr/>
        </p:nvSpPr>
        <p:spPr>
          <a:xfrm>
            <a:off x="7565885" y="4061805"/>
            <a:ext cx="2780798" cy="1200329"/>
          </a:xfrm>
          <a:prstGeom prst="rect">
            <a:avLst/>
          </a:prstGeom>
          <a:noFill/>
        </p:spPr>
        <p:txBody>
          <a:bodyPr wrap="square" rtlCol="0">
            <a:spAutoFit/>
          </a:bodyPr>
          <a:lstStyle/>
          <a:p>
            <a:r>
              <a:rPr lang="en-US" b="1" dirty="0"/>
              <a:t>Temperature Vs Time</a:t>
            </a:r>
          </a:p>
          <a:p>
            <a:r>
              <a:rPr lang="en-US" b="1" dirty="0"/>
              <a:t>Current Temp: </a:t>
            </a:r>
            <a:r>
              <a:rPr lang="en-US" dirty="0"/>
              <a:t>is the facility temperature at that time Reference control-table</a:t>
            </a:r>
          </a:p>
        </p:txBody>
      </p:sp>
      <p:sp>
        <p:nvSpPr>
          <p:cNvPr id="15" name="TextBox 14">
            <a:extLst>
              <a:ext uri="{FF2B5EF4-FFF2-40B4-BE49-F238E27FC236}">
                <a16:creationId xmlns:a16="http://schemas.microsoft.com/office/drawing/2014/main" id="{7A53603E-177C-4D19-96DA-89DBDEBE7A54}"/>
              </a:ext>
            </a:extLst>
          </p:cNvPr>
          <p:cNvSpPr txBox="1"/>
          <p:nvPr/>
        </p:nvSpPr>
        <p:spPr>
          <a:xfrm>
            <a:off x="7565885" y="5189901"/>
            <a:ext cx="2367954" cy="369332"/>
          </a:xfrm>
          <a:prstGeom prst="rect">
            <a:avLst/>
          </a:prstGeom>
          <a:noFill/>
        </p:spPr>
        <p:txBody>
          <a:bodyPr wrap="square" rtlCol="0">
            <a:spAutoFit/>
          </a:bodyPr>
          <a:lstStyle/>
          <a:p>
            <a:r>
              <a:rPr lang="en-US" b="1" dirty="0"/>
              <a:t>Temperature Controls</a:t>
            </a:r>
            <a:endParaRPr lang="en-US" dirty="0"/>
          </a:p>
        </p:txBody>
      </p:sp>
      <p:sp>
        <p:nvSpPr>
          <p:cNvPr id="16" name="TextBox 15">
            <a:extLst>
              <a:ext uri="{FF2B5EF4-FFF2-40B4-BE49-F238E27FC236}">
                <a16:creationId xmlns:a16="http://schemas.microsoft.com/office/drawing/2014/main" id="{ADE9395B-476F-40AA-8A4F-CC78073947EB}"/>
              </a:ext>
            </a:extLst>
          </p:cNvPr>
          <p:cNvSpPr txBox="1"/>
          <p:nvPr/>
        </p:nvSpPr>
        <p:spPr>
          <a:xfrm>
            <a:off x="10102756" y="5881913"/>
            <a:ext cx="2169455" cy="861774"/>
          </a:xfrm>
          <a:prstGeom prst="rect">
            <a:avLst/>
          </a:prstGeom>
          <a:noFill/>
        </p:spPr>
        <p:txBody>
          <a:bodyPr wrap="square" rtlCol="0">
            <a:spAutoFit/>
          </a:bodyPr>
          <a:lstStyle/>
          <a:p>
            <a:r>
              <a:rPr lang="en-US" dirty="0">
                <a:solidFill>
                  <a:srgbClr val="FF0000"/>
                </a:solidFill>
              </a:rPr>
              <a:t>Note: </a:t>
            </a:r>
            <a:r>
              <a:rPr lang="en-US" sz="1600" dirty="0">
                <a:solidFill>
                  <a:srgbClr val="FF0000"/>
                </a:solidFill>
              </a:rPr>
              <a:t>All slider and switch controls in green are in the control table </a:t>
            </a:r>
          </a:p>
        </p:txBody>
      </p:sp>
    </p:spTree>
    <p:extLst>
      <p:ext uri="{BB962C8B-B14F-4D97-AF65-F5344CB8AC3E}">
        <p14:creationId xmlns:p14="http://schemas.microsoft.com/office/powerpoint/2010/main" val="181665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396A-FC30-4CEF-993D-F6B06339466C}"/>
              </a:ext>
            </a:extLst>
          </p:cNvPr>
          <p:cNvSpPr>
            <a:spLocks noGrp="1"/>
          </p:cNvSpPr>
          <p:nvPr>
            <p:ph type="title"/>
          </p:nvPr>
        </p:nvSpPr>
        <p:spPr>
          <a:xfrm>
            <a:off x="4098798" y="50608"/>
            <a:ext cx="3513181" cy="761079"/>
          </a:xfrm>
        </p:spPr>
        <p:txBody>
          <a:bodyPr/>
          <a:lstStyle/>
          <a:p>
            <a:r>
              <a:rPr lang="en-US" b="1" dirty="0"/>
              <a:t>Graphs &amp; Plots</a:t>
            </a:r>
          </a:p>
        </p:txBody>
      </p:sp>
      <p:sp>
        <p:nvSpPr>
          <p:cNvPr id="5" name="TextBox 4">
            <a:extLst>
              <a:ext uri="{FF2B5EF4-FFF2-40B4-BE49-F238E27FC236}">
                <a16:creationId xmlns:a16="http://schemas.microsoft.com/office/drawing/2014/main" id="{FAF14737-D0E8-4E30-B713-E3DAC523BD94}"/>
              </a:ext>
            </a:extLst>
          </p:cNvPr>
          <p:cNvSpPr txBox="1"/>
          <p:nvPr/>
        </p:nvSpPr>
        <p:spPr>
          <a:xfrm>
            <a:off x="149571" y="4314314"/>
            <a:ext cx="3740639" cy="2862322"/>
          </a:xfrm>
          <a:prstGeom prst="rect">
            <a:avLst/>
          </a:prstGeom>
          <a:noFill/>
        </p:spPr>
        <p:txBody>
          <a:bodyPr wrap="square" rtlCol="0">
            <a:spAutoFit/>
          </a:bodyPr>
          <a:lstStyle/>
          <a:p>
            <a:r>
              <a:rPr lang="en-US" b="1" dirty="0"/>
              <a:t>Contaminated-Lettuce-Sample:</a:t>
            </a:r>
          </a:p>
          <a:p>
            <a:pPr marL="285750" indent="-285750">
              <a:buFont typeface="Arial" panose="020B0604020202020204" pitchFamily="34" charset="0"/>
              <a:buChar char="•"/>
            </a:pPr>
            <a:r>
              <a:rPr lang="en-US" dirty="0"/>
              <a:t>Lettuce heads that are initially contaminated at L0 </a:t>
            </a:r>
          </a:p>
          <a:p>
            <a:pPr marL="285750" indent="-285750">
              <a:buFont typeface="Arial" panose="020B0604020202020204" pitchFamily="34" charset="0"/>
              <a:buChar char="•"/>
            </a:pPr>
            <a:r>
              <a:rPr lang="en-US" dirty="0"/>
              <a:t>The lettuce head ID that is being sampled will be observed on two plots </a:t>
            </a:r>
          </a:p>
          <a:p>
            <a:r>
              <a:rPr lang="en-US" b="1" dirty="0"/>
              <a:t>Contaminated-Lettuce-Sample:</a:t>
            </a:r>
          </a:p>
          <a:p>
            <a:pPr marL="285750" indent="-285750">
              <a:buFont typeface="Arial" panose="020B0604020202020204" pitchFamily="34" charset="0"/>
              <a:buChar char="•"/>
            </a:pPr>
            <a:r>
              <a:rPr lang="en-US" dirty="0">
                <a:solidFill>
                  <a:srgbClr val="FF0000"/>
                </a:solidFill>
              </a:rPr>
              <a:t>Same operation as above but in this case the sample is not safe</a:t>
            </a:r>
          </a:p>
          <a:p>
            <a:pPr marL="285750"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537624EF-8479-40FE-8A23-B1F1CEF59A12}"/>
              </a:ext>
            </a:extLst>
          </p:cNvPr>
          <p:cNvPicPr>
            <a:picLocks noChangeAspect="1"/>
          </p:cNvPicPr>
          <p:nvPr/>
        </p:nvPicPr>
        <p:blipFill>
          <a:blip r:embed="rId2"/>
          <a:stretch>
            <a:fillRect/>
          </a:stretch>
        </p:blipFill>
        <p:spPr>
          <a:xfrm>
            <a:off x="332597" y="811687"/>
            <a:ext cx="3041578" cy="3511154"/>
          </a:xfrm>
          <a:prstGeom prst="rect">
            <a:avLst/>
          </a:prstGeom>
        </p:spPr>
      </p:pic>
      <p:sp>
        <p:nvSpPr>
          <p:cNvPr id="16" name="TextBox 15">
            <a:extLst>
              <a:ext uri="{FF2B5EF4-FFF2-40B4-BE49-F238E27FC236}">
                <a16:creationId xmlns:a16="http://schemas.microsoft.com/office/drawing/2014/main" id="{0B8D3C4B-0F39-4C19-94A8-B49AE9A12A2A}"/>
              </a:ext>
            </a:extLst>
          </p:cNvPr>
          <p:cNvSpPr txBox="1"/>
          <p:nvPr/>
        </p:nvSpPr>
        <p:spPr>
          <a:xfrm>
            <a:off x="4098798" y="813248"/>
            <a:ext cx="3041578" cy="3693319"/>
          </a:xfrm>
          <a:prstGeom prst="rect">
            <a:avLst/>
          </a:prstGeom>
          <a:noFill/>
        </p:spPr>
        <p:txBody>
          <a:bodyPr wrap="square" rtlCol="0">
            <a:spAutoFit/>
          </a:bodyPr>
          <a:lstStyle/>
          <a:p>
            <a:r>
              <a:rPr lang="en-US" b="1" dirty="0"/>
              <a:t>CLS or ULS switch: </a:t>
            </a:r>
          </a:p>
          <a:p>
            <a:pPr marL="285750" indent="-285750">
              <a:buFont typeface="Arial" panose="020B0604020202020204" pitchFamily="34" charset="0"/>
              <a:buChar char="•"/>
            </a:pPr>
            <a:r>
              <a:rPr lang="en-US" dirty="0"/>
              <a:t>We can show the sampled lettuce by switching on the switch </a:t>
            </a:r>
          </a:p>
          <a:p>
            <a:pPr marL="285750" indent="-285750">
              <a:buFont typeface="Arial" panose="020B0604020202020204" pitchFamily="34" charset="0"/>
              <a:buChar char="•"/>
            </a:pPr>
            <a:r>
              <a:rPr lang="en-US" dirty="0"/>
              <a:t>CLS switch to highlight the lettuce sample being monitored that was initially contaminated at L0 red in color</a:t>
            </a:r>
          </a:p>
          <a:p>
            <a:pPr marL="285750" indent="-285750">
              <a:buFont typeface="Arial" panose="020B0604020202020204" pitchFamily="34" charset="0"/>
              <a:buChar char="•"/>
            </a:pPr>
            <a:r>
              <a:rPr lang="en-US" dirty="0"/>
              <a:t>ULS switch to highlight the lettuce sample being monitored that was initially safe at L0 blue in color</a:t>
            </a:r>
          </a:p>
        </p:txBody>
      </p:sp>
      <p:sp>
        <p:nvSpPr>
          <p:cNvPr id="17" name="TextBox 16">
            <a:extLst>
              <a:ext uri="{FF2B5EF4-FFF2-40B4-BE49-F238E27FC236}">
                <a16:creationId xmlns:a16="http://schemas.microsoft.com/office/drawing/2014/main" id="{E29DE662-EE7C-4781-A6E5-B5420810E991}"/>
              </a:ext>
            </a:extLst>
          </p:cNvPr>
          <p:cNvSpPr txBox="1"/>
          <p:nvPr/>
        </p:nvSpPr>
        <p:spPr>
          <a:xfrm>
            <a:off x="4323347" y="4506567"/>
            <a:ext cx="3288632" cy="1477328"/>
          </a:xfrm>
          <a:prstGeom prst="rect">
            <a:avLst/>
          </a:prstGeom>
          <a:noFill/>
        </p:spPr>
        <p:txBody>
          <a:bodyPr wrap="square" rtlCol="0">
            <a:spAutoFit/>
          </a:bodyPr>
          <a:lstStyle/>
          <a:p>
            <a:r>
              <a:rPr lang="en-US" b="1" dirty="0"/>
              <a:t>Sample ID :</a:t>
            </a:r>
          </a:p>
          <a:p>
            <a:pPr marL="285750" indent="-285750">
              <a:buFont typeface="Arial" panose="020B0604020202020204" pitchFamily="34" charset="0"/>
              <a:buChar char="•"/>
            </a:pPr>
            <a:r>
              <a:rPr lang="en-US" dirty="0"/>
              <a:t>We can only highlight one sample at a time </a:t>
            </a:r>
          </a:p>
          <a:p>
            <a:pPr marL="285750" indent="-285750">
              <a:buFont typeface="Arial" panose="020B0604020202020204" pitchFamily="34" charset="0"/>
              <a:buChar char="•"/>
            </a:pPr>
            <a:r>
              <a:rPr lang="en-US" dirty="0"/>
              <a:t>We can have 2 IDs CLS red lettuce and ULS blue lettuce.</a:t>
            </a:r>
          </a:p>
        </p:txBody>
      </p:sp>
      <p:pic>
        <p:nvPicPr>
          <p:cNvPr id="19" name="Picture 18">
            <a:extLst>
              <a:ext uri="{FF2B5EF4-FFF2-40B4-BE49-F238E27FC236}">
                <a16:creationId xmlns:a16="http://schemas.microsoft.com/office/drawing/2014/main" id="{079FD2BC-5670-437F-87CF-1C96546CC20E}"/>
              </a:ext>
            </a:extLst>
          </p:cNvPr>
          <p:cNvPicPr>
            <a:picLocks noChangeAspect="1"/>
          </p:cNvPicPr>
          <p:nvPr/>
        </p:nvPicPr>
        <p:blipFill>
          <a:blip r:embed="rId3"/>
          <a:stretch>
            <a:fillRect/>
          </a:stretch>
        </p:blipFill>
        <p:spPr>
          <a:xfrm>
            <a:off x="7611979" y="914010"/>
            <a:ext cx="2381396" cy="2202101"/>
          </a:xfrm>
          <a:prstGeom prst="rect">
            <a:avLst/>
          </a:prstGeom>
        </p:spPr>
      </p:pic>
      <p:sp>
        <p:nvSpPr>
          <p:cNvPr id="20" name="TextBox 19">
            <a:extLst>
              <a:ext uri="{FF2B5EF4-FFF2-40B4-BE49-F238E27FC236}">
                <a16:creationId xmlns:a16="http://schemas.microsoft.com/office/drawing/2014/main" id="{2C15354D-29C1-494C-80DA-04DED1D29096}"/>
              </a:ext>
            </a:extLst>
          </p:cNvPr>
          <p:cNvSpPr txBox="1"/>
          <p:nvPr/>
        </p:nvSpPr>
        <p:spPr>
          <a:xfrm>
            <a:off x="9996391" y="914010"/>
            <a:ext cx="2051230" cy="2031325"/>
          </a:xfrm>
          <a:prstGeom prst="rect">
            <a:avLst/>
          </a:prstGeom>
          <a:noFill/>
        </p:spPr>
        <p:txBody>
          <a:bodyPr wrap="square" rtlCol="0">
            <a:spAutoFit/>
          </a:bodyPr>
          <a:lstStyle/>
          <a:p>
            <a:r>
              <a:rPr lang="en-US" dirty="0"/>
              <a:t>The current location of the agent that is being sampled and highlighted; we can only highlight one sample at a time </a:t>
            </a:r>
          </a:p>
        </p:txBody>
      </p:sp>
      <p:pic>
        <p:nvPicPr>
          <p:cNvPr id="22" name="Picture 21">
            <a:extLst>
              <a:ext uri="{FF2B5EF4-FFF2-40B4-BE49-F238E27FC236}">
                <a16:creationId xmlns:a16="http://schemas.microsoft.com/office/drawing/2014/main" id="{1C5EBB43-37CE-4A25-AE4E-195342DBAEBD}"/>
              </a:ext>
            </a:extLst>
          </p:cNvPr>
          <p:cNvPicPr>
            <a:picLocks noChangeAspect="1"/>
          </p:cNvPicPr>
          <p:nvPr/>
        </p:nvPicPr>
        <p:blipFill>
          <a:blip r:embed="rId4"/>
          <a:stretch>
            <a:fillRect/>
          </a:stretch>
        </p:blipFill>
        <p:spPr>
          <a:xfrm>
            <a:off x="7611979" y="3428999"/>
            <a:ext cx="2018375" cy="3268579"/>
          </a:xfrm>
          <a:prstGeom prst="rect">
            <a:avLst/>
          </a:prstGeom>
        </p:spPr>
      </p:pic>
      <p:sp>
        <p:nvSpPr>
          <p:cNvPr id="24" name="TextBox 23">
            <a:extLst>
              <a:ext uri="{FF2B5EF4-FFF2-40B4-BE49-F238E27FC236}">
                <a16:creationId xmlns:a16="http://schemas.microsoft.com/office/drawing/2014/main" id="{3ED5B7E7-9E89-48EB-A31B-03475801FD5D}"/>
              </a:ext>
            </a:extLst>
          </p:cNvPr>
          <p:cNvSpPr txBox="1"/>
          <p:nvPr/>
        </p:nvSpPr>
        <p:spPr>
          <a:xfrm>
            <a:off x="9661032" y="3328737"/>
            <a:ext cx="2466799" cy="2308324"/>
          </a:xfrm>
          <a:prstGeom prst="rect">
            <a:avLst/>
          </a:prstGeom>
          <a:noFill/>
        </p:spPr>
        <p:txBody>
          <a:bodyPr wrap="square">
            <a:spAutoFit/>
          </a:bodyPr>
          <a:lstStyle/>
          <a:p>
            <a:r>
              <a:rPr lang="en-US" dirty="0"/>
              <a:t>If both switches are on. We can observe the two properties of the samples, but no sample will be highlighted. To highlight one of the switches must be in OFF position. </a:t>
            </a:r>
          </a:p>
        </p:txBody>
      </p:sp>
    </p:spTree>
    <p:extLst>
      <p:ext uri="{BB962C8B-B14F-4D97-AF65-F5344CB8AC3E}">
        <p14:creationId xmlns:p14="http://schemas.microsoft.com/office/powerpoint/2010/main" val="11306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5DD00A-C836-475A-A058-04C8E6370367}"/>
              </a:ext>
            </a:extLst>
          </p:cNvPr>
          <p:cNvSpPr txBox="1">
            <a:spLocks/>
          </p:cNvSpPr>
          <p:nvPr/>
        </p:nvSpPr>
        <p:spPr>
          <a:xfrm>
            <a:off x="4098798" y="50608"/>
            <a:ext cx="3513181" cy="76107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Graphs &amp; Plots</a:t>
            </a:r>
          </a:p>
        </p:txBody>
      </p:sp>
      <p:pic>
        <p:nvPicPr>
          <p:cNvPr id="7" name="Picture 6">
            <a:extLst>
              <a:ext uri="{FF2B5EF4-FFF2-40B4-BE49-F238E27FC236}">
                <a16:creationId xmlns:a16="http://schemas.microsoft.com/office/drawing/2014/main" id="{C8A96F26-9F8B-48A4-AA10-68E9BB9228F7}"/>
              </a:ext>
            </a:extLst>
          </p:cNvPr>
          <p:cNvPicPr>
            <a:picLocks noChangeAspect="1"/>
          </p:cNvPicPr>
          <p:nvPr/>
        </p:nvPicPr>
        <p:blipFill>
          <a:blip r:embed="rId2"/>
          <a:stretch>
            <a:fillRect/>
          </a:stretch>
        </p:blipFill>
        <p:spPr>
          <a:xfrm>
            <a:off x="370208" y="811687"/>
            <a:ext cx="4229690" cy="1181265"/>
          </a:xfrm>
          <a:prstGeom prst="rect">
            <a:avLst/>
          </a:prstGeom>
        </p:spPr>
      </p:pic>
      <p:pic>
        <p:nvPicPr>
          <p:cNvPr id="11" name="Picture 10">
            <a:extLst>
              <a:ext uri="{FF2B5EF4-FFF2-40B4-BE49-F238E27FC236}">
                <a16:creationId xmlns:a16="http://schemas.microsoft.com/office/drawing/2014/main" id="{6A93ED55-C888-4286-BBDA-BF929C761AD5}"/>
              </a:ext>
            </a:extLst>
          </p:cNvPr>
          <p:cNvPicPr>
            <a:picLocks noChangeAspect="1"/>
          </p:cNvPicPr>
          <p:nvPr/>
        </p:nvPicPr>
        <p:blipFill>
          <a:blip r:embed="rId3"/>
          <a:stretch>
            <a:fillRect/>
          </a:stretch>
        </p:blipFill>
        <p:spPr>
          <a:xfrm>
            <a:off x="304894" y="4332457"/>
            <a:ext cx="2657846" cy="1181265"/>
          </a:xfrm>
          <a:prstGeom prst="rect">
            <a:avLst/>
          </a:prstGeom>
        </p:spPr>
      </p:pic>
      <p:pic>
        <p:nvPicPr>
          <p:cNvPr id="13" name="Picture 12">
            <a:extLst>
              <a:ext uri="{FF2B5EF4-FFF2-40B4-BE49-F238E27FC236}">
                <a16:creationId xmlns:a16="http://schemas.microsoft.com/office/drawing/2014/main" id="{7A083DCF-8ACB-44EC-9E1F-D7511B61C00A}"/>
              </a:ext>
            </a:extLst>
          </p:cNvPr>
          <p:cNvPicPr>
            <a:picLocks noChangeAspect="1"/>
          </p:cNvPicPr>
          <p:nvPr/>
        </p:nvPicPr>
        <p:blipFill>
          <a:blip r:embed="rId4"/>
          <a:stretch>
            <a:fillRect/>
          </a:stretch>
        </p:blipFill>
        <p:spPr>
          <a:xfrm>
            <a:off x="5593006" y="811687"/>
            <a:ext cx="2657846" cy="1162212"/>
          </a:xfrm>
          <a:prstGeom prst="rect">
            <a:avLst/>
          </a:prstGeom>
        </p:spPr>
      </p:pic>
      <p:sp>
        <p:nvSpPr>
          <p:cNvPr id="20" name="TextBox 19">
            <a:extLst>
              <a:ext uri="{FF2B5EF4-FFF2-40B4-BE49-F238E27FC236}">
                <a16:creationId xmlns:a16="http://schemas.microsoft.com/office/drawing/2014/main" id="{61173381-6507-407E-B0D4-BB3D87AA3C6E}"/>
              </a:ext>
            </a:extLst>
          </p:cNvPr>
          <p:cNvSpPr txBox="1"/>
          <p:nvPr/>
        </p:nvSpPr>
        <p:spPr>
          <a:xfrm>
            <a:off x="304894" y="1992952"/>
            <a:ext cx="4873596" cy="2308324"/>
          </a:xfrm>
          <a:prstGeom prst="rect">
            <a:avLst/>
          </a:prstGeom>
          <a:noFill/>
        </p:spPr>
        <p:txBody>
          <a:bodyPr wrap="square" rtlCol="0">
            <a:spAutoFit/>
          </a:bodyPr>
          <a:lstStyle/>
          <a:p>
            <a:r>
              <a:rPr lang="en-US" b="1" dirty="0"/>
              <a:t>Collect-TIT: </a:t>
            </a:r>
          </a:p>
          <a:p>
            <a:r>
              <a:rPr lang="en-US" dirty="0"/>
              <a:t>(Collect Time in Tank)</a:t>
            </a:r>
          </a:p>
          <a:p>
            <a:r>
              <a:rPr lang="en-US" dirty="0"/>
              <a:t>When this switch is on after agents leave L5 the unique time spent in tank (L5)  for each  agent is measured. The current mean is 25.9 mean and the distribution is plotted the sample size is 3972 of this example.  The mean is also highlighted in red on the plot.</a:t>
            </a:r>
          </a:p>
        </p:txBody>
      </p:sp>
      <p:sp>
        <p:nvSpPr>
          <p:cNvPr id="21" name="TextBox 20">
            <a:extLst>
              <a:ext uri="{FF2B5EF4-FFF2-40B4-BE49-F238E27FC236}">
                <a16:creationId xmlns:a16="http://schemas.microsoft.com/office/drawing/2014/main" id="{328340E6-9115-4076-B293-26DA82204775}"/>
              </a:ext>
            </a:extLst>
          </p:cNvPr>
          <p:cNvSpPr txBox="1"/>
          <p:nvPr/>
        </p:nvSpPr>
        <p:spPr>
          <a:xfrm>
            <a:off x="195586" y="5550344"/>
            <a:ext cx="3352706" cy="1200329"/>
          </a:xfrm>
          <a:prstGeom prst="rect">
            <a:avLst/>
          </a:prstGeom>
          <a:noFill/>
        </p:spPr>
        <p:txBody>
          <a:bodyPr wrap="square" rtlCol="0">
            <a:spAutoFit/>
          </a:bodyPr>
          <a:lstStyle/>
          <a:p>
            <a:r>
              <a:rPr lang="en-US" b="1" dirty="0"/>
              <a:t>Lettuce-In-Water [L5]:</a:t>
            </a:r>
          </a:p>
          <a:p>
            <a:r>
              <a:rPr lang="en-US" dirty="0"/>
              <a:t>The distribution of contamination level in </a:t>
            </a:r>
            <a:r>
              <a:rPr lang="en-US" dirty="0" err="1"/>
              <a:t>logCFU</a:t>
            </a:r>
            <a:r>
              <a:rPr lang="en-US" dirty="0"/>
              <a:t> of all the lettuces pieces in the tank.</a:t>
            </a:r>
          </a:p>
        </p:txBody>
      </p:sp>
      <p:sp>
        <p:nvSpPr>
          <p:cNvPr id="22" name="TextBox 21">
            <a:extLst>
              <a:ext uri="{FF2B5EF4-FFF2-40B4-BE49-F238E27FC236}">
                <a16:creationId xmlns:a16="http://schemas.microsoft.com/office/drawing/2014/main" id="{7DFD46AC-E499-4522-91C2-811CC250E113}"/>
              </a:ext>
            </a:extLst>
          </p:cNvPr>
          <p:cNvSpPr txBox="1"/>
          <p:nvPr/>
        </p:nvSpPr>
        <p:spPr>
          <a:xfrm>
            <a:off x="5555540" y="1992952"/>
            <a:ext cx="2780409" cy="1200329"/>
          </a:xfrm>
          <a:prstGeom prst="rect">
            <a:avLst/>
          </a:prstGeom>
          <a:noFill/>
        </p:spPr>
        <p:txBody>
          <a:bodyPr wrap="square" rtlCol="0">
            <a:spAutoFit/>
          </a:bodyPr>
          <a:lstStyle/>
          <a:p>
            <a:r>
              <a:rPr lang="en-US" b="1" dirty="0"/>
              <a:t>CFU-Water:</a:t>
            </a:r>
            <a:endParaRPr lang="en-US" dirty="0"/>
          </a:p>
          <a:p>
            <a:r>
              <a:rPr lang="en-US" dirty="0"/>
              <a:t>The contamination in water is measured in CFU and CFU/ml and it’s per minute  </a:t>
            </a:r>
          </a:p>
        </p:txBody>
      </p:sp>
      <p:pic>
        <p:nvPicPr>
          <p:cNvPr id="26" name="Picture 25">
            <a:extLst>
              <a:ext uri="{FF2B5EF4-FFF2-40B4-BE49-F238E27FC236}">
                <a16:creationId xmlns:a16="http://schemas.microsoft.com/office/drawing/2014/main" id="{28A395A1-478E-4750-9F92-8AC123741413}"/>
              </a:ext>
            </a:extLst>
          </p:cNvPr>
          <p:cNvPicPr>
            <a:picLocks noChangeAspect="1"/>
          </p:cNvPicPr>
          <p:nvPr/>
        </p:nvPicPr>
        <p:blipFill>
          <a:blip r:embed="rId5"/>
          <a:stretch>
            <a:fillRect/>
          </a:stretch>
        </p:blipFill>
        <p:spPr>
          <a:xfrm>
            <a:off x="9070052" y="811687"/>
            <a:ext cx="2686425" cy="2800741"/>
          </a:xfrm>
          <a:prstGeom prst="rect">
            <a:avLst/>
          </a:prstGeom>
        </p:spPr>
      </p:pic>
      <p:pic>
        <p:nvPicPr>
          <p:cNvPr id="28" name="Picture 27">
            <a:extLst>
              <a:ext uri="{FF2B5EF4-FFF2-40B4-BE49-F238E27FC236}">
                <a16:creationId xmlns:a16="http://schemas.microsoft.com/office/drawing/2014/main" id="{66C8EE71-2ED9-4B6B-9F8D-5F27F075B51E}"/>
              </a:ext>
            </a:extLst>
          </p:cNvPr>
          <p:cNvPicPr>
            <a:picLocks noChangeAspect="1"/>
          </p:cNvPicPr>
          <p:nvPr/>
        </p:nvPicPr>
        <p:blipFill>
          <a:blip r:embed="rId6"/>
          <a:stretch>
            <a:fillRect/>
          </a:stretch>
        </p:blipFill>
        <p:spPr>
          <a:xfrm>
            <a:off x="5612165" y="3429000"/>
            <a:ext cx="2705478" cy="1619476"/>
          </a:xfrm>
          <a:prstGeom prst="rect">
            <a:avLst/>
          </a:prstGeom>
        </p:spPr>
      </p:pic>
      <p:sp>
        <p:nvSpPr>
          <p:cNvPr id="29" name="TextBox 28">
            <a:extLst>
              <a:ext uri="{FF2B5EF4-FFF2-40B4-BE49-F238E27FC236}">
                <a16:creationId xmlns:a16="http://schemas.microsoft.com/office/drawing/2014/main" id="{123092A7-FA79-4599-A7BE-5DF8DC6A6CC9}"/>
              </a:ext>
            </a:extLst>
          </p:cNvPr>
          <p:cNvSpPr txBox="1"/>
          <p:nvPr/>
        </p:nvSpPr>
        <p:spPr>
          <a:xfrm>
            <a:off x="5612165" y="5523379"/>
            <a:ext cx="2705478" cy="1200329"/>
          </a:xfrm>
          <a:prstGeom prst="rect">
            <a:avLst/>
          </a:prstGeom>
          <a:noFill/>
        </p:spPr>
        <p:txBody>
          <a:bodyPr wrap="square" rtlCol="0">
            <a:spAutoFit/>
          </a:bodyPr>
          <a:lstStyle/>
          <a:p>
            <a:r>
              <a:rPr lang="en-US" b="1" dirty="0"/>
              <a:t>FC vs Mass [L5]:</a:t>
            </a:r>
            <a:endParaRPr lang="en-US" dirty="0"/>
          </a:p>
          <a:p>
            <a:r>
              <a:rPr lang="en-US" dirty="0"/>
              <a:t>Allow-Chlorination needs to be in ON position.</a:t>
            </a:r>
          </a:p>
          <a:p>
            <a:r>
              <a:rPr lang="en-US" b="1" dirty="0"/>
              <a:t>Dose Period: </a:t>
            </a:r>
            <a:r>
              <a:rPr lang="en-US" dirty="0"/>
              <a:t>R1 to R3</a:t>
            </a:r>
          </a:p>
        </p:txBody>
      </p:sp>
      <p:sp>
        <p:nvSpPr>
          <p:cNvPr id="30" name="TextBox 29">
            <a:extLst>
              <a:ext uri="{FF2B5EF4-FFF2-40B4-BE49-F238E27FC236}">
                <a16:creationId xmlns:a16="http://schemas.microsoft.com/office/drawing/2014/main" id="{4EBF7CA0-E309-4294-A513-A89D4175787E}"/>
              </a:ext>
            </a:extLst>
          </p:cNvPr>
          <p:cNvSpPr txBox="1"/>
          <p:nvPr/>
        </p:nvSpPr>
        <p:spPr>
          <a:xfrm>
            <a:off x="8976068" y="4058858"/>
            <a:ext cx="2780409" cy="923330"/>
          </a:xfrm>
          <a:prstGeom prst="rect">
            <a:avLst/>
          </a:prstGeom>
          <a:noFill/>
        </p:spPr>
        <p:txBody>
          <a:bodyPr wrap="square" rtlCol="0">
            <a:spAutoFit/>
          </a:bodyPr>
          <a:lstStyle/>
          <a:p>
            <a:r>
              <a:rPr lang="en-US" dirty="0"/>
              <a:t>The contamination in water is measured in CFU and CFU/ml and it’s per minute  </a:t>
            </a:r>
          </a:p>
        </p:txBody>
      </p:sp>
      <p:pic>
        <p:nvPicPr>
          <p:cNvPr id="32" name="Picture 31">
            <a:extLst>
              <a:ext uri="{FF2B5EF4-FFF2-40B4-BE49-F238E27FC236}">
                <a16:creationId xmlns:a16="http://schemas.microsoft.com/office/drawing/2014/main" id="{C19BF533-D6E0-4093-B5CD-AFC1DC0F5C57}"/>
              </a:ext>
            </a:extLst>
          </p:cNvPr>
          <p:cNvPicPr>
            <a:picLocks noChangeAspect="1"/>
          </p:cNvPicPr>
          <p:nvPr/>
        </p:nvPicPr>
        <p:blipFill>
          <a:blip r:embed="rId7"/>
          <a:stretch>
            <a:fillRect/>
          </a:stretch>
        </p:blipFill>
        <p:spPr>
          <a:xfrm>
            <a:off x="5593006" y="5077351"/>
            <a:ext cx="1413151" cy="349774"/>
          </a:xfrm>
          <a:prstGeom prst="rect">
            <a:avLst/>
          </a:prstGeom>
        </p:spPr>
      </p:pic>
      <p:pic>
        <p:nvPicPr>
          <p:cNvPr id="34" name="Picture 33">
            <a:extLst>
              <a:ext uri="{FF2B5EF4-FFF2-40B4-BE49-F238E27FC236}">
                <a16:creationId xmlns:a16="http://schemas.microsoft.com/office/drawing/2014/main" id="{40EC1898-BE34-4C59-8DD4-DDA1A8398CA4}"/>
              </a:ext>
            </a:extLst>
          </p:cNvPr>
          <p:cNvPicPr>
            <a:picLocks noChangeAspect="1"/>
          </p:cNvPicPr>
          <p:nvPr/>
        </p:nvPicPr>
        <p:blipFill>
          <a:blip r:embed="rId8"/>
          <a:stretch>
            <a:fillRect/>
          </a:stretch>
        </p:blipFill>
        <p:spPr>
          <a:xfrm>
            <a:off x="7034376" y="5048476"/>
            <a:ext cx="1255048" cy="474903"/>
          </a:xfrm>
          <a:prstGeom prst="rect">
            <a:avLst/>
          </a:prstGeom>
        </p:spPr>
      </p:pic>
      <p:pic>
        <p:nvPicPr>
          <p:cNvPr id="35" name="Picture 34">
            <a:extLst>
              <a:ext uri="{FF2B5EF4-FFF2-40B4-BE49-F238E27FC236}">
                <a16:creationId xmlns:a16="http://schemas.microsoft.com/office/drawing/2014/main" id="{9A341DE1-E65E-4C83-B21F-1375C8D9C78B}"/>
              </a:ext>
            </a:extLst>
          </p:cNvPr>
          <p:cNvPicPr>
            <a:picLocks noChangeAspect="1"/>
          </p:cNvPicPr>
          <p:nvPr/>
        </p:nvPicPr>
        <p:blipFill>
          <a:blip r:embed="rId7"/>
          <a:stretch>
            <a:fillRect/>
          </a:stretch>
        </p:blipFill>
        <p:spPr>
          <a:xfrm>
            <a:off x="9070052" y="3643957"/>
            <a:ext cx="1413151" cy="343555"/>
          </a:xfrm>
          <a:prstGeom prst="rect">
            <a:avLst/>
          </a:prstGeom>
        </p:spPr>
      </p:pic>
    </p:spTree>
    <p:extLst>
      <p:ext uri="{BB962C8B-B14F-4D97-AF65-F5344CB8AC3E}">
        <p14:creationId xmlns:p14="http://schemas.microsoft.com/office/powerpoint/2010/main" val="502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6EE80BD6EC84291E05F05B0FACEEB" ma:contentTypeVersion="10" ma:contentTypeDescription="Create a new document." ma:contentTypeScope="" ma:versionID="9cd15a69db5dd2c2b70b2cbbdc0ba4c3">
  <xsd:schema xmlns:xsd="http://www.w3.org/2001/XMLSchema" xmlns:xs="http://www.w3.org/2001/XMLSchema" xmlns:p="http://schemas.microsoft.com/office/2006/metadata/properties" xmlns:ns3="8a47cc78-fa40-4ddf-bb6b-a0d6c3c2efd5" targetNamespace="http://schemas.microsoft.com/office/2006/metadata/properties" ma:root="true" ma:fieldsID="069074539b7d5f335a7af0deb4f3625e" ns3:_="">
    <xsd:import namespace="8a47cc78-fa40-4ddf-bb6b-a0d6c3c2efd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7cc78-fa40-4ddf-bb6b-a0d6c3c2e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7ED678-D40A-4CB4-95DA-31FD7394EECF}">
  <ds:schemaRefs>
    <ds:schemaRef ds:uri="http://schemas.microsoft.com/sharepoint/v3/contenttype/forms"/>
  </ds:schemaRefs>
</ds:datastoreItem>
</file>

<file path=customXml/itemProps2.xml><?xml version="1.0" encoding="utf-8"?>
<ds:datastoreItem xmlns:ds="http://schemas.openxmlformats.org/officeDocument/2006/customXml" ds:itemID="{8778703F-D103-4A0B-B0AD-D9F354308F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7cc78-fa40-4ddf-bb6b-a0d6c3c2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FB2A62-E306-4265-819B-A851714EF8F5}">
  <ds:schemaRef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http://purl.org/dc/terms/"/>
    <ds:schemaRef ds:uri="8a47cc78-fa40-4ddf-bb6b-a0d6c3c2efd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17979</TotalTime>
  <Words>816</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Lettuce Facility Model </vt:lpstr>
      <vt:lpstr>Food Safety Agent-Based-Simulator Facility (FS-ABS-F)</vt:lpstr>
      <vt:lpstr>PowerPoint Presentation</vt:lpstr>
      <vt:lpstr>PowerPoint Presentation</vt:lpstr>
      <vt:lpstr>There are four types of operations </vt:lpstr>
      <vt:lpstr>Snippet of the Program While Operating </vt:lpstr>
      <vt:lpstr>Graphs &amp; Plots</vt:lpstr>
      <vt:lpstr>Graphs &amp; Plots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Lettuce Facility Model</dc:title>
  <dc:creator>Tonderai Madamba</dc:creator>
  <cp:lastModifiedBy>Tonderai Madamba</cp:lastModifiedBy>
  <cp:revision>47</cp:revision>
  <dcterms:created xsi:type="dcterms:W3CDTF">2020-07-08T18:44:41Z</dcterms:created>
  <dcterms:modified xsi:type="dcterms:W3CDTF">2021-04-26T02:08:10Z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0x010100D266EE80BD6EC84291E05F05B0FACEEB</vt:lpwstr>
  </property>
</Properties>
</file>