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rawal\Desktop\Temp\UTDS_C5T3\default%20of%20credit%20card%20clients%20-%20Cop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rawal\Desktop\Temp\UTDS_C5T3\default%20of%20credit%20card%20clients%20-%20Cop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[default of credit card clients - Copy.csv]Sheet1!PivotTable1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Sheet1!$A$4:$A$16</c:f>
              <c:multiLvlStrCache>
                <c:ptCount val="8"/>
                <c:lvl>
                  <c:pt idx="0">
                    <c:v>0</c:v>
                  </c:pt>
                  <c:pt idx="1">
                    <c:v>1</c:v>
                  </c:pt>
                  <c:pt idx="2">
                    <c:v>0</c:v>
                  </c:pt>
                  <c:pt idx="3">
                    <c:v>1</c:v>
                  </c:pt>
                  <c:pt idx="4">
                    <c:v>0</c:v>
                  </c:pt>
                  <c:pt idx="5">
                    <c:v>1</c:v>
                  </c:pt>
                  <c:pt idx="6">
                    <c:v>0</c:v>
                  </c:pt>
                  <c:pt idx="7">
                    <c:v>1</c:v>
                  </c:pt>
                </c:lvl>
                <c:lvl>
                  <c:pt idx="0">
                    <c:v>Paid in Full</c:v>
                  </c:pt>
                  <c:pt idx="2">
                    <c:v>Payment Delay 1 month</c:v>
                  </c:pt>
                  <c:pt idx="4">
                    <c:v>Revolving Credit</c:v>
                  </c:pt>
                  <c:pt idx="6">
                    <c:v>Payment Delay 2 month</c:v>
                  </c:pt>
                </c:lvl>
              </c:multiLvlStrCache>
            </c:multiLvlStrRef>
          </c:cat>
          <c:val>
            <c:numRef>
              <c:f>Sheet1!$B$4:$B$16</c:f>
              <c:numCache>
                <c:formatCode>General</c:formatCode>
                <c:ptCount val="8"/>
                <c:pt idx="0">
                  <c:v>4732</c:v>
                </c:pt>
                <c:pt idx="1">
                  <c:v>954</c:v>
                </c:pt>
                <c:pt idx="2">
                  <c:v>2436</c:v>
                </c:pt>
                <c:pt idx="3">
                  <c:v>1252</c:v>
                </c:pt>
                <c:pt idx="4">
                  <c:v>12849</c:v>
                </c:pt>
                <c:pt idx="5">
                  <c:v>1888</c:v>
                </c:pt>
                <c:pt idx="6">
                  <c:v>823</c:v>
                </c:pt>
                <c:pt idx="7">
                  <c:v>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3-4EA9-BF1A-6512DD547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2132040"/>
        <c:axId val="552132696"/>
      </c:barChart>
      <c:catAx>
        <c:axId val="552132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132696"/>
        <c:crosses val="autoZero"/>
        <c:auto val="1"/>
        <c:lblAlgn val="ctr"/>
        <c:lblOffset val="100"/>
        <c:noMultiLvlLbl val="0"/>
      </c:catAx>
      <c:valAx>
        <c:axId val="552132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132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[default of credit card clients - Copy.csv]Sheet1!PivotTable1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Sheet1!$A$4:$A$16</c:f>
              <c:multiLvlStrCache>
                <c:ptCount val="8"/>
                <c:lvl>
                  <c:pt idx="0">
                    <c:v>0</c:v>
                  </c:pt>
                  <c:pt idx="1">
                    <c:v>1</c:v>
                  </c:pt>
                  <c:pt idx="2">
                    <c:v>0</c:v>
                  </c:pt>
                  <c:pt idx="3">
                    <c:v>1</c:v>
                  </c:pt>
                  <c:pt idx="4">
                    <c:v>0</c:v>
                  </c:pt>
                  <c:pt idx="5">
                    <c:v>1</c:v>
                  </c:pt>
                  <c:pt idx="6">
                    <c:v>0</c:v>
                  </c:pt>
                  <c:pt idx="7">
                    <c:v>1</c:v>
                  </c:pt>
                </c:lvl>
                <c:lvl>
                  <c:pt idx="0">
                    <c:v>Paid in Full</c:v>
                  </c:pt>
                  <c:pt idx="2">
                    <c:v>Payment Delay 1 month</c:v>
                  </c:pt>
                  <c:pt idx="4">
                    <c:v>Revolving Credit</c:v>
                  </c:pt>
                  <c:pt idx="6">
                    <c:v>Payment Delay 2 month</c:v>
                  </c:pt>
                </c:lvl>
              </c:multiLvlStrCache>
            </c:multiLvlStrRef>
          </c:cat>
          <c:val>
            <c:numRef>
              <c:f>Sheet1!$B$4:$B$16</c:f>
              <c:numCache>
                <c:formatCode>General</c:formatCode>
                <c:ptCount val="8"/>
                <c:pt idx="0">
                  <c:v>4732</c:v>
                </c:pt>
                <c:pt idx="1">
                  <c:v>954</c:v>
                </c:pt>
                <c:pt idx="2">
                  <c:v>2436</c:v>
                </c:pt>
                <c:pt idx="3">
                  <c:v>1252</c:v>
                </c:pt>
                <c:pt idx="4">
                  <c:v>12849</c:v>
                </c:pt>
                <c:pt idx="5">
                  <c:v>1888</c:v>
                </c:pt>
                <c:pt idx="6">
                  <c:v>823</c:v>
                </c:pt>
                <c:pt idx="7">
                  <c:v>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FD-4350-AC06-34C2DA81C8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2132040"/>
        <c:axId val="552132696"/>
      </c:barChart>
      <c:catAx>
        <c:axId val="552132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132696"/>
        <c:crosses val="autoZero"/>
        <c:auto val="1"/>
        <c:lblAlgn val="ctr"/>
        <c:lblOffset val="100"/>
        <c:noMultiLvlLbl val="0"/>
      </c:catAx>
      <c:valAx>
        <c:axId val="552132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132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5227-4139-4EFB-BF58-C83A15E2F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Credit Card Assignment – Data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9BB75-5094-4EB8-9CA8-50915CEA5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-Neeraj Agrawal</a:t>
            </a:r>
          </a:p>
        </p:txBody>
      </p:sp>
    </p:spTree>
    <p:extLst>
      <p:ext uri="{BB962C8B-B14F-4D97-AF65-F5344CB8AC3E}">
        <p14:creationId xmlns:p14="http://schemas.microsoft.com/office/powerpoint/2010/main" val="390557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42D2-6EBA-4C46-92AC-F498ED58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09D4-1E0E-4740-B5C2-0C49726E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Story of Fig. 2</a:t>
            </a:r>
          </a:p>
          <a:p>
            <a:r>
              <a:rPr lang="en-US" sz="2200" dirty="0"/>
              <a:t>Customers paying full payments are less risky for defaulting the payment. </a:t>
            </a:r>
          </a:p>
          <a:p>
            <a:r>
              <a:rPr lang="en-US" sz="2200" dirty="0"/>
              <a:t>The total number of customers who have revolving credit and have payment defaults is highest i.e.1,888.</a:t>
            </a:r>
          </a:p>
          <a:p>
            <a:r>
              <a:rPr lang="en-US" sz="2200" dirty="0"/>
              <a:t>The total number of customers who are delayed in payments by 2 months is second highest i.e. 1,844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2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B97E-FCC1-4987-ABA5-60D39C01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DC6D-D091-4AF5-A516-F78CBE0DE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Goal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Data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8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B273-E185-4244-8C9C-86DBC68D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4FA7-E907-4D65-905B-CD9CC828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90" y="1707828"/>
            <a:ext cx="8596668" cy="3880773"/>
          </a:xfrm>
        </p:spPr>
        <p:txBody>
          <a:bodyPr/>
          <a:lstStyle/>
          <a:p>
            <a:r>
              <a:rPr lang="en-US" dirty="0"/>
              <a:t>Learn Python</a:t>
            </a:r>
          </a:p>
          <a:p>
            <a:r>
              <a:rPr lang="en-US" dirty="0"/>
              <a:t>Visualize data to understand the behavior of customers on defaulting the payment</a:t>
            </a:r>
          </a:p>
          <a:p>
            <a:r>
              <a:rPr lang="en-US" dirty="0"/>
              <a:t>Slice and Dice data to see the impact of variables such as education or marital status of customers on defaulting the payment</a:t>
            </a:r>
          </a:p>
        </p:txBody>
      </p:sp>
    </p:spTree>
    <p:extLst>
      <p:ext uri="{BB962C8B-B14F-4D97-AF65-F5344CB8AC3E}">
        <p14:creationId xmlns:p14="http://schemas.microsoft.com/office/powerpoint/2010/main" val="131879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2C8F-135C-42B9-BE52-86EC9552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32442" cy="992697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E9DEA2-2BF5-421E-A568-3096F6C35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033" y="1411965"/>
            <a:ext cx="3985605" cy="2392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D41812-471F-4005-BFE5-191F91CF23C9}"/>
              </a:ext>
            </a:extLst>
          </p:cNvPr>
          <p:cNvSpPr txBox="1"/>
          <p:nvPr/>
        </p:nvSpPr>
        <p:spPr>
          <a:xfrm>
            <a:off x="1362269" y="4226767"/>
            <a:ext cx="7072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Approx. 8,000 customers have credit limit $20,000 or more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Approx. 40% of customers have credit limit less than $10,000</a:t>
            </a:r>
          </a:p>
        </p:txBody>
      </p:sp>
    </p:spTree>
    <p:extLst>
      <p:ext uri="{BB962C8B-B14F-4D97-AF65-F5344CB8AC3E}">
        <p14:creationId xmlns:p14="http://schemas.microsoft.com/office/powerpoint/2010/main" val="31323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4C66-57CA-4871-ACB8-BA091293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with two variables (subplot)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C23EAB-C9BF-4064-BF8A-1F6CB83C5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277" y="1397801"/>
            <a:ext cx="4244708" cy="2682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EEAF2A-5834-4980-900C-3D133A89ACE0}"/>
              </a:ext>
            </a:extLst>
          </p:cNvPr>
          <p:cNvSpPr txBox="1"/>
          <p:nvPr/>
        </p:nvSpPr>
        <p:spPr>
          <a:xfrm>
            <a:off x="1362269" y="4226767"/>
            <a:ext cx="70726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subplot feature to build histograms for two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Above graph shows payment status for Sep. 2005 in green 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Above graph shows payment status for Aug. 2005 in salmon 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Although color contrast is not that great, the objective here is to show the subplot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3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4AA1-9BFD-43C5-8E2C-5524018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079DA-27F2-49A1-9080-57068D1D33A9}"/>
              </a:ext>
            </a:extLst>
          </p:cNvPr>
          <p:cNvSpPr txBox="1"/>
          <p:nvPr/>
        </p:nvSpPr>
        <p:spPr>
          <a:xfrm>
            <a:off x="1476688" y="4503312"/>
            <a:ext cx="69979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Box plots quickly shows the distribution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Above chart shows box plot for bill amounts in Sep. 2005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Majority of customers have amount less than $5,000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Box charts show some outliers where the bill amount is over $50,000. Perhaps, these customers have business account or customers are celebrities who like </a:t>
            </a:r>
            <a:r>
              <a:rPr lang="en-US"/>
              <a:t>spending money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9E201B-74D6-4869-83AF-F244E016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806" y="1154359"/>
            <a:ext cx="5556649" cy="323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6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DBF1-A91E-45A4-A2A6-EA3A8832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69012" cy="917359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6C4075-0299-43EB-8F05-E6B1C806E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205938"/>
              </p:ext>
            </p:extLst>
          </p:nvPr>
        </p:nvGraphicFramePr>
        <p:xfrm>
          <a:off x="346075" y="1447800"/>
          <a:ext cx="8827108" cy="4301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BF2934-8C52-4BD2-B87B-CE0B700858CA}"/>
              </a:ext>
            </a:extLst>
          </p:cNvPr>
          <p:cNvSpPr txBox="1"/>
          <p:nvPr/>
        </p:nvSpPr>
        <p:spPr>
          <a:xfrm>
            <a:off x="1809345" y="5894962"/>
            <a:ext cx="45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 – Default payments based on Gender and Marital status</a:t>
            </a:r>
          </a:p>
        </p:txBody>
      </p:sp>
    </p:spTree>
    <p:extLst>
      <p:ext uri="{BB962C8B-B14F-4D97-AF65-F5344CB8AC3E}">
        <p14:creationId xmlns:p14="http://schemas.microsoft.com/office/powerpoint/2010/main" val="119684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DA78-BA8F-4C6A-8603-BB4EA826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0DC1-1C8C-46B6-A956-0954EE5B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Story of Fig. 1</a:t>
            </a:r>
          </a:p>
          <a:p>
            <a:r>
              <a:rPr lang="en-US" sz="2200" dirty="0"/>
              <a:t>Current data set shows that female customers are defaulting the payment more than the male customers</a:t>
            </a:r>
          </a:p>
          <a:p>
            <a:r>
              <a:rPr lang="en-US" sz="2200" dirty="0"/>
              <a:t> Total Female customers with default payments = 3,763</a:t>
            </a:r>
          </a:p>
          <a:p>
            <a:r>
              <a:rPr lang="en-US" sz="2200" dirty="0"/>
              <a:t>Total male customers with default payments = 2,873</a:t>
            </a:r>
          </a:p>
          <a:p>
            <a:r>
              <a:rPr lang="en-US" sz="2200" dirty="0"/>
              <a:t>Similarly, female customers with married and single status have higher default rate when compare to male customers with equivalent marital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5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DC97-AD20-40E5-93E8-FA261AE8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6C4075-0299-43EB-8F05-E6B1C806E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505097"/>
              </p:ext>
            </p:extLst>
          </p:nvPr>
        </p:nvGraphicFramePr>
        <p:xfrm>
          <a:off x="677690" y="156720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894195-CDFB-4638-9AFC-4DF83F12B7D1}"/>
              </a:ext>
            </a:extLst>
          </p:cNvPr>
          <p:cNvSpPr txBox="1"/>
          <p:nvPr/>
        </p:nvSpPr>
        <p:spPr>
          <a:xfrm>
            <a:off x="1809345" y="5894962"/>
            <a:ext cx="45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2 – Default payments based on payments</a:t>
            </a:r>
          </a:p>
        </p:txBody>
      </p:sp>
    </p:spTree>
    <p:extLst>
      <p:ext uri="{BB962C8B-B14F-4D97-AF65-F5344CB8AC3E}">
        <p14:creationId xmlns:p14="http://schemas.microsoft.com/office/powerpoint/2010/main" val="13652868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350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Credit Card Assignment – Data Exploration</vt:lpstr>
      <vt:lpstr>Agenda</vt:lpstr>
      <vt:lpstr>Goal</vt:lpstr>
      <vt:lpstr>Histogram</vt:lpstr>
      <vt:lpstr>Histogram with two variables (subplot)</vt:lpstr>
      <vt:lpstr>Box plot</vt:lpstr>
      <vt:lpstr>Data Visualization</vt:lpstr>
      <vt:lpstr>Data Visualization </vt:lpstr>
      <vt:lpstr>Data Visualization</vt:lpstr>
      <vt:lpstr>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Analysis</dc:title>
  <dc:creator>Neeraj Agrawal</dc:creator>
  <cp:lastModifiedBy>Neeraj Agrawal</cp:lastModifiedBy>
  <cp:revision>24</cp:revision>
  <dcterms:created xsi:type="dcterms:W3CDTF">2020-07-27T17:02:57Z</dcterms:created>
  <dcterms:modified xsi:type="dcterms:W3CDTF">2020-07-28T14:17:37Z</dcterms:modified>
</cp:coreProperties>
</file>