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70" r:id="rId4"/>
    <p:sldId id="271" r:id="rId5"/>
    <p:sldId id="266" r:id="rId6"/>
    <p:sldId id="277" r:id="rId7"/>
    <p:sldId id="273" r:id="rId8"/>
    <p:sldId id="267" r:id="rId9"/>
    <p:sldId id="274" r:id="rId10"/>
    <p:sldId id="257" r:id="rId11"/>
    <p:sldId id="272" r:id="rId12"/>
    <p:sldId id="27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82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84AF-A41D-4342-BDB9-38B9E64AC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AA109-928B-4880-A93C-2DD43CAD2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B1763-61B3-4100-A8E6-D59630118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83F-6610-402B-A4E9-0299365126D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64395-7B72-4464-A288-38E7D9990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EC669-0AE4-4024-836A-35061E1D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49BA-CCA8-474C-811C-10CDA399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2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9BAE-D525-4409-8E63-6EE9F3FB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125B3-298B-47D8-94A7-2469D2A5F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57C9B-0C4E-4D92-BE41-E274EA5AF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83F-6610-402B-A4E9-0299365126D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8B72D-596A-4AE6-9C88-21DA46FF9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EB2E2-1237-40F4-93D2-AE574F34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49BA-CCA8-474C-811C-10CDA399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5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EDB5C1-86F8-4D2D-88D1-EA8757513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FCBA7-1D66-4262-A066-D2269FB00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D8898-9BE4-4A52-9116-6055D30D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83F-6610-402B-A4E9-0299365126D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F12D9-F80C-4782-8F56-7EE7F7CB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AF391-5AFE-4532-94E3-B561A3FF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49BA-CCA8-474C-811C-10CDA399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3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416A-347F-4578-BC3B-B3D59309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F2AA-5608-4DF6-BD6D-A8072CB78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3105E-CB73-48CD-B433-AEA20405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83F-6610-402B-A4E9-0299365126D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15089-13BE-4758-B81A-0EDFE2361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08C2D-DAA4-41DF-ABB9-A1708E03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49BA-CCA8-474C-811C-10CDA399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2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01AB-CFC9-436D-BE02-CF4AC0BD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8404A-BB65-4D28-8A57-A0CB3385E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56A2D-AFA7-4122-BAF2-B5C9C98D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83F-6610-402B-A4E9-0299365126D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35B08-8100-4461-B00F-BCB786FA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66C73-D707-4C6E-97CE-34C4E90D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49BA-CCA8-474C-811C-10CDA399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9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5111-B1A6-4E27-A068-2DE51736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D2F8-6F14-4E98-A5E1-99A051E6B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5A5A6-A0B4-49ED-B868-C84EBC883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7D7FB-7456-4BA2-8A6C-560075FE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83F-6610-402B-A4E9-0299365126D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435FE-7BA2-4D39-BA60-B34A8561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50324-6FBD-4540-B70B-EDA68409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49BA-CCA8-474C-811C-10CDA399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5D53-A629-4C3D-B69F-5D25597A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25E44-EC0B-4E60-B5B4-7AC4EE95A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7D5DD-0C0C-4D25-9FC3-8CA516D89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4ADEFA-242A-4585-AD35-5E9CA18C0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10747E-F919-4B73-8F79-F33ACCB76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2A08A3-0913-44B9-BE95-C2269576D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83F-6610-402B-A4E9-0299365126D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2A2ED-4FE2-4B65-890F-ECB535E5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5A71F9-7357-4BF5-BABB-D16DC959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49BA-CCA8-474C-811C-10CDA399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2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50C9-6361-42A1-9290-57D5D594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C81D14-BCF2-472D-A4E4-275BC53F9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83F-6610-402B-A4E9-0299365126D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283D9-DF12-401C-98CF-ACA2122A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B423D-B9C7-439C-98FE-788B0CE8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49BA-CCA8-474C-811C-10CDA399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3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6C6DD-3A68-4DFE-A2D1-E1B922C9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83F-6610-402B-A4E9-0299365126D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CA77C3-4CFE-415B-A430-C4DF455D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10326-52BE-443C-8CF0-E7697F28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49BA-CCA8-474C-811C-10CDA399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3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0D259-3D40-4AEF-9D40-8D62BA234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AA84-D5E7-4BC7-8425-687B483FC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C51C1-A1A1-4D9D-AFCF-8A8E8E850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D6793-1A73-44D4-A71B-DA3337CD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83F-6610-402B-A4E9-0299365126D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B2DE6-ABCF-47C8-A67F-F5F8A6D7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C8612-20E8-4EDA-BBDD-8A3897A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49BA-CCA8-474C-811C-10CDA399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ED3E-5E4A-4F7D-A14F-15517D4E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2F742-6DED-4058-A6DC-C8A79C36B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73F00-95F3-46AC-A20C-0D857189E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5EA9F-8D66-4396-8AAA-50FFF36D0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83F-6610-402B-A4E9-0299365126D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5A686-AEDF-40B3-AB2C-53646004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221E5-EDAB-4A89-ADE4-77EAC734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49BA-CCA8-474C-811C-10CDA399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7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52E26-18A0-4B03-A5F7-797FAC4B3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1FD05-C31E-490B-B659-1EF086F5C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B503A-D451-4724-A129-FF2FEB6F0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A483F-6610-402B-A4E9-0299365126D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6AD6C-F5B1-47A8-8F94-C9EBA9F6C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734EB-4FAC-47AF-81D5-D5857727B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549BA-CCA8-474C-811C-10CDA399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atural_language_processing" TargetMode="External"/><Relationship Id="rId2" Type="http://schemas.openxmlformats.org/officeDocument/2006/relationships/hyperlink" Target="https://en.wikipedia.org/wiki/Voice_of_the_customer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Biometrics" TargetMode="External"/><Relationship Id="rId5" Type="http://schemas.openxmlformats.org/officeDocument/2006/relationships/hyperlink" Target="https://en.wikipedia.org/wiki/Computational_linguistics" TargetMode="External"/><Relationship Id="rId4" Type="http://schemas.openxmlformats.org/officeDocument/2006/relationships/hyperlink" Target="https://en.wikipedia.org/wiki/Text_analytic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seweb.ucsd.edu/~jmcauley/datasets.html#amazon_review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5C6C-CBF1-4D6F-8238-9FBBF70C8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879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7300" dirty="0"/>
              <a:t>Sentimental analysis on </a:t>
            </a:r>
            <a:br>
              <a:rPr lang="en-US" sz="7300" dirty="0"/>
            </a:br>
            <a:r>
              <a:rPr lang="en-US" sz="7300" dirty="0"/>
              <a:t>Amazon’s product reviews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94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A4FD-5485-4307-A3A5-3B13979F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BCDE0B-DA52-4F5B-8C31-EBA8F7C90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020" y="1533234"/>
            <a:ext cx="60198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48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D1C8-0A53-4030-90FD-0B6EF65B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15170A-737A-4DAE-8A33-23BDC6C6D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892" y="1598934"/>
            <a:ext cx="57626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53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4D1E-1426-473B-8213-5E6A09BE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87D8C05-4E7B-4929-8FD5-D176A40E43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963511"/>
              </p:ext>
            </p:extLst>
          </p:nvPr>
        </p:nvGraphicFramePr>
        <p:xfrm>
          <a:off x="838200" y="2872000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035">
                  <a:extLst>
                    <a:ext uri="{9D8B030D-6E8A-4147-A177-3AD203B41FA5}">
                      <a16:colId xmlns:a16="http://schemas.microsoft.com/office/drawing/2014/main" val="298679372"/>
                    </a:ext>
                  </a:extLst>
                </a:gridCol>
                <a:gridCol w="2777765">
                  <a:extLst>
                    <a:ext uri="{9D8B030D-6E8A-4147-A177-3AD203B41FA5}">
                      <a16:colId xmlns:a16="http://schemas.microsoft.com/office/drawing/2014/main" val="2946890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6988973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53539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Amazon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TextBlob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37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0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-0.8839285714285714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777352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776D851F-4F9C-43A4-A1D3-6F1A00F181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666789"/>
              </p:ext>
            </p:extLst>
          </p:nvPr>
        </p:nvGraphicFramePr>
        <p:xfrm>
          <a:off x="838200" y="5079443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86793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46890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6988973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53539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Amazon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TextBlob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37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0411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8F45E63-9452-4EE3-997C-9FBFBECED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339955"/>
              </p:ext>
            </p:extLst>
          </p:nvPr>
        </p:nvGraphicFramePr>
        <p:xfrm>
          <a:off x="762000" y="1690608"/>
          <a:ext cx="10515600" cy="64008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4165182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It is rather limited in what it can cut. Worst </a:t>
                      </a:r>
                      <a:r>
                        <a:rPr lang="en-US" dirty="0" err="1">
                          <a:effectLst/>
                        </a:rPr>
                        <a:t>thng</a:t>
                      </a:r>
                      <a:r>
                        <a:rPr lang="en-US" dirty="0">
                          <a:effectLst/>
                        </a:rPr>
                        <a:t> is that the depth is not adjustable. So many other options and I made a mistake and bought this.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637871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B6431B18-86C6-46AD-8BA4-925933DA0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907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604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7ECE-1E34-4677-B28D-D2D89ED4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Findings: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7B3DF-68DB-4A01-B0AE-45D1E3758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508023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TextBlob</a:t>
            </a:r>
            <a:r>
              <a:rPr lang="en-US" dirty="0"/>
              <a:t> can </a:t>
            </a:r>
          </a:p>
          <a:p>
            <a:r>
              <a:rPr lang="en-US" dirty="0"/>
              <a:t>There is a group states where the income is higher Michigan , Arizona, Pennsylvania but the diabetes prevalence is still somewhat high (around 11%).</a:t>
            </a:r>
          </a:p>
          <a:p>
            <a:r>
              <a:rPr lang="en-US" dirty="0"/>
              <a:t>Our data clearly shows a correlation between obesity and levels of inactivity.</a:t>
            </a:r>
          </a:p>
          <a:p>
            <a:r>
              <a:rPr lang="en-US" dirty="0"/>
              <a:t> Also that there are other factors at play with outliners: diet.</a:t>
            </a:r>
          </a:p>
          <a:p>
            <a:r>
              <a:rPr lang="en-US" dirty="0"/>
              <a:t>The data also shows that the diabetes prevalence is rising year after year.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192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C4AC-D38B-4F36-A113-09EBD2D4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DB5F-F2A2-4052-BE9F-B27471F4E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300"/>
            <a:ext cx="10515600" cy="541569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Ups and downs: Modeling the visual evolution of fashion trends with one-class collaborative filtering</a:t>
            </a:r>
            <a:br>
              <a:rPr lang="en-US" dirty="0"/>
            </a:br>
            <a:r>
              <a:rPr lang="en-US" dirty="0"/>
              <a:t>R. He, J. McAuley</a:t>
            </a:r>
            <a:br>
              <a:rPr lang="en-US" dirty="0"/>
            </a:br>
            <a:r>
              <a:rPr lang="en-US" i="1" dirty="0"/>
              <a:t>WWW</a:t>
            </a:r>
            <a:r>
              <a:rPr lang="en-US" dirty="0"/>
              <a:t>, 2016</a:t>
            </a:r>
          </a:p>
          <a:p>
            <a:r>
              <a:rPr lang="en-US" b="1" dirty="0"/>
              <a:t>RNN Sentimental Analysis</a:t>
            </a:r>
          </a:p>
          <a:p>
            <a:pPr lvl="1"/>
            <a:r>
              <a:rPr lang="en-US" dirty="0"/>
              <a:t>Pedersen, MEH. “Natural Language Processing" </a:t>
            </a:r>
            <a:r>
              <a:rPr lang="en-US" i="1" dirty="0"/>
              <a:t>Sentimental Analysis. </a:t>
            </a:r>
            <a:r>
              <a:rPr lang="en-US" dirty="0"/>
              <a:t> 13 Feb 2018</a:t>
            </a:r>
            <a:endParaRPr lang="en-US" b="1" dirty="0"/>
          </a:p>
          <a:p>
            <a:r>
              <a:rPr lang="en-US" b="1" dirty="0"/>
              <a:t>CNN Sentimental Analysis</a:t>
            </a:r>
          </a:p>
          <a:p>
            <a:pPr lvl="1"/>
            <a:r>
              <a:rPr lang="en-US" dirty="0"/>
              <a:t>Kim, Ricky. “Another Twitter sentimental analysis with Python" </a:t>
            </a:r>
            <a:r>
              <a:rPr lang="en-US" i="1" dirty="0"/>
              <a:t>Medium: Toward Data Science</a:t>
            </a:r>
            <a:r>
              <a:rPr lang="en-US" dirty="0"/>
              <a:t>. 22 Feb 2018.</a:t>
            </a:r>
          </a:p>
          <a:p>
            <a:r>
              <a:rPr lang="en-US" b="1" dirty="0" err="1"/>
              <a:t>TextBlob</a:t>
            </a:r>
            <a:r>
              <a:rPr lang="en-US" b="1" dirty="0"/>
              <a:t> Library Usage</a:t>
            </a:r>
          </a:p>
          <a:p>
            <a:r>
              <a:rPr lang="en-US" dirty="0"/>
              <a:t>https://stackoverflow.com/questions/19790188/expanding-english-language-contractions-in-python</a:t>
            </a:r>
          </a:p>
          <a:p>
            <a:pPr lvl="1"/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4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4733-E9C8-4375-B197-928425A64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0486"/>
            <a:ext cx="9144000" cy="987548"/>
          </a:xfrm>
        </p:spPr>
        <p:txBody>
          <a:bodyPr>
            <a:normAutofit/>
          </a:bodyPr>
          <a:lstStyle/>
          <a:p>
            <a:r>
              <a:rPr lang="en-US" dirty="0"/>
              <a:t>Sentimental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60BF9C-74E6-4DED-B450-34AA8BC51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95" y="1771037"/>
            <a:ext cx="5281118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9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7BB1632-3D9B-4D4F-9E25-C9219C0E7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401" y="395926"/>
            <a:ext cx="10963373" cy="6183983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</a:p>
          <a:p>
            <a:r>
              <a:rPr lang="en-US" sz="3200" dirty="0"/>
              <a:t>What:</a:t>
            </a:r>
          </a:p>
          <a:p>
            <a:pPr algn="l"/>
            <a:r>
              <a:rPr lang="en-US" sz="2800" dirty="0"/>
              <a:t>Sentimental analysis = opinion mining. </a:t>
            </a:r>
          </a:p>
          <a:p>
            <a:pPr algn="l"/>
            <a:r>
              <a:rPr lang="en-US" sz="2800" dirty="0"/>
              <a:t> Is an opinion: positive, neutral, and negative?</a:t>
            </a:r>
          </a:p>
          <a:p>
            <a:r>
              <a:rPr lang="en-US" sz="3200" dirty="0"/>
              <a:t>Why:</a:t>
            </a:r>
          </a:p>
          <a:p>
            <a:pPr algn="l"/>
            <a:r>
              <a:rPr lang="en-US" sz="2800" dirty="0"/>
              <a:t>Opinion is the </a:t>
            </a:r>
            <a:r>
              <a:rPr lang="en-US" sz="2800" u="sng" dirty="0">
                <a:hlinkClick r:id="rId2"/>
              </a:rPr>
              <a:t>voice of the customer</a:t>
            </a:r>
            <a:r>
              <a:rPr lang="en-US" sz="2800" u="sng" dirty="0"/>
              <a:t>.</a:t>
            </a:r>
          </a:p>
          <a:p>
            <a:pPr algn="l"/>
            <a:r>
              <a:rPr lang="en-US" sz="2800" dirty="0"/>
              <a:t>Reviews, responses, online/social media, healthcare surveys</a:t>
            </a:r>
          </a:p>
          <a:p>
            <a:r>
              <a:rPr lang="en-US" sz="3200" dirty="0"/>
              <a:t>How:</a:t>
            </a:r>
          </a:p>
          <a:p>
            <a:pPr algn="l"/>
            <a:r>
              <a:rPr lang="en-US" sz="2800" dirty="0"/>
              <a:t>Through: </a:t>
            </a:r>
            <a:r>
              <a:rPr lang="en-US" sz="2800" dirty="0">
                <a:hlinkClick r:id="rId3" tooltip="Natural language processing"/>
              </a:rPr>
              <a:t>natural language processing</a:t>
            </a:r>
            <a:r>
              <a:rPr lang="en-US" sz="2800" dirty="0"/>
              <a:t>, </a:t>
            </a:r>
            <a:r>
              <a:rPr lang="en-US" sz="2800" dirty="0">
                <a:hlinkClick r:id="rId4" tooltip="Text analytics"/>
              </a:rPr>
              <a:t>text analysis</a:t>
            </a:r>
            <a:r>
              <a:rPr lang="en-US" sz="2800" dirty="0"/>
              <a:t>, </a:t>
            </a:r>
            <a:r>
              <a:rPr lang="en-US" sz="2800" dirty="0">
                <a:hlinkClick r:id="rId5" tooltip="Computational linguistics"/>
              </a:rPr>
              <a:t>computational linguistics</a:t>
            </a:r>
            <a:r>
              <a:rPr lang="en-US" sz="2800" dirty="0"/>
              <a:t>, and </a:t>
            </a:r>
            <a:r>
              <a:rPr lang="en-US" sz="2800" dirty="0">
                <a:hlinkClick r:id="rId6" tooltip="Biometrics"/>
              </a:rPr>
              <a:t>biometrics</a:t>
            </a:r>
            <a:r>
              <a:rPr lang="en-US" sz="2800" dirty="0"/>
              <a:t>   </a:t>
            </a:r>
          </a:p>
          <a:p>
            <a:r>
              <a:rPr lang="en-US" sz="2800" dirty="0"/>
              <a:t>Source: Wikipedia.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3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D834D-99FA-45FD-BA17-00569F58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A5AB0-5941-48B0-BC08-6A63BF1F8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Sentimental analysis against product previews</a:t>
            </a:r>
          </a:p>
          <a:p>
            <a:r>
              <a:rPr lang="en-US" dirty="0"/>
              <a:t>Does not cover Bias or Topics Modeling</a:t>
            </a:r>
          </a:p>
        </p:txBody>
      </p:sp>
    </p:spTree>
    <p:extLst>
      <p:ext uri="{BB962C8B-B14F-4D97-AF65-F5344CB8AC3E}">
        <p14:creationId xmlns:p14="http://schemas.microsoft.com/office/powerpoint/2010/main" val="155268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E47C9-1E10-491A-BA06-06B86384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EF72-E662-4FEA-BEDE-2B09312A5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/>
              <a:t>Amazon product reviews</a:t>
            </a:r>
          </a:p>
          <a:p>
            <a:pPr lvl="2"/>
            <a:r>
              <a:rPr lang="en-US" sz="2800" dirty="0">
                <a:hlinkClick r:id="rId2"/>
              </a:rPr>
              <a:t>http://cseweb.ucsd.edu/~jmcauley/datasets.html#amazon_reviews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3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F2ED-0420-43B4-8919-19DDD585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Terminologies: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B0FB6-7F28-41BA-9AD4-FAE4991D1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4542"/>
          </a:xfrm>
        </p:spPr>
        <p:txBody>
          <a:bodyPr>
            <a:normAutofit/>
          </a:bodyPr>
          <a:lstStyle/>
          <a:p>
            <a:r>
              <a:rPr lang="en-US" dirty="0"/>
              <a:t>Corpus = typically a collection of documents</a:t>
            </a:r>
          </a:p>
          <a:p>
            <a:r>
              <a:rPr lang="en-US" dirty="0"/>
              <a:t>A document = refer to a sentence or paragraph</a:t>
            </a:r>
          </a:p>
          <a:p>
            <a:r>
              <a:rPr lang="en-US" dirty="0"/>
              <a:t>Tokenize = reduce a document into words, sentences</a:t>
            </a:r>
          </a:p>
          <a:p>
            <a:r>
              <a:rPr lang="en-US" dirty="0"/>
              <a:t>Padding = inserting 0s into vectorized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Stop words = words do not add much meaning such as determiners (a, an, the) etc.</a:t>
            </a:r>
          </a:p>
          <a:p>
            <a:r>
              <a:rPr lang="en-US" dirty="0"/>
              <a:t>Lemmatize = reduce a word to its base  (is, was, were =&gt; be)</a:t>
            </a:r>
          </a:p>
          <a:p>
            <a:r>
              <a:rPr lang="en-US" dirty="0"/>
              <a:t>Stemming = reduce pre/post suffixes  (worked =&gt; work)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9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F2ED-0420-43B4-8919-19DDD585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B0FB6-7F28-41BA-9AD4-FAE4991D1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4542"/>
          </a:xfrm>
        </p:spPr>
        <p:txBody>
          <a:bodyPr>
            <a:normAutofit/>
          </a:bodyPr>
          <a:lstStyle/>
          <a:p>
            <a:r>
              <a:rPr lang="en-US" dirty="0"/>
              <a:t>Remove numbers</a:t>
            </a:r>
          </a:p>
          <a:p>
            <a:r>
              <a:rPr lang="en-US" dirty="0"/>
              <a:t>Expansion of Contradiction words (I’ll =&gt; I will)</a:t>
            </a:r>
          </a:p>
          <a:p>
            <a:r>
              <a:rPr lang="en-US" dirty="0"/>
              <a:t>NLTK tokenize</a:t>
            </a:r>
          </a:p>
          <a:p>
            <a:r>
              <a:rPr lang="en-US" dirty="0"/>
              <a:t>Remove punctuations</a:t>
            </a:r>
          </a:p>
          <a:p>
            <a:r>
              <a:rPr lang="en-US" dirty="0"/>
              <a:t>Padding = inserting 0s into vectorized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9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CFC0-8DEA-4E33-8BF1-37C7A981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Models: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E08F6-D0C7-429F-B9EE-E4C400F2A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 predicts and returns a sentimental probability of </a:t>
            </a:r>
          </a:p>
          <a:p>
            <a:r>
              <a:rPr lang="en-US" dirty="0"/>
              <a:t>RNN (Recurrent Neural Network)</a:t>
            </a:r>
          </a:p>
          <a:p>
            <a:pPr lvl="1"/>
            <a:r>
              <a:rPr lang="en-US" dirty="0"/>
              <a:t>Memory state…</a:t>
            </a:r>
          </a:p>
          <a:p>
            <a:pPr lvl="1"/>
            <a:endParaRPr lang="en-US" dirty="0"/>
          </a:p>
          <a:p>
            <a:r>
              <a:rPr lang="en-US" dirty="0"/>
              <a:t>CNN (Convolution Neural Network)</a:t>
            </a:r>
          </a:p>
          <a:p>
            <a:pPr lvl="1"/>
            <a:r>
              <a:rPr lang="en-US" dirty="0"/>
              <a:t>Filter</a:t>
            </a:r>
          </a:p>
          <a:p>
            <a:r>
              <a:rPr lang="en-US" dirty="0" err="1"/>
              <a:t>TextBlob</a:t>
            </a:r>
            <a:r>
              <a:rPr lang="en-US" dirty="0"/>
              <a:t> library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63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D04640-066C-4818-931E-EC782CD69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89" y="950806"/>
            <a:ext cx="9290945" cy="5226157"/>
          </a:xfrm>
        </p:spPr>
      </p:pic>
    </p:spTree>
    <p:extLst>
      <p:ext uri="{BB962C8B-B14F-4D97-AF65-F5344CB8AC3E}">
        <p14:creationId xmlns:p14="http://schemas.microsoft.com/office/powerpoint/2010/main" val="231945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322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   Sentimental analysis on  Amazon’s product reviews </vt:lpstr>
      <vt:lpstr>Sentimental Analysis</vt:lpstr>
      <vt:lpstr>PowerPoint Presentation</vt:lpstr>
      <vt:lpstr>PowerPoint Presentation</vt:lpstr>
      <vt:lpstr>Data Source:</vt:lpstr>
      <vt:lpstr>NLP Terminologies:</vt:lpstr>
      <vt:lpstr>Text Preprocessing</vt:lpstr>
      <vt:lpstr>Supervised Learning Models:</vt:lpstr>
      <vt:lpstr>PowerPoint Presentation</vt:lpstr>
      <vt:lpstr>RNN</vt:lpstr>
      <vt:lpstr>CNN</vt:lpstr>
      <vt:lpstr>Performance Comparison</vt:lpstr>
      <vt:lpstr>Conclusion &amp; Findings:</vt:lpstr>
      <vt:lpstr>Citations: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factors can lead to higher prevalence of diabetes?</dc:title>
  <dc:creator>Toan Nguyen (ClearCaptions)</dc:creator>
  <cp:lastModifiedBy>Toan Nguyen (ClearCaptions)</cp:lastModifiedBy>
  <cp:revision>34</cp:revision>
  <dcterms:created xsi:type="dcterms:W3CDTF">2019-04-13T03:34:55Z</dcterms:created>
  <dcterms:modified xsi:type="dcterms:W3CDTF">2019-08-09T19:30:28Z</dcterms:modified>
</cp:coreProperties>
</file>