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70" r:id="rId4"/>
    <p:sldId id="271" r:id="rId5"/>
    <p:sldId id="267" r:id="rId6"/>
    <p:sldId id="277" r:id="rId7"/>
    <p:sldId id="274" r:id="rId8"/>
    <p:sldId id="257" r:id="rId9"/>
    <p:sldId id="272" r:id="rId10"/>
    <p:sldId id="275" r:id="rId11"/>
    <p:sldId id="278" r:id="rId12"/>
    <p:sldId id="283" r:id="rId13"/>
    <p:sldId id="281" r:id="rId14"/>
    <p:sldId id="279" r:id="rId15"/>
    <p:sldId id="280" r:id="rId16"/>
    <p:sldId id="268" r:id="rId17"/>
    <p:sldId id="269"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an Nguyen (ClearCaptions)" initials="TN(" lastIdx="1" clrIdx="0">
    <p:extLst>
      <p:ext uri="{19B8F6BF-5375-455C-9EA6-DF929625EA0E}">
        <p15:presenceInfo xmlns:p15="http://schemas.microsoft.com/office/powerpoint/2012/main" userId="S::toan.nguyen@clearcaptions.com::739d23cb-d78c-4c26-b4c1-e2626b9b15d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84AF-A41D-4342-BDB9-38B9E64AC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0AA109-928B-4880-A93C-2DD43CAD29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4B1763-61B3-4100-A8E6-D596301180F9}"/>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5" name="Footer Placeholder 4">
            <a:extLst>
              <a:ext uri="{FF2B5EF4-FFF2-40B4-BE49-F238E27FC236}">
                <a16:creationId xmlns:a16="http://schemas.microsoft.com/office/drawing/2014/main" id="{E1364395-7B72-4464-A288-38E7D9990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EC669-0AE4-4024-836A-35061E1DBDA8}"/>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255342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9BAE-D525-4409-8E63-6EE9F3FBDE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6125B3-298B-47D8-94A7-2469D2A5F97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57C9B-0C4E-4D92-BE41-E274EA5AF8AB}"/>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5" name="Footer Placeholder 4">
            <a:extLst>
              <a:ext uri="{FF2B5EF4-FFF2-40B4-BE49-F238E27FC236}">
                <a16:creationId xmlns:a16="http://schemas.microsoft.com/office/drawing/2014/main" id="{C688B72D-596A-4AE6-9C88-21DA46FF9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EB2E2-1237-40F4-93D2-AE574F3451BE}"/>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346025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EDB5C1-86F8-4D2D-88D1-EA87575139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BFCBA7-1D66-4262-A066-D2269FB005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D8898-9BE4-4A52-9116-6055D30D5591}"/>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5" name="Footer Placeholder 4">
            <a:extLst>
              <a:ext uri="{FF2B5EF4-FFF2-40B4-BE49-F238E27FC236}">
                <a16:creationId xmlns:a16="http://schemas.microsoft.com/office/drawing/2014/main" id="{2F7F12D9-F80C-4782-8F56-7EE7F7CBC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AF391-5AFE-4532-94E3-B561A3FF77A3}"/>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113643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416A-347F-4578-BC3B-B3D59309A0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2F2AA-5608-4DF6-BD6D-A8072CB78A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3105E-CB73-48CD-B433-AEA20405FE22}"/>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5" name="Footer Placeholder 4">
            <a:extLst>
              <a:ext uri="{FF2B5EF4-FFF2-40B4-BE49-F238E27FC236}">
                <a16:creationId xmlns:a16="http://schemas.microsoft.com/office/drawing/2014/main" id="{0DC15089-13BE-4758-B81A-0EDFE2361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08C2D-DAA4-41DF-ABB9-A1708E034A81}"/>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380092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01AB-CFC9-436D-BE02-CF4AC0BD02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B8404A-BB65-4D28-8A57-A0CB3385E9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756A2D-AFA7-4122-BAF2-B5C9C98D2CD5}"/>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5" name="Footer Placeholder 4">
            <a:extLst>
              <a:ext uri="{FF2B5EF4-FFF2-40B4-BE49-F238E27FC236}">
                <a16:creationId xmlns:a16="http://schemas.microsoft.com/office/drawing/2014/main" id="{99935B08-8100-4461-B00F-BCB786FA8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66C73-D707-4C6E-97CE-34C4E90DB7C8}"/>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131089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5111-B1A6-4E27-A068-2DE51736D4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3D2F8-6F14-4E98-A5E1-99A051E6B5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85A5A6-A0B4-49ED-B868-C84EBC8838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47D7FB-7456-4BA2-8A6C-560075FE5741}"/>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6" name="Footer Placeholder 5">
            <a:extLst>
              <a:ext uri="{FF2B5EF4-FFF2-40B4-BE49-F238E27FC236}">
                <a16:creationId xmlns:a16="http://schemas.microsoft.com/office/drawing/2014/main" id="{8EF435FE-7BA2-4D39-BA60-B34A85613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050324-6FBD-4540-B70B-EDA68409E192}"/>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41060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5D53-A629-4C3D-B69F-5D25597A06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25E44-EC0B-4E60-B5B4-7AC4EE95AA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D7D5DD-0C0C-4D25-9FC3-8CA516D89E3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4ADEFA-242A-4585-AD35-5E9CA18C0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610747E-F919-4B73-8F79-F33ACCB76B6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2A08A3-0913-44B9-BE95-C2269576DC67}"/>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8" name="Footer Placeholder 7">
            <a:extLst>
              <a:ext uri="{FF2B5EF4-FFF2-40B4-BE49-F238E27FC236}">
                <a16:creationId xmlns:a16="http://schemas.microsoft.com/office/drawing/2014/main" id="{B632A2ED-4FE2-4B65-890F-ECB535E555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5A71F9-7357-4BF5-BABB-D16DC95975F9}"/>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1121925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50C9-6361-42A1-9290-57D5D594F9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C81D14-BCF2-472D-A4E4-275BC53F9151}"/>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4" name="Footer Placeholder 3">
            <a:extLst>
              <a:ext uri="{FF2B5EF4-FFF2-40B4-BE49-F238E27FC236}">
                <a16:creationId xmlns:a16="http://schemas.microsoft.com/office/drawing/2014/main" id="{7E4283D9-DF12-401C-98CF-ACA2122A8A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3B423D-B9C7-439C-98FE-788B0CE8EE77}"/>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53783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6C6DD-3A68-4DFE-A2D1-E1B922C9D3E9}"/>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3" name="Footer Placeholder 2">
            <a:extLst>
              <a:ext uri="{FF2B5EF4-FFF2-40B4-BE49-F238E27FC236}">
                <a16:creationId xmlns:a16="http://schemas.microsoft.com/office/drawing/2014/main" id="{C4CA77C3-4CFE-415B-A430-C4DF455D6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710326-52BE-443C-8CF0-E7697F286535}"/>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2376034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D259-3D40-4AEF-9D40-8D62BA234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1EAA84-D5E7-4BC7-8425-687B483FC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9C51C1-A1A1-4D9D-AFCF-8A8E8E850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FD6793-1A73-44D4-A71B-DA3337CD0E35}"/>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6" name="Footer Placeholder 5">
            <a:extLst>
              <a:ext uri="{FF2B5EF4-FFF2-40B4-BE49-F238E27FC236}">
                <a16:creationId xmlns:a16="http://schemas.microsoft.com/office/drawing/2014/main" id="{196B2DE6-ABCF-47C8-A67F-F5F8A6D76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C8612-20E8-4EDA-BBDD-8A3897A4315D}"/>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16990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ED3E-5E4A-4F7D-A14F-15517D4E0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2F742-6DED-4058-A6DC-C8A79C36B7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173F00-95F3-46AC-A20C-0D857189E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E5EA9F-8D66-4396-8AAA-50FFF36D038F}"/>
              </a:ext>
            </a:extLst>
          </p:cNvPr>
          <p:cNvSpPr>
            <a:spLocks noGrp="1"/>
          </p:cNvSpPr>
          <p:nvPr>
            <p:ph type="dt" sz="half" idx="10"/>
          </p:nvPr>
        </p:nvSpPr>
        <p:spPr/>
        <p:txBody>
          <a:bodyPr/>
          <a:lstStyle/>
          <a:p>
            <a:fld id="{412A483F-6610-402B-A4E9-0299365126DF}" type="datetimeFigureOut">
              <a:rPr lang="en-US" smtClean="0"/>
              <a:t>8/10/2019</a:t>
            </a:fld>
            <a:endParaRPr lang="en-US"/>
          </a:p>
        </p:txBody>
      </p:sp>
      <p:sp>
        <p:nvSpPr>
          <p:cNvPr id="6" name="Footer Placeholder 5">
            <a:extLst>
              <a:ext uri="{FF2B5EF4-FFF2-40B4-BE49-F238E27FC236}">
                <a16:creationId xmlns:a16="http://schemas.microsoft.com/office/drawing/2014/main" id="{8E45A686-AEDF-40B3-AB2C-536460046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221E5-EDAB-4A89-ADE4-77EAC7349E80}"/>
              </a:ext>
            </a:extLst>
          </p:cNvPr>
          <p:cNvSpPr>
            <a:spLocks noGrp="1"/>
          </p:cNvSpPr>
          <p:nvPr>
            <p:ph type="sldNum" sz="quarter" idx="12"/>
          </p:nvPr>
        </p:nvSpPr>
        <p:spPr/>
        <p:txBody>
          <a:bodyPr/>
          <a:lstStyle/>
          <a:p>
            <a:fld id="{B0D549BA-CCA8-474C-811C-10CDA3994519}" type="slidenum">
              <a:rPr lang="en-US" smtClean="0"/>
              <a:t>‹#›</a:t>
            </a:fld>
            <a:endParaRPr lang="en-US"/>
          </a:p>
        </p:txBody>
      </p:sp>
    </p:spTree>
    <p:extLst>
      <p:ext uri="{BB962C8B-B14F-4D97-AF65-F5344CB8AC3E}">
        <p14:creationId xmlns:p14="http://schemas.microsoft.com/office/powerpoint/2010/main" val="1461379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052E26-18A0-4B03-A5F7-797FAC4B3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31FD05-C31E-490B-B659-1EF086F5C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4B503A-D451-4724-A129-FF2FEB6F03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A483F-6610-402B-A4E9-0299365126DF}" type="datetimeFigureOut">
              <a:rPr lang="en-US" smtClean="0"/>
              <a:t>8/10/2019</a:t>
            </a:fld>
            <a:endParaRPr lang="en-US"/>
          </a:p>
        </p:txBody>
      </p:sp>
      <p:sp>
        <p:nvSpPr>
          <p:cNvPr id="5" name="Footer Placeholder 4">
            <a:extLst>
              <a:ext uri="{FF2B5EF4-FFF2-40B4-BE49-F238E27FC236}">
                <a16:creationId xmlns:a16="http://schemas.microsoft.com/office/drawing/2014/main" id="{29A6AD6C-F5B1-47A8-8F94-C9EBA9F6C6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6734EB-4FAC-47AF-81D5-D5857727B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549BA-CCA8-474C-811C-10CDA3994519}" type="slidenum">
              <a:rPr lang="en-US" smtClean="0"/>
              <a:t>‹#›</a:t>
            </a:fld>
            <a:endParaRPr lang="en-US"/>
          </a:p>
        </p:txBody>
      </p:sp>
    </p:spTree>
    <p:extLst>
      <p:ext uri="{BB962C8B-B14F-4D97-AF65-F5344CB8AC3E}">
        <p14:creationId xmlns:p14="http://schemas.microsoft.com/office/powerpoint/2010/main" val="19606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atural_language_processing" TargetMode="External"/><Relationship Id="rId2" Type="http://schemas.openxmlformats.org/officeDocument/2006/relationships/hyperlink" Target="https://en.wikipedia.org/wiki/Voice_of_the_customer" TargetMode="External"/><Relationship Id="rId1" Type="http://schemas.openxmlformats.org/officeDocument/2006/relationships/slideLayout" Target="../slideLayouts/slideLayout1.xml"/><Relationship Id="rId6" Type="http://schemas.openxmlformats.org/officeDocument/2006/relationships/hyperlink" Target="https://en.wikipedia.org/wiki/Biometrics" TargetMode="External"/><Relationship Id="rId5" Type="http://schemas.openxmlformats.org/officeDocument/2006/relationships/hyperlink" Target="https://en.wikipedia.org/wiki/Computational_linguistics" TargetMode="External"/><Relationship Id="rId4" Type="http://schemas.openxmlformats.org/officeDocument/2006/relationships/hyperlink" Target="https://en.wikipedia.org/wiki/Text_analytic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seweb.ucsd.edu/~jmcauley/datasets.html#amazon_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5C6C-CBF1-4D6F-8238-9FBBF70C84A3}"/>
              </a:ext>
            </a:extLst>
          </p:cNvPr>
          <p:cNvSpPr>
            <a:spLocks noGrp="1"/>
          </p:cNvSpPr>
          <p:nvPr>
            <p:ph type="ctrTitle"/>
          </p:nvPr>
        </p:nvSpPr>
        <p:spPr>
          <a:xfrm>
            <a:off x="1524000" y="2458793"/>
            <a:ext cx="9144000" cy="2387600"/>
          </a:xfrm>
        </p:spPr>
        <p:txBody>
          <a:bodyPr>
            <a:normAutofit fontScale="90000"/>
          </a:bodyPr>
          <a:lstStyle/>
          <a:p>
            <a:br>
              <a:rPr lang="en-US" dirty="0"/>
            </a:br>
            <a:br>
              <a:rPr lang="en-US" dirty="0"/>
            </a:br>
            <a:br>
              <a:rPr lang="en-US" dirty="0"/>
            </a:br>
            <a:r>
              <a:rPr lang="en-US" sz="7300" dirty="0"/>
              <a:t>Sentimental analysis on </a:t>
            </a:r>
            <a:br>
              <a:rPr lang="en-US" sz="7300" dirty="0"/>
            </a:br>
            <a:r>
              <a:rPr lang="en-US" sz="7300" dirty="0"/>
              <a:t>Amazon’s product reviews</a:t>
            </a:r>
            <a:r>
              <a:rPr lang="en-US" dirty="0"/>
              <a:t> </a:t>
            </a:r>
            <a:r>
              <a:rPr lang="en-US" sz="5300" dirty="0"/>
              <a:t>TDN</a:t>
            </a:r>
          </a:p>
        </p:txBody>
      </p:sp>
    </p:spTree>
    <p:extLst>
      <p:ext uri="{BB962C8B-B14F-4D97-AF65-F5344CB8AC3E}">
        <p14:creationId xmlns:p14="http://schemas.microsoft.com/office/powerpoint/2010/main" val="4194594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4D1E-1426-473B-8213-5E6A09BE1A1B}"/>
              </a:ext>
            </a:extLst>
          </p:cNvPr>
          <p:cNvSpPr>
            <a:spLocks noGrp="1"/>
          </p:cNvSpPr>
          <p:nvPr>
            <p:ph type="title"/>
          </p:nvPr>
        </p:nvSpPr>
        <p:spPr/>
        <p:txBody>
          <a:bodyPr/>
          <a:lstStyle/>
          <a:p>
            <a:r>
              <a:rPr lang="en-US" dirty="0"/>
              <a:t>Performance Comparison</a:t>
            </a:r>
          </a:p>
        </p:txBody>
      </p:sp>
      <p:graphicFrame>
        <p:nvGraphicFramePr>
          <p:cNvPr id="7" name="Content Placeholder 6">
            <a:extLst>
              <a:ext uri="{FF2B5EF4-FFF2-40B4-BE49-F238E27FC236}">
                <a16:creationId xmlns:a16="http://schemas.microsoft.com/office/drawing/2014/main" id="{487D8C05-4E7B-4929-8FD5-D176A40E43E5}"/>
              </a:ext>
            </a:extLst>
          </p:cNvPr>
          <p:cNvGraphicFramePr>
            <a:graphicFrameLocks noGrp="1"/>
          </p:cNvGraphicFramePr>
          <p:nvPr>
            <p:ph idx="1"/>
            <p:extLst>
              <p:ext uri="{D42A27DB-BD31-4B8C-83A1-F6EECF244321}">
                <p14:modId xmlns:p14="http://schemas.microsoft.com/office/powerpoint/2010/main" val="2743042493"/>
              </p:ext>
            </p:extLst>
          </p:nvPr>
        </p:nvGraphicFramePr>
        <p:xfrm>
          <a:off x="762000" y="2476500"/>
          <a:ext cx="10515600" cy="1112520"/>
        </p:xfrm>
        <a:graphic>
          <a:graphicData uri="http://schemas.openxmlformats.org/drawingml/2006/table">
            <a:tbl>
              <a:tblPr firstRow="1" bandRow="1">
                <a:tableStyleId>{5C22544A-7EE6-4342-B048-85BDC9FD1C3A}</a:tableStyleId>
              </a:tblPr>
              <a:tblGrid>
                <a:gridCol w="2480035">
                  <a:extLst>
                    <a:ext uri="{9D8B030D-6E8A-4147-A177-3AD203B41FA5}">
                      <a16:colId xmlns:a16="http://schemas.microsoft.com/office/drawing/2014/main" val="298679372"/>
                    </a:ext>
                  </a:extLst>
                </a:gridCol>
                <a:gridCol w="2777765">
                  <a:extLst>
                    <a:ext uri="{9D8B030D-6E8A-4147-A177-3AD203B41FA5}">
                      <a16:colId xmlns:a16="http://schemas.microsoft.com/office/drawing/2014/main" val="294689014"/>
                    </a:ext>
                  </a:extLst>
                </a:gridCol>
                <a:gridCol w="2628900">
                  <a:extLst>
                    <a:ext uri="{9D8B030D-6E8A-4147-A177-3AD203B41FA5}">
                      <a16:colId xmlns:a16="http://schemas.microsoft.com/office/drawing/2014/main" val="1969889738"/>
                    </a:ext>
                  </a:extLst>
                </a:gridCol>
                <a:gridCol w="2628900">
                  <a:extLst>
                    <a:ext uri="{9D8B030D-6E8A-4147-A177-3AD203B41FA5}">
                      <a16:colId xmlns:a16="http://schemas.microsoft.com/office/drawing/2014/main" val="2753539845"/>
                    </a:ext>
                  </a:extLst>
                </a:gridCol>
              </a:tblGrid>
              <a:tr h="370840">
                <a:tc>
                  <a:txBody>
                    <a:bodyPr/>
                    <a:lstStyle/>
                    <a:p>
                      <a:r>
                        <a:rPr lang="en-US" dirty="0"/>
                        <a:t>Amazon Rating</a:t>
                      </a:r>
                    </a:p>
                  </a:txBody>
                  <a:tcPr/>
                </a:tc>
                <a:tc>
                  <a:txBody>
                    <a:bodyPr/>
                    <a:lstStyle/>
                    <a:p>
                      <a:r>
                        <a:rPr lang="en-US" dirty="0"/>
                        <a:t>RNN</a:t>
                      </a:r>
                    </a:p>
                  </a:txBody>
                  <a:tcPr/>
                </a:tc>
                <a:tc>
                  <a:txBody>
                    <a:bodyPr/>
                    <a:lstStyle/>
                    <a:p>
                      <a:r>
                        <a:rPr lang="en-US" dirty="0"/>
                        <a:t>CNN</a:t>
                      </a:r>
                    </a:p>
                  </a:txBody>
                  <a:tcPr/>
                </a:tc>
                <a:tc>
                  <a:txBody>
                    <a:bodyPr/>
                    <a:lstStyle/>
                    <a:p>
                      <a:r>
                        <a:rPr lang="en-US" dirty="0" err="1"/>
                        <a:t>TextBlob</a:t>
                      </a:r>
                      <a:endParaRPr lang="en-US" dirty="0"/>
                    </a:p>
                  </a:txBody>
                  <a:tcPr/>
                </a:tc>
                <a:extLst>
                  <a:ext uri="{0D108BD9-81ED-4DB2-BD59-A6C34878D82A}">
                    <a16:rowId xmlns:a16="http://schemas.microsoft.com/office/drawing/2014/main" val="913237678"/>
                  </a:ext>
                </a:extLst>
              </a:tr>
              <a:tr h="370840">
                <a:tc>
                  <a:txBody>
                    <a:bodyPr/>
                    <a:lstStyle/>
                    <a:p>
                      <a:r>
                        <a:rPr lang="en-US" dirty="0"/>
                        <a:t>Negative</a:t>
                      </a:r>
                    </a:p>
                  </a:txBody>
                  <a:tcPr/>
                </a:tc>
                <a:tc>
                  <a:txBody>
                    <a:bodyPr/>
                    <a:lstStyle/>
                    <a:p>
                      <a:r>
                        <a:rPr lang="en-US" dirty="0"/>
                        <a:t>Positive</a:t>
                      </a:r>
                    </a:p>
                  </a:txBody>
                  <a:tcPr/>
                </a:tc>
                <a:tc>
                  <a:txBody>
                    <a:bodyPr/>
                    <a:lstStyle/>
                    <a:p>
                      <a:r>
                        <a:rPr lang="en-US" dirty="0"/>
                        <a:t>Negative</a:t>
                      </a:r>
                    </a:p>
                  </a:txBody>
                  <a:tcPr/>
                </a:tc>
                <a:tc>
                  <a:txBody>
                    <a:bodyPr/>
                    <a:lstStyle/>
                    <a:p>
                      <a:r>
                        <a:rPr lang="en-US" dirty="0"/>
                        <a:t>Negative</a:t>
                      </a:r>
                    </a:p>
                  </a:txBody>
                  <a:tcPr/>
                </a:tc>
                <a:extLst>
                  <a:ext uri="{0D108BD9-81ED-4DB2-BD59-A6C34878D82A}">
                    <a16:rowId xmlns:a16="http://schemas.microsoft.com/office/drawing/2014/main" val="179804110"/>
                  </a:ext>
                </a:extLst>
              </a:tr>
              <a:tr h="370840">
                <a:tc>
                  <a:txBody>
                    <a:bodyPr/>
                    <a:lstStyle/>
                    <a:p>
                      <a:r>
                        <a:rPr lang="en-US" dirty="0"/>
                        <a:t>1 star rating</a:t>
                      </a:r>
                    </a:p>
                  </a:txBody>
                  <a:tcPr/>
                </a:tc>
                <a:tc>
                  <a:txBody>
                    <a:bodyPr/>
                    <a:lstStyle/>
                    <a:p>
                      <a:r>
                        <a:rPr lang="en-US" dirty="0"/>
                        <a:t>1</a:t>
                      </a:r>
                    </a:p>
                  </a:txBody>
                  <a:tcPr/>
                </a:tc>
                <a:tc>
                  <a:txBody>
                    <a:bodyPr/>
                    <a:lstStyle/>
                    <a:p>
                      <a:r>
                        <a:rPr lang="en-US" dirty="0"/>
                        <a:t>0</a:t>
                      </a:r>
                    </a:p>
                  </a:txBody>
                  <a:tcPr/>
                </a:tc>
                <a:tc>
                  <a:txBody>
                    <a:bodyPr/>
                    <a:lstStyle/>
                    <a:p>
                      <a:r>
                        <a:rPr lang="en-US" sz="1800" b="0" i="0" kern="1200" dirty="0">
                          <a:solidFill>
                            <a:schemeClr val="dk1"/>
                          </a:solidFill>
                          <a:effectLst/>
                          <a:latin typeface="+mn-lt"/>
                          <a:ea typeface="+mn-ea"/>
                          <a:cs typeface="+mn-cs"/>
                        </a:rPr>
                        <a:t>0</a:t>
                      </a:r>
                      <a:endParaRPr lang="en-US" dirty="0"/>
                    </a:p>
                  </a:txBody>
                  <a:tcPr/>
                </a:tc>
                <a:extLst>
                  <a:ext uri="{0D108BD9-81ED-4DB2-BD59-A6C34878D82A}">
                    <a16:rowId xmlns:a16="http://schemas.microsoft.com/office/drawing/2014/main" val="548777352"/>
                  </a:ext>
                </a:extLst>
              </a:tr>
            </a:tbl>
          </a:graphicData>
        </a:graphic>
      </p:graphicFrame>
      <p:graphicFrame>
        <p:nvGraphicFramePr>
          <p:cNvPr id="8" name="Content Placeholder 6">
            <a:extLst>
              <a:ext uri="{FF2B5EF4-FFF2-40B4-BE49-F238E27FC236}">
                <a16:creationId xmlns:a16="http://schemas.microsoft.com/office/drawing/2014/main" id="{776D851F-4F9C-43A4-A1D3-6F1A00F18185}"/>
              </a:ext>
            </a:extLst>
          </p:cNvPr>
          <p:cNvGraphicFramePr>
            <a:graphicFrameLocks/>
          </p:cNvGraphicFramePr>
          <p:nvPr>
            <p:extLst>
              <p:ext uri="{D42A27DB-BD31-4B8C-83A1-F6EECF244321}">
                <p14:modId xmlns:p14="http://schemas.microsoft.com/office/powerpoint/2010/main" val="2534222571"/>
              </p:ext>
            </p:extLst>
          </p:nvPr>
        </p:nvGraphicFramePr>
        <p:xfrm>
          <a:off x="762000" y="5467151"/>
          <a:ext cx="10515600" cy="113911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98679372"/>
                    </a:ext>
                  </a:extLst>
                </a:gridCol>
                <a:gridCol w="2628900">
                  <a:extLst>
                    <a:ext uri="{9D8B030D-6E8A-4147-A177-3AD203B41FA5}">
                      <a16:colId xmlns:a16="http://schemas.microsoft.com/office/drawing/2014/main" val="294689014"/>
                    </a:ext>
                  </a:extLst>
                </a:gridCol>
                <a:gridCol w="2628900">
                  <a:extLst>
                    <a:ext uri="{9D8B030D-6E8A-4147-A177-3AD203B41FA5}">
                      <a16:colId xmlns:a16="http://schemas.microsoft.com/office/drawing/2014/main" val="1969889738"/>
                    </a:ext>
                  </a:extLst>
                </a:gridCol>
                <a:gridCol w="2628900">
                  <a:extLst>
                    <a:ext uri="{9D8B030D-6E8A-4147-A177-3AD203B41FA5}">
                      <a16:colId xmlns:a16="http://schemas.microsoft.com/office/drawing/2014/main" val="2753539845"/>
                    </a:ext>
                  </a:extLst>
                </a:gridCol>
              </a:tblGrid>
              <a:tr h="397432">
                <a:tc>
                  <a:txBody>
                    <a:bodyPr/>
                    <a:lstStyle/>
                    <a:p>
                      <a:r>
                        <a:rPr lang="en-US" dirty="0"/>
                        <a:t>Amazon Rating</a:t>
                      </a:r>
                    </a:p>
                  </a:txBody>
                  <a:tcPr/>
                </a:tc>
                <a:tc>
                  <a:txBody>
                    <a:bodyPr/>
                    <a:lstStyle/>
                    <a:p>
                      <a:r>
                        <a:rPr lang="en-US" dirty="0"/>
                        <a:t>RNN</a:t>
                      </a:r>
                    </a:p>
                  </a:txBody>
                  <a:tcPr/>
                </a:tc>
                <a:tc>
                  <a:txBody>
                    <a:bodyPr/>
                    <a:lstStyle/>
                    <a:p>
                      <a:r>
                        <a:rPr lang="en-US" dirty="0"/>
                        <a:t>CNN</a:t>
                      </a:r>
                    </a:p>
                  </a:txBody>
                  <a:tcPr/>
                </a:tc>
                <a:tc>
                  <a:txBody>
                    <a:bodyPr/>
                    <a:lstStyle/>
                    <a:p>
                      <a:r>
                        <a:rPr lang="en-US" dirty="0" err="1"/>
                        <a:t>TextBlob</a:t>
                      </a:r>
                      <a:endParaRPr lang="en-US" dirty="0"/>
                    </a:p>
                  </a:txBody>
                  <a:tcPr/>
                </a:tc>
                <a:extLst>
                  <a:ext uri="{0D108BD9-81ED-4DB2-BD59-A6C34878D82A}">
                    <a16:rowId xmlns:a16="http://schemas.microsoft.com/office/drawing/2014/main" val="913237678"/>
                  </a:ext>
                </a:extLst>
              </a:tr>
              <a:tr h="370840">
                <a:tc>
                  <a:txBody>
                    <a:bodyPr/>
                    <a:lstStyle/>
                    <a:p>
                      <a:r>
                        <a:rPr lang="en-US" dirty="0"/>
                        <a:t>Positive</a:t>
                      </a:r>
                    </a:p>
                  </a:txBody>
                  <a:tcPr/>
                </a:tc>
                <a:tc>
                  <a:txBody>
                    <a:bodyPr/>
                    <a:lstStyle/>
                    <a:p>
                      <a:r>
                        <a:rPr lang="en-US" dirty="0"/>
                        <a:t>Positive</a:t>
                      </a:r>
                    </a:p>
                  </a:txBody>
                  <a:tcPr/>
                </a:tc>
                <a:tc>
                  <a:txBody>
                    <a:bodyPr/>
                    <a:lstStyle/>
                    <a:p>
                      <a:r>
                        <a:rPr lang="en-US" dirty="0"/>
                        <a:t>Positive</a:t>
                      </a:r>
                    </a:p>
                  </a:txBody>
                  <a:tcPr/>
                </a:tc>
                <a:tc>
                  <a:txBody>
                    <a:bodyPr/>
                    <a:lstStyle/>
                    <a:p>
                      <a:r>
                        <a:rPr lang="en-US" dirty="0"/>
                        <a:t>Negative</a:t>
                      </a:r>
                    </a:p>
                  </a:txBody>
                  <a:tcPr/>
                </a:tc>
                <a:extLst>
                  <a:ext uri="{0D108BD9-81ED-4DB2-BD59-A6C34878D82A}">
                    <a16:rowId xmlns:a16="http://schemas.microsoft.com/office/drawing/2014/main" val="179804110"/>
                  </a:ext>
                </a:extLst>
              </a:tr>
              <a:tr h="370840">
                <a:tc>
                  <a:txBody>
                    <a:bodyPr/>
                    <a:lstStyle/>
                    <a:p>
                      <a:r>
                        <a:rPr lang="en-US" dirty="0"/>
                        <a:t>3 star rating</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942546629"/>
                  </a:ext>
                </a:extLst>
              </a:tr>
            </a:tbl>
          </a:graphicData>
        </a:graphic>
      </p:graphicFrame>
      <p:graphicFrame>
        <p:nvGraphicFramePr>
          <p:cNvPr id="11" name="Table 10">
            <a:extLst>
              <a:ext uri="{FF2B5EF4-FFF2-40B4-BE49-F238E27FC236}">
                <a16:creationId xmlns:a16="http://schemas.microsoft.com/office/drawing/2014/main" id="{98F45E63-9452-4EE3-997C-9FBFBECED21B}"/>
              </a:ext>
            </a:extLst>
          </p:cNvPr>
          <p:cNvGraphicFramePr>
            <a:graphicFrameLocks noGrp="1"/>
          </p:cNvGraphicFramePr>
          <p:nvPr>
            <p:extLst>
              <p:ext uri="{D42A27DB-BD31-4B8C-83A1-F6EECF244321}">
                <p14:modId xmlns:p14="http://schemas.microsoft.com/office/powerpoint/2010/main" val="1770885095"/>
              </p:ext>
            </p:extLst>
          </p:nvPr>
        </p:nvGraphicFramePr>
        <p:xfrm>
          <a:off x="762000" y="1690608"/>
          <a:ext cx="10515600" cy="640080"/>
        </p:xfrm>
        <a:graphic>
          <a:graphicData uri="http://schemas.openxmlformats.org/drawingml/2006/table">
            <a:tbl>
              <a:tblPr/>
              <a:tblGrid>
                <a:gridCol w="10515600">
                  <a:extLst>
                    <a:ext uri="{9D8B030D-6E8A-4147-A177-3AD203B41FA5}">
                      <a16:colId xmlns:a16="http://schemas.microsoft.com/office/drawing/2014/main" val="4165182970"/>
                    </a:ext>
                  </a:extLst>
                </a:gridCol>
              </a:tblGrid>
              <a:tr h="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dirty="0">
                          <a:effectLst/>
                        </a:rPr>
                        <a:t>It is rather limited in what it can cut. Worst </a:t>
                      </a:r>
                      <a:r>
                        <a:rPr lang="en-US" dirty="0" err="1">
                          <a:effectLst/>
                        </a:rPr>
                        <a:t>thng</a:t>
                      </a:r>
                      <a:r>
                        <a:rPr lang="en-US" dirty="0">
                          <a:effectLst/>
                        </a:rPr>
                        <a:t> is that the depth is not adjustable. So many other options and I made a mistake and bought this.  </a:t>
                      </a:r>
                      <a:r>
                        <a:rPr lang="en-US" dirty="0">
                          <a:solidFill>
                            <a:srgbClr val="FF0000"/>
                          </a:solidFill>
                          <a:effectLst/>
                        </a:rPr>
                        <a:t>  False Positive for RNN.</a:t>
                      </a:r>
                    </a:p>
                  </a:txBody>
                  <a:tcPr anchor="ctr">
                    <a:lnL>
                      <a:noFill/>
                    </a:lnL>
                    <a:lnR>
                      <a:noFill/>
                    </a:lnR>
                    <a:lnT>
                      <a:noFill/>
                    </a:lnT>
                    <a:lnB>
                      <a:noFill/>
                    </a:lnB>
                    <a:solidFill>
                      <a:srgbClr val="FFFFFF"/>
                    </a:solidFill>
                  </a:tcPr>
                </a:tc>
                <a:extLst>
                  <a:ext uri="{0D108BD9-81ED-4DB2-BD59-A6C34878D82A}">
                    <a16:rowId xmlns:a16="http://schemas.microsoft.com/office/drawing/2014/main" val="1812637871"/>
                  </a:ext>
                </a:extLst>
              </a:tr>
            </a:tbl>
          </a:graphicData>
        </a:graphic>
      </p:graphicFrame>
      <p:sp>
        <p:nvSpPr>
          <p:cNvPr id="12" name="Rectangle 1">
            <a:extLst>
              <a:ext uri="{FF2B5EF4-FFF2-40B4-BE49-F238E27FC236}">
                <a16:creationId xmlns:a16="http://schemas.microsoft.com/office/drawing/2014/main" id="{B6431B18-86C6-46AD-8BA4-925933DA0ECC}"/>
              </a:ext>
            </a:extLst>
          </p:cNvPr>
          <p:cNvSpPr>
            <a:spLocks noChangeArrowheads="1"/>
          </p:cNvSpPr>
          <p:nvPr/>
        </p:nvSpPr>
        <p:spPr bwMode="auto">
          <a:xfrm>
            <a:off x="762000" y="16907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EACF64C4-F46C-4171-B018-C810AF11D328}"/>
              </a:ext>
            </a:extLst>
          </p:cNvPr>
          <p:cNvGraphicFramePr>
            <a:graphicFrameLocks noGrp="1"/>
          </p:cNvGraphicFramePr>
          <p:nvPr>
            <p:extLst>
              <p:ext uri="{D42A27DB-BD31-4B8C-83A1-F6EECF244321}">
                <p14:modId xmlns:p14="http://schemas.microsoft.com/office/powerpoint/2010/main" val="2851492157"/>
              </p:ext>
            </p:extLst>
          </p:nvPr>
        </p:nvGraphicFramePr>
        <p:xfrm>
          <a:off x="762000" y="4028120"/>
          <a:ext cx="10515600" cy="1139113"/>
        </p:xfrm>
        <a:graphic>
          <a:graphicData uri="http://schemas.openxmlformats.org/drawingml/2006/table">
            <a:tbl>
              <a:tblPr/>
              <a:tblGrid>
                <a:gridCol w="10515600">
                  <a:extLst>
                    <a:ext uri="{9D8B030D-6E8A-4147-A177-3AD203B41FA5}">
                      <a16:colId xmlns:a16="http://schemas.microsoft.com/office/drawing/2014/main" val="4165182970"/>
                    </a:ext>
                  </a:extLst>
                </a:gridCol>
              </a:tblGrid>
              <a:tr h="1139113">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dirty="0">
                          <a:effectLst/>
                        </a:rPr>
                        <a:t>I have had this router about a year before buying this plunge base. This base was the only thing I needed to make this compact router my go to for every day use. adjustments and control rival the big routers but handling this small one is very precise and easy. Love it!!  </a:t>
                      </a:r>
                      <a:r>
                        <a:rPr lang="en-US" dirty="0">
                          <a:solidFill>
                            <a:srgbClr val="FF0000"/>
                          </a:solidFill>
                          <a:effectLst/>
                        </a:rPr>
                        <a:t>False Negative with </a:t>
                      </a:r>
                      <a:r>
                        <a:rPr lang="en-US" dirty="0" err="1">
                          <a:solidFill>
                            <a:srgbClr val="FF0000"/>
                          </a:solidFill>
                          <a:effectLst/>
                        </a:rPr>
                        <a:t>TextBlob</a:t>
                      </a:r>
                      <a:r>
                        <a:rPr lang="en-US" dirty="0">
                          <a:solidFill>
                            <a:srgbClr val="FF0000"/>
                          </a:solidFill>
                          <a:effectLst/>
                        </a:rPr>
                        <a:t>.</a:t>
                      </a:r>
                    </a:p>
                  </a:txBody>
                  <a:tcPr anchor="ctr">
                    <a:lnL>
                      <a:noFill/>
                    </a:lnL>
                    <a:lnR>
                      <a:noFill/>
                    </a:lnR>
                    <a:lnT>
                      <a:noFill/>
                    </a:lnT>
                    <a:lnB>
                      <a:noFill/>
                    </a:lnB>
                    <a:solidFill>
                      <a:srgbClr val="FFFFFF"/>
                    </a:solidFill>
                  </a:tcPr>
                </a:tc>
                <a:extLst>
                  <a:ext uri="{0D108BD9-81ED-4DB2-BD59-A6C34878D82A}">
                    <a16:rowId xmlns:a16="http://schemas.microsoft.com/office/drawing/2014/main" val="1812637871"/>
                  </a:ext>
                </a:extLst>
              </a:tr>
            </a:tbl>
          </a:graphicData>
        </a:graphic>
      </p:graphicFrame>
    </p:spTree>
    <p:extLst>
      <p:ext uri="{BB962C8B-B14F-4D97-AF65-F5344CB8AC3E}">
        <p14:creationId xmlns:p14="http://schemas.microsoft.com/office/powerpoint/2010/main" val="52760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3415-0F3D-4422-A628-2E18395A6F7D}"/>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AAAEA5B2-9558-4C0A-80F0-B1C4C9587D97}"/>
              </a:ext>
            </a:extLst>
          </p:cNvPr>
          <p:cNvSpPr>
            <a:spLocks noGrp="1"/>
          </p:cNvSpPr>
          <p:nvPr>
            <p:ph idx="1"/>
          </p:nvPr>
        </p:nvSpPr>
        <p:spPr>
          <a:xfrm>
            <a:off x="838200" y="1825625"/>
            <a:ext cx="10515600" cy="4351338"/>
          </a:xfrm>
        </p:spPr>
        <p:txBody>
          <a:bodyPr>
            <a:normAutofit fontScale="77500" lnSpcReduction="20000"/>
          </a:bodyPr>
          <a:lstStyle/>
          <a:p>
            <a:r>
              <a:rPr lang="en-US" dirty="0"/>
              <a:t>#rating = lambda x: 1 if x &gt; 2.0 else 0</a:t>
            </a:r>
          </a:p>
          <a:p>
            <a:r>
              <a:rPr lang="en-US" dirty="0"/>
              <a:t>#sample size = 10261 </a:t>
            </a:r>
          </a:p>
          <a:p>
            <a:r>
              <a:rPr lang="en-US" dirty="0"/>
              <a:t>#model accuracy ~ 93.94%</a:t>
            </a:r>
          </a:p>
          <a:p>
            <a:r>
              <a:rPr lang="en-US" dirty="0"/>
              <a:t>Based on 1000 test samples after training/validation</a:t>
            </a:r>
          </a:p>
          <a:p>
            <a:r>
              <a:rPr lang="en-US" dirty="0"/>
              <a:t>Data: reviews_Musical_Instruments_5.json.gz</a:t>
            </a:r>
          </a:p>
          <a:p>
            <a:endParaRPr lang="en-US" dirty="0"/>
          </a:p>
          <a:p>
            <a:pPr marL="0" indent="0">
              <a:buNone/>
            </a:pPr>
            <a:r>
              <a:rPr lang="en-US" sz="3100" dirty="0" err="1"/>
              <a:t>tn</a:t>
            </a:r>
            <a:r>
              <a:rPr lang="en-US" sz="3100" dirty="0"/>
              <a:t>, </a:t>
            </a:r>
            <a:r>
              <a:rPr lang="en-US" sz="3100" dirty="0" err="1"/>
              <a:t>fp</a:t>
            </a:r>
            <a:r>
              <a:rPr lang="en-US" sz="3100" dirty="0"/>
              <a:t>, </a:t>
            </a:r>
            <a:r>
              <a:rPr lang="en-US" sz="3100" dirty="0" err="1"/>
              <a:t>fn</a:t>
            </a:r>
            <a:r>
              <a:rPr lang="en-US" sz="3100" dirty="0"/>
              <a:t>, </a:t>
            </a:r>
            <a:r>
              <a:rPr lang="en-US" sz="3100" dirty="0" err="1"/>
              <a:t>tp</a:t>
            </a:r>
            <a:r>
              <a:rPr lang="en-US" sz="3100" dirty="0"/>
              <a:t>   </a:t>
            </a:r>
          </a:p>
          <a:p>
            <a:endParaRPr lang="en-US" dirty="0"/>
          </a:p>
          <a:p>
            <a:pPr marL="0" indent="0">
              <a:buNone/>
            </a:pPr>
            <a:r>
              <a:rPr lang="en-US" dirty="0"/>
              <a:t>(0, 46, 0, 954) RNN</a:t>
            </a:r>
          </a:p>
          <a:p>
            <a:pPr marL="0" indent="0">
              <a:buNone/>
            </a:pPr>
            <a:r>
              <a:rPr lang="en-US" dirty="0"/>
              <a:t>(4, 38, 5, 953) CNN</a:t>
            </a:r>
          </a:p>
          <a:p>
            <a:pPr marL="0" indent="0">
              <a:buNone/>
            </a:pPr>
            <a:r>
              <a:rPr lang="en-US" dirty="0"/>
              <a:t>(14, 28, 57, 901) </a:t>
            </a:r>
            <a:r>
              <a:rPr lang="en-US" dirty="0" err="1"/>
              <a:t>TextBlob</a:t>
            </a:r>
            <a:endParaRPr lang="en-US" dirty="0"/>
          </a:p>
          <a:p>
            <a:pPr marL="0" indent="0">
              <a:buNone/>
            </a:pPr>
            <a:r>
              <a:rPr lang="en-US" dirty="0"/>
              <a:t>(14, 32, 46, 908) </a:t>
            </a:r>
            <a:r>
              <a:rPr lang="en-US" dirty="0" err="1"/>
              <a:t>TextBlob</a:t>
            </a:r>
            <a:endParaRPr lang="en-US" dirty="0"/>
          </a:p>
          <a:p>
            <a:endParaRPr lang="en-US" dirty="0"/>
          </a:p>
        </p:txBody>
      </p:sp>
      <p:sp>
        <p:nvSpPr>
          <p:cNvPr id="4" name="Rectangle 1">
            <a:extLst>
              <a:ext uri="{FF2B5EF4-FFF2-40B4-BE49-F238E27FC236}">
                <a16:creationId xmlns:a16="http://schemas.microsoft.com/office/drawing/2014/main" id="{0E5E6D62-27C1-4C69-944F-ABE9AF6AB8AB}"/>
              </a:ext>
            </a:extLst>
          </p:cNvPr>
          <p:cNvSpPr>
            <a:spLocks noChangeArrowheads="1"/>
          </p:cNvSpPr>
          <p:nvPr/>
        </p:nvSpPr>
        <p:spPr bwMode="auto">
          <a:xfrm>
            <a:off x="0" y="0"/>
            <a:ext cx="704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Accuracy: 93.94%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03F9F"/>
                </a:solidFill>
                <a:effectLst/>
                <a:latin typeface="Courier New" panose="02070309020205020404" pitchFamily="49" charset="0"/>
                <a:cs typeface="Courier New" panose="02070309020205020404" pitchFamily="49" charset="0"/>
              </a:rPr>
              <a:t>In [282]:</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721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A931148-D1D2-4872-8D37-F3BA1CAF5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112" y="1606628"/>
            <a:ext cx="5294716" cy="3401855"/>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98755F5-DC16-4418-91E2-397151CCEA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5241" y="1606629"/>
            <a:ext cx="5294715" cy="3401854"/>
          </a:xfrm>
          <a:prstGeom prst="rect">
            <a:avLst/>
          </a:prstGeom>
        </p:spPr>
      </p:pic>
      <p:sp>
        <p:nvSpPr>
          <p:cNvPr id="2" name="Rectangle 1">
            <a:extLst>
              <a:ext uri="{FF2B5EF4-FFF2-40B4-BE49-F238E27FC236}">
                <a16:creationId xmlns:a16="http://schemas.microsoft.com/office/drawing/2014/main" id="{4A4704AE-AC9A-45BB-96E6-EA709B01CD6B}"/>
              </a:ext>
            </a:extLst>
          </p:cNvPr>
          <p:cNvSpPr/>
          <p:nvPr/>
        </p:nvSpPr>
        <p:spPr>
          <a:xfrm>
            <a:off x="947165" y="5765720"/>
            <a:ext cx="3528658" cy="307777"/>
          </a:xfrm>
          <a:prstGeom prst="rect">
            <a:avLst/>
          </a:prstGeom>
        </p:spPr>
        <p:txBody>
          <a:bodyPr wrap="none">
            <a:spAutoFit/>
          </a:bodyPr>
          <a:lstStyle/>
          <a:p>
            <a:r>
              <a:rPr lang="en-US" sz="1400" i="1" dirty="0">
                <a:solidFill>
                  <a:schemeClr val="bg2">
                    <a:lumMod val="50000"/>
                  </a:schemeClr>
                </a:solidFill>
              </a:rPr>
              <a:t>Data: reviews_Musical_Instruments_5.json.gz</a:t>
            </a:r>
          </a:p>
        </p:txBody>
      </p:sp>
    </p:spTree>
    <p:extLst>
      <p:ext uri="{BB962C8B-B14F-4D97-AF65-F5344CB8AC3E}">
        <p14:creationId xmlns:p14="http://schemas.microsoft.com/office/powerpoint/2010/main" val="47206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3415-0F3D-4422-A628-2E18395A6F7D}"/>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AAAEA5B2-9558-4C0A-80F0-B1C4C9587D97}"/>
              </a:ext>
            </a:extLst>
          </p:cNvPr>
          <p:cNvSpPr>
            <a:spLocks noGrp="1"/>
          </p:cNvSpPr>
          <p:nvPr>
            <p:ph idx="1"/>
          </p:nvPr>
        </p:nvSpPr>
        <p:spPr/>
        <p:txBody>
          <a:bodyPr>
            <a:normAutofit fontScale="85000" lnSpcReduction="20000"/>
          </a:bodyPr>
          <a:lstStyle/>
          <a:p>
            <a:r>
              <a:rPr lang="en-US" dirty="0"/>
              <a:t>#rating = lambda x: 1 if x &gt; 2.0 else 0</a:t>
            </a:r>
          </a:p>
          <a:p>
            <a:r>
              <a:rPr lang="en-US" dirty="0"/>
              <a:t>#sample size = 134476</a:t>
            </a:r>
          </a:p>
          <a:p>
            <a:r>
              <a:rPr lang="en-US" dirty="0"/>
              <a:t>#model accuracy ~ 94%</a:t>
            </a:r>
          </a:p>
          <a:p>
            <a:r>
              <a:rPr lang="en-US" dirty="0"/>
              <a:t>Based on 1000 test samples after training/validation</a:t>
            </a:r>
          </a:p>
          <a:p>
            <a:r>
              <a:rPr lang="en-US" dirty="0"/>
              <a:t>Data: reviews_Tools_and_Home_Improvement_5.json.gz</a:t>
            </a:r>
          </a:p>
          <a:p>
            <a:endParaRPr lang="en-US" dirty="0"/>
          </a:p>
          <a:p>
            <a:pPr marL="0" indent="0">
              <a:buNone/>
            </a:pPr>
            <a:r>
              <a:rPr lang="en-US" sz="3100" dirty="0" err="1"/>
              <a:t>tn</a:t>
            </a:r>
            <a:r>
              <a:rPr lang="en-US" sz="3100" dirty="0"/>
              <a:t>, </a:t>
            </a:r>
            <a:r>
              <a:rPr lang="en-US" sz="3100" dirty="0" err="1"/>
              <a:t>fp</a:t>
            </a:r>
            <a:r>
              <a:rPr lang="en-US" sz="3100" dirty="0"/>
              <a:t>, </a:t>
            </a:r>
            <a:r>
              <a:rPr lang="en-US" sz="3100" dirty="0" err="1"/>
              <a:t>fn</a:t>
            </a:r>
            <a:r>
              <a:rPr lang="en-US" sz="3100" dirty="0"/>
              <a:t>, </a:t>
            </a:r>
            <a:r>
              <a:rPr lang="en-US" sz="3100" dirty="0" err="1"/>
              <a:t>tp</a:t>
            </a:r>
            <a:r>
              <a:rPr lang="en-US" sz="3100" dirty="0"/>
              <a:t>   </a:t>
            </a:r>
          </a:p>
          <a:p>
            <a:endParaRPr lang="en-US" dirty="0"/>
          </a:p>
          <a:p>
            <a:pPr marL="0" indent="0">
              <a:buNone/>
            </a:pPr>
            <a:r>
              <a:rPr lang="de-DE" dirty="0"/>
              <a:t>(31, 30, 18, 921) CNN</a:t>
            </a:r>
          </a:p>
          <a:p>
            <a:pPr marL="0" indent="0">
              <a:buNone/>
            </a:pPr>
            <a:r>
              <a:rPr lang="de-DE" dirty="0"/>
              <a:t>(35, 26, 25, 914) RNN</a:t>
            </a:r>
          </a:p>
          <a:p>
            <a:pPr marL="0" indent="0">
              <a:buNone/>
            </a:pPr>
            <a:r>
              <a:rPr lang="de-DE" dirty="0"/>
              <a:t>(21, 40, 93, 846) TextBlob</a:t>
            </a:r>
          </a:p>
          <a:p>
            <a:endParaRPr lang="en-US" dirty="0"/>
          </a:p>
        </p:txBody>
      </p:sp>
    </p:spTree>
    <p:extLst>
      <p:ext uri="{BB962C8B-B14F-4D97-AF65-F5344CB8AC3E}">
        <p14:creationId xmlns:p14="http://schemas.microsoft.com/office/powerpoint/2010/main" val="366898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18">
            <a:extLst>
              <a:ext uri="{FF2B5EF4-FFF2-40B4-BE49-F238E27FC236}">
                <a16:creationId xmlns:a16="http://schemas.microsoft.com/office/drawing/2014/main" id="{FE9A604B-FF99-4CB8-9D8E-A88BAE2CA0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728071"/>
            <a:ext cx="5294716" cy="3401855"/>
          </a:xfrm>
          <a:prstGeom prst="rect">
            <a:avLst/>
          </a:prstGeom>
        </p:spPr>
      </p:pic>
      <p:cxnSp>
        <p:nvCxnSpPr>
          <p:cNvPr id="28" name="Straight Connector 27">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2208531-5CB8-4CA2-8AEC-8C4861B60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1728073"/>
            <a:ext cx="5294715" cy="3401854"/>
          </a:xfrm>
          <a:prstGeom prst="rect">
            <a:avLst/>
          </a:prstGeom>
        </p:spPr>
      </p:pic>
      <p:sp>
        <p:nvSpPr>
          <p:cNvPr id="2" name="Rectangle 1">
            <a:extLst>
              <a:ext uri="{FF2B5EF4-FFF2-40B4-BE49-F238E27FC236}">
                <a16:creationId xmlns:a16="http://schemas.microsoft.com/office/drawing/2014/main" id="{DFA11E9C-81FD-4B4D-910C-3DC58D173325}"/>
              </a:ext>
            </a:extLst>
          </p:cNvPr>
          <p:cNvSpPr/>
          <p:nvPr/>
        </p:nvSpPr>
        <p:spPr>
          <a:xfrm>
            <a:off x="728907" y="5861804"/>
            <a:ext cx="4342599" cy="307777"/>
          </a:xfrm>
          <a:prstGeom prst="rect">
            <a:avLst/>
          </a:prstGeom>
        </p:spPr>
        <p:txBody>
          <a:bodyPr wrap="none">
            <a:spAutoFit/>
          </a:bodyPr>
          <a:lstStyle/>
          <a:p>
            <a:r>
              <a:rPr lang="en-US" sz="1400" i="1" dirty="0">
                <a:solidFill>
                  <a:schemeClr val="bg2">
                    <a:lumMod val="50000"/>
                  </a:schemeClr>
                </a:solidFill>
              </a:rPr>
              <a:t>Data: reviews_Tools_and_Home_Improvement_5.json.gz</a:t>
            </a:r>
          </a:p>
        </p:txBody>
      </p:sp>
    </p:spTree>
    <p:extLst>
      <p:ext uri="{BB962C8B-B14F-4D97-AF65-F5344CB8AC3E}">
        <p14:creationId xmlns:p14="http://schemas.microsoft.com/office/powerpoint/2010/main" val="248635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3415-0F3D-4422-A628-2E18395A6F7D}"/>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AAAEA5B2-9558-4C0A-80F0-B1C4C9587D97}"/>
              </a:ext>
            </a:extLst>
          </p:cNvPr>
          <p:cNvSpPr>
            <a:spLocks noGrp="1"/>
          </p:cNvSpPr>
          <p:nvPr>
            <p:ph idx="1"/>
          </p:nvPr>
        </p:nvSpPr>
        <p:spPr/>
        <p:txBody>
          <a:bodyPr>
            <a:normAutofit fontScale="92500" lnSpcReduction="10000"/>
          </a:bodyPr>
          <a:lstStyle/>
          <a:p>
            <a:r>
              <a:rPr lang="en-US" sz="2400" dirty="0"/>
              <a:t>#rating = lambda x: 1 if x &gt; 3.0 else 0</a:t>
            </a:r>
          </a:p>
          <a:p>
            <a:r>
              <a:rPr lang="en-US" sz="2400" dirty="0"/>
              <a:t>#sample size = 10261 </a:t>
            </a:r>
          </a:p>
          <a:p>
            <a:r>
              <a:rPr lang="en-US" sz="2400" dirty="0"/>
              <a:t>#model accuracy ~ 84%</a:t>
            </a:r>
          </a:p>
          <a:p>
            <a:r>
              <a:rPr lang="en-US" sz="2400" dirty="0"/>
              <a:t>Based on 1000 test samples after training/validation</a:t>
            </a:r>
          </a:p>
          <a:p>
            <a:r>
              <a:rPr lang="en-US" sz="2400" dirty="0"/>
              <a:t>Data: reviews_Musical_Instruments_5.json.gz</a:t>
            </a:r>
          </a:p>
          <a:p>
            <a:endParaRPr lang="en-US" dirty="0"/>
          </a:p>
          <a:p>
            <a:pPr marL="0" indent="0">
              <a:buNone/>
            </a:pPr>
            <a:r>
              <a:rPr lang="en-US" dirty="0" err="1"/>
              <a:t>tn</a:t>
            </a:r>
            <a:r>
              <a:rPr lang="en-US" dirty="0"/>
              <a:t>, </a:t>
            </a:r>
            <a:r>
              <a:rPr lang="en-US" dirty="0" err="1"/>
              <a:t>fp</a:t>
            </a:r>
            <a:r>
              <a:rPr lang="en-US" dirty="0"/>
              <a:t>, </a:t>
            </a:r>
            <a:r>
              <a:rPr lang="en-US" dirty="0" err="1"/>
              <a:t>fn</a:t>
            </a:r>
            <a:r>
              <a:rPr lang="en-US" dirty="0"/>
              <a:t>, </a:t>
            </a:r>
            <a:r>
              <a:rPr lang="en-US" dirty="0" err="1"/>
              <a:t>tp</a:t>
            </a:r>
            <a:r>
              <a:rPr lang="en-US" dirty="0"/>
              <a:t>   </a:t>
            </a:r>
          </a:p>
          <a:p>
            <a:pPr marL="0" indent="0">
              <a:buNone/>
            </a:pPr>
            <a:endParaRPr lang="en-US" dirty="0"/>
          </a:p>
          <a:p>
            <a:pPr marL="0" indent="0">
              <a:buNone/>
            </a:pPr>
            <a:r>
              <a:rPr lang="de-DE" dirty="0"/>
              <a:t>(14, 121, 63, 802) RNN</a:t>
            </a:r>
          </a:p>
          <a:p>
            <a:pPr marL="0" indent="0">
              <a:buNone/>
            </a:pPr>
            <a:r>
              <a:rPr lang="de-DE" dirty="0"/>
              <a:t>(33, 102, 34, 831) TextBlob</a:t>
            </a:r>
          </a:p>
          <a:p>
            <a:endParaRPr lang="en-US" dirty="0"/>
          </a:p>
        </p:txBody>
      </p:sp>
    </p:spTree>
    <p:extLst>
      <p:ext uri="{BB962C8B-B14F-4D97-AF65-F5344CB8AC3E}">
        <p14:creationId xmlns:p14="http://schemas.microsoft.com/office/powerpoint/2010/main" val="3340732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7ECE-1E34-4677-B28D-D2D89ED47A48}"/>
              </a:ext>
            </a:extLst>
          </p:cNvPr>
          <p:cNvSpPr>
            <a:spLocks noGrp="1"/>
          </p:cNvSpPr>
          <p:nvPr>
            <p:ph type="title"/>
          </p:nvPr>
        </p:nvSpPr>
        <p:spPr/>
        <p:txBody>
          <a:bodyPr/>
          <a:lstStyle/>
          <a:p>
            <a:r>
              <a:rPr lang="en-US" dirty="0"/>
              <a:t>Conclusion &amp; Findings:</a:t>
            </a:r>
          </a:p>
        </p:txBody>
      </p:sp>
      <p:sp>
        <p:nvSpPr>
          <p:cNvPr id="3" name="Content Placeholder 2">
            <a:extLst>
              <a:ext uri="{FF2B5EF4-FFF2-40B4-BE49-F238E27FC236}">
                <a16:creationId xmlns:a16="http://schemas.microsoft.com/office/drawing/2014/main" id="{5F27B3DF-68DB-4A01-B0AE-45D1E37587DF}"/>
              </a:ext>
            </a:extLst>
          </p:cNvPr>
          <p:cNvSpPr>
            <a:spLocks noGrp="1"/>
          </p:cNvSpPr>
          <p:nvPr>
            <p:ph sz="half" idx="1"/>
          </p:nvPr>
        </p:nvSpPr>
        <p:spPr>
          <a:xfrm>
            <a:off x="838199" y="1825625"/>
            <a:ext cx="8508023" cy="4351338"/>
          </a:xfrm>
        </p:spPr>
        <p:txBody>
          <a:bodyPr>
            <a:normAutofit/>
          </a:bodyPr>
          <a:lstStyle/>
          <a:p>
            <a:r>
              <a:rPr lang="en-US" dirty="0"/>
              <a:t> For small data set (10K), </a:t>
            </a:r>
            <a:r>
              <a:rPr lang="en-US" dirty="0" err="1"/>
              <a:t>TextBlob</a:t>
            </a:r>
            <a:r>
              <a:rPr lang="en-US" dirty="0"/>
              <a:t> performs better than CNN and RNN models.</a:t>
            </a:r>
          </a:p>
          <a:p>
            <a:r>
              <a:rPr lang="en-US" dirty="0"/>
              <a:t> For large data set (100K), CNN and RNN models perform better than </a:t>
            </a:r>
            <a:r>
              <a:rPr lang="en-US" dirty="0" err="1"/>
              <a:t>TextBlob</a:t>
            </a:r>
            <a:r>
              <a:rPr lang="en-US" dirty="0"/>
              <a:t>.</a:t>
            </a:r>
          </a:p>
          <a:p>
            <a:r>
              <a:rPr lang="en-US" dirty="0"/>
              <a:t>Neutral rating (~3.0 star) can skew the models…</a:t>
            </a:r>
          </a:p>
          <a:p>
            <a:r>
              <a:rPr lang="en-US" dirty="0"/>
              <a:t>It is much easier to use </a:t>
            </a:r>
            <a:r>
              <a:rPr lang="en-US" dirty="0" err="1"/>
              <a:t>TextBlob</a:t>
            </a:r>
            <a:r>
              <a:rPr lang="en-US" dirty="0"/>
              <a:t> library…then trying with Deep Learning/ML models.</a:t>
            </a:r>
          </a:p>
          <a:p>
            <a:r>
              <a:rPr lang="en-US" dirty="0"/>
              <a:t>ML’s Sentimental Analysis != Human’s critical reading/thinking…</a:t>
            </a:r>
          </a:p>
          <a:p>
            <a:endParaRPr lang="en-US" dirty="0"/>
          </a:p>
        </p:txBody>
      </p:sp>
    </p:spTree>
    <p:extLst>
      <p:ext uri="{BB962C8B-B14F-4D97-AF65-F5344CB8AC3E}">
        <p14:creationId xmlns:p14="http://schemas.microsoft.com/office/powerpoint/2010/main" val="352219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C4AC-D38B-4F36-A113-09EBD2D412F3}"/>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0D06DB5F-F2A2-4052-BE9F-B27471F4E273}"/>
              </a:ext>
            </a:extLst>
          </p:cNvPr>
          <p:cNvSpPr>
            <a:spLocks noGrp="1"/>
          </p:cNvSpPr>
          <p:nvPr>
            <p:ph idx="1"/>
          </p:nvPr>
        </p:nvSpPr>
        <p:spPr>
          <a:xfrm>
            <a:off x="838200" y="1442300"/>
            <a:ext cx="10515600" cy="5415699"/>
          </a:xfrm>
        </p:spPr>
        <p:txBody>
          <a:bodyPr>
            <a:normAutofit fontScale="92500" lnSpcReduction="10000"/>
          </a:bodyPr>
          <a:lstStyle/>
          <a:p>
            <a:r>
              <a:rPr lang="en-US" b="1" dirty="0"/>
              <a:t>Ups and downs: Modeling the visual evolution of fashion trends with one-class collaborative filtering</a:t>
            </a:r>
            <a:br>
              <a:rPr lang="en-US" dirty="0"/>
            </a:br>
            <a:r>
              <a:rPr lang="en-US" dirty="0"/>
              <a:t>R. He, J. McAuley</a:t>
            </a:r>
            <a:br>
              <a:rPr lang="en-US" dirty="0"/>
            </a:br>
            <a:r>
              <a:rPr lang="en-US" i="1" dirty="0"/>
              <a:t>WWW</a:t>
            </a:r>
            <a:r>
              <a:rPr lang="en-US" dirty="0"/>
              <a:t>, 2016</a:t>
            </a:r>
          </a:p>
          <a:p>
            <a:r>
              <a:rPr lang="en-US" b="1" dirty="0"/>
              <a:t>RNN Sentimental Analysis</a:t>
            </a:r>
          </a:p>
          <a:p>
            <a:pPr lvl="1"/>
            <a:r>
              <a:rPr lang="en-US" dirty="0"/>
              <a:t>Pedersen, MEH. “Natural Language Processing" </a:t>
            </a:r>
            <a:r>
              <a:rPr lang="en-US" i="1" dirty="0"/>
              <a:t>Sentimental Analysis. </a:t>
            </a:r>
            <a:r>
              <a:rPr lang="en-US" dirty="0"/>
              <a:t> 13 Feb 2018</a:t>
            </a:r>
            <a:endParaRPr lang="en-US" b="1" dirty="0"/>
          </a:p>
          <a:p>
            <a:r>
              <a:rPr lang="en-US" b="1" dirty="0"/>
              <a:t>CNN Sentimental Analysis</a:t>
            </a:r>
          </a:p>
          <a:p>
            <a:pPr lvl="1"/>
            <a:r>
              <a:rPr lang="en-US" dirty="0"/>
              <a:t>Kim, Ricky. “Another Twitter sentimental analysis with Python" </a:t>
            </a:r>
            <a:r>
              <a:rPr lang="en-US" i="1" dirty="0"/>
              <a:t>Medium: Toward Data Science</a:t>
            </a:r>
            <a:r>
              <a:rPr lang="en-US" dirty="0"/>
              <a:t>. 22 Feb 2018.</a:t>
            </a:r>
          </a:p>
          <a:p>
            <a:r>
              <a:rPr lang="en-US" b="1" dirty="0" err="1"/>
              <a:t>TextBlob</a:t>
            </a:r>
            <a:r>
              <a:rPr lang="en-US" b="1" dirty="0"/>
              <a:t> Library Usage</a:t>
            </a:r>
          </a:p>
          <a:p>
            <a:pPr lvl="1"/>
            <a:r>
              <a:rPr lang="en-US" dirty="0"/>
              <a:t>Zhao, Alice. “Sentiment Analysis with </a:t>
            </a:r>
            <a:r>
              <a:rPr lang="en-US" dirty="0" err="1"/>
              <a:t>TextBlob</a:t>
            </a:r>
            <a:r>
              <a:rPr lang="en-US" dirty="0"/>
              <a:t> in Python” </a:t>
            </a:r>
            <a:r>
              <a:rPr lang="en-US" dirty="0" err="1"/>
              <a:t>Youtube</a:t>
            </a:r>
            <a:r>
              <a:rPr lang="en-US" i="1" dirty="0"/>
              <a:t>: Natural Language Processing Part 4</a:t>
            </a:r>
            <a:r>
              <a:rPr lang="en-US" dirty="0"/>
              <a:t>. Jan 5, 2019.</a:t>
            </a:r>
          </a:p>
          <a:p>
            <a:r>
              <a:rPr lang="en-US" dirty="0"/>
              <a:t>Other docs:</a:t>
            </a:r>
          </a:p>
          <a:p>
            <a:pPr lvl="1"/>
            <a:r>
              <a:rPr lang="en-US" dirty="0"/>
              <a:t>https://stackoverflow.com/questions/19790188/expanding-english-language-contractions-in-python</a:t>
            </a:r>
          </a:p>
          <a:p>
            <a:pPr lvl="1"/>
            <a:endParaRPr lang="en-US" b="1" dirty="0"/>
          </a:p>
          <a:p>
            <a:endParaRPr lang="en-US" b="1" dirty="0"/>
          </a:p>
          <a:p>
            <a:endParaRPr lang="en-US" dirty="0"/>
          </a:p>
        </p:txBody>
      </p:sp>
    </p:spTree>
    <p:extLst>
      <p:ext uri="{BB962C8B-B14F-4D97-AF65-F5344CB8AC3E}">
        <p14:creationId xmlns:p14="http://schemas.microsoft.com/office/powerpoint/2010/main" val="1677946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7ECE-1E34-4677-B28D-D2D89ED47A48}"/>
              </a:ext>
            </a:extLst>
          </p:cNvPr>
          <p:cNvSpPr>
            <a:spLocks noGrp="1"/>
          </p:cNvSpPr>
          <p:nvPr>
            <p:ph type="title"/>
          </p:nvPr>
        </p:nvSpPr>
        <p:spPr>
          <a:xfrm>
            <a:off x="838200" y="177797"/>
            <a:ext cx="10515600" cy="1098553"/>
          </a:xfrm>
        </p:spPr>
        <p:txBody>
          <a:bodyPr/>
          <a:lstStyle/>
          <a:p>
            <a:r>
              <a:rPr lang="en-US" dirty="0" err="1"/>
              <a:t>TextBlob</a:t>
            </a:r>
            <a:r>
              <a:rPr lang="en-US" dirty="0"/>
              <a:t> Sentimental Analysis:</a:t>
            </a:r>
          </a:p>
        </p:txBody>
      </p:sp>
      <p:sp>
        <p:nvSpPr>
          <p:cNvPr id="3" name="Content Placeholder 2">
            <a:extLst>
              <a:ext uri="{FF2B5EF4-FFF2-40B4-BE49-F238E27FC236}">
                <a16:creationId xmlns:a16="http://schemas.microsoft.com/office/drawing/2014/main" id="{5F27B3DF-68DB-4A01-B0AE-45D1E37587DF}"/>
              </a:ext>
            </a:extLst>
          </p:cNvPr>
          <p:cNvSpPr>
            <a:spLocks noGrp="1"/>
          </p:cNvSpPr>
          <p:nvPr>
            <p:ph sz="half" idx="1"/>
          </p:nvPr>
        </p:nvSpPr>
        <p:spPr>
          <a:xfrm>
            <a:off x="752474" y="1503360"/>
            <a:ext cx="9639301" cy="4468815"/>
          </a:xfrm>
        </p:spPr>
        <p:txBody>
          <a:bodyPr>
            <a:normAutofit/>
          </a:bodyPr>
          <a:lstStyle/>
          <a:p>
            <a:pPr marL="0" indent="0">
              <a:buNone/>
            </a:pPr>
            <a:r>
              <a:rPr lang="en-US" sz="2000" dirty="0"/>
              <a:t>!pip install </a:t>
            </a:r>
            <a:r>
              <a:rPr lang="en-US" sz="2000" dirty="0" err="1"/>
              <a:t>TextBlob</a:t>
            </a:r>
            <a:endParaRPr lang="en-US" sz="2000" dirty="0"/>
          </a:p>
          <a:p>
            <a:pPr marL="0" indent="0">
              <a:buNone/>
            </a:pPr>
            <a:r>
              <a:rPr lang="en-US" sz="1900" dirty="0">
                <a:solidFill>
                  <a:schemeClr val="accent2">
                    <a:lumMod val="75000"/>
                  </a:schemeClr>
                </a:solidFill>
              </a:rPr>
              <a:t>from </a:t>
            </a:r>
            <a:r>
              <a:rPr lang="en-US" sz="1900" dirty="0" err="1">
                <a:solidFill>
                  <a:schemeClr val="accent2">
                    <a:lumMod val="75000"/>
                  </a:schemeClr>
                </a:solidFill>
              </a:rPr>
              <a:t>textblob</a:t>
            </a:r>
            <a:r>
              <a:rPr lang="en-US" sz="1900" dirty="0">
                <a:solidFill>
                  <a:schemeClr val="accent2">
                    <a:lumMod val="75000"/>
                  </a:schemeClr>
                </a:solidFill>
              </a:rPr>
              <a:t> import </a:t>
            </a:r>
            <a:r>
              <a:rPr lang="en-US" sz="1900" dirty="0" err="1">
                <a:solidFill>
                  <a:schemeClr val="accent2">
                    <a:lumMod val="75000"/>
                  </a:schemeClr>
                </a:solidFill>
              </a:rPr>
              <a:t>TextBlob</a:t>
            </a:r>
            <a:endParaRPr lang="en-US" sz="1900" dirty="0">
              <a:solidFill>
                <a:schemeClr val="accent2">
                  <a:lumMod val="75000"/>
                </a:schemeClr>
              </a:solidFill>
            </a:endParaRPr>
          </a:p>
          <a:p>
            <a:pPr marL="0" indent="0">
              <a:buNone/>
            </a:pPr>
            <a:r>
              <a:rPr lang="en-US" sz="1900" dirty="0">
                <a:solidFill>
                  <a:schemeClr val="accent2">
                    <a:lumMod val="75000"/>
                  </a:schemeClr>
                </a:solidFill>
              </a:rPr>
              <a:t>sample = 'This test sample is not great! It was disappointing. However you should try it to learn something from it.'</a:t>
            </a:r>
          </a:p>
          <a:p>
            <a:pPr marL="0" indent="0">
              <a:buNone/>
            </a:pPr>
            <a:r>
              <a:rPr lang="en-US" sz="1900" dirty="0" err="1">
                <a:solidFill>
                  <a:schemeClr val="accent2">
                    <a:lumMod val="75000"/>
                  </a:schemeClr>
                </a:solidFill>
              </a:rPr>
              <a:t>TextBlob</a:t>
            </a:r>
            <a:r>
              <a:rPr lang="en-US" sz="1900" dirty="0">
                <a:solidFill>
                  <a:schemeClr val="accent2">
                    <a:lumMod val="75000"/>
                  </a:schemeClr>
                </a:solidFill>
              </a:rPr>
              <a:t>(sample).</a:t>
            </a:r>
            <a:r>
              <a:rPr lang="en-US" sz="1900" dirty="0" err="1">
                <a:solidFill>
                  <a:schemeClr val="accent2">
                    <a:lumMod val="75000"/>
                  </a:schemeClr>
                </a:solidFill>
              </a:rPr>
              <a:t>sentiment.polarity</a:t>
            </a:r>
            <a:endParaRPr lang="en-US" sz="1900" dirty="0">
              <a:solidFill>
                <a:schemeClr val="accent2">
                  <a:lumMod val="75000"/>
                </a:schemeClr>
              </a:solidFill>
            </a:endParaRPr>
          </a:p>
          <a:p>
            <a:pPr marL="0" indent="0">
              <a:buNone/>
            </a:pPr>
            <a:r>
              <a:rPr lang="en-US" sz="1800" dirty="0">
                <a:solidFill>
                  <a:schemeClr val="accent6">
                    <a:lumMod val="75000"/>
                  </a:schemeClr>
                </a:solidFill>
              </a:rPr>
              <a:t>-0.5</a:t>
            </a:r>
            <a:br>
              <a:rPr lang="en-US" dirty="0"/>
            </a:br>
            <a:br>
              <a:rPr lang="en-US" dirty="0"/>
            </a:br>
            <a:r>
              <a:rPr lang="en-US" sz="2000" dirty="0"/>
              <a:t>Want to get fancy?</a:t>
            </a:r>
          </a:p>
          <a:p>
            <a:pPr marL="0" indent="0">
              <a:buNone/>
            </a:pPr>
            <a:r>
              <a:rPr lang="en-US" sz="1900" dirty="0">
                <a:solidFill>
                  <a:schemeClr val="accent2">
                    <a:lumMod val="75000"/>
                  </a:schemeClr>
                </a:solidFill>
              </a:rPr>
              <a:t>from </a:t>
            </a:r>
            <a:r>
              <a:rPr lang="en-US" sz="1900" dirty="0" err="1">
                <a:solidFill>
                  <a:schemeClr val="accent2">
                    <a:lumMod val="75000"/>
                  </a:schemeClr>
                </a:solidFill>
              </a:rPr>
              <a:t>nltk.tokenize</a:t>
            </a:r>
            <a:r>
              <a:rPr lang="en-US" sz="1900" dirty="0">
                <a:solidFill>
                  <a:schemeClr val="accent2">
                    <a:lumMod val="75000"/>
                  </a:schemeClr>
                </a:solidFill>
              </a:rPr>
              <a:t> import </a:t>
            </a:r>
            <a:r>
              <a:rPr lang="en-US" sz="1900" dirty="0" err="1">
                <a:solidFill>
                  <a:schemeClr val="accent2">
                    <a:lumMod val="75000"/>
                  </a:schemeClr>
                </a:solidFill>
              </a:rPr>
              <a:t>sent_tokenize</a:t>
            </a:r>
            <a:endParaRPr lang="en-US" sz="1900" dirty="0">
              <a:solidFill>
                <a:schemeClr val="accent2">
                  <a:lumMod val="75000"/>
                </a:schemeClr>
              </a:solidFill>
            </a:endParaRPr>
          </a:p>
          <a:p>
            <a:pPr marL="0" indent="0">
              <a:buNone/>
            </a:pPr>
            <a:r>
              <a:rPr lang="en-US" sz="1900" dirty="0">
                <a:solidFill>
                  <a:schemeClr val="accent2">
                    <a:lumMod val="75000"/>
                  </a:schemeClr>
                </a:solidFill>
              </a:rPr>
              <a:t>paragraph = </a:t>
            </a:r>
            <a:r>
              <a:rPr lang="en-US" sz="1900" dirty="0" err="1">
                <a:solidFill>
                  <a:schemeClr val="accent2">
                    <a:lumMod val="75000"/>
                  </a:schemeClr>
                </a:solidFill>
              </a:rPr>
              <a:t>sent_tokenize</a:t>
            </a:r>
            <a:r>
              <a:rPr lang="en-US" sz="1900" dirty="0">
                <a:solidFill>
                  <a:schemeClr val="accent2">
                    <a:lumMod val="75000"/>
                  </a:schemeClr>
                </a:solidFill>
              </a:rPr>
              <a:t>(sample)</a:t>
            </a:r>
          </a:p>
          <a:p>
            <a:pPr marL="0" indent="0">
              <a:buNone/>
            </a:pPr>
            <a:r>
              <a:rPr lang="en-US" sz="1900" dirty="0">
                <a:solidFill>
                  <a:schemeClr val="accent2">
                    <a:lumMod val="75000"/>
                  </a:schemeClr>
                </a:solidFill>
              </a:rPr>
              <a:t>for </a:t>
            </a:r>
            <a:r>
              <a:rPr lang="en-US" sz="1900" dirty="0" err="1">
                <a:solidFill>
                  <a:schemeClr val="accent2">
                    <a:lumMod val="75000"/>
                  </a:schemeClr>
                </a:solidFill>
              </a:rPr>
              <a:t>eachSent</a:t>
            </a:r>
            <a:r>
              <a:rPr lang="en-US" sz="1900" dirty="0">
                <a:solidFill>
                  <a:schemeClr val="accent2">
                    <a:lumMod val="75000"/>
                  </a:schemeClr>
                </a:solidFill>
              </a:rPr>
              <a:t> in paragraph:</a:t>
            </a:r>
          </a:p>
          <a:p>
            <a:pPr marL="0" indent="0">
              <a:buNone/>
            </a:pPr>
            <a:r>
              <a:rPr lang="en-US" sz="1900" dirty="0">
                <a:solidFill>
                  <a:schemeClr val="accent2">
                    <a:lumMod val="75000"/>
                  </a:schemeClr>
                </a:solidFill>
              </a:rPr>
              <a:t>    print(</a:t>
            </a:r>
            <a:r>
              <a:rPr lang="en-US" sz="1900" dirty="0" err="1">
                <a:solidFill>
                  <a:schemeClr val="accent2">
                    <a:lumMod val="75000"/>
                  </a:schemeClr>
                </a:solidFill>
              </a:rPr>
              <a:t>eachSent</a:t>
            </a:r>
            <a:r>
              <a:rPr lang="en-US" sz="1900" dirty="0">
                <a:solidFill>
                  <a:schemeClr val="accent2">
                    <a:lumMod val="75000"/>
                  </a:schemeClr>
                </a:solidFill>
              </a:rPr>
              <a:t>, </a:t>
            </a:r>
            <a:r>
              <a:rPr lang="en-US" sz="1900" dirty="0" err="1">
                <a:solidFill>
                  <a:schemeClr val="accent2">
                    <a:lumMod val="75000"/>
                  </a:schemeClr>
                </a:solidFill>
              </a:rPr>
              <a:t>TextBlob</a:t>
            </a:r>
            <a:r>
              <a:rPr lang="en-US" sz="1900" dirty="0">
                <a:solidFill>
                  <a:schemeClr val="accent2">
                    <a:lumMod val="75000"/>
                  </a:schemeClr>
                </a:solidFill>
              </a:rPr>
              <a:t>(</a:t>
            </a:r>
            <a:r>
              <a:rPr lang="en-US" sz="1900" dirty="0" err="1">
                <a:solidFill>
                  <a:schemeClr val="accent2">
                    <a:lumMod val="75000"/>
                  </a:schemeClr>
                </a:solidFill>
              </a:rPr>
              <a:t>eachSent</a:t>
            </a:r>
            <a:r>
              <a:rPr lang="en-US" sz="1900" dirty="0">
                <a:solidFill>
                  <a:schemeClr val="accent2">
                    <a:lumMod val="75000"/>
                  </a:schemeClr>
                </a:solidFill>
              </a:rPr>
              <a:t>).</a:t>
            </a:r>
            <a:r>
              <a:rPr lang="en-US" sz="1900" dirty="0" err="1">
                <a:solidFill>
                  <a:schemeClr val="accent2">
                    <a:lumMod val="75000"/>
                  </a:schemeClr>
                </a:solidFill>
              </a:rPr>
              <a:t>sentiment.polarity</a:t>
            </a:r>
            <a:r>
              <a:rPr lang="en-US" sz="1900" dirty="0">
                <a:solidFill>
                  <a:schemeClr val="accent2">
                    <a:lumMod val="75000"/>
                  </a:schemeClr>
                </a:solidFill>
              </a:rPr>
              <a:t>)</a:t>
            </a:r>
          </a:p>
          <a:p>
            <a:pPr marL="0" indent="0">
              <a:buNone/>
            </a:pPr>
            <a:endParaRPr lang="en-US" sz="1900" dirty="0">
              <a:solidFill>
                <a:schemeClr val="accent2">
                  <a:lumMod val="75000"/>
                </a:schemeClr>
              </a:solidFill>
            </a:endParaRPr>
          </a:p>
        </p:txBody>
      </p:sp>
      <p:sp>
        <p:nvSpPr>
          <p:cNvPr id="5" name="Rectangle 2">
            <a:extLst>
              <a:ext uri="{FF2B5EF4-FFF2-40B4-BE49-F238E27FC236}">
                <a16:creationId xmlns:a16="http://schemas.microsoft.com/office/drawing/2014/main" id="{9347BA1A-5E7A-4C8A-BA03-F5E28FF244ED}"/>
              </a:ext>
            </a:extLst>
          </p:cNvPr>
          <p:cNvSpPr>
            <a:spLocks noChangeArrowheads="1"/>
          </p:cNvSpPr>
          <p:nvPr/>
        </p:nvSpPr>
        <p:spPr bwMode="auto">
          <a:xfrm>
            <a:off x="1028700" y="5926009"/>
            <a:ext cx="837247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This test sample is not great! -0.5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It was disappointing. -0.6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But there is something positive to learn something from it. 0.22727272727272727</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0" name="Content Placeholder 2">
            <a:extLst>
              <a:ext uri="{FF2B5EF4-FFF2-40B4-BE49-F238E27FC236}">
                <a16:creationId xmlns:a16="http://schemas.microsoft.com/office/drawing/2014/main" id="{006C1D2F-4A3B-4664-8D7D-E88A1F02AB03}"/>
              </a:ext>
            </a:extLst>
          </p:cNvPr>
          <p:cNvSpPr txBox="1">
            <a:spLocks/>
          </p:cNvSpPr>
          <p:nvPr/>
        </p:nvSpPr>
        <p:spPr>
          <a:xfrm>
            <a:off x="752474" y="1503360"/>
            <a:ext cx="9639301" cy="4468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!pip install </a:t>
            </a:r>
            <a:r>
              <a:rPr lang="en-US" sz="2000" dirty="0" err="1"/>
              <a:t>TextBlob</a:t>
            </a:r>
            <a:endParaRPr lang="en-US" sz="2000" dirty="0"/>
          </a:p>
          <a:p>
            <a:pPr marL="0" indent="0">
              <a:buFont typeface="Arial" panose="020B0604020202020204" pitchFamily="34" charset="0"/>
              <a:buNone/>
            </a:pPr>
            <a:r>
              <a:rPr lang="en-US" sz="1900" dirty="0">
                <a:solidFill>
                  <a:schemeClr val="accent2">
                    <a:lumMod val="75000"/>
                  </a:schemeClr>
                </a:solidFill>
              </a:rPr>
              <a:t>from </a:t>
            </a:r>
            <a:r>
              <a:rPr lang="en-US" sz="1900" dirty="0" err="1">
                <a:solidFill>
                  <a:schemeClr val="accent2">
                    <a:lumMod val="75000"/>
                  </a:schemeClr>
                </a:solidFill>
              </a:rPr>
              <a:t>textblob</a:t>
            </a:r>
            <a:r>
              <a:rPr lang="en-US" sz="1900" dirty="0">
                <a:solidFill>
                  <a:schemeClr val="accent2">
                    <a:lumMod val="75000"/>
                  </a:schemeClr>
                </a:solidFill>
              </a:rPr>
              <a:t> import </a:t>
            </a:r>
            <a:r>
              <a:rPr lang="en-US" sz="1900" dirty="0" err="1">
                <a:solidFill>
                  <a:schemeClr val="accent2">
                    <a:lumMod val="75000"/>
                  </a:schemeClr>
                </a:solidFill>
              </a:rPr>
              <a:t>TextBlob</a:t>
            </a:r>
            <a:endParaRPr lang="en-US" sz="1900" dirty="0">
              <a:solidFill>
                <a:schemeClr val="accent2">
                  <a:lumMod val="75000"/>
                </a:schemeClr>
              </a:solidFill>
            </a:endParaRPr>
          </a:p>
          <a:p>
            <a:pPr marL="0" indent="0">
              <a:buFont typeface="Arial" panose="020B0604020202020204" pitchFamily="34" charset="0"/>
              <a:buNone/>
            </a:pPr>
            <a:r>
              <a:rPr lang="en-US" sz="1900" dirty="0">
                <a:solidFill>
                  <a:schemeClr val="accent2">
                    <a:lumMod val="75000"/>
                  </a:schemeClr>
                </a:solidFill>
              </a:rPr>
              <a:t>sample = 'This test sample is not great! It was disappointing. However you should try it to learn something from it.'</a:t>
            </a:r>
          </a:p>
          <a:p>
            <a:pPr marL="0" indent="0">
              <a:buFont typeface="Arial" panose="020B0604020202020204" pitchFamily="34" charset="0"/>
              <a:buNone/>
            </a:pPr>
            <a:r>
              <a:rPr lang="en-US" sz="1900" dirty="0" err="1">
                <a:solidFill>
                  <a:schemeClr val="accent2">
                    <a:lumMod val="75000"/>
                  </a:schemeClr>
                </a:solidFill>
              </a:rPr>
              <a:t>TextBlob</a:t>
            </a:r>
            <a:r>
              <a:rPr lang="en-US" sz="1900" dirty="0">
                <a:solidFill>
                  <a:schemeClr val="accent2">
                    <a:lumMod val="75000"/>
                  </a:schemeClr>
                </a:solidFill>
              </a:rPr>
              <a:t>(sample).</a:t>
            </a:r>
            <a:r>
              <a:rPr lang="en-US" sz="1900" dirty="0" err="1">
                <a:solidFill>
                  <a:schemeClr val="accent2">
                    <a:lumMod val="75000"/>
                  </a:schemeClr>
                </a:solidFill>
              </a:rPr>
              <a:t>sentiment.polarity</a:t>
            </a:r>
            <a:endParaRPr lang="en-US" sz="1900" dirty="0">
              <a:solidFill>
                <a:schemeClr val="accent2">
                  <a:lumMod val="75000"/>
                </a:schemeClr>
              </a:solidFill>
            </a:endParaRPr>
          </a:p>
          <a:p>
            <a:pPr marL="0" indent="0">
              <a:buFont typeface="Arial" panose="020B0604020202020204" pitchFamily="34" charset="0"/>
              <a:buNone/>
            </a:pPr>
            <a:r>
              <a:rPr lang="en-US" sz="1800" dirty="0">
                <a:solidFill>
                  <a:schemeClr val="accent6">
                    <a:lumMod val="75000"/>
                  </a:schemeClr>
                </a:solidFill>
              </a:rPr>
              <a:t>-0.5</a:t>
            </a:r>
            <a:br>
              <a:rPr lang="en-US" dirty="0"/>
            </a:br>
            <a:br>
              <a:rPr lang="en-US" dirty="0"/>
            </a:br>
            <a:r>
              <a:rPr lang="en-US" sz="2000" dirty="0"/>
              <a:t>Want to get fancy?</a:t>
            </a:r>
          </a:p>
          <a:p>
            <a:pPr marL="0" indent="0">
              <a:buFont typeface="Arial" panose="020B0604020202020204" pitchFamily="34" charset="0"/>
              <a:buNone/>
            </a:pPr>
            <a:r>
              <a:rPr lang="en-US" sz="1900" dirty="0">
                <a:solidFill>
                  <a:schemeClr val="accent2">
                    <a:lumMod val="75000"/>
                  </a:schemeClr>
                </a:solidFill>
              </a:rPr>
              <a:t>from </a:t>
            </a:r>
            <a:r>
              <a:rPr lang="en-US" sz="1900" dirty="0" err="1">
                <a:solidFill>
                  <a:schemeClr val="accent2">
                    <a:lumMod val="75000"/>
                  </a:schemeClr>
                </a:solidFill>
              </a:rPr>
              <a:t>nltk.tokenize</a:t>
            </a:r>
            <a:r>
              <a:rPr lang="en-US" sz="1900" dirty="0">
                <a:solidFill>
                  <a:schemeClr val="accent2">
                    <a:lumMod val="75000"/>
                  </a:schemeClr>
                </a:solidFill>
              </a:rPr>
              <a:t> import </a:t>
            </a:r>
            <a:r>
              <a:rPr lang="en-US" sz="1900" dirty="0" err="1">
                <a:solidFill>
                  <a:schemeClr val="accent2">
                    <a:lumMod val="75000"/>
                  </a:schemeClr>
                </a:solidFill>
              </a:rPr>
              <a:t>sent_tokenize</a:t>
            </a:r>
            <a:endParaRPr lang="en-US" sz="1900" dirty="0">
              <a:solidFill>
                <a:schemeClr val="accent2">
                  <a:lumMod val="75000"/>
                </a:schemeClr>
              </a:solidFill>
            </a:endParaRPr>
          </a:p>
          <a:p>
            <a:pPr marL="0" indent="0">
              <a:buFont typeface="Arial" panose="020B0604020202020204" pitchFamily="34" charset="0"/>
              <a:buNone/>
            </a:pPr>
            <a:r>
              <a:rPr lang="en-US" sz="1900" dirty="0">
                <a:solidFill>
                  <a:schemeClr val="accent2">
                    <a:lumMod val="75000"/>
                  </a:schemeClr>
                </a:solidFill>
              </a:rPr>
              <a:t>paragraph = </a:t>
            </a:r>
            <a:r>
              <a:rPr lang="en-US" sz="1900" dirty="0" err="1">
                <a:solidFill>
                  <a:schemeClr val="accent2">
                    <a:lumMod val="75000"/>
                  </a:schemeClr>
                </a:solidFill>
              </a:rPr>
              <a:t>sent_tokenize</a:t>
            </a:r>
            <a:r>
              <a:rPr lang="en-US" sz="1900" dirty="0">
                <a:solidFill>
                  <a:schemeClr val="accent2">
                    <a:lumMod val="75000"/>
                  </a:schemeClr>
                </a:solidFill>
              </a:rPr>
              <a:t>(sample)</a:t>
            </a:r>
          </a:p>
          <a:p>
            <a:pPr marL="0" indent="0">
              <a:buFont typeface="Arial" panose="020B0604020202020204" pitchFamily="34" charset="0"/>
              <a:buNone/>
            </a:pPr>
            <a:r>
              <a:rPr lang="en-US" sz="1900" dirty="0">
                <a:solidFill>
                  <a:schemeClr val="accent2">
                    <a:lumMod val="75000"/>
                  </a:schemeClr>
                </a:solidFill>
              </a:rPr>
              <a:t>for </a:t>
            </a:r>
            <a:r>
              <a:rPr lang="en-US" sz="1900" dirty="0" err="1">
                <a:solidFill>
                  <a:schemeClr val="accent2">
                    <a:lumMod val="75000"/>
                  </a:schemeClr>
                </a:solidFill>
              </a:rPr>
              <a:t>eachSent</a:t>
            </a:r>
            <a:r>
              <a:rPr lang="en-US" sz="1900" dirty="0">
                <a:solidFill>
                  <a:schemeClr val="accent2">
                    <a:lumMod val="75000"/>
                  </a:schemeClr>
                </a:solidFill>
              </a:rPr>
              <a:t> in paragraph:</a:t>
            </a:r>
          </a:p>
          <a:p>
            <a:pPr marL="0" indent="0">
              <a:buFont typeface="Arial" panose="020B0604020202020204" pitchFamily="34" charset="0"/>
              <a:buNone/>
            </a:pPr>
            <a:r>
              <a:rPr lang="en-US" sz="1900" dirty="0">
                <a:solidFill>
                  <a:schemeClr val="accent2">
                    <a:lumMod val="75000"/>
                  </a:schemeClr>
                </a:solidFill>
              </a:rPr>
              <a:t>    print(</a:t>
            </a:r>
            <a:r>
              <a:rPr lang="en-US" sz="1900" dirty="0" err="1">
                <a:solidFill>
                  <a:schemeClr val="accent2">
                    <a:lumMod val="75000"/>
                  </a:schemeClr>
                </a:solidFill>
              </a:rPr>
              <a:t>eachSent</a:t>
            </a:r>
            <a:r>
              <a:rPr lang="en-US" sz="1900" dirty="0">
                <a:solidFill>
                  <a:schemeClr val="accent2">
                    <a:lumMod val="75000"/>
                  </a:schemeClr>
                </a:solidFill>
              </a:rPr>
              <a:t>, </a:t>
            </a:r>
            <a:r>
              <a:rPr lang="en-US" sz="1900" dirty="0" err="1">
                <a:solidFill>
                  <a:schemeClr val="accent2">
                    <a:lumMod val="75000"/>
                  </a:schemeClr>
                </a:solidFill>
              </a:rPr>
              <a:t>TextBlob</a:t>
            </a:r>
            <a:r>
              <a:rPr lang="en-US" sz="1900" dirty="0">
                <a:solidFill>
                  <a:schemeClr val="accent2">
                    <a:lumMod val="75000"/>
                  </a:schemeClr>
                </a:solidFill>
              </a:rPr>
              <a:t>(</a:t>
            </a:r>
            <a:r>
              <a:rPr lang="en-US" sz="1900" dirty="0" err="1">
                <a:solidFill>
                  <a:schemeClr val="accent2">
                    <a:lumMod val="75000"/>
                  </a:schemeClr>
                </a:solidFill>
              </a:rPr>
              <a:t>eachSent</a:t>
            </a:r>
            <a:r>
              <a:rPr lang="en-US" sz="1900" dirty="0">
                <a:solidFill>
                  <a:schemeClr val="accent2">
                    <a:lumMod val="75000"/>
                  </a:schemeClr>
                </a:solidFill>
              </a:rPr>
              <a:t>).</a:t>
            </a:r>
            <a:r>
              <a:rPr lang="en-US" sz="1900" dirty="0" err="1">
                <a:solidFill>
                  <a:schemeClr val="accent2">
                    <a:lumMod val="75000"/>
                  </a:schemeClr>
                </a:solidFill>
              </a:rPr>
              <a:t>sentiment.polarity</a:t>
            </a:r>
            <a:r>
              <a:rPr lang="en-US" sz="1900" dirty="0">
                <a:solidFill>
                  <a:schemeClr val="accent2">
                    <a:lumMod val="75000"/>
                  </a:schemeClr>
                </a:solidFill>
              </a:rPr>
              <a:t>)</a:t>
            </a:r>
          </a:p>
          <a:p>
            <a:pPr marL="0" indent="0">
              <a:buFont typeface="Arial" panose="020B0604020202020204" pitchFamily="34" charset="0"/>
              <a:buNone/>
            </a:pPr>
            <a:endParaRPr lang="en-US" sz="1900" dirty="0">
              <a:solidFill>
                <a:schemeClr val="accent2">
                  <a:lumMod val="75000"/>
                </a:schemeClr>
              </a:solidFill>
            </a:endParaRPr>
          </a:p>
        </p:txBody>
      </p:sp>
      <p:sp>
        <p:nvSpPr>
          <p:cNvPr id="11" name="Rectangle 5">
            <a:extLst>
              <a:ext uri="{FF2B5EF4-FFF2-40B4-BE49-F238E27FC236}">
                <a16:creationId xmlns:a16="http://schemas.microsoft.com/office/drawing/2014/main" id="{FAF5D3E2-BD2E-4AA6-B002-5B4A8A604D17}"/>
              </a:ext>
            </a:extLst>
          </p:cNvPr>
          <p:cNvSpPr>
            <a:spLocks noChangeArrowheads="1"/>
          </p:cNvSpPr>
          <p:nvPr/>
        </p:nvSpPr>
        <p:spPr bwMode="auto">
          <a:xfrm>
            <a:off x="847725" y="3429000"/>
            <a:ext cx="894397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-0.29090909090909095</a:t>
            </a:r>
            <a:r>
              <a:rPr kumimoji="0" lang="en-US" altLang="en-US" sz="1200" b="0" i="0" u="none" strike="noStrike" cap="none" normalizeH="0" baseline="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509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4733-E9C8-4375-B197-928425A64FD6}"/>
              </a:ext>
            </a:extLst>
          </p:cNvPr>
          <p:cNvSpPr>
            <a:spLocks noGrp="1"/>
          </p:cNvSpPr>
          <p:nvPr>
            <p:ph type="ctrTitle"/>
          </p:nvPr>
        </p:nvSpPr>
        <p:spPr>
          <a:xfrm>
            <a:off x="1524000" y="360486"/>
            <a:ext cx="9144000" cy="987548"/>
          </a:xfrm>
        </p:spPr>
        <p:txBody>
          <a:bodyPr>
            <a:normAutofit/>
          </a:bodyPr>
          <a:lstStyle/>
          <a:p>
            <a:r>
              <a:rPr lang="en-US" dirty="0"/>
              <a:t>Sentimental Analysis</a:t>
            </a:r>
          </a:p>
        </p:txBody>
      </p:sp>
      <p:pic>
        <p:nvPicPr>
          <p:cNvPr id="7" name="Picture 6">
            <a:extLst>
              <a:ext uri="{FF2B5EF4-FFF2-40B4-BE49-F238E27FC236}">
                <a16:creationId xmlns:a16="http://schemas.microsoft.com/office/drawing/2014/main" id="{7460BF9C-74E6-4DED-B450-34AA8BC51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095" y="1771037"/>
            <a:ext cx="5281118" cy="4625741"/>
          </a:xfrm>
          <a:prstGeom prst="rect">
            <a:avLst/>
          </a:prstGeom>
        </p:spPr>
      </p:pic>
    </p:spTree>
    <p:extLst>
      <p:ext uri="{BB962C8B-B14F-4D97-AF65-F5344CB8AC3E}">
        <p14:creationId xmlns:p14="http://schemas.microsoft.com/office/powerpoint/2010/main" val="79589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BB1632-3D9B-4D4F-9E25-C9219C0E77F2}"/>
              </a:ext>
            </a:extLst>
          </p:cNvPr>
          <p:cNvSpPr>
            <a:spLocks noGrp="1"/>
          </p:cNvSpPr>
          <p:nvPr>
            <p:ph type="subTitle" idx="1"/>
          </p:nvPr>
        </p:nvSpPr>
        <p:spPr>
          <a:xfrm>
            <a:off x="141401" y="395926"/>
            <a:ext cx="10963373" cy="6183983"/>
          </a:xfrm>
        </p:spPr>
        <p:txBody>
          <a:bodyPr>
            <a:normAutofit/>
          </a:bodyPr>
          <a:lstStyle/>
          <a:p>
            <a:r>
              <a:rPr lang="en-US" dirty="0"/>
              <a:t> </a:t>
            </a:r>
          </a:p>
          <a:p>
            <a:r>
              <a:rPr lang="en-US" sz="3200" dirty="0"/>
              <a:t>What:</a:t>
            </a:r>
          </a:p>
          <a:p>
            <a:pPr algn="l"/>
            <a:r>
              <a:rPr lang="en-US" sz="2800" dirty="0"/>
              <a:t>Sentimental analysis = opinion mining. </a:t>
            </a:r>
          </a:p>
          <a:p>
            <a:pPr algn="l"/>
            <a:r>
              <a:rPr lang="en-US" sz="2800" dirty="0"/>
              <a:t> Is an opinion: positive, neutral, and negative?</a:t>
            </a:r>
          </a:p>
          <a:p>
            <a:r>
              <a:rPr lang="en-US" sz="3200" dirty="0"/>
              <a:t>Why:</a:t>
            </a:r>
          </a:p>
          <a:p>
            <a:pPr algn="l"/>
            <a:r>
              <a:rPr lang="en-US" sz="2800" dirty="0"/>
              <a:t>Opinion is the </a:t>
            </a:r>
            <a:r>
              <a:rPr lang="en-US" sz="2800" u="sng" dirty="0">
                <a:hlinkClick r:id="rId2"/>
              </a:rPr>
              <a:t>voice of the customer</a:t>
            </a:r>
            <a:r>
              <a:rPr lang="en-US" sz="2800" u="sng" dirty="0"/>
              <a:t>.</a:t>
            </a:r>
          </a:p>
          <a:p>
            <a:pPr algn="l"/>
            <a:r>
              <a:rPr lang="en-US" sz="2800" dirty="0"/>
              <a:t>Reviews, responses, online/social media, healthcare surveys.</a:t>
            </a:r>
          </a:p>
          <a:p>
            <a:r>
              <a:rPr lang="en-US" sz="3200" dirty="0"/>
              <a:t>How:</a:t>
            </a:r>
          </a:p>
          <a:p>
            <a:pPr algn="l"/>
            <a:r>
              <a:rPr lang="en-US" sz="2800" dirty="0"/>
              <a:t>Through: </a:t>
            </a:r>
            <a:r>
              <a:rPr lang="en-US" sz="2800" dirty="0">
                <a:hlinkClick r:id="rId3" tooltip="Natural language processing"/>
              </a:rPr>
              <a:t>natural language processing</a:t>
            </a:r>
            <a:r>
              <a:rPr lang="en-US" sz="2800" dirty="0"/>
              <a:t>, </a:t>
            </a:r>
            <a:r>
              <a:rPr lang="en-US" sz="2800" dirty="0">
                <a:hlinkClick r:id="rId4" tooltip="Text analytics"/>
              </a:rPr>
              <a:t>text analysis</a:t>
            </a:r>
            <a:r>
              <a:rPr lang="en-US" sz="2800" dirty="0"/>
              <a:t>, </a:t>
            </a:r>
            <a:r>
              <a:rPr lang="en-US" sz="2800" dirty="0">
                <a:hlinkClick r:id="rId5" tooltip="Computational linguistics"/>
              </a:rPr>
              <a:t>computational linguistics</a:t>
            </a:r>
            <a:r>
              <a:rPr lang="en-US" sz="2800" dirty="0"/>
              <a:t>, and </a:t>
            </a:r>
            <a:r>
              <a:rPr lang="en-US" sz="2800" dirty="0">
                <a:hlinkClick r:id="rId6" tooltip="Biometrics"/>
              </a:rPr>
              <a:t>biometrics</a:t>
            </a:r>
            <a:r>
              <a:rPr lang="en-US" sz="2800" dirty="0"/>
              <a:t>.   </a:t>
            </a:r>
          </a:p>
          <a:p>
            <a:r>
              <a:rPr lang="en-US" i="1" dirty="0"/>
              <a:t>Source: Wikipedia.</a:t>
            </a:r>
          </a:p>
          <a:p>
            <a:endParaRPr lang="en-US" dirty="0"/>
          </a:p>
        </p:txBody>
      </p:sp>
    </p:spTree>
    <p:extLst>
      <p:ext uri="{BB962C8B-B14F-4D97-AF65-F5344CB8AC3E}">
        <p14:creationId xmlns:p14="http://schemas.microsoft.com/office/powerpoint/2010/main" val="20124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834D-99FA-45FD-BA17-00569F58A76C}"/>
              </a:ext>
            </a:extLst>
          </p:cNvPr>
          <p:cNvSpPr>
            <a:spLocks noGrp="1"/>
          </p:cNvSpPr>
          <p:nvPr>
            <p:ph type="title"/>
          </p:nvPr>
        </p:nvSpPr>
        <p:spPr>
          <a:xfrm>
            <a:off x="838200" y="365126"/>
            <a:ext cx="10515600" cy="771216"/>
          </a:xfrm>
        </p:spPr>
        <p:txBody>
          <a:bodyPr>
            <a:normAutofit/>
          </a:bodyPr>
          <a:lstStyle/>
          <a:p>
            <a:r>
              <a:rPr lang="en-US" sz="4000" dirty="0"/>
              <a:t>Focus</a:t>
            </a:r>
          </a:p>
        </p:txBody>
      </p:sp>
      <p:sp>
        <p:nvSpPr>
          <p:cNvPr id="3" name="Content Placeholder 2">
            <a:extLst>
              <a:ext uri="{FF2B5EF4-FFF2-40B4-BE49-F238E27FC236}">
                <a16:creationId xmlns:a16="http://schemas.microsoft.com/office/drawing/2014/main" id="{075A5AB0-5941-48B0-BC08-6A63BF1F83AB}"/>
              </a:ext>
            </a:extLst>
          </p:cNvPr>
          <p:cNvSpPr>
            <a:spLocks noGrp="1"/>
          </p:cNvSpPr>
          <p:nvPr>
            <p:ph idx="1"/>
          </p:nvPr>
        </p:nvSpPr>
        <p:spPr>
          <a:xfrm>
            <a:off x="838200" y="1289072"/>
            <a:ext cx="10515600" cy="1072388"/>
          </a:xfrm>
        </p:spPr>
        <p:txBody>
          <a:bodyPr>
            <a:normAutofit/>
          </a:bodyPr>
          <a:lstStyle/>
          <a:p>
            <a:r>
              <a:rPr lang="en-US" dirty="0"/>
              <a:t>Opinion mining  on product previews.</a:t>
            </a:r>
          </a:p>
          <a:p>
            <a:r>
              <a:rPr lang="en-US" dirty="0"/>
              <a:t>Does not cover Bias or Topics Modeling.</a:t>
            </a:r>
          </a:p>
          <a:p>
            <a:pPr marL="0" indent="0">
              <a:buNone/>
            </a:pPr>
            <a:endParaRPr lang="en-US" dirty="0"/>
          </a:p>
        </p:txBody>
      </p:sp>
      <p:sp>
        <p:nvSpPr>
          <p:cNvPr id="4" name="Title 1">
            <a:extLst>
              <a:ext uri="{FF2B5EF4-FFF2-40B4-BE49-F238E27FC236}">
                <a16:creationId xmlns:a16="http://schemas.microsoft.com/office/drawing/2014/main" id="{FCE79AD2-BDA4-433C-BBCF-441C7C0F99B9}"/>
              </a:ext>
            </a:extLst>
          </p:cNvPr>
          <p:cNvSpPr txBox="1">
            <a:spLocks/>
          </p:cNvSpPr>
          <p:nvPr/>
        </p:nvSpPr>
        <p:spPr>
          <a:xfrm>
            <a:off x="732316" y="2318126"/>
            <a:ext cx="10515600" cy="7934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Data Source:</a:t>
            </a:r>
          </a:p>
        </p:txBody>
      </p:sp>
      <p:sp>
        <p:nvSpPr>
          <p:cNvPr id="5" name="Content Placeholder 2">
            <a:extLst>
              <a:ext uri="{FF2B5EF4-FFF2-40B4-BE49-F238E27FC236}">
                <a16:creationId xmlns:a16="http://schemas.microsoft.com/office/drawing/2014/main" id="{001B6B7D-1E15-4134-BAB2-8F2FC2709B6D}"/>
              </a:ext>
            </a:extLst>
          </p:cNvPr>
          <p:cNvSpPr txBox="1">
            <a:spLocks/>
          </p:cNvSpPr>
          <p:nvPr/>
        </p:nvSpPr>
        <p:spPr>
          <a:xfrm>
            <a:off x="305869" y="3111610"/>
            <a:ext cx="10515600" cy="14481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800" dirty="0"/>
              <a:t>Amazon product reviews:</a:t>
            </a:r>
          </a:p>
          <a:p>
            <a:pPr marL="457200" lvl="1" indent="0">
              <a:buFont typeface="Arial" panose="020B0604020202020204" pitchFamily="34" charset="0"/>
              <a:buNone/>
            </a:pPr>
            <a:r>
              <a:rPr lang="en-US" sz="2800" dirty="0">
                <a:hlinkClick r:id="rId2"/>
              </a:rPr>
              <a:t>http://cseweb.ucsd.edu/~jmcauley/datasets.html#amazon_reviews</a:t>
            </a:r>
            <a:endParaRPr lang="en-US" sz="2800" dirty="0"/>
          </a:p>
          <a:p>
            <a:endParaRPr lang="en-US" dirty="0"/>
          </a:p>
        </p:txBody>
      </p:sp>
      <p:pic>
        <p:nvPicPr>
          <p:cNvPr id="6" name="Picture 5">
            <a:extLst>
              <a:ext uri="{FF2B5EF4-FFF2-40B4-BE49-F238E27FC236}">
                <a16:creationId xmlns:a16="http://schemas.microsoft.com/office/drawing/2014/main" id="{078CF8C9-FBF0-4CF9-BCB8-2DC04BD6C9CE}"/>
              </a:ext>
            </a:extLst>
          </p:cNvPr>
          <p:cNvPicPr>
            <a:picLocks noChangeAspect="1"/>
          </p:cNvPicPr>
          <p:nvPr/>
        </p:nvPicPr>
        <p:blipFill>
          <a:blip r:embed="rId3"/>
          <a:stretch>
            <a:fillRect/>
          </a:stretch>
        </p:blipFill>
        <p:spPr>
          <a:xfrm>
            <a:off x="713266" y="4191442"/>
            <a:ext cx="10534650" cy="2447925"/>
          </a:xfrm>
          <a:prstGeom prst="rect">
            <a:avLst/>
          </a:prstGeom>
        </p:spPr>
      </p:pic>
    </p:spTree>
    <p:extLst>
      <p:ext uri="{BB962C8B-B14F-4D97-AF65-F5344CB8AC3E}">
        <p14:creationId xmlns:p14="http://schemas.microsoft.com/office/powerpoint/2010/main" val="155268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CFC0-8DEA-4E33-8BF1-37C7A9810606}"/>
              </a:ext>
            </a:extLst>
          </p:cNvPr>
          <p:cNvSpPr>
            <a:spLocks noGrp="1"/>
          </p:cNvSpPr>
          <p:nvPr>
            <p:ph type="title"/>
          </p:nvPr>
        </p:nvSpPr>
        <p:spPr/>
        <p:txBody>
          <a:bodyPr/>
          <a:lstStyle/>
          <a:p>
            <a:r>
              <a:rPr lang="en-US" dirty="0"/>
              <a:t>Supervised Learning Models on Classification:</a:t>
            </a:r>
          </a:p>
        </p:txBody>
      </p:sp>
      <p:sp>
        <p:nvSpPr>
          <p:cNvPr id="3" name="Content Placeholder 2">
            <a:extLst>
              <a:ext uri="{FF2B5EF4-FFF2-40B4-BE49-F238E27FC236}">
                <a16:creationId xmlns:a16="http://schemas.microsoft.com/office/drawing/2014/main" id="{C6CE08F6-D0C7-429F-B9EE-E4C400F2A0E8}"/>
              </a:ext>
            </a:extLst>
          </p:cNvPr>
          <p:cNvSpPr>
            <a:spLocks noGrp="1"/>
          </p:cNvSpPr>
          <p:nvPr>
            <p:ph idx="1"/>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RNN (Recurrent Neural Network)</a:t>
            </a:r>
          </a:p>
          <a:p>
            <a:pPr lvl="1"/>
            <a:r>
              <a:rPr lang="en-US" dirty="0"/>
              <a:t>Memory state…</a:t>
            </a:r>
          </a:p>
          <a:p>
            <a:r>
              <a:rPr lang="en-US" dirty="0"/>
              <a:t>CNN (Convolutional Neural Network)</a:t>
            </a:r>
          </a:p>
          <a:p>
            <a:pPr lvl="1"/>
            <a:r>
              <a:rPr lang="en-US" dirty="0"/>
              <a:t>Filter..</a:t>
            </a:r>
          </a:p>
          <a:p>
            <a:r>
              <a:rPr lang="en-US" dirty="0" err="1"/>
              <a:t>TextBlob</a:t>
            </a:r>
            <a:r>
              <a:rPr lang="en-US" dirty="0"/>
              <a:t> library </a:t>
            </a:r>
          </a:p>
          <a:p>
            <a:pPr marL="0" indent="0">
              <a:buNone/>
            </a:pPr>
            <a:endParaRPr lang="en-US" dirty="0"/>
          </a:p>
          <a:p>
            <a:pPr marL="0" indent="0">
              <a:buNone/>
            </a:pPr>
            <a:r>
              <a:rPr lang="en-US" dirty="0"/>
              <a:t>Each model predicts and returns a probability  value. Base on that probability value, we will classify: </a:t>
            </a:r>
            <a:r>
              <a:rPr lang="en-US" dirty="0">
                <a:solidFill>
                  <a:schemeClr val="accent6">
                    <a:lumMod val="75000"/>
                  </a:schemeClr>
                </a:solidFill>
              </a:rPr>
              <a:t>positive</a:t>
            </a:r>
            <a:r>
              <a:rPr lang="en-US" dirty="0"/>
              <a:t> or </a:t>
            </a:r>
            <a:r>
              <a:rPr lang="en-US" dirty="0">
                <a:solidFill>
                  <a:srgbClr val="FF0000"/>
                </a:solidFill>
              </a:rPr>
              <a:t>negative</a:t>
            </a:r>
            <a:r>
              <a:rPr lang="en-US" dirty="0"/>
              <a:t> review.</a:t>
            </a:r>
          </a:p>
          <a:p>
            <a:endParaRPr lang="en-US" dirty="0"/>
          </a:p>
        </p:txBody>
      </p:sp>
    </p:spTree>
    <p:extLst>
      <p:ext uri="{BB962C8B-B14F-4D97-AF65-F5344CB8AC3E}">
        <p14:creationId xmlns:p14="http://schemas.microsoft.com/office/powerpoint/2010/main" val="86926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F2ED-0420-43B4-8919-19DDD585B60F}"/>
              </a:ext>
            </a:extLst>
          </p:cNvPr>
          <p:cNvSpPr>
            <a:spLocks noGrp="1"/>
          </p:cNvSpPr>
          <p:nvPr>
            <p:ph type="title"/>
          </p:nvPr>
        </p:nvSpPr>
        <p:spPr>
          <a:xfrm>
            <a:off x="838200" y="365126"/>
            <a:ext cx="10515600" cy="896116"/>
          </a:xfrm>
        </p:spPr>
        <p:txBody>
          <a:bodyPr/>
          <a:lstStyle/>
          <a:p>
            <a:r>
              <a:rPr lang="en-US" dirty="0"/>
              <a:t>NLP Terminologies:</a:t>
            </a:r>
          </a:p>
        </p:txBody>
      </p:sp>
      <p:sp>
        <p:nvSpPr>
          <p:cNvPr id="3" name="Content Placeholder 2">
            <a:extLst>
              <a:ext uri="{FF2B5EF4-FFF2-40B4-BE49-F238E27FC236}">
                <a16:creationId xmlns:a16="http://schemas.microsoft.com/office/drawing/2014/main" id="{C6CB0FB6-7F28-41BA-9AD4-FAE4991D1014}"/>
              </a:ext>
            </a:extLst>
          </p:cNvPr>
          <p:cNvSpPr>
            <a:spLocks noGrp="1"/>
          </p:cNvSpPr>
          <p:nvPr>
            <p:ph idx="1"/>
          </p:nvPr>
        </p:nvSpPr>
        <p:spPr>
          <a:xfrm>
            <a:off x="838200" y="1387366"/>
            <a:ext cx="10515600" cy="5302801"/>
          </a:xfrm>
        </p:spPr>
        <p:txBody>
          <a:bodyPr>
            <a:normAutofit fontScale="92500" lnSpcReduction="10000"/>
          </a:bodyPr>
          <a:lstStyle/>
          <a:p>
            <a:r>
              <a:rPr lang="en-US" dirty="0"/>
              <a:t>Corpus = typically a collection of documents.</a:t>
            </a:r>
          </a:p>
          <a:p>
            <a:r>
              <a:rPr lang="en-US" dirty="0"/>
              <a:t>A document = refer to a sentence or paragraph.</a:t>
            </a:r>
          </a:p>
          <a:p>
            <a:r>
              <a:rPr lang="en-US" dirty="0"/>
              <a:t>Tokenize = reduce a document into sentences, words, map words to unique integers.</a:t>
            </a:r>
          </a:p>
          <a:p>
            <a:r>
              <a:rPr lang="en-US" dirty="0"/>
              <a:t>Stop words = words do not add much meanings  such as determiners (a, an, the) etc.</a:t>
            </a:r>
          </a:p>
          <a:p>
            <a:r>
              <a:rPr lang="en-US" dirty="0"/>
              <a:t>Lemmatize = reduce a word to its base  (is, was, were =&gt; be).</a:t>
            </a:r>
          </a:p>
          <a:p>
            <a:r>
              <a:rPr lang="en-US" dirty="0"/>
              <a:t>Stemming = reduce pre/post suffixes  (worked =&gt; work).</a:t>
            </a:r>
          </a:p>
          <a:p>
            <a:pPr marL="0" indent="0">
              <a:buNone/>
            </a:pPr>
            <a:endParaRPr lang="en-US" dirty="0"/>
          </a:p>
          <a:p>
            <a:r>
              <a:rPr lang="en-US" dirty="0"/>
              <a:t>Embedding = vectorized words(mapped into </a:t>
            </a:r>
            <a:r>
              <a:rPr lang="en-US" dirty="0" err="1"/>
              <a:t>ints</a:t>
            </a:r>
            <a:r>
              <a:rPr lang="en-US" dirty="0"/>
              <a:t>) to represent relationship similarities in semantic meanings.</a:t>
            </a:r>
          </a:p>
          <a:p>
            <a:r>
              <a:rPr lang="en-US" dirty="0"/>
              <a:t>Padding = inserting 0s into pre/post pads to data-set enforce the same length across all data-set. </a:t>
            </a:r>
          </a:p>
          <a:p>
            <a:pPr marL="0" indent="0">
              <a:buNone/>
            </a:pPr>
            <a:endParaRPr lang="en-US" dirty="0"/>
          </a:p>
          <a:p>
            <a:endParaRPr lang="en-US" dirty="0"/>
          </a:p>
        </p:txBody>
      </p:sp>
    </p:spTree>
    <p:extLst>
      <p:ext uri="{BB962C8B-B14F-4D97-AF65-F5344CB8AC3E}">
        <p14:creationId xmlns:p14="http://schemas.microsoft.com/office/powerpoint/2010/main" val="2146694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9F5263-9C91-4529-8BD8-A976B1AEB4EC}"/>
              </a:ext>
            </a:extLst>
          </p:cNvPr>
          <p:cNvPicPr>
            <a:picLocks noChangeAspect="1"/>
          </p:cNvPicPr>
          <p:nvPr/>
        </p:nvPicPr>
        <p:blipFill>
          <a:blip r:embed="rId2"/>
          <a:stretch>
            <a:fillRect/>
          </a:stretch>
        </p:blipFill>
        <p:spPr>
          <a:xfrm>
            <a:off x="1368129" y="935347"/>
            <a:ext cx="6157166" cy="4987305"/>
          </a:xfrm>
          <a:prstGeom prst="rect">
            <a:avLst/>
          </a:prstGeom>
          <a:effectLst>
            <a:glow rad="127000">
              <a:schemeClr val="accent1">
                <a:lumMod val="60000"/>
                <a:lumOff val="40000"/>
              </a:schemeClr>
            </a:glow>
          </a:effectLst>
        </p:spPr>
      </p:pic>
      <p:sp>
        <p:nvSpPr>
          <p:cNvPr id="5" name="TextBox 4">
            <a:extLst>
              <a:ext uri="{FF2B5EF4-FFF2-40B4-BE49-F238E27FC236}">
                <a16:creationId xmlns:a16="http://schemas.microsoft.com/office/drawing/2014/main" id="{25A4F15D-6312-4603-ADC9-BE31FDB31AD6}"/>
              </a:ext>
            </a:extLst>
          </p:cNvPr>
          <p:cNvSpPr txBox="1"/>
          <p:nvPr/>
        </p:nvSpPr>
        <p:spPr>
          <a:xfrm>
            <a:off x="8002307" y="5399432"/>
            <a:ext cx="2776522" cy="738664"/>
          </a:xfrm>
          <a:prstGeom prst="rect">
            <a:avLst/>
          </a:prstGeom>
          <a:noFill/>
        </p:spPr>
        <p:txBody>
          <a:bodyPr wrap="square" rtlCol="0">
            <a:spAutoFit/>
          </a:bodyPr>
          <a:lstStyle/>
          <a:p>
            <a:r>
              <a:rPr lang="en-US" sz="1400" i="1" dirty="0"/>
              <a:t>Source: Modified and updated MEH Pedersen’s original RNN diagram to my ML flows.</a:t>
            </a:r>
          </a:p>
        </p:txBody>
      </p:sp>
      <p:sp>
        <p:nvSpPr>
          <p:cNvPr id="6" name="Rectangle 5">
            <a:extLst>
              <a:ext uri="{FF2B5EF4-FFF2-40B4-BE49-F238E27FC236}">
                <a16:creationId xmlns:a16="http://schemas.microsoft.com/office/drawing/2014/main" id="{68484C43-691F-4E82-8CFB-BB4C7165CC08}"/>
              </a:ext>
            </a:extLst>
          </p:cNvPr>
          <p:cNvSpPr/>
          <p:nvPr/>
        </p:nvSpPr>
        <p:spPr>
          <a:xfrm>
            <a:off x="7929385" y="2830137"/>
            <a:ext cx="3215055" cy="1938992"/>
          </a:xfrm>
          <a:prstGeom prst="rect">
            <a:avLst/>
          </a:prstGeom>
        </p:spPr>
        <p:txBody>
          <a:bodyPr wrap="square">
            <a:spAutoFit/>
          </a:bodyPr>
          <a:lstStyle/>
          <a:p>
            <a:r>
              <a:rPr lang="en-US" sz="1500" dirty="0"/>
              <a:t> Text Preprocessing</a:t>
            </a:r>
            <a:br>
              <a:rPr lang="en-US" sz="1500" dirty="0"/>
            </a:br>
            <a:endParaRPr lang="en-US" sz="1500" dirty="0"/>
          </a:p>
          <a:p>
            <a:pPr marL="342900" indent="-342900">
              <a:buFont typeface="+mj-lt"/>
              <a:buAutoNum type="arabicPeriod"/>
            </a:pPr>
            <a:r>
              <a:rPr lang="en-US" sz="1500" dirty="0"/>
              <a:t>Expansion of short notation words (I’ll =&gt; I will) .</a:t>
            </a:r>
          </a:p>
          <a:p>
            <a:pPr marL="342900" indent="-342900">
              <a:buFont typeface="+mj-lt"/>
              <a:buAutoNum type="arabicPeriod"/>
            </a:pPr>
            <a:r>
              <a:rPr lang="en-US" sz="1500" dirty="0"/>
              <a:t>NLTK tokenize words and sentences</a:t>
            </a:r>
          </a:p>
          <a:p>
            <a:pPr marL="342900" indent="-342900">
              <a:buFont typeface="+mj-lt"/>
              <a:buAutoNum type="arabicPeriod"/>
            </a:pPr>
            <a:r>
              <a:rPr lang="en-US" sz="1500" dirty="0"/>
              <a:t>Remove numbers</a:t>
            </a:r>
          </a:p>
          <a:p>
            <a:pPr marL="342900" indent="-342900">
              <a:buFont typeface="+mj-lt"/>
              <a:buAutoNum type="arabicPeriod"/>
            </a:pPr>
            <a:r>
              <a:rPr lang="en-US" sz="1500" dirty="0"/>
              <a:t>Remove punctuations</a:t>
            </a:r>
          </a:p>
        </p:txBody>
      </p:sp>
      <p:pic>
        <p:nvPicPr>
          <p:cNvPr id="3" name="Picture 2">
            <a:extLst>
              <a:ext uri="{FF2B5EF4-FFF2-40B4-BE49-F238E27FC236}">
                <a16:creationId xmlns:a16="http://schemas.microsoft.com/office/drawing/2014/main" id="{405CF331-FCD4-4449-AFC4-006CD088BD55}"/>
              </a:ext>
            </a:extLst>
          </p:cNvPr>
          <p:cNvPicPr>
            <a:picLocks noChangeAspect="1"/>
          </p:cNvPicPr>
          <p:nvPr/>
        </p:nvPicPr>
        <p:blipFill>
          <a:blip r:embed="rId3"/>
          <a:stretch>
            <a:fillRect/>
          </a:stretch>
        </p:blipFill>
        <p:spPr>
          <a:xfrm>
            <a:off x="7827176" y="798719"/>
            <a:ext cx="3419475" cy="1752600"/>
          </a:xfrm>
          <a:prstGeom prst="rect">
            <a:avLst/>
          </a:prstGeom>
        </p:spPr>
      </p:pic>
    </p:spTree>
    <p:extLst>
      <p:ext uri="{BB962C8B-B14F-4D97-AF65-F5344CB8AC3E}">
        <p14:creationId xmlns:p14="http://schemas.microsoft.com/office/powerpoint/2010/main" val="2319459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A4FD-5485-4307-A3A5-3B13979F7330}"/>
              </a:ext>
            </a:extLst>
          </p:cNvPr>
          <p:cNvSpPr>
            <a:spLocks noGrp="1"/>
          </p:cNvSpPr>
          <p:nvPr>
            <p:ph type="title"/>
          </p:nvPr>
        </p:nvSpPr>
        <p:spPr/>
        <p:txBody>
          <a:bodyPr/>
          <a:lstStyle/>
          <a:p>
            <a:r>
              <a:rPr lang="en-US" dirty="0"/>
              <a:t>RNN</a:t>
            </a:r>
          </a:p>
        </p:txBody>
      </p:sp>
      <p:pic>
        <p:nvPicPr>
          <p:cNvPr id="8" name="Content Placeholder 7">
            <a:extLst>
              <a:ext uri="{FF2B5EF4-FFF2-40B4-BE49-F238E27FC236}">
                <a16:creationId xmlns:a16="http://schemas.microsoft.com/office/drawing/2014/main" id="{78BCDE0B-DA52-4F5B-8C31-EBA8F7C900AC}"/>
              </a:ext>
            </a:extLst>
          </p:cNvPr>
          <p:cNvPicPr>
            <a:picLocks noGrp="1" noChangeAspect="1"/>
          </p:cNvPicPr>
          <p:nvPr>
            <p:ph idx="1"/>
          </p:nvPr>
        </p:nvPicPr>
        <p:blipFill>
          <a:blip r:embed="rId2"/>
          <a:stretch>
            <a:fillRect/>
          </a:stretch>
        </p:blipFill>
        <p:spPr>
          <a:xfrm>
            <a:off x="989020" y="1533234"/>
            <a:ext cx="6019800" cy="3181350"/>
          </a:xfrm>
          <a:prstGeom prst="rect">
            <a:avLst/>
          </a:prstGeom>
        </p:spPr>
      </p:pic>
      <p:sp>
        <p:nvSpPr>
          <p:cNvPr id="3" name="Rectangle 2">
            <a:extLst>
              <a:ext uri="{FF2B5EF4-FFF2-40B4-BE49-F238E27FC236}">
                <a16:creationId xmlns:a16="http://schemas.microsoft.com/office/drawing/2014/main" id="{CE32A83B-3323-4EA0-A7EF-6492B73BAFF9}"/>
              </a:ext>
            </a:extLst>
          </p:cNvPr>
          <p:cNvSpPr/>
          <p:nvPr/>
        </p:nvSpPr>
        <p:spPr>
          <a:xfrm>
            <a:off x="1613044" y="5140100"/>
            <a:ext cx="2872646" cy="369332"/>
          </a:xfrm>
          <a:prstGeom prst="rect">
            <a:avLst/>
          </a:prstGeom>
        </p:spPr>
        <p:txBody>
          <a:bodyPr wrap="none">
            <a:spAutoFit/>
          </a:bodyPr>
          <a:lstStyle/>
          <a:p>
            <a:r>
              <a:rPr lang="en-US" dirty="0"/>
              <a:t>MEH Pedersen’s RNN model </a:t>
            </a:r>
          </a:p>
        </p:txBody>
      </p:sp>
    </p:spTree>
    <p:extLst>
      <p:ext uri="{BB962C8B-B14F-4D97-AF65-F5344CB8AC3E}">
        <p14:creationId xmlns:p14="http://schemas.microsoft.com/office/powerpoint/2010/main" val="123644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D1C8-0A53-4030-90FD-0B6EF65BD255}"/>
              </a:ext>
            </a:extLst>
          </p:cNvPr>
          <p:cNvSpPr>
            <a:spLocks noGrp="1"/>
          </p:cNvSpPr>
          <p:nvPr>
            <p:ph type="title"/>
          </p:nvPr>
        </p:nvSpPr>
        <p:spPr/>
        <p:txBody>
          <a:bodyPr/>
          <a:lstStyle/>
          <a:p>
            <a:r>
              <a:rPr lang="en-US" dirty="0"/>
              <a:t>CNN</a:t>
            </a:r>
          </a:p>
        </p:txBody>
      </p:sp>
      <p:pic>
        <p:nvPicPr>
          <p:cNvPr id="4" name="Content Placeholder 3">
            <a:extLst>
              <a:ext uri="{FF2B5EF4-FFF2-40B4-BE49-F238E27FC236}">
                <a16:creationId xmlns:a16="http://schemas.microsoft.com/office/drawing/2014/main" id="{9515170A-737A-4DAE-8A33-23BDC6C6D79E}"/>
              </a:ext>
            </a:extLst>
          </p:cNvPr>
          <p:cNvPicPr>
            <a:picLocks noGrp="1" noChangeAspect="1"/>
          </p:cNvPicPr>
          <p:nvPr>
            <p:ph idx="1"/>
          </p:nvPr>
        </p:nvPicPr>
        <p:blipFill>
          <a:blip r:embed="rId2"/>
          <a:stretch>
            <a:fillRect/>
          </a:stretch>
        </p:blipFill>
        <p:spPr>
          <a:xfrm>
            <a:off x="1212892" y="1598934"/>
            <a:ext cx="5762625" cy="3124200"/>
          </a:xfrm>
          <a:prstGeom prst="rect">
            <a:avLst/>
          </a:prstGeom>
        </p:spPr>
      </p:pic>
      <p:sp>
        <p:nvSpPr>
          <p:cNvPr id="3" name="Rectangle 2">
            <a:extLst>
              <a:ext uri="{FF2B5EF4-FFF2-40B4-BE49-F238E27FC236}">
                <a16:creationId xmlns:a16="http://schemas.microsoft.com/office/drawing/2014/main" id="{973ABD24-CC0E-476B-BD1F-CBD956823730}"/>
              </a:ext>
            </a:extLst>
          </p:cNvPr>
          <p:cNvSpPr/>
          <p:nvPr/>
        </p:nvSpPr>
        <p:spPr>
          <a:xfrm>
            <a:off x="1508269" y="5074400"/>
            <a:ext cx="2336217" cy="646331"/>
          </a:xfrm>
          <a:prstGeom prst="rect">
            <a:avLst/>
          </a:prstGeom>
        </p:spPr>
        <p:txBody>
          <a:bodyPr wrap="none">
            <a:spAutoFit/>
          </a:bodyPr>
          <a:lstStyle/>
          <a:p>
            <a:r>
              <a:rPr lang="en-US" dirty="0"/>
              <a:t>Ricky Kim’s CNN model</a:t>
            </a:r>
          </a:p>
          <a:p>
            <a:r>
              <a:rPr lang="en-US" dirty="0"/>
              <a:t> </a:t>
            </a:r>
          </a:p>
        </p:txBody>
      </p:sp>
    </p:spTree>
    <p:extLst>
      <p:ext uri="{BB962C8B-B14F-4D97-AF65-F5344CB8AC3E}">
        <p14:creationId xmlns:p14="http://schemas.microsoft.com/office/powerpoint/2010/main" val="4002153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876</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   Sentimental analysis on  Amazon’s product reviews TDN</vt:lpstr>
      <vt:lpstr>Sentimental Analysis</vt:lpstr>
      <vt:lpstr>PowerPoint Presentation</vt:lpstr>
      <vt:lpstr>Focus</vt:lpstr>
      <vt:lpstr>Supervised Learning Models on Classification:</vt:lpstr>
      <vt:lpstr>NLP Terminologies:</vt:lpstr>
      <vt:lpstr>PowerPoint Presentation</vt:lpstr>
      <vt:lpstr>RNN</vt:lpstr>
      <vt:lpstr>CNN</vt:lpstr>
      <vt:lpstr>Performance Comparison</vt:lpstr>
      <vt:lpstr>Performance Comparison</vt:lpstr>
      <vt:lpstr>PowerPoint Presentation</vt:lpstr>
      <vt:lpstr>Performance Comparison</vt:lpstr>
      <vt:lpstr>PowerPoint Presentation</vt:lpstr>
      <vt:lpstr>Performance Comparison</vt:lpstr>
      <vt:lpstr>Conclusion &amp; Findings:</vt:lpstr>
      <vt:lpstr>Citations:</vt:lpstr>
      <vt:lpstr>TextBlob Sentimental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Sentimental analysis on  Amazon’s product reviews TDN</dc:title>
  <dc:creator>Toan Nguyen (ClearCaptions)</dc:creator>
  <cp:lastModifiedBy>Toan Nguyen (ClearCaptions)</cp:lastModifiedBy>
  <cp:revision>14</cp:revision>
  <dcterms:created xsi:type="dcterms:W3CDTF">2019-08-10T12:45:54Z</dcterms:created>
  <dcterms:modified xsi:type="dcterms:W3CDTF">2019-08-10T18:33:36Z</dcterms:modified>
</cp:coreProperties>
</file>