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notesMasterIdLst>
    <p:notesMasterId r:id="rId31"/>
  </p:notesMasterIdLst>
  <p:handoutMasterIdLst>
    <p:handoutMasterId r:id="rId32"/>
  </p:handoutMasterIdLst>
  <p:sldIdLst>
    <p:sldId id="425" r:id="rId2"/>
    <p:sldId id="552" r:id="rId3"/>
    <p:sldId id="548" r:id="rId4"/>
    <p:sldId id="596" r:id="rId5"/>
    <p:sldId id="586" r:id="rId6"/>
    <p:sldId id="587" r:id="rId7"/>
    <p:sldId id="588" r:id="rId8"/>
    <p:sldId id="589" r:id="rId9"/>
    <p:sldId id="590" r:id="rId10"/>
    <p:sldId id="592" r:id="rId11"/>
    <p:sldId id="593" r:id="rId12"/>
    <p:sldId id="594" r:id="rId13"/>
    <p:sldId id="441" r:id="rId14"/>
    <p:sldId id="553" r:id="rId15"/>
    <p:sldId id="595" r:id="rId16"/>
    <p:sldId id="563" r:id="rId17"/>
    <p:sldId id="568" r:id="rId18"/>
    <p:sldId id="570" r:id="rId19"/>
    <p:sldId id="571" r:id="rId20"/>
    <p:sldId id="572" r:id="rId21"/>
    <p:sldId id="573" r:id="rId22"/>
    <p:sldId id="576" r:id="rId23"/>
    <p:sldId id="561" r:id="rId24"/>
    <p:sldId id="565" r:id="rId25"/>
    <p:sldId id="567" r:id="rId26"/>
    <p:sldId id="569" r:id="rId27"/>
    <p:sldId id="577" r:id="rId28"/>
    <p:sldId id="578" r:id="rId29"/>
    <p:sldId id="579" r:id="rId30"/>
  </p:sldIdLst>
  <p:sldSz cx="9902825" cy="6858000"/>
  <p:notesSz cx="6797675" cy="99282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Arial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Arial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Arial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Arial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1" autoAdjust="0"/>
    <p:restoredTop sz="97036" autoAdjust="0"/>
  </p:normalViewPr>
  <p:slideViewPr>
    <p:cSldViewPr>
      <p:cViewPr varScale="1">
        <p:scale>
          <a:sx n="100" d="100"/>
          <a:sy n="100" d="100"/>
        </p:scale>
        <p:origin x="96" y="132"/>
      </p:cViewPr>
      <p:guideLst>
        <p:guide orient="horz" pos="2160"/>
        <p:guide pos="4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1416" y="79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78"/>
            <a:ext cx="2946400" cy="46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0170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9578"/>
            <a:ext cx="2946400" cy="46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0170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54161"/>
            <a:ext cx="2946400" cy="46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0170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54161"/>
            <a:ext cx="2946400" cy="46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0170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fld id="{1C8680D5-C759-45E9-9746-B6A4767479E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2892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563" tIns="47612" rIns="91563" bIns="47612" numCol="1" anchor="ctr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2225" y="0"/>
            <a:ext cx="2971800" cy="462892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563" tIns="47612" rIns="91563" bIns="47612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2150" y="771525"/>
            <a:ext cx="53403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13" y="4703936"/>
            <a:ext cx="4927600" cy="447249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563" tIns="47612" rIns="91563" bIns="476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7872"/>
            <a:ext cx="2971800" cy="53950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563" tIns="47612" rIns="91563" bIns="47612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03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2225" y="9407872"/>
            <a:ext cx="2971800" cy="53950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563" tIns="47612" rIns="91563" bIns="4761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6EC943F3-4A58-411A-8716-A82D952033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8858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49263" algn="l" defTabSz="8858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00113" algn="l" defTabSz="8858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49375" algn="l" defTabSz="8858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798638" algn="l" defTabSz="8858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688988-879B-45E5-83A7-0EA2ED4BDB15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altLang="ko-KR" dirty="0" smtClean="0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2FF167-EAE3-44C7-9B74-106D1501C566}" type="slidenum">
              <a:rPr lang="en-US" altLang="ko-KR" smtClean="0"/>
              <a:pPr/>
              <a:t>2</a:t>
            </a:fld>
            <a:endParaRPr lang="en-US" altLang="ko-KR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ko-KR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2FF167-EAE3-44C7-9B74-106D1501C566}" type="slidenum">
              <a:rPr lang="en-US" altLang="ko-KR" smtClean="0"/>
              <a:pPr/>
              <a:t>13</a:t>
            </a:fld>
            <a:endParaRPr lang="en-US" altLang="ko-KR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ko-K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712" y="2130428"/>
            <a:ext cx="8417401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424" y="3886200"/>
            <a:ext cx="69319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FFBFF-2F38-4177-8639-61CAFD3E707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AFE23-9EA7-428A-847D-06DFF9A84CB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76125" y="274641"/>
            <a:ext cx="2412094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405" y="274641"/>
            <a:ext cx="70746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093DC-B3BA-470A-A452-05CBF22D7E5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141" y="274638"/>
            <a:ext cx="8912543" cy="778098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141" y="1124745"/>
            <a:ext cx="8912543" cy="500142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36667E-B3AA-45C7-B88D-F090208CE85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86916" y="1091188"/>
            <a:ext cx="8928000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255" y="4406903"/>
            <a:ext cx="84174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255" y="2906713"/>
            <a:ext cx="84174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7A8EA0-7D39-4A17-B963-015616323D3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405" y="1600203"/>
            <a:ext cx="474338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4835" y="1600203"/>
            <a:ext cx="47433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5AA700-7E50-46C6-98E4-A93E56361D1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141" y="274638"/>
            <a:ext cx="89125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141" y="1535113"/>
            <a:ext cx="437546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141" y="2174875"/>
            <a:ext cx="437546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0498" y="1535113"/>
            <a:ext cx="437718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0498" y="2174875"/>
            <a:ext cx="437718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78B9D0-EF1A-4911-963F-85C75A9E22B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F8E959-E16F-40E8-94F0-BD01E84DA0C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65357-658B-4E7A-9DF0-0FB4283FF7A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143" y="273050"/>
            <a:ext cx="325796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1730" y="273053"/>
            <a:ext cx="55359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143" y="1435103"/>
            <a:ext cx="32579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77D1CE-2182-4CDC-9B95-D2668CB0720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023" y="4800600"/>
            <a:ext cx="59416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023" y="612775"/>
            <a:ext cx="59416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023" y="5367338"/>
            <a:ext cx="59416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6A5D30-6393-460D-967F-75615EF3516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141" y="274638"/>
            <a:ext cx="89125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141" y="1600203"/>
            <a:ext cx="89125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141" y="6356353"/>
            <a:ext cx="231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3465" y="6356353"/>
            <a:ext cx="31358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7026" y="6356353"/>
            <a:ext cx="231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ACDF6EF-B18F-4490-A519-711AC9FE035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klms.kaist.ac.kr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.mysql.com/downloads/windows/installe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400" y="2286000"/>
            <a:ext cx="8416925" cy="11430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 Practice for SQL </a:t>
            </a:r>
            <a:r>
              <a:rPr lang="en-US" altLang="ko-KR" smtClean="0"/>
              <a:t>using </a:t>
            </a:r>
            <a:r>
              <a:rPr lang="en-US" altLang="ko-KR"/>
              <a:t>M</a:t>
            </a:r>
            <a:r>
              <a:rPr lang="en-US" altLang="ko-KR" smtClean="0"/>
              <a:t>ySQL</a:t>
            </a:r>
            <a:endParaRPr lang="ko-KR" alt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z="2800" dirty="0" smtClean="0"/>
              <a:t>Introduction to Database</a:t>
            </a:r>
          </a:p>
          <a:p>
            <a:pPr eaLnBrk="1" hangingPunct="1"/>
            <a:r>
              <a:rPr lang="en-US" altLang="ko-KR" sz="2800" dirty="0" smtClean="0"/>
              <a:t>KAIST</a:t>
            </a:r>
          </a:p>
          <a:p>
            <a:pPr eaLnBrk="1" hangingPunct="1"/>
            <a:endParaRPr lang="en-US" altLang="ko-KR" sz="2800" dirty="0" smtClean="0"/>
          </a:p>
          <a:p>
            <a:pPr eaLnBrk="1" hangingPunct="1"/>
            <a:endParaRPr lang="en-US" altLang="ko-K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MySQL installation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5141" y="1124744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Server configuration</a:t>
            </a:r>
          </a:p>
          <a:p>
            <a:pPr marL="800100" lvl="1" indent="-342900">
              <a:buFont typeface="Times New Roman" panose="02020603050405020304" pitchFamily="18" charset="0"/>
              <a:buChar char="–"/>
            </a:pPr>
            <a:r>
              <a:rPr lang="en-US" altLang="ko-KR" smtClean="0">
                <a:latin typeface="Times" panose="02020603050405020304" pitchFamily="18" charset="0"/>
                <a:cs typeface="Times" panose="02020603050405020304" pitchFamily="18" charset="0"/>
              </a:rPr>
              <a:t>Setting root and user accounts</a:t>
            </a:r>
            <a:endParaRPr lang="en-US" altLang="ko-KR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79404" y="3573016"/>
            <a:ext cx="1728192" cy="5040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028" y="1917174"/>
            <a:ext cx="6298810" cy="475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51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MySQL connection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5141" y="1124744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Using the command line prompt</a:t>
            </a:r>
          </a:p>
          <a:p>
            <a:pPr marL="800100" lvl="1" indent="-342900">
              <a:buFont typeface="Times New Roman" panose="02020603050405020304" pitchFamily="18" charset="0"/>
              <a:buChar char="–"/>
            </a:pPr>
            <a:r>
              <a:rPr lang="en-US" altLang="ko-KR" smtClean="0">
                <a:latin typeface="Times" panose="02020603050405020304" pitchFamily="18" charset="0"/>
                <a:cs typeface="Times" panose="02020603050405020304" pitchFamily="18" charset="0"/>
              </a:rPr>
              <a:t>Type “mysql –u root –p”</a:t>
            </a:r>
            <a:endParaRPr lang="en-US" altLang="ko-KR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996" y="1988840"/>
            <a:ext cx="78486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42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MySQL connection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5141" y="1124744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Using MySQL workbench</a:t>
            </a:r>
          </a:p>
          <a:p>
            <a:pPr marL="800100" lvl="1" indent="-342900">
              <a:buFont typeface="Times New Roman" panose="02020603050405020304" pitchFamily="18" charset="0"/>
              <a:buChar char="–"/>
            </a:pPr>
            <a:r>
              <a:rPr lang="en-US" altLang="ko-KR" smtClean="0">
                <a:latin typeface="Times" panose="02020603050405020304" pitchFamily="18" charset="0"/>
                <a:cs typeface="Times" panose="02020603050405020304" pitchFamily="18" charset="0"/>
              </a:rPr>
              <a:t>Execute the program and connect to the database</a:t>
            </a:r>
            <a:endParaRPr lang="en-US" altLang="ko-KR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904638"/>
            <a:ext cx="8496424" cy="414643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31132" y="2564904"/>
            <a:ext cx="360040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277" y="2684532"/>
            <a:ext cx="6199407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07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ko-KR" smtClean="0"/>
              <a:t>MySQL </a:t>
            </a:r>
            <a:r>
              <a:rPr lang="en-US" altLang="ko-KR" dirty="0" smtClean="0"/>
              <a:t>Commands</a:t>
            </a:r>
          </a:p>
        </p:txBody>
      </p:sp>
      <p:pic>
        <p:nvPicPr>
          <p:cNvPr id="15363" name="Picture 4" descr="BS00580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5738" y="4365625"/>
            <a:ext cx="2133600" cy="179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MySQL </a:t>
            </a:r>
            <a:r>
              <a:rPr lang="en-US" altLang="ko-KR" dirty="0" smtClean="0"/>
              <a:t>Commands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/>
              <a:t>MySQL commands</a:t>
            </a:r>
            <a:endParaRPr lang="ko-KR" altLang="en-US" sz="2000" dirty="0" smtClean="0"/>
          </a:p>
          <a:p>
            <a:pPr lvl="1"/>
            <a:r>
              <a:rPr lang="en-US" altLang="ko-KR" sz="1800" b="1" smtClean="0">
                <a:solidFill>
                  <a:srgbClr val="0000CC"/>
                </a:solidFill>
              </a:rPr>
              <a:t>HELP</a:t>
            </a:r>
          </a:p>
          <a:p>
            <a:pPr lvl="2"/>
            <a:r>
              <a:rPr lang="en-US" altLang="ko-KR" sz="1600" smtClean="0"/>
              <a:t>Shows a list of all MySQL commands</a:t>
            </a:r>
          </a:p>
          <a:p>
            <a:pPr lvl="1"/>
            <a:r>
              <a:rPr lang="en-US" altLang="ko-KR" sz="1800" b="1" smtClean="0">
                <a:solidFill>
                  <a:srgbClr val="0000CC"/>
                </a:solidFill>
              </a:rPr>
              <a:t>EXIT, QUIT</a:t>
            </a:r>
            <a:endParaRPr lang="en-US" altLang="ko-KR" sz="1800" b="1" dirty="0" smtClean="0"/>
          </a:p>
          <a:p>
            <a:pPr lvl="2"/>
            <a:r>
              <a:rPr lang="en-US" altLang="ko-KR" sz="1600" smtClean="0"/>
              <a:t>Exit mysql</a:t>
            </a:r>
            <a:endParaRPr lang="ko-KR" altLang="en-US" sz="1400" dirty="0" smtClean="0"/>
          </a:p>
          <a:p>
            <a:pPr lvl="1"/>
            <a:r>
              <a:rPr lang="en-US" altLang="ko-KR" sz="1600" b="1" smtClean="0">
                <a:solidFill>
                  <a:srgbClr val="0000CC"/>
                </a:solidFill>
              </a:rPr>
              <a:t>SOURCE</a:t>
            </a:r>
            <a:endParaRPr lang="en-US" altLang="ko-KR" sz="1600" b="1" dirty="0" smtClean="0">
              <a:solidFill>
                <a:srgbClr val="0000CC"/>
              </a:solidFill>
            </a:endParaRPr>
          </a:p>
          <a:p>
            <a:pPr lvl="2"/>
            <a:r>
              <a:rPr lang="en-US" altLang="ko-KR" sz="1600" smtClean="0"/>
              <a:t>Execute an SQL script file. Takes a file name as an argument</a:t>
            </a:r>
            <a:endParaRPr lang="en-US" altLang="ko-KR" sz="2000" dirty="0" smtClean="0"/>
          </a:p>
          <a:p>
            <a:pPr lvl="1"/>
            <a:r>
              <a:rPr lang="en-US" altLang="ko-KR" sz="1600" b="1" smtClean="0">
                <a:solidFill>
                  <a:srgbClr val="0000CC"/>
                </a:solidFill>
              </a:rPr>
              <a:t>Show databases</a:t>
            </a:r>
            <a:endParaRPr lang="en-US" altLang="ko-KR" sz="1600" b="1">
              <a:solidFill>
                <a:srgbClr val="0000CC"/>
              </a:solidFill>
            </a:endParaRPr>
          </a:p>
          <a:p>
            <a:pPr lvl="2"/>
            <a:r>
              <a:rPr lang="en-US" altLang="ko-KR" sz="1600" smtClean="0"/>
              <a:t>Shows all databases</a:t>
            </a:r>
            <a:endParaRPr lang="en-US" altLang="ko-KR" sz="2000"/>
          </a:p>
          <a:p>
            <a:pPr lvl="1"/>
            <a:r>
              <a:rPr lang="en-US" altLang="ko-KR" sz="1600" b="1" smtClean="0">
                <a:solidFill>
                  <a:srgbClr val="0000CC"/>
                </a:solidFill>
              </a:rPr>
              <a:t>USE</a:t>
            </a:r>
            <a:endParaRPr lang="en-US" altLang="ko-KR" sz="1600" b="1">
              <a:solidFill>
                <a:srgbClr val="0000CC"/>
              </a:solidFill>
            </a:endParaRPr>
          </a:p>
          <a:p>
            <a:pPr lvl="2"/>
            <a:r>
              <a:rPr lang="en-US" altLang="ko-KR" sz="1600" smtClean="0"/>
              <a:t>Use a database. Takes database name as an argument</a:t>
            </a:r>
            <a:endParaRPr lang="en-US" altLang="ko-KR" sz="2000" dirty="0" smtClean="0"/>
          </a:p>
          <a:p>
            <a:pPr lvl="1"/>
            <a:r>
              <a:rPr lang="en-US" altLang="ko-KR" sz="1600" b="1" smtClean="0">
                <a:solidFill>
                  <a:srgbClr val="0000CC"/>
                </a:solidFill>
              </a:rPr>
              <a:t>DESCRIBE</a:t>
            </a:r>
            <a:endParaRPr lang="en-US" altLang="ko-KR" sz="1600" b="1">
              <a:solidFill>
                <a:srgbClr val="0000CC"/>
              </a:solidFill>
            </a:endParaRPr>
          </a:p>
          <a:p>
            <a:pPr lvl="2"/>
            <a:r>
              <a:rPr lang="en-US" altLang="ko-KR" sz="1600" smtClean="0"/>
              <a:t>Describe </a:t>
            </a:r>
            <a:r>
              <a:rPr lang="en-US" altLang="ko-KR" sz="1600"/>
              <a:t>a database. Takes database name as an argument</a:t>
            </a:r>
            <a:endParaRPr lang="en-US" altLang="ko-KR" sz="200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79292" y="1412776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i="1" smtClean="0">
                <a:latin typeface="Times" panose="02020603050405020304" pitchFamily="18" charset="0"/>
                <a:cs typeface="Times" panose="02020603050405020304" pitchFamily="18" charset="0"/>
              </a:rPr>
              <a:t>You should type semicolon ‘;’ at the end of the command</a:t>
            </a:r>
            <a:endParaRPr lang="ko-KR" altLang="en-US" sz="1800" i="1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MySQL </a:t>
            </a:r>
            <a:r>
              <a:rPr lang="en-US" altLang="ko-KR" dirty="0" smtClean="0"/>
              <a:t>Commands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/>
              <a:t>MySQL commands</a:t>
            </a:r>
            <a:endParaRPr lang="ko-KR" altLang="en-US" sz="2000" dirty="0" smtClean="0"/>
          </a:p>
          <a:p>
            <a:pPr lvl="1"/>
            <a:r>
              <a:rPr lang="en-US" altLang="ko-KR" sz="1800" b="1" smtClean="0">
                <a:solidFill>
                  <a:srgbClr val="0000CC"/>
                </a:solidFill>
              </a:rPr>
              <a:t>CREATE DATABASE</a:t>
            </a:r>
          </a:p>
          <a:p>
            <a:pPr lvl="2"/>
            <a:r>
              <a:rPr lang="en-US" altLang="ko-KR" sz="1600" smtClean="0"/>
              <a:t>Create a database. Takes a database name as an argument</a:t>
            </a:r>
          </a:p>
          <a:p>
            <a:pPr lvl="1"/>
            <a:r>
              <a:rPr lang="en-US" altLang="ko-KR" sz="1800" b="1" smtClean="0">
                <a:solidFill>
                  <a:srgbClr val="0000CC"/>
                </a:solidFill>
              </a:rPr>
              <a:t>DROP DATABASE</a:t>
            </a:r>
            <a:endParaRPr lang="en-US" altLang="ko-KR" sz="1800" b="1" dirty="0" smtClean="0"/>
          </a:p>
          <a:p>
            <a:pPr lvl="2"/>
            <a:r>
              <a:rPr lang="en-US" altLang="ko-KR" sz="1400" smtClean="0"/>
              <a:t>Drop a database. Takes a database name as an argument</a:t>
            </a:r>
            <a:endParaRPr lang="ko-KR" altLang="en-US" sz="1400" dirty="0" smtClean="0"/>
          </a:p>
          <a:p>
            <a:endParaRPr lang="en-US" altLang="ko-KR" sz="2000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939" y="2852936"/>
            <a:ext cx="3312368" cy="37753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428" y="2852936"/>
            <a:ext cx="3218469" cy="377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19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 SQLs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Create table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ko-KR" sz="20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CREATE TABLE 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Student (</a:t>
            </a:r>
          </a:p>
          <a:p>
            <a:pPr lvl="1">
              <a:buNone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StudentID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integer PRIMARY KEY,</a:t>
            </a:r>
          </a:p>
          <a:p>
            <a:pPr lvl="1">
              <a:buNone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			Name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varchar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(10),</a:t>
            </a:r>
          </a:p>
          <a:p>
            <a:pPr lvl="1">
              <a:buNone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			Department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varchar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(10),</a:t>
            </a:r>
          </a:p>
          <a:p>
            <a:pPr lvl="1">
              <a:buNone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DegreeOfCourse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varchar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(15),</a:t>
            </a:r>
          </a:p>
          <a:p>
            <a:pPr lvl="1">
              <a:buNone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			Advisor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varchar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(10) );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Result</a:t>
            </a:r>
          </a:p>
          <a:p>
            <a:pPr lvl="0">
              <a:buNone/>
            </a:pPr>
            <a:r>
              <a:rPr lang="en-US" altLang="ko-KR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ko-KR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ko-KR" sz="200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DESCRIBE </a:t>
            </a:r>
            <a:r>
              <a:rPr lang="en-US" altLang="ko-KR" sz="2000" smtClean="0">
                <a:latin typeface="Arial" pitchFamily="34" charset="0"/>
                <a:cs typeface="Arial" pitchFamily="34" charset="0"/>
              </a:rPr>
              <a:t>Student; </a:t>
            </a:r>
            <a:endParaRPr lang="en-US" altLang="ko-KR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092" y="3861048"/>
            <a:ext cx="5328592" cy="28076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 SQLs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Insert tuple</a:t>
            </a:r>
          </a:p>
          <a:p>
            <a:pPr marL="1927225" lvl="1" indent="-1527175">
              <a:buNone/>
            </a:pPr>
            <a:r>
              <a:rPr lang="en-US" altLang="ko-KR" sz="18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INSERT INTO </a:t>
            </a:r>
            <a:r>
              <a:rPr lang="en-US" altLang="ko-KR" sz="1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Student(</a:t>
            </a:r>
            <a:r>
              <a:rPr lang="en-US" altLang="ko-KR" sz="18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StudentID</a:t>
            </a:r>
            <a:r>
              <a:rPr lang="en-US" altLang="ko-KR" sz="1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Name, Department, </a:t>
            </a:r>
            <a:r>
              <a:rPr lang="en-US" altLang="ko-KR" sz="18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DegreeOfCourse</a:t>
            </a:r>
            <a:r>
              <a:rPr lang="en-US" altLang="ko-KR" sz="1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Advisor) </a:t>
            </a:r>
            <a:r>
              <a:rPr lang="en-US" altLang="ko-KR" sz="18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VALUES</a:t>
            </a:r>
            <a:r>
              <a:rPr lang="en-US" altLang="ko-KR" sz="1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(70547, 'Rachel', 'CSS', 'Undergraduate', NULL);</a:t>
            </a:r>
          </a:p>
          <a:p>
            <a:pPr marL="1927225" lvl="1" indent="-1527175">
              <a:buNone/>
            </a:pPr>
            <a:r>
              <a:rPr lang="en-US" altLang="ko-KR" sz="18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INSERT INTO </a:t>
            </a:r>
            <a:r>
              <a:rPr lang="en-US" altLang="ko-KR" sz="1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Student(</a:t>
            </a:r>
            <a:r>
              <a:rPr lang="en-US" altLang="ko-KR" sz="18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StudentID</a:t>
            </a:r>
            <a:r>
              <a:rPr lang="en-US" altLang="ko-KR" sz="1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Name, Department, </a:t>
            </a:r>
            <a:r>
              <a:rPr lang="en-US" altLang="ko-KR" sz="18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DegreeOfCourse</a:t>
            </a:r>
            <a:r>
              <a:rPr lang="en-US" altLang="ko-KR" sz="1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Advisor) </a:t>
            </a:r>
            <a:r>
              <a:rPr lang="en-US" altLang="ko-KR" sz="18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VALUES</a:t>
            </a:r>
            <a:r>
              <a:rPr lang="en-US" altLang="ko-KR" sz="1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(71041, 'Andrew', 'Physics', '</a:t>
            </a:r>
            <a:r>
              <a:rPr lang="en-US" altLang="ko-KR" sz="18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Graduate','Smith</a:t>
            </a:r>
            <a:r>
              <a:rPr lang="en-US" altLang="ko-KR" sz="1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');</a:t>
            </a:r>
          </a:p>
          <a:p>
            <a:pPr marL="1927225" lvl="1" indent="-1527175">
              <a:buNone/>
            </a:pPr>
            <a:r>
              <a:rPr lang="en-US" altLang="ko-KR" sz="18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INSERT INTO </a:t>
            </a:r>
            <a:r>
              <a:rPr lang="en-US" altLang="ko-KR" sz="1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Student(</a:t>
            </a:r>
            <a:r>
              <a:rPr lang="en-US" altLang="ko-KR" sz="18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StudentID</a:t>
            </a:r>
            <a:r>
              <a:rPr lang="en-US" altLang="ko-KR" sz="1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Name, Department, </a:t>
            </a:r>
            <a:r>
              <a:rPr lang="en-US" altLang="ko-KR" sz="18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DegreeOfCourse</a:t>
            </a:r>
            <a:r>
              <a:rPr lang="en-US" altLang="ko-KR" sz="1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altLang="ko-KR" sz="18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VALUES</a:t>
            </a:r>
            <a:r>
              <a:rPr lang="en-US" altLang="ko-KR" sz="1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(80122, 'Brian', 'CSS', 'Undergraduate');</a:t>
            </a:r>
          </a:p>
          <a:p>
            <a:pPr marL="1527175" lvl="0" indent="-1527175">
              <a:buNone/>
            </a:pPr>
            <a:endParaRPr lang="en-US" altLang="ko-KR" sz="20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Result</a:t>
            </a:r>
          </a:p>
          <a:p>
            <a:pPr lvl="0">
              <a:buNone/>
            </a:pPr>
            <a:r>
              <a:rPr lang="en-US" altLang="ko-KR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altLang="ko-KR" sz="18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SELECT</a:t>
            </a:r>
            <a:r>
              <a:rPr lang="en-US" altLang="ko-KR" sz="1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* </a:t>
            </a:r>
            <a:r>
              <a:rPr lang="en-US" altLang="ko-KR" sz="18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FROM</a:t>
            </a:r>
            <a:r>
              <a:rPr lang="en-US" altLang="ko-KR" sz="1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Student;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299" y="4509120"/>
            <a:ext cx="7134225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 SQLs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Update tuple</a:t>
            </a:r>
          </a:p>
          <a:p>
            <a:pPr lvl="1">
              <a:buNone/>
            </a:pPr>
            <a:r>
              <a:rPr lang="en-US" altLang="ko-KR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UPDATE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Student </a:t>
            </a:r>
          </a:p>
          <a:p>
            <a:pPr lvl="1">
              <a:buNone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altLang="ko-KR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SET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Department = 'CS' </a:t>
            </a:r>
          </a:p>
          <a:p>
            <a:pPr lvl="1">
              <a:buNone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altLang="ko-KR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WHERE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Department </a:t>
            </a:r>
            <a:r>
              <a:rPr lang="en-US" altLang="ko-KR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altLang="ko-KR" smtClean="0">
                <a:latin typeface="Arial" pitchFamily="34" charset="0"/>
                <a:cs typeface="Arial" pitchFamily="34" charset="0"/>
              </a:rPr>
              <a:t>'CSS';</a:t>
            </a:r>
            <a:endParaRPr lang="en-US" altLang="ko-KR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/>
            <a:endParaRPr lang="en-US" altLang="ko-KR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Result</a:t>
            </a:r>
          </a:p>
          <a:p>
            <a:pPr lvl="1">
              <a:buNone/>
            </a:pPr>
            <a:r>
              <a:rPr lang="en-US" altLang="ko-KR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	SELECT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* </a:t>
            </a:r>
            <a:r>
              <a:rPr lang="en-US" altLang="ko-KR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FROM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Student;</a:t>
            </a:r>
            <a:endParaRPr lang="ko-KR" alt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299" y="4005064"/>
            <a:ext cx="7134225" cy="2028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 SQLs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Select tuple</a:t>
            </a:r>
          </a:p>
          <a:p>
            <a:pPr lvl="1">
              <a:buNone/>
            </a:pPr>
            <a:r>
              <a:rPr lang="en-US" altLang="ko-KR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SELECT</a:t>
            </a:r>
            <a:r>
              <a:rPr lang="en-US" altLang="ko-KR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Name, Department, </a:t>
            </a:r>
            <a:r>
              <a:rPr lang="en-US" altLang="ko-KR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DegreeOfCourse</a:t>
            </a:r>
            <a:endParaRPr lang="en-US" altLang="ko-KR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altLang="ko-KR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FROM</a:t>
            </a:r>
            <a:r>
              <a:rPr lang="en-US" altLang="ko-KR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Student</a:t>
            </a:r>
          </a:p>
          <a:p>
            <a:pPr lvl="1">
              <a:buNone/>
            </a:pPr>
            <a:r>
              <a:rPr lang="en-US" altLang="ko-KR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WHERE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Department</a:t>
            </a:r>
            <a:r>
              <a:rPr lang="en-US" altLang="ko-KR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altLang="ko-KR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'CS';</a:t>
            </a:r>
            <a:endParaRPr lang="ko-KR" altLang="en-US" dirty="0" smtClean="0">
              <a:solidFill>
                <a:srgbClr val="3333FF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Result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299" y="3625456"/>
            <a:ext cx="7134225" cy="2457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ko-KR" smtClean="0"/>
              <a:t>MySQL</a:t>
            </a:r>
            <a:endParaRPr lang="en-US" altLang="ko-KR" dirty="0" smtClean="0"/>
          </a:p>
        </p:txBody>
      </p:sp>
      <p:pic>
        <p:nvPicPr>
          <p:cNvPr id="15363" name="Picture 4" descr="BS00580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5738" y="4365625"/>
            <a:ext cx="2133600" cy="179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 SQLs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Delete tuple</a:t>
            </a:r>
          </a:p>
          <a:p>
            <a:pPr lvl="1">
              <a:buNone/>
            </a:pPr>
            <a:r>
              <a:rPr lang="en-US" altLang="ko-KR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DELETE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FROM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Student</a:t>
            </a:r>
          </a:p>
          <a:p>
            <a:pPr lvl="1">
              <a:buNone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		  </a:t>
            </a:r>
            <a:r>
              <a:rPr lang="en-US" altLang="ko-KR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WHERE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DegreeOfCourse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='Graduate';</a:t>
            </a:r>
          </a:p>
          <a:p>
            <a:pPr lvl="1">
              <a:buNone/>
            </a:pP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Result</a:t>
            </a:r>
          </a:p>
          <a:p>
            <a:pPr lvl="1">
              <a:buNone/>
            </a:pPr>
            <a:r>
              <a:rPr lang="en-US" altLang="ko-KR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	SELECT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* </a:t>
            </a:r>
            <a:r>
              <a:rPr lang="en-US" altLang="ko-KR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FROM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Student;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299" y="3501008"/>
            <a:ext cx="7134225" cy="1952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 SQLs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Drop table</a:t>
            </a:r>
          </a:p>
          <a:p>
            <a:pPr lvl="1">
              <a:buNone/>
            </a:pPr>
            <a:r>
              <a:rPr lang="en-US" altLang="ko-KR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DROP TABLE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Student;</a:t>
            </a:r>
          </a:p>
          <a:p>
            <a:pPr lvl="0"/>
            <a:endParaRPr lang="en-US" altLang="ko-KR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Result</a:t>
            </a:r>
          </a:p>
          <a:p>
            <a:pPr lvl="1">
              <a:buNone/>
            </a:pPr>
            <a:r>
              <a:rPr lang="en-US" altLang="ko-KR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	DESC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Student;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299" y="3212976"/>
            <a:ext cx="7134225" cy="1400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Practice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smtClean="0"/>
              <a:t>Download </a:t>
            </a:r>
            <a:r>
              <a:rPr lang="en-US" altLang="ko-KR" sz="1800" u="sng" dirty="0" smtClean="0"/>
              <a:t>exampledb.sql</a:t>
            </a:r>
            <a:r>
              <a:rPr lang="en-US" altLang="ko-KR" sz="1800" dirty="0" smtClean="0"/>
              <a:t> in course homepage</a:t>
            </a:r>
          </a:p>
          <a:p>
            <a:pPr lvl="1"/>
            <a:r>
              <a:rPr lang="en-US" altLang="ko-KR" sz="1600" dirty="0" smtClean="0">
                <a:hlinkClick r:id="rId2"/>
              </a:rPr>
              <a:t>http://klms.kaist.ac.kr</a:t>
            </a:r>
            <a:endParaRPr lang="en-US" altLang="ko-KR" sz="1600" dirty="0" smtClean="0"/>
          </a:p>
          <a:p>
            <a:r>
              <a:rPr lang="en-US" altLang="ko-KR" sz="1800" dirty="0" smtClean="0"/>
              <a:t>Move the </a:t>
            </a:r>
            <a:r>
              <a:rPr lang="en-US" altLang="ko-KR" sz="1800" u="sng" dirty="0" smtClean="0"/>
              <a:t>exampledb.sql</a:t>
            </a:r>
            <a:r>
              <a:rPr lang="en-US" altLang="ko-KR" sz="1800" dirty="0" smtClean="0"/>
              <a:t> </a:t>
            </a:r>
            <a:r>
              <a:rPr lang="en-US" altLang="ko-KR" sz="1800" smtClean="0"/>
              <a:t>file to the specific folder</a:t>
            </a:r>
            <a:endParaRPr lang="en-US" altLang="ko-KR" sz="1800" dirty="0" smtClean="0"/>
          </a:p>
          <a:p>
            <a:r>
              <a:rPr lang="en-US" altLang="ko-KR" sz="1800" dirty="0" smtClean="0"/>
              <a:t>Execute </a:t>
            </a:r>
            <a:r>
              <a:rPr lang="en-US" altLang="ko-KR" sz="1800" u="sng" smtClean="0"/>
              <a:t>exampledb.sql</a:t>
            </a:r>
            <a:r>
              <a:rPr lang="en-US" altLang="ko-KR" sz="1800" smtClean="0"/>
              <a:t> with SOURCE command</a:t>
            </a:r>
            <a:endParaRPr lang="en-US" altLang="ko-KR" sz="1800" dirty="0" smtClean="0"/>
          </a:p>
          <a:p>
            <a:pPr lvl="1"/>
            <a:r>
              <a:rPr lang="en-US" altLang="ko-KR" sz="1600" smtClean="0"/>
              <a:t>SOURCE ‘path-to-file’</a:t>
            </a:r>
            <a:endParaRPr lang="en-US" altLang="ko-KR" sz="1600" dirty="0" smtClean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4868" y="3231524"/>
          <a:ext cx="5415834" cy="153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42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00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나눔명조" pitchFamily="18" charset="-127"/>
                          <a:ea typeface="나눔명조" pitchFamily="18" charset="-127"/>
                        </a:rPr>
                        <a:t>Student</a:t>
                      </a:r>
                      <a:endParaRPr lang="ko-KR" altLang="en-US" sz="1100" b="1" dirty="0"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u="sng" dirty="0" err="1" smtClean="0">
                          <a:latin typeface="나눔명조" pitchFamily="18" charset="-127"/>
                          <a:ea typeface="나눔명조" pitchFamily="18" charset="-127"/>
                        </a:rPr>
                        <a:t>StudentID</a:t>
                      </a:r>
                      <a:endParaRPr lang="ko-KR" altLang="en-US" sz="1100" b="1" u="sng" dirty="0"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나눔명조" pitchFamily="18" charset="-127"/>
                          <a:ea typeface="나눔명조" pitchFamily="18" charset="-127"/>
                        </a:rPr>
                        <a:t>Name</a:t>
                      </a:r>
                      <a:endParaRPr lang="ko-KR" altLang="en-US" sz="1100" b="1" dirty="0"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나눔명조" pitchFamily="18" charset="-127"/>
                          <a:ea typeface="나눔명조" pitchFamily="18" charset="-127"/>
                        </a:rPr>
                        <a:t>Department</a:t>
                      </a:r>
                      <a:endParaRPr lang="ko-KR" altLang="en-US" sz="1100" b="1" dirty="0"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 smtClean="0">
                          <a:latin typeface="나눔명조" pitchFamily="18" charset="-127"/>
                          <a:ea typeface="나눔명조" pitchFamily="18" charset="-127"/>
                        </a:rPr>
                        <a:t>DegreeOfCourse</a:t>
                      </a:r>
                      <a:endParaRPr lang="ko-KR" altLang="en-US" sz="1100" b="1" dirty="0"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나눔명조" pitchFamily="18" charset="-127"/>
                          <a:ea typeface="나눔명조" pitchFamily="18" charset="-127"/>
                        </a:rPr>
                        <a:t>Advisor</a:t>
                      </a:r>
                      <a:endParaRPr lang="ko-KR" altLang="en-US" sz="1100" b="1" dirty="0"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명조" pitchFamily="18" charset="-127"/>
                          <a:ea typeface="나눔명조" pitchFamily="18" charset="-127"/>
                        </a:rPr>
                        <a:t>70547</a:t>
                      </a:r>
                      <a:endParaRPr lang="ko-KR" altLang="en-US" sz="1100" dirty="0"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명조" pitchFamily="18" charset="-127"/>
                          <a:ea typeface="나눔명조" pitchFamily="18" charset="-127"/>
                        </a:rPr>
                        <a:t>Rachel</a:t>
                      </a:r>
                      <a:endParaRPr lang="ko-KR" altLang="en-US" sz="1100" dirty="0"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명조" pitchFamily="18" charset="-127"/>
                          <a:ea typeface="나눔명조" pitchFamily="18" charset="-127"/>
                        </a:rPr>
                        <a:t>Computer Science</a:t>
                      </a:r>
                      <a:endParaRPr lang="ko-KR" altLang="en-US" sz="1100" dirty="0"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명조" pitchFamily="18" charset="-127"/>
                          <a:ea typeface="나눔명조" pitchFamily="18" charset="-127"/>
                        </a:rPr>
                        <a:t>Undergraduate</a:t>
                      </a:r>
                      <a:endParaRPr lang="ko-KR" altLang="en-US" sz="1100" dirty="0"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명조" pitchFamily="18" charset="-127"/>
                          <a:ea typeface="나눔명조" pitchFamily="18" charset="-127"/>
                        </a:rPr>
                        <a:t>71041</a:t>
                      </a:r>
                      <a:endParaRPr lang="ko-KR" altLang="en-US" sz="1100" dirty="0"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명조" pitchFamily="18" charset="-127"/>
                          <a:ea typeface="나눔명조" pitchFamily="18" charset="-127"/>
                        </a:rPr>
                        <a:t>Andrew</a:t>
                      </a:r>
                      <a:endParaRPr lang="ko-KR" altLang="en-US" sz="1100" dirty="0"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명조" pitchFamily="18" charset="-127"/>
                          <a:ea typeface="나눔명조" pitchFamily="18" charset="-127"/>
                        </a:rPr>
                        <a:t>Physics</a:t>
                      </a:r>
                      <a:endParaRPr lang="ko-KR" altLang="en-US" sz="1100" dirty="0"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명조" pitchFamily="18" charset="-127"/>
                          <a:ea typeface="나눔명조" pitchFamily="18" charset="-127"/>
                        </a:rPr>
                        <a:t>Graduate</a:t>
                      </a:r>
                      <a:endParaRPr lang="ko-KR" altLang="en-US" sz="1100" dirty="0"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명조" pitchFamily="18" charset="-127"/>
                          <a:ea typeface="나눔명조" pitchFamily="18" charset="-127"/>
                        </a:rPr>
                        <a:t>Smith</a:t>
                      </a:r>
                      <a:endParaRPr lang="ko-KR" altLang="en-US" sz="1100" dirty="0"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65066" y="5231788"/>
          <a:ext cx="4848572" cy="153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나눔명조" pitchFamily="18" charset="-127"/>
                          <a:ea typeface="나눔명조" pitchFamily="18" charset="-127"/>
                        </a:rPr>
                        <a:t>Course</a:t>
                      </a:r>
                      <a:endParaRPr lang="ko-KR" altLang="en-US" sz="1100" b="1" dirty="0"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u="sng" dirty="0" err="1" smtClean="0">
                          <a:latin typeface="나눔명조" pitchFamily="18" charset="-127"/>
                          <a:ea typeface="나눔명조" pitchFamily="18" charset="-127"/>
                        </a:rPr>
                        <a:t>CourseID</a:t>
                      </a:r>
                      <a:endParaRPr lang="ko-KR" altLang="en-US" sz="1100" b="1" u="sng" dirty="0"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나눔명조" pitchFamily="18" charset="-127"/>
                          <a:ea typeface="나눔명조" pitchFamily="18" charset="-127"/>
                        </a:rPr>
                        <a:t>Name</a:t>
                      </a:r>
                      <a:endParaRPr lang="ko-KR" altLang="en-US" sz="1100" b="1" dirty="0"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나눔명조" pitchFamily="18" charset="-127"/>
                          <a:ea typeface="나눔명조" pitchFamily="18" charset="-127"/>
                        </a:rPr>
                        <a:t>Instructor</a:t>
                      </a:r>
                      <a:endParaRPr lang="ko-KR" altLang="en-US" sz="1100" b="1" dirty="0"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나눔명조" pitchFamily="18" charset="-127"/>
                          <a:ea typeface="나눔명조" pitchFamily="18" charset="-127"/>
                        </a:rPr>
                        <a:t>Credit</a:t>
                      </a:r>
                      <a:endParaRPr lang="ko-KR" altLang="en-US" sz="1100" b="1" dirty="0"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명조" pitchFamily="18" charset="-127"/>
                          <a:ea typeface="나눔명조" pitchFamily="18" charset="-127"/>
                        </a:rPr>
                        <a:t>CS101</a:t>
                      </a:r>
                      <a:endParaRPr lang="ko-KR" altLang="en-US" sz="1100" dirty="0"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명조" pitchFamily="18" charset="-127"/>
                          <a:ea typeface="나눔명조" pitchFamily="18" charset="-127"/>
                        </a:rPr>
                        <a:t>Introduction to Programming</a:t>
                      </a:r>
                      <a:endParaRPr lang="ko-KR" altLang="en-US" sz="1100" dirty="0"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명조" pitchFamily="18" charset="-127"/>
                          <a:ea typeface="나눔명조" pitchFamily="18" charset="-127"/>
                        </a:rPr>
                        <a:t>Paul</a:t>
                      </a:r>
                      <a:endParaRPr lang="ko-KR" altLang="en-US" sz="1100" dirty="0"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명조" pitchFamily="18" charset="-127"/>
                          <a:ea typeface="나눔명조" pitchFamily="18" charset="-127"/>
                        </a:rPr>
                        <a:t>3</a:t>
                      </a:r>
                      <a:endParaRPr lang="ko-KR" altLang="en-US" sz="1100" dirty="0"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명조" pitchFamily="18" charset="-127"/>
                          <a:ea typeface="나눔명조" pitchFamily="18" charset="-127"/>
                        </a:rPr>
                        <a:t>CS202</a:t>
                      </a:r>
                      <a:endParaRPr lang="ko-KR" altLang="en-US" sz="1100" dirty="0"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명조" pitchFamily="18" charset="-127"/>
                          <a:ea typeface="나눔명조" pitchFamily="18" charset="-127"/>
                        </a:rPr>
                        <a:t>Problem Solving</a:t>
                      </a:r>
                      <a:endParaRPr lang="ko-KR" altLang="en-US" sz="1100" dirty="0"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명조" pitchFamily="18" charset="-127"/>
                          <a:ea typeface="나눔명조" pitchFamily="18" charset="-127"/>
                        </a:rPr>
                        <a:t>Jane</a:t>
                      </a:r>
                      <a:endParaRPr lang="ko-KR" altLang="en-US" sz="1100" dirty="0"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명조" pitchFamily="18" charset="-127"/>
                          <a:ea typeface="나눔명조" pitchFamily="18" charset="-127"/>
                        </a:rPr>
                        <a:t>3</a:t>
                      </a:r>
                      <a:endParaRPr lang="ko-KR" altLang="en-US" sz="1100" dirty="0"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951544" y="4143380"/>
          <a:ext cx="378621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4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6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 smtClean="0">
                          <a:latin typeface="나눔명조" pitchFamily="18" charset="-127"/>
                          <a:ea typeface="나눔명조" pitchFamily="18" charset="-127"/>
                        </a:rPr>
                        <a:t>ScoreRecord</a:t>
                      </a:r>
                      <a:endParaRPr lang="ko-KR" altLang="en-US" sz="1100" b="1" dirty="0"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 smtClean="0">
                          <a:latin typeface="나눔명조" pitchFamily="18" charset="-127"/>
                          <a:ea typeface="나눔명조" pitchFamily="18" charset="-127"/>
                        </a:rPr>
                        <a:t>StudentID</a:t>
                      </a:r>
                      <a:endParaRPr lang="ko-KR" altLang="en-US" sz="1100" b="1" dirty="0"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 smtClean="0">
                          <a:latin typeface="나눔명조" pitchFamily="18" charset="-127"/>
                          <a:ea typeface="나눔명조" pitchFamily="18" charset="-127"/>
                        </a:rPr>
                        <a:t>CourseID</a:t>
                      </a:r>
                      <a:endParaRPr lang="ko-KR" altLang="en-US" sz="1100" b="1" dirty="0"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나눔명조" pitchFamily="18" charset="-127"/>
                          <a:ea typeface="나눔명조" pitchFamily="18" charset="-127"/>
                        </a:rPr>
                        <a:t>Score</a:t>
                      </a:r>
                      <a:endParaRPr lang="ko-KR" altLang="en-US" sz="1100" b="1" dirty="0"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명조" pitchFamily="18" charset="-127"/>
                          <a:ea typeface="나눔명조" pitchFamily="18" charset="-127"/>
                        </a:rPr>
                        <a:t>70547</a:t>
                      </a:r>
                      <a:endParaRPr lang="ko-KR" altLang="en-US" sz="1100" dirty="0"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명조" pitchFamily="18" charset="-127"/>
                          <a:ea typeface="나눔명조" pitchFamily="18" charset="-127"/>
                        </a:rPr>
                        <a:t>CS310</a:t>
                      </a:r>
                      <a:endParaRPr lang="ko-KR" altLang="en-US" sz="1100" dirty="0"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명조" pitchFamily="18" charset="-127"/>
                          <a:ea typeface="나눔명조" pitchFamily="18" charset="-127"/>
                        </a:rPr>
                        <a:t>3.7</a:t>
                      </a:r>
                      <a:endParaRPr lang="ko-KR" altLang="en-US" sz="1100" dirty="0"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명조" pitchFamily="18" charset="-127"/>
                          <a:ea typeface="나눔명조" pitchFamily="18" charset="-127"/>
                        </a:rPr>
                        <a:t>80122</a:t>
                      </a:r>
                      <a:endParaRPr lang="ko-KR" altLang="en-US" sz="1100" dirty="0"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명조" pitchFamily="18" charset="-127"/>
                          <a:ea typeface="나눔명조" pitchFamily="18" charset="-127"/>
                        </a:rPr>
                        <a:t>CS202</a:t>
                      </a:r>
                      <a:endParaRPr lang="ko-KR" altLang="en-US" sz="1100" dirty="0"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명조" pitchFamily="18" charset="-127"/>
                          <a:ea typeface="나눔명조" pitchFamily="18" charset="-127"/>
                        </a:rPr>
                        <a:t>3.3</a:t>
                      </a:r>
                      <a:endParaRPr lang="ko-KR" altLang="en-US" sz="1100" dirty="0"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타원 6"/>
          <p:cNvSpPr/>
          <p:nvPr/>
        </p:nvSpPr>
        <p:spPr bwMode="auto">
          <a:xfrm>
            <a:off x="7523180" y="4110722"/>
            <a:ext cx="71438" cy="71438"/>
          </a:xfrm>
          <a:prstGeom prst="ellipse">
            <a:avLst/>
          </a:prstGeom>
          <a:noFill/>
          <a:ln w="3175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dirty="0" smtClean="0">
              <a:solidFill>
                <a:srgbClr val="0000CC"/>
              </a:solidFill>
            </a:endParaRPr>
          </a:p>
        </p:txBody>
      </p:sp>
      <p:sp>
        <p:nvSpPr>
          <p:cNvPr id="8" name="타원 7"/>
          <p:cNvSpPr/>
          <p:nvPr/>
        </p:nvSpPr>
        <p:spPr bwMode="auto">
          <a:xfrm flipH="1" flipV="1">
            <a:off x="1340732" y="3165020"/>
            <a:ext cx="80962" cy="119742"/>
          </a:xfrm>
          <a:prstGeom prst="ellipse">
            <a:avLst/>
          </a:prstGeom>
          <a:noFill/>
          <a:ln w="3175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dirty="0" smtClean="0">
              <a:solidFill>
                <a:srgbClr val="0000CC"/>
              </a:solidFill>
            </a:endParaRPr>
          </a:p>
        </p:txBody>
      </p:sp>
      <p:sp>
        <p:nvSpPr>
          <p:cNvPr id="9" name="타원 8"/>
          <p:cNvSpPr/>
          <p:nvPr/>
        </p:nvSpPr>
        <p:spPr bwMode="auto">
          <a:xfrm flipH="1" flipV="1">
            <a:off x="1276778" y="5199304"/>
            <a:ext cx="80962" cy="119742"/>
          </a:xfrm>
          <a:prstGeom prst="ellipse">
            <a:avLst/>
          </a:prstGeom>
          <a:noFill/>
          <a:ln w="3175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dirty="0" smtClean="0">
              <a:solidFill>
                <a:srgbClr val="0000CC"/>
              </a:solidFill>
            </a:endParaRPr>
          </a:p>
        </p:txBody>
      </p:sp>
      <p:sp>
        <p:nvSpPr>
          <p:cNvPr id="10" name="타원 9"/>
          <p:cNvSpPr/>
          <p:nvPr/>
        </p:nvSpPr>
        <p:spPr bwMode="auto">
          <a:xfrm flipH="1" flipV="1">
            <a:off x="8440988" y="5556494"/>
            <a:ext cx="80962" cy="119742"/>
          </a:xfrm>
          <a:prstGeom prst="ellipse">
            <a:avLst/>
          </a:prstGeom>
          <a:noFill/>
          <a:ln w="3175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400" dirty="0" smtClean="0">
              <a:solidFill>
                <a:srgbClr val="0000CC"/>
              </a:solidFill>
            </a:endParaRPr>
          </a:p>
        </p:txBody>
      </p:sp>
      <p:cxnSp>
        <p:nvCxnSpPr>
          <p:cNvPr id="11" name="꺾인 연결선 10"/>
          <p:cNvCxnSpPr/>
          <p:nvPr/>
        </p:nvCxnSpPr>
        <p:spPr bwMode="auto">
          <a:xfrm rot="16200000" flipH="1">
            <a:off x="3987627" y="615652"/>
            <a:ext cx="928166" cy="6149062"/>
          </a:xfrm>
          <a:prstGeom prst="bentConnector3">
            <a:avLst>
              <a:gd name="adj1" fmla="val -2651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" name="꺾인 연결선 33"/>
          <p:cNvCxnSpPr>
            <a:stCxn id="9" idx="3"/>
            <a:endCxn id="10" idx="7"/>
          </p:cNvCxnSpPr>
          <p:nvPr/>
        </p:nvCxnSpPr>
        <p:spPr bwMode="auto">
          <a:xfrm rot="16200000" flipH="1">
            <a:off x="4678434" y="1884289"/>
            <a:ext cx="441860" cy="7106962"/>
          </a:xfrm>
          <a:prstGeom prst="bentConnector5">
            <a:avLst>
              <a:gd name="adj1" fmla="val -51736"/>
              <a:gd name="adj2" fmla="val 63173"/>
              <a:gd name="adj3" fmla="val 151736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Practice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Q1. Selection / Projection</a:t>
            </a:r>
          </a:p>
          <a:p>
            <a:pPr lvl="1"/>
            <a:r>
              <a:rPr lang="en-US" altLang="ko-KR" dirty="0" smtClean="0"/>
              <a:t>List the </a:t>
            </a:r>
            <a:r>
              <a:rPr lang="en-US" altLang="ko-KR" i="1" dirty="0" smtClean="0"/>
              <a:t>names</a:t>
            </a:r>
            <a:r>
              <a:rPr lang="en-US" altLang="ko-KR" dirty="0" smtClean="0"/>
              <a:t> and </a:t>
            </a:r>
            <a:r>
              <a:rPr lang="en-US" altLang="ko-KR" i="1" dirty="0" smtClean="0"/>
              <a:t>departments</a:t>
            </a:r>
            <a:r>
              <a:rPr lang="en-US" altLang="ko-KR" dirty="0" smtClean="0"/>
              <a:t> of the </a:t>
            </a:r>
            <a:r>
              <a:rPr lang="en-US" altLang="ko-KR" i="1" dirty="0" smtClean="0"/>
              <a:t>graduate</a:t>
            </a:r>
            <a:r>
              <a:rPr lang="en-US" altLang="ko-KR" dirty="0" smtClean="0"/>
              <a:t> students in the increasing order of their name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Result</a:t>
            </a:r>
          </a:p>
          <a:p>
            <a:pPr lvl="1"/>
            <a:endParaRPr lang="ko-KR" altLang="en-US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243483" y="2564755"/>
            <a:ext cx="6553200" cy="15843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ko-KR" dirty="0" smtClean="0">
                <a:latin typeface="Courier New" pitchFamily="49" charset="0"/>
              </a:rPr>
              <a:t>SELECT name, department</a:t>
            </a:r>
            <a:br>
              <a:rPr lang="en-US" altLang="ko-KR" dirty="0" smtClean="0">
                <a:latin typeface="Courier New" pitchFamily="49" charset="0"/>
              </a:rPr>
            </a:br>
            <a:r>
              <a:rPr lang="en-US" altLang="ko-KR" dirty="0" smtClean="0">
                <a:latin typeface="Courier New" pitchFamily="49" charset="0"/>
              </a:rPr>
              <a:t>FROM Student</a:t>
            </a:r>
            <a:br>
              <a:rPr lang="en-US" altLang="ko-KR" dirty="0" smtClean="0">
                <a:latin typeface="Courier New" pitchFamily="49" charset="0"/>
              </a:rPr>
            </a:br>
            <a:r>
              <a:rPr lang="en-US" altLang="ko-KR" dirty="0" smtClean="0">
                <a:latin typeface="Courier New" pitchFamily="49" charset="0"/>
              </a:rPr>
              <a:t>WHERE </a:t>
            </a:r>
            <a:r>
              <a:rPr lang="en-US" altLang="ko-KR" dirty="0" err="1" smtClean="0">
                <a:latin typeface="Courier New" pitchFamily="49" charset="0"/>
              </a:rPr>
              <a:t>DegreeOfCourse</a:t>
            </a:r>
            <a:r>
              <a:rPr lang="en-US" altLang="ko-KR" dirty="0" smtClean="0">
                <a:latin typeface="Courier New" pitchFamily="49" charset="0"/>
              </a:rPr>
              <a:t> = ‘Graduate’</a:t>
            </a:r>
            <a:br>
              <a:rPr lang="en-US" altLang="ko-KR" dirty="0" smtClean="0">
                <a:latin typeface="Courier New" pitchFamily="49" charset="0"/>
              </a:rPr>
            </a:br>
            <a:r>
              <a:rPr lang="en-US" altLang="ko-KR" dirty="0" smtClean="0">
                <a:latin typeface="Courier New" pitchFamily="49" charset="0"/>
              </a:rPr>
              <a:t>ORDER BY name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6805107" y="2348855"/>
            <a:ext cx="1214446" cy="571504"/>
          </a:xfrm>
          <a:prstGeom prst="roundRect">
            <a:avLst/>
          </a:prstGeom>
          <a:solidFill>
            <a:schemeClr val="bg1"/>
          </a:solidFill>
          <a:ln w="31750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0000CC"/>
                </a:solidFill>
              </a:rPr>
              <a:t>Answer</a:t>
            </a:r>
            <a:endParaRPr lang="ko-KR" altLang="en-US" dirty="0" smtClean="0">
              <a:solidFill>
                <a:srgbClr val="0000CC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24" y="4941168"/>
            <a:ext cx="5362575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Practice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Q2. Join </a:t>
            </a:r>
          </a:p>
          <a:p>
            <a:pPr lvl="1"/>
            <a:r>
              <a:rPr lang="en-US" altLang="ko-KR" dirty="0" smtClean="0"/>
              <a:t>List the </a:t>
            </a:r>
            <a:r>
              <a:rPr lang="en-US" altLang="ko-KR" i="1" dirty="0" err="1" smtClean="0"/>
              <a:t>StudentIDs</a:t>
            </a:r>
            <a:r>
              <a:rPr lang="en-US" altLang="ko-KR" dirty="0" smtClean="0"/>
              <a:t> and the </a:t>
            </a:r>
            <a:r>
              <a:rPr lang="en-US" altLang="ko-KR" i="1" dirty="0" smtClean="0"/>
              <a:t>names</a:t>
            </a:r>
            <a:r>
              <a:rPr lang="en-US" altLang="ko-KR" dirty="0" smtClean="0"/>
              <a:t> of the students who scored </a:t>
            </a:r>
            <a:r>
              <a:rPr lang="en-US" altLang="ko-KR" i="1" dirty="0" smtClean="0"/>
              <a:t>4.0 or more</a:t>
            </a:r>
            <a:r>
              <a:rPr lang="en-US" altLang="ko-KR" dirty="0" smtClean="0"/>
              <a:t> at the </a:t>
            </a:r>
            <a:r>
              <a:rPr lang="en-US" altLang="ko-KR" i="1" dirty="0" smtClean="0"/>
              <a:t>CS360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Result</a:t>
            </a:r>
          </a:p>
          <a:p>
            <a:pPr lvl="1"/>
            <a:endParaRPr lang="ko-KR" altLang="en-US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1279004" y="2383811"/>
            <a:ext cx="6553200" cy="2001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ko-KR" dirty="0" smtClean="0">
                <a:latin typeface="Courier New" pitchFamily="49" charset="0"/>
              </a:rPr>
              <a:t>SELECT </a:t>
            </a:r>
            <a:r>
              <a:rPr lang="en-US" altLang="ko-KR" dirty="0" err="1" smtClean="0">
                <a:latin typeface="Courier New" pitchFamily="49" charset="0"/>
              </a:rPr>
              <a:t>S.StudentID</a:t>
            </a:r>
            <a:r>
              <a:rPr lang="en-US" altLang="ko-KR" dirty="0" smtClean="0">
                <a:latin typeface="Courier New" pitchFamily="49" charset="0"/>
              </a:rPr>
              <a:t>, S.name</a:t>
            </a:r>
            <a:br>
              <a:rPr lang="en-US" altLang="ko-KR" dirty="0" smtClean="0">
                <a:latin typeface="Courier New" pitchFamily="49" charset="0"/>
              </a:rPr>
            </a:br>
            <a:r>
              <a:rPr lang="en-US" altLang="ko-KR" dirty="0" smtClean="0">
                <a:latin typeface="Courier New" pitchFamily="49" charset="0"/>
              </a:rPr>
              <a:t>FROM Student S, </a:t>
            </a:r>
            <a:r>
              <a:rPr lang="en-US" altLang="ko-KR" dirty="0" err="1" smtClean="0">
                <a:latin typeface="Courier New" pitchFamily="49" charset="0"/>
              </a:rPr>
              <a:t>ScoreRecord</a:t>
            </a:r>
            <a:r>
              <a:rPr lang="en-US" altLang="ko-KR" dirty="0" smtClean="0">
                <a:latin typeface="Courier New" pitchFamily="49" charset="0"/>
              </a:rPr>
              <a:t> R</a:t>
            </a:r>
            <a:br>
              <a:rPr lang="en-US" altLang="ko-KR" dirty="0" smtClean="0">
                <a:latin typeface="Courier New" pitchFamily="49" charset="0"/>
              </a:rPr>
            </a:br>
            <a:r>
              <a:rPr lang="en-US" altLang="ko-KR" dirty="0" smtClean="0">
                <a:latin typeface="Courier New" pitchFamily="49" charset="0"/>
              </a:rPr>
              <a:t>WHERE </a:t>
            </a:r>
            <a:r>
              <a:rPr lang="en-US" altLang="ko-KR" dirty="0" err="1" smtClean="0">
                <a:latin typeface="Courier New" pitchFamily="49" charset="0"/>
              </a:rPr>
              <a:t>S.StudentID</a:t>
            </a:r>
            <a:r>
              <a:rPr lang="en-US" altLang="ko-KR" dirty="0" smtClean="0">
                <a:latin typeface="Courier New" pitchFamily="49" charset="0"/>
              </a:rPr>
              <a:t> = </a:t>
            </a:r>
            <a:r>
              <a:rPr lang="en-US" altLang="ko-KR" dirty="0" err="1" smtClean="0">
                <a:latin typeface="Courier New" pitchFamily="49" charset="0"/>
              </a:rPr>
              <a:t>R.StudentID</a:t>
            </a:r>
            <a:r>
              <a:rPr lang="en-US" altLang="ko-KR" dirty="0" smtClean="0">
                <a:latin typeface="Courier New" pitchFamily="49" charset="0"/>
              </a:rPr>
              <a:t> AND</a:t>
            </a:r>
          </a:p>
          <a:p>
            <a:r>
              <a:rPr lang="en-US" altLang="ko-KR" dirty="0" smtClean="0">
                <a:latin typeface="Courier New" pitchFamily="49" charset="0"/>
              </a:rPr>
              <a:t>	</a:t>
            </a:r>
            <a:r>
              <a:rPr lang="en-US" altLang="ko-KR" dirty="0" err="1" smtClean="0">
                <a:latin typeface="Courier New" pitchFamily="49" charset="0"/>
              </a:rPr>
              <a:t>R.CourseID</a:t>
            </a:r>
            <a:r>
              <a:rPr lang="en-US" altLang="ko-KR" dirty="0" smtClean="0">
                <a:latin typeface="Courier New" pitchFamily="49" charset="0"/>
              </a:rPr>
              <a:t> = ‘CS360’ AND</a:t>
            </a:r>
          </a:p>
          <a:p>
            <a:r>
              <a:rPr lang="en-US" altLang="ko-KR" dirty="0" smtClean="0">
                <a:latin typeface="Courier New" pitchFamily="49" charset="0"/>
              </a:rPr>
              <a:t>	</a:t>
            </a:r>
            <a:r>
              <a:rPr lang="en-US" altLang="ko-KR" dirty="0" err="1" smtClean="0">
                <a:latin typeface="Courier New" pitchFamily="49" charset="0"/>
              </a:rPr>
              <a:t>R.Score</a:t>
            </a:r>
            <a:r>
              <a:rPr lang="en-US" altLang="ko-KR" dirty="0" smtClean="0">
                <a:latin typeface="Courier New" pitchFamily="49" charset="0"/>
              </a:rPr>
              <a:t> &gt;= 4.0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6805107" y="2171083"/>
            <a:ext cx="1214446" cy="571504"/>
          </a:xfrm>
          <a:prstGeom prst="roundRect">
            <a:avLst/>
          </a:prstGeom>
          <a:solidFill>
            <a:schemeClr val="bg1"/>
          </a:solidFill>
          <a:ln w="31750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0000CC"/>
                </a:solidFill>
              </a:rPr>
              <a:t>Answer</a:t>
            </a:r>
            <a:endParaRPr lang="ko-KR" altLang="en-US" dirty="0" smtClean="0">
              <a:solidFill>
                <a:srgbClr val="0000CC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180" y="4601739"/>
            <a:ext cx="3390900" cy="2085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Practice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Q3. </a:t>
            </a:r>
            <a:r>
              <a:rPr lang="en-US" altLang="ko-KR" dirty="0" err="1" smtClean="0"/>
              <a:t>Subquery</a:t>
            </a:r>
            <a:r>
              <a:rPr lang="en-US" altLang="ko-KR" dirty="0" smtClean="0"/>
              <a:t> </a:t>
            </a:r>
            <a:r>
              <a:rPr lang="en-US" altLang="ko-KR" sz="2000" dirty="0" smtClean="0"/>
              <a:t>(Use the set operator </a:t>
            </a:r>
            <a:r>
              <a:rPr lang="en-US" altLang="ko-KR" sz="2000" dirty="0" smtClean="0">
                <a:solidFill>
                  <a:srgbClr val="0000CC"/>
                </a:solidFill>
              </a:rPr>
              <a:t>‘(NOT) IN</a:t>
            </a:r>
            <a:r>
              <a:rPr lang="en-US" altLang="ko-KR" sz="2000" dirty="0" smtClean="0"/>
              <a:t>’)</a:t>
            </a:r>
          </a:p>
          <a:p>
            <a:pPr lvl="1"/>
            <a:r>
              <a:rPr lang="en-US" altLang="ko-KR" dirty="0" smtClean="0"/>
              <a:t>List </a:t>
            </a:r>
            <a:r>
              <a:rPr lang="en-US" altLang="ko-KR" smtClean="0"/>
              <a:t>the </a:t>
            </a:r>
            <a:r>
              <a:rPr lang="en-US" altLang="ko-KR" i="1" smtClean="0"/>
              <a:t>ids and names</a:t>
            </a:r>
            <a:r>
              <a:rPr lang="en-US" altLang="ko-KR" smtClean="0"/>
              <a:t> </a:t>
            </a:r>
            <a:r>
              <a:rPr lang="en-US" altLang="ko-KR" dirty="0" smtClean="0"/>
              <a:t>of Courses that no student has applied.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Result</a:t>
            </a:r>
          </a:p>
          <a:p>
            <a:endParaRPr lang="ko-KR" alt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351012" y="2270483"/>
            <a:ext cx="6883425" cy="1657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ko-KR" smtClean="0">
                <a:latin typeface="Courier New" pitchFamily="49" charset="0"/>
              </a:rPr>
              <a:t>SELECT CourseID, name </a:t>
            </a:r>
            <a:r>
              <a:rPr lang="en-US" altLang="ko-KR" dirty="0" smtClean="0">
                <a:latin typeface="Courier New" pitchFamily="49" charset="0"/>
              </a:rPr>
              <a:t/>
            </a:r>
            <a:br>
              <a:rPr lang="en-US" altLang="ko-KR" dirty="0" smtClean="0">
                <a:latin typeface="Courier New" pitchFamily="49" charset="0"/>
              </a:rPr>
            </a:br>
            <a:r>
              <a:rPr lang="en-US" altLang="ko-KR" dirty="0" smtClean="0">
                <a:latin typeface="Courier New" pitchFamily="49" charset="0"/>
              </a:rPr>
              <a:t>FROM Course</a:t>
            </a:r>
            <a:br>
              <a:rPr lang="en-US" altLang="ko-KR" dirty="0" smtClean="0">
                <a:latin typeface="Courier New" pitchFamily="49" charset="0"/>
              </a:rPr>
            </a:br>
            <a:r>
              <a:rPr lang="en-US" altLang="ko-KR" dirty="0" smtClean="0">
                <a:latin typeface="Courier New" pitchFamily="49" charset="0"/>
              </a:rPr>
              <a:t>WHERE </a:t>
            </a:r>
            <a:r>
              <a:rPr lang="en-US" altLang="ko-KR" dirty="0" err="1" smtClean="0">
                <a:latin typeface="Courier New" pitchFamily="49" charset="0"/>
              </a:rPr>
              <a:t>CourseID</a:t>
            </a:r>
            <a:r>
              <a:rPr lang="en-US" altLang="ko-KR" dirty="0" smtClean="0">
                <a:latin typeface="Courier New" pitchFamily="49" charset="0"/>
              </a:rPr>
              <a:t> NOT IN(SELECT </a:t>
            </a:r>
            <a:r>
              <a:rPr lang="en-US" altLang="ko-KR" dirty="0" err="1" smtClean="0">
                <a:latin typeface="Courier New" pitchFamily="49" charset="0"/>
              </a:rPr>
              <a:t>CourseID</a:t>
            </a:r>
            <a:r>
              <a:rPr lang="en-US" altLang="ko-KR" dirty="0" smtClean="0">
                <a:latin typeface="Courier New" pitchFamily="49" charset="0"/>
              </a:rPr>
              <a:t/>
            </a:r>
            <a:br>
              <a:rPr lang="en-US" altLang="ko-KR" dirty="0" smtClean="0">
                <a:latin typeface="Courier New" pitchFamily="49" charset="0"/>
              </a:rPr>
            </a:br>
            <a:r>
              <a:rPr lang="en-US" altLang="ko-KR" dirty="0" smtClean="0">
                <a:latin typeface="Courier New" pitchFamily="49" charset="0"/>
              </a:rPr>
              <a:t>		          FROM </a:t>
            </a:r>
            <a:r>
              <a:rPr lang="en-US" altLang="ko-KR" dirty="0" err="1" smtClean="0">
                <a:latin typeface="Courier New" pitchFamily="49" charset="0"/>
              </a:rPr>
              <a:t>ScoreRecord</a:t>
            </a:r>
            <a:r>
              <a:rPr lang="en-US" altLang="ko-KR" dirty="0" smtClean="0">
                <a:latin typeface="Courier New" pitchFamily="49" charset="0"/>
              </a:rPr>
              <a:t>)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7091430" y="2057755"/>
            <a:ext cx="1214446" cy="571504"/>
          </a:xfrm>
          <a:prstGeom prst="roundRect">
            <a:avLst/>
          </a:prstGeom>
          <a:solidFill>
            <a:schemeClr val="bg1"/>
          </a:solidFill>
          <a:ln w="31750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0000CC"/>
                </a:solidFill>
              </a:rPr>
              <a:t>Answer</a:t>
            </a:r>
            <a:endParaRPr lang="ko-KR" altLang="en-US" dirty="0" smtClean="0">
              <a:solidFill>
                <a:srgbClr val="0000CC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0" y="4509120"/>
            <a:ext cx="5075525" cy="2120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Practice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Q4. </a:t>
            </a:r>
            <a:r>
              <a:rPr lang="en-US" altLang="ko-KR" dirty="0" smtClean="0"/>
              <a:t>Pattern matching</a:t>
            </a:r>
          </a:p>
          <a:p>
            <a:pPr lvl="1"/>
            <a:r>
              <a:rPr lang="en-US" altLang="ko-KR" dirty="0" smtClean="0"/>
              <a:t>List of the </a:t>
            </a:r>
            <a:r>
              <a:rPr lang="en-US" altLang="ko-KR" i="1" dirty="0" err="1" smtClean="0"/>
              <a:t>StudentIDs</a:t>
            </a:r>
            <a:r>
              <a:rPr lang="en-US" altLang="ko-KR" dirty="0" smtClean="0"/>
              <a:t> and the </a:t>
            </a:r>
            <a:r>
              <a:rPr lang="en-US" altLang="ko-KR" i="1" dirty="0" smtClean="0"/>
              <a:t>names</a:t>
            </a:r>
            <a:r>
              <a:rPr lang="en-US" altLang="ko-KR" dirty="0" smtClean="0"/>
              <a:t> of students whose names contains ‘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’.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Result</a:t>
            </a:r>
          </a:p>
          <a:p>
            <a:endParaRPr lang="ko-KR" alt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351012" y="2356923"/>
            <a:ext cx="6597674" cy="13017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ko-KR" dirty="0" smtClean="0">
                <a:latin typeface="Courier New" pitchFamily="49" charset="0"/>
              </a:rPr>
              <a:t>SELECT </a:t>
            </a:r>
            <a:r>
              <a:rPr lang="en-US" altLang="ko-KR" dirty="0" err="1" smtClean="0">
                <a:latin typeface="Courier New" pitchFamily="49" charset="0"/>
              </a:rPr>
              <a:t>StudentID</a:t>
            </a:r>
            <a:r>
              <a:rPr lang="en-US" altLang="ko-KR" dirty="0" smtClean="0">
                <a:latin typeface="Courier New" pitchFamily="49" charset="0"/>
              </a:rPr>
              <a:t>, name </a:t>
            </a:r>
          </a:p>
          <a:p>
            <a:r>
              <a:rPr lang="en-US" altLang="ko-KR" dirty="0" smtClean="0">
                <a:latin typeface="Courier New" pitchFamily="49" charset="0"/>
              </a:rPr>
              <a:t>FROM Student </a:t>
            </a:r>
          </a:p>
          <a:p>
            <a:r>
              <a:rPr lang="en-US" altLang="ko-KR" dirty="0" smtClean="0">
                <a:latin typeface="Courier New" pitchFamily="49" charset="0"/>
              </a:rPr>
              <a:t>WHERE name LIKE ‘%</a:t>
            </a:r>
            <a:r>
              <a:rPr lang="en-US" altLang="ko-KR" dirty="0" err="1" smtClean="0">
                <a:latin typeface="Courier New" pitchFamily="49" charset="0"/>
              </a:rPr>
              <a:t>i</a:t>
            </a:r>
            <a:r>
              <a:rPr lang="en-US" altLang="ko-KR" dirty="0" smtClean="0">
                <a:latin typeface="Courier New" pitchFamily="49" charset="0"/>
              </a:rPr>
              <a:t>%'</a:t>
            </a:r>
            <a:endParaRPr lang="en-US" altLang="ko-KR" dirty="0">
              <a:latin typeface="Courier New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6877116" y="2229908"/>
            <a:ext cx="1214446" cy="571504"/>
          </a:xfrm>
          <a:prstGeom prst="roundRect">
            <a:avLst/>
          </a:prstGeom>
          <a:solidFill>
            <a:schemeClr val="bg1"/>
          </a:solidFill>
          <a:ln w="31750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0000CC"/>
                </a:solidFill>
              </a:rPr>
              <a:t>Answer</a:t>
            </a:r>
            <a:endParaRPr lang="ko-KR" altLang="en-US" dirty="0" smtClean="0">
              <a:solidFill>
                <a:srgbClr val="0000CC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192" y="4509120"/>
            <a:ext cx="6561584" cy="2220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Practice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Q5. </a:t>
            </a:r>
            <a:r>
              <a:rPr lang="en-US" altLang="ko-KR" dirty="0" smtClean="0"/>
              <a:t>Aggregation and Group By</a:t>
            </a:r>
          </a:p>
          <a:p>
            <a:pPr lvl="1"/>
            <a:r>
              <a:rPr lang="en-US" altLang="ko-KR" dirty="0" smtClean="0"/>
              <a:t>For each </a:t>
            </a:r>
            <a:r>
              <a:rPr lang="en-US" altLang="ko-KR" i="1" dirty="0" smtClean="0"/>
              <a:t>Course, count</a:t>
            </a:r>
            <a:r>
              <a:rPr lang="en-US" altLang="ko-KR" dirty="0" smtClean="0"/>
              <a:t> </a:t>
            </a:r>
            <a:r>
              <a:rPr lang="en-US" altLang="ko-KR" i="1" dirty="0" smtClean="0"/>
              <a:t>the number of students </a:t>
            </a:r>
            <a:r>
              <a:rPr lang="en-US" altLang="ko-KR" dirty="0" smtClean="0"/>
              <a:t>who applied the course.</a:t>
            </a:r>
          </a:p>
          <a:p>
            <a:pPr lvl="2"/>
            <a:r>
              <a:rPr lang="en-US" altLang="ko-KR" dirty="0" smtClean="0"/>
              <a:t>show </a:t>
            </a:r>
            <a:r>
              <a:rPr lang="en-US" altLang="ko-KR" dirty="0" err="1" smtClean="0"/>
              <a:t>courseID</a:t>
            </a:r>
            <a:r>
              <a:rPr lang="en-US" altLang="ko-KR" dirty="0" smtClean="0"/>
              <a:t> and the number of students </a:t>
            </a:r>
          </a:p>
          <a:p>
            <a:pPr lvl="2"/>
            <a:r>
              <a:rPr lang="en-US" altLang="ko-KR" dirty="0" smtClean="0"/>
              <a:t>you can omit the courses that no student applied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Result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1593826" y="2990112"/>
            <a:ext cx="6715172" cy="135732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altLang="ko-KR" dirty="0" err="1" smtClean="0">
                <a:latin typeface="Courier New" pitchFamily="49" charset="0"/>
                <a:cs typeface="Courier New" pitchFamily="49" charset="0"/>
              </a:rPr>
              <a:t>CourseID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, COUNT(</a:t>
            </a:r>
            <a:r>
              <a:rPr lang="en-US" altLang="ko-KR" dirty="0" err="1" smtClean="0">
                <a:latin typeface="Courier New" pitchFamily="49" charset="0"/>
                <a:cs typeface="Courier New" pitchFamily="49" charset="0"/>
              </a:rPr>
              <a:t>CourseID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altLang="ko-KR" dirty="0" err="1" smtClean="0">
                <a:latin typeface="Courier New" pitchFamily="49" charset="0"/>
                <a:cs typeface="Courier New" pitchFamily="49" charset="0"/>
              </a:rPr>
              <a:t>ScoreRecord</a:t>
            </a:r>
            <a:endParaRPr lang="en-US" altLang="ko-K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n-US" altLang="ko-KR" dirty="0" err="1" smtClean="0">
                <a:latin typeface="Courier New" pitchFamily="49" charset="0"/>
                <a:cs typeface="Courier New" pitchFamily="49" charset="0"/>
              </a:rPr>
              <a:t>CourseID</a:t>
            </a:r>
            <a:endParaRPr kumimoji="1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7308866" y="2929504"/>
            <a:ext cx="1214446" cy="571504"/>
          </a:xfrm>
          <a:prstGeom prst="roundRect">
            <a:avLst/>
          </a:prstGeom>
          <a:solidFill>
            <a:schemeClr val="bg1"/>
          </a:solidFill>
          <a:ln w="31750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0000CC"/>
                </a:solidFill>
              </a:rPr>
              <a:t>Answer</a:t>
            </a:r>
            <a:endParaRPr lang="ko-KR" altLang="en-US" dirty="0" smtClean="0">
              <a:solidFill>
                <a:srgbClr val="0000CC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117" y="4408042"/>
            <a:ext cx="3024336" cy="2321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Practice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Q6. </a:t>
            </a:r>
            <a:r>
              <a:rPr lang="en-US" altLang="ko-KR" dirty="0" smtClean="0"/>
              <a:t>Having</a:t>
            </a:r>
          </a:p>
          <a:p>
            <a:pPr lvl="1"/>
            <a:r>
              <a:rPr lang="en-US" altLang="ko-KR" dirty="0" smtClean="0"/>
              <a:t>List </a:t>
            </a:r>
            <a:r>
              <a:rPr lang="en-US" altLang="ko-KR" smtClean="0"/>
              <a:t>the </a:t>
            </a:r>
            <a:r>
              <a:rPr lang="en-US" altLang="ko-KR" i="1" smtClean="0"/>
              <a:t>ids and names of </a:t>
            </a:r>
            <a:r>
              <a:rPr lang="en-US" altLang="ko-KR" smtClean="0"/>
              <a:t>Courses who have more than 4 students.</a:t>
            </a:r>
            <a:endParaRPr lang="en-US" altLang="ko-KR" dirty="0" smtClean="0">
              <a:latin typeface="+mn-ea"/>
              <a:cs typeface="Arial" pitchFamily="34" charset="0"/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Result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918964" y="2276872"/>
            <a:ext cx="7433963" cy="150019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latin typeface="Courier New" pitchFamily="49" charset="0"/>
                <a:cs typeface="Courier New" pitchFamily="49" charset="0"/>
              </a:rPr>
              <a:t>SELECT C.CourseID, </a:t>
            </a:r>
            <a:r>
              <a:rPr lang="en-US" altLang="ko-KR" smtClean="0">
                <a:latin typeface="Courier New" pitchFamily="49" charset="0"/>
                <a:cs typeface="Courier New" pitchFamily="49" charset="0"/>
              </a:rPr>
              <a:t>C.name</a:t>
            </a:r>
          </a:p>
          <a:p>
            <a:r>
              <a:rPr lang="en-US" altLang="ko-KR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altLang="ko-KR">
                <a:latin typeface="Courier New" pitchFamily="49" charset="0"/>
                <a:cs typeface="Courier New" pitchFamily="49" charset="0"/>
              </a:rPr>
              <a:t>Course C, (SELECT CourseID, </a:t>
            </a:r>
            <a:r>
              <a:rPr lang="en-US" altLang="ko-KR" smtClean="0">
                <a:latin typeface="Courier New" pitchFamily="49" charset="0"/>
                <a:cs typeface="Courier New" pitchFamily="49" charset="0"/>
              </a:rPr>
              <a:t>COUNT(CourseID)</a:t>
            </a:r>
          </a:p>
          <a:p>
            <a:r>
              <a:rPr lang="en-US" altLang="ko-KR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altLang="ko-KR">
                <a:latin typeface="Courier New" pitchFamily="49" charset="0"/>
                <a:cs typeface="Courier New" pitchFamily="49" charset="0"/>
              </a:rPr>
              <a:t>ScoreRecordGroup By </a:t>
            </a:r>
            <a:r>
              <a:rPr lang="en-US" altLang="ko-KR" smtClean="0">
                <a:latin typeface="Courier New" pitchFamily="49" charset="0"/>
                <a:cs typeface="Courier New" pitchFamily="49" charset="0"/>
              </a:rPr>
              <a:t>CourseID</a:t>
            </a:r>
          </a:p>
          <a:p>
            <a:r>
              <a:rPr lang="en-US" altLang="ko-KR" smtClean="0">
                <a:latin typeface="Courier New" pitchFamily="49" charset="0"/>
                <a:cs typeface="Courier New" pitchFamily="49" charset="0"/>
              </a:rPr>
              <a:t>Having COUNT(CourseID) </a:t>
            </a:r>
            <a:r>
              <a:rPr lang="en-US" altLang="ko-KR">
                <a:latin typeface="Courier New" pitchFamily="49" charset="0"/>
                <a:cs typeface="Courier New" pitchFamily="49" charset="0"/>
              </a:rPr>
              <a:t>&gt; 4) </a:t>
            </a:r>
            <a:r>
              <a:rPr lang="en-US" altLang="ko-KR" smtClean="0">
                <a:latin typeface="Courier New" pitchFamily="49" charset="0"/>
                <a:cs typeface="Courier New" pitchFamily="49" charset="0"/>
              </a:rPr>
              <a:t>CID</a:t>
            </a:r>
          </a:p>
          <a:p>
            <a:r>
              <a:rPr lang="en-US" altLang="ko-KR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altLang="ko-KR">
                <a:latin typeface="Courier New" pitchFamily="49" charset="0"/>
                <a:cs typeface="Courier New" pitchFamily="49" charset="0"/>
              </a:rPr>
              <a:t>C.CourseID = CID.CourseID;</a:t>
            </a:r>
            <a:endParaRPr kumimoji="1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7803271" y="1991120"/>
            <a:ext cx="1214446" cy="571504"/>
          </a:xfrm>
          <a:prstGeom prst="roundRect">
            <a:avLst/>
          </a:prstGeom>
          <a:solidFill>
            <a:schemeClr val="bg1"/>
          </a:solidFill>
          <a:ln w="31750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0000CC"/>
                </a:solidFill>
              </a:rPr>
              <a:t>Answer</a:t>
            </a:r>
            <a:endParaRPr lang="ko-KR" altLang="en-US" dirty="0" smtClean="0">
              <a:solidFill>
                <a:srgbClr val="0000CC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648" y="4098833"/>
            <a:ext cx="45339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Practice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Q7. </a:t>
            </a:r>
            <a:r>
              <a:rPr lang="en-US" altLang="ko-KR" dirty="0" smtClean="0"/>
              <a:t>Aggregation</a:t>
            </a:r>
          </a:p>
          <a:p>
            <a:pPr lvl="1"/>
            <a:r>
              <a:rPr lang="en-US" altLang="ko-KR" dirty="0" smtClean="0"/>
              <a:t>For each student, list </a:t>
            </a:r>
            <a:r>
              <a:rPr lang="en-US" altLang="ko-KR" i="1" dirty="0" smtClean="0"/>
              <a:t>student id, student name</a:t>
            </a:r>
            <a:r>
              <a:rPr lang="en-US" altLang="ko-KR" dirty="0" smtClean="0"/>
              <a:t>, and his/her </a:t>
            </a:r>
            <a:r>
              <a:rPr lang="en-US" altLang="ko-KR" i="1" dirty="0" smtClean="0"/>
              <a:t>GPA</a:t>
            </a:r>
          </a:p>
          <a:p>
            <a:pPr lvl="1"/>
            <a:endParaRPr lang="en-US" altLang="ko-KR" i="1" dirty="0" smtClean="0"/>
          </a:p>
          <a:p>
            <a:pPr lvl="1"/>
            <a:endParaRPr lang="en-US" altLang="ko-KR" i="1" dirty="0" smtClean="0"/>
          </a:p>
          <a:p>
            <a:pPr lvl="1"/>
            <a:endParaRPr lang="en-US" altLang="ko-KR" i="1" dirty="0" smtClean="0"/>
          </a:p>
          <a:p>
            <a:pPr lvl="1"/>
            <a:endParaRPr lang="en-US" altLang="ko-KR" i="1" dirty="0" smtClean="0"/>
          </a:p>
          <a:p>
            <a:pPr lvl="1"/>
            <a:endParaRPr lang="en-US" altLang="ko-KR" i="1" dirty="0" smtClean="0"/>
          </a:p>
          <a:p>
            <a:pPr lvl="1"/>
            <a:endParaRPr lang="en-US" altLang="ko-KR" i="1" dirty="0" smtClean="0"/>
          </a:p>
          <a:p>
            <a:pPr lvl="1"/>
            <a:r>
              <a:rPr lang="en-US" altLang="ko-KR" dirty="0" smtClean="0"/>
              <a:t>Result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236504" y="2292193"/>
            <a:ext cx="9358378" cy="1785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7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altLang="ko-KR" sz="1700" dirty="0" err="1" smtClean="0">
                <a:latin typeface="Courier New" pitchFamily="49" charset="0"/>
                <a:cs typeface="Courier New" pitchFamily="49" charset="0"/>
              </a:rPr>
              <a:t>s.studentid</a:t>
            </a:r>
            <a:r>
              <a:rPr lang="en-US" altLang="ko-KR" sz="1700" dirty="0" smtClean="0">
                <a:latin typeface="Courier New" pitchFamily="49" charset="0"/>
                <a:cs typeface="Courier New" pitchFamily="49" charset="0"/>
              </a:rPr>
              <a:t>, s.name, SUM(</a:t>
            </a:r>
            <a:r>
              <a:rPr lang="en-US" altLang="ko-KR" sz="1700" dirty="0" err="1" smtClean="0">
                <a:latin typeface="Courier New" pitchFamily="49" charset="0"/>
                <a:cs typeface="Courier New" pitchFamily="49" charset="0"/>
              </a:rPr>
              <a:t>r.score</a:t>
            </a:r>
            <a:r>
              <a:rPr lang="en-US" altLang="ko-KR" sz="17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ko-KR" sz="1700" dirty="0" err="1" smtClean="0">
                <a:latin typeface="Courier New" pitchFamily="49" charset="0"/>
                <a:cs typeface="Courier New" pitchFamily="49" charset="0"/>
              </a:rPr>
              <a:t>c.credit</a:t>
            </a:r>
            <a:r>
              <a:rPr lang="en-US" altLang="ko-KR" sz="1700" dirty="0" smtClean="0">
                <a:latin typeface="Courier New" pitchFamily="49" charset="0"/>
                <a:cs typeface="Courier New" pitchFamily="49" charset="0"/>
              </a:rPr>
              <a:t>)/SUM(</a:t>
            </a:r>
            <a:r>
              <a:rPr lang="en-US" altLang="ko-KR" sz="1700" dirty="0" err="1" smtClean="0">
                <a:latin typeface="Courier New" pitchFamily="49" charset="0"/>
                <a:cs typeface="Courier New" pitchFamily="49" charset="0"/>
              </a:rPr>
              <a:t>c.credit</a:t>
            </a:r>
            <a:r>
              <a:rPr lang="en-US" altLang="ko-KR" sz="1700" dirty="0" smtClean="0">
                <a:latin typeface="Courier New" pitchFamily="49" charset="0"/>
                <a:cs typeface="Courier New" pitchFamily="49" charset="0"/>
              </a:rPr>
              <a:t>) AS GPA</a:t>
            </a:r>
          </a:p>
          <a:p>
            <a:r>
              <a:rPr lang="en-US" altLang="ko-KR" sz="1700" dirty="0" smtClean="0">
                <a:latin typeface="Courier New" pitchFamily="49" charset="0"/>
                <a:cs typeface="Courier New" pitchFamily="49" charset="0"/>
              </a:rPr>
              <a:t>FROM STUDENT s, SCORERECORD r, COURSE c</a:t>
            </a:r>
          </a:p>
          <a:p>
            <a:r>
              <a:rPr lang="en-US" altLang="ko-KR" sz="17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altLang="ko-KR" sz="1700" dirty="0" err="1" smtClean="0">
                <a:latin typeface="Courier New" pitchFamily="49" charset="0"/>
                <a:cs typeface="Courier New" pitchFamily="49" charset="0"/>
              </a:rPr>
              <a:t>s.studentid</a:t>
            </a:r>
            <a:r>
              <a:rPr lang="en-US" altLang="ko-KR" sz="17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700" dirty="0" err="1" smtClean="0">
                <a:latin typeface="Courier New" pitchFamily="49" charset="0"/>
                <a:cs typeface="Courier New" pitchFamily="49" charset="0"/>
              </a:rPr>
              <a:t>r.studentid</a:t>
            </a:r>
            <a:r>
              <a:rPr lang="en-US" altLang="ko-KR" sz="1700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altLang="ko-KR" sz="1700" dirty="0" err="1" smtClean="0">
                <a:latin typeface="Courier New" pitchFamily="49" charset="0"/>
                <a:cs typeface="Courier New" pitchFamily="49" charset="0"/>
              </a:rPr>
              <a:t>r.courseid</a:t>
            </a:r>
            <a:r>
              <a:rPr lang="en-US" altLang="ko-KR" sz="17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700" dirty="0" err="1" smtClean="0">
                <a:latin typeface="Courier New" pitchFamily="49" charset="0"/>
                <a:cs typeface="Courier New" pitchFamily="49" charset="0"/>
              </a:rPr>
              <a:t>c.courseid</a:t>
            </a:r>
            <a:endParaRPr lang="en-US" altLang="ko-KR" sz="1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700" dirty="0" smtClean="0"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n-US" altLang="ko-KR" sz="1700" dirty="0" err="1" smtClean="0">
                <a:latin typeface="Courier New" pitchFamily="49" charset="0"/>
                <a:cs typeface="Courier New" pitchFamily="49" charset="0"/>
              </a:rPr>
              <a:t>s.studentid</a:t>
            </a:r>
            <a:r>
              <a:rPr lang="en-US" altLang="ko-KR" sz="1700" dirty="0" smtClean="0">
                <a:latin typeface="Courier New" pitchFamily="49" charset="0"/>
                <a:cs typeface="Courier New" pitchFamily="49" charset="0"/>
              </a:rPr>
              <a:t>, s.name;	</a:t>
            </a:r>
            <a:endParaRPr kumimoji="1" lang="ko-KR" alt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8451874" y="1935003"/>
            <a:ext cx="1214446" cy="571504"/>
          </a:xfrm>
          <a:prstGeom prst="roundRect">
            <a:avLst/>
          </a:prstGeom>
          <a:solidFill>
            <a:schemeClr val="bg1"/>
          </a:solidFill>
          <a:ln w="31750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0000CC"/>
                </a:solidFill>
              </a:rPr>
              <a:t>Answer</a:t>
            </a:r>
            <a:endParaRPr lang="ko-KR" altLang="en-US" dirty="0" smtClean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15693" y="1104003"/>
            <a:ext cx="464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smtClean="0"/>
              <a:t>GPA = sum(score * credit) / sum(credit) </a:t>
            </a:r>
            <a:endParaRPr lang="ko-KR" altLang="en-US" i="1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124" y="4149080"/>
            <a:ext cx="4392488" cy="26113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MySQL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The most popular Relational Database Management System (RDBMS)</a:t>
            </a:r>
          </a:p>
          <a:p>
            <a:r>
              <a:rPr lang="en-US" altLang="ko-KR" smtClean="0"/>
              <a:t>Users can get the results of a SQL statement using MySQL client (e.g. MySQL workbench)</a:t>
            </a:r>
            <a:endParaRPr lang="ko-KR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571852" y="3291809"/>
            <a:ext cx="2331292" cy="6365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ko-KR" sz="1800" b="1" smtClean="0"/>
              <a:t>MySQL </a:t>
            </a:r>
            <a:r>
              <a:rPr lang="en-US" altLang="ko-KR" sz="1800" b="1" dirty="0"/>
              <a:t>server</a:t>
            </a:r>
            <a:endParaRPr lang="ko-KR" altLang="en-US" sz="1800" b="1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685902" y="3102897"/>
            <a:ext cx="1762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ko-KR" sz="1800"/>
              <a:t>SQL </a:t>
            </a:r>
            <a:r>
              <a:rPr lang="en-US" altLang="ko-KR" sz="1800" smtClean="0"/>
              <a:t>statement</a:t>
            </a:r>
            <a:endParaRPr lang="ko-KR" altLang="en-US" sz="180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188890" y="3291809"/>
            <a:ext cx="1319213" cy="6365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ko-KR" sz="1800" b="1" smtClean="0"/>
              <a:t>MySQL</a:t>
            </a:r>
          </a:p>
          <a:p>
            <a:pPr algn="ctr"/>
            <a:r>
              <a:rPr lang="en-US" altLang="ko-KR" sz="1800" b="1" smtClean="0"/>
              <a:t>client</a:t>
            </a:r>
            <a:endParaRPr lang="en-US" altLang="ko-KR" sz="1800" b="1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232002" y="3715672"/>
            <a:ext cx="8397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ko-KR" sz="1800" dirty="0" smtClean="0"/>
              <a:t>Result</a:t>
            </a:r>
            <a:endParaRPr lang="ko-KR" altLang="en-US" sz="1800" dirty="0"/>
          </a:p>
        </p:txBody>
      </p:sp>
      <p:graphicFrame>
        <p:nvGraphicFramePr>
          <p:cNvPr id="9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9894550"/>
              </p:ext>
            </p:extLst>
          </p:nvPr>
        </p:nvGraphicFramePr>
        <p:xfrm>
          <a:off x="2226990" y="5008865"/>
          <a:ext cx="1065213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name="ClipArt" r:id="rId3" imgW="3587400" imgH="3657600" progId="">
                  <p:embed/>
                </p:oleObj>
              </mc:Choice>
              <mc:Fallback>
                <p:oleObj name="ClipArt" r:id="rId3" imgW="3587400" imgH="3657600" progId="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6990" y="5008865"/>
                        <a:ext cx="1065213" cy="118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3508102" y="3461672"/>
            <a:ext cx="206375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3508102" y="3715672"/>
            <a:ext cx="206375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984602" y="4223672"/>
            <a:ext cx="825500" cy="679450"/>
            <a:chOff x="2496" y="3600"/>
            <a:chExt cx="480" cy="528"/>
          </a:xfrm>
        </p:grpSpPr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2673" y="3697"/>
              <a:ext cx="107" cy="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altLang="ko-KR" sz="1400"/>
            </a:p>
            <a:p>
              <a:pPr algn="ctr">
                <a:lnSpc>
                  <a:spcPct val="90000"/>
                </a:lnSpc>
              </a:pPr>
              <a:endParaRPr lang="en-US" altLang="ko-KR" sz="1400"/>
            </a:p>
          </p:txBody>
        </p:sp>
        <p:sp>
          <p:nvSpPr>
            <p:cNvPr id="18" name="AutoShape 14"/>
            <p:cNvSpPr>
              <a:spLocks noChangeArrowheads="1"/>
            </p:cNvSpPr>
            <p:nvPr/>
          </p:nvSpPr>
          <p:spPr bwMode="auto">
            <a:xfrm>
              <a:off x="2496" y="3600"/>
              <a:ext cx="480" cy="528"/>
            </a:xfrm>
            <a:prstGeom prst="can">
              <a:avLst>
                <a:gd name="adj" fmla="val 275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6114777" y="4393534"/>
            <a:ext cx="538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ko-KR"/>
              <a:t>DB</a:t>
            </a: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2798490" y="3969672"/>
            <a:ext cx="0" cy="933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sm"/>
            <a:tailEnd type="triangle" w="med" len="sm"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6379890" y="3956972"/>
            <a:ext cx="0" cy="255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1711052" y="3075909"/>
            <a:ext cx="6408116" cy="1871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MySQL with Web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5141" y="1124744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Architecture</a:t>
            </a:r>
            <a:endParaRPr lang="en-US" altLang="ko-KR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23554" name="Picture 2" descr="Image result for php and mysql web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31" y="1844824"/>
            <a:ext cx="8923253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328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MySQL installation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5141" y="1124744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MySQL installer </a:t>
            </a:r>
            <a:r>
              <a:rPr lang="en-US" altLang="ko-KR" smtClean="0">
                <a:hlinkClick r:id="rId2"/>
              </a:rPr>
              <a:t>https</a:t>
            </a:r>
            <a:r>
              <a:rPr lang="en-US" altLang="ko-KR">
                <a:hlinkClick r:id="rId2"/>
              </a:rPr>
              <a:t>://dev.mysql.com/downloads/windows/installer</a:t>
            </a:r>
            <a:r>
              <a:rPr lang="en-US" altLang="ko-KR" smtClean="0">
                <a:hlinkClick r:id="rId2"/>
              </a:rPr>
              <a:t>/</a:t>
            </a:r>
            <a:endParaRPr lang="en-US" altLang="ko-KR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Download the installer file corresponding to your OS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028" y="2212415"/>
            <a:ext cx="6552728" cy="436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25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MySQL installation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5141" y="1124744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MySQL installation</a:t>
            </a:r>
          </a:p>
          <a:p>
            <a:pPr marL="800100" lvl="1" indent="-342900">
              <a:buFont typeface="Times New Roman" panose="02020603050405020304" pitchFamily="18" charset="0"/>
              <a:buChar char="–"/>
            </a:pPr>
            <a:r>
              <a:rPr lang="en-US" altLang="ko-KR" smtClean="0">
                <a:latin typeface="Times" panose="02020603050405020304" pitchFamily="18" charset="0"/>
                <a:cs typeface="Times" panose="02020603050405020304" pitchFamily="18" charset="0"/>
              </a:rPr>
              <a:t>mysql-installer-web-community-8.0.11.0.msi (or lastest version)</a:t>
            </a:r>
            <a:endParaRPr lang="en-US" altLang="ko-KR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028" y="1904638"/>
            <a:ext cx="6190506" cy="467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07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MySQL installation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5141" y="1124744"/>
            <a:ext cx="7848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Choosing a setup type</a:t>
            </a:r>
          </a:p>
          <a:p>
            <a:pPr marL="800100" lvl="1" indent="-342900">
              <a:buFont typeface="Times New Roman" panose="02020603050405020304" pitchFamily="18" charset="0"/>
              <a:buChar char="–"/>
            </a:pPr>
            <a:r>
              <a:rPr lang="en-US" altLang="ko-KR" smtClean="0">
                <a:latin typeface="Times" panose="02020603050405020304" pitchFamily="18" charset="0"/>
                <a:cs typeface="Times" panose="02020603050405020304" pitchFamily="18" charset="0"/>
              </a:rPr>
              <a:t>Developer default</a:t>
            </a:r>
          </a:p>
          <a:p>
            <a:pPr marL="800100" lvl="1" indent="-342900">
              <a:buFont typeface="Times New Roman" panose="02020603050405020304" pitchFamily="18" charset="0"/>
              <a:buChar char="–"/>
            </a:pPr>
            <a:r>
              <a:rPr lang="en-US" altLang="ko-KR" smtClean="0">
                <a:latin typeface="Times" panose="02020603050405020304" pitchFamily="18" charset="0"/>
                <a:cs typeface="Times" panose="02020603050405020304" pitchFamily="18" charset="0"/>
              </a:rPr>
              <a:t>Server only</a:t>
            </a:r>
          </a:p>
          <a:p>
            <a:pPr marL="800100" lvl="1" indent="-342900">
              <a:buFont typeface="Times New Roman" panose="02020603050405020304" pitchFamily="18" charset="0"/>
              <a:buChar char="–"/>
            </a:pPr>
            <a:r>
              <a:rPr lang="en-US" altLang="ko-KR" smtClean="0">
                <a:latin typeface="Times" panose="02020603050405020304" pitchFamily="18" charset="0"/>
                <a:cs typeface="Times" panose="02020603050405020304" pitchFamily="18" charset="0"/>
              </a:rPr>
              <a:t>Client only</a:t>
            </a:r>
          </a:p>
          <a:p>
            <a:pPr marL="800100" lvl="1" indent="-342900">
              <a:buFont typeface="Times New Roman" panose="02020603050405020304" pitchFamily="18" charset="0"/>
              <a:buChar char="–"/>
            </a:pPr>
            <a:r>
              <a:rPr lang="en-US" altLang="ko-KR" smtClean="0">
                <a:latin typeface="Times" panose="02020603050405020304" pitchFamily="18" charset="0"/>
                <a:cs typeface="Times" panose="02020603050405020304" pitchFamily="18" charset="0"/>
              </a:rPr>
              <a:t>Full</a:t>
            </a:r>
          </a:p>
          <a:p>
            <a:pPr marL="800100" lvl="1" indent="-342900">
              <a:buFont typeface="Times New Roman" panose="02020603050405020304" pitchFamily="18" charset="0"/>
              <a:buChar char="–"/>
            </a:pPr>
            <a:r>
              <a:rPr lang="en-US" altLang="ko-KR" smtClean="0">
                <a:latin typeface="Times" panose="02020603050405020304" pitchFamily="18" charset="0"/>
                <a:cs typeface="Times" panose="02020603050405020304" pitchFamily="18" charset="0"/>
              </a:rPr>
              <a:t>Custom</a:t>
            </a:r>
            <a:endParaRPr lang="en-US" altLang="ko-KR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188" y="1916832"/>
            <a:ext cx="6264696" cy="472641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879404" y="5301208"/>
            <a:ext cx="1728192" cy="6480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182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MySQL installation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5141" y="1124744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Choosing a setup type</a:t>
            </a:r>
          </a:p>
          <a:p>
            <a:pPr marL="800100" lvl="1" indent="-342900">
              <a:buFont typeface="Times New Roman" panose="02020603050405020304" pitchFamily="18" charset="0"/>
              <a:buChar char="–"/>
            </a:pPr>
            <a:r>
              <a:rPr lang="en-US" altLang="ko-KR" smtClean="0">
                <a:latin typeface="Times" panose="02020603050405020304" pitchFamily="18" charset="0"/>
                <a:cs typeface="Times" panose="02020603050405020304" pitchFamily="18" charset="0"/>
              </a:rPr>
              <a:t>Install MySQL server, MySQL workbench, and MySQL shell</a:t>
            </a:r>
            <a:endParaRPr lang="en-US" altLang="ko-KR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028" y="1904638"/>
            <a:ext cx="6358451" cy="479715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599484" y="3501008"/>
            <a:ext cx="2016224" cy="6480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027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MySQL installation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5141" y="1124744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Server configuration</a:t>
            </a:r>
          </a:p>
          <a:p>
            <a:pPr marL="800100" lvl="1" indent="-342900">
              <a:buFont typeface="Times New Roman" panose="02020603050405020304" pitchFamily="18" charset="0"/>
              <a:buChar char="–"/>
            </a:pPr>
            <a:r>
              <a:rPr lang="en-US" altLang="ko-KR" smtClean="0">
                <a:latin typeface="Times" panose="02020603050405020304" pitchFamily="18" charset="0"/>
                <a:cs typeface="Times" panose="02020603050405020304" pitchFamily="18" charset="0"/>
              </a:rPr>
              <a:t>Configure the type and connectivity of MySQL server</a:t>
            </a:r>
          </a:p>
          <a:p>
            <a:pPr marL="800100" lvl="1" indent="-342900">
              <a:buFont typeface="Times New Roman" panose="02020603050405020304" pitchFamily="18" charset="0"/>
              <a:buChar char="–"/>
            </a:pPr>
            <a:r>
              <a:rPr lang="en-US" altLang="ko-KR" smtClean="0">
                <a:latin typeface="Times" panose="02020603050405020304" pitchFamily="18" charset="0"/>
                <a:cs typeface="Times" panose="02020603050405020304" pitchFamily="18" charset="0"/>
              </a:rPr>
              <a:t>Default port number: 3306</a:t>
            </a:r>
            <a:endParaRPr lang="en-US" altLang="ko-KR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978" y="2140407"/>
            <a:ext cx="6159197" cy="464558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63380" y="3861048"/>
            <a:ext cx="1728192" cy="5040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49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3562</TotalTime>
  <Pages>8</Pages>
  <Words>772</Words>
  <Application>Microsoft Office PowerPoint</Application>
  <PresentationFormat>사용자 지정</PresentationFormat>
  <Paragraphs>263</Paragraphs>
  <Slides>29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나눔명조</vt:lpstr>
      <vt:lpstr>돋움</vt:lpstr>
      <vt:lpstr>맑은 고딕</vt:lpstr>
      <vt:lpstr>Arial</vt:lpstr>
      <vt:lpstr>Courier New</vt:lpstr>
      <vt:lpstr>Times</vt:lpstr>
      <vt:lpstr>Times New Roman</vt:lpstr>
      <vt:lpstr>Office 테마</vt:lpstr>
      <vt:lpstr>ClipArt</vt:lpstr>
      <vt:lpstr> A Practice for SQL using MySQL</vt:lpstr>
      <vt:lpstr>MySQL</vt:lpstr>
      <vt:lpstr>MySQL</vt:lpstr>
      <vt:lpstr>MySQL with Web</vt:lpstr>
      <vt:lpstr>MySQL installation</vt:lpstr>
      <vt:lpstr>MySQL installation</vt:lpstr>
      <vt:lpstr>MySQL installation</vt:lpstr>
      <vt:lpstr>MySQL installation</vt:lpstr>
      <vt:lpstr>MySQL installation</vt:lpstr>
      <vt:lpstr>MySQL installation</vt:lpstr>
      <vt:lpstr>MySQL connection</vt:lpstr>
      <vt:lpstr>MySQL connection</vt:lpstr>
      <vt:lpstr>MySQL Commands</vt:lpstr>
      <vt:lpstr>MySQL Commands</vt:lpstr>
      <vt:lpstr>MySQL Commands</vt:lpstr>
      <vt:lpstr>Sample SQLs</vt:lpstr>
      <vt:lpstr>Sample SQLs (cont’d)</vt:lpstr>
      <vt:lpstr>Sample SQLs (cont’d)</vt:lpstr>
      <vt:lpstr>Sample SQLs (cont’d)</vt:lpstr>
      <vt:lpstr>Sample SQLs (cont’d)</vt:lpstr>
      <vt:lpstr>Sample SQLs (cont’d)</vt:lpstr>
      <vt:lpstr>SQL Practice</vt:lpstr>
      <vt:lpstr>SQL Practice (cont’d)</vt:lpstr>
      <vt:lpstr>SQL Practice (cont’d)</vt:lpstr>
      <vt:lpstr>SQL Practice (cont’d)</vt:lpstr>
      <vt:lpstr>SQL Practice (cont’d)</vt:lpstr>
      <vt:lpstr>SQL Practice (cont’d)</vt:lpstr>
      <vt:lpstr>SQL Practice (cont’d)</vt:lpstr>
      <vt:lpstr>SQL Practice (cont’d)</vt:lpstr>
    </vt:vector>
  </TitlesOfParts>
  <Manager>김명호 교수님</Manager>
  <Company>카이스트, 데이터베이스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SQL*Plus를 이용한 Direct SQL 실습</dc:title>
  <dc:subject>CS360 HW</dc:subject>
  <dc:creator>노요한</dc:creator>
  <cp:keywords/>
  <dc:description/>
  <cp:lastModifiedBy>하 태욱</cp:lastModifiedBy>
  <cp:revision>1258</cp:revision>
  <cp:lastPrinted>1997-09-22T15:42:58Z</cp:lastPrinted>
  <dcterms:created xsi:type="dcterms:W3CDTF">1995-12-20T13:40:02Z</dcterms:created>
  <dcterms:modified xsi:type="dcterms:W3CDTF">2018-11-06T08:10:42Z</dcterms:modified>
</cp:coreProperties>
</file>