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975" r:id="rId2"/>
    <p:sldId id="960" r:id="rId3"/>
    <p:sldId id="875" r:id="rId4"/>
    <p:sldId id="876" r:id="rId5"/>
    <p:sldId id="877" r:id="rId6"/>
    <p:sldId id="878" r:id="rId7"/>
    <p:sldId id="879" r:id="rId8"/>
    <p:sldId id="881" r:id="rId9"/>
    <p:sldId id="880" r:id="rId10"/>
    <p:sldId id="884" r:id="rId11"/>
    <p:sldId id="967" r:id="rId12"/>
    <p:sldId id="961" r:id="rId13"/>
    <p:sldId id="894" r:id="rId14"/>
    <p:sldId id="896" r:id="rId15"/>
    <p:sldId id="897" r:id="rId16"/>
    <p:sldId id="898" r:id="rId17"/>
    <p:sldId id="949" r:id="rId18"/>
    <p:sldId id="952" r:id="rId19"/>
    <p:sldId id="951" r:id="rId20"/>
    <p:sldId id="953" r:id="rId21"/>
    <p:sldId id="962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9CC"/>
    <a:srgbClr val="FF0000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2" autoAdjust="0"/>
    <p:restoredTop sz="94053"/>
  </p:normalViewPr>
  <p:slideViewPr>
    <p:cSldViewPr snapToGrid="0">
      <p:cViewPr varScale="1">
        <p:scale>
          <a:sx n="71" d="100"/>
          <a:sy n="71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5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E6E6930-8421-4ADB-9524-41C9295B6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47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43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309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492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47" y="938029"/>
            <a:ext cx="7328648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328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240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500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72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01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5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880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11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643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Boolean Operator Examples: Table 6 (Part 1)</a:t>
            </a:r>
          </a:p>
        </p:txBody>
      </p:sp>
      <p:sp>
        <p:nvSpPr>
          <p:cNvPr id="1935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68677"/>
              </p:ext>
            </p:extLst>
          </p:nvPr>
        </p:nvGraphicFramePr>
        <p:xfrm>
          <a:off x="198963" y="857250"/>
          <a:ext cx="8771469" cy="5295899"/>
        </p:xfrm>
        <a:graphic>
          <a:graphicData uri="http://schemas.openxmlformats.org/drawingml/2006/table">
            <a:tbl>
              <a:tblPr/>
              <a:tblGrid>
                <a:gridCol w="161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8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8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Table 6 </a:t>
                      </a:r>
                      <a:r>
                        <a:rPr lang="en-US" sz="24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Boolean Operators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824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Expression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23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&lt; 200 &amp;&amp; 200 &lt; 100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Only the first condition is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. Note that the &lt; operator has a higher precedence than the &amp;&amp; operator.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98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&lt; 200 || 200 &lt; 100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 first condition is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30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&lt; 200 || 100 &lt; 200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 || is not a test for “either-or”. If both conditions are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, the result is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062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&lt; 200 &lt; 100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Error:</a:t>
                      </a:r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 The expression 0 &lt; 200 is true, which is converted to 1. The expression 1 &lt; 100 is true. You never want to write such an expression; see Common Error 3.5.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AutoShape 1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2944698" y="1517521"/>
            <a:ext cx="1099352" cy="3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2944698" y="1517521"/>
            <a:ext cx="1099352" cy="3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Boolean Operator Examples: Table 6 (Part 2)</a:t>
            </a:r>
          </a:p>
        </p:txBody>
      </p:sp>
      <p:sp>
        <p:nvSpPr>
          <p:cNvPr id="1935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289462"/>
              </p:ext>
            </p:extLst>
          </p:nvPr>
        </p:nvGraphicFramePr>
        <p:xfrm>
          <a:off x="186263" y="939800"/>
          <a:ext cx="8771469" cy="5160504"/>
        </p:xfrm>
        <a:graphic>
          <a:graphicData uri="http://schemas.openxmlformats.org/drawingml/2006/table">
            <a:tbl>
              <a:tblPr/>
              <a:tblGrid>
                <a:gridCol w="1377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8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87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Expression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Comment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89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-10 &amp;&amp; 10 &gt; 0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Error:</a:t>
                      </a:r>
                      <a:r>
                        <a:rPr lang="en-US" sz="2400" b="0" i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 –10 is not zero. It is converted to true. You never want to write such an expression; see Common Error 3.5.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7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0&lt;x &amp;&amp; x&lt;100 || x== -1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0&lt;x &amp;&amp; x&lt;100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20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|| x== -1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 &amp;&amp; operator has a higher precedence than the || operator.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9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!(0 &lt; 200)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 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0 &lt; 200 is true, therefore its negation is 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7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 == true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There is no need to compare a Boolean variable with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true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74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 == false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!frozen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It is clearer to use ! than to compare with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false.</a:t>
                      </a:r>
                    </a:p>
                  </a:txBody>
                  <a:tcPr marL="17155" marR="20014" marT="17155" marB="200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AutoShape 1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2944698" y="1517521"/>
            <a:ext cx="1099352" cy="3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s://jigsaw.vitalsource.com/books/BIGCLATEOBJ-REVIEW/epub/OEBPS/image/stop4.png"/>
          <p:cNvSpPr>
            <a:spLocks noChangeAspect="1" noChangeArrowheads="1"/>
          </p:cNvSpPr>
          <p:nvPr/>
        </p:nvSpPr>
        <p:spPr bwMode="auto">
          <a:xfrm>
            <a:off x="2944698" y="1517521"/>
            <a:ext cx="1099352" cy="3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0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Common Error –  Combining Multiple Relational Operators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100" y="914400"/>
            <a:ext cx="8772525" cy="5387975"/>
          </a:xfrm>
        </p:spPr>
        <p:txBody>
          <a:bodyPr/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 Consider the expression</a:t>
            </a:r>
          </a:p>
          <a:p>
            <a:pPr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if(0 &lt;= temp &lt;= 100)…</a:t>
            </a:r>
          </a:p>
          <a:p>
            <a:pPr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This looks just like the mathematical test:</a:t>
            </a:r>
          </a:p>
          <a:p>
            <a:pPr>
              <a:buFontTx/>
              <a:buNone/>
            </a:pPr>
            <a:br>
              <a:rPr lang="en-US" altLang="en-US" sz="10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0 ≤ temp ≤ 100</a:t>
            </a:r>
          </a:p>
          <a:p>
            <a:pPr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Unfortunately, it is not.  It will compile OK, but will not run the way you expect.</a:t>
            </a:r>
          </a:p>
          <a:p>
            <a:pPr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DO NOT USE THAT SYNTAX IN C++.  INSTEAD, USE the Boolean &amp;&amp; operator to combine two pair compares:</a:t>
            </a:r>
          </a:p>
          <a:p>
            <a:pPr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if(0 &lt;= temp &amp;&amp; temp &lt;= 100)…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963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2012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0687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Another common error, along the same lines, is to write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if (x &amp;&amp; y &gt; 0) ... // Error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instead of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if (x &gt; 0 &amp;&amp; y &gt; 0) ...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							(</a:t>
            </a:r>
            <a:r>
              <a:rPr lang="en-US" altLang="en-US" i="0" dirty="0"/>
              <a:t>x</a:t>
            </a:r>
            <a:r>
              <a:rPr lang="en-US" altLang="en-US" b="0" i="0" dirty="0">
                <a:latin typeface="Arial" panose="020B0604020202020204" pitchFamily="34" charset="0"/>
              </a:rPr>
              <a:t> and </a:t>
            </a:r>
            <a:r>
              <a:rPr lang="en-US" altLang="en-US" i="0" dirty="0"/>
              <a:t>y</a:t>
            </a:r>
            <a:r>
              <a:rPr lang="en-US" altLang="en-US" b="0" i="0" dirty="0">
                <a:latin typeface="Arial" panose="020B0604020202020204" pitchFamily="34" charset="0"/>
              </a:rPr>
              <a:t> are </a:t>
            </a:r>
            <a:r>
              <a:rPr lang="en-US" altLang="en-US" i="0" dirty="0" err="1"/>
              <a:t>int</a:t>
            </a:r>
            <a:r>
              <a:rPr lang="en-US" altLang="en-US" b="0" i="0" dirty="0" err="1">
                <a:latin typeface="Arial" panose="020B0604020202020204" pitchFamily="34" charset="0"/>
              </a:rPr>
              <a:t>s</a:t>
            </a:r>
            <a:r>
              <a:rPr lang="en-US" altLang="en-US" b="0" i="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i="0" dirty="0"/>
          </a:p>
        </p:txBody>
      </p:sp>
      <p:sp>
        <p:nvSpPr>
          <p:cNvPr id="20173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1732" name="Rectangle 11"/>
          <p:cNvSpPr>
            <a:spLocks noChangeArrowheads="1"/>
          </p:cNvSpPr>
          <p:nvPr/>
        </p:nvSpPr>
        <p:spPr bwMode="auto">
          <a:xfrm>
            <a:off x="0" y="1524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Combining Multiple Relational Operators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307388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Confusing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dirty="0">
                <a:ea typeface="ＭＳ Ｐゴシック" panose="020B0600070205080204" pitchFamily="34" charset="-128"/>
              </a:rPr>
              <a:t> and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 dirty="0">
                <a:ea typeface="ＭＳ Ｐゴシック" panose="020B0600070205080204" pitchFamily="34" charset="-128"/>
              </a:rPr>
              <a:t> Conditions</a:t>
            </a:r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8688"/>
            <a:ext cx="7315200" cy="538797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It is quite common that the individual conditions are nicely set apart in a bulleted list, but with little indication of how they should be combined.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Our tax code is a good example of this.</a:t>
            </a: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037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Consider these instructions for filing a tax return.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8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You are of single filing status if any one of the following is true:</a:t>
            </a:r>
          </a:p>
          <a:p>
            <a:pPr marL="0" indent="0"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	You were never married.</a:t>
            </a:r>
          </a:p>
          <a:p>
            <a:pPr marL="0" indent="0"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	You were legally separated or divorced on the last day of the tax 	year.</a:t>
            </a:r>
          </a:p>
          <a:p>
            <a:pPr marL="0" indent="0"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	You were widowed, and did not remarry.</a:t>
            </a:r>
          </a:p>
          <a:p>
            <a:pPr>
              <a:spcBef>
                <a:spcPct val="20000"/>
              </a:spcBef>
            </a:pPr>
            <a:endParaRPr lang="en-US" altLang="en-US" i="0" dirty="0">
              <a:latin typeface="Times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Is this an </a:t>
            </a: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 or an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 situation?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Since the test passes if any one of the conditions is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, you must combine the conditions with the </a:t>
            </a:r>
            <a:r>
              <a:rPr lang="en-US" altLang="en-US" sz="2400" i="0" dirty="0"/>
              <a:t>or</a:t>
            </a:r>
            <a:r>
              <a:rPr lang="en-US" altLang="en-US" sz="2400" b="0" i="0" dirty="0">
                <a:latin typeface="Arial" panose="020B0604020202020204" pitchFamily="34" charset="0"/>
              </a:rPr>
              <a:t> operator.</a:t>
            </a:r>
          </a:p>
        </p:txBody>
      </p:sp>
      <p:sp>
        <p:nvSpPr>
          <p:cNvPr id="20480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4804" name="Rectangle 2"/>
          <p:cNvSpPr>
            <a:spLocks noChangeArrowheads="1"/>
          </p:cNvSpPr>
          <p:nvPr/>
        </p:nvSpPr>
        <p:spPr bwMode="auto">
          <a:xfrm>
            <a:off x="0" y="1524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Common Error – Confusing </a:t>
            </a:r>
            <a:r>
              <a:rPr lang="en-US" altLang="en-US" sz="2600" i="0">
                <a:solidFill>
                  <a:srgbClr val="0033CC"/>
                </a:solidFill>
              </a:rPr>
              <a:t>&amp;&amp;</a:t>
            </a:r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600" i="0">
                <a:solidFill>
                  <a:srgbClr val="0033CC"/>
                </a:solidFill>
              </a:rPr>
              <a:t>||</a:t>
            </a:r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 Conditions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50" name="Rectangle 6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Elsewhere, the same instructions:</a:t>
            </a:r>
          </a:p>
          <a:p>
            <a:pPr>
              <a:spcBef>
                <a:spcPct val="20000"/>
              </a:spcBef>
            </a:pPr>
            <a:endParaRPr lang="en-US" altLang="en-US" sz="8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You may use the status of married filing jointly if all five of the following conditions are true: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Your spouse died less than two years ago and you did not remarry.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You have a child whom you can claim as dependent.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That child lived in your home for all of the tax year.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You paid over half the cost of keeping up your home for this child.</a:t>
            </a:r>
          </a:p>
          <a:p>
            <a:pPr>
              <a:spcBef>
                <a:spcPct val="20000"/>
              </a:spcBef>
            </a:pPr>
            <a:r>
              <a:rPr lang="en-US" altLang="en-US" b="0" i="0" dirty="0">
                <a:latin typeface="Arial" panose="020B0604020202020204" pitchFamily="34" charset="0"/>
              </a:rPr>
              <a:t>     You filed a joint return with your spouse the year he or she died.</a:t>
            </a:r>
          </a:p>
          <a:p>
            <a:pPr>
              <a:spcBef>
                <a:spcPct val="20000"/>
              </a:spcBef>
            </a:pPr>
            <a:endParaRPr lang="en-US" altLang="en-US" sz="1400" i="0" dirty="0"/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 or an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?</a:t>
            </a:r>
            <a:endParaRPr lang="en-US" altLang="en-US" sz="2600" i="0" dirty="0">
              <a:latin typeface="Times" panose="02020603050405020304" pitchFamily="18" charset="0"/>
            </a:endParaRPr>
          </a:p>
          <a:p>
            <a:pPr>
              <a:spcBef>
                <a:spcPct val="20000"/>
              </a:spcBef>
            </a:pPr>
            <a:endParaRPr lang="en-US" altLang="en-US" sz="1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Because all of the conditions must be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 for the test to pass, you must combine them with an </a:t>
            </a: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0582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5828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Confusing </a:t>
            </a:r>
            <a:r>
              <a:rPr lang="en-US" altLang="en-US" sz="2600" i="0" dirty="0">
                <a:solidFill>
                  <a:srgbClr val="0033CC"/>
                </a:solidFill>
              </a:rPr>
              <a:t>&amp;&amp;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600" i="0" dirty="0">
                <a:solidFill>
                  <a:srgbClr val="0033CC"/>
                </a:solidFill>
              </a:rPr>
              <a:t>||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Conditions, continued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When does an expression become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 or </a:t>
            </a:r>
            <a:r>
              <a:rPr lang="en-US" altLang="en-US" sz="2400" i="0" dirty="0"/>
              <a:t>false</a:t>
            </a:r>
            <a:r>
              <a:rPr lang="en-US" altLang="en-US" sz="2400" b="0" i="0" dirty="0">
                <a:latin typeface="Arial" panose="020B0604020202020204" pitchFamily="34" charset="0"/>
              </a:rPr>
              <a:t>?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endParaRPr lang="en-US" altLang="en-US" sz="9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expression &amp;&amp; expression &amp;&amp; expression &amp;&amp; …</a:t>
            </a:r>
            <a:endParaRPr lang="en-US" altLang="en-US" sz="2400" b="0" i="0" dirty="0"/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With &amp;&amp;’s, we can stop after finding the first </a:t>
            </a:r>
            <a:r>
              <a:rPr lang="en-US" altLang="en-US" sz="2400" i="0" dirty="0"/>
              <a:t>false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endParaRPr lang="en-US" altLang="en-US" sz="10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expression || expression || expression || …</a:t>
            </a:r>
            <a:endParaRPr lang="en-US" altLang="en-US" sz="2400" b="0" i="0" dirty="0"/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With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’s, we can stop after finding the first </a:t>
            </a:r>
            <a:r>
              <a:rPr lang="en-US" altLang="en-US" sz="2400" i="0" dirty="0"/>
              <a:t>true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This is called </a:t>
            </a:r>
            <a:r>
              <a:rPr lang="en-US" altLang="en-US" sz="2400" b="0" dirty="0">
                <a:latin typeface="Arial" panose="020B0604020202020204" pitchFamily="34" charset="0"/>
              </a:rPr>
              <a:t>short circuit evaluation</a:t>
            </a: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0889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8900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Short Circuit Evaluation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ChangeArrowheads="1"/>
          </p:cNvSpPr>
          <p:nvPr/>
        </p:nvSpPr>
        <p:spPr bwMode="auto">
          <a:xfrm>
            <a:off x="292101" y="914400"/>
            <a:ext cx="8620406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Suppose we want to charge a higher shipping rate if we don’t ship within the continental </a:t>
            </a:r>
            <a:r>
              <a:rPr lang="en-US" altLang="en-US" sz="2400" b="0" i="0" dirty="0">
                <a:latin typeface="+mn-lt"/>
              </a:rPr>
              <a:t>United States</a:t>
            </a:r>
            <a:r>
              <a:rPr lang="en-US" altLang="en-US" sz="2400" b="0" i="0" dirty="0">
                <a:latin typeface="StempelGaramond-Roman" charset="0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LucidaSansTypewriter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 err="1"/>
              <a:t>shipping_charge</a:t>
            </a:r>
            <a:r>
              <a:rPr lang="en-US" altLang="en-US" sz="2400" i="0" dirty="0"/>
              <a:t> = 10.00; 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if (!(country == "USA"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   &amp;&amp; state != "AK"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   &amp;&amp; state != "HI"))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</a:t>
            </a:r>
            <a:r>
              <a:rPr lang="en-US" altLang="en-US" sz="2400" i="0" dirty="0" err="1"/>
              <a:t>shipping_charge</a:t>
            </a:r>
            <a:r>
              <a:rPr lang="en-US" altLang="en-US" sz="2400" i="0" dirty="0"/>
              <a:t> = 20.00;</a:t>
            </a:r>
          </a:p>
          <a:p>
            <a:pPr>
              <a:spcBef>
                <a:spcPct val="20000"/>
              </a:spcBef>
            </a:pPr>
            <a:endParaRPr lang="en-US" altLang="en-US" sz="1800" i="0" dirty="0"/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StempelGaramond-Roman" charset="0"/>
              </a:rPr>
              <a:t>			This test is a little bit complicated.</a:t>
            </a:r>
          </a:p>
          <a:p>
            <a:pPr>
              <a:spcBef>
                <a:spcPct val="20000"/>
              </a:spcBef>
            </a:pPr>
            <a:endParaRPr lang="en-US" altLang="en-US" sz="1800" b="0" i="0" dirty="0">
              <a:latin typeface="StempelGaramond-Roman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StempelGaramond-Roman" charset="0"/>
              </a:rPr>
              <a:t> 				 	</a:t>
            </a:r>
            <a:r>
              <a:rPr lang="en-US" altLang="en-US" sz="2400" b="0" i="0" dirty="0" err="1">
                <a:latin typeface="StempelGaramond-Roman" charset="0"/>
              </a:rPr>
              <a:t>DeMorgan’s</a:t>
            </a:r>
            <a:r>
              <a:rPr lang="en-US" altLang="en-US" sz="2400" b="0" i="0" dirty="0">
                <a:latin typeface="StempelGaramond-Roman" charset="0"/>
              </a:rPr>
              <a:t> Law to the rescue!</a:t>
            </a:r>
          </a:p>
        </p:txBody>
      </p:sp>
      <p:sp>
        <p:nvSpPr>
          <p:cNvPr id="21094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10948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>
                <a:solidFill>
                  <a:srgbClr val="0033CC"/>
                </a:solidFill>
                <a:latin typeface="Arial" panose="020B0604020202020204" pitchFamily="34" charset="0"/>
              </a:rPr>
              <a:t>DeMorgan’s Law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 err="1">
                <a:latin typeface="Arial" panose="020B0604020202020204" pitchFamily="34" charset="0"/>
              </a:rPr>
              <a:t>DeMorgan’s</a:t>
            </a:r>
            <a:r>
              <a:rPr lang="en-US" altLang="en-US" sz="2400" b="0" i="0" dirty="0">
                <a:latin typeface="Arial" panose="020B0604020202020204" pitchFamily="34" charset="0"/>
              </a:rPr>
              <a:t> Law allows us to rewrite complicated </a:t>
            </a:r>
            <a:r>
              <a:rPr lang="en-US" altLang="en-US" sz="2400" b="0" dirty="0">
                <a:latin typeface="Arial" panose="020B0604020202020204" pitchFamily="34" charset="0"/>
              </a:rPr>
              <a:t>not/and/or</a:t>
            </a:r>
            <a:r>
              <a:rPr lang="en-US" altLang="en-US" sz="2400" b="0" i="0" dirty="0">
                <a:latin typeface="Arial" panose="020B0604020202020204" pitchFamily="34" charset="0"/>
              </a:rPr>
              <a:t> messes so that they are more clearly read.</a:t>
            </a:r>
            <a:endParaRPr lang="en-US" altLang="en-US" sz="2400" b="0" i="0" dirty="0">
              <a:latin typeface="StempelGaramond-Roman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LucidaSansTypewriter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 err="1"/>
              <a:t>shipping_charge</a:t>
            </a:r>
            <a:r>
              <a:rPr lang="en-US" altLang="en-US" sz="2400" i="0" dirty="0"/>
              <a:t> = 10.00; 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if (country != "USA"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 || state == "AK"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 || state == "HI")</a:t>
            </a: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   </a:t>
            </a:r>
            <a:r>
              <a:rPr lang="en-US" altLang="en-US" sz="2400" i="0" dirty="0" err="1"/>
              <a:t>shipping_charge</a:t>
            </a:r>
            <a:r>
              <a:rPr lang="en-US" altLang="en-US" sz="2400" i="0" dirty="0"/>
              <a:t> = 20.00;</a:t>
            </a:r>
          </a:p>
          <a:p>
            <a:pPr>
              <a:spcBef>
                <a:spcPct val="20000"/>
              </a:spcBef>
            </a:pPr>
            <a:endParaRPr lang="en-US" altLang="en-US" sz="2400" i="0" dirty="0"/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StempelGaramond-Roman" charset="0"/>
              </a:rPr>
              <a:t>			Ah, much nicer.</a:t>
            </a:r>
            <a:br>
              <a:rPr lang="en-US" altLang="en-US" sz="2400" b="0" i="0" dirty="0">
                <a:latin typeface="StempelGaramond-Roman" charset="0"/>
              </a:rPr>
            </a:br>
            <a:endParaRPr lang="en-US" altLang="en-US" sz="1200" b="0" i="0" dirty="0">
              <a:latin typeface="StempelGaramond-Roman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StempelGaramond-Roman" charset="0"/>
              </a:rPr>
              <a:t>					But how did they do that?	</a:t>
            </a:r>
          </a:p>
        </p:txBody>
      </p:sp>
      <p:sp>
        <p:nvSpPr>
          <p:cNvPr id="21197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11972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 err="1">
                <a:solidFill>
                  <a:srgbClr val="0033CC"/>
                </a:solidFill>
                <a:latin typeface="Arial" panose="020B0604020202020204" pitchFamily="34" charset="0"/>
              </a:rPr>
              <a:t>DeMorgan’s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Law, continued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Boolean Variables and Operators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79438" y="928688"/>
            <a:ext cx="7677150" cy="452596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Sometimes you need to evaluate a logical condition in one part of a program and use it elsewhere.</a:t>
            </a: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To store a condition that can be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, you use a Boolean variable</a:t>
            </a: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Variables of type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bool</a:t>
            </a:r>
            <a:r>
              <a:rPr lang="en-US" altLang="en-US" sz="2400" dirty="0">
                <a:ea typeface="ＭＳ Ｐゴシック" panose="020B0600070205080204" pitchFamily="34" charset="-128"/>
              </a:rPr>
              <a:t> can hold exactly two values,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or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u="sng" dirty="0">
                <a:ea typeface="ＭＳ Ｐゴシック" panose="020B0600070205080204" pitchFamily="34" charset="-128"/>
              </a:rPr>
              <a:t>not</a:t>
            </a:r>
            <a:r>
              <a:rPr lang="en-US" altLang="en-US" sz="2000" dirty="0">
                <a:ea typeface="ＭＳ Ｐゴシック" panose="020B0600070205080204" pitchFamily="34" charset="-128"/>
              </a:rPr>
              <a:t> strings.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b="1" u="sng" dirty="0">
                <a:ea typeface="ＭＳ Ｐゴシック" panose="020B0600070205080204" pitchFamily="34" charset="-128"/>
              </a:rPr>
              <a:t>not</a:t>
            </a:r>
            <a:r>
              <a:rPr lang="en-US" altLang="en-US" sz="16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</a:rPr>
              <a:t>integers; </a:t>
            </a:r>
            <a:r>
              <a:rPr lang="en-US" altLang="en-US" sz="2000" dirty="0">
                <a:ea typeface="ＭＳ Ｐゴシック" panose="020B0600070205080204" pitchFamily="34" charset="-128"/>
              </a:rPr>
              <a:t>they are special values, just for Boolean variables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BUT actually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zero, and any non-zero value is treated as 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6144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2012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45103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292100" y="914400"/>
            <a:ext cx="8772525" cy="538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 err="1">
                <a:latin typeface="Arial" panose="020B0604020202020204" pitchFamily="34" charset="0"/>
              </a:rPr>
              <a:t>DeMorgan’s</a:t>
            </a:r>
            <a:r>
              <a:rPr lang="en-US" altLang="en-US" sz="2400" b="0" i="0" dirty="0">
                <a:latin typeface="Arial" panose="020B0604020202020204" pitchFamily="34" charset="0"/>
              </a:rPr>
              <a:t> Law: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>
                <a:latin typeface="Arial" panose="020B0604020202020204" pitchFamily="34" charset="0"/>
              </a:rPr>
              <a:t>	</a:t>
            </a:r>
            <a:r>
              <a:rPr lang="en-US" altLang="en-US" sz="2400" i="0" dirty="0"/>
              <a:t>!(A &amp;&amp; B)</a:t>
            </a:r>
            <a:r>
              <a:rPr lang="en-US" altLang="en-US" sz="2400" b="0" i="0" dirty="0">
                <a:latin typeface="Arial" panose="020B0604020202020204" pitchFamily="34" charset="0"/>
              </a:rPr>
              <a:t> is the same as </a:t>
            </a:r>
            <a:r>
              <a:rPr lang="en-US" altLang="en-US" sz="2400" i="0" dirty="0"/>
              <a:t>!A || !B</a:t>
            </a: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(change the </a:t>
            </a: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 to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 and negate all the terms)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</a:t>
            </a:r>
            <a:r>
              <a:rPr lang="en-US" altLang="en-US" sz="2400" i="0" dirty="0"/>
              <a:t>!(A || B)</a:t>
            </a:r>
            <a:r>
              <a:rPr lang="en-US" altLang="en-US" sz="2400" b="0" i="0" dirty="0">
                <a:latin typeface="Arial" panose="020B0604020202020204" pitchFamily="34" charset="0"/>
              </a:rPr>
              <a:t> is the same as </a:t>
            </a:r>
            <a:r>
              <a:rPr lang="en-US" altLang="en-US" sz="2400" i="0" dirty="0"/>
              <a:t>!A &amp;&amp; !B</a:t>
            </a: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			(change the </a:t>
            </a:r>
            <a:r>
              <a:rPr lang="en-US" altLang="en-US" sz="2400" i="0" dirty="0"/>
              <a:t>||</a:t>
            </a:r>
            <a:r>
              <a:rPr lang="en-US" altLang="en-US" sz="2400" b="0" i="0" dirty="0">
                <a:latin typeface="Arial" panose="020B0604020202020204" pitchFamily="34" charset="0"/>
              </a:rPr>
              <a:t> to </a:t>
            </a:r>
            <a:r>
              <a:rPr lang="en-US" altLang="en-US" sz="2400" i="0" dirty="0"/>
              <a:t>&amp;&amp;</a:t>
            </a:r>
            <a:r>
              <a:rPr lang="en-US" altLang="en-US" sz="2400" b="0" i="0" dirty="0">
                <a:latin typeface="Arial" panose="020B0604020202020204" pitchFamily="34" charset="0"/>
              </a:rPr>
              <a:t> and negate all the terms)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1299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12996" name="Rectangle 2"/>
          <p:cNvSpPr>
            <a:spLocks noChangeArrowheads="1"/>
          </p:cNvSpPr>
          <p:nvPr/>
        </p:nvSpPr>
        <p:spPr bwMode="auto">
          <a:xfrm>
            <a:off x="0" y="152400"/>
            <a:ext cx="8828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 err="1">
                <a:solidFill>
                  <a:srgbClr val="0033CC"/>
                </a:solidFill>
                <a:latin typeface="Arial" panose="020B0604020202020204" pitchFamily="34" charset="0"/>
              </a:rPr>
              <a:t>DeMorgan’s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Law Equivalencies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 Examples: </a:t>
            </a:r>
            <a:r>
              <a:rPr lang="en-US" dirty="0" err="1"/>
              <a:t>DeMorgan's</a:t>
            </a:r>
            <a:r>
              <a:rPr lang="en-US" dirty="0"/>
              <a:t>, et 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56" y="938029"/>
            <a:ext cx="9110133" cy="4525962"/>
          </a:xfrm>
        </p:spPr>
        <p:txBody>
          <a:bodyPr/>
          <a:lstStyle/>
          <a:p>
            <a:r>
              <a:rPr lang="en-US" sz="2800" dirty="0"/>
              <a:t>Simplify the following logical conditions: </a:t>
            </a:r>
          </a:p>
          <a:p>
            <a:pPr marL="857250" lvl="2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n; bool b; //definition of variables</a:t>
            </a:r>
          </a:p>
          <a:p>
            <a:pPr marL="857250" lvl="2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 5 || n == 5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&lt;= 5 &amp;&amp; n != 5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&lt;= 5 &amp;&amp; n &gt;= 5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 &lt;= 5 || n &gt;= 5	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!(n &lt;= 5)	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!!b	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== true	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pt-B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== false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4716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Boolean Variables</a:t>
            </a:r>
          </a:p>
        </p:txBody>
      </p:sp>
      <p:sp>
        <p:nvSpPr>
          <p:cNvPr id="184323" name="Rectangle 7"/>
          <p:cNvSpPr>
            <a:spLocks noChangeArrowheads="1"/>
          </p:cNvSpPr>
          <p:nvPr/>
        </p:nvSpPr>
        <p:spPr bwMode="auto">
          <a:xfrm>
            <a:off x="371475" y="914400"/>
            <a:ext cx="8772525" cy="531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Here is a definition of a Boolean variable, initialized to </a:t>
            </a:r>
            <a:r>
              <a:rPr lang="en-US" altLang="en-US" sz="2400" i="0"/>
              <a:t>false</a:t>
            </a:r>
            <a:r>
              <a:rPr lang="en-US" altLang="en-US" sz="2400" b="0" i="0">
                <a:latin typeface="Arial" panose="020B0604020202020204" pitchFamily="34" charset="0"/>
              </a:rPr>
              <a:t>:</a:t>
            </a:r>
          </a:p>
          <a:p>
            <a:pPr>
              <a:spcBef>
                <a:spcPct val="20000"/>
              </a:spcBef>
            </a:pPr>
            <a:endParaRPr lang="en-US" altLang="en-US" sz="300" b="0" i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/>
              <a:t>bool failed = false;</a:t>
            </a:r>
          </a:p>
          <a:p>
            <a:pPr>
              <a:spcBef>
                <a:spcPct val="20000"/>
              </a:spcBef>
            </a:pPr>
            <a:endParaRPr lang="en-US" altLang="en-US" sz="2400" b="0" i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It can be set by an intervening statement so that you can</a:t>
            </a:r>
            <a:br>
              <a:rPr lang="en-US" altLang="en-US" sz="2400" b="0" i="0">
                <a:latin typeface="Arial" panose="020B0604020202020204" pitchFamily="34" charset="0"/>
              </a:rPr>
            </a:br>
            <a:r>
              <a:rPr lang="en-US" altLang="en-US" sz="2400" b="0" i="0">
                <a:latin typeface="Arial" panose="020B0604020202020204" pitchFamily="34" charset="0"/>
              </a:rPr>
              <a:t>use the value </a:t>
            </a:r>
            <a:r>
              <a:rPr lang="en-US" altLang="en-US" sz="2400" b="0">
                <a:latin typeface="Arial" panose="020B0604020202020204" pitchFamily="34" charset="0"/>
              </a:rPr>
              <a:t>later</a:t>
            </a:r>
            <a:r>
              <a:rPr lang="en-US" altLang="en-US" sz="2400" b="0" i="0">
                <a:latin typeface="Arial" panose="020B0604020202020204" pitchFamily="34" charset="0"/>
              </a:rPr>
              <a:t> in your program to make a decision:</a:t>
            </a:r>
          </a:p>
          <a:p>
            <a:pPr>
              <a:spcBef>
                <a:spcPct val="20000"/>
              </a:spcBef>
            </a:pPr>
            <a:endParaRPr lang="en-US" altLang="en-US" sz="1000" b="0" i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/>
              <a:t>// Only executed if failed has</a:t>
            </a:r>
          </a:p>
          <a:p>
            <a:pPr>
              <a:spcBef>
                <a:spcPct val="20000"/>
              </a:spcBef>
            </a:pPr>
            <a:r>
              <a:rPr lang="en-US" altLang="en-US" sz="2400" i="0"/>
              <a:t>// been set to true</a:t>
            </a:r>
          </a:p>
          <a:p>
            <a:pPr>
              <a:spcBef>
                <a:spcPct val="20000"/>
              </a:spcBef>
            </a:pPr>
            <a:r>
              <a:rPr lang="en-US" altLang="en-US" sz="2400" i="0"/>
              <a:t>if (failed)</a:t>
            </a:r>
          </a:p>
          <a:p>
            <a:pPr>
              <a:spcBef>
                <a:spcPct val="20000"/>
              </a:spcBef>
            </a:pPr>
            <a:r>
              <a:rPr lang="en-US" altLang="en-US" sz="2400" i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2400" i="0"/>
              <a:t>	...</a:t>
            </a:r>
          </a:p>
          <a:p>
            <a:pPr>
              <a:spcBef>
                <a:spcPct val="20000"/>
              </a:spcBef>
            </a:pPr>
            <a:r>
              <a:rPr lang="en-US" altLang="en-US" sz="2400" i="0"/>
              <a:t>}</a:t>
            </a:r>
          </a:p>
        </p:txBody>
      </p:sp>
      <p:sp>
        <p:nvSpPr>
          <p:cNvPr id="18432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Boolean Operators Motivation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8688"/>
            <a:ext cx="73152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Suppose you need to write a program that processes temperature values, and you want to test whether a given temperature corresponds to liquid water.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At sea level, water freezes at 0 degrees Celsius and boils at 100 degrees.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Water is liquid if the temperature is greater than zero and less than 100.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This not a simple test condition.</a:t>
            </a:r>
          </a:p>
        </p:txBody>
      </p:sp>
      <p:sp>
        <p:nvSpPr>
          <p:cNvPr id="18739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Boolean Operators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8688"/>
            <a:ext cx="7329487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When you make complex decisions, you often need to combine Boolean values.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An operator that combines Boolean conditions is called a Boolean operator.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Boolean operators take one or two Boolean values or expressions and combine them into a resultant Boolean value.</a:t>
            </a:r>
          </a:p>
        </p:txBody>
      </p:sp>
      <p:sp>
        <p:nvSpPr>
          <p:cNvPr id="18842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Boolean Operator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>
                <a:ea typeface="ＭＳ Ｐゴシック" panose="020B0600070205080204" pitchFamily="34" charset="-128"/>
              </a:rPr>
              <a:t> (and)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8688"/>
            <a:ext cx="7329487" cy="5353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 C++, 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&amp;&amp;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 (called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and</a:t>
            </a:r>
            <a:r>
              <a:rPr lang="en-US" altLang="en-US" sz="2400" dirty="0">
                <a:ea typeface="ＭＳ Ｐゴシック" panose="020B0600070205080204" pitchFamily="34" charset="-128"/>
              </a:rPr>
              <a:t>) yields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 only when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both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conditions are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 (temp &gt; 0 &amp;&amp; temp &lt; 100)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  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"Liquid";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temp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within the range, then both the left-hand side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and</a:t>
            </a:r>
            <a:r>
              <a:rPr lang="en-US" altLang="en-US" sz="2400" dirty="0">
                <a:ea typeface="ＭＳ Ｐゴシック" panose="020B0600070205080204" pitchFamily="34" charset="-128"/>
              </a:rPr>
              <a:t> the right-hand side are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, making the whole expression’s value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 all other cases, the whole expression’s value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8944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Boolean Operator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>
                <a:ea typeface="ＭＳ Ｐゴシック" panose="020B0600070205080204" pitchFamily="34" charset="-128"/>
              </a:rPr>
              <a:t> (or)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8688"/>
            <a:ext cx="7315200" cy="5387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||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 (called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or</a:t>
            </a:r>
            <a:r>
              <a:rPr lang="en-US" altLang="en-US" sz="2400" dirty="0">
                <a:ea typeface="ＭＳ Ｐゴシック" panose="020B0600070205080204" pitchFamily="34" charset="-128"/>
              </a:rPr>
              <a:t>) yields the result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if at least one of the conditions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This is written as two adjacent vertical bar symbols.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 (temp &lt;= 0 || temp &gt;= 100)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"Not liquid";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either</a:t>
            </a:r>
            <a:r>
              <a:rPr lang="en-US" altLang="en-US" sz="2400" dirty="0">
                <a:ea typeface="ＭＳ Ｐゴシック" panose="020B0600070205080204" pitchFamily="34" charset="-128"/>
              </a:rPr>
              <a:t> of the expressions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the whole expression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only way “Not liquid” won’t appear is if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both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of the expressions are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9046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Boolean Operator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</a:rPr>
              <a:t>!</a:t>
            </a:r>
            <a:r>
              <a:rPr lang="en-US" altLang="en-US">
                <a:ea typeface="ＭＳ Ｐゴシック" panose="020B0600070205080204" pitchFamily="34" charset="-128"/>
              </a:rPr>
              <a:t> (not)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874713"/>
            <a:ext cx="7808912" cy="538797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Sometimes you need to invert a condition with the logical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operator.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1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!</a:t>
            </a:r>
            <a:r>
              <a:rPr lang="en-US" altLang="en-US" sz="2400" dirty="0">
                <a:ea typeface="ＭＳ Ｐゴシック" panose="020B0600070205080204" pitchFamily="34" charset="-128"/>
              </a:rPr>
              <a:t> operator takes a single condition and evaluates to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if that condition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and to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if the condition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 (!frozen) {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"Not frozen"; }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“Not frozen” will be written only when frozen contains the value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!false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true</a:t>
            </a:r>
            <a:r>
              <a:rPr lang="en-US" altLang="en-US" sz="2400" dirty="0">
                <a:ea typeface="ＭＳ Ｐゴシック" panose="020B0600070205080204" pitchFamily="34" charset="-128"/>
              </a:rPr>
              <a:t>.</a:t>
            </a: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914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Boolean Operator Truth Tables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914401"/>
            <a:ext cx="8707437" cy="1298222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This information is traditionally collected into a table called a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truth table</a:t>
            </a:r>
            <a:r>
              <a:rPr lang="en-US" altLang="en-US" sz="2400" dirty="0">
                <a:ea typeface="ＭＳ Ｐゴシック" panose="020B0600070205080204" pitchFamily="34" charset="-128"/>
              </a:rPr>
              <a:t>, where A and B denote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bool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 or Boolean expressions.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19251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65155"/>
              </p:ext>
            </p:extLst>
          </p:nvPr>
        </p:nvGraphicFramePr>
        <p:xfrm>
          <a:off x="378178" y="2585157"/>
          <a:ext cx="8229600" cy="1990725"/>
        </p:xfrm>
        <a:graphic>
          <a:graphicData uri="http://schemas.openxmlformats.org/drawingml/2006/table">
            <a:tbl>
              <a:tblPr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2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3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 &amp;&amp; B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|| B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!A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8178" y="221278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2053</Words>
  <Application>Microsoft Macintosh PowerPoint</Application>
  <PresentationFormat>On-screen Show (4:3)</PresentationFormat>
  <Paragraphs>293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Comic Sans MS</vt:lpstr>
      <vt:lpstr>Courier New</vt:lpstr>
      <vt:lpstr>LucidaSansTypewriter</vt:lpstr>
      <vt:lpstr>StempelGaramond-Roman</vt:lpstr>
      <vt:lpstr>Times</vt:lpstr>
      <vt:lpstr>Default Design</vt:lpstr>
      <vt:lpstr>Topic 7</vt:lpstr>
      <vt:lpstr>Boolean Variables and Operators</vt:lpstr>
      <vt:lpstr>Boolean Variables</vt:lpstr>
      <vt:lpstr>Boolean Operators Motivation</vt:lpstr>
      <vt:lpstr>Boolean Operators</vt:lpstr>
      <vt:lpstr>The Boolean Operator &amp;&amp; (and)</vt:lpstr>
      <vt:lpstr>The Boolean Operator || (or)</vt:lpstr>
      <vt:lpstr>The Boolean Operator ! (not)</vt:lpstr>
      <vt:lpstr>Boolean Operator Truth Tables</vt:lpstr>
      <vt:lpstr>Boolean Operator Examples: Table 6 (Part 1)</vt:lpstr>
      <vt:lpstr>Boolean Operator Examples: Table 6 (Part 2)</vt:lpstr>
      <vt:lpstr>Common Error –  Combining Multiple Relational Operators</vt:lpstr>
      <vt:lpstr>PowerPoint Presentation</vt:lpstr>
      <vt:lpstr>Confusing &amp;&amp; and ||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Simplification Examples: DeMorgan's, et al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1892</cp:revision>
  <dcterms:created xsi:type="dcterms:W3CDTF">2010-12-29T15:18:28Z</dcterms:created>
  <dcterms:modified xsi:type="dcterms:W3CDTF">2020-09-21T03:09:42Z</dcterms:modified>
</cp:coreProperties>
</file>