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976" r:id="rId2"/>
    <p:sldId id="902" r:id="rId3"/>
    <p:sldId id="905" r:id="rId4"/>
    <p:sldId id="906" r:id="rId5"/>
    <p:sldId id="908" r:id="rId6"/>
    <p:sldId id="910" r:id="rId7"/>
    <p:sldId id="912" r:id="rId8"/>
    <p:sldId id="913" r:id="rId9"/>
    <p:sldId id="977" r:id="rId10"/>
    <p:sldId id="914" r:id="rId11"/>
    <p:sldId id="956" r:id="rId12"/>
    <p:sldId id="957" r:id="rId13"/>
    <p:sldId id="95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053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196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#1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17600"/>
            <a:ext cx="8478838" cy="52022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statement implements a decision.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The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 allows a program to carry out    different actions depending on the nature of the data to be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processed.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000" b="1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Implement comparisons of numbers and objects.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Relational operators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!=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are used to compare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numbers and strings.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Lexicographic order is used to compare strings.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	"car" is less than "cart"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Complex decisions require multiple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if()…else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statements.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Multiple alternatives are required for decisions that have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more than two cases.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When using multiple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statements, pay attention to the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order of the conditions.</a:t>
            </a:r>
            <a:endParaRPr lang="en-US" altLang="en-US" sz="20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283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#2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746125"/>
            <a:ext cx="8759825" cy="5632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Implement decisions whose branches require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decisions.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When a decision statement is contained inside the branch of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another decision statement, the statements are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nested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Nested decisions are required for problems that have &gt;=2   levels of decision making, such as the tax code.</a:t>
            </a: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Draw flowcharts to visualize control flow in a program.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Flow charts are made up of elements for tasks, input/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outputs, and decisions.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Each branch of a decision can contain tasks and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decisions.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Never point an arrow inside another branch.</a:t>
            </a: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293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#3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746125"/>
            <a:ext cx="8759825" cy="5632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Design test cases for your programs.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StempelGaramond-Roman" charset="0"/>
                <a:ea typeface="ＭＳ Ｐゴシック" panose="020B0600070205080204" pitchFamily="34" charset="-128"/>
              </a:rPr>
              <a:t>• </a:t>
            </a:r>
            <a:r>
              <a:rPr lang="en-US" altLang="en-US" sz="2400" dirty="0">
                <a:ea typeface="ＭＳ Ｐゴシック" panose="020B0600070205080204" pitchFamily="34" charset="-128"/>
              </a:rPr>
              <a:t>Each branch of your program should be tested.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Design test cases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before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implementing a program.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bool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data type to store and combine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that can be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C++ has two Boolean operators that combine conditions: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) and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or</a:t>
            </a:r>
            <a:r>
              <a:rPr lang="en-US" altLang="en-US" sz="2400" dirty="0">
                <a:ea typeface="ＭＳ Ｐゴシック" panose="020B0600070205080204" pitchFamily="34" charset="-128"/>
              </a:rPr>
              <a:t>).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To invert a condition, use 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!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) operator.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operators use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short-circuit evaluation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As soon as the value is determined, no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conditions are evaluated.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Use De Morgan’s law to simplify combinations: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!(A &amp;&amp; B) </a:t>
            </a:r>
            <a:r>
              <a:rPr lang="en-US" altLang="en-US" sz="2400" dirty="0">
                <a:latin typeface="Arial" panose="020B0604020202020204" pitchFamily="34" charset="0"/>
              </a:rPr>
              <a:t>is the same as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!A || !B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!(A || B) </a:t>
            </a:r>
            <a:r>
              <a:rPr lang="en-US" altLang="en-US" sz="2400" dirty="0">
                <a:latin typeface="Arial" panose="020B0604020202020204" pitchFamily="34" charset="0"/>
              </a:rPr>
              <a:t>is the same as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!A &amp;&amp; !B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304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#4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1174043"/>
            <a:ext cx="8759825" cy="5204531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Apply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400" dirty="0">
                <a:latin typeface="LucidaSansTypewriter-Bd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statements to detect whether input is valid.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When reading a value, check that it is within the required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range.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Use the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fail()</a:t>
            </a:r>
            <a:r>
              <a:rPr lang="en-US" altLang="en-US" sz="2400" dirty="0">
                <a:ea typeface="ＭＳ Ｐゴシック" panose="020B0600070205080204" pitchFamily="34" charset="-128"/>
              </a:rPr>
              <a:t> function to test whether the input stream has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failed: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314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822" y="926571"/>
            <a:ext cx="5919611" cy="3154362"/>
          </a:xfrm>
        </p:spPr>
        <p:txBody>
          <a:bodyPr/>
          <a:lstStyle/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Let’s return to the elevator program to consider input validation.</a:t>
            </a:r>
          </a:p>
          <a:p>
            <a:pPr marL="0" indent="0"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Assume that the elevator panel has buttons labeled 1 through 20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but not 13!</a:t>
            </a:r>
            <a:r>
              <a:rPr lang="en-US" altLang="en-US" sz="2400" dirty="0">
                <a:ea typeface="ＭＳ Ｐゴシック" panose="020B0600070205080204" pitchFamily="34" charset="-128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Possible illegal inputs: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number 13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Zero or a negative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 number larger than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 value that is not a sequence of digits, such as five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each of these cases, we will give an error message and exit the program.</a:t>
            </a:r>
          </a:p>
          <a:p>
            <a:pPr marL="0" indent="0"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1709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7" name="Picture 6" descr="Again, the photo of the elevator floor button panel with no floor 13."/>
          <p:cNvPicPr>
            <a:picLocks noChangeAspect="1"/>
          </p:cNvPicPr>
          <p:nvPr/>
        </p:nvPicPr>
        <p:blipFill rotWithShape="1">
          <a:blip r:embed="rId2"/>
          <a:srcRect b="6301"/>
          <a:stretch/>
        </p:blipFill>
        <p:spPr>
          <a:xfrm>
            <a:off x="6438900" y="758960"/>
            <a:ext cx="2468386" cy="3203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Statements: Code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366" y="990600"/>
            <a:ext cx="8778433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+mn-ea"/>
                <a:cs typeface="+mn-cs"/>
              </a:rPr>
              <a:t>It is simple to guard against an input of 13, or outside the range of floors: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if (floor == 13)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&lt;&lt; "Error: "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   &lt;&lt; " There is no thirteenth floor."</a:t>
            </a:r>
            <a:br>
              <a:rPr lang="en-US" sz="1800" b="1" dirty="0">
                <a:latin typeface="Courier New" pitchFamily="49" charset="0"/>
                <a:ea typeface="+mn-ea"/>
                <a:cs typeface="+mn-cs"/>
              </a:rPr>
            </a:b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   &lt;&lt;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endl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return 1;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1800" b="1" dirty="0"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&lt;= 0 || floor &gt; 20)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"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" The floor must be between 1 and 20."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191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Using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ea typeface="ＭＳ Ｐゴシック" panose="020B0600070205080204" pitchFamily="34" charset="-128"/>
              </a:rPr>
              <a:t>to exit the program upon Error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944563"/>
            <a:ext cx="7300913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statement: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return 1;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immediately exits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main</a:t>
            </a:r>
            <a:r>
              <a:rPr lang="en-US" altLang="en-US" sz="2400" dirty="0">
                <a:ea typeface="ＭＳ Ｐゴシック" panose="020B0600070205080204" pitchFamily="34" charset="-128"/>
              </a:rPr>
              <a:t> function and therefore terminates the program.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It is a convention to return  the value 0 if the program completes normally, and a non-zero value when an error is encountered.</a:t>
            </a:r>
          </a:p>
        </p:txBody>
      </p:sp>
      <p:sp>
        <p:nvSpPr>
          <p:cNvPr id="22016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Validation: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cin.fail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626" y="957263"/>
            <a:ext cx="7970250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What if the user does not type a number in response to the prompt?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‘F’ ‘o’ ‘u’ ‘r’ is not an integer response.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is executed, and the user types in a bad input, the integer variable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floor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not set.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Instead, the input stream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set to a failed state.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222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of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cin.fail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806097"/>
            <a:ext cx="8448675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You can call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fail()</a:t>
            </a:r>
            <a:r>
              <a:rPr lang="en-US" altLang="en-US" sz="2400" dirty="0">
                <a:ea typeface="ＭＳ Ｐゴシック" panose="020B0600070205080204" pitchFamily="34" charset="-128"/>
              </a:rPr>
              <a:t> member function to test for that failed state.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 you can test for bad user input this way: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In a later chapter, we will explain how to clear the failed state, so further input can be taken.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242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Statements – Elevator Program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iostream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using namespace 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"Floor: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The following statements check various input errors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==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There is no thirteenth floor."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&lt;= 0 || floor &gt; 20)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The floor must be between 1 and 20."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327775" y="974725"/>
            <a:ext cx="23399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i="0">
                <a:latin typeface="Arial" panose="020B0604020202020204" pitchFamily="34" charset="0"/>
              </a:rPr>
              <a:t>ch03/elevator2.cpp</a:t>
            </a:r>
          </a:p>
        </p:txBody>
      </p:sp>
      <p:sp>
        <p:nvSpPr>
          <p:cNvPr id="22630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Statements – Elevator Program, Pt.2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Now we know that the input is valid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&gt;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"The elevator will travel to the actual floor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73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21717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1377</Words>
  <Application>Microsoft Macintosh PowerPoint</Application>
  <PresentationFormat>On-screen Show (4:3)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LucidaSans-Bold</vt:lpstr>
      <vt:lpstr>LucidaSansTypewriter-Bd</vt:lpstr>
      <vt:lpstr>StempelGaramond-Roman</vt:lpstr>
      <vt:lpstr>Default Design</vt:lpstr>
      <vt:lpstr>Topic 8</vt:lpstr>
      <vt:lpstr>Input Validation with if Statements</vt:lpstr>
      <vt:lpstr>Input Validation with if Statements: Code</vt:lpstr>
      <vt:lpstr>Using return to exit the program upon Error</vt:lpstr>
      <vt:lpstr>Input Validation: cin.fail()</vt:lpstr>
      <vt:lpstr>Example of cin.fail()</vt:lpstr>
      <vt:lpstr>Input Validation with if Statements – Elevator Program</vt:lpstr>
      <vt:lpstr>Input Validation with if Statements – Elevator Program, Pt.2</vt:lpstr>
      <vt:lpstr>Topic 9</vt:lpstr>
      <vt:lpstr>Chapter Summary Part #1</vt:lpstr>
      <vt:lpstr>Chapter Summary Part #2</vt:lpstr>
      <vt:lpstr>Chapter Summary Part #3</vt:lpstr>
      <vt:lpstr>Chapter Summary Part #4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1892</cp:revision>
  <dcterms:created xsi:type="dcterms:W3CDTF">2010-12-29T15:18:28Z</dcterms:created>
  <dcterms:modified xsi:type="dcterms:W3CDTF">2020-09-21T03:07:51Z</dcterms:modified>
</cp:coreProperties>
</file>