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8" r:id="rId2"/>
    <p:sldId id="472" r:id="rId3"/>
    <p:sldId id="451" r:id="rId4"/>
    <p:sldId id="452" r:id="rId5"/>
    <p:sldId id="453" r:id="rId6"/>
    <p:sldId id="454" r:id="rId7"/>
    <p:sldId id="456" r:id="rId8"/>
    <p:sldId id="457" r:id="rId9"/>
    <p:sldId id="455" r:id="rId10"/>
    <p:sldId id="408" r:id="rId11"/>
    <p:sldId id="433" r:id="rId12"/>
    <p:sldId id="4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E9CC"/>
    <a:srgbClr val="0033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5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334000"/>
            <a:ext cx="3733800" cy="4572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Chapter One: Introduction</a:t>
            </a:r>
          </a:p>
        </p:txBody>
      </p:sp>
      <p:pic>
        <p:nvPicPr>
          <p:cNvPr id="4" name="Picture 3" descr="Blueprint, paint cans, rulers, brushes, tools of the trade for an architect or artis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43075"/>
            <a:ext cx="36957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731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statement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is an </a:t>
            </a:r>
            <a:r>
              <a:rPr lang="en-US" altLang="en-US" sz="2400" i="1" dirty="0"/>
              <a:t>output statement</a:t>
            </a:r>
            <a:r>
              <a:rPr lang="en-US" altLang="en-US" sz="2400" dirty="0"/>
              <a:t>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To display values on the screen, you send them to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an entity called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altLang="en-US" sz="2000" dirty="0">
                <a:cs typeface="Courier New" panose="02070309020205020404" pitchFamily="49" charset="0"/>
              </a:rPr>
              <a:t>Which stands for "character output" or "console output".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>
                <a:latin typeface="Arial" panose="020B0604020202020204" pitchFamily="34" charset="0"/>
              </a:rPr>
              <a:t> operator denotes the “send to” command.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Output Statements and Streaming 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sp>
        <p:nvSpPr>
          <p:cNvPr id="522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6463"/>
            <a:ext cx="8229600" cy="4297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"Hello World!</a:t>
            </a:r>
            <a:r>
              <a:rPr lang="en-US" altLang="en-US" sz="2400" b="1" dirty="0"/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400" dirty="0"/>
              <a:t> is called a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You must put those double-quotes around strings.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symbol denotes an </a:t>
            </a:r>
            <a:r>
              <a:rPr lang="en-US" altLang="en-US" sz="2400" i="1" dirty="0"/>
              <a:t>end of line </a:t>
            </a:r>
            <a:r>
              <a:rPr lang="en-US" altLang="en-US" sz="2400" dirty="0"/>
              <a:t>marker which causes the cursor to move down to the next screen line.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"Strings"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Semicolons are Required after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685800"/>
            <a:ext cx="8438827" cy="46783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Each statement in C++  ends in a semicolon</a:t>
            </a:r>
            <a:r>
              <a:rPr lang="en-US" altLang="en-US" sz="3600" kern="1200" dirty="0">
                <a:latin typeface="Menlo" panose="020B0609030804020204" pitchFamily="49" charset="0"/>
              </a:rPr>
              <a:t>;</a:t>
            </a:r>
          </a:p>
          <a:p>
            <a:pPr lvl="1" eaLnBrk="1" hangingPunct="1"/>
            <a:r>
              <a:rPr lang="en-US" altLang="en-US" sz="2400" dirty="0"/>
              <a:t>Note that not every line in a program is a statement, so there are no semicolons after the </a:t>
            </a:r>
            <a:r>
              <a:rPr lang="en-US" sz="24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line and the </a:t>
            </a:r>
            <a:r>
              <a:rPr lang="en-US" sz="24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 sz="2000" dirty="0"/>
              <a:t> </a:t>
            </a:r>
            <a:r>
              <a:rPr lang="en-US" altLang="en-US" sz="2400" dirty="0"/>
              <a:t>line</a:t>
            </a:r>
          </a:p>
          <a:p>
            <a:pPr lvl="1" eaLnBrk="1" hangingPunct="1"/>
            <a:r>
              <a:rPr lang="en-US" altLang="en-US" sz="2400" dirty="0"/>
              <a:t>It is a strange idiosyncrasy, but you will get used to it</a:t>
            </a:r>
            <a:r>
              <a:rPr lang="en-US" altLang="en-US" sz="2000" dirty="0"/>
              <a:t>.</a:t>
            </a:r>
            <a:endParaRPr lang="en-US" altLang="en-US" sz="2400" dirty="0"/>
          </a:p>
        </p:txBody>
      </p:sp>
      <p:sp>
        <p:nvSpPr>
          <p:cNvPr id="5632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722" y="3092946"/>
            <a:ext cx="70837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std</a:t>
            </a:r>
            <a:r>
              <a:rPr lang="en-US" sz="3600" b="0" i="0" dirty="0"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3600" b="0" i="0" dirty="0"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b="0" i="0" dirty="0"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05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Your First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At this point we will analyze the classic first program that everyone writes:  Hello World!</a:t>
            </a:r>
          </a:p>
          <a:p>
            <a:pPr eaLnBrk="1" hangingPunct="1"/>
            <a:r>
              <a:rPr lang="en-US" altLang="en-US" sz="2400" dirty="0"/>
              <a:t>Write the words Hello World! on the screen.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US" sz="240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612871" y="2398183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 i="0" dirty="0">
                <a:latin typeface="+mn-lt"/>
              </a:rPr>
              <a:t>ch01/</a:t>
            </a:r>
            <a:r>
              <a:rPr lang="en-US" altLang="en-US" b="0" i="0" dirty="0" err="1">
                <a:latin typeface="+mn-lt"/>
              </a:rPr>
              <a:t>hello.cpp</a:t>
            </a:r>
            <a:endParaRPr lang="en-US" altLang="en-US" b="0" i="0" dirty="0">
              <a:latin typeface="+mn-lt"/>
            </a:endParaRPr>
          </a:p>
        </p:txBody>
      </p:sp>
      <p:sp>
        <p:nvSpPr>
          <p:cNvPr id="4403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+mn-lt"/>
              </a:rPr>
              <a:t>Big C++ by </a:t>
            </a:r>
            <a:r>
              <a:rPr lang="en-US" altLang="en-US" sz="1200" b="0" i="0" dirty="0">
                <a:latin typeface="+mn-lt"/>
              </a:rPr>
              <a:t>Cay </a:t>
            </a:r>
            <a:r>
              <a:rPr lang="en-US" altLang="en-US" sz="1200" b="0" i="0" dirty="0" err="1">
                <a:latin typeface="+mn-lt"/>
              </a:rPr>
              <a:t>Horstmann</a:t>
            </a:r>
            <a:endParaRPr lang="en-US" altLang="en-US" sz="1200" b="0" i="0" dirty="0">
              <a:latin typeface="+mn-lt"/>
            </a:endParaRPr>
          </a:p>
          <a:p>
            <a:pPr algn="r" eaLnBrk="1" hangingPunct="1"/>
            <a:r>
              <a:rPr lang="en-US" altLang="en-US" sz="1200" b="0" i="0" dirty="0">
                <a:latin typeface="+mn-lt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086600" cy="412752"/>
          </a:xfrm>
        </p:spPr>
        <p:txBody>
          <a:bodyPr/>
          <a:lstStyle/>
          <a:p>
            <a:pPr eaLnBrk="1" hangingPunct="1"/>
            <a:r>
              <a:rPr lang="en-US" altLang="en-US" dirty="0"/>
              <a:t>First Program,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1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+mj-lt"/>
              </a:rPr>
              <a:t>The first line tells the compiler to include a service for “stream input/output”. Later you will learn more about this but, for now, just know it is needed to write on the screen.</a:t>
            </a:r>
          </a:p>
        </p:txBody>
      </p:sp>
      <p:sp>
        <p:nvSpPr>
          <p:cNvPr id="4608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+mj-lt"/>
              </a:rPr>
              <a:t>Big C++ by </a:t>
            </a:r>
            <a:r>
              <a:rPr lang="en-US" altLang="en-US" sz="1200" b="0" i="0" dirty="0">
                <a:latin typeface="+mj-lt"/>
              </a:rPr>
              <a:t>Cay </a:t>
            </a:r>
            <a:r>
              <a:rPr lang="en-US" altLang="en-US" sz="1200" b="0" i="0" dirty="0" err="1">
                <a:latin typeface="+mj-lt"/>
              </a:rPr>
              <a:t>Horstmann</a:t>
            </a:r>
            <a:endParaRPr lang="en-US" altLang="en-US" sz="1200" b="0" i="0" dirty="0">
              <a:latin typeface="+mj-lt"/>
            </a:endParaRPr>
          </a:p>
          <a:p>
            <a:pPr algn="r" eaLnBrk="1" hangingPunct="1"/>
            <a:r>
              <a:rPr lang="en-US" altLang="en-US" sz="1200" b="0" i="0" dirty="0">
                <a:latin typeface="+mj-lt"/>
              </a:rPr>
              <a:t>Copyright © 2017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8710" y="2679483"/>
            <a:ext cx="70837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US" sz="2400" b="0" i="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 b="0" i="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second line tells the compiler to use the “standard namespace”. This is used in conjunction with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400" dirty="0"/>
              <a:t>first line for controlling input and output.</a:t>
            </a:r>
          </a:p>
        </p:txBody>
      </p:sp>
      <p:sp>
        <p:nvSpPr>
          <p:cNvPr id="4711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710" y="2679483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std;</a:t>
            </a:r>
            <a:endParaRPr lang="en-US" sz="2400" b="0" i="0" dirty="0">
              <a:solidFill>
                <a:srgbClr val="2FB41D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 b="0" i="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next set of code </a:t>
            </a:r>
            <a:r>
              <a:rPr lang="en-US" altLang="en-US" sz="2000" i="1" dirty="0"/>
              <a:t>defines</a:t>
            </a:r>
            <a:r>
              <a:rPr lang="en-US" altLang="en-US" sz="2000" dirty="0"/>
              <a:t> a </a:t>
            </a:r>
            <a:r>
              <a:rPr lang="en-US" altLang="en-US" sz="2000" b="1" i="1" dirty="0"/>
              <a:t>function, </a:t>
            </a:r>
            <a:r>
              <a:rPr lang="en-US" altLang="en-US" sz="2000" dirty="0"/>
              <a:t>named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altLang="en-US" sz="1800" dirty="0">
                <a:cs typeface="Courier New" panose="02070309020205020404" pitchFamily="49" charset="0"/>
              </a:rPr>
              <a:t>Every C++ program must contain its one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en-US" sz="1800" dirty="0">
                <a:cs typeface="Courier New" panose="02070309020205020404" pitchFamily="49" charset="0"/>
              </a:rPr>
              <a:t>function.</a:t>
            </a:r>
          </a:p>
          <a:p>
            <a:pPr lvl="1" eaLnBrk="1" hangingPunct="1"/>
            <a:r>
              <a:rPr lang="en-US" altLang="en-US" sz="1800" dirty="0">
                <a:cs typeface="Courier New" panose="02070309020205020404" pitchFamily="49" charset="0"/>
              </a:rPr>
              <a:t>All function names must be followed by parentheses. 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cs typeface="Courier New" panose="02070309020205020404" pitchFamily="49" charset="0"/>
              </a:rPr>
              <a:t>s case, the parentheses are empty.</a:t>
            </a:r>
          </a:p>
          <a:p>
            <a:pPr eaLnBrk="1" hangingPunct="1"/>
            <a:r>
              <a:rPr lang="en-US" altLang="en-US" sz="2000" dirty="0"/>
              <a:t>Braces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} </a:t>
            </a:r>
            <a:r>
              <a:rPr lang="en-US" altLang="en-US" sz="2000" dirty="0"/>
              <a:t>must enclose all the code that belongs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main.  </a:t>
            </a:r>
            <a:r>
              <a:rPr lang="en-US" altLang="en-US" sz="2000" dirty="0">
                <a:cs typeface="Courier New" panose="02070309020205020404" pitchFamily="49" charset="0"/>
              </a:rPr>
              <a:t>The braces tell the compiler where to start reading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en-US" sz="2000" dirty="0">
                <a:cs typeface="Courier New" panose="02070309020205020404" pitchFamily="49" charset="0"/>
              </a:rPr>
              <a:t>code, and where to finish.</a:t>
            </a:r>
          </a:p>
        </p:txBody>
      </p:sp>
      <p:sp>
        <p:nvSpPr>
          <p:cNvPr id="4813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944" y="3646944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US" sz="2400" b="0" i="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 b="0" i="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FB716D-3ADC-4C43-8162-5AAE8F4E7041}"/>
              </a:ext>
            </a:extLst>
          </p:cNvPr>
          <p:cNvSpPr/>
          <p:nvPr/>
        </p:nvSpPr>
        <p:spPr bwMode="auto">
          <a:xfrm>
            <a:off x="4436533" y="2980267"/>
            <a:ext cx="4419600" cy="198119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project is a company; method main is its CEO.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Codes in main are TODO list of the CEO.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Method m</a:t>
            </a:r>
            <a:r>
              <a:rPr lang="en-US" dirty="0"/>
              <a:t>ain is entry point of a project.</a:t>
            </a:r>
            <a:endParaRPr kumimoji="0" 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 show output on the screen, we use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en-US" sz="2400" dirty="0"/>
              <a:t>What you want seen on the screen is “sent” to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/>
              <a:t> entity using the </a:t>
            </a:r>
            <a:r>
              <a:rPr lang="en-US" altLang="en-US" sz="2400" b="1" dirty="0">
                <a:highlight>
                  <a:srgbClr val="FFE9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/>
              <a:t> operator (sometimes called the insertion operator):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</a:p>
          <a:p>
            <a:pPr eaLnBrk="1" hangingPunct="1"/>
            <a:r>
              <a:rPr lang="en-US" altLang="en-US" sz="2000" b="1" dirty="0">
                <a:cs typeface="Courier New" panose="02070309020205020404" pitchFamily="49" charset="0"/>
              </a:rPr>
              <a:t>The curious non-word </a:t>
            </a:r>
            <a:r>
              <a:rPr lang="en-US" altLang="en-US" sz="20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cs typeface="Courier New" panose="02070309020205020404" pitchFamily="49" charset="0"/>
              </a:rPr>
              <a:t>means end-of-line, which tells the display to move the cursor down to the start of the next line.</a:t>
            </a:r>
          </a:p>
        </p:txBody>
      </p:sp>
      <p:sp>
        <p:nvSpPr>
          <p:cNvPr id="501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0110" y="3465484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US" sz="2400" b="0" i="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CCFF"/>
                </a:highlight>
                <a:latin typeface="Menlo" panose="020B0609030804020204" pitchFamily="49" charset="0"/>
              </a:rPr>
              <a:t>&lt;&lt;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highlight>
                  <a:srgbClr val="00FFFF"/>
                </a:highlight>
                <a:latin typeface="Menlo" panose="020B0609030804020204" pitchFamily="49" charset="0"/>
              </a:rPr>
              <a:t>endl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 b="0" i="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can print multiple items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You can display more than one thing by chaining or "streaming" multiple copies of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/>
              <a:t> operator into the same statement: </a:t>
            </a:r>
          </a:p>
          <a:p>
            <a:pPr marL="457200" lvl="1" indent="0" eaLnBrk="1" hangingPunct="1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"A big "&lt;&lt;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"Hello, World!" &lt;&lt;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0110" y="3101181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US" sz="2400" b="0" i="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&lt;&lt; </a:t>
            </a:r>
            <a:r>
              <a:rPr lang="en-US" sz="2400" b="0" i="0" dirty="0">
                <a:solidFill>
                  <a:srgbClr val="B4241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endl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400" b="0" i="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838200"/>
            <a:ext cx="8454325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function “returns” an “integer” (that is, a whole number without a fractional part, called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/>
              <a:t> in C++)</a:t>
            </a:r>
            <a:br>
              <a:rPr lang="en-US" altLang="en-US" sz="2400" dirty="0"/>
            </a:br>
            <a:r>
              <a:rPr lang="en-US" altLang="en-US" sz="2400" dirty="0"/>
              <a:t>with value 0. </a:t>
            </a:r>
          </a:p>
          <a:p>
            <a:pPr eaLnBrk="1" hangingPunct="1"/>
            <a:r>
              <a:rPr lang="en-US" altLang="en-US" sz="2400" dirty="0"/>
              <a:t>This value indicates that the program finished successfully.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915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6716" y="3277612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C814C9"/>
                </a:solidFill>
                <a:latin typeface="Menlo" panose="020B0609030804020204" pitchFamily="49" charset="0"/>
              </a:rPr>
              <a:t>#include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&lt;iostream&gt;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C1651C"/>
                </a:solidFill>
                <a:latin typeface="Menlo" panose="020B0609030804020204" pitchFamily="49" charset="0"/>
              </a:rPr>
              <a:t>using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namespace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  <a:endParaRPr lang="en-US" sz="2400" b="0" i="0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>
                <a:solidFill>
                  <a:srgbClr val="B42419"/>
                </a:solidFill>
                <a:latin typeface="Menlo" panose="020B0609030804020204" pitchFamily="49" charset="0"/>
              </a:rPr>
              <a:t>"Hello, World!"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400" b="0" i="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400" b="0" i="0" dirty="0">
                <a:solidFill>
                  <a:srgbClr val="C165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sz="2400" b="0" i="0" dirty="0">
                <a:solidFill>
                  <a:srgbClr val="B42419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  <a:endParaRPr lang="en-US" sz="2400" b="0" i="0" dirty="0">
              <a:solidFill>
                <a:srgbClr val="C1651C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1066</Words>
  <Application>Microsoft Macintosh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Menlo</vt:lpstr>
      <vt:lpstr>Default Design</vt:lpstr>
      <vt:lpstr>Chapter One: Introduction</vt:lpstr>
      <vt:lpstr>Topic 5</vt:lpstr>
      <vt:lpstr>Your First Program</vt:lpstr>
      <vt:lpstr>First Program, the #include</vt:lpstr>
      <vt:lpstr>First Program, using namespace std</vt:lpstr>
      <vt:lpstr>First Program: int main()</vt:lpstr>
      <vt:lpstr>First Program: cout statement</vt:lpstr>
      <vt:lpstr>One cout can print multiple items</vt:lpstr>
      <vt:lpstr>First Program: return statement</vt:lpstr>
      <vt:lpstr>Output Statements and Streaming Operator &lt;&lt;</vt:lpstr>
      <vt:lpstr>"Strings" and endl</vt:lpstr>
      <vt:lpstr>Semicolons are Required after Statements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1863</cp:revision>
  <dcterms:created xsi:type="dcterms:W3CDTF">2010-12-07T14:18:40Z</dcterms:created>
  <dcterms:modified xsi:type="dcterms:W3CDTF">2020-08-22T22:25:12Z</dcterms:modified>
</cp:coreProperties>
</file>