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3" r:id="rId2"/>
    <p:sldId id="411" r:id="rId3"/>
    <p:sldId id="465" r:id="rId4"/>
    <p:sldId id="460" r:id="rId5"/>
    <p:sldId id="413" r:id="rId6"/>
    <p:sldId id="459" r:id="rId7"/>
    <p:sldId id="414" r:id="rId8"/>
    <p:sldId id="461" r:id="rId9"/>
    <p:sldId id="409" r:id="rId10"/>
    <p:sldId id="40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7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11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66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Errors: C++ is Case Sensitive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C++</a:t>
            </a:r>
          </a:p>
          <a:p>
            <a:pPr lvl="1" eaLnBrk="1" hangingPunct="1"/>
            <a:r>
              <a:rPr lang="en-US" altLang="en-US" sz="2400" dirty="0"/>
              <a:t>is </a:t>
            </a:r>
            <a:r>
              <a:rPr lang="en-US" altLang="en-US" sz="2400" i="1" dirty="0"/>
              <a:t>case sensitive. </a:t>
            </a:r>
            <a:r>
              <a:rPr lang="en-US" altLang="en-US" sz="2400" dirty="0"/>
              <a:t>Typing:</a:t>
            </a:r>
            <a:br>
              <a:rPr lang="en-US" altLang="en-US" sz="2400" dirty="0"/>
            </a:br>
            <a:br>
              <a:rPr lang="en-US" altLang="en-US" sz="1600" dirty="0"/>
            </a:br>
            <a:br>
              <a:rPr lang="en-US" altLang="en-US" sz="1000" dirty="0"/>
            </a:br>
            <a:r>
              <a:rPr lang="en-US" altLang="en-US" sz="1000" dirty="0"/>
              <a:t>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1400" b="1" i="1" dirty="0">
                <a:latin typeface="Courier New" panose="02070309020205020404" pitchFamily="49" charset="0"/>
              </a:rPr>
            </a:br>
            <a:br>
              <a:rPr lang="en-US" altLang="en-US" sz="600" b="1" i="1" dirty="0">
                <a:latin typeface="Courier New" panose="02070309020205020404" pitchFamily="49" charset="0"/>
              </a:rPr>
            </a:br>
            <a:r>
              <a:rPr lang="en-US" altLang="en-US" sz="2400" dirty="0"/>
              <a:t>will compile but will not link. 	</a:t>
            </a:r>
            <a:br>
              <a:rPr lang="en-US" altLang="en-US" sz="3200" dirty="0"/>
            </a:br>
            <a:endParaRPr lang="en-US" altLang="en-US" sz="3200" dirty="0"/>
          </a:p>
          <a:p>
            <a:pPr lvl="1" eaLnBrk="1" hangingPunct="1">
              <a:buFontTx/>
              <a:buNone/>
            </a:pPr>
            <a:r>
              <a:rPr lang="en-US" altLang="en-US" sz="2400" dirty="0"/>
              <a:t>   A link-time error occurs here when the linker cannot find the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function – because you did not define a function named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. (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is fine as a name but it is not the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and there has to be one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somewhere.)</a:t>
            </a:r>
          </a:p>
        </p:txBody>
      </p:sp>
      <p:sp>
        <p:nvSpPr>
          <p:cNvPr id="675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8E22CC-E9BE-CE4B-ADA9-7D1625638462}"/>
              </a:ext>
            </a:extLst>
          </p:cNvPr>
          <p:cNvSpPr/>
          <p:nvPr/>
        </p:nvSpPr>
        <p:spPr bwMode="auto">
          <a:xfrm>
            <a:off x="5029198" y="152400"/>
            <a:ext cx="4038602" cy="367453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project is like a company, and main is like the CEO of that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main is the entry point of a </a:t>
            </a:r>
            <a:r>
              <a:rPr lang="en-US" dirty="0" err="1"/>
              <a:t>c++</a:t>
            </a:r>
            <a:r>
              <a:rPr lang="en-US" dirty="0"/>
              <a:t> project.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When a program runs, it starts from the first statement of main method.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9163"/>
            <a:ext cx="8229600" cy="4297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Common error: 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Omitting a semicolon (or two), in this case at the end of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Common Error – Omitting Semicolons</a:t>
            </a:r>
          </a:p>
        </p:txBody>
      </p:sp>
      <p:sp>
        <p:nvSpPr>
          <p:cNvPr id="5837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8710" y="2679483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u="sng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u="sng" dirty="0" err="1">
                <a:solidFill>
                  <a:srgbClr val="FF0000"/>
                </a:solidFill>
                <a:cs typeface="Courier New" panose="02070309020205020404" pitchFamily="49" charset="0"/>
              </a:rPr>
              <a:t>endl</a:t>
            </a: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_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318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Without that semicolon you actually wrote:</a:t>
            </a:r>
          </a:p>
          <a:p>
            <a:pPr marL="0" indent="0" eaLnBrk="1" hangingPunct="1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 algn="ctr" eaLnBrk="1" hangingPunct="1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World!" &lt;&lt; </a:t>
            </a:r>
            <a:r>
              <a:rPr lang="en-US" sz="2400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which thoroughly confuses the compiler with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immediately followed by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/>
              <a:t>!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This is a </a:t>
            </a:r>
            <a:r>
              <a:rPr lang="en-US" altLang="en-US" sz="2400" i="1" dirty="0"/>
              <a:t>compile-time error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syntax error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A syntax error is a part of a program that does not conform to the rules of the programming language.</a:t>
            </a:r>
            <a:endParaRPr lang="en-US" altLang="en-US" sz="2000" dirty="0"/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Syntax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17715" y="79563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Suppose you wrote:</a:t>
            </a:r>
          </a:p>
          <a:p>
            <a:pPr eaLnBrk="1" hangingPunct="1">
              <a:spcBef>
                <a:spcPct val="20000"/>
              </a:spcBef>
            </a:pP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i="0" dirty="0"/>
              <a:t>cot &lt;&lt; "Hello World!</a:t>
            </a:r>
            <a:r>
              <a:rPr lang="en-US" altLang="en-US" sz="2400" i="0" dirty="0">
                <a:latin typeface="Arial" panose="020B0604020202020204" pitchFamily="34" charset="0"/>
              </a:rPr>
              <a:t>"</a:t>
            </a:r>
            <a:r>
              <a:rPr lang="en-US" altLang="en-US" sz="2400" i="0" dirty="0"/>
              <a:t> &lt;&lt; </a:t>
            </a:r>
            <a:r>
              <a:rPr lang="en-US" altLang="en-US" sz="2400" i="0" dirty="0" err="1"/>
              <a:t>endl</a:t>
            </a:r>
            <a:r>
              <a:rPr lang="en-US" altLang="en-US" sz="2400" i="0" dirty="0"/>
              <a:t>;</a:t>
            </a:r>
            <a:br>
              <a:rPr lang="en-US" altLang="en-US" sz="2400" b="0" i="0" dirty="0"/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This will cause a compile-time error and the compiler will complain that it has no clue what you mean by </a:t>
            </a:r>
            <a:r>
              <a:rPr lang="en-US" altLang="en-US" sz="2400" b="0" i="0" dirty="0">
                <a:cs typeface="Courier New" panose="02070309020205020404" pitchFamily="49" charset="0"/>
              </a:rPr>
              <a:t>cot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exact wording of the error message is dependent on the compiler, but it might be something like</a:t>
            </a:r>
          </a:p>
          <a:p>
            <a:pPr marL="0" indent="0" eaLnBrk="1" hangingPunct="1">
              <a:spcBef>
                <a:spcPct val="20000"/>
              </a:spcBef>
            </a:pP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        “Undefined symbol cot” or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	"Unknown identifier".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Errors: Misspellings</a:t>
            </a:r>
          </a:p>
        </p:txBody>
      </p:sp>
      <p:sp>
        <p:nvSpPr>
          <p:cNvPr id="6042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31863"/>
            <a:ext cx="8229600" cy="50593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compiler will not stop compiling and will most likely list lots and lots of errors that are caused by the first one it encountered.</a:t>
            </a:r>
          </a:p>
          <a:p>
            <a:pPr eaLnBrk="1" hangingPunct="1"/>
            <a:r>
              <a:rPr lang="en-US" altLang="en-US" sz="2400" dirty="0"/>
              <a:t>You should fix only those error messages that make sense to you, starting with the first one, and then recompile (after SAVING, of course!).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Errors – How Many Errors?</a:t>
            </a:r>
          </a:p>
        </p:txBody>
      </p:sp>
      <p:sp>
        <p:nvSpPr>
          <p:cNvPr id="61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your Program Readable (by Humans)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C++ </a:t>
            </a:r>
            <a:r>
              <a:rPr lang="en-US" altLang="en-US" sz="2400" dirty="0"/>
              <a:t>has </a:t>
            </a:r>
            <a:r>
              <a:rPr lang="en-US" altLang="en-US" sz="2400" i="1" dirty="0"/>
              <a:t>free-form layout</a:t>
            </a:r>
            <a:br>
              <a:rPr lang="en-US" altLang="en-US" sz="2400" i="1" dirty="0"/>
            </a:br>
            <a:endParaRPr lang="en-US" altLang="en-US" sz="2400" i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main(){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&lt;&lt;"Hello, World!"&lt;&lt;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endl;return</a:t>
            </a:r>
            <a:r>
              <a:rPr lang="en-US" altLang="en-US" sz="2000" b="1" dirty="0">
                <a:latin typeface="Courier New" panose="02070309020205020404" pitchFamily="49" charset="0"/>
              </a:rPr>
              <a:t> 0;}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1800" b="1" i="1" dirty="0">
                <a:latin typeface="Courier New" panose="02070309020205020404" pitchFamily="49" charset="0"/>
              </a:rPr>
            </a:br>
            <a:br>
              <a:rPr lang="en-US" altLang="en-US" sz="600" b="1" i="1" dirty="0">
                <a:latin typeface="Courier New" panose="02070309020205020404" pitchFamily="49" charset="0"/>
              </a:rPr>
            </a:br>
            <a:endParaRPr lang="en-US" altLang="en-US" sz="600" b="1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u="sng" dirty="0"/>
              <a:t>will</a:t>
            </a:r>
            <a:r>
              <a:rPr lang="en-US" altLang="en-US" sz="2400" dirty="0"/>
              <a:t> compile (but is practically impossible to read)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1000" dirty="0"/>
            </a:br>
            <a:r>
              <a:rPr lang="en-US" altLang="en-US" sz="2400" dirty="0"/>
              <a:t>A good program is readable: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	code spaced across multiple lines, one statement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	follows indentation conventions, to be explained later.</a:t>
            </a:r>
          </a:p>
        </p:txBody>
      </p:sp>
      <p:sp>
        <p:nvSpPr>
          <p:cNvPr id="62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64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Consider this:</a:t>
            </a:r>
            <a:br>
              <a:rPr lang="en-US" altLang="en-US" sz="2400" dirty="0"/>
            </a:br>
            <a:r>
              <a:rPr lang="en-US" altLang="en-US" sz="9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"Hollo, World!"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 dirty="0"/>
              <a:t>Logic errors</a:t>
            </a:r>
            <a:r>
              <a:rPr lang="en-US" altLang="en-US" sz="2400" dirty="0"/>
              <a:t> or run time errors are errors in a program that compiles (the syntax is correct) but executes without performing the intended action.</a:t>
            </a:r>
          </a:p>
          <a:p>
            <a:pPr lvl="1" eaLnBrk="1" hangingPunct="1"/>
            <a:r>
              <a:rPr lang="en-US" altLang="en-US" sz="2000" dirty="0"/>
              <a:t>Another example, to calculate Miles Per Gallon (MPG), divide miles by gallons (suppose drive 100 miles using 5 gallons, then MPG is 100 / 5 = 20, </a:t>
            </a:r>
            <a:r>
              <a:rPr lang="en-US" altLang="en-US" sz="2000" dirty="0" err="1"/>
              <a:t>ie</a:t>
            </a:r>
            <a:r>
              <a:rPr lang="en-US" altLang="en-US" sz="2000" dirty="0"/>
              <a:t>, drive 5 miles per gallon). </a:t>
            </a:r>
          </a:p>
          <a:p>
            <a:pPr lvl="1" eaLnBrk="1" hangingPunct="1"/>
            <a:r>
              <a:rPr lang="en-US" altLang="en-US" sz="2000" dirty="0"/>
              <a:t>Calculate MPG by dividing gallons by miles is a logic errors. </a:t>
            </a:r>
            <a:endParaRPr lang="en-US" altLang="en-US" sz="2400" dirty="0"/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The programmer must thoroughly inspect and test the program to guard against logic errors.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Testing and repairing a program usually takes more time than writing it in the first place, however, it is essential !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Logic Errors</a:t>
            </a:r>
          </a:p>
        </p:txBody>
      </p:sp>
      <p:sp>
        <p:nvSpPr>
          <p:cNvPr id="6349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64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    </a:t>
            </a:r>
            <a:r>
              <a:rPr lang="en-US" altLang="en-US" sz="2400" dirty="0"/>
              <a:t>Some kinds of run-time errors are so severe that they generate an </a:t>
            </a:r>
            <a:r>
              <a:rPr lang="en-US" altLang="en-US" sz="2400" i="1" dirty="0"/>
              <a:t>exception</a:t>
            </a:r>
            <a:r>
              <a:rPr lang="en-US" altLang="en-US" sz="2400" dirty="0"/>
              <a:t>: a signal from the processor that aborts the program with an error message.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For example, if your program includes the statement 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1 / 0;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your program may terminate with a “divide by zero” exception.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Errors: Run-Time Exceptions</a:t>
            </a:r>
          </a:p>
        </p:txBody>
      </p:sp>
      <p:sp>
        <p:nvSpPr>
          <p:cNvPr id="65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4075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Every C++ program must have one and only one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/>
              <a:t> function.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C++ programs contain other functions besides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/>
              <a:t> (more about functions later).</a:t>
            </a:r>
          </a:p>
        </p:txBody>
      </p:sp>
      <p:sp>
        <p:nvSpPr>
          <p:cNvPr id="6656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Errors: extra or misspelled </a:t>
            </a:r>
            <a:r>
              <a:rPr lang="en-US" altLang="en-US" sz="2400" i="0" dirty="0">
                <a:solidFill>
                  <a:srgbClr val="0033CC"/>
                </a:solidFill>
                <a:cs typeface="Courier New" panose="02070309020205020404" pitchFamily="49" charset="0"/>
              </a:rPr>
              <a:t>main()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907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Default Design</vt:lpstr>
      <vt:lpstr>Topic 6</vt:lpstr>
      <vt:lpstr>Common Error – Omitting Semicolons</vt:lpstr>
      <vt:lpstr>PowerPoint Presentation</vt:lpstr>
      <vt:lpstr>Errors: Misspellings</vt:lpstr>
      <vt:lpstr>Errors – How Many Errors?</vt:lpstr>
      <vt:lpstr>Making your Program Readable (by Humans)</vt:lpstr>
      <vt:lpstr>Logic Errors</vt:lpstr>
      <vt:lpstr>Errors: Run-Time Exceptions</vt:lpstr>
      <vt:lpstr>PowerPoint Presentation</vt:lpstr>
      <vt:lpstr>Errors: C++ is Case Sensitive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1864</cp:revision>
  <dcterms:created xsi:type="dcterms:W3CDTF">2010-12-07T14:18:40Z</dcterms:created>
  <dcterms:modified xsi:type="dcterms:W3CDTF">2020-08-22T22:17:15Z</dcterms:modified>
</cp:coreProperties>
</file>