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368" r:id="rId2"/>
    <p:sldId id="472" r:id="rId3"/>
    <p:sldId id="451" r:id="rId4"/>
    <p:sldId id="452" r:id="rId5"/>
    <p:sldId id="453" r:id="rId6"/>
    <p:sldId id="454" r:id="rId7"/>
    <p:sldId id="456" r:id="rId8"/>
    <p:sldId id="457" r:id="rId9"/>
    <p:sldId id="455" r:id="rId10"/>
    <p:sldId id="408" r:id="rId11"/>
    <p:sldId id="433" r:id="rId12"/>
    <p:sldId id="458" r:id="rId1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2000" b="1" i="1" kern="1200">
        <a:solidFill>
          <a:schemeClr val="tx1"/>
        </a:solidFill>
        <a:latin typeface="Courier New" panose="02070309020205020404" pitchFamily="49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 " initials="MSOffice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Rg st="1" end="386"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CCFF"/>
    <a:srgbClr val="0033CC"/>
    <a:srgbClr val="FFE9CC"/>
    <a:srgbClr val="FF0000"/>
    <a:srgbClr val="FFC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34525" autoAdjust="0"/>
    <p:restoredTop sz="95590" autoAdjust="0"/>
  </p:normalViewPr>
  <p:slideViewPr>
    <p:cSldViewPr snapToGrid="0">
      <p:cViewPr varScale="1">
        <p:scale>
          <a:sx n="76" d="100"/>
          <a:sy n="76" d="100"/>
        </p:scale>
        <p:origin x="840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508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i="0" dirty="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fld id="{5E023C85-A2A8-44D2-B401-B06A03168B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298448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2017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971942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008584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366503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5574495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202458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5700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496939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28569235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563298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651703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73208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i="1"/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462919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152400"/>
            <a:ext cx="708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570038"/>
            <a:ext cx="8229600" cy="4525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 	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b="0" i="0">
                <a:latin typeface="Arial" panose="020B0604020202020204" pitchFamily="34" charset="0"/>
              </a:defRPr>
            </a:lvl1pPr>
          </a:lstStyle>
          <a:p>
            <a:r>
              <a:rPr lang="en-US" altLang="en-US" dirty="0"/>
              <a:t>Big C++ by Cay </a:t>
            </a:r>
            <a:r>
              <a:rPr lang="en-US" altLang="en-US" dirty="0" err="1"/>
              <a:t>Horstmann</a:t>
            </a:r>
            <a:endParaRPr lang="en-US" altLang="en-US" dirty="0"/>
          </a:p>
          <a:p>
            <a:r>
              <a:rPr lang="en-US" altLang="en-US" dirty="0"/>
              <a:t>Copyright © 2008 by John Wiley &amp; Sons. All rights reserved</a:t>
            </a:r>
          </a:p>
        </p:txBody>
      </p:sp>
      <p:sp>
        <p:nvSpPr>
          <p:cNvPr id="1032" name="Line 8"/>
          <p:cNvSpPr>
            <a:spLocks noChangeShapeType="1"/>
          </p:cNvSpPr>
          <p:nvPr userDrawn="1"/>
        </p:nvSpPr>
        <p:spPr bwMode="auto">
          <a:xfrm>
            <a:off x="0" y="685800"/>
            <a:ext cx="9144000" cy="0"/>
          </a:xfrm>
          <a:prstGeom prst="line">
            <a:avLst/>
          </a:prstGeom>
          <a:noFill/>
          <a:ln w="57150">
            <a:solidFill>
              <a:srgbClr val="FFCC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 dirty="0"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  <p:sldLayoutId id="2147483738" r:id="rId2"/>
    <p:sldLayoutId id="2147483739" r:id="rId3"/>
    <p:sldLayoutId id="2147483740" r:id="rId4"/>
    <p:sldLayoutId id="2147483741" r:id="rId5"/>
    <p:sldLayoutId id="2147483742" r:id="rId6"/>
    <p:sldLayoutId id="2147483743" r:id="rId7"/>
    <p:sldLayoutId id="2147483744" r:id="rId8"/>
    <p:sldLayoutId id="2147483745" r:id="rId9"/>
    <p:sldLayoutId id="2147483746" r:id="rId10"/>
    <p:sldLayoutId id="2147483747" r:id="rId11"/>
  </p:sldLayoutIdLst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+mj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0033CC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105400" y="5334000"/>
            <a:ext cx="3733800" cy="457200"/>
          </a:xfrm>
        </p:spPr>
        <p:txBody>
          <a:bodyPr/>
          <a:lstStyle/>
          <a:p>
            <a:pPr eaLnBrk="1" hangingPunct="1"/>
            <a:r>
              <a:rPr lang="en-US" altLang="en-US" b="0" dirty="0"/>
              <a:t>Chapter One: Introduction</a:t>
            </a:r>
          </a:p>
        </p:txBody>
      </p:sp>
      <p:pic>
        <p:nvPicPr>
          <p:cNvPr id="4" name="Picture 3" descr="Blueprint, paint cans, rulers, brushes, tools of the trade for an architect or artist.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1743075"/>
            <a:ext cx="3695700" cy="337185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873125"/>
            <a:ext cx="8229600" cy="4525963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dirty="0"/>
              <a:t>The statement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>
              <a:buFontTx/>
              <a:buNone/>
            </a:pPr>
            <a:r>
              <a:rPr lang="en-US" altLang="en-US" sz="2400" b="1" dirty="0">
                <a:latin typeface="Courier New" panose="02070309020205020404" pitchFamily="49" charset="0"/>
              </a:rPr>
              <a:t>	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"Hello World!"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	</a:t>
            </a:r>
          </a:p>
          <a:p>
            <a:pPr eaLnBrk="1" hangingPunct="1">
              <a:buFontTx/>
              <a:buNone/>
            </a:pPr>
            <a:r>
              <a:rPr lang="en-US" altLang="en-US" sz="2400" dirty="0"/>
              <a:t>is an </a:t>
            </a:r>
            <a:r>
              <a:rPr lang="en-US" altLang="en-US" sz="2400" i="1" dirty="0"/>
              <a:t>output statement</a:t>
            </a:r>
            <a:r>
              <a:rPr lang="en-US" altLang="en-US" sz="2400" dirty="0"/>
              <a:t>.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To display values on the screen, you send them to</a:t>
            </a:r>
            <a:br>
              <a:rPr lang="en-US" altLang="en-US" sz="2400" dirty="0">
                <a:latin typeface="Arial" panose="020B0604020202020204" pitchFamily="34" charset="0"/>
              </a:rPr>
            </a:br>
            <a:r>
              <a:rPr lang="en-US" altLang="en-US" sz="2400" dirty="0">
                <a:latin typeface="Arial" panose="020B0604020202020204" pitchFamily="34" charset="0"/>
              </a:rPr>
              <a:t>an entity called 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 eaLnBrk="1" hangingPunct="1"/>
            <a:r>
              <a:rPr lang="en-US" altLang="en-US" sz="2000" dirty="0">
                <a:cs typeface="Courier New" panose="02070309020205020404" pitchFamily="49" charset="0"/>
              </a:rPr>
              <a:t>Which stands for "character output" or "console output".</a:t>
            </a:r>
          </a:p>
          <a:p>
            <a:pPr eaLnBrk="1" hangingPunct="1"/>
            <a:endParaRPr lang="en-US" altLang="en-US" sz="2400" dirty="0">
              <a:latin typeface="Arial" panose="020B0604020202020204" pitchFamily="34" charset="0"/>
            </a:endParaRPr>
          </a:p>
          <a:p>
            <a:pPr eaLnBrk="1" hangingPunct="1"/>
            <a:r>
              <a:rPr lang="en-US" altLang="en-US" sz="2400" dirty="0">
                <a:latin typeface="Arial" panose="020B0604020202020204" pitchFamily="34" charset="0"/>
              </a:rPr>
              <a:t>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2400" dirty="0">
                <a:latin typeface="Arial" panose="020B0604020202020204" pitchFamily="34" charset="0"/>
              </a:rPr>
              <a:t> operator denotes the “send to” command.</a:t>
            </a:r>
          </a:p>
          <a:p>
            <a:pPr eaLnBrk="1" hangingPunct="1">
              <a:buFontTx/>
              <a:buNone/>
            </a:pPr>
            <a:endParaRPr lang="en-US" altLang="en-US" sz="2400" dirty="0"/>
          </a:p>
        </p:txBody>
      </p:sp>
      <p:sp>
        <p:nvSpPr>
          <p:cNvPr id="52227" name="Rectangle 4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Output Statements and Streaming Operator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</a:p>
        </p:txBody>
      </p:sp>
      <p:sp>
        <p:nvSpPr>
          <p:cNvPr id="5222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906463"/>
            <a:ext cx="8229600" cy="42973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 sz="2400" b="1" dirty="0" err="1">
                <a:latin typeface="Courier New" panose="02070309020205020404" pitchFamily="49" charset="0"/>
              </a:rPr>
              <a:t>cout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"Hello World!</a:t>
            </a:r>
            <a:r>
              <a:rPr lang="en-US" altLang="en-US" sz="2400" b="1" dirty="0"/>
              <a:t>"</a:t>
            </a:r>
            <a:r>
              <a:rPr lang="en-US" altLang="en-US" sz="2400" b="1" dirty="0">
                <a:latin typeface="Courier New" panose="02070309020205020404" pitchFamily="49" charset="0"/>
              </a:rPr>
              <a:t> &lt;&lt; </a:t>
            </a:r>
            <a:r>
              <a:rPr lang="en-US" altLang="en-US" sz="2400" b="1" dirty="0" err="1">
                <a:latin typeface="Courier New" panose="02070309020205020404" pitchFamily="49" charset="0"/>
              </a:rPr>
              <a:t>endl</a:t>
            </a:r>
            <a:r>
              <a:rPr lang="en-US" altLang="en-US" sz="2400" b="1" dirty="0">
                <a:latin typeface="Courier New" panose="02070309020205020404" pitchFamily="49" charset="0"/>
              </a:rPr>
              <a:t>;</a:t>
            </a:r>
            <a:br>
              <a:rPr lang="en-US" altLang="en-US" sz="2400" b="1" dirty="0">
                <a:latin typeface="Courier New" panose="02070309020205020404" pitchFamily="49" charset="0"/>
              </a:rPr>
            </a:br>
            <a:endParaRPr lang="en-US" altLang="en-US" sz="2400" dirty="0"/>
          </a:p>
          <a:p>
            <a:pPr eaLnBrk="1" hangingPunct="1"/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 World!"</a:t>
            </a:r>
            <a:r>
              <a:rPr lang="en-US" altLang="en-US" sz="2400" dirty="0"/>
              <a:t> is called a </a:t>
            </a:r>
            <a:r>
              <a:rPr lang="en-US" alt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en-US" sz="2400" dirty="0"/>
              <a:t>.</a:t>
            </a:r>
          </a:p>
          <a:p>
            <a:pPr eaLnBrk="1" hangingPunct="1"/>
            <a:r>
              <a:rPr lang="en-US" altLang="en-US" sz="2400" dirty="0"/>
              <a:t>You must put those double-quotes around strings.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symbol denotes an </a:t>
            </a:r>
            <a:r>
              <a:rPr lang="en-US" altLang="en-US" sz="2400" i="1" dirty="0"/>
              <a:t>end of line </a:t>
            </a:r>
            <a:r>
              <a:rPr lang="en-US" altLang="en-US" sz="2400" dirty="0"/>
              <a:t>marker which causes the cursor to move down to the next screen line.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title"/>
          </p:nvPr>
        </p:nvSpPr>
        <p:spPr>
          <a:xfrm>
            <a:off x="0" y="152400"/>
            <a:ext cx="9144000" cy="533400"/>
          </a:xfrm>
          <a:noFill/>
        </p:spPr>
        <p:txBody>
          <a:bodyPr/>
          <a:lstStyle/>
          <a:p>
            <a:pPr eaLnBrk="1" hangingPunct="1"/>
            <a:r>
              <a:rPr lang="en-US" altLang="en-US" dirty="0"/>
              <a:t>"Strings" and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530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Semicolons are Required after Statements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199" y="838200"/>
            <a:ext cx="8438827" cy="4525963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Each statement in C++  ends in a semicolon;</a:t>
            </a:r>
          </a:p>
          <a:p>
            <a:pPr lvl="1" eaLnBrk="1" hangingPunct="1"/>
            <a:r>
              <a:rPr lang="en-US" altLang="en-US" sz="2400" dirty="0"/>
              <a:t>Note that not every line in a program is a statement, so there are no semicolons after the </a:t>
            </a:r>
            <a:r>
              <a:rPr lang="en-US" sz="2400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400" dirty="0" err="1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400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line and the </a:t>
            </a:r>
            <a:r>
              <a:rPr lang="en-US" sz="2400" kern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altLang="en-US" sz="2000" dirty="0"/>
              <a:t> </a:t>
            </a:r>
            <a:r>
              <a:rPr lang="en-US" altLang="en-US" sz="2400" dirty="0"/>
              <a:t>line</a:t>
            </a:r>
          </a:p>
          <a:p>
            <a:pPr lvl="1" eaLnBrk="1" hangingPunct="1"/>
            <a:r>
              <a:rPr lang="en-US" altLang="en-US" sz="2400" dirty="0"/>
              <a:t>It is a strange idiosyncrasy, but you will get used to it</a:t>
            </a:r>
          </a:p>
          <a:p>
            <a:pPr lvl="1" eaLnBrk="1" hangingPunct="1"/>
            <a:endParaRPr lang="en-US" altLang="en-US" sz="2000" dirty="0"/>
          </a:p>
        </p:txBody>
      </p:sp>
      <p:sp>
        <p:nvSpPr>
          <p:cNvPr id="5632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134722" y="3333656"/>
            <a:ext cx="70837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sz="2400" i="0" dirty="0">
                <a:solidFill>
                  <a:srgbClr val="3C3C3C"/>
                </a:solidFill>
                <a:cs typeface="Courier New" panose="02070309020205020404" pitchFamily="49" charset="0"/>
              </a:rPr>
              <a:t>#include &lt;</a:t>
            </a:r>
            <a:r>
              <a:rPr lang="en-US" sz="2400" i="0" dirty="0" err="1">
                <a:solidFill>
                  <a:srgbClr val="3C3C3C"/>
                </a:solidFill>
                <a:cs typeface="Courier New" panose="02070309020205020404" pitchFamily="49" charset="0"/>
              </a:rPr>
              <a:t>iostream</a:t>
            </a:r>
            <a:r>
              <a:rPr lang="en-US" sz="2400" i="0" dirty="0">
                <a:solidFill>
                  <a:srgbClr val="3C3C3C"/>
                </a:solidFill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r>
              <a:rPr lang="en-US" sz="2400" i="0" dirty="0">
                <a:solidFill>
                  <a:srgbClr val="FF0000"/>
                </a:solidFill>
                <a:cs typeface="Courier New" panose="02070309020205020404" pitchFamily="49" charset="0"/>
              </a:rPr>
              <a:t>using namespace </a:t>
            </a:r>
            <a:r>
              <a:rPr lang="en-US" sz="2400" i="0" dirty="0" err="1">
                <a:solidFill>
                  <a:srgbClr val="FF0000"/>
                </a:solidFill>
                <a:cs typeface="Courier New" panose="02070309020205020404" pitchFamily="49" charset="0"/>
              </a:rPr>
              <a:t>std</a:t>
            </a:r>
            <a:r>
              <a:rPr lang="en-US" sz="2400" i="0" u="sng" dirty="0">
                <a:solidFill>
                  <a:srgbClr val="FF0000"/>
                </a:solidFill>
                <a:cs typeface="Courier New" panose="02070309020205020404" pitchFamily="49" charset="0"/>
              </a:rPr>
              <a:t>;</a:t>
            </a:r>
            <a:r>
              <a:rPr lang="en-US" sz="2400" i="0" dirty="0">
                <a:solidFill>
                  <a:srgbClr val="FF0000"/>
                </a:solidFill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sz="2400" i="0" dirty="0" err="1">
                <a:cs typeface="Courier New" panose="02070309020205020404" pitchFamily="49" charset="0"/>
              </a:rPr>
              <a:t>int</a:t>
            </a:r>
            <a:r>
              <a:rPr lang="en-US" sz="2400" i="0" dirty="0">
                <a:cs typeface="Courier New" panose="02070309020205020404" pitchFamily="49" charset="0"/>
              </a:rPr>
              <a:t> main() 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</a:t>
            </a:r>
            <a:r>
              <a:rPr lang="en-US" sz="2400" i="0" dirty="0" err="1">
                <a:solidFill>
                  <a:srgbClr val="FF0000"/>
                </a:solidFill>
                <a:cs typeface="Courier New" panose="02070309020205020404" pitchFamily="49" charset="0"/>
              </a:rPr>
              <a:t>cout</a:t>
            </a:r>
            <a:r>
              <a:rPr lang="en-US" sz="2400" i="0" dirty="0">
                <a:solidFill>
                  <a:srgbClr val="FF0000"/>
                </a:solidFill>
                <a:cs typeface="Courier New" panose="02070309020205020404" pitchFamily="49" charset="0"/>
              </a:rPr>
              <a:t> &lt;&lt; "Hello, World!" &lt;&lt; </a:t>
            </a:r>
            <a:r>
              <a:rPr lang="en-US" sz="2400" i="0" dirty="0" err="1">
                <a:solidFill>
                  <a:srgbClr val="FF0000"/>
                </a:solidFill>
                <a:cs typeface="Courier New" panose="02070309020205020404" pitchFamily="49" charset="0"/>
              </a:rPr>
              <a:t>endl</a:t>
            </a:r>
            <a:r>
              <a:rPr lang="en-US" sz="2400" i="0" u="sng" dirty="0">
                <a:solidFill>
                  <a:srgbClr val="FF0000"/>
                </a:solidFill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</a:t>
            </a:r>
            <a:r>
              <a:rPr lang="en-US" sz="2400" i="0" dirty="0">
                <a:solidFill>
                  <a:srgbClr val="FF0000"/>
                </a:solidFill>
                <a:cs typeface="Courier New" panose="02070309020205020404" pitchFamily="49" charset="0"/>
              </a:rPr>
              <a:t>return 0</a:t>
            </a:r>
            <a:r>
              <a:rPr lang="en-US" sz="2400" i="0" u="sng" dirty="0">
                <a:solidFill>
                  <a:srgbClr val="FF0000"/>
                </a:solidFill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}</a:t>
            </a:r>
            <a:endParaRPr lang="en-US" altLang="en-US" sz="2400" i="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675" y="903288"/>
            <a:ext cx="8229600" cy="4525962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2800" dirty="0"/>
              <a:t>What is programming?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Anatomy of a computer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Machine code and programming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Becoming familiar with your programming environment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u="sng" dirty="0">
                <a:solidFill>
                  <a:srgbClr val="FF0000"/>
                </a:solidFill>
              </a:rPr>
              <a:t>Analyzing your first program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Errors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Problem solving: algorithm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/>
              <a:t>Chapter Summary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en-US"/>
              <a:t>Big C++ by Cay Horstmann</a:t>
            </a:r>
          </a:p>
          <a:p>
            <a:r>
              <a:rPr lang="en-US" altLang="en-US"/>
              <a:t>Copyright © 2018 by John Wiley &amp; Sons. All rights reserved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138055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Your First Program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At this point we will analyze the classic first program that everyone writes:  Hello World!</a:t>
            </a:r>
          </a:p>
          <a:p>
            <a:pPr lvl="1" eaLnBrk="1" hangingPunct="1"/>
            <a:r>
              <a:rPr lang="en-US" altLang="en-US" sz="2000" dirty="0"/>
              <a:t>(yes, everyone who is anyone started with this one)</a:t>
            </a:r>
          </a:p>
          <a:p>
            <a:pPr eaLnBrk="1" hangingPunct="1"/>
            <a:r>
              <a:rPr lang="en-US" altLang="en-US" sz="2400" dirty="0"/>
              <a:t>Its job is to write the words Hello World!</a:t>
            </a:r>
            <a:br>
              <a:rPr lang="en-US" altLang="en-US" sz="2400" dirty="0"/>
            </a:br>
            <a:r>
              <a:rPr lang="en-US" altLang="en-US" sz="2400" dirty="0"/>
              <a:t>on the screen.</a:t>
            </a:r>
          </a:p>
          <a:p>
            <a:pPr eaLnBrk="1" hangingPunct="1"/>
            <a:endParaRPr lang="en-US" altLang="en-US" sz="2400" dirty="0"/>
          </a:p>
          <a:p>
            <a:pPr marL="0" indent="0" eaLnBrk="1" hangingPunct="1">
              <a:buNone/>
            </a:pPr>
            <a:r>
              <a:rPr lang="en-US" sz="2400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 &lt;</a:t>
            </a:r>
            <a:r>
              <a:rPr lang="en-US" sz="2400" dirty="0" err="1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sz="2400" dirty="0">
                <a:solidFill>
                  <a:srgbClr val="3C3C3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main() 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"Hello, World!" &lt;&lt;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 eaLnBrk="1" hangingPunct="1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6256338" y="2787650"/>
            <a:ext cx="2438400" cy="40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en-US" b="0" i="0">
                <a:latin typeface="+mn-lt"/>
              </a:rPr>
              <a:t>ch01/hello.cpp</a:t>
            </a:r>
          </a:p>
        </p:txBody>
      </p:sp>
      <p:sp>
        <p:nvSpPr>
          <p:cNvPr id="4403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+mn-lt"/>
              </a:rPr>
              <a:t>Big C++ by </a:t>
            </a:r>
            <a:r>
              <a:rPr lang="en-US" altLang="en-US" sz="1200" b="0" i="0" dirty="0">
                <a:latin typeface="+mn-lt"/>
              </a:rPr>
              <a:t>Cay </a:t>
            </a:r>
            <a:r>
              <a:rPr lang="en-US" altLang="en-US" sz="1200" b="0" i="0" dirty="0" err="1">
                <a:latin typeface="+mn-lt"/>
              </a:rPr>
              <a:t>Horstmann</a:t>
            </a:r>
            <a:endParaRPr lang="en-US" altLang="en-US" sz="1200" b="0" i="0" dirty="0">
              <a:latin typeface="+mn-lt"/>
            </a:endParaRPr>
          </a:p>
          <a:p>
            <a:pPr algn="r" eaLnBrk="1" hangingPunct="1"/>
            <a:r>
              <a:rPr lang="en-US" altLang="en-US" sz="1200" b="0" i="0" dirty="0">
                <a:latin typeface="+mn-lt"/>
              </a:rPr>
              <a:t>Copyright © 2017 by John Wiley &amp; Sons.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152400"/>
            <a:ext cx="7086600" cy="412752"/>
          </a:xfrm>
        </p:spPr>
        <p:txBody>
          <a:bodyPr/>
          <a:lstStyle/>
          <a:p>
            <a:pPr eaLnBrk="1" hangingPunct="1"/>
            <a:r>
              <a:rPr lang="en-US" altLang="en-US" dirty="0"/>
              <a:t>First Program, the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1"/>
            <a:ext cx="8229600" cy="1676400"/>
          </a:xfrm>
        </p:spPr>
        <p:txBody>
          <a:bodyPr/>
          <a:lstStyle/>
          <a:p>
            <a:pPr eaLnBrk="1" hangingPunct="1"/>
            <a:r>
              <a:rPr lang="en-US" altLang="en-US" sz="2400" dirty="0">
                <a:latin typeface="+mj-lt"/>
              </a:rPr>
              <a:t>The first line tells the compiler to include a service for “stream input/output”. Later you will learn more about this but, for now, just know it is needed to write on the screen.</a:t>
            </a:r>
          </a:p>
        </p:txBody>
      </p:sp>
      <p:sp>
        <p:nvSpPr>
          <p:cNvPr id="4608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+mj-lt"/>
              </a:rPr>
              <a:t>Big C++ by </a:t>
            </a:r>
            <a:r>
              <a:rPr lang="en-US" altLang="en-US" sz="1200" b="0" i="0" dirty="0">
                <a:latin typeface="+mj-lt"/>
              </a:rPr>
              <a:t>Cay </a:t>
            </a:r>
            <a:r>
              <a:rPr lang="en-US" altLang="en-US" sz="1200" b="0" i="0" dirty="0" err="1">
                <a:latin typeface="+mj-lt"/>
              </a:rPr>
              <a:t>Horstmann</a:t>
            </a:r>
            <a:endParaRPr lang="en-US" altLang="en-US" sz="1200" b="0" i="0" dirty="0">
              <a:latin typeface="+mj-lt"/>
            </a:endParaRPr>
          </a:p>
          <a:p>
            <a:pPr algn="r" eaLnBrk="1" hangingPunct="1"/>
            <a:r>
              <a:rPr lang="en-US" altLang="en-US" sz="1200" b="0" i="0" dirty="0">
                <a:latin typeface="+mj-lt"/>
              </a:rPr>
              <a:t>Copyright © 2017 by John Wiley &amp; Sons. All rights reserved</a:t>
            </a:r>
          </a:p>
        </p:txBody>
      </p:sp>
      <p:sp>
        <p:nvSpPr>
          <p:cNvPr id="2" name="Rectangle 1"/>
          <p:cNvSpPr/>
          <p:nvPr/>
        </p:nvSpPr>
        <p:spPr>
          <a:xfrm>
            <a:off x="1258710" y="2679483"/>
            <a:ext cx="70837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sz="2400" i="0" u="sng" dirty="0">
                <a:solidFill>
                  <a:srgbClr val="3C3C3C"/>
                </a:solidFill>
                <a:cs typeface="Courier New" panose="02070309020205020404" pitchFamily="49" charset="0"/>
              </a:rPr>
              <a:t>#include &lt;</a:t>
            </a:r>
            <a:r>
              <a:rPr lang="en-US" sz="2400" i="0" u="sng" dirty="0" err="1">
                <a:solidFill>
                  <a:srgbClr val="3C3C3C"/>
                </a:solidFill>
                <a:cs typeface="Courier New" panose="02070309020205020404" pitchFamily="49" charset="0"/>
              </a:rPr>
              <a:t>iostream</a:t>
            </a:r>
            <a:r>
              <a:rPr lang="en-US" sz="2400" i="0" u="sng" dirty="0">
                <a:solidFill>
                  <a:srgbClr val="3C3C3C"/>
                </a:solidFill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endParaRPr lang="en-US" sz="2400" i="0" u="sng" dirty="0">
              <a:solidFill>
                <a:srgbClr val="3C3C3C"/>
              </a:solidFill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using namespace </a:t>
            </a:r>
            <a:r>
              <a:rPr lang="en-US" sz="2400" i="0" dirty="0" err="1">
                <a:cs typeface="Courier New" panose="02070309020205020404" pitchFamily="49" charset="0"/>
              </a:rPr>
              <a:t>std</a:t>
            </a:r>
            <a:r>
              <a:rPr lang="en-US" sz="2400" i="0" dirty="0">
                <a:cs typeface="Courier New" panose="02070309020205020404" pitchFamily="49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sz="2400" i="0" dirty="0" err="1">
                <a:cs typeface="Courier New" panose="02070309020205020404" pitchFamily="49" charset="0"/>
              </a:rPr>
              <a:t>int</a:t>
            </a:r>
            <a:r>
              <a:rPr lang="en-US" sz="2400" i="0" dirty="0">
                <a:cs typeface="Courier New" panose="02070309020205020404" pitchFamily="49" charset="0"/>
              </a:rPr>
              <a:t> main() 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</a:t>
            </a:r>
            <a:r>
              <a:rPr lang="en-US" sz="2400" i="0" dirty="0" err="1">
                <a:cs typeface="Courier New" panose="02070309020205020404" pitchFamily="49" charset="0"/>
              </a:rPr>
              <a:t>cout</a:t>
            </a:r>
            <a:r>
              <a:rPr lang="en-US" sz="2400" i="0" dirty="0">
                <a:cs typeface="Courier New" panose="02070309020205020404" pitchFamily="49" charset="0"/>
              </a:rPr>
              <a:t> &lt;&lt; "Hello, World!" &lt;&lt; </a:t>
            </a:r>
            <a:r>
              <a:rPr lang="en-US" sz="2400" i="0" dirty="0" err="1">
                <a:cs typeface="Courier New" panose="02070309020205020404" pitchFamily="49" charset="0"/>
              </a:rPr>
              <a:t>endl</a:t>
            </a:r>
            <a:r>
              <a:rPr lang="en-US" sz="2400" i="0" dirty="0"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return 0;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}</a:t>
            </a:r>
            <a:endParaRPr lang="en-US" altLang="en-US" sz="2400" i="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First Program,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using namespace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</a:t>
            </a:r>
            <a:endParaRPr lang="en-US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second line tells the compiler to use the “standard namespace”. This is used in conjunction with the 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iostream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en-US" sz="2400" dirty="0"/>
              <a:t>first line for controlling input and output.</a:t>
            </a:r>
          </a:p>
        </p:txBody>
      </p:sp>
      <p:sp>
        <p:nvSpPr>
          <p:cNvPr id="47110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7" name="Rectangle 6"/>
          <p:cNvSpPr/>
          <p:nvPr/>
        </p:nvSpPr>
        <p:spPr>
          <a:xfrm>
            <a:off x="1258710" y="2679483"/>
            <a:ext cx="708377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sz="2400" i="0" dirty="0">
                <a:solidFill>
                  <a:srgbClr val="3C3C3C"/>
                </a:solidFill>
                <a:cs typeface="Courier New" panose="02070309020205020404" pitchFamily="49" charset="0"/>
              </a:rPr>
              <a:t>#include &lt;</a:t>
            </a:r>
            <a:r>
              <a:rPr lang="en-US" sz="2400" i="0" dirty="0" err="1">
                <a:solidFill>
                  <a:srgbClr val="3C3C3C"/>
                </a:solidFill>
                <a:cs typeface="Courier New" panose="02070309020205020404" pitchFamily="49" charset="0"/>
              </a:rPr>
              <a:t>iostream</a:t>
            </a:r>
            <a:r>
              <a:rPr lang="en-US" sz="2400" i="0" dirty="0">
                <a:solidFill>
                  <a:srgbClr val="3C3C3C"/>
                </a:solidFill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endParaRPr lang="en-US" sz="2400" i="0" u="sng" dirty="0"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i="0" u="sng" dirty="0">
                <a:cs typeface="Courier New" panose="02070309020205020404" pitchFamily="49" charset="0"/>
              </a:rPr>
              <a:t>using namespace </a:t>
            </a:r>
            <a:r>
              <a:rPr lang="en-US" sz="2400" i="0" u="sng" dirty="0" err="1">
                <a:cs typeface="Courier New" panose="02070309020205020404" pitchFamily="49" charset="0"/>
              </a:rPr>
              <a:t>std</a:t>
            </a:r>
            <a:r>
              <a:rPr lang="en-US" sz="2400" i="0" u="sng" dirty="0">
                <a:cs typeface="Courier New" panose="02070309020205020404" pitchFamily="49" charset="0"/>
              </a:rPr>
              <a:t>; </a:t>
            </a:r>
          </a:p>
          <a:p>
            <a:pPr marL="0" indent="0" eaLnBrk="1" hangingPunct="1">
              <a:buNone/>
            </a:pPr>
            <a:endParaRPr lang="en-US" sz="2400" i="0" dirty="0"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i="0" dirty="0" err="1">
                <a:cs typeface="Courier New" panose="02070309020205020404" pitchFamily="49" charset="0"/>
              </a:rPr>
              <a:t>int</a:t>
            </a:r>
            <a:r>
              <a:rPr lang="en-US" sz="2400" i="0" dirty="0">
                <a:cs typeface="Courier New" panose="02070309020205020404" pitchFamily="49" charset="0"/>
              </a:rPr>
              <a:t> main() 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</a:t>
            </a:r>
            <a:r>
              <a:rPr lang="en-US" sz="2400" i="0" dirty="0" err="1">
                <a:cs typeface="Courier New" panose="02070309020205020404" pitchFamily="49" charset="0"/>
              </a:rPr>
              <a:t>cout</a:t>
            </a:r>
            <a:r>
              <a:rPr lang="en-US" sz="2400" i="0" dirty="0">
                <a:cs typeface="Courier New" panose="02070309020205020404" pitchFamily="49" charset="0"/>
              </a:rPr>
              <a:t> &lt;&lt; "Hello, World!" &lt;&lt; </a:t>
            </a:r>
            <a:r>
              <a:rPr lang="en-US" sz="2400" i="0" dirty="0" err="1">
                <a:cs typeface="Courier New" panose="02070309020205020404" pitchFamily="49" charset="0"/>
              </a:rPr>
              <a:t>endl</a:t>
            </a:r>
            <a:r>
              <a:rPr lang="en-US" sz="2400" i="0" dirty="0"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return 0;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}</a:t>
            </a:r>
            <a:endParaRPr lang="en-US" altLang="en-US" sz="2400" i="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First Program: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000" dirty="0"/>
              <a:t>The next set of code </a:t>
            </a:r>
            <a:r>
              <a:rPr lang="en-US" altLang="en-US" sz="2000" i="1" dirty="0"/>
              <a:t>defines</a:t>
            </a:r>
            <a:r>
              <a:rPr lang="en-US" altLang="en-US" sz="2000" dirty="0"/>
              <a:t> a </a:t>
            </a:r>
            <a:r>
              <a:rPr lang="en-US" altLang="en-US" sz="2000" b="1" i="1" dirty="0"/>
              <a:t>function, </a:t>
            </a:r>
            <a:r>
              <a:rPr lang="en-US" altLang="en-US" sz="2000" dirty="0"/>
              <a:t>named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lvl="1" eaLnBrk="1" hangingPunct="1"/>
            <a:r>
              <a:rPr lang="en-US" altLang="en-US" sz="1800" dirty="0">
                <a:cs typeface="Courier New" panose="02070309020205020404" pitchFamily="49" charset="0"/>
              </a:rPr>
              <a:t>Every C++ program must contain its one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altLang="en-US" sz="1800" dirty="0">
                <a:cs typeface="Courier New" panose="02070309020205020404" pitchFamily="49" charset="0"/>
              </a:rPr>
              <a:t>function.</a:t>
            </a:r>
          </a:p>
          <a:p>
            <a:pPr lvl="1" eaLnBrk="1" hangingPunct="1"/>
            <a:r>
              <a:rPr lang="en-US" altLang="en-US" sz="1800" dirty="0">
                <a:cs typeface="Courier New" panose="02070309020205020404" pitchFamily="49" charset="0"/>
              </a:rPr>
              <a:t>All function names must be followed by parentheses.  In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2000" dirty="0">
                <a:cs typeface="Courier New" panose="02070309020205020404" pitchFamily="49" charset="0"/>
              </a:rPr>
              <a:t>'</a:t>
            </a:r>
            <a:r>
              <a:rPr lang="en-US" altLang="en-US" sz="1800" dirty="0">
                <a:cs typeface="Courier New" panose="02070309020205020404" pitchFamily="49" charset="0"/>
              </a:rPr>
              <a:t>s case, the parentheses are empty.</a:t>
            </a:r>
          </a:p>
          <a:p>
            <a:pPr eaLnBrk="1" hangingPunct="1"/>
            <a:r>
              <a:rPr lang="en-US" altLang="en-US" sz="2000" dirty="0"/>
              <a:t>Braces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 } </a:t>
            </a:r>
            <a:r>
              <a:rPr lang="en-US" altLang="en-US" sz="2000" dirty="0"/>
              <a:t>must enclose all the code that belongs to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main.  </a:t>
            </a:r>
            <a:r>
              <a:rPr lang="en-US" altLang="en-US" sz="2000" dirty="0">
                <a:cs typeface="Courier New" panose="02070309020205020404" pitchFamily="49" charset="0"/>
              </a:rPr>
              <a:t>The braces tell the compiler where to start reading the 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main </a:t>
            </a:r>
            <a:r>
              <a:rPr lang="en-US" altLang="en-US" sz="2000" dirty="0">
                <a:cs typeface="Courier New" panose="02070309020205020404" pitchFamily="49" charset="0"/>
              </a:rPr>
              <a:t>code, and where to finish.</a:t>
            </a:r>
          </a:p>
        </p:txBody>
      </p:sp>
      <p:sp>
        <p:nvSpPr>
          <p:cNvPr id="48134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828632" y="3468112"/>
            <a:ext cx="70837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sz="2400" i="0" dirty="0">
                <a:solidFill>
                  <a:srgbClr val="3C3C3C"/>
                </a:solidFill>
                <a:cs typeface="Courier New" panose="02070309020205020404" pitchFamily="49" charset="0"/>
              </a:rPr>
              <a:t>#include &lt;</a:t>
            </a:r>
            <a:r>
              <a:rPr lang="en-US" sz="2400" i="0" dirty="0" err="1">
                <a:solidFill>
                  <a:srgbClr val="3C3C3C"/>
                </a:solidFill>
                <a:cs typeface="Courier New" panose="02070309020205020404" pitchFamily="49" charset="0"/>
              </a:rPr>
              <a:t>iostream</a:t>
            </a:r>
            <a:r>
              <a:rPr lang="en-US" sz="2400" i="0" dirty="0">
                <a:solidFill>
                  <a:srgbClr val="3C3C3C"/>
                </a:solidFill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using namespace </a:t>
            </a:r>
            <a:r>
              <a:rPr lang="en-US" sz="2400" i="0" dirty="0" err="1">
                <a:cs typeface="Courier New" panose="02070309020205020404" pitchFamily="49" charset="0"/>
              </a:rPr>
              <a:t>std</a:t>
            </a:r>
            <a:r>
              <a:rPr lang="en-US" sz="2400" i="0" dirty="0"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</a:t>
            </a:r>
          </a:p>
          <a:p>
            <a:pPr marL="0" indent="0" eaLnBrk="1" hangingPunct="1">
              <a:buNone/>
            </a:pPr>
            <a:r>
              <a:rPr lang="en-US" sz="2400" i="0" u="sng" dirty="0" err="1">
                <a:cs typeface="Courier New" panose="02070309020205020404" pitchFamily="49" charset="0"/>
              </a:rPr>
              <a:t>int</a:t>
            </a:r>
            <a:r>
              <a:rPr lang="en-US" sz="2400" i="0" u="sng" dirty="0">
                <a:cs typeface="Courier New" panose="02070309020205020404" pitchFamily="49" charset="0"/>
              </a:rPr>
              <a:t> main() 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</a:t>
            </a:r>
            <a:r>
              <a:rPr lang="en-US" sz="2400" i="0" dirty="0" err="1">
                <a:cs typeface="Courier New" panose="02070309020205020404" pitchFamily="49" charset="0"/>
              </a:rPr>
              <a:t>cout</a:t>
            </a:r>
            <a:r>
              <a:rPr lang="en-US" sz="2400" i="0" dirty="0">
                <a:cs typeface="Courier New" panose="02070309020205020404" pitchFamily="49" charset="0"/>
              </a:rPr>
              <a:t> &lt;&lt; "Hello, World!" &lt;&lt; </a:t>
            </a:r>
            <a:r>
              <a:rPr lang="en-US" sz="2400" i="0" dirty="0" err="1">
                <a:cs typeface="Courier New" panose="02070309020205020404" pitchFamily="49" charset="0"/>
              </a:rPr>
              <a:t>endl</a:t>
            </a:r>
            <a:r>
              <a:rPr lang="en-US" sz="2400" i="0" dirty="0"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return 0;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}</a:t>
            </a:r>
            <a:endParaRPr lang="en-US" altLang="en-US" sz="2400" i="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First Program: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statement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To show output on the screen, we use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</a:p>
          <a:p>
            <a:pPr eaLnBrk="1" hangingPunct="1"/>
            <a:r>
              <a:rPr lang="en-US" altLang="en-US" sz="2400" dirty="0"/>
              <a:t>What you want seen on the screen is “sent” to the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sz="2400" dirty="0"/>
              <a:t> entity using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2400" dirty="0"/>
              <a:t> operator (sometimes called the insertion operator):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"Hello, World!"</a:t>
            </a:r>
          </a:p>
          <a:p>
            <a:pPr eaLnBrk="1" hangingPunct="1"/>
            <a:r>
              <a:rPr lang="en-US" altLang="en-US" sz="2000" b="1" dirty="0">
                <a:cs typeface="Courier New" panose="02070309020205020404" pitchFamily="49" charset="0"/>
              </a:rPr>
              <a:t>The curious non-word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cs typeface="Courier New" panose="02070309020205020404" pitchFamily="49" charset="0"/>
              </a:rPr>
              <a:t>means end-of-line, which tells the display to move the cursor down to the start of the next line.</a:t>
            </a:r>
          </a:p>
        </p:txBody>
      </p:sp>
      <p:sp>
        <p:nvSpPr>
          <p:cNvPr id="50182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0110" y="3465484"/>
            <a:ext cx="70837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sz="2400" i="0" dirty="0">
                <a:solidFill>
                  <a:srgbClr val="3C3C3C"/>
                </a:solidFill>
                <a:cs typeface="Courier New" panose="02070309020205020404" pitchFamily="49" charset="0"/>
              </a:rPr>
              <a:t>#include &lt;</a:t>
            </a:r>
            <a:r>
              <a:rPr lang="en-US" sz="2400" i="0" dirty="0" err="1">
                <a:solidFill>
                  <a:srgbClr val="3C3C3C"/>
                </a:solidFill>
                <a:cs typeface="Courier New" panose="02070309020205020404" pitchFamily="49" charset="0"/>
              </a:rPr>
              <a:t>iostream</a:t>
            </a:r>
            <a:r>
              <a:rPr lang="en-US" sz="2400" i="0" dirty="0">
                <a:solidFill>
                  <a:srgbClr val="3C3C3C"/>
                </a:solidFill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using namespace </a:t>
            </a:r>
            <a:r>
              <a:rPr lang="en-US" sz="2400" i="0" dirty="0" err="1">
                <a:cs typeface="Courier New" panose="02070309020205020404" pitchFamily="49" charset="0"/>
              </a:rPr>
              <a:t>std</a:t>
            </a:r>
            <a:r>
              <a:rPr lang="en-US" sz="2400" i="0" dirty="0">
                <a:cs typeface="Courier New" panose="02070309020205020404" pitchFamily="49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sz="2400" i="0" dirty="0" err="1">
                <a:cs typeface="Courier New" panose="02070309020205020404" pitchFamily="49" charset="0"/>
              </a:rPr>
              <a:t>int</a:t>
            </a:r>
            <a:r>
              <a:rPr lang="en-US" sz="2400" i="0" dirty="0">
                <a:cs typeface="Courier New" panose="02070309020205020404" pitchFamily="49" charset="0"/>
              </a:rPr>
              <a:t> main() 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</a:t>
            </a:r>
            <a:r>
              <a:rPr lang="en-US" sz="2400" i="0" u="sng" dirty="0" err="1">
                <a:cs typeface="Courier New" panose="02070309020205020404" pitchFamily="49" charset="0"/>
              </a:rPr>
              <a:t>cout</a:t>
            </a:r>
            <a:r>
              <a:rPr lang="en-US" sz="2400" i="0" dirty="0">
                <a:cs typeface="Courier New" panose="02070309020205020404" pitchFamily="49" charset="0"/>
              </a:rPr>
              <a:t> &lt;&lt; "Hello, World!" &lt;&lt; </a:t>
            </a:r>
            <a:r>
              <a:rPr lang="en-US" sz="2400" i="0" u="sng" dirty="0" err="1">
                <a:cs typeface="Courier New" panose="02070309020205020404" pitchFamily="49" charset="0"/>
              </a:rPr>
              <a:t>endl</a:t>
            </a:r>
            <a:r>
              <a:rPr lang="en-US" sz="2400" i="0" dirty="0"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return 0;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}</a:t>
            </a:r>
            <a:endParaRPr lang="en-US" altLang="en-US" sz="2400" i="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One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dirty="0"/>
              <a:t>can print multiple items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838200"/>
            <a:ext cx="8229600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You can display more than one thing by chaining or "streaming" multiple copies of 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en-US" altLang="en-US" sz="2400" dirty="0"/>
              <a:t> operator into the same statement: </a:t>
            </a:r>
          </a:p>
          <a:p>
            <a:pPr marL="457200" lvl="1" indent="0" eaLnBrk="1" hangingPunct="1">
              <a:buNone/>
            </a:pPr>
            <a:r>
              <a:rPr lang="en-US" altLang="en-US" sz="2000" b="1" dirty="0"/>
              <a:t>	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&lt;&lt; "A big "&lt;&lt;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"Hello, World!" &lt;&lt;</a:t>
            </a:r>
            <a:r>
              <a:rPr lang="en-US" alt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endl</a:t>
            </a:r>
            <a:r>
              <a:rPr lang="en-US" alt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 eaLnBrk="1" hangingPunct="1"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 eaLnBrk="1" hangingPunct="1">
              <a:buNone/>
            </a:pPr>
            <a:endParaRPr lang="en-US" alt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206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030110" y="3101181"/>
            <a:ext cx="7083779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sz="2400" i="0" dirty="0">
                <a:solidFill>
                  <a:srgbClr val="3C3C3C"/>
                </a:solidFill>
                <a:cs typeface="Courier New" panose="02070309020205020404" pitchFamily="49" charset="0"/>
              </a:rPr>
              <a:t>#include &lt;</a:t>
            </a:r>
            <a:r>
              <a:rPr lang="en-US" sz="2400" i="0" dirty="0" err="1">
                <a:solidFill>
                  <a:srgbClr val="3C3C3C"/>
                </a:solidFill>
                <a:cs typeface="Courier New" panose="02070309020205020404" pitchFamily="49" charset="0"/>
              </a:rPr>
              <a:t>iostream</a:t>
            </a:r>
            <a:r>
              <a:rPr lang="en-US" sz="2400" i="0" dirty="0">
                <a:solidFill>
                  <a:srgbClr val="3C3C3C"/>
                </a:solidFill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using namespace </a:t>
            </a:r>
            <a:r>
              <a:rPr lang="en-US" sz="2400" i="0" dirty="0" err="1">
                <a:cs typeface="Courier New" panose="02070309020205020404" pitchFamily="49" charset="0"/>
              </a:rPr>
              <a:t>std</a:t>
            </a:r>
            <a:r>
              <a:rPr lang="en-US" sz="2400" i="0" dirty="0">
                <a:cs typeface="Courier New" panose="02070309020205020404" pitchFamily="49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sz="2400" i="0" dirty="0" err="1">
                <a:cs typeface="Courier New" panose="02070309020205020404" pitchFamily="49" charset="0"/>
              </a:rPr>
              <a:t>int</a:t>
            </a:r>
            <a:r>
              <a:rPr lang="en-US" sz="2400" i="0" dirty="0">
                <a:cs typeface="Courier New" panose="02070309020205020404" pitchFamily="49" charset="0"/>
              </a:rPr>
              <a:t> main() 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</a:t>
            </a:r>
            <a:r>
              <a:rPr lang="en-US" sz="2400" i="0" u="sng" dirty="0" err="1">
                <a:cs typeface="Courier New" panose="02070309020205020404" pitchFamily="49" charset="0"/>
              </a:rPr>
              <a:t>cout</a:t>
            </a:r>
            <a:r>
              <a:rPr lang="en-US" sz="2400" i="0" u="sng" dirty="0">
                <a:cs typeface="Courier New" panose="02070309020205020404" pitchFamily="49" charset="0"/>
              </a:rPr>
              <a:t> &lt;&lt; "Hello, World!" &lt;&lt; </a:t>
            </a:r>
            <a:r>
              <a:rPr lang="en-US" sz="2400" i="0" u="sng" dirty="0" err="1">
                <a:cs typeface="Courier New" panose="02070309020205020404" pitchFamily="49" charset="0"/>
              </a:rPr>
              <a:t>endl</a:t>
            </a:r>
            <a:r>
              <a:rPr lang="en-US" sz="2400" i="0" u="sng" dirty="0"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return 0;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}</a:t>
            </a:r>
            <a:endParaRPr lang="en-US" altLang="en-US" sz="2400" i="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First Program: </a:t>
            </a:r>
            <a:r>
              <a:rPr lang="en-US" alt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en-US" dirty="0"/>
              <a:t> statement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199" y="838200"/>
            <a:ext cx="8454325" cy="4525963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The </a:t>
            </a:r>
            <a:r>
              <a:rPr lang="en-US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2400" dirty="0"/>
              <a:t>function “returns” an “integer” (that is, a whole number without a fractional part, called </a:t>
            </a:r>
            <a:r>
              <a:rPr lang="en-US" alt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2400" dirty="0"/>
              <a:t> in C++)</a:t>
            </a:r>
            <a:br>
              <a:rPr lang="en-US" altLang="en-US" sz="2400" dirty="0"/>
            </a:br>
            <a:r>
              <a:rPr lang="en-US" altLang="en-US" sz="2400" dirty="0"/>
              <a:t>with value 0. </a:t>
            </a:r>
          </a:p>
          <a:p>
            <a:pPr eaLnBrk="1" hangingPunct="1"/>
            <a:r>
              <a:rPr lang="en-US" altLang="en-US" sz="2400" dirty="0"/>
              <a:t>This value indicates that the program finished successfully.</a:t>
            </a:r>
          </a:p>
          <a:p>
            <a:pPr eaLnBrk="1" hangingPunct="1"/>
            <a:endParaRPr lang="en-US" altLang="en-US" sz="2400" dirty="0"/>
          </a:p>
        </p:txBody>
      </p:sp>
      <p:sp>
        <p:nvSpPr>
          <p:cNvPr id="49158" name="Footer Placeholder 3"/>
          <p:cNvSpPr txBox="1">
            <a:spLocks noGrp="1"/>
          </p:cNvSpPr>
          <p:nvPr/>
        </p:nvSpPr>
        <p:spPr bwMode="auto">
          <a:xfrm>
            <a:off x="3810000" y="6324600"/>
            <a:ext cx="52578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1pPr>
            <a:lvl2pPr marL="37931725" indent="-37474525"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2pPr>
            <a:lvl3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3pPr>
            <a:lvl4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4pPr>
            <a:lvl5pPr eaLnBrk="0" hangingPunct="0"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000" b="1" i="1">
                <a:solidFill>
                  <a:schemeClr val="tx1"/>
                </a:solidFill>
                <a:latin typeface="Courier New" panose="02070309020205020404" pitchFamily="49" charset="0"/>
                <a:ea typeface="MS PGothic" panose="020B0600070205080204" pitchFamily="34" charset="-128"/>
              </a:defRPr>
            </a:lvl9pPr>
          </a:lstStyle>
          <a:p>
            <a:pPr algn="r" eaLnBrk="1" hangingPunct="1"/>
            <a:r>
              <a:rPr lang="en-US" altLang="en-US" sz="1200" b="0" dirty="0">
                <a:latin typeface="Arial" panose="020B0604020202020204" pitchFamily="34" charset="0"/>
              </a:rPr>
              <a:t>Big C++ by </a:t>
            </a:r>
            <a:r>
              <a:rPr lang="en-US" altLang="en-US" sz="1200" b="0" i="0" dirty="0">
                <a:latin typeface="Arial" panose="020B0604020202020204" pitchFamily="34" charset="0"/>
              </a:rPr>
              <a:t>Cay </a:t>
            </a:r>
            <a:r>
              <a:rPr lang="en-US" altLang="en-US" sz="1200" b="0" i="0" dirty="0" err="1">
                <a:latin typeface="Arial" panose="020B0604020202020204" pitchFamily="34" charset="0"/>
              </a:rPr>
              <a:t>Horstmann</a:t>
            </a:r>
            <a:endParaRPr lang="en-US" altLang="en-US" sz="1200" b="0" i="0" dirty="0">
              <a:latin typeface="Arial" panose="020B0604020202020204" pitchFamily="34" charset="0"/>
            </a:endParaRPr>
          </a:p>
          <a:p>
            <a:pPr algn="r" eaLnBrk="1" hangingPunct="1"/>
            <a:r>
              <a:rPr lang="en-US" altLang="en-US" sz="1200" b="0" i="0" dirty="0">
                <a:latin typeface="Arial" panose="020B0604020202020204" pitchFamily="34" charset="0"/>
              </a:rPr>
              <a:t>Copyright © 2017 by John Wiley &amp; Sons. All rights reserved</a:t>
            </a:r>
          </a:p>
        </p:txBody>
      </p:sp>
      <p:sp>
        <p:nvSpPr>
          <p:cNvPr id="8" name="Rectangle 7"/>
          <p:cNvSpPr/>
          <p:nvPr/>
        </p:nvSpPr>
        <p:spPr>
          <a:xfrm>
            <a:off x="1196716" y="3277612"/>
            <a:ext cx="7083779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en-US" sz="2400" i="0" dirty="0">
                <a:solidFill>
                  <a:srgbClr val="3C3C3C"/>
                </a:solidFill>
                <a:cs typeface="Courier New" panose="02070309020205020404" pitchFamily="49" charset="0"/>
              </a:rPr>
              <a:t>#include &lt;</a:t>
            </a:r>
            <a:r>
              <a:rPr lang="en-US" sz="2400" i="0" dirty="0" err="1">
                <a:solidFill>
                  <a:srgbClr val="3C3C3C"/>
                </a:solidFill>
                <a:cs typeface="Courier New" panose="02070309020205020404" pitchFamily="49" charset="0"/>
              </a:rPr>
              <a:t>iostream</a:t>
            </a:r>
            <a:r>
              <a:rPr lang="en-US" sz="2400" i="0" dirty="0">
                <a:solidFill>
                  <a:srgbClr val="3C3C3C"/>
                </a:solidFill>
                <a:cs typeface="Courier New" panose="02070309020205020404" pitchFamily="49" charset="0"/>
              </a:rPr>
              <a:t>&gt;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using namespace </a:t>
            </a:r>
            <a:r>
              <a:rPr lang="en-US" sz="2400" i="0" dirty="0" err="1">
                <a:cs typeface="Courier New" panose="02070309020205020404" pitchFamily="49" charset="0"/>
              </a:rPr>
              <a:t>std</a:t>
            </a:r>
            <a:r>
              <a:rPr lang="en-US" sz="2400" i="0" dirty="0">
                <a:cs typeface="Courier New" panose="02070309020205020404" pitchFamily="49" charset="0"/>
              </a:rPr>
              <a:t>; </a:t>
            </a:r>
          </a:p>
          <a:p>
            <a:pPr marL="0" indent="0" eaLnBrk="1" hangingPunct="1">
              <a:buNone/>
            </a:pPr>
            <a:r>
              <a:rPr lang="en-US" sz="2400" i="0" dirty="0" err="1">
                <a:cs typeface="Courier New" panose="02070309020205020404" pitchFamily="49" charset="0"/>
              </a:rPr>
              <a:t>int</a:t>
            </a:r>
            <a:r>
              <a:rPr lang="en-US" sz="2400" i="0" dirty="0">
                <a:cs typeface="Courier New" panose="02070309020205020404" pitchFamily="49" charset="0"/>
              </a:rPr>
              <a:t> main() 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{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</a:t>
            </a:r>
            <a:r>
              <a:rPr lang="en-US" sz="2400" i="0" dirty="0" err="1">
                <a:cs typeface="Courier New" panose="02070309020205020404" pitchFamily="49" charset="0"/>
              </a:rPr>
              <a:t>cout</a:t>
            </a:r>
            <a:r>
              <a:rPr lang="en-US" sz="2400" i="0" dirty="0">
                <a:cs typeface="Courier New" panose="02070309020205020404" pitchFamily="49" charset="0"/>
              </a:rPr>
              <a:t> &lt;&lt; "Hello, World!" &lt;&lt; </a:t>
            </a:r>
            <a:r>
              <a:rPr lang="en-US" sz="2400" i="0" dirty="0" err="1">
                <a:cs typeface="Courier New" panose="02070309020205020404" pitchFamily="49" charset="0"/>
              </a:rPr>
              <a:t>endl</a:t>
            </a:r>
            <a:r>
              <a:rPr lang="en-US" sz="2400" i="0" dirty="0"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endParaRPr lang="en-US" sz="2400" i="0" dirty="0"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  </a:t>
            </a:r>
            <a:r>
              <a:rPr lang="en-US" sz="2400" i="0" u="sng" dirty="0">
                <a:cs typeface="Courier New" panose="02070309020205020404" pitchFamily="49" charset="0"/>
              </a:rPr>
              <a:t>return 0</a:t>
            </a:r>
            <a:r>
              <a:rPr lang="en-US" sz="2400" i="0" dirty="0">
                <a:cs typeface="Courier New" panose="02070309020205020404" pitchFamily="49" charset="0"/>
              </a:rPr>
              <a:t>;</a:t>
            </a:r>
          </a:p>
          <a:p>
            <a:pPr marL="0" indent="0" eaLnBrk="1" hangingPunct="1">
              <a:buNone/>
            </a:pPr>
            <a:r>
              <a:rPr lang="en-US" sz="2400" i="0" dirty="0">
                <a:cs typeface="Courier New" panose="02070309020205020404" pitchFamily="49" charset="0"/>
              </a:rPr>
              <a:t>}</a:t>
            </a:r>
            <a:endParaRPr lang="en-US" altLang="en-US" sz="2400" i="0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000" b="1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4973</TotalTime>
  <Words>1034</Words>
  <Application>Microsoft Macintosh PowerPoint</Application>
  <PresentationFormat>On-screen Show (4:3)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Courier New</vt:lpstr>
      <vt:lpstr>Default Design</vt:lpstr>
      <vt:lpstr>Chapter One: Introduction</vt:lpstr>
      <vt:lpstr>Topic 5</vt:lpstr>
      <vt:lpstr>Your First Program</vt:lpstr>
      <vt:lpstr>First Program, the #include</vt:lpstr>
      <vt:lpstr>First Program, using namespace std</vt:lpstr>
      <vt:lpstr>First Program: int main()</vt:lpstr>
      <vt:lpstr>First Program: cout statement</vt:lpstr>
      <vt:lpstr>One cout can print multiple items</vt:lpstr>
      <vt:lpstr>First Program: return statement</vt:lpstr>
      <vt:lpstr>Output Statements and Streaming Operator &lt;&lt;</vt:lpstr>
      <vt:lpstr>"Strings" and endl</vt:lpstr>
      <vt:lpstr>Semicolons are Required after Statements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Four: Looping</dc:title>
  <dc:creator>etg</dc:creator>
  <cp:lastModifiedBy>Microsoft Office User</cp:lastModifiedBy>
  <cp:revision>1853</cp:revision>
  <dcterms:created xsi:type="dcterms:W3CDTF">2010-12-07T14:18:40Z</dcterms:created>
  <dcterms:modified xsi:type="dcterms:W3CDTF">2020-08-21T23:53:16Z</dcterms:modified>
</cp:coreProperties>
</file>