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6" r:id="rId3"/>
    <p:sldId id="301" r:id="rId4"/>
    <p:sldId id="272" r:id="rId5"/>
    <p:sldId id="300" r:id="rId6"/>
    <p:sldId id="281" r:id="rId7"/>
    <p:sldId id="270" r:id="rId8"/>
    <p:sldId id="271" r:id="rId9"/>
    <p:sldId id="273" r:id="rId10"/>
    <p:sldId id="274" r:id="rId11"/>
    <p:sldId id="275" r:id="rId12"/>
    <p:sldId id="276" r:id="rId13"/>
    <p:sldId id="284" r:id="rId14"/>
    <p:sldId id="285" r:id="rId15"/>
    <p:sldId id="286" r:id="rId16"/>
    <p:sldId id="287" r:id="rId17"/>
    <p:sldId id="304" r:id="rId18"/>
    <p:sldId id="266" r:id="rId19"/>
    <p:sldId id="295" r:id="rId20"/>
    <p:sldId id="288" r:id="rId21"/>
    <p:sldId id="289" r:id="rId22"/>
    <p:sldId id="280" r:id="rId23"/>
    <p:sldId id="297" r:id="rId24"/>
    <p:sldId id="279" r:id="rId25"/>
    <p:sldId id="290" r:id="rId26"/>
    <p:sldId id="261" r:id="rId27"/>
    <p:sldId id="258" r:id="rId28"/>
    <p:sldId id="257" r:id="rId29"/>
    <p:sldId id="305" r:id="rId30"/>
    <p:sldId id="259" r:id="rId31"/>
    <p:sldId id="299" r:id="rId32"/>
    <p:sldId id="30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1E2"/>
    <a:srgbClr val="F3AFE4"/>
    <a:srgbClr val="DA6A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053"/>
  </p:normalViewPr>
  <p:slideViewPr>
    <p:cSldViewPr>
      <p:cViewPr varScale="1">
        <p:scale>
          <a:sx n="71" d="100"/>
          <a:sy n="71" d="100"/>
        </p:scale>
        <p:origin x="183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CD1ED-D14F-4FAD-B02C-EB6F8F0ECA02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1BA23-05DE-470F-AB0B-98D1A47C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</a:t>
            </a:r>
            <a:r>
              <a:rPr lang="en-US" baseline="0" dirty="0"/>
              <a:t>n illustration with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1BA23-05DE-470F-AB0B-98D1A47CD83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2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1BA23-05DE-470F-AB0B-98D1A47CD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9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Teachwith</a:t>
            </a:r>
            <a:r>
              <a:rPr lang="en-US" baseline="0" dirty="0" err="1"/>
              <a:t>youripad</a:t>
            </a:r>
            <a:r>
              <a:rPr lang="en-US" baseline="0" dirty="0"/>
              <a:t> has the above figures.</a:t>
            </a:r>
          </a:p>
          <a:p>
            <a:r>
              <a:rPr lang="en-US" dirty="0"/>
              <a:t>http://t0.gstatic.com/images?q=tbn:ANd9GcQ-MXfX9hAPq07BrMubeeQ-P4s-s3JZjtaoqm3cgGbGwuo_mH7D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1BA23-05DE-470F-AB0B-98D1A47CD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Teachwith</a:t>
            </a:r>
            <a:r>
              <a:rPr lang="en-US" baseline="0" dirty="0" err="1"/>
              <a:t>youripad</a:t>
            </a:r>
            <a:r>
              <a:rPr lang="en-US" baseline="0" dirty="0"/>
              <a:t> has the above figures.</a:t>
            </a:r>
          </a:p>
          <a:p>
            <a:r>
              <a:rPr lang="en-US" dirty="0"/>
              <a:t>http://t0.gstatic.com/images?q=tbn:ANd9GcQ-MXfX9hAPq07BrMubeeQ-P4s-s3JZjtaoqm3cgGbGwuo_mH7D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1BA23-05DE-470F-AB0B-98D1A47CD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Teachwith</a:t>
            </a:r>
            <a:r>
              <a:rPr lang="en-US" baseline="0" dirty="0" err="1"/>
              <a:t>youripad</a:t>
            </a:r>
            <a:r>
              <a:rPr lang="en-US" baseline="0" dirty="0"/>
              <a:t> has the above figures.</a:t>
            </a:r>
          </a:p>
          <a:p>
            <a:r>
              <a:rPr lang="en-US" dirty="0"/>
              <a:t>http://t0.gstatic.com/images?q=tbn:ANd9GcQ-MXfX9hAPq07BrMubeeQ-P4s-s3JZjtaoqm3cgGbGwuo_mH7D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1BA23-05DE-470F-AB0B-98D1A47CD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0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Teachwith</a:t>
            </a:r>
            <a:r>
              <a:rPr lang="en-US" baseline="0" dirty="0" err="1"/>
              <a:t>youripad</a:t>
            </a:r>
            <a:r>
              <a:rPr lang="en-US" baseline="0" dirty="0"/>
              <a:t> has the above figures.</a:t>
            </a:r>
          </a:p>
          <a:p>
            <a:r>
              <a:rPr lang="en-US" dirty="0"/>
              <a:t>http://t0.gstatic.com/images?q=tbn:ANd9GcQ-MXfX9hAPq07BrMubeeQ-P4s-s3JZjtaoqm3cgGbGwuo_mH7D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1BA23-05DE-470F-AB0B-98D1A47CD8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Teachwith</a:t>
            </a:r>
            <a:r>
              <a:rPr lang="en-US" baseline="0" dirty="0" err="1"/>
              <a:t>youripad</a:t>
            </a:r>
            <a:r>
              <a:rPr lang="en-US" baseline="0" dirty="0"/>
              <a:t> has the above figures.</a:t>
            </a:r>
          </a:p>
          <a:p>
            <a:r>
              <a:rPr lang="en-US" dirty="0"/>
              <a:t>http://t0.gstatic.com/images?q=tbn:ANd9GcQ-MXfX9hAPq07BrMubeeQ-P4s-s3JZjtaoqm3cgGbGwuo_mH7D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1BA23-05DE-470F-AB0B-98D1A47CD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may ask what if there is more than one loop</a:t>
            </a:r>
            <a:r>
              <a:rPr lang="en-US" baseline="0" dirty="0"/>
              <a:t> variable?</a:t>
            </a:r>
          </a:p>
          <a:p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numPreSpaces</a:t>
            </a:r>
            <a:r>
              <a:rPr lang="en-US" baseline="0" dirty="0"/>
              <a:t> = 0;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4B4E-1689-4C16-9D71-159B19BFEC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3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6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1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BCFF-A21D-463D-9B0A-F4783820C2DD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5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Keep on doing something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until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the condition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</a:t>
            </a:r>
            <a:r>
              <a:rPr lang="en-US" dirty="0">
                <a:solidFill>
                  <a:srgbClr val="FF0000"/>
                </a:solidFill>
              </a:rPr>
              <a:t> NO longer satisfied</a:t>
            </a:r>
          </a:p>
        </p:txBody>
      </p:sp>
    </p:spTree>
    <p:extLst>
      <p:ext uri="{BB962C8B-B14F-4D97-AF65-F5344CB8AC3E}">
        <p14:creationId xmlns:p14="http://schemas.microsoft.com/office/powerpoint/2010/main" val="28659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E31E2"/>
                </a:solidFill>
              </a:rPr>
              <a:t>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45"/>
          <a:stretch/>
        </p:blipFill>
        <p:spPr bwMode="auto">
          <a:xfrm>
            <a:off x="2920171" y="4809476"/>
            <a:ext cx="3057525" cy="97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4953000"/>
            <a:ext cx="2691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counting</a:t>
            </a:r>
          </a:p>
        </p:txBody>
      </p:sp>
    </p:spTree>
    <p:extLst>
      <p:ext uri="{BB962C8B-B14F-4D97-AF65-F5344CB8AC3E}">
        <p14:creationId xmlns:p14="http://schemas.microsoft.com/office/powerpoint/2010/main" val="118686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153400" cy="4953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E31E2"/>
              </a:solidFill>
            </a:endParaRPr>
          </a:p>
          <a:p>
            <a:pPr marL="0" indent="0">
              <a:buNone/>
            </a:pPr>
            <a:endParaRPr lang="en-US" sz="70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88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92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9200" dirty="0">
                <a:solidFill>
                  <a:srgbClr val="0E31E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88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8800" dirty="0">
              <a:solidFill>
                <a:srgbClr val="0E31E2"/>
              </a:solidFill>
            </a:endParaRPr>
          </a:p>
          <a:p>
            <a:pPr marL="0" indent="0">
              <a:buNone/>
            </a:pPr>
            <a:endParaRPr lang="en-US" sz="92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88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lvl="0" indent="0">
              <a:buNone/>
            </a:pPr>
            <a:endParaRPr lang="en-US" sz="8800" dirty="0">
              <a:solidFill>
                <a:srgbClr val="000000"/>
              </a:solidFill>
              <a:latin typeface="Consolas"/>
            </a:endParaRPr>
          </a:p>
          <a:p>
            <a:pPr marL="0" lvl="0" indent="0">
              <a:buNone/>
            </a:pPr>
            <a:endParaRPr lang="en-US" sz="8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8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8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8800" dirty="0">
              <a:solidFill>
                <a:srgbClr val="B42419"/>
              </a:solidFill>
              <a:latin typeface="Menlo" panose="020B06090308040202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18098" r="88131" b="69175"/>
          <a:stretch/>
        </p:blipFill>
        <p:spPr bwMode="auto">
          <a:xfrm>
            <a:off x="905477" y="1239982"/>
            <a:ext cx="390236" cy="43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1" t="20034" r="80302" b="69731"/>
          <a:stretch/>
        </p:blipFill>
        <p:spPr bwMode="auto">
          <a:xfrm>
            <a:off x="914496" y="2369758"/>
            <a:ext cx="411020" cy="41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0" t="19621" r="73233" b="69731"/>
          <a:stretch/>
        </p:blipFill>
        <p:spPr bwMode="auto">
          <a:xfrm>
            <a:off x="935280" y="3366447"/>
            <a:ext cx="390236" cy="46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9" t="20034" r="53838" b="68653"/>
          <a:stretch/>
        </p:blipFill>
        <p:spPr bwMode="auto">
          <a:xfrm>
            <a:off x="964143" y="5322456"/>
            <a:ext cx="332509" cy="387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7" t="17884" r="65350" b="67214"/>
          <a:stretch/>
        </p:blipFill>
        <p:spPr bwMode="auto">
          <a:xfrm>
            <a:off x="980158" y="4344975"/>
            <a:ext cx="328581" cy="46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64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1692"/>
            <a:ext cx="8153400" cy="4572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6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sz="68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count =    ;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72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count =</a:t>
            </a:r>
            <a:r>
              <a:rPr lang="en-US" sz="4900" dirty="0">
                <a:solidFill>
                  <a:srgbClr val="0E31E2"/>
                </a:solidFill>
              </a:rPr>
              <a:t>             </a:t>
            </a:r>
            <a:r>
              <a:rPr lang="en-US" sz="68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  <a:r>
              <a:rPr lang="en-US" sz="5500" dirty="0">
                <a:solidFill>
                  <a:srgbClr val="0E31E2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72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6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count =</a:t>
            </a:r>
            <a:r>
              <a:rPr lang="en-US" sz="7100" dirty="0">
                <a:solidFill>
                  <a:srgbClr val="0E31E2"/>
                </a:solidFill>
              </a:rPr>
              <a:t>         </a:t>
            </a:r>
            <a:r>
              <a:rPr lang="en-US" sz="72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  <a:endParaRPr lang="en-US" sz="7100" dirty="0">
              <a:solidFill>
                <a:srgbClr val="0E31E2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72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6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count =    ;</a:t>
            </a:r>
            <a:endParaRPr lang="en-US" sz="7000" dirty="0">
              <a:solidFill>
                <a:srgbClr val="0E31E2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72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6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count =</a:t>
            </a:r>
            <a:r>
              <a:rPr lang="en-US" sz="7000" dirty="0">
                <a:solidFill>
                  <a:srgbClr val="0E31E2"/>
                </a:solidFill>
              </a:rPr>
              <a:t>        </a:t>
            </a:r>
            <a:r>
              <a:rPr lang="en-US" sz="72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  <a:r>
              <a:rPr lang="en-US" sz="7000" dirty="0">
                <a:solidFill>
                  <a:srgbClr val="0E31E2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7200" dirty="0">
              <a:solidFill>
                <a:srgbClr val="B42419"/>
              </a:solidFill>
              <a:latin typeface="Menlo" panose="020B06090308040202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" t="18098" r="88131" b="69175"/>
          <a:stretch/>
        </p:blipFill>
        <p:spPr bwMode="auto">
          <a:xfrm>
            <a:off x="2360637" y="1600200"/>
            <a:ext cx="386308" cy="43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1" t="20034" r="80302" b="69731"/>
          <a:stretch/>
        </p:blipFill>
        <p:spPr bwMode="auto">
          <a:xfrm>
            <a:off x="1740811" y="2542027"/>
            <a:ext cx="411020" cy="41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0" t="19621" r="73233" b="69731"/>
          <a:stretch/>
        </p:blipFill>
        <p:spPr bwMode="auto">
          <a:xfrm>
            <a:off x="1633434" y="3430097"/>
            <a:ext cx="390236" cy="46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9" t="20034" r="53838" b="68653"/>
          <a:stretch/>
        </p:blipFill>
        <p:spPr bwMode="auto">
          <a:xfrm>
            <a:off x="1623479" y="5257800"/>
            <a:ext cx="332509" cy="387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7" t="17885" r="65350" b="64620"/>
          <a:stretch/>
        </p:blipFill>
        <p:spPr bwMode="auto">
          <a:xfrm>
            <a:off x="1609867" y="4419600"/>
            <a:ext cx="328581" cy="54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98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53400" cy="4798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sz="23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count = 1; </a:t>
            </a:r>
            <a:r>
              <a:rPr lang="en-US" sz="2300" dirty="0">
                <a:solidFill>
                  <a:srgbClr val="00B050"/>
                </a:solidFill>
                <a:highlight>
                  <a:srgbClr val="E8F2FE"/>
                </a:highlight>
              </a:rPr>
              <a:t>//count is the label of next statement to write</a:t>
            </a:r>
            <a:endParaRPr lang="en-US" sz="2300" dirty="0">
              <a:solidFill>
                <a:srgbClr val="0E31E2"/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</a:rPr>
              <a:t>Is count &lt;= 5? Yes.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300" dirty="0"/>
              <a:t>count++;  </a:t>
            </a:r>
            <a:r>
              <a:rPr lang="en-US" sz="2300" dirty="0">
                <a:solidFill>
                  <a:srgbClr val="00B050"/>
                </a:solidFill>
              </a:rPr>
              <a:t>//count = 2;  prepare for the next round</a:t>
            </a:r>
          </a:p>
          <a:p>
            <a:pPr marL="0" indent="0">
              <a:buNone/>
            </a:pPr>
            <a:endParaRPr lang="en-US" sz="23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</a:rPr>
              <a:t>Is count &lt;= 5? Yes.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300" dirty="0"/>
              <a:t>count++; </a:t>
            </a:r>
            <a:r>
              <a:rPr lang="en-US" sz="2300" dirty="0">
                <a:solidFill>
                  <a:srgbClr val="00B050"/>
                </a:solidFill>
              </a:rPr>
              <a:t>//count = 3; prepare for the next round</a:t>
            </a:r>
            <a:endParaRPr lang="en-US" sz="2300" dirty="0">
              <a:solidFill>
                <a:srgbClr val="0E31E2"/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rgbClr val="0E31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0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72209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300" dirty="0">
                <a:solidFill>
                  <a:srgbClr val="FF0000"/>
                </a:solidFill>
              </a:rPr>
              <a:t>Is count &lt;= 5? Yes.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i="1" dirty="0">
              <a:solidFill>
                <a:srgbClr val="000000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2300" dirty="0">
                <a:solidFill>
                  <a:prstClr val="black"/>
                </a:solidFill>
              </a:rPr>
              <a:t>count++;  </a:t>
            </a:r>
            <a:r>
              <a:rPr lang="en-US" sz="2300" dirty="0">
                <a:solidFill>
                  <a:srgbClr val="00B050"/>
                </a:solidFill>
              </a:rPr>
              <a:t>//count = 4;  prepare for the next round</a:t>
            </a:r>
          </a:p>
          <a:p>
            <a:pPr marL="0" lvl="0" indent="0">
              <a:buNone/>
            </a:pPr>
            <a:endParaRPr lang="en-US" sz="2300" dirty="0">
              <a:solidFill>
                <a:srgbClr val="0E31E2"/>
              </a:solidFill>
            </a:endParaRPr>
          </a:p>
          <a:p>
            <a:pPr marL="0" lvl="0" indent="0">
              <a:buNone/>
            </a:pPr>
            <a:r>
              <a:rPr lang="en-US" sz="2300" dirty="0">
                <a:solidFill>
                  <a:srgbClr val="FF0000"/>
                </a:solidFill>
              </a:rPr>
              <a:t>Is count &lt;= 5? Yes.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lvl="0" indent="0">
              <a:buNone/>
            </a:pPr>
            <a:r>
              <a:rPr lang="en-US" sz="2300" dirty="0">
                <a:solidFill>
                  <a:prstClr val="black"/>
                </a:solidFill>
              </a:rPr>
              <a:t>count++; </a:t>
            </a:r>
            <a:r>
              <a:rPr lang="en-US" sz="2300" dirty="0">
                <a:solidFill>
                  <a:srgbClr val="00B050"/>
                </a:solidFill>
              </a:rPr>
              <a:t>//count = 5; prepare for the next round</a:t>
            </a:r>
            <a:endParaRPr lang="en-US" sz="2300" dirty="0">
              <a:solidFill>
                <a:srgbClr val="0E31E2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0E31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6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sentence: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72209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300" dirty="0">
                <a:solidFill>
                  <a:srgbClr val="FF0000"/>
                </a:solidFill>
              </a:rPr>
              <a:t>Is count &lt;= 5? Yes.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lvl="0" indent="0">
              <a:buNone/>
            </a:pPr>
            <a:r>
              <a:rPr lang="en-US" sz="2300" dirty="0">
                <a:solidFill>
                  <a:prstClr val="black"/>
                </a:solidFill>
              </a:rPr>
              <a:t>count++; </a:t>
            </a:r>
            <a:r>
              <a:rPr lang="en-US" sz="2300" dirty="0">
                <a:solidFill>
                  <a:srgbClr val="00B050"/>
                </a:solidFill>
              </a:rPr>
              <a:t>//count = 6; prepare for the next round</a:t>
            </a:r>
            <a:endParaRPr lang="en-US" sz="2300" dirty="0">
              <a:solidFill>
                <a:srgbClr val="0E31E2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DA6A16"/>
                </a:solidFill>
              </a:rPr>
              <a:t>Is count &lt;= 5? No.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DA6A16"/>
                </a:solidFill>
              </a:rPr>
              <a:t>Stop the while loop.</a:t>
            </a:r>
          </a:p>
          <a:p>
            <a:pPr marL="0" indent="0">
              <a:buNone/>
            </a:pPr>
            <a:endParaRPr lang="en-US" sz="3000" dirty="0">
              <a:solidFill>
                <a:srgbClr val="0E31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20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 5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0" name="Straight Arrow Connector 19"/>
          <p:cNvCxnSpPr>
            <a:stCxn id="7" idx="2"/>
            <a:endCxn id="11" idx="0"/>
          </p:cNvCxnSpPr>
          <p:nvPr/>
        </p:nvCxnSpPr>
        <p:spPr>
          <a:xfrm>
            <a:off x="3886200" y="3435348"/>
            <a:ext cx="0" cy="45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5" idx="2"/>
          </p:cNvCxnSpPr>
          <p:nvPr/>
        </p:nvCxnSpPr>
        <p:spPr>
          <a:xfrm rot="5400000">
            <a:off x="6476393" y="2413546"/>
            <a:ext cx="635061" cy="329046"/>
          </a:xfrm>
          <a:prstGeom prst="curvedConnector3">
            <a:avLst>
              <a:gd name="adj1" fmla="val 776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62000" y="1524000"/>
            <a:ext cx="7056582" cy="4667248"/>
            <a:chOff x="762000" y="1524000"/>
            <a:chExt cx="7056582" cy="4667248"/>
          </a:xfrm>
        </p:grpSpPr>
        <p:sp>
          <p:nvSpPr>
            <p:cNvPr id="45" name="Rectangle 44"/>
            <p:cNvSpPr/>
            <p:nvPr/>
          </p:nvSpPr>
          <p:spPr>
            <a:xfrm>
              <a:off x="762000" y="2286000"/>
              <a:ext cx="5943600" cy="320040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Flowchart: Process 3"/>
            <p:cNvSpPr/>
            <p:nvPr/>
          </p:nvSpPr>
          <p:spPr>
            <a:xfrm>
              <a:off x="2743200" y="1524000"/>
              <a:ext cx="2209800" cy="577848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rgbClr val="0E31E2"/>
                  </a:solidFill>
                </a:rPr>
                <a:t>int</a:t>
              </a:r>
              <a:r>
                <a:rPr lang="en-US" sz="2800" dirty="0">
                  <a:solidFill>
                    <a:srgbClr val="0E31E2"/>
                  </a:solidFill>
                </a:rPr>
                <a:t> count = 1;</a:t>
              </a:r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>
              <a:off x="3848100" y="2101848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ecision 6"/>
            <p:cNvSpPr/>
            <p:nvPr/>
          </p:nvSpPr>
          <p:spPr>
            <a:xfrm>
              <a:off x="1981200" y="2635248"/>
              <a:ext cx="3810000" cy="80010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count &lt;= 5?</a:t>
              </a: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2133600" y="3886200"/>
              <a:ext cx="3505200" cy="49568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Print out the sentence;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46400" y="3432163"/>
              <a:ext cx="838200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36" name="Flowchart: Process 35"/>
            <p:cNvSpPr/>
            <p:nvPr/>
          </p:nvSpPr>
          <p:spPr>
            <a:xfrm>
              <a:off x="4853709" y="5715000"/>
              <a:ext cx="2918691" cy="476248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Next statement</a:t>
              </a:r>
            </a:p>
          </p:txBody>
        </p:sp>
        <p:cxnSp>
          <p:nvCxnSpPr>
            <p:cNvPr id="38" name="Elbow Connector 37"/>
            <p:cNvCxnSpPr>
              <a:stCxn id="7" idx="3"/>
              <a:endCxn id="36" idx="0"/>
            </p:cNvCxnSpPr>
            <p:nvPr/>
          </p:nvCxnSpPr>
          <p:spPr>
            <a:xfrm>
              <a:off x="5791200" y="3035298"/>
              <a:ext cx="521855" cy="26797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2"/>
            </p:cNvCxnSpPr>
            <p:nvPr/>
          </p:nvCxnSpPr>
          <p:spPr>
            <a:xfrm rot="5400000">
              <a:off x="2364990" y="3807210"/>
              <a:ext cx="299220" cy="27432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638800" y="2430262"/>
              <a:ext cx="990600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false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1143000" y="2430262"/>
              <a:ext cx="0" cy="2903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143000" y="2430262"/>
              <a:ext cx="2705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098309" y="1891207"/>
              <a:ext cx="1720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while-statement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33600" y="4572000"/>
              <a:ext cx="3505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count++;</a:t>
              </a:r>
            </a:p>
          </p:txBody>
        </p:sp>
        <p:cxnSp>
          <p:nvCxnSpPr>
            <p:cNvPr id="15" name="Straight Connector 14"/>
            <p:cNvCxnSpPr>
              <a:stCxn id="11" idx="2"/>
              <a:endCxn id="12" idx="0"/>
            </p:cNvCxnSpPr>
            <p:nvPr/>
          </p:nvCxnSpPr>
          <p:spPr>
            <a:xfrm>
              <a:off x="3886200" y="4381884"/>
              <a:ext cx="0" cy="190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B8BD03-9932-BD44-85B7-181B123A367C}"/>
              </a:ext>
            </a:extLst>
          </p:cNvPr>
          <p:cNvSpPr/>
          <p:nvPr/>
        </p:nvSpPr>
        <p:spPr>
          <a:xfrm>
            <a:off x="76200" y="5608735"/>
            <a:ext cx="4701309" cy="839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is the label of next statement to 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above while loop is finished, what is the value of count?</a:t>
            </a:r>
          </a:p>
        </p:txBody>
      </p:sp>
    </p:spTree>
    <p:extLst>
      <p:ext uri="{BB962C8B-B14F-4D97-AF65-F5344CB8AC3E}">
        <p14:creationId xmlns:p14="http://schemas.microsoft.com/office/powerpoint/2010/main" val="135281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Repeat printing a sentence 5 times: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12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0" name="Straight Arrow Connector 19"/>
          <p:cNvCxnSpPr>
            <a:stCxn id="7" idx="2"/>
            <a:endCxn id="11" idx="0"/>
          </p:cNvCxnSpPr>
          <p:nvPr/>
        </p:nvCxnSpPr>
        <p:spPr>
          <a:xfrm>
            <a:off x="3886200" y="3435348"/>
            <a:ext cx="0" cy="45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5" idx="2"/>
          </p:cNvCxnSpPr>
          <p:nvPr/>
        </p:nvCxnSpPr>
        <p:spPr>
          <a:xfrm rot="5400000">
            <a:off x="6476393" y="2413546"/>
            <a:ext cx="635061" cy="329046"/>
          </a:xfrm>
          <a:prstGeom prst="curvedConnector3">
            <a:avLst>
              <a:gd name="adj1" fmla="val 776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62000" y="1524000"/>
            <a:ext cx="7056582" cy="4667248"/>
            <a:chOff x="762000" y="1524000"/>
            <a:chExt cx="7056582" cy="4667248"/>
          </a:xfrm>
        </p:grpSpPr>
        <p:sp>
          <p:nvSpPr>
            <p:cNvPr id="45" name="Rectangle 44"/>
            <p:cNvSpPr/>
            <p:nvPr/>
          </p:nvSpPr>
          <p:spPr>
            <a:xfrm>
              <a:off x="762000" y="2286000"/>
              <a:ext cx="5943600" cy="320040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Flowchart: Process 3"/>
            <p:cNvSpPr/>
            <p:nvPr/>
          </p:nvSpPr>
          <p:spPr>
            <a:xfrm>
              <a:off x="2743200" y="1524000"/>
              <a:ext cx="2209800" cy="577848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E31E2"/>
                  </a:solidFill>
                </a:rPr>
                <a:t>int count = </a:t>
              </a:r>
              <a:r>
                <a:rPr lang="en-US" sz="2800" dirty="0">
                  <a:solidFill>
                    <a:srgbClr val="0E31E2"/>
                  </a:solidFill>
                  <a:highlight>
                    <a:srgbClr val="FFFF00"/>
                  </a:highlight>
                </a:rPr>
                <a:t>0</a:t>
              </a:r>
              <a:r>
                <a:rPr lang="en-US" sz="2800" dirty="0">
                  <a:solidFill>
                    <a:srgbClr val="0E31E2"/>
                  </a:solidFill>
                </a:rPr>
                <a:t>;</a:t>
              </a:r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>
              <a:off x="3848100" y="2101848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ecision 6"/>
            <p:cNvSpPr/>
            <p:nvPr/>
          </p:nvSpPr>
          <p:spPr>
            <a:xfrm>
              <a:off x="1981200" y="2635248"/>
              <a:ext cx="3810000" cy="80010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count </a:t>
              </a:r>
              <a:r>
                <a:rPr lang="en-US" sz="28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&lt;</a:t>
              </a:r>
              <a:r>
                <a:rPr lang="en-US" sz="2800" dirty="0">
                  <a:solidFill>
                    <a:srgbClr val="FF0000"/>
                  </a:solidFill>
                </a:rPr>
                <a:t> 5?</a:t>
              </a: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2133600" y="3886200"/>
              <a:ext cx="3505200" cy="49568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Print out the sentence;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46400" y="3432163"/>
              <a:ext cx="838200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36" name="Flowchart: Process 35"/>
            <p:cNvSpPr/>
            <p:nvPr/>
          </p:nvSpPr>
          <p:spPr>
            <a:xfrm>
              <a:off x="4853709" y="5715000"/>
              <a:ext cx="2918691" cy="476248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Next statement</a:t>
              </a:r>
            </a:p>
          </p:txBody>
        </p:sp>
        <p:cxnSp>
          <p:nvCxnSpPr>
            <p:cNvPr id="38" name="Elbow Connector 37"/>
            <p:cNvCxnSpPr>
              <a:stCxn id="7" idx="3"/>
              <a:endCxn id="36" idx="0"/>
            </p:cNvCxnSpPr>
            <p:nvPr/>
          </p:nvCxnSpPr>
          <p:spPr>
            <a:xfrm>
              <a:off x="5791200" y="3035298"/>
              <a:ext cx="521855" cy="26797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2"/>
            </p:cNvCxnSpPr>
            <p:nvPr/>
          </p:nvCxnSpPr>
          <p:spPr>
            <a:xfrm rot="5400000">
              <a:off x="2364990" y="3807210"/>
              <a:ext cx="299220" cy="27432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638800" y="2430262"/>
              <a:ext cx="990600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false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1143000" y="2430262"/>
              <a:ext cx="0" cy="2903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143000" y="2430262"/>
              <a:ext cx="2705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098309" y="1891207"/>
              <a:ext cx="1720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while-statement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33600" y="4572000"/>
              <a:ext cx="3505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count++;</a:t>
              </a:r>
            </a:p>
          </p:txBody>
        </p:sp>
        <p:cxnSp>
          <p:nvCxnSpPr>
            <p:cNvPr id="15" name="Straight Connector 14"/>
            <p:cNvCxnSpPr>
              <a:stCxn id="11" idx="2"/>
              <a:endCxn id="12" idx="0"/>
            </p:cNvCxnSpPr>
            <p:nvPr/>
          </p:nvCxnSpPr>
          <p:spPr>
            <a:xfrm>
              <a:off x="3886200" y="4381884"/>
              <a:ext cx="0" cy="190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B8BD03-9932-BD44-85B7-181B123A367C}"/>
              </a:ext>
            </a:extLst>
          </p:cNvPr>
          <p:cNvSpPr/>
          <p:nvPr/>
        </p:nvSpPr>
        <p:spPr>
          <a:xfrm>
            <a:off x="83850" y="5561104"/>
            <a:ext cx="4689814" cy="965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is the number of statements printed.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above while loop is finished, what is the value of count?</a:t>
            </a:r>
          </a:p>
        </p:txBody>
      </p:sp>
    </p:spTree>
    <p:extLst>
      <p:ext uri="{BB962C8B-B14F-4D97-AF65-F5344CB8AC3E}">
        <p14:creationId xmlns:p14="http://schemas.microsoft.com/office/powerpoint/2010/main" val="2662935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31E2"/>
                </a:solidFill>
              </a:rPr>
              <a:t>Where do we start?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do we stop?</a:t>
            </a:r>
          </a:p>
          <a:p>
            <a:pPr marL="0" indent="0">
              <a:buNone/>
            </a:pPr>
            <a:r>
              <a:rPr lang="en-US" dirty="0">
                <a:solidFill>
                  <a:srgbClr val="DA6A16"/>
                </a:solidFill>
              </a:rPr>
              <a:t>How fast do we move from one step to the next?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What do we do in each step?</a:t>
            </a:r>
          </a:p>
          <a:p>
            <a:pPr marL="0" indent="0">
              <a:buNone/>
            </a:pPr>
            <a:r>
              <a:rPr lang="en-US" dirty="0"/>
              <a:t>Hint: each step can be a mark for </a:t>
            </a:r>
            <a:r>
              <a:rPr lang="en-US" dirty="0">
                <a:solidFill>
                  <a:srgbClr val="00B050"/>
                </a:solidFill>
              </a:rPr>
              <a:t>time (1</a:t>
            </a:r>
            <a:r>
              <a:rPr lang="en-US" baseline="30000" dirty="0">
                <a:solidFill>
                  <a:srgbClr val="00B050"/>
                </a:solidFill>
              </a:rPr>
              <a:t>st</a:t>
            </a:r>
            <a:r>
              <a:rPr lang="en-US" dirty="0">
                <a:solidFill>
                  <a:srgbClr val="00B050"/>
                </a:solidFill>
              </a:rPr>
              <a:t>, 2</a:t>
            </a:r>
            <a:r>
              <a:rPr lang="en-US" baseline="30000" dirty="0">
                <a:solidFill>
                  <a:srgbClr val="00B050"/>
                </a:solidFill>
              </a:rPr>
              <a:t>nd</a:t>
            </a:r>
            <a:r>
              <a:rPr lang="en-US" dirty="0">
                <a:solidFill>
                  <a:srgbClr val="00B050"/>
                </a:solidFill>
              </a:rPr>
              <a:t> hour, …) </a:t>
            </a:r>
            <a:r>
              <a:rPr lang="en-US" dirty="0">
                <a:solidFill>
                  <a:srgbClr val="0070C0"/>
                </a:solidFill>
              </a:rPr>
              <a:t>or distance (1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, 2</a:t>
            </a:r>
            <a:r>
              <a:rPr lang="en-US" baseline="30000" dirty="0">
                <a:solidFill>
                  <a:srgbClr val="0070C0"/>
                </a:solidFill>
              </a:rPr>
              <a:t>nd</a:t>
            </a:r>
            <a:r>
              <a:rPr lang="en-US" dirty="0">
                <a:solidFill>
                  <a:srgbClr val="0070C0"/>
                </a:solidFill>
              </a:rPr>
              <a:t> mile, …)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5695" y="5245207"/>
            <a:ext cx="7688463" cy="839246"/>
            <a:chOff x="340246" y="4988900"/>
            <a:chExt cx="7688463" cy="83924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33400" y="5638800"/>
              <a:ext cx="739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33400" y="5486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438400" y="5523346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29100" y="550487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172200" y="550487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924800" y="5486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0" t="18098" r="88131" b="69175"/>
            <a:stretch/>
          </p:blipFill>
          <p:spPr bwMode="auto">
            <a:xfrm>
              <a:off x="340246" y="5032664"/>
              <a:ext cx="386308" cy="43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21" t="20034" r="80302" b="69731"/>
            <a:stretch/>
          </p:blipFill>
          <p:spPr bwMode="auto">
            <a:xfrm>
              <a:off x="2232890" y="5045363"/>
              <a:ext cx="411020" cy="411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00" t="19621" r="73233" b="69731"/>
            <a:stretch/>
          </p:blipFill>
          <p:spPr bwMode="auto">
            <a:xfrm>
              <a:off x="4033982" y="4988900"/>
              <a:ext cx="390236" cy="467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87" t="17884" r="65350" b="67214"/>
            <a:stretch/>
          </p:blipFill>
          <p:spPr bwMode="auto">
            <a:xfrm>
              <a:off x="6007909" y="4988900"/>
              <a:ext cx="328581" cy="466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89" t="20034" r="53838" b="68653"/>
            <a:stretch/>
          </p:blipFill>
          <p:spPr bwMode="auto">
            <a:xfrm>
              <a:off x="7696200" y="5028154"/>
              <a:ext cx="332509" cy="387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Rounded Rectangle 3"/>
          <p:cNvSpPr/>
          <p:nvPr/>
        </p:nvSpPr>
        <p:spPr>
          <a:xfrm>
            <a:off x="4330580" y="1676400"/>
            <a:ext cx="353296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Illustrate step-to-step in Eclipse.</a:t>
            </a:r>
          </a:p>
        </p:txBody>
      </p:sp>
    </p:spTree>
    <p:extLst>
      <p:ext uri="{BB962C8B-B14F-4D97-AF65-F5344CB8AC3E}">
        <p14:creationId xmlns:p14="http://schemas.microsoft.com/office/powerpoint/2010/main" val="252838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Repeat something for 5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E31E2"/>
                </a:solidFill>
                <a:latin typeface="Consolas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E31E2"/>
                </a:solidFill>
                <a:latin typeface="Consolas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&lt; 5)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E31E2"/>
                </a:solidFill>
                <a:latin typeface="Consolas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Warning:                                   can be as simple as a print-statement, but maybe complicated also!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771650" y="2667000"/>
            <a:ext cx="28956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 something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0" y="2057400"/>
            <a:ext cx="31242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When counter starts at 0, the condition to continue is (counter &lt; 5).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When counter starts at 1, the condition to continue is (counter &lt;= 5).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This is called “shift by 1”</a:t>
            </a:r>
          </a:p>
        </p:txBody>
      </p:sp>
      <p:sp>
        <p:nvSpPr>
          <p:cNvPr id="6" name="Cloud 5"/>
          <p:cNvSpPr/>
          <p:nvPr/>
        </p:nvSpPr>
        <p:spPr>
          <a:xfrm>
            <a:off x="2209800" y="4648200"/>
            <a:ext cx="2743200" cy="609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 something</a:t>
            </a:r>
          </a:p>
        </p:txBody>
      </p:sp>
    </p:spTree>
    <p:extLst>
      <p:ext uri="{BB962C8B-B14F-4D97-AF65-F5344CB8AC3E}">
        <p14:creationId xmlns:p14="http://schemas.microsoft.com/office/powerpoint/2010/main" val="422435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0E6B-DB81-454E-BCC3-260CC4E3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types of repetition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7E5E-1801-4640-B3B2-29C8A892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while-statement</a:t>
            </a:r>
          </a:p>
          <a:p>
            <a:r>
              <a:rPr lang="en-US" dirty="0"/>
              <a:t>for-statement</a:t>
            </a:r>
          </a:p>
          <a:p>
            <a:r>
              <a:rPr lang="en-US" dirty="0"/>
              <a:t>do-while statement</a:t>
            </a:r>
          </a:p>
        </p:txBody>
      </p:sp>
    </p:spTree>
    <p:extLst>
      <p:ext uri="{BB962C8B-B14F-4D97-AF65-F5344CB8AC3E}">
        <p14:creationId xmlns:p14="http://schemas.microsoft.com/office/powerpoint/2010/main" val="313586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out numbers 1--100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Where to start?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to end?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What to do in each step?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is the gap between adjacent steps?</a:t>
            </a:r>
          </a:p>
        </p:txBody>
      </p:sp>
    </p:spTree>
    <p:extLst>
      <p:ext uri="{BB962C8B-B14F-4D97-AF65-F5344CB8AC3E}">
        <p14:creationId xmlns:p14="http://schemas.microsoft.com/office/powerpoint/2010/main" val="4219648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out odd numbers in [1, 100]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99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Where to start?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to end?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What to do in each step?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is the gap between adjacent steps?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1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Question: print odd #s in 1--100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Start from the minimum odd number: 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DA6A16"/>
                </a:solidFill>
              </a:rPr>
              <a:t>while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 the number is less than or equal to 100 )</a:t>
            </a:r>
          </a:p>
          <a:p>
            <a:pPr marL="0" indent="0">
              <a:buNone/>
            </a:pPr>
            <a:r>
              <a:rPr lang="en-US" sz="2800" dirty="0"/>
              <a:t>begin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dirty="0">
                <a:solidFill>
                  <a:srgbClr val="0E31E2"/>
                </a:solidFill>
              </a:rPr>
              <a:t>Check whether the number is odd (one divided by 2 and the remainder is 1), if so, print it out; otherwise, do nothing.</a:t>
            </a:r>
          </a:p>
          <a:p>
            <a:pPr marL="0" indent="0">
              <a:buNone/>
            </a:pPr>
            <a:r>
              <a:rPr lang="en-US" sz="2800" dirty="0"/>
              <a:t>       </a:t>
            </a:r>
            <a:r>
              <a:rPr lang="en-US" sz="2800" dirty="0">
                <a:solidFill>
                  <a:srgbClr val="7030A0"/>
                </a:solidFill>
              </a:rPr>
              <a:t>Move to the next adjacent number</a:t>
            </a:r>
          </a:p>
          <a:p>
            <a:pPr marL="0" indent="0">
              <a:buNone/>
            </a:pPr>
            <a:r>
              <a:rPr lang="en-US" sz="2800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89374" y="4888558"/>
            <a:ext cx="7688463" cy="839246"/>
            <a:chOff x="340246" y="4988900"/>
            <a:chExt cx="7688463" cy="83924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33400" y="5638800"/>
              <a:ext cx="739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33400" y="5486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438400" y="5523346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229100" y="550487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172200" y="550487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924800" y="5486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0" t="18098" r="88131" b="69175"/>
            <a:stretch/>
          </p:blipFill>
          <p:spPr bwMode="auto">
            <a:xfrm>
              <a:off x="340246" y="5032664"/>
              <a:ext cx="386308" cy="43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21" t="20034" r="80302" b="69731"/>
            <a:stretch/>
          </p:blipFill>
          <p:spPr bwMode="auto">
            <a:xfrm>
              <a:off x="2232890" y="5045363"/>
              <a:ext cx="411020" cy="411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00" t="19621" r="73233" b="69731"/>
            <a:stretch/>
          </p:blipFill>
          <p:spPr bwMode="auto">
            <a:xfrm>
              <a:off x="4033982" y="4988900"/>
              <a:ext cx="390236" cy="467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87" t="17884" r="65350" b="67214"/>
            <a:stretch/>
          </p:blipFill>
          <p:spPr bwMode="auto">
            <a:xfrm>
              <a:off x="6007909" y="4988900"/>
              <a:ext cx="328581" cy="466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89" t="20034" r="53838" b="68653"/>
            <a:stretch/>
          </p:blipFill>
          <p:spPr bwMode="auto">
            <a:xfrm>
              <a:off x="7696200" y="5028154"/>
              <a:ext cx="332509" cy="387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20269" y="5709331"/>
            <a:ext cx="91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E31E2"/>
                </a:solidFill>
              </a:rPr>
              <a:t>print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2815" y="5690858"/>
            <a:ext cx="91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E31E2"/>
                </a:solidFill>
              </a:rPr>
              <a:t>print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18515" y="5690858"/>
            <a:ext cx="91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E31E2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594694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joke: count from 1 to 10000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kid is asked to count from 1 to 10000.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Rational of the story: </a:t>
            </a:r>
            <a:r>
              <a:rPr lang="en-US" dirty="0">
                <a:solidFill>
                  <a:srgbClr val="FF0000"/>
                </a:solidFill>
              </a:rPr>
              <a:t>how to update variable is important. </a:t>
            </a:r>
          </a:p>
          <a:p>
            <a:r>
              <a:rPr lang="en-US" dirty="0"/>
              <a:t>Come back to our problem: print out all the odd numbers from 1 to 100.</a:t>
            </a:r>
          </a:p>
          <a:p>
            <a:pPr marL="457200" lvl="1" indent="0">
              <a:buNone/>
            </a:pPr>
            <a:r>
              <a:rPr lang="en-US" dirty="0"/>
              <a:t>1, 3, 5, 7, …, 99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95400" y="2133600"/>
            <a:ext cx="5334000" cy="1619250"/>
            <a:chOff x="1295400" y="2133600"/>
            <a:chExt cx="5334000" cy="16192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594"/>
            <a:stretch/>
          </p:blipFill>
          <p:spPr bwMode="auto">
            <a:xfrm>
              <a:off x="1295400" y="2133600"/>
              <a:ext cx="1676400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Oval Callout 3"/>
            <p:cNvSpPr/>
            <p:nvPr/>
          </p:nvSpPr>
          <p:spPr>
            <a:xfrm>
              <a:off x="2667000" y="2819400"/>
              <a:ext cx="3962400" cy="838200"/>
            </a:xfrm>
            <a:prstGeom prst="wedgeEllipseCallout">
              <a:avLst>
                <a:gd name="adj1" fmla="val -60704"/>
                <a:gd name="adj2" fmla="val -57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1, 10, 100, 1000, 10000.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68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print odd #s in 1--100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Start from the minimum odd number: 1</a:t>
            </a:r>
          </a:p>
          <a:p>
            <a:pPr marL="0" indent="0">
              <a:buNone/>
            </a:pPr>
            <a:r>
              <a:rPr lang="en-US" dirty="0">
                <a:solidFill>
                  <a:srgbClr val="DA6A16"/>
                </a:solidFill>
              </a:rPr>
              <a:t>while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( the number is less than or equal to 100 )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0E31E2"/>
                </a:solidFill>
              </a:rPr>
              <a:t>Print out the number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7030A0"/>
                </a:solidFill>
              </a:rPr>
              <a:t>Move to the next two number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3996" y="5160290"/>
            <a:ext cx="7688463" cy="839246"/>
            <a:chOff x="340246" y="4988900"/>
            <a:chExt cx="7688463" cy="83924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33400" y="5638800"/>
              <a:ext cx="739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33400" y="5486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438400" y="5523346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229100" y="550487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172200" y="550487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924800" y="5486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0" t="18098" r="88131" b="69175"/>
            <a:stretch/>
          </p:blipFill>
          <p:spPr bwMode="auto">
            <a:xfrm>
              <a:off x="340246" y="5032664"/>
              <a:ext cx="386308" cy="43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00" t="19621" r="73233" b="69731"/>
            <a:stretch/>
          </p:blipFill>
          <p:spPr bwMode="auto">
            <a:xfrm>
              <a:off x="4033982" y="4988900"/>
              <a:ext cx="390236" cy="467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89" t="20034" r="53838" b="68653"/>
            <a:stretch/>
          </p:blipFill>
          <p:spPr bwMode="auto">
            <a:xfrm>
              <a:off x="7696200" y="5028154"/>
              <a:ext cx="332509" cy="387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ounded Rectangle 11"/>
          <p:cNvSpPr/>
          <p:nvPr/>
        </p:nvSpPr>
        <p:spPr>
          <a:xfrm>
            <a:off x="797025" y="1219200"/>
            <a:ext cx="66421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to start is also important. Can we start at 2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405666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out even numbers in [1, 100]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Where to start?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to end?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What to do in each step?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is the gap between adjacent steps?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62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(initialization</a:t>
            </a:r>
            <a:r>
              <a:rPr lang="en-US" sz="4400" dirty="0">
                <a:solidFill>
                  <a:srgbClr val="FF0000"/>
                </a:solidFill>
              </a:rPr>
              <a:t>;</a:t>
            </a:r>
            <a:r>
              <a:rPr lang="en-US" dirty="0"/>
              <a:t> condition</a:t>
            </a:r>
            <a:r>
              <a:rPr lang="en-US" sz="4400" dirty="0">
                <a:solidFill>
                  <a:srgbClr val="FF0000"/>
                </a:solidFill>
              </a:rPr>
              <a:t>;</a:t>
            </a:r>
            <a:r>
              <a:rPr lang="en-US" dirty="0"/>
              <a:t> update-loop-variable) {</a:t>
            </a:r>
          </a:p>
          <a:p>
            <a:pPr marL="0" indent="0">
              <a:buNone/>
            </a:pPr>
            <a:r>
              <a:rPr lang="en-US" dirty="0"/>
              <a:t>      statement-to-repeat;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statement-after-loop;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495800" y="2362200"/>
            <a:ext cx="4191000" cy="3962400"/>
            <a:chOff x="4419600" y="2362200"/>
            <a:chExt cx="4267200" cy="3962400"/>
          </a:xfrm>
        </p:grpSpPr>
        <p:sp>
          <p:nvSpPr>
            <p:cNvPr id="4" name="Rounded Rectangle 3"/>
            <p:cNvSpPr/>
            <p:nvPr/>
          </p:nvSpPr>
          <p:spPr>
            <a:xfrm>
              <a:off x="4419600" y="2362200"/>
              <a:ext cx="4267200" cy="39624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glow rad="127000">
                <a:schemeClr val="accent3">
                  <a:lumMod val="40000"/>
                  <a:lumOff val="60000"/>
                </a:schemeClr>
              </a:glow>
              <a:softEdge rad="31750"/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00782" y="2678545"/>
              <a:ext cx="18669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initialization</a:t>
              </a:r>
            </a:p>
          </p:txBody>
        </p:sp>
        <p:cxnSp>
          <p:nvCxnSpPr>
            <p:cNvPr id="7" name="Straight Arrow Connector 6"/>
            <p:cNvCxnSpPr>
              <a:endCxn id="8" idx="0"/>
            </p:cNvCxnSpPr>
            <p:nvPr/>
          </p:nvCxnSpPr>
          <p:spPr>
            <a:xfrm>
              <a:off x="6010564" y="3225800"/>
              <a:ext cx="9236" cy="355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iamond 7"/>
            <p:cNvSpPr/>
            <p:nvPr/>
          </p:nvSpPr>
          <p:spPr>
            <a:xfrm>
              <a:off x="4800600" y="3581400"/>
              <a:ext cx="2438400" cy="533400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condition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019800" y="41148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026727" y="4996934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 flipV="1">
              <a:off x="4648200" y="5791200"/>
              <a:ext cx="1386032" cy="304800"/>
            </a:xfrm>
            <a:prstGeom prst="bentConnector3">
              <a:avLst>
                <a:gd name="adj1" fmla="val 6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648200" y="3390900"/>
              <a:ext cx="0" cy="2705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648200" y="3390900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134100" y="408253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24700" y="3460295"/>
              <a:ext cx="522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39000" y="4419600"/>
              <a:ext cx="130088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statement-after-loop</a:t>
              </a:r>
            </a:p>
          </p:txBody>
        </p:sp>
        <p:cxnSp>
          <p:nvCxnSpPr>
            <p:cNvPr id="45" name="Straight Connector 44"/>
            <p:cNvCxnSpPr>
              <a:stCxn id="8" idx="3"/>
            </p:cNvCxnSpPr>
            <p:nvPr/>
          </p:nvCxnSpPr>
          <p:spPr>
            <a:xfrm>
              <a:off x="7239000" y="3848100"/>
              <a:ext cx="6504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36" idx="0"/>
            </p:cNvCxnSpPr>
            <p:nvPr/>
          </p:nvCxnSpPr>
          <p:spPr>
            <a:xfrm>
              <a:off x="7889442" y="3848100"/>
              <a:ext cx="0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210464" y="4419600"/>
              <a:ext cx="1600200" cy="577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statement-to-repeat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10464" y="5301734"/>
              <a:ext cx="1647536" cy="5656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update-loop-variable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951182" y="15240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❶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66731" y="15331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❷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51182" y="268778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51414" y="15331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❹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51182" y="379678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❺</a:t>
            </a:r>
          </a:p>
        </p:txBody>
      </p:sp>
    </p:spTree>
    <p:extLst>
      <p:ext uri="{BB962C8B-B14F-4D97-AF65-F5344CB8AC3E}">
        <p14:creationId xmlns:p14="http://schemas.microsoft.com/office/powerpoint/2010/main" val="234575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for-statement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Q: Do something for 100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while ( </a:t>
            </a:r>
            <a:r>
              <a:rPr lang="en-US" dirty="0" err="1"/>
              <a:t>i</a:t>
            </a:r>
            <a:r>
              <a:rPr lang="en-US" dirty="0"/>
              <a:t> &lt; 100 )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do something;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for 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 = 0; 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 &lt; 100; 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do something;</a:t>
            </a:r>
          </a:p>
        </p:txBody>
      </p:sp>
    </p:spTree>
    <p:extLst>
      <p:ext uri="{BB962C8B-B14F-4D97-AF65-F5344CB8AC3E}">
        <p14:creationId xmlns:p14="http://schemas.microsoft.com/office/powerpoint/2010/main" val="6664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Purpose:</a:t>
            </a:r>
            <a:r>
              <a:rPr lang="en-US" dirty="0"/>
              <a:t> run statements as long as condition holds.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1" y="2514601"/>
            <a:ext cx="6407944" cy="192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941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do-while vs. 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885951"/>
            <a:ext cx="6172200" cy="3565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do-while statement (first </a:t>
            </a:r>
            <a:r>
              <a:rPr lang="en-US"/>
              <a:t>time free)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statement (check condition first)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4" b="5349"/>
          <a:stretch/>
        </p:blipFill>
        <p:spPr bwMode="auto">
          <a:xfrm>
            <a:off x="1362479" y="2302090"/>
            <a:ext cx="6286500" cy="171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" b="5841"/>
          <a:stretch/>
        </p:blipFill>
        <p:spPr bwMode="auto">
          <a:xfrm>
            <a:off x="1362481" y="4400550"/>
            <a:ext cx="6286499" cy="12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81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E31E2"/>
                </a:solidFill>
              </a:rPr>
              <a:t>while</a:t>
            </a:r>
            <a:r>
              <a:rPr lang="en-US" dirty="0"/>
              <a:t>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FF00FF"/>
                </a:solidFill>
              </a:rPr>
              <a:t>Initialization of variable used in </a:t>
            </a:r>
            <a:r>
              <a:rPr lang="en-US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long as </a:t>
            </a:r>
            <a:r>
              <a:rPr lang="en-US" dirty="0">
                <a:solidFill>
                  <a:srgbClr val="FF0000"/>
                </a:solidFill>
              </a:rPr>
              <a:t>condition</a:t>
            </a:r>
            <a:r>
              <a:rPr lang="en-US" dirty="0"/>
              <a:t> is satisfied, run </a:t>
            </a:r>
            <a:r>
              <a:rPr lang="en-US" dirty="0" err="1">
                <a:solidFill>
                  <a:srgbClr val="7030A0"/>
                </a:solidFill>
              </a:rPr>
              <a:t>statementToRepeat</a:t>
            </a:r>
            <a:r>
              <a:rPr lang="en-US" dirty="0"/>
              <a:t>. </a:t>
            </a:r>
          </a:p>
          <a:p>
            <a:r>
              <a:rPr lang="en-US" dirty="0"/>
              <a:t>If there are more than one statement, put them inside a pair of { and }.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9600" y="2209800"/>
            <a:ext cx="8001000" cy="1371600"/>
          </a:xfrm>
          <a:prstGeom prst="roundRect">
            <a:avLst/>
          </a:prstGeom>
          <a:solidFill>
            <a:srgbClr val="FFFF00">
              <a:alpha val="3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E31E2"/>
                </a:solidFill>
              </a:rPr>
              <a:t>while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(condition) </a:t>
            </a:r>
            <a:r>
              <a:rPr lang="en-US" sz="3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//while-head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7030A0"/>
                </a:solidFill>
              </a:rPr>
              <a:t>          </a:t>
            </a:r>
            <a:r>
              <a:rPr lang="en-US" sz="3200" dirty="0" err="1">
                <a:solidFill>
                  <a:srgbClr val="7030A0"/>
                </a:solidFill>
              </a:rPr>
              <a:t>statementToRepeat</a:t>
            </a:r>
            <a:r>
              <a:rPr lang="en-US" sz="3200" dirty="0">
                <a:solidFill>
                  <a:srgbClr val="7030A0"/>
                </a:solidFill>
              </a:rPr>
              <a:t>;   </a:t>
            </a:r>
            <a:r>
              <a:rPr lang="en-US" sz="3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//while-body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49"/>
    </mc:Choice>
    <mc:Fallback xmlns="">
      <p:transition spd="slow" advTm="8654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vs. while statement: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943101"/>
            <a:ext cx="6172200" cy="35087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 while statement: the statements needed to run </a:t>
            </a:r>
            <a:r>
              <a:rPr lang="en-US" u="sng" dirty="0">
                <a:solidFill>
                  <a:srgbClr val="0000FF"/>
                </a:solidFill>
              </a:rPr>
              <a:t>at least</a:t>
            </a:r>
            <a:r>
              <a:rPr lang="en-US" dirty="0">
                <a:solidFill>
                  <a:srgbClr val="0000FF"/>
                </a:solidFill>
              </a:rPr>
              <a:t> once </a:t>
            </a:r>
            <a:r>
              <a:rPr lang="en-US" dirty="0"/>
              <a:t>(can be many times)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statement: the statements may run </a:t>
            </a:r>
            <a:r>
              <a:rPr lang="en-US" dirty="0">
                <a:solidFill>
                  <a:srgbClr val="FF0000"/>
                </a:solidFill>
              </a:rPr>
              <a:t>zero</a:t>
            </a:r>
            <a:r>
              <a:rPr lang="en-US" dirty="0"/>
              <a:t>, one or many times.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61" y="2800350"/>
            <a:ext cx="5750719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57701"/>
            <a:ext cx="2171700" cy="103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145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Initialization states when/where to start.</a:t>
            </a:r>
          </a:p>
          <a:p>
            <a:r>
              <a:rPr lang="en-US" dirty="0"/>
              <a:t>Condition in </a:t>
            </a:r>
            <a:r>
              <a:rPr lang="en-US" sz="28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dirty="0"/>
              <a:t> head </a:t>
            </a:r>
            <a:r>
              <a:rPr lang="en-US" dirty="0">
                <a:solidFill>
                  <a:srgbClr val="FF0000"/>
                </a:solidFill>
              </a:rPr>
              <a:t>implies</a:t>
            </a:r>
            <a:r>
              <a:rPr lang="en-US" dirty="0"/>
              <a:t> when/where to stop.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For example,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E31E2"/>
                </a:solidFill>
                <a:latin typeface="Consolas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&lt; 5) </a:t>
            </a:r>
            <a:r>
              <a:rPr lang="en-US" dirty="0"/>
              <a:t>means to continue until </a:t>
            </a:r>
            <a:r>
              <a:rPr lang="en-US" dirty="0">
                <a:solidFill>
                  <a:srgbClr val="0E31E2"/>
                </a:solidFill>
                <a:latin typeface="Consolas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&gt;= 5.</a:t>
            </a:r>
          </a:p>
          <a:p>
            <a:r>
              <a:rPr lang="en-US" dirty="0"/>
              <a:t>Update the variable used in condition inside </a:t>
            </a:r>
            <a:r>
              <a:rPr lang="en-US" sz="28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dirty="0"/>
              <a:t>-body. It tells how fast we move towards the goal.</a:t>
            </a:r>
          </a:p>
          <a:p>
            <a:r>
              <a:rPr lang="en-US" dirty="0"/>
              <a:t>Statements need to repeated are put inside </a:t>
            </a:r>
            <a:r>
              <a:rPr lang="en-US" sz="28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dirty="0"/>
              <a:t>-body.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77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7182-87D6-9440-9121-4454952A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 and do-while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6FF7-31B4-9C4C-809F-57045300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for-statement is a succinct way to write while-statement, which puts initialization into for-head.</a:t>
            </a:r>
          </a:p>
          <a:p>
            <a:r>
              <a:rPr lang="en-US" dirty="0"/>
              <a:t>for-statement is used in case when number of repetitions can be represented by an int.</a:t>
            </a:r>
          </a:p>
          <a:p>
            <a:r>
              <a:rPr lang="en-US" dirty="0"/>
              <a:t>while- and for-statement do entry check, the repetition body may not run at all.</a:t>
            </a:r>
          </a:p>
          <a:p>
            <a:r>
              <a:rPr lang="en-US" dirty="0"/>
              <a:t>do-while statement does exit check, its repetition body will run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369185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while-statement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62000" y="2286000"/>
            <a:ext cx="5943600" cy="3200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2743200" y="1390648"/>
            <a:ext cx="2209800" cy="7112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E31E2"/>
                </a:solidFill>
              </a:rPr>
              <a:t>Initialization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3848100" y="210184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1981200" y="2635248"/>
            <a:ext cx="3810000" cy="800100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2133600" y="4044179"/>
            <a:ext cx="3505200" cy="991369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7030A0"/>
                </a:solidFill>
              </a:rPr>
              <a:t>StatementToRepeat</a:t>
            </a:r>
            <a:endParaRPr lang="en-US" sz="2800" dirty="0">
              <a:solidFill>
                <a:srgbClr val="7030A0"/>
              </a:solidFill>
            </a:endParaRPr>
          </a:p>
        </p:txBody>
      </p:sp>
      <p:cxnSp>
        <p:nvCxnSpPr>
          <p:cNvPr id="20" name="Straight Arrow Connector 19"/>
          <p:cNvCxnSpPr>
            <a:stCxn id="7" idx="2"/>
            <a:endCxn id="11" idx="0"/>
          </p:cNvCxnSpPr>
          <p:nvPr/>
        </p:nvCxnSpPr>
        <p:spPr>
          <a:xfrm>
            <a:off x="3886200" y="3435348"/>
            <a:ext cx="0" cy="608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46400" y="3432163"/>
            <a:ext cx="838200" cy="61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36" name="Flowchart: Process 35"/>
          <p:cNvSpPr/>
          <p:nvPr/>
        </p:nvSpPr>
        <p:spPr>
          <a:xfrm>
            <a:off x="4853709" y="5715000"/>
            <a:ext cx="2918691" cy="47624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Next statement</a:t>
            </a:r>
          </a:p>
        </p:txBody>
      </p:sp>
      <p:cxnSp>
        <p:nvCxnSpPr>
          <p:cNvPr id="38" name="Elbow Connector 37"/>
          <p:cNvCxnSpPr>
            <a:stCxn id="7" idx="3"/>
            <a:endCxn id="36" idx="0"/>
          </p:cNvCxnSpPr>
          <p:nvPr/>
        </p:nvCxnSpPr>
        <p:spPr>
          <a:xfrm>
            <a:off x="5791200" y="3035298"/>
            <a:ext cx="521855" cy="26797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2"/>
          </p:cNvCxnSpPr>
          <p:nvPr/>
        </p:nvCxnSpPr>
        <p:spPr>
          <a:xfrm rot="5400000">
            <a:off x="2365374" y="3813174"/>
            <a:ext cx="298452" cy="2743200"/>
          </a:xfrm>
          <a:prstGeom prst="bent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38800" y="2430262"/>
            <a:ext cx="990600" cy="61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false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143000" y="2430262"/>
            <a:ext cx="0" cy="29037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143000" y="2430262"/>
            <a:ext cx="27051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98309" y="1891207"/>
            <a:ext cx="172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while-statement</a:t>
            </a:r>
          </a:p>
        </p:txBody>
      </p:sp>
      <p:cxnSp>
        <p:nvCxnSpPr>
          <p:cNvPr id="67" name="Curved Connector 66"/>
          <p:cNvCxnSpPr>
            <a:stCxn id="65" idx="2"/>
          </p:cNvCxnSpPr>
          <p:nvPr/>
        </p:nvCxnSpPr>
        <p:spPr>
          <a:xfrm rot="5400000">
            <a:off x="6476393" y="2413546"/>
            <a:ext cx="635061" cy="329046"/>
          </a:xfrm>
          <a:prstGeom prst="curvedConnector3">
            <a:avLst>
              <a:gd name="adj1" fmla="val 776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23" y="2895600"/>
            <a:ext cx="22860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54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Warning: no ; right after condition unless you know what you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(num &lt;=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num++;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00100" y="5029200"/>
            <a:ext cx="1524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rest code is inaccessible.</a:t>
            </a:r>
          </a:p>
        </p:txBody>
      </p:sp>
      <p:cxnSp>
        <p:nvCxnSpPr>
          <p:cNvPr id="9" name="Straight Arrow Connector 8"/>
          <p:cNvCxnSpPr>
            <a:cxnSpLocks/>
            <a:stCxn id="5" idx="3"/>
          </p:cNvCxnSpPr>
          <p:nvPr/>
        </p:nvCxnSpPr>
        <p:spPr>
          <a:xfrm flipH="1" flipV="1">
            <a:off x="800100" y="3048000"/>
            <a:ext cx="15240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71" y="3551253"/>
            <a:ext cx="2409825" cy="295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E8441AA-F262-9B48-98A0-8134FBD6AB01}"/>
              </a:ext>
            </a:extLst>
          </p:cNvPr>
          <p:cNvSpPr/>
          <p:nvPr/>
        </p:nvSpPr>
        <p:spPr>
          <a:xfrm>
            <a:off x="4977572" y="1392939"/>
            <a:ext cx="2819400" cy="609600"/>
          </a:xfrm>
          <a:prstGeom prst="wedgeRoundRectCallout">
            <a:avLst>
              <a:gd name="adj1" fmla="val -53788"/>
              <a:gd name="adj2" fmla="val 789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are in big, big trouble.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D3DA10-3913-8C4E-9EF6-51EB9C9E4C00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800100" y="4495800"/>
            <a:ext cx="762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97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while-statement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minimum number the </a:t>
            </a:r>
            <a:r>
              <a:rPr lang="en-US" dirty="0" err="1">
                <a:solidFill>
                  <a:srgbClr val="7030A0"/>
                </a:solidFill>
              </a:rPr>
              <a:t>statementToRepeat</a:t>
            </a:r>
            <a:r>
              <a:rPr lang="en-US" dirty="0"/>
              <a:t> will run?</a:t>
            </a:r>
          </a:p>
          <a:p>
            <a:r>
              <a:rPr lang="en-US" dirty="0">
                <a:solidFill>
                  <a:srgbClr val="00B050"/>
                </a:solidFill>
              </a:rPr>
              <a:t>What is the maximum number the </a:t>
            </a:r>
            <a:r>
              <a:rPr lang="en-US" dirty="0" err="1">
                <a:solidFill>
                  <a:srgbClr val="7030A0"/>
                </a:solidFill>
              </a:rPr>
              <a:t>statementToRepeat</a:t>
            </a:r>
            <a:r>
              <a:rPr lang="en-US" dirty="0">
                <a:solidFill>
                  <a:srgbClr val="00B050"/>
                </a:solidFill>
              </a:rPr>
              <a:t> will run?</a:t>
            </a:r>
          </a:p>
          <a:p>
            <a:pPr lvl="1"/>
            <a:r>
              <a:rPr lang="en-US" dirty="0">
                <a:solidFill>
                  <a:srgbClr val="0E31E2"/>
                </a:solidFill>
              </a:rPr>
              <a:t>What if the condition is always satisfied?</a:t>
            </a:r>
          </a:p>
          <a:p>
            <a:pPr lvl="1"/>
            <a:r>
              <a:rPr lang="en-US" dirty="0"/>
              <a:t>Common sense: the </a:t>
            </a:r>
            <a:r>
              <a:rPr lang="en-US" dirty="0">
                <a:solidFill>
                  <a:srgbClr val="00B050"/>
                </a:solidFill>
              </a:rPr>
              <a:t>variable used in </a:t>
            </a:r>
            <a:r>
              <a:rPr lang="en-US" dirty="0">
                <a:solidFill>
                  <a:srgbClr val="FF0000"/>
                </a:solidFill>
              </a:rPr>
              <a:t>condition</a:t>
            </a:r>
            <a:r>
              <a:rPr lang="en-US" dirty="0"/>
              <a:t> should be updated by </a:t>
            </a:r>
            <a:r>
              <a:rPr lang="en-US" dirty="0" err="1">
                <a:solidFill>
                  <a:srgbClr val="7030A0"/>
                </a:solidFill>
              </a:rPr>
              <a:t>statementToRepeat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42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Keep on running until reaching a goal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5483229"/>
            <a:ext cx="617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54727" y="5437047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0" y="5428963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 txBox="1">
            <a:spLocks noGrp="1"/>
          </p:cNvSpPr>
          <p:nvPr>
            <p:ph idx="1"/>
          </p:nvPr>
        </p:nvSpPr>
        <p:spPr>
          <a:xfrm>
            <a:off x="419100" y="1251365"/>
            <a:ext cx="8229600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u="sng" dirty="0"/>
              <a:t>In view of </a:t>
            </a:r>
            <a:r>
              <a:rPr lang="en-US" sz="2400" u="sng" dirty="0">
                <a:solidFill>
                  <a:srgbClr val="00B050"/>
                </a:solidFill>
              </a:rPr>
              <a:t>distance</a:t>
            </a:r>
            <a:r>
              <a:rPr lang="en-US" sz="2400" u="sng" dirty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E31E2"/>
                </a:solidFill>
              </a:rPr>
              <a:t>Where do we start?			Mile mark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Where is our goal?			Mile mark 5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A6A16"/>
                </a:solidFill>
              </a:rPr>
              <a:t>How fast do we go in each step?	Jump 1 mile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What do we do in each step?		Leave a paw mark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5614" y="5505163"/>
            <a:ext cx="984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srgbClr val="0E31E2"/>
                </a:solidFill>
              </a:rPr>
              <a:t>start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78020" y="5577620"/>
            <a:ext cx="883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</a:rPr>
              <a:t>goal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6" b="13837"/>
          <a:stretch/>
        </p:blipFill>
        <p:spPr bwMode="auto">
          <a:xfrm>
            <a:off x="7458074" y="4066601"/>
            <a:ext cx="889655" cy="13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11516"/>
            <a:ext cx="912836" cy="101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79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42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Keep on working until reaching a goal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5483229"/>
            <a:ext cx="617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54727" y="5437047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0" y="5428963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 txBox="1">
            <a:spLocks noGrp="1"/>
          </p:cNvSpPr>
          <p:nvPr>
            <p:ph idx="1"/>
          </p:nvPr>
        </p:nvSpPr>
        <p:spPr>
          <a:xfrm>
            <a:off x="419100" y="1143000"/>
            <a:ext cx="8229600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u="sng" dirty="0"/>
              <a:t>In view of </a:t>
            </a:r>
            <a:r>
              <a:rPr lang="en-US" sz="2400" u="sng" dirty="0">
                <a:solidFill>
                  <a:srgbClr val="00B050"/>
                </a:solidFill>
              </a:rPr>
              <a:t>timeline</a:t>
            </a:r>
            <a:r>
              <a:rPr lang="en-US" sz="2400" u="sng" dirty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E31E2"/>
                </a:solidFill>
              </a:rPr>
              <a:t>When do we start?                         </a:t>
            </a:r>
            <a:r>
              <a:rPr lang="en-US" sz="2400" dirty="0">
                <a:solidFill>
                  <a:srgbClr val="00B0F0"/>
                </a:solidFill>
              </a:rPr>
              <a:t>Freshman or Transfer junior?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What is our goal?                            </a:t>
            </a:r>
            <a:r>
              <a:rPr lang="en-US" sz="2400" dirty="0">
                <a:solidFill>
                  <a:srgbClr val="00B0F0"/>
                </a:solidFill>
              </a:rPr>
              <a:t>Associate or Bachelor degree?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A6A16"/>
                </a:solidFill>
              </a:rPr>
              <a:t>How fast do we go in each step? </a:t>
            </a:r>
            <a:r>
              <a:rPr lang="en-US" sz="2400" dirty="0">
                <a:solidFill>
                  <a:srgbClr val="00B0F0"/>
                </a:solidFill>
              </a:rPr>
              <a:t>Take 9 or 18 credits a semester?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What do we do in each step?       </a:t>
            </a:r>
            <a:r>
              <a:rPr lang="en-US" sz="2400" dirty="0">
                <a:solidFill>
                  <a:srgbClr val="00B0F0"/>
                </a:solidFill>
              </a:rPr>
              <a:t>Take necessary courses or play?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5614" y="5505163"/>
            <a:ext cx="984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srgbClr val="0E31E2"/>
                </a:solidFill>
              </a:rPr>
              <a:t>start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78020" y="5577620"/>
            <a:ext cx="883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</a:rPr>
              <a:t>goal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657599"/>
            <a:ext cx="1724815" cy="177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10944" r="13066" b="3719"/>
          <a:stretch/>
        </p:blipFill>
        <p:spPr bwMode="auto">
          <a:xfrm flipH="1">
            <a:off x="3671453" y="3832229"/>
            <a:ext cx="2041237" cy="1609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99" y="3456768"/>
            <a:ext cx="1059173" cy="199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18491" r="5195" b="18587"/>
          <a:stretch/>
        </p:blipFill>
        <p:spPr bwMode="auto">
          <a:xfrm>
            <a:off x="203079" y="3657599"/>
            <a:ext cx="1293717" cy="89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41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//Round 1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//Round 2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sz="2300" i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300" dirty="0"/>
              <a:t>…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//Round 5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8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10436</TotalTime>
  <Words>1744</Words>
  <Application>Microsoft Macintosh PowerPoint</Application>
  <PresentationFormat>On-screen Show (4:3)</PresentationFormat>
  <Paragraphs>320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Menlo</vt:lpstr>
      <vt:lpstr>Wingdings</vt:lpstr>
      <vt:lpstr>Office Theme</vt:lpstr>
      <vt:lpstr>Repetition</vt:lpstr>
      <vt:lpstr>Three types of repetition statements</vt:lpstr>
      <vt:lpstr>while-statement</vt:lpstr>
      <vt:lpstr>Illustration of while-statement</vt:lpstr>
      <vt:lpstr>Warning: no ; right after condition unless you know what you do</vt:lpstr>
      <vt:lpstr>Details for while-statement</vt:lpstr>
      <vt:lpstr>Keep on running until reaching a goal</vt:lpstr>
      <vt:lpstr>Keep on working until reaching a goal</vt:lpstr>
      <vt:lpstr>Repeat printing a sentence</vt:lpstr>
      <vt:lpstr>Repeat printing a sentence</vt:lpstr>
      <vt:lpstr>Repeat printing a sentence</vt:lpstr>
      <vt:lpstr>Repeat printing a sentence</vt:lpstr>
      <vt:lpstr>Repeat printing a sentence</vt:lpstr>
      <vt:lpstr>Repeat printing a sentence: II</vt:lpstr>
      <vt:lpstr>Repeat printing a sentence: III</vt:lpstr>
      <vt:lpstr>Repeat printing a sentence 5 times</vt:lpstr>
      <vt:lpstr>Repeat printing a sentence 5 times: II</vt:lpstr>
      <vt:lpstr>Repeat printing a sentence</vt:lpstr>
      <vt:lpstr>Repeat something for 5 times</vt:lpstr>
      <vt:lpstr>Print out numbers 1--100</vt:lpstr>
      <vt:lpstr>Print out odd numbers in [1, 100]</vt:lpstr>
      <vt:lpstr>Question: print odd #s in 1--100</vt:lpstr>
      <vt:lpstr>A joke: count from 1 to 10000</vt:lpstr>
      <vt:lpstr>Question: print odd #s in 1--100</vt:lpstr>
      <vt:lpstr>Print out even numbers in [1, 100]</vt:lpstr>
      <vt:lpstr>for-statement</vt:lpstr>
      <vt:lpstr>for-statement example</vt:lpstr>
      <vt:lpstr>do-while statement</vt:lpstr>
      <vt:lpstr>do-while vs. while statement</vt:lpstr>
      <vt:lpstr>do-while vs. while statement: II</vt:lpstr>
      <vt:lpstr>Summary</vt:lpstr>
      <vt:lpstr>for- and do-while statement</vt:lpstr>
    </vt:vector>
  </TitlesOfParts>
  <Company>Iowa Wesleyan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</dc:title>
  <dc:creator>Windows User</dc:creator>
  <cp:lastModifiedBy>Microsoft Office User</cp:lastModifiedBy>
  <cp:revision>137</cp:revision>
  <dcterms:created xsi:type="dcterms:W3CDTF">2011-09-10T22:59:21Z</dcterms:created>
  <dcterms:modified xsi:type="dcterms:W3CDTF">2020-09-14T12:44:39Z</dcterms:modified>
</cp:coreProperties>
</file>