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1" r:id="rId4"/>
    <p:sldId id="262" r:id="rId5"/>
    <p:sldId id="264" r:id="rId6"/>
    <p:sldId id="268" r:id="rId7"/>
    <p:sldId id="265" r:id="rId8"/>
    <p:sldId id="266" r:id="rId9"/>
    <p:sldId id="277" r:id="rId10"/>
    <p:sldId id="267" r:id="rId11"/>
    <p:sldId id="269" r:id="rId12"/>
    <p:sldId id="282" r:id="rId13"/>
    <p:sldId id="270" r:id="rId14"/>
    <p:sldId id="280" r:id="rId15"/>
    <p:sldId id="271" r:id="rId16"/>
    <p:sldId id="273" r:id="rId17"/>
    <p:sldId id="274" r:id="rId18"/>
    <p:sldId id="275" r:id="rId19"/>
    <p:sldId id="276" r:id="rId20"/>
    <p:sldId id="284" r:id="rId21"/>
    <p:sldId id="285" r:id="rId22"/>
    <p:sldId id="286" r:id="rId23"/>
    <p:sldId id="28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3333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9"/>
    <p:restoredTop sz="92920"/>
  </p:normalViewPr>
  <p:slideViewPr>
    <p:cSldViewPr>
      <p:cViewPr varScale="1">
        <p:scale>
          <a:sx n="70" d="100"/>
          <a:sy n="70" d="100"/>
        </p:scale>
        <p:origin x="21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4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94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8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5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0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9AFFE-0D94-4082-85FD-CD67B60CD492}" type="datetimeFigureOut">
              <a:rPr lang="en-US" smtClean="0"/>
              <a:t>8/23/20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5617-CB0D-414E-9F3F-4A265B61D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3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1: Hare and Tortoise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Race between hare and tortoise</a:t>
            </a:r>
          </a:p>
          <a:p>
            <a:r>
              <a:rPr lang="en-US" dirty="0"/>
              <a:t>Learn array, class, and object</a:t>
            </a:r>
          </a:p>
        </p:txBody>
      </p:sp>
    </p:spTree>
    <p:extLst>
      <p:ext uri="{BB962C8B-B14F-4D97-AF65-F5344CB8AC3E}">
        <p14:creationId xmlns:p14="http://schemas.microsoft.com/office/powerpoint/2010/main" val="1730370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Tortoise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     </a:t>
            </a:r>
            <a:r>
              <a:rPr lang="en-US" sz="2100" dirty="0">
                <a:solidFill>
                  <a:srgbClr val="CC00FF"/>
                </a:solidFill>
              </a:rPr>
              <a:t>public</a:t>
            </a:r>
            <a:r>
              <a:rPr lang="en-US" sz="2100" dirty="0"/>
              <a:t> 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getPosition</a:t>
            </a:r>
            <a:r>
              <a:rPr lang="en-US" sz="2100" dirty="0"/>
              <a:t>()  {</a:t>
            </a:r>
          </a:p>
          <a:p>
            <a:pPr marL="0" indent="0">
              <a:buNone/>
            </a:pPr>
            <a:r>
              <a:rPr lang="en-US" sz="2100" dirty="0"/>
              <a:t>             </a:t>
            </a:r>
            <a:r>
              <a:rPr lang="en-US" sz="21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      </a:t>
            </a:r>
            <a:r>
              <a:rPr lang="en-US" sz="2100" dirty="0">
                <a:solidFill>
                  <a:srgbClr val="00B050"/>
                </a:solidFill>
              </a:rPr>
              <a:t>//The position generated by move() might be out of boundary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 //of the road (slip pass the leftmost square or 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 //slop past the rightmost square of the road),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B050"/>
                </a:solidFill>
              </a:rPr>
              <a:t>      //reset the position to an appropriate number.</a:t>
            </a:r>
          </a:p>
          <a:p>
            <a:pPr marL="0" indent="0">
              <a:buNone/>
            </a:pPr>
            <a:r>
              <a:rPr lang="en-US" sz="2100" dirty="0"/>
              <a:t>      </a:t>
            </a:r>
            <a:r>
              <a:rPr lang="en-US" sz="2100" dirty="0">
                <a:solidFill>
                  <a:srgbClr val="CC00FF"/>
                </a:solidFill>
              </a:rPr>
              <a:t>public</a:t>
            </a:r>
            <a:r>
              <a:rPr lang="en-US" sz="2100" dirty="0"/>
              <a:t> void </a:t>
            </a:r>
            <a:r>
              <a:rPr lang="en-US" sz="2100" dirty="0" err="1"/>
              <a:t>setPosition</a:t>
            </a:r>
            <a:r>
              <a:rPr lang="en-US" sz="2100" dirty="0"/>
              <a:t>(</a:t>
            </a:r>
            <a:r>
              <a:rPr lang="en-US" sz="2100" dirty="0" err="1"/>
              <a:t>int</a:t>
            </a:r>
            <a:r>
              <a:rPr lang="en-US" sz="2100" dirty="0"/>
              <a:t> </a:t>
            </a:r>
            <a:r>
              <a:rPr lang="en-US" sz="2100" dirty="0" err="1"/>
              <a:t>newPosition</a:t>
            </a:r>
            <a:r>
              <a:rPr lang="en-US" sz="2100" dirty="0"/>
              <a:t>) {</a:t>
            </a:r>
          </a:p>
          <a:p>
            <a:pPr marL="0" indent="0">
              <a:buNone/>
            </a:pPr>
            <a:r>
              <a:rPr lang="en-US" sz="2100" dirty="0"/>
              <a:t>              </a:t>
            </a:r>
            <a:r>
              <a:rPr lang="en-US" sz="21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100" dirty="0"/>
              <a:t>      }</a:t>
            </a:r>
          </a:p>
          <a:p>
            <a:pPr marL="0" indent="0">
              <a:buNone/>
            </a:pPr>
            <a:r>
              <a:rPr lang="en-US" sz="2100" dirty="0"/>
              <a:t>}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14800" y="4709254"/>
            <a:ext cx="4343400" cy="14478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No need to override equals and </a:t>
            </a:r>
            <a:r>
              <a:rPr lang="en-US" dirty="0" err="1"/>
              <a:t>toString</a:t>
            </a:r>
            <a:r>
              <a:rPr lang="en-US" dirty="0"/>
              <a:t> method for this class.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Also, we do not need to retrieve or modify move pattern. So no getter and setter for pattern data member.</a:t>
            </a:r>
          </a:p>
        </p:txBody>
      </p:sp>
    </p:spTree>
    <p:extLst>
      <p:ext uri="{BB962C8B-B14F-4D97-AF65-F5344CB8AC3E}">
        <p14:creationId xmlns:p14="http://schemas.microsoft.com/office/powerpoint/2010/main" val="318458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Hare class similarly.</a:t>
            </a:r>
          </a:p>
        </p:txBody>
      </p:sp>
    </p:spTree>
    <p:extLst>
      <p:ext uri="{BB962C8B-B14F-4D97-AF65-F5344CB8AC3E}">
        <p14:creationId xmlns:p14="http://schemas.microsoft.com/office/powerpoint/2010/main" val="247881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Road can be thought as adjacent blocks (squares) of mud, when an animal step on a square, the animal will leave a  mark.</a:t>
            </a:r>
          </a:p>
          <a:p>
            <a:pPr lvl="1"/>
            <a:r>
              <a:rPr lang="en-US" dirty="0"/>
              <a:t>A hare leaves letter ‘H’, while a tortoise leaves letter ‘T’. An untouched square is represented by a space.</a:t>
            </a:r>
          </a:p>
          <a:p>
            <a:r>
              <a:rPr lang="en-US" dirty="0"/>
              <a:t>Use an array of char to represent a road. It remains to find operations for this data member.</a:t>
            </a:r>
          </a:p>
        </p:txBody>
      </p:sp>
    </p:spTree>
    <p:extLst>
      <p:ext uri="{BB962C8B-B14F-4D97-AF65-F5344CB8AC3E}">
        <p14:creationId xmlns:p14="http://schemas.microsoft.com/office/powerpoint/2010/main" val="85292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CC00FF"/>
                </a:solidFill>
              </a:rPr>
              <a:t>public class </a:t>
            </a:r>
            <a:r>
              <a:rPr lang="en-US" sz="2300" dirty="0"/>
              <a:t>Road {</a:t>
            </a:r>
          </a:p>
          <a:p>
            <a:pPr marL="0" indent="0">
              <a:buNone/>
            </a:pPr>
            <a:r>
              <a:rPr lang="en-US" sz="2300" dirty="0"/>
              <a:t>       </a:t>
            </a:r>
            <a:r>
              <a:rPr lang="en-US" sz="2300" dirty="0">
                <a:solidFill>
                  <a:srgbClr val="CC00FF"/>
                </a:solidFill>
              </a:rPr>
              <a:t>private</a:t>
            </a:r>
            <a:r>
              <a:rPr lang="en-US" sz="2300" dirty="0"/>
              <a:t> char squares[];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  </a:t>
            </a:r>
            <a:r>
              <a:rPr lang="en-US" sz="2300" dirty="0">
                <a:solidFill>
                  <a:srgbClr val="3366FF"/>
                </a:solidFill>
              </a:rPr>
              <a:t>//TODO: a default constructor to create a road with 70 squares,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3366FF"/>
                </a:solidFill>
              </a:rPr>
              <a:t>       //each square is initialized with a space char.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3366FF"/>
                </a:solidFill>
              </a:rPr>
              <a:t>       //A non-default constructor to create a road with proper length.</a:t>
            </a:r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00B050"/>
                </a:solidFill>
              </a:rPr>
              <a:t>//Clear each square of road to be space char.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   //It is equivalent to clean the road.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   //Called by constructor.</a:t>
            </a:r>
          </a:p>
          <a:p>
            <a:pPr marL="0" indent="0">
              <a:buNone/>
            </a:pPr>
            <a:r>
              <a:rPr lang="en-US" sz="2300" dirty="0"/>
              <a:t>     public void clear() {</a:t>
            </a:r>
          </a:p>
          <a:p>
            <a:pPr marL="0" indent="0">
              <a:buNone/>
            </a:pPr>
            <a:r>
              <a:rPr lang="en-US" sz="2300" dirty="0"/>
              <a:t>             </a:t>
            </a:r>
            <a:r>
              <a:rPr lang="en-US" sz="2300" dirty="0">
                <a:solidFill>
                  <a:srgbClr val="FF0000"/>
                </a:solidFill>
              </a:rPr>
              <a:t>//Your code goes here.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}</a:t>
            </a:r>
          </a:p>
          <a:p>
            <a:pPr marL="0" indent="0">
              <a:buNone/>
            </a:pP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99139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3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en-US" sz="2300" dirty="0"/>
              <a:t>      </a:t>
            </a:r>
            <a:r>
              <a:rPr lang="en-US" sz="2300" dirty="0">
                <a:solidFill>
                  <a:srgbClr val="00B050"/>
                </a:solidFill>
              </a:rPr>
              <a:t>//Get </a:t>
            </a:r>
            <a:r>
              <a:rPr lang="en-US" sz="2300" dirty="0" err="1">
                <a:solidFill>
                  <a:srgbClr val="00B050"/>
                </a:solidFill>
              </a:rPr>
              <a:t>endline</a:t>
            </a:r>
            <a:r>
              <a:rPr lang="en-US" sz="2300" dirty="0">
                <a:solidFill>
                  <a:srgbClr val="00B050"/>
                </a:solidFill>
              </a:rPr>
              <a:t> (the index of the last square) of the road.</a:t>
            </a:r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CC00FF"/>
                </a:solidFill>
              </a:rPr>
              <a:t>public</a:t>
            </a:r>
            <a:r>
              <a:rPr lang="en-US" sz="2300" dirty="0"/>
              <a:t> </a:t>
            </a:r>
            <a:r>
              <a:rPr lang="en-US" sz="2300" dirty="0" err="1"/>
              <a:t>int</a:t>
            </a:r>
            <a:r>
              <a:rPr lang="en-US" sz="2300" dirty="0"/>
              <a:t> </a:t>
            </a:r>
            <a:r>
              <a:rPr lang="en-US" sz="2300" dirty="0" err="1"/>
              <a:t>getEndLine</a:t>
            </a:r>
            <a:r>
              <a:rPr lang="en-US" sz="2300" dirty="0"/>
              <a:t>(){</a:t>
            </a:r>
          </a:p>
          <a:p>
            <a:pPr marL="0" indent="0">
              <a:buNone/>
            </a:pPr>
            <a:r>
              <a:rPr lang="en-US" sz="2300" dirty="0"/>
              <a:t>           </a:t>
            </a:r>
            <a:r>
              <a:rPr lang="en-US" sz="23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300" dirty="0"/>
              <a:t>     }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00B050"/>
                </a:solidFill>
              </a:rPr>
              <a:t>//Put </a:t>
            </a:r>
            <a:r>
              <a:rPr lang="en-US" sz="2300" u="sng" dirty="0" err="1">
                <a:solidFill>
                  <a:srgbClr val="00B050"/>
                </a:solidFill>
              </a:rPr>
              <a:t>ch</a:t>
            </a:r>
            <a:r>
              <a:rPr lang="en-US" sz="2300" u="sng" dirty="0">
                <a:solidFill>
                  <a:srgbClr val="00B050"/>
                </a:solidFill>
              </a:rPr>
              <a:t> into position of array squares.</a:t>
            </a: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300" dirty="0"/>
              <a:t>     </a:t>
            </a:r>
            <a:r>
              <a:rPr lang="en-US" sz="2300" dirty="0">
                <a:solidFill>
                  <a:srgbClr val="CC00FF"/>
                </a:solidFill>
              </a:rPr>
              <a:t>public</a:t>
            </a:r>
            <a:r>
              <a:rPr lang="en-US" sz="2300" dirty="0"/>
              <a:t> void mark(</a:t>
            </a:r>
            <a:r>
              <a:rPr lang="en-US" sz="2300" dirty="0" err="1"/>
              <a:t>int</a:t>
            </a:r>
            <a:r>
              <a:rPr lang="en-US" sz="2300" dirty="0"/>
              <a:t> position, char </a:t>
            </a:r>
            <a:r>
              <a:rPr lang="en-US" sz="2300" dirty="0" err="1"/>
              <a:t>ch</a:t>
            </a:r>
            <a:r>
              <a:rPr lang="en-US" sz="2300" dirty="0"/>
              <a:t>){</a:t>
            </a:r>
          </a:p>
          <a:p>
            <a:pPr marL="0" indent="0">
              <a:buNone/>
            </a:pPr>
            <a:r>
              <a:rPr lang="en-US" sz="2300" dirty="0"/>
              <a:t>            </a:t>
            </a:r>
            <a:r>
              <a:rPr lang="en-US" sz="23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3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28149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road: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800" dirty="0">
                <a:solidFill>
                  <a:srgbClr val="CC00FF"/>
                </a:solidFill>
              </a:rPr>
              <a:t>public</a:t>
            </a:r>
            <a:r>
              <a:rPr lang="en-US" sz="2800" dirty="0"/>
              <a:t> String </a:t>
            </a:r>
            <a:r>
              <a:rPr lang="en-US" sz="2800" dirty="0" err="1"/>
              <a:t>toString</a:t>
            </a:r>
            <a:r>
              <a:rPr lang="en-US" sz="2800" dirty="0"/>
              <a:t>() 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String </a:t>
            </a:r>
            <a:r>
              <a:rPr lang="en-US" sz="2200" dirty="0" err="1">
                <a:solidFill>
                  <a:srgbClr val="6A3E3E"/>
                </a:solidFill>
                <a:highlight>
                  <a:srgbClr val="E8F2FE"/>
                </a:highlight>
                <a:latin typeface="Monaco" charset="0"/>
              </a:rPr>
              <a:t>str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 = </a:t>
            </a:r>
            <a:r>
              <a:rPr lang="en-US" sz="2200" dirty="0">
                <a:solidFill>
                  <a:srgbClr val="2A00FF"/>
                </a:solidFill>
                <a:highlight>
                  <a:srgbClr val="E8F2FE"/>
                </a:highlight>
                <a:latin typeface="Monaco" charset="0"/>
              </a:rPr>
              <a:t>""</a:t>
            </a:r>
            <a:r>
              <a:rPr lang="en-US" sz="2200" dirty="0">
                <a:solidFill>
                  <a:srgbClr val="000000"/>
                </a:solidFill>
                <a:highlight>
                  <a:srgbClr val="E8F2FE"/>
                </a:highlight>
                <a:latin typeface="Monaco" charset="0"/>
              </a:rPr>
              <a:t>;</a:t>
            </a:r>
            <a:r>
              <a:rPr lang="en-US" sz="2800" dirty="0"/>
              <a:t>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      //TODO: concatenate chars from the first square,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B050"/>
                </a:solidFill>
              </a:rPr>
              <a:t>            </a:t>
            </a:r>
            <a:r>
              <a:rPr lang="en-US" sz="2800" dirty="0">
                <a:solidFill>
                  <a:srgbClr val="00B050"/>
                </a:solidFill>
              </a:rPr>
              <a:t>//which is indexed at 0, to the last square, to str.</a:t>
            </a:r>
          </a:p>
          <a:p>
            <a:pPr marL="0" indent="0">
              <a:buNone/>
            </a:pPr>
            <a:r>
              <a:rPr lang="nn-NO" sz="2800" dirty="0"/>
              <a:t>         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       return </a:t>
            </a:r>
            <a:r>
              <a:rPr lang="en-US" sz="2800" dirty="0" err="1"/>
              <a:t>str</a:t>
            </a:r>
            <a:r>
              <a:rPr lang="en-US" sz="2800" dirty="0"/>
              <a:t>;</a:t>
            </a:r>
          </a:p>
          <a:p>
            <a:pPr marL="0" indent="0">
              <a:buNone/>
            </a:pPr>
            <a:r>
              <a:rPr lang="en-US" sz="2800" dirty="0"/>
              <a:t>  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24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00FF"/>
                </a:solidFill>
              </a:rPr>
              <a:t>public </a:t>
            </a:r>
            <a:r>
              <a:rPr lang="en-US" dirty="0"/>
              <a:t>class Competition {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private</a:t>
            </a:r>
            <a:r>
              <a:rPr lang="en-US" dirty="0"/>
              <a:t> Hare </a:t>
            </a:r>
            <a:r>
              <a:rPr lang="en-US" dirty="0" err="1"/>
              <a:t>hare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private</a:t>
            </a:r>
            <a:r>
              <a:rPr lang="en-US" dirty="0"/>
              <a:t> Tortoise tor;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private</a:t>
            </a:r>
            <a:r>
              <a:rPr lang="en-US" dirty="0"/>
              <a:t> Road </a:t>
            </a:r>
            <a:r>
              <a:rPr lang="en-US" dirty="0" err="1"/>
              <a:t>road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CC00FF"/>
                </a:solidFill>
              </a:rPr>
              <a:t>public</a:t>
            </a:r>
            <a:r>
              <a:rPr lang="en-US" dirty="0"/>
              <a:t> Competition() {</a:t>
            </a:r>
          </a:p>
          <a:p>
            <a:pPr marL="0" indent="0">
              <a:buNone/>
            </a:pPr>
            <a:r>
              <a:rPr lang="en-US" dirty="0"/>
              <a:t>              hare = new Hare();</a:t>
            </a:r>
          </a:p>
          <a:p>
            <a:pPr marL="0" indent="0">
              <a:buNone/>
            </a:pPr>
            <a:r>
              <a:rPr lang="en-US" dirty="0"/>
              <a:t>              tor = new Tortoise();</a:t>
            </a:r>
          </a:p>
          <a:p>
            <a:pPr marL="0" indent="0">
              <a:buNone/>
            </a:pPr>
            <a:r>
              <a:rPr lang="en-US" dirty="0"/>
              <a:t>              road = new Road();</a:t>
            </a:r>
          </a:p>
          <a:p>
            <a:pPr marL="0" indent="0">
              <a:buNone/>
            </a:pPr>
            <a:r>
              <a:rPr lang="en-US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97664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CC00FF"/>
                </a:solidFill>
              </a:rPr>
              <a:t>public</a:t>
            </a:r>
            <a:r>
              <a:rPr lang="en-US" sz="2200" dirty="0"/>
              <a:t> void start() {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>
                <a:solidFill>
                  <a:srgbClr val="00B050"/>
                </a:solidFill>
              </a:rPr>
              <a:t>//TODO: find out </a:t>
            </a:r>
            <a:r>
              <a:rPr lang="en-US" sz="2200" dirty="0" err="1">
                <a:solidFill>
                  <a:srgbClr val="00B050"/>
                </a:solidFill>
              </a:rPr>
              <a:t>endLine</a:t>
            </a:r>
            <a:r>
              <a:rPr lang="en-US" sz="2200" dirty="0">
                <a:solidFill>
                  <a:srgbClr val="00B050"/>
                </a:solidFill>
              </a:rPr>
              <a:t> of the road.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endLine</a:t>
            </a:r>
            <a:r>
              <a:rPr lang="en-US" sz="2200" dirty="0"/>
              <a:t> = …;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int</a:t>
            </a:r>
            <a:r>
              <a:rPr lang="en-US" sz="2200" dirty="0"/>
              <a:t> round = 1; </a:t>
            </a:r>
            <a:r>
              <a:rPr lang="en-US" sz="2200" dirty="0">
                <a:solidFill>
                  <a:srgbClr val="00B050"/>
                </a:solidFill>
              </a:rPr>
              <a:t>//Record time to start race.</a:t>
            </a:r>
          </a:p>
          <a:p>
            <a:pPr marL="0" indent="0">
              <a:buNone/>
            </a:pPr>
            <a:r>
              <a:rPr lang="en-US" sz="2200" dirty="0"/>
              <a:t>     as long as neither hare nor tortoise reaches </a:t>
            </a:r>
            <a:r>
              <a:rPr lang="en-US" sz="2200" dirty="0" err="1"/>
              <a:t>endline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7030A0"/>
                </a:solidFill>
              </a:rPr>
              <a:t>move hare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</a:rPr>
              <a:t>          move tortoise 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FF0000"/>
                </a:solidFill>
              </a:rPr>
              <a:t>adjust hare’s position if it is too left or too right.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          adjust tor’s position if it is too left or too right.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3333FF"/>
                </a:solidFill>
              </a:rPr>
              <a:t>Mark the road squares where hare and tor reach.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200">
                <a:solidFill>
                  <a:schemeClr val="accent5">
                    <a:lumMod val="75000"/>
                  </a:schemeClr>
                </a:solidFill>
              </a:rPr>
              <a:t>out round,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then road as a string.</a:t>
            </a:r>
          </a:p>
          <a:p>
            <a:pPr marL="0" indent="0">
              <a:buNone/>
            </a:pPr>
            <a:r>
              <a:rPr lang="en-US" sz="2200" dirty="0"/>
              <a:t>          </a:t>
            </a:r>
            <a:r>
              <a:rPr lang="en-US" sz="2200" dirty="0">
                <a:solidFill>
                  <a:srgbClr val="CC00FF"/>
                </a:solidFill>
              </a:rPr>
              <a:t>Clear road before animals prepare for the next round.</a:t>
            </a:r>
          </a:p>
        </p:txBody>
      </p:sp>
    </p:spTree>
    <p:extLst>
      <p:ext uri="{BB962C8B-B14F-4D97-AF65-F5344CB8AC3E}">
        <p14:creationId xmlns:p14="http://schemas.microsoft.com/office/powerpoint/2010/main" val="420648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Competition --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//Once at least one of hare and tortoise //reaches the </a:t>
            </a:r>
            <a:r>
              <a:rPr lang="en-US" dirty="0" err="1">
                <a:solidFill>
                  <a:srgbClr val="00B050"/>
                </a:solidFill>
              </a:rPr>
              <a:t>endline</a:t>
            </a:r>
            <a:r>
              <a:rPr lang="en-US" dirty="0">
                <a:solidFill>
                  <a:srgbClr val="00B050"/>
                </a:solidFill>
              </a:rPr>
              <a:t>, report the result.</a:t>
            </a:r>
          </a:p>
          <a:p>
            <a:pPr marL="0" indent="0">
              <a:buNone/>
            </a:pPr>
            <a:r>
              <a:rPr lang="en-US" dirty="0"/>
              <a:t>if both animals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print out </a:t>
            </a:r>
            <a:r>
              <a:rPr lang="en-US" dirty="0">
                <a:solidFill>
                  <a:srgbClr val="00B0F0"/>
                </a:solidFill>
              </a:rPr>
              <a:t>“It is a tie.”</a:t>
            </a:r>
          </a:p>
          <a:p>
            <a:pPr marL="0" indent="0">
              <a:buNone/>
            </a:pPr>
            <a:r>
              <a:rPr lang="en-US" dirty="0"/>
              <a:t>else if hare reaches the </a:t>
            </a:r>
            <a:r>
              <a:rPr lang="en-US" dirty="0" err="1"/>
              <a:t>endline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print out </a:t>
            </a:r>
            <a:r>
              <a:rPr lang="en-US" dirty="0">
                <a:solidFill>
                  <a:srgbClr val="7030A0"/>
                </a:solidFill>
              </a:rPr>
              <a:t>“Hare wins. Yuck.”</a:t>
            </a:r>
          </a:p>
          <a:p>
            <a:pPr marL="0" indent="0">
              <a:buNone/>
            </a:pPr>
            <a:r>
              <a:rPr lang="en-US" dirty="0"/>
              <a:t>        else print out </a:t>
            </a:r>
            <a:r>
              <a:rPr lang="en-US" dirty="0">
                <a:solidFill>
                  <a:srgbClr val="FF0000"/>
                </a:solidFill>
              </a:rPr>
              <a:t>“Tortoise wins. Yay!!!”</a:t>
            </a:r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//end of method start</a:t>
            </a:r>
          </a:p>
        </p:txBody>
      </p:sp>
    </p:spTree>
    <p:extLst>
      <p:ext uri="{BB962C8B-B14F-4D97-AF65-F5344CB8AC3E}">
        <p14:creationId xmlns:p14="http://schemas.microsoft.com/office/powerpoint/2010/main" val="4260771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Client of Competition – string things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C00FF"/>
                </a:solidFill>
              </a:rPr>
              <a:t>public</a:t>
            </a:r>
            <a:r>
              <a:rPr lang="en-US" dirty="0"/>
              <a:t> class </a:t>
            </a:r>
            <a:r>
              <a:rPr lang="en-US" dirty="0" err="1"/>
              <a:t>CompetitionClient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CC00FF"/>
                </a:solidFill>
              </a:rPr>
              <a:t>public</a:t>
            </a: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    Competition race = new Competition();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race.start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792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Hare and Tortoise move in a pattern recorded in array. Simulate the competition between them.</a:t>
            </a:r>
          </a:p>
          <a:p>
            <a:r>
              <a:rPr lang="en-US" dirty="0"/>
              <a:t>This project has the following classes:</a:t>
            </a:r>
          </a:p>
          <a:p>
            <a:pPr lvl="1"/>
            <a:r>
              <a:rPr lang="en-US" dirty="0"/>
              <a:t>Hare: record the current position of a hare and how it moves.</a:t>
            </a:r>
          </a:p>
          <a:p>
            <a:pPr lvl="1"/>
            <a:r>
              <a:rPr lang="en-US" dirty="0"/>
              <a:t>Tortoise: similar to hare</a:t>
            </a:r>
          </a:p>
          <a:p>
            <a:pPr lvl="1"/>
            <a:r>
              <a:rPr lang="en-US" dirty="0"/>
              <a:t>Road: describe a road object in competition</a:t>
            </a:r>
          </a:p>
          <a:p>
            <a:pPr lvl="1"/>
            <a:r>
              <a:rPr lang="en-US" dirty="0"/>
              <a:t>Competition: how hare, tortoise, and road work together to simulate the competition process</a:t>
            </a:r>
          </a:p>
          <a:p>
            <a:pPr lvl="1"/>
            <a:r>
              <a:rPr lang="en-US" dirty="0" err="1"/>
              <a:t>CompetitionClient</a:t>
            </a:r>
            <a:r>
              <a:rPr lang="en-US" dirty="0"/>
              <a:t>: test the competition class</a:t>
            </a:r>
          </a:p>
        </p:txBody>
      </p:sp>
    </p:spTree>
    <p:extLst>
      <p:ext uri="{BB962C8B-B14F-4D97-AF65-F5344CB8AC3E}">
        <p14:creationId xmlns:p14="http://schemas.microsoft.com/office/powerpoint/2010/main" val="121553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sz="2200" dirty="0"/>
              <a:t>   1:   T 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2:  H   T    </a:t>
            </a:r>
          </a:p>
          <a:p>
            <a:pPr marL="0" indent="0">
              <a:buNone/>
            </a:pPr>
            <a:r>
              <a:rPr lang="is-IS" sz="2200" dirty="0"/>
              <a:t>   3: H      T  </a:t>
            </a:r>
          </a:p>
          <a:p>
            <a:pPr marL="0" indent="0">
              <a:buNone/>
            </a:pPr>
            <a:r>
              <a:rPr lang="is-IS" sz="2200" dirty="0"/>
              <a:t>   4:    T      </a:t>
            </a:r>
          </a:p>
          <a:p>
            <a:pPr marL="0" indent="0">
              <a:buNone/>
            </a:pPr>
            <a:r>
              <a:rPr lang="is-IS" sz="2200" dirty="0"/>
              <a:t>Ouch, tortoise bites hare.</a:t>
            </a:r>
          </a:p>
          <a:p>
            <a:pPr marL="0" indent="0">
              <a:buNone/>
            </a:pPr>
            <a:r>
              <a:rPr lang="is-IS" sz="2200" dirty="0"/>
              <a:t>   5: T    H    </a:t>
            </a:r>
          </a:p>
          <a:p>
            <a:pPr marL="0" indent="0">
              <a:buNone/>
            </a:pPr>
            <a:r>
              <a:rPr lang="is-IS" sz="2200" dirty="0"/>
              <a:t>   6:   T H     </a:t>
            </a:r>
          </a:p>
          <a:p>
            <a:pPr marL="0" indent="0">
              <a:buNone/>
            </a:pPr>
            <a:r>
              <a:rPr lang="is-IS" sz="2200" dirty="0"/>
              <a:t>   7:   H  T    </a:t>
            </a:r>
          </a:p>
          <a:p>
            <a:pPr marL="0" indent="0">
              <a:buNone/>
            </a:pPr>
            <a:r>
              <a:rPr lang="is-IS" sz="2200" dirty="0"/>
              <a:t>   8:  H     T  </a:t>
            </a:r>
          </a:p>
          <a:p>
            <a:pPr marL="0" indent="0">
              <a:buNone/>
            </a:pPr>
            <a:r>
              <a:rPr lang="is-IS" sz="2200" dirty="0"/>
              <a:t>   9: H        T</a:t>
            </a:r>
          </a:p>
          <a:p>
            <a:pPr marL="0" indent="0">
              <a:buNone/>
            </a:pPr>
            <a:r>
              <a:rPr lang="is-IS" sz="2200" dirty="0"/>
              <a:t>Tortoise wins. Yay!!!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90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for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H    T    </a:t>
            </a:r>
          </a:p>
          <a:p>
            <a:pPr marL="0" indent="0">
              <a:buNone/>
            </a:pPr>
            <a:r>
              <a:rPr lang="is-IS" dirty="0"/>
              <a:t>   3: HT        </a:t>
            </a:r>
          </a:p>
          <a:p>
            <a:pPr marL="0" indent="0">
              <a:buNone/>
            </a:pPr>
            <a:r>
              <a:rPr lang="is-IS" dirty="0"/>
              <a:t>   4: T  H      </a:t>
            </a:r>
          </a:p>
          <a:p>
            <a:pPr marL="0" indent="0">
              <a:buNone/>
            </a:pPr>
            <a:r>
              <a:rPr lang="is-IS" dirty="0"/>
              <a:t>   5:   T  H    </a:t>
            </a:r>
          </a:p>
          <a:p>
            <a:pPr marL="0" indent="0">
              <a:buNone/>
            </a:pPr>
            <a:r>
              <a:rPr lang="is-IS" dirty="0"/>
              <a:t>   6:      T  H </a:t>
            </a:r>
          </a:p>
          <a:p>
            <a:pPr marL="0" indent="0">
              <a:buNone/>
            </a:pPr>
            <a:r>
              <a:rPr lang="is-IS" dirty="0"/>
              <a:t>   7:  T       H</a:t>
            </a:r>
          </a:p>
          <a:p>
            <a:pPr marL="0" indent="0">
              <a:buNone/>
            </a:pPr>
            <a:r>
              <a:rPr lang="is-IS" dirty="0"/>
              <a:t>Hare wins. Yuck.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274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output of a road of 10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s-IS" dirty="0"/>
              <a:t>   1: H T       </a:t>
            </a:r>
          </a:p>
          <a:p>
            <a:pPr marL="0" indent="0">
              <a:buNone/>
            </a:pPr>
            <a:r>
              <a:rPr lang="is-IS" dirty="0"/>
              <a:t>   2: T H       </a:t>
            </a:r>
          </a:p>
          <a:p>
            <a:pPr marL="0" indent="0">
              <a:buNone/>
            </a:pPr>
            <a:r>
              <a:rPr lang="is-IS" dirty="0"/>
              <a:t>   3: T     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  4: H T       </a:t>
            </a:r>
          </a:p>
          <a:p>
            <a:pPr marL="0" indent="0">
              <a:buNone/>
            </a:pPr>
            <a:r>
              <a:rPr lang="is-IS" dirty="0"/>
              <a:t>   5:    H T    </a:t>
            </a:r>
          </a:p>
          <a:p>
            <a:pPr marL="0" indent="0">
              <a:buNone/>
            </a:pPr>
            <a:r>
              <a:rPr lang="is-IS" dirty="0"/>
              <a:t>   6:  TH       </a:t>
            </a:r>
          </a:p>
          <a:p>
            <a:pPr marL="0" indent="0">
              <a:buNone/>
            </a:pPr>
            <a:r>
              <a:rPr lang="is-IS" dirty="0"/>
              <a:t>   7: TH        </a:t>
            </a:r>
          </a:p>
          <a:p>
            <a:pPr marL="0" indent="0">
              <a:buNone/>
            </a:pPr>
            <a:r>
              <a:rPr lang="is-IS" dirty="0"/>
              <a:t>   8:   T H     </a:t>
            </a:r>
          </a:p>
          <a:p>
            <a:pPr marL="0" indent="0">
              <a:buNone/>
            </a:pPr>
            <a:r>
              <a:rPr lang="is-IS" dirty="0"/>
              <a:t>   9:     HT    </a:t>
            </a:r>
          </a:p>
          <a:p>
            <a:pPr marL="0" indent="0">
              <a:buNone/>
            </a:pPr>
            <a:r>
              <a:rPr lang="is-IS" dirty="0"/>
              <a:t>  10:  T     H  </a:t>
            </a:r>
          </a:p>
          <a:p>
            <a:pPr marL="0" indent="0">
              <a:buNone/>
            </a:pPr>
            <a:r>
              <a:rPr lang="is-IS" dirty="0"/>
              <a:t>  11: T     H   </a:t>
            </a:r>
          </a:p>
          <a:p>
            <a:pPr marL="0" indent="0">
              <a:buNone/>
            </a:pPr>
            <a:r>
              <a:rPr lang="is-IS" dirty="0"/>
              <a:t>  12:    T  H   </a:t>
            </a:r>
          </a:p>
          <a:p>
            <a:pPr marL="0" indent="0">
              <a:buNone/>
            </a:pPr>
            <a:r>
              <a:rPr lang="is-IS" dirty="0"/>
              <a:t>  13:      T    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  14:        HT </a:t>
            </a:r>
          </a:p>
          <a:p>
            <a:pPr marL="0" indent="0">
              <a:buNone/>
            </a:pPr>
            <a:r>
              <a:rPr lang="is-IS" dirty="0"/>
              <a:t>  15:          T</a:t>
            </a:r>
          </a:p>
          <a:p>
            <a:pPr marL="0" indent="0">
              <a:buNone/>
            </a:pPr>
            <a:r>
              <a:rPr lang="is-IS" dirty="0"/>
              <a:t>Ouch, tortoise bites hare.</a:t>
            </a:r>
          </a:p>
          <a:p>
            <a:pPr marL="0" indent="0">
              <a:buNone/>
            </a:pPr>
            <a:r>
              <a:rPr lang="is-IS" dirty="0"/>
              <a:t>It is a tie.</a:t>
            </a:r>
          </a:p>
        </p:txBody>
      </p:sp>
    </p:spTree>
    <p:extLst>
      <p:ext uri="{BB962C8B-B14F-4D97-AF65-F5344CB8AC3E}">
        <p14:creationId xmlns:p14="http://schemas.microsoft.com/office/powerpoint/2010/main" val="202458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project, we learn how to simulate or model problems.</a:t>
            </a:r>
          </a:p>
          <a:p>
            <a:r>
              <a:rPr lang="en-US" dirty="0"/>
              <a:t>We define class and create objects to call on appropriate methods.</a:t>
            </a:r>
          </a:p>
          <a:p>
            <a:r>
              <a:rPr lang="en-US"/>
              <a:t>We </a:t>
            </a:r>
            <a:r>
              <a:rPr lang="en-US" dirty="0"/>
              <a:t>use array to represent the moving pattern of animals, and we use an array as data member of a road. </a:t>
            </a:r>
          </a:p>
        </p:txBody>
      </p:sp>
    </p:spTree>
    <p:extLst>
      <p:ext uri="{BB962C8B-B14F-4D97-AF65-F5344CB8AC3E}">
        <p14:creationId xmlns:p14="http://schemas.microsoft.com/office/powerpoint/2010/main" val="194084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Hare and Tortoise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competition involves a hare, a tortoise and a road. Once a road is given, its end line is known.</a:t>
            </a:r>
          </a:p>
          <a:p>
            <a:r>
              <a:rPr lang="en-US" dirty="0"/>
              <a:t>The road can be slippery, so competitors can fall backward (but not further left to square 0, image we put a pad at square 0.)</a:t>
            </a:r>
          </a:p>
          <a:p>
            <a:pPr lvl="1"/>
            <a:r>
              <a:rPr lang="en-US" dirty="0"/>
              <a:t>Assume that the square starts from 0.</a:t>
            </a:r>
          </a:p>
          <a:p>
            <a:r>
              <a:rPr lang="en-US" dirty="0"/>
              <a:t>A clock ticks once per second. Then each competitor will take its turn to move, until at least one of them reaches the end line. Report result.</a:t>
            </a:r>
          </a:p>
        </p:txBody>
      </p:sp>
    </p:spTree>
    <p:extLst>
      <p:ext uri="{BB962C8B-B14F-4D97-AF65-F5344CB8AC3E}">
        <p14:creationId xmlns:p14="http://schemas.microsoft.com/office/powerpoint/2010/main" val="190141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squares forward) 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squares backward) 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square forward)        </a:t>
            </a:r>
            <a:r>
              <a:rPr lang="en-US" dirty="0"/>
              <a:t>30%</a:t>
            </a:r>
          </a:p>
          <a:p>
            <a:r>
              <a:rPr lang="en-US" dirty="0"/>
              <a:t>How to represent this movement pattern?</a:t>
            </a:r>
          </a:p>
          <a:p>
            <a:pPr marL="0" indent="0">
              <a:buNone/>
            </a:pPr>
            <a:r>
              <a:rPr lang="en-US" dirty="0"/>
              <a:t>   Generate a random number in [1, 10]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1   2   3   4   5   </a:t>
            </a:r>
            <a:r>
              <a:rPr lang="en-US" dirty="0">
                <a:solidFill>
                  <a:srgbClr val="00B0F0"/>
                </a:solidFill>
              </a:rPr>
              <a:t>6   7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8   9   10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[1, 5],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[6, 7],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[8, 10],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</p:txBody>
      </p:sp>
    </p:spTree>
    <p:extLst>
      <p:ext uri="{BB962C8B-B14F-4D97-AF65-F5344CB8AC3E}">
        <p14:creationId xmlns:p14="http://schemas.microsoft.com/office/powerpoint/2010/main" val="395030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Fast plod (3 squares forward)      </a:t>
            </a:r>
            <a:r>
              <a:rPr lang="en-US" dirty="0"/>
              <a:t>50%</a:t>
            </a:r>
          </a:p>
          <a:p>
            <a:r>
              <a:rPr lang="en-US" dirty="0">
                <a:solidFill>
                  <a:srgbClr val="00B0F0"/>
                </a:solidFill>
              </a:rPr>
              <a:t>Slip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(6 squares backward)        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00B050"/>
                </a:solidFill>
              </a:rPr>
              <a:t>Slow plod (1 square forward)       </a:t>
            </a:r>
            <a:r>
              <a:rPr lang="en-US" dirty="0"/>
              <a:t>30%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dirty="0"/>
              <a:t>   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fast plod;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slip;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slow plod.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14589"/>
              </p:ext>
            </p:extLst>
          </p:nvPr>
        </p:nvGraphicFramePr>
        <p:xfrm>
          <a:off x="990600" y="58674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07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00B050"/>
                </a:solidFill>
              </a:rPr>
              <a:t>tortoise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Generate a random number in [</a:t>
            </a:r>
            <a:r>
              <a:rPr lang="en-US" dirty="0">
                <a:solidFill>
                  <a:srgbClr val="FF0000"/>
                </a:solidFill>
              </a:rPr>
              <a:t>0, 9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0   1   2   3   4   </a:t>
            </a:r>
            <a:r>
              <a:rPr lang="en-US" dirty="0">
                <a:solidFill>
                  <a:srgbClr val="00B0F0"/>
                </a:solidFill>
              </a:rPr>
              <a:t>5   6  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7   8   9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FF0000"/>
                </a:solidFill>
              </a:rPr>
              <a:t>[0, 4], </a:t>
            </a:r>
            <a:r>
              <a:rPr lang="en-US" dirty="0"/>
              <a:t>then </a:t>
            </a:r>
            <a:r>
              <a:rPr lang="en-US" dirty="0">
                <a:solidFill>
                  <a:srgbClr val="FF0000"/>
                </a:solidFill>
              </a:rPr>
              <a:t>move 3 squares;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F0"/>
                </a:solidFill>
              </a:rPr>
              <a:t>[5, 6], </a:t>
            </a:r>
            <a:r>
              <a:rPr lang="en-US" dirty="0"/>
              <a:t>then</a:t>
            </a:r>
            <a:r>
              <a:rPr lang="en-US" dirty="0">
                <a:solidFill>
                  <a:srgbClr val="00B0F0"/>
                </a:solidFill>
              </a:rPr>
              <a:t> move -6 squares;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/>
              <a:t>if the number is in </a:t>
            </a:r>
            <a:r>
              <a:rPr lang="en-US" dirty="0">
                <a:solidFill>
                  <a:srgbClr val="00B050"/>
                </a:solidFill>
              </a:rPr>
              <a:t>[7, 9], </a:t>
            </a:r>
            <a:r>
              <a:rPr lang="en-US" dirty="0"/>
              <a:t>then </a:t>
            </a:r>
            <a:r>
              <a:rPr lang="en-US" dirty="0">
                <a:solidFill>
                  <a:srgbClr val="00B050"/>
                </a:solidFill>
              </a:rPr>
              <a:t>move 1 square.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FF0000"/>
                </a:solidFill>
              </a:rPr>
              <a:t>0         1         2        3        4         </a:t>
            </a:r>
            <a:r>
              <a:rPr lang="en-US" sz="2200" i="1" dirty="0">
                <a:solidFill>
                  <a:srgbClr val="00B0F0"/>
                </a:solidFill>
              </a:rPr>
              <a:t>5         6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50"/>
                </a:solidFill>
              </a:rPr>
              <a:t>7        8        9  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that the tortoise's current position is 25, suppose random number 4 is generated, where 4 represents moving forward 3 squares, then current position is changed to 25 + 3 = 28.</a:t>
            </a: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09162"/>
              </p:ext>
            </p:extLst>
          </p:nvPr>
        </p:nvGraphicFramePr>
        <p:xfrm>
          <a:off x="1219200" y="3886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-6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02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Movement of </a:t>
            </a:r>
            <a:r>
              <a:rPr lang="en-US" dirty="0">
                <a:solidFill>
                  <a:srgbClr val="FF0000"/>
                </a:solidFill>
              </a:rPr>
              <a:t>hare</a:t>
            </a:r>
            <a:r>
              <a:rPr lang="en-US" dirty="0"/>
              <a:t>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Sleep (no move at all) 	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FF0000"/>
                </a:solidFill>
              </a:rPr>
              <a:t>Big hop (9 squares forward) 	     </a:t>
            </a:r>
            <a:r>
              <a:rPr lang="en-US" dirty="0"/>
              <a:t>20%</a:t>
            </a:r>
          </a:p>
          <a:p>
            <a:r>
              <a:rPr lang="en-US" dirty="0">
                <a:solidFill>
                  <a:srgbClr val="3333FF"/>
                </a:solidFill>
              </a:rPr>
              <a:t>Big slip (12 squares backward) 	     </a:t>
            </a:r>
            <a:r>
              <a:rPr lang="en-US" dirty="0"/>
              <a:t>10%</a:t>
            </a:r>
          </a:p>
          <a:p>
            <a:r>
              <a:rPr lang="en-US" dirty="0">
                <a:solidFill>
                  <a:srgbClr val="00B0F0"/>
                </a:solidFill>
              </a:rPr>
              <a:t>Small hop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(1 square forward) 	     </a:t>
            </a:r>
            <a:r>
              <a:rPr lang="en-US" dirty="0"/>
              <a:t>30%</a:t>
            </a:r>
          </a:p>
          <a:p>
            <a:r>
              <a:rPr lang="en-US" dirty="0">
                <a:solidFill>
                  <a:srgbClr val="00B050"/>
                </a:solidFill>
              </a:rPr>
              <a:t>Small slip (2 squares backward)     </a:t>
            </a:r>
            <a:r>
              <a:rPr lang="en-US" dirty="0"/>
              <a:t>20%</a:t>
            </a:r>
          </a:p>
          <a:p>
            <a:r>
              <a:rPr lang="en-US" dirty="0"/>
              <a:t>represent movement pattern in </a:t>
            </a:r>
            <a:r>
              <a:rPr lang="en-US" dirty="0">
                <a:solidFill>
                  <a:srgbClr val="CC00FF"/>
                </a:solidFill>
              </a:rPr>
              <a:t>array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7030A0"/>
                </a:solidFill>
              </a:rPr>
              <a:t>0         1</a:t>
            </a:r>
            <a:r>
              <a:rPr lang="en-US" sz="2200" i="1" dirty="0">
                <a:solidFill>
                  <a:srgbClr val="FF0000"/>
                </a:solidFill>
              </a:rPr>
              <a:t>       2        3        </a:t>
            </a:r>
            <a:r>
              <a:rPr lang="en-US" sz="2200" i="1" dirty="0">
                <a:solidFill>
                  <a:srgbClr val="3333FF"/>
                </a:solidFill>
              </a:rPr>
              <a:t>4</a:t>
            </a:r>
            <a:r>
              <a:rPr lang="en-US" sz="2200" i="1" dirty="0">
                <a:solidFill>
                  <a:srgbClr val="FF0000"/>
                </a:solidFill>
              </a:rPr>
              <a:t>        </a:t>
            </a:r>
            <a:r>
              <a:rPr lang="en-US" sz="2200" i="1" dirty="0">
                <a:solidFill>
                  <a:srgbClr val="00B0F0"/>
                </a:solidFill>
              </a:rPr>
              <a:t>5        6  </a:t>
            </a:r>
            <a:r>
              <a:rPr lang="en-US" sz="2200" i="1" dirty="0"/>
              <a:t>      </a:t>
            </a:r>
            <a:r>
              <a:rPr lang="en-US" sz="2200" i="1" dirty="0">
                <a:solidFill>
                  <a:srgbClr val="00B0F0"/>
                </a:solidFill>
              </a:rPr>
              <a:t>7</a:t>
            </a:r>
            <a:r>
              <a:rPr lang="en-US" sz="2200" i="1" dirty="0">
                <a:solidFill>
                  <a:srgbClr val="00B050"/>
                </a:solidFill>
              </a:rPr>
              <a:t>        8        9  </a:t>
            </a:r>
            <a:r>
              <a:rPr lang="en-US" sz="2200" i="1" dirty="0">
                <a:solidFill>
                  <a:srgbClr val="CC00FF"/>
                </a:solidFill>
              </a:rPr>
              <a:t>(index)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06383"/>
              </p:ext>
            </p:extLst>
          </p:nvPr>
        </p:nvGraphicFramePr>
        <p:xfrm>
          <a:off x="838200" y="5181600"/>
          <a:ext cx="64008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7030A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3333FF"/>
                          </a:solidFill>
                        </a:rPr>
                        <a:t>-12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F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00B050"/>
                          </a:solidFill>
                        </a:rPr>
                        <a:t>-2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29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C00FF"/>
                </a:solidFill>
              </a:rPr>
              <a:t>public class </a:t>
            </a:r>
            <a:r>
              <a:rPr lang="en-US" sz="2000" dirty="0"/>
              <a:t>Tortoise {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CC00FF"/>
                </a:solidFill>
              </a:rPr>
              <a:t>private</a:t>
            </a: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position;</a:t>
            </a:r>
          </a:p>
          <a:p>
            <a:pPr marL="0" indent="0">
              <a:buNone/>
            </a:pPr>
            <a:r>
              <a:rPr lang="nb-NO" sz="2000" dirty="0"/>
              <a:t>      </a:t>
            </a:r>
            <a:r>
              <a:rPr lang="nb-NO" sz="2000" dirty="0">
                <a:solidFill>
                  <a:srgbClr val="CC00FF"/>
                </a:solidFill>
              </a:rPr>
              <a:t>private</a:t>
            </a:r>
            <a:r>
              <a:rPr lang="nb-NO" sz="2000" dirty="0"/>
              <a:t> int[] </a:t>
            </a:r>
            <a:r>
              <a:rPr lang="nb-NO" sz="2000" dirty="0" err="1"/>
              <a:t>pattern</a:t>
            </a:r>
            <a:r>
              <a:rPr lang="nb-NO" sz="2000" dirty="0"/>
              <a:t>; </a:t>
            </a:r>
            <a:r>
              <a:rPr lang="nb-NO" sz="2000" dirty="0">
                <a:solidFill>
                  <a:srgbClr val="00B050"/>
                </a:solidFill>
              </a:rPr>
              <a:t>//</a:t>
            </a:r>
            <a:r>
              <a:rPr lang="nb-NO" sz="2000" dirty="0" err="1">
                <a:solidFill>
                  <a:srgbClr val="00B050"/>
                </a:solidFill>
              </a:rPr>
              <a:t>move</a:t>
            </a:r>
            <a:r>
              <a:rPr lang="nb-NO" sz="2000" dirty="0">
                <a:solidFill>
                  <a:srgbClr val="00B050"/>
                </a:solidFill>
              </a:rPr>
              <a:t> </a:t>
            </a:r>
            <a:r>
              <a:rPr lang="nb-NO" sz="2000" dirty="0" err="1">
                <a:solidFill>
                  <a:srgbClr val="00B050"/>
                </a:solidFill>
              </a:rPr>
              <a:t>pattern</a:t>
            </a:r>
            <a:r>
              <a:rPr lang="nb-NO" sz="2000" dirty="0">
                <a:solidFill>
                  <a:srgbClr val="00B050"/>
                </a:solidFill>
              </a:rPr>
              <a:t> </a:t>
            </a:r>
            <a:r>
              <a:rPr lang="nb-NO" sz="2000" dirty="0" err="1">
                <a:solidFill>
                  <a:srgbClr val="00B050"/>
                </a:solidFill>
              </a:rPr>
              <a:t>of</a:t>
            </a:r>
            <a:r>
              <a:rPr lang="nb-NO" sz="2000" dirty="0">
                <a:solidFill>
                  <a:srgbClr val="00B050"/>
                </a:solidFill>
              </a:rPr>
              <a:t> </a:t>
            </a:r>
            <a:r>
              <a:rPr lang="nb-NO" sz="2000" dirty="0" err="1">
                <a:solidFill>
                  <a:srgbClr val="00B050"/>
                </a:solidFill>
              </a:rPr>
              <a:t>the</a:t>
            </a:r>
            <a:r>
              <a:rPr lang="nb-NO" sz="2000" dirty="0">
                <a:solidFill>
                  <a:srgbClr val="00B050"/>
                </a:solidFill>
              </a:rPr>
              <a:t> animal</a:t>
            </a:r>
          </a:p>
          <a:p>
            <a:pPr marL="0" indent="0">
              <a:buNone/>
            </a:pPr>
            <a:endParaRPr lang="nb-NO" sz="2000" dirty="0"/>
          </a:p>
          <a:p>
            <a:pPr marL="0" indent="0">
              <a:buNone/>
            </a:pPr>
            <a:r>
              <a:rPr lang="nb-NO" sz="2000" dirty="0"/>
              <a:t>      </a:t>
            </a:r>
            <a:r>
              <a:rPr lang="nb-NO" sz="2000" dirty="0">
                <a:solidFill>
                  <a:srgbClr val="3366FF"/>
                </a:solidFill>
              </a:rPr>
              <a:t>//TODO: </a:t>
            </a:r>
            <a:r>
              <a:rPr lang="nb-NO" sz="2000" dirty="0" err="1">
                <a:solidFill>
                  <a:srgbClr val="3366FF"/>
                </a:solidFill>
              </a:rPr>
              <a:t>write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constructors</a:t>
            </a:r>
            <a:r>
              <a:rPr lang="nb-NO" sz="2000" dirty="0">
                <a:solidFill>
                  <a:srgbClr val="3366FF"/>
                </a:solidFill>
              </a:rPr>
              <a:t>, a </a:t>
            </a:r>
            <a:r>
              <a:rPr lang="nb-NO" sz="2000" dirty="0" err="1">
                <a:solidFill>
                  <a:srgbClr val="3366FF"/>
                </a:solidFill>
              </a:rPr>
              <a:t>default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constructor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with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position</a:t>
            </a:r>
            <a:endParaRPr lang="nb-NO" sz="2000" dirty="0">
              <a:solidFill>
                <a:srgbClr val="3366FF"/>
              </a:solidFill>
            </a:endParaRPr>
          </a:p>
          <a:p>
            <a:pPr marL="0" indent="0">
              <a:buNone/>
            </a:pPr>
            <a:r>
              <a:rPr lang="nb-NO" sz="2000" dirty="0">
                <a:solidFill>
                  <a:srgbClr val="3366FF"/>
                </a:solidFill>
              </a:rPr>
              <a:t>      //</a:t>
            </a:r>
            <a:r>
              <a:rPr lang="nb-NO" sz="2000" dirty="0" err="1">
                <a:solidFill>
                  <a:srgbClr val="3366FF"/>
                </a:solidFill>
              </a:rPr>
              <a:t>initialized</a:t>
            </a:r>
            <a:r>
              <a:rPr lang="nb-NO" sz="2000" dirty="0">
                <a:solidFill>
                  <a:srgbClr val="3366FF"/>
                </a:solidFill>
              </a:rPr>
              <a:t> to be 0, and </a:t>
            </a:r>
            <a:r>
              <a:rPr lang="nb-NO" sz="2000" dirty="0" err="1">
                <a:solidFill>
                  <a:srgbClr val="3366FF"/>
                </a:solidFill>
              </a:rPr>
              <a:t>move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pattern</a:t>
            </a:r>
            <a:r>
              <a:rPr lang="nb-NO" sz="2000" dirty="0">
                <a:solidFill>
                  <a:srgbClr val="3366FF"/>
                </a:solidFill>
              </a:rPr>
              <a:t> to </a:t>
            </a:r>
            <a:r>
              <a:rPr lang="nb-NO" sz="2000" dirty="0" err="1">
                <a:solidFill>
                  <a:srgbClr val="3366FF"/>
                </a:solidFill>
              </a:rPr>
              <a:t>reflect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the</a:t>
            </a:r>
            <a:r>
              <a:rPr lang="nb-NO" sz="2000" dirty="0">
                <a:solidFill>
                  <a:srgbClr val="3366FF"/>
                </a:solidFill>
              </a:rPr>
              <a:t> </a:t>
            </a:r>
            <a:r>
              <a:rPr lang="nb-NO" sz="2000" dirty="0" err="1">
                <a:solidFill>
                  <a:srgbClr val="3366FF"/>
                </a:solidFill>
              </a:rPr>
              <a:t>following</a:t>
            </a:r>
            <a:r>
              <a:rPr lang="nb-NO" sz="2000" dirty="0">
                <a:solidFill>
                  <a:srgbClr val="3366FF"/>
                </a:solidFill>
              </a:rPr>
              <a:t> data. 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B050"/>
                </a:solidFill>
              </a:rPr>
              <a:t>//50% of the time, the tortoise moves forward 3 squares.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//20% of the time, the tortoise moves 6 steps backward.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//30% of the time, the hare moves 1 steps forward.</a:t>
            </a:r>
          </a:p>
          <a:p>
            <a:pPr marL="0" indent="0"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//TODO: non-default constructor with given position and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//given move pattern, use give parameter to initialize the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//data member appropriately.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1340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Class Tortoise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>
                <a:solidFill>
                  <a:srgbClr val="00B050"/>
                </a:solidFill>
              </a:rPr>
              <a:t>//Move the tortoise by generating a random number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//in [0, </a:t>
            </a:r>
            <a:r>
              <a:rPr lang="en-US" sz="2000" dirty="0">
                <a:solidFill>
                  <a:srgbClr val="FF0000"/>
                </a:solidFill>
              </a:rPr>
              <a:t>pattern.length-1</a:t>
            </a:r>
            <a:r>
              <a:rPr lang="en-US" sz="2000" dirty="0">
                <a:solidFill>
                  <a:srgbClr val="00B050"/>
                </a:solidFill>
              </a:rPr>
              <a:t>],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//then move the animal according to its move pattern.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</a:rPr>
              <a:t>      //The position will be validated once we have the road length.</a:t>
            </a:r>
          </a:p>
          <a:p>
            <a:pPr marL="0" indent="0">
              <a:buNone/>
            </a:pPr>
            <a:r>
              <a:rPr lang="en-US" sz="2000" dirty="0"/>
              <a:t>      public void move() 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>
                <a:solidFill>
                  <a:srgbClr val="FF0000"/>
                </a:solidFill>
              </a:rPr>
              <a:t>//Your code goes here.</a:t>
            </a:r>
          </a:p>
          <a:p>
            <a:pPr marL="0" indent="0">
              <a:buNone/>
            </a:pPr>
            <a:r>
              <a:rPr lang="en-US" sz="2000" dirty="0"/>
              <a:t>      }</a:t>
            </a:r>
          </a:p>
          <a:p>
            <a:pPr marL="0" indent="0">
              <a:buNone/>
            </a:pPr>
            <a:r>
              <a:rPr lang="en-US" sz="1500" dirty="0"/>
              <a:t>  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581400" y="3810000"/>
            <a:ext cx="38100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Hints: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No need to use if-else statement.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Use index of array instead.</a:t>
            </a:r>
          </a:p>
        </p:txBody>
      </p:sp>
    </p:spTree>
    <p:extLst>
      <p:ext uri="{BB962C8B-B14F-4D97-AF65-F5344CB8AC3E}">
        <p14:creationId xmlns:p14="http://schemas.microsoft.com/office/powerpoint/2010/main" val="3006548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1849</Words>
  <Application>Microsoft Macintosh PowerPoint</Application>
  <PresentationFormat>On-screen Show (4:3)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Monaco</vt:lpstr>
      <vt:lpstr>Office Theme</vt:lpstr>
      <vt:lpstr>Project 1: Hare and Tortoise Competition</vt:lpstr>
      <vt:lpstr>Hare and Tortoise Competition</vt:lpstr>
      <vt:lpstr>Hare and Tortoise competition</vt:lpstr>
      <vt:lpstr>Movement of tortoise</vt:lpstr>
      <vt:lpstr>Movement of tortoise in array</vt:lpstr>
      <vt:lpstr>Movement of tortoise in array</vt:lpstr>
      <vt:lpstr>Movement of hare in array</vt:lpstr>
      <vt:lpstr>Class Tortoise</vt:lpstr>
      <vt:lpstr>Class Tortoise</vt:lpstr>
      <vt:lpstr>Class Tortoise (cont.)</vt:lpstr>
      <vt:lpstr>Class Hare</vt:lpstr>
      <vt:lpstr>Road</vt:lpstr>
      <vt:lpstr>Class Road</vt:lpstr>
      <vt:lpstr>Class road: II</vt:lpstr>
      <vt:lpstr>Class road: III</vt:lpstr>
      <vt:lpstr>Class Competition</vt:lpstr>
      <vt:lpstr>Class Competition - II</vt:lpstr>
      <vt:lpstr>Class Competition -- III</vt:lpstr>
      <vt:lpstr>Client of Competition – string things up</vt:lpstr>
      <vt:lpstr>Sample output for a road of 10 blocks</vt:lpstr>
      <vt:lpstr>Sample output for a road of 10 blocks</vt:lpstr>
      <vt:lpstr>Sample output of a road of 10 blocks</vt:lpstr>
      <vt:lpstr>Summary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5: array application</dc:title>
  <dc:creator>Windows User</dc:creator>
  <cp:lastModifiedBy>Microsoft Office User</cp:lastModifiedBy>
  <cp:revision>75</cp:revision>
  <cp:lastPrinted>2017-03-02T22:23:53Z</cp:lastPrinted>
  <dcterms:created xsi:type="dcterms:W3CDTF">2012-01-18T18:20:45Z</dcterms:created>
  <dcterms:modified xsi:type="dcterms:W3CDTF">2020-08-23T20:19:55Z</dcterms:modified>
</cp:coreProperties>
</file>