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053"/>
  </p:normalViewPr>
  <p:slideViewPr>
    <p:cSldViewPr snapToGrid="0" snapToObjects="1">
      <p:cViewPr varScale="1">
        <p:scale>
          <a:sx n="71" d="100"/>
          <a:sy n="7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06728-8DA7-EE44-BEDD-56F3D183FA54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0B83-157D-F646-888E-50BB708CF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B0B83-157D-F646-888E-50BB708CF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4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B0B83-157D-F646-888E-50BB708CFC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3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9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//Warning: do not use green color in the</a:t>
            </a:r>
            <a:r>
              <a:rPr lang="en-US" baseline="0" dirty="0"/>
              <a:t> slides other than comments,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//students may be confused.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Scanner </a:t>
            </a:r>
            <a:r>
              <a:rPr lang="en-US" dirty="0" err="1"/>
              <a:t>inp</a:t>
            </a:r>
            <a:r>
              <a:rPr lang="en-US" dirty="0"/>
              <a:t> = new Scanner(System.in);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inp.nextInt</a:t>
            </a:r>
            <a:r>
              <a:rPr lang="en-US" dirty="0"/>
              <a:t>();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29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Scanner </a:t>
            </a:r>
            <a:r>
              <a:rPr lang="en-US" dirty="0" err="1"/>
              <a:t>inp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inp.nextInt</a:t>
            </a:r>
            <a:r>
              <a:rPr lang="en-US" dirty="0"/>
              <a:t>();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7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Scanner </a:t>
            </a:r>
            <a:r>
              <a:rPr lang="en-US" dirty="0" err="1"/>
              <a:t>inp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inp.nextInt</a:t>
            </a:r>
            <a:r>
              <a:rPr lang="en-US" dirty="0"/>
              <a:t>();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3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Scanner </a:t>
            </a:r>
            <a:r>
              <a:rPr lang="en-US" dirty="0" err="1"/>
              <a:t>inp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inp.nextInt</a:t>
            </a:r>
            <a:r>
              <a:rPr lang="en-US" dirty="0"/>
              <a:t>();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23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Scanner </a:t>
            </a:r>
            <a:r>
              <a:rPr lang="en-US" dirty="0" err="1"/>
              <a:t>inp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inp.nextInt</a:t>
            </a:r>
            <a:r>
              <a:rPr lang="en-US" dirty="0"/>
              <a:t>();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7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95ED-E981-3C41-8A20-7700BD3F0C2E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01CB-6895-C440-BD2E-8B45BFDA7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if and if-else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(expression1 == expression2)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>
                <a:solidFill>
                  <a:srgbClr val="00B0F0"/>
                </a:solidFill>
              </a:rPr>
              <a:t> &lt;&lt; “The expressions are equal.”;</a:t>
            </a:r>
          </a:p>
          <a:p>
            <a:pPr marL="0" indent="0">
              <a:buNone/>
            </a:pPr>
            <a:r>
              <a:rPr lang="en-US" dirty="0"/>
              <a:t>Warning: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expression1 == expression2</a:t>
            </a:r>
            <a:r>
              <a:rPr lang="en-US" dirty="0"/>
              <a:t> compares whether the two expressions have the same value, if yes, then the comparison returns true, otherwise, the comparison returns false.</a:t>
            </a:r>
          </a:p>
          <a:p>
            <a:pPr marL="0" indent="0">
              <a:buNone/>
            </a:pPr>
            <a:r>
              <a:rPr lang="en-US" dirty="0"/>
              <a:t>Neither </a:t>
            </a:r>
            <a:r>
              <a:rPr lang="en-US" dirty="0">
                <a:solidFill>
                  <a:srgbClr val="FF0000"/>
                </a:solidFill>
              </a:rPr>
              <a:t>expression1</a:t>
            </a:r>
            <a:r>
              <a:rPr lang="en-US" dirty="0"/>
              <a:t> nor </a:t>
            </a:r>
            <a:r>
              <a:rPr lang="en-US" dirty="0">
                <a:solidFill>
                  <a:srgbClr val="FF0000"/>
                </a:solidFill>
              </a:rPr>
              <a:t>expression2</a:t>
            </a:r>
            <a:r>
              <a:rPr lang="en-US" dirty="0"/>
              <a:t> is changed.</a:t>
            </a:r>
          </a:p>
        </p:txBody>
      </p:sp>
    </p:spTree>
    <p:extLst>
      <p:ext uri="{BB962C8B-B14F-4D97-AF65-F5344CB8AC3E}">
        <p14:creationId xmlns:p14="http://schemas.microsoft.com/office/powerpoint/2010/main" val="14252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two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"5 * 5 == 6 * 5"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==</a:t>
            </a:r>
            <a:r>
              <a:rPr lang="en-US" dirty="0"/>
              <a:t> (equality comparison) vs. 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/>
              <a:t> (assignment)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5*5 == 6*5; </a:t>
            </a:r>
            <a:r>
              <a:rPr lang="en-US" dirty="0">
                <a:solidFill>
                  <a:srgbClr val="00B050"/>
                </a:solidFill>
              </a:rPr>
              <a:t>//invalid syntax: 5*5 == 6*5 is an expression,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00B050"/>
                </a:solidFill>
              </a:rPr>
              <a:t> an </a:t>
            </a:r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>
                <a:solidFill>
                  <a:srgbClr val="00B050"/>
                </a:solidFill>
              </a:rPr>
              <a:t> statement.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5*5</a:t>
            </a:r>
            <a:r>
              <a:rPr lang="en-US" dirty="0">
                <a:solidFill>
                  <a:srgbClr val="002060"/>
                </a:solidFill>
              </a:rPr>
              <a:t> = 6*5; </a:t>
            </a:r>
            <a:r>
              <a:rPr lang="en-US" dirty="0">
                <a:solidFill>
                  <a:srgbClr val="00B050"/>
                </a:solidFill>
              </a:rPr>
              <a:t>// = is assignment operator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invalid syntax: the left-hand side of an assignment expression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//must be a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90349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two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(6*5 == 6*5)</a:t>
            </a:r>
            <a:r>
              <a:rPr lang="en-US" dirty="0"/>
              <a:t> returns true;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rgbClr val="00B0F0"/>
                </a:solidFill>
              </a:rPr>
              <a:t>6*5 = 6*5; </a:t>
            </a:r>
            <a:r>
              <a:rPr lang="en-US" dirty="0"/>
              <a:t>is wrong in syntax: the left-hand side of an assignment expression must be a variable name.</a:t>
            </a:r>
          </a:p>
          <a:p>
            <a:pPr marL="0" indent="0">
              <a:buNone/>
            </a:pPr>
            <a:r>
              <a:rPr lang="en-US" dirty="0"/>
              <a:t>(3) 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(j ==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//print out 1 (true).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(j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//() cannot be omitted. Print out 6.</a:t>
            </a:r>
          </a:p>
        </p:txBody>
      </p:sp>
    </p:spTree>
    <p:extLst>
      <p:ext uri="{BB962C8B-B14F-4D97-AF65-F5344CB8AC3E}">
        <p14:creationId xmlns:p14="http://schemas.microsoft.com/office/powerpoint/2010/main" val="12435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Warning: </a:t>
            </a:r>
            <a:r>
              <a:rPr lang="en-US" dirty="0"/>
              <a:t>if-statement ends with ;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An if-statement has three parts:</a:t>
            </a:r>
          </a:p>
          <a:p>
            <a:pPr eaLnBrk="1" hangingPunct="1"/>
            <a:r>
              <a:rPr lang="en-US" dirty="0">
                <a:solidFill>
                  <a:srgbClr val="002060"/>
                </a:solidFill>
              </a:rPr>
              <a:t>if 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002060"/>
                </a:solidFill>
              </a:rPr>
              <a:t> enclosed in parentheses 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eaLnBrk="1" hangingPunct="1"/>
            <a:r>
              <a:rPr lang="en-US" dirty="0">
                <a:solidFill>
                  <a:srgbClr val="CC00FF"/>
                </a:solidFill>
              </a:rPr>
              <a:t>statement-to-run-only-if-condition-is-true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057400" y="3842244"/>
            <a:ext cx="7924800" cy="1447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An if-statement ends with a </a:t>
            </a:r>
            <a:r>
              <a:rPr lang="en-US" sz="3200" dirty="0">
                <a:solidFill>
                  <a:srgbClr val="00B0F0"/>
                </a:solidFill>
              </a:rPr>
              <a:t>semicolon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;</a:t>
            </a: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semicolon </a:t>
            </a:r>
            <a:r>
              <a:rPr lang="en-US" sz="3200" dirty="0">
                <a:solidFill>
                  <a:srgbClr val="002060"/>
                </a:solidFill>
              </a:rPr>
              <a:t>;</a:t>
            </a:r>
            <a:r>
              <a:rPr lang="en-US" sz="3200" dirty="0">
                <a:solidFill>
                  <a:srgbClr val="00B0F0"/>
                </a:solidFill>
              </a:rPr>
              <a:t> follows </a:t>
            </a:r>
            <a:r>
              <a:rPr lang="en-US" sz="3200" dirty="0">
                <a:solidFill>
                  <a:srgbClr val="CC00FF"/>
                </a:solidFill>
              </a:rPr>
              <a:t>statement-to-run-only-if-condition-is-true.</a:t>
            </a:r>
          </a:p>
        </p:txBody>
      </p:sp>
    </p:spTree>
    <p:extLst>
      <p:ext uri="{BB962C8B-B14F-4D97-AF65-F5344CB8AC3E}">
        <p14:creationId xmlns:p14="http://schemas.microsoft.com/office/powerpoint/2010/main" val="34616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Warning, warning: </a:t>
            </a:r>
            <a:r>
              <a:rPr lang="en-US" dirty="0"/>
              <a:t>If-statement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So …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(1) A </a:t>
            </a:r>
            <a:r>
              <a:rPr lang="en-US" dirty="0">
                <a:solidFill>
                  <a:srgbClr val="002060"/>
                </a:solidFill>
              </a:rPr>
              <a:t>;</a:t>
            </a:r>
            <a:r>
              <a:rPr lang="en-US" dirty="0">
                <a:solidFill>
                  <a:srgbClr val="00B0F0"/>
                </a:solidFill>
              </a:rPr>
              <a:t> follows an if-statement.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(2) </a:t>
            </a:r>
            <a:r>
              <a:rPr lang="en-US" b="1" dirty="0">
                <a:solidFill>
                  <a:srgbClr val="FFC000"/>
                </a:solidFill>
              </a:rPr>
              <a:t>indent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CC00FF"/>
                </a:solidFill>
              </a:rPr>
              <a:t>statement-to-run-only-if-condition-is-true</a:t>
            </a:r>
            <a:r>
              <a:rPr lang="en-US" dirty="0">
                <a:solidFill>
                  <a:srgbClr val="00B0F0"/>
                </a:solidFill>
              </a:rPr>
              <a:t> with 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(condition) </a:t>
            </a:r>
            <a:r>
              <a:rPr lang="en-US" dirty="0">
                <a:solidFill>
                  <a:srgbClr val="00B0F0"/>
                </a:solidFill>
              </a:rPr>
              <a:t>part.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(condition)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>
                <a:solidFill>
                  <a:srgbClr val="CC00FF"/>
                </a:solidFill>
              </a:rPr>
              <a:t>statement-to-run-only-if-condition-is-true</a:t>
            </a:r>
            <a:r>
              <a:rPr lang="en-US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Here</a:t>
            </a:r>
            <a:r>
              <a:rPr lang="en-US" dirty="0">
                <a:solidFill>
                  <a:srgbClr val="002060"/>
                </a:solidFill>
              </a:rPr>
              <a:t> ; </a:t>
            </a:r>
            <a:r>
              <a:rPr lang="en-US" dirty="0">
                <a:solidFill>
                  <a:srgbClr val="00B0F0"/>
                </a:solidFill>
              </a:rPr>
              <a:t>end the whole if-statement.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2895600" y="4487333"/>
            <a:ext cx="5503333" cy="22697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28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Warning, warning: </a:t>
            </a:r>
            <a:r>
              <a:rPr lang="en-US" dirty="0"/>
              <a:t>If-statement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What is the output?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(3’)</a:t>
            </a:r>
            <a:r>
              <a:rPr lang="en-US" dirty="0">
                <a:solidFill>
                  <a:srgbClr val="002060"/>
                </a:solidFill>
              </a:rPr>
              <a:t>     if (</a:t>
            </a:r>
            <a:r>
              <a:rPr lang="en-US" dirty="0">
                <a:solidFill>
                  <a:srgbClr val="FF0000"/>
                </a:solidFill>
              </a:rPr>
              <a:t>the sun rises from the west</a:t>
            </a:r>
            <a:r>
              <a:rPr lang="en-US" dirty="0">
                <a:solidFill>
                  <a:srgbClr val="002060"/>
                </a:solidFill>
              </a:rPr>
              <a:t>) </a:t>
            </a:r>
            <a:r>
              <a:rPr lang="en-US" sz="44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                </a:t>
            </a:r>
            <a:r>
              <a:rPr lang="en-US" dirty="0" err="1">
                <a:solidFill>
                  <a:srgbClr val="CC00FF"/>
                </a:solidFill>
              </a:rPr>
              <a:t>cout</a:t>
            </a:r>
            <a:r>
              <a:rPr lang="en-US" dirty="0">
                <a:solidFill>
                  <a:srgbClr val="CC00FF"/>
                </a:solidFill>
              </a:rPr>
              <a:t> &lt;&lt;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CC00FF"/>
                </a:solidFill>
              </a:rPr>
              <a:t>                        “You will give me one million.”;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above code are in fact </a:t>
            </a:r>
            <a:r>
              <a:rPr lang="en-US" b="1" dirty="0">
                <a:solidFill>
                  <a:srgbClr val="0070C0"/>
                </a:solidFill>
              </a:rPr>
              <a:t>TWO</a:t>
            </a:r>
            <a:r>
              <a:rPr lang="en-US" dirty="0">
                <a:solidFill>
                  <a:srgbClr val="0070C0"/>
                </a:solidFill>
              </a:rPr>
              <a:t> statements: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(3’’)</a:t>
            </a:r>
            <a:r>
              <a:rPr lang="en-US" dirty="0">
                <a:solidFill>
                  <a:srgbClr val="002060"/>
                </a:solidFill>
              </a:rPr>
              <a:t>     if (</a:t>
            </a:r>
            <a:r>
              <a:rPr lang="en-US" dirty="0">
                <a:solidFill>
                  <a:srgbClr val="FF0000"/>
                </a:solidFill>
              </a:rPr>
              <a:t>the sun rises from the west</a:t>
            </a:r>
            <a:r>
              <a:rPr lang="en-US" dirty="0">
                <a:solidFill>
                  <a:srgbClr val="002060"/>
                </a:solidFill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2060"/>
                </a:solidFill>
              </a:rPr>
              <a:t>        </a:t>
            </a:r>
            <a:r>
              <a:rPr lang="en-US" sz="40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            </a:t>
            </a:r>
            <a:r>
              <a:rPr lang="en-US" dirty="0" err="1">
                <a:solidFill>
                  <a:srgbClr val="CC00FF"/>
                </a:solidFill>
              </a:rPr>
              <a:t>cout</a:t>
            </a:r>
            <a:r>
              <a:rPr lang="en-US" dirty="0">
                <a:solidFill>
                  <a:srgbClr val="CC00FF"/>
                </a:solidFill>
              </a:rPr>
              <a:t> &lt;&lt; “You will give me one million.”;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the condition holds, then execute the </a:t>
            </a:r>
            <a:r>
              <a:rPr lang="en-US" dirty="0">
                <a:solidFill>
                  <a:srgbClr val="CC00FF"/>
                </a:solidFill>
              </a:rPr>
              <a:t>statement-run-only-if-condition-is-true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the condition does not hold, then </a:t>
            </a:r>
            <a:r>
              <a:rPr lang="en-US" strike="sngStrike" dirty="0">
                <a:solidFill>
                  <a:srgbClr val="FF0000"/>
                </a:solidFill>
              </a:rPr>
              <a:t>do nothing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Execute </a:t>
            </a:r>
            <a:r>
              <a:rPr lang="en-US" dirty="0">
                <a:solidFill>
                  <a:srgbClr val="7030A0"/>
                </a:solidFill>
              </a:rPr>
              <a:t>statement-run-only-if-condition-is-false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    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100350" y="4191000"/>
            <a:ext cx="7881851" cy="1981200"/>
          </a:xfrm>
          <a:prstGeom prst="rect">
            <a:avLst/>
          </a:prstGeom>
          <a:solidFill>
            <a:srgbClr val="EFF1AF">
              <a:alpha val="43922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ts val="1800"/>
              </a:spcBef>
            </a:pPr>
            <a:r>
              <a:rPr lang="en-US" sz="3200" dirty="0">
                <a:solidFill>
                  <a:srgbClr val="002060"/>
                </a:solidFill>
              </a:rPr>
              <a:t>if (</a:t>
            </a:r>
            <a:r>
              <a:rPr lang="en-US" sz="3200" dirty="0">
                <a:solidFill>
                  <a:srgbClr val="FF0000"/>
                </a:solidFill>
              </a:rPr>
              <a:t>condition</a:t>
            </a:r>
            <a:r>
              <a:rPr lang="en-US" sz="3200" dirty="0">
                <a:solidFill>
                  <a:srgbClr val="002060"/>
                </a:solidFill>
              </a:rPr>
              <a:t>)</a:t>
            </a:r>
          </a:p>
          <a:p>
            <a:pPr algn="l" eaLnBrk="1" hangingPunct="1"/>
            <a:r>
              <a:rPr lang="en-US" sz="3200" dirty="0">
                <a:solidFill>
                  <a:srgbClr val="002060"/>
                </a:solidFill>
              </a:rPr>
              <a:t>    </a:t>
            </a:r>
            <a:r>
              <a:rPr lang="en-US" sz="3200" dirty="0">
                <a:solidFill>
                  <a:srgbClr val="CC00FF"/>
                </a:solidFill>
              </a:rPr>
              <a:t>statement-run-only-if-condition-is-true;</a:t>
            </a:r>
          </a:p>
          <a:p>
            <a:pPr algn="l" eaLnBrk="1" hangingPunct="1"/>
            <a:r>
              <a:rPr lang="en-US" sz="3200" dirty="0">
                <a:solidFill>
                  <a:srgbClr val="002060"/>
                </a:solidFill>
              </a:rPr>
              <a:t>else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statement-run-only-if-condition-is-false;</a:t>
            </a:r>
          </a:p>
        </p:txBody>
      </p:sp>
    </p:spTree>
    <p:extLst>
      <p:ext uri="{BB962C8B-B14F-4D97-AF65-F5344CB8AC3E}">
        <p14:creationId xmlns:p14="http://schemas.microsoft.com/office/powerpoint/2010/main" val="14106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002060"/>
                </a:solidFill>
              </a:rPr>
              <a:t>     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100350" y="1447800"/>
            <a:ext cx="7881851" cy="1981200"/>
          </a:xfrm>
          <a:prstGeom prst="rect">
            <a:avLst/>
          </a:prstGeom>
          <a:solidFill>
            <a:srgbClr val="EFF1AF">
              <a:alpha val="43922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ts val="1800"/>
              </a:spcBef>
            </a:pPr>
            <a:r>
              <a:rPr lang="en-US" sz="3200" dirty="0">
                <a:solidFill>
                  <a:srgbClr val="002060"/>
                </a:solidFill>
              </a:rPr>
              <a:t>if (</a:t>
            </a:r>
            <a:r>
              <a:rPr lang="en-US" sz="3200" dirty="0">
                <a:solidFill>
                  <a:srgbClr val="FF0000"/>
                </a:solidFill>
              </a:rPr>
              <a:t>condition</a:t>
            </a:r>
            <a:r>
              <a:rPr lang="en-US" sz="3200" dirty="0">
                <a:solidFill>
                  <a:srgbClr val="002060"/>
                </a:solidFill>
              </a:rPr>
              <a:t>)</a:t>
            </a:r>
          </a:p>
          <a:p>
            <a:pPr algn="l" eaLnBrk="1" hangingPunct="1"/>
            <a:r>
              <a:rPr lang="en-US" sz="3200" dirty="0">
                <a:solidFill>
                  <a:srgbClr val="002060"/>
                </a:solidFill>
              </a:rPr>
              <a:t>    </a:t>
            </a:r>
            <a:r>
              <a:rPr lang="en-US" sz="3200" dirty="0">
                <a:solidFill>
                  <a:srgbClr val="CC00FF"/>
                </a:solidFill>
              </a:rPr>
              <a:t>statement-run-only-if-condition-is-true;</a:t>
            </a:r>
          </a:p>
          <a:p>
            <a:pPr algn="l" eaLnBrk="1" hangingPunct="1"/>
            <a:r>
              <a:rPr lang="en-US" sz="3200" dirty="0">
                <a:solidFill>
                  <a:srgbClr val="002060"/>
                </a:solidFill>
              </a:rPr>
              <a:t>else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F0"/>
                </a:solidFill>
              </a:rPr>
              <a:t>statement-run-only-if-condition-is-false;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82125" y="3574915"/>
            <a:ext cx="8009917" cy="2895600"/>
            <a:chOff x="676883" y="3571672"/>
            <a:chExt cx="8009917" cy="2895600"/>
          </a:xfrm>
        </p:grpSpPr>
        <p:grpSp>
          <p:nvGrpSpPr>
            <p:cNvPr id="6" name="Group 5"/>
            <p:cNvGrpSpPr/>
            <p:nvPr/>
          </p:nvGrpSpPr>
          <p:grpSpPr>
            <a:xfrm>
              <a:off x="676883" y="3571672"/>
              <a:ext cx="5029200" cy="2895600"/>
              <a:chOff x="2286000" y="3124200"/>
              <a:chExt cx="5029200" cy="2895600"/>
            </a:xfrm>
          </p:grpSpPr>
          <p:sp>
            <p:nvSpPr>
              <p:cNvPr id="7" name="Flowchart: Decision 6"/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condition</a:t>
                </a:r>
              </a:p>
            </p:txBody>
          </p:sp>
          <p:sp>
            <p:nvSpPr>
              <p:cNvPr id="8" name="Flowchart: Process 7"/>
              <p:cNvSpPr/>
              <p:nvPr/>
            </p:nvSpPr>
            <p:spPr>
              <a:xfrm>
                <a:off x="2286000" y="4648200"/>
                <a:ext cx="3886200" cy="5334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statement-run-only-if-condition-is-true</a:t>
                </a:r>
              </a:p>
            </p:txBody>
          </p:sp>
          <p:cxnSp>
            <p:nvCxnSpPr>
              <p:cNvPr id="9" name="Straight Arrow Connector 8"/>
              <p:cNvCxnSpPr>
                <a:endCxn id="7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4076700" y="51816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lowchart: Process 14"/>
            <p:cNvSpPr/>
            <p:nvPr/>
          </p:nvSpPr>
          <p:spPr>
            <a:xfrm>
              <a:off x="4800600" y="4981372"/>
              <a:ext cx="3886200" cy="533400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statement-run-only-if-condition-is-false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00464" y="388733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false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98067" y="467364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812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or if-else statement can answer questions like yes or no.</a:t>
            </a:r>
          </a:p>
          <a:p>
            <a:pPr lvl="1"/>
            <a:r>
              <a:rPr lang="en-US" dirty="0"/>
              <a:t>Is this a number a multiple of 3 or not?</a:t>
            </a:r>
          </a:p>
          <a:p>
            <a:r>
              <a:rPr lang="en-US" dirty="0">
                <a:solidFill>
                  <a:srgbClr val="FF0000"/>
                </a:solidFill>
              </a:rPr>
              <a:t>Do not </a:t>
            </a:r>
            <a:r>
              <a:rPr lang="en-US" dirty="0"/>
              <a:t>put ; right after condition unless you are absolutely sure. Otherwise, an empty statement ; runs when the condition is satisfied. This means that </a:t>
            </a: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>
                <a:solidFill>
                  <a:srgbClr val="0070C0"/>
                </a:solidFill>
              </a:rPr>
              <a:t>statement followed </a:t>
            </a:r>
            <a:r>
              <a:rPr lang="en-US" dirty="0">
                <a:solidFill>
                  <a:srgbClr val="0070C0"/>
                </a:solidFill>
              </a:rPr>
              <a:t>; </a:t>
            </a:r>
            <a:r>
              <a:rPr lang="en-US" dirty="0"/>
              <a:t>is run whether the condition holds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Ann: </a:t>
            </a:r>
            <a:r>
              <a:rPr lang="en-US" sz="3600" b="1" dirty="0">
                <a:solidFill>
                  <a:srgbClr val="FF0000"/>
                </a:solidFill>
              </a:rPr>
              <a:t>If</a:t>
            </a:r>
            <a:r>
              <a:rPr lang="en-US" dirty="0"/>
              <a:t> you have $1000, will you please give me a half?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Bob: Of course.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Ann: </a:t>
            </a:r>
            <a:r>
              <a:rPr lang="en-US" sz="3600" b="1" dirty="0">
                <a:solidFill>
                  <a:srgbClr val="FF0000"/>
                </a:solidFill>
              </a:rPr>
              <a:t>If</a:t>
            </a:r>
            <a:r>
              <a:rPr lang="en-US" dirty="0"/>
              <a:t> you have $100, will you please give me a half?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Bob: Sure.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Ann: </a:t>
            </a:r>
            <a:r>
              <a:rPr lang="en-US" sz="3600" b="1" dirty="0">
                <a:solidFill>
                  <a:srgbClr val="FF0000"/>
                </a:solidFill>
              </a:rPr>
              <a:t>If</a:t>
            </a:r>
            <a:r>
              <a:rPr lang="en-US" dirty="0"/>
              <a:t> you have $10, will you please give me a half?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Bob: No way!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Ann: Why?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Bob: I do not have $100 or more, but I do have $10.</a:t>
            </a:r>
          </a:p>
        </p:txBody>
      </p:sp>
    </p:spTree>
    <p:extLst>
      <p:ext uri="{BB962C8B-B14F-4D97-AF65-F5344CB8AC3E}">
        <p14:creationId xmlns:p14="http://schemas.microsoft.com/office/powerpoint/2010/main" val="51394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find the </a:t>
            </a:r>
            <a:r>
              <a:rPr lang="en-US" dirty="0" err="1"/>
              <a:t>max’m</a:t>
            </a:r>
            <a:r>
              <a:rPr lang="en-US" dirty="0"/>
              <a:t> int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4724400" cy="518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Given two integers, say </a:t>
            </a:r>
            <a:r>
              <a:rPr lang="en-US" sz="3600" dirty="0">
                <a:solidFill>
                  <a:srgbClr val="FF0000"/>
                </a:solidFill>
              </a:rPr>
              <a:t>i</a:t>
            </a:r>
            <a:r>
              <a:rPr lang="en-US" sz="3600" dirty="0">
                <a:solidFill>
                  <a:srgbClr val="002060"/>
                </a:solidFill>
              </a:rPr>
              <a:t> and </a:t>
            </a:r>
            <a:r>
              <a:rPr lang="en-US" sz="3600" dirty="0">
                <a:solidFill>
                  <a:srgbClr val="00B0F0"/>
                </a:solidFill>
              </a:rPr>
              <a:t>j</a:t>
            </a:r>
            <a:r>
              <a:rPr lang="en-US" sz="3600" dirty="0">
                <a:solidFill>
                  <a:srgbClr val="002060"/>
                </a:solidFill>
              </a:rPr>
              <a:t>, respectively,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find out which one is bigger.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46004" r="73080"/>
          <a:stretch/>
        </p:blipFill>
        <p:spPr bwMode="auto">
          <a:xfrm>
            <a:off x="7252856" y="3142211"/>
            <a:ext cx="1104207" cy="246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758520" y="4343401"/>
            <a:ext cx="2956481" cy="1447800"/>
            <a:chOff x="1831525" y="4482789"/>
            <a:chExt cx="3119616" cy="1717289"/>
          </a:xfrm>
        </p:grpSpPr>
        <p:pic>
          <p:nvPicPr>
            <p:cNvPr id="2057" name="Picture 9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5" t="15487" r="12117" b="15961"/>
            <a:stretch/>
          </p:blipFill>
          <p:spPr bwMode="auto">
            <a:xfrm>
              <a:off x="3523785" y="4482789"/>
              <a:ext cx="1427356" cy="1717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876" y="4900937"/>
              <a:ext cx="380916" cy="10951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0541" cmpd="sng">
                    <a:solidFill>
                      <a:srgbClr val="4F81BD">
                        <a:shade val="88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4F81BD">
                          <a:tint val="40000"/>
                          <a:satMod val="250000"/>
                        </a:srgbClr>
                      </a:gs>
                      <a:gs pos="9000">
                        <a:srgbClr val="4F81BD">
                          <a:tint val="52000"/>
                          <a:satMod val="300000"/>
                        </a:srgbClr>
                      </a:gs>
                      <a:gs pos="50000">
                        <a:srgbClr val="4F81BD">
                          <a:shade val="20000"/>
                          <a:satMod val="300000"/>
                        </a:srgbClr>
                      </a:gs>
                      <a:gs pos="79000">
                        <a:srgbClr val="4F81BD">
                          <a:tint val="52000"/>
                          <a:satMod val="300000"/>
                        </a:srgbClr>
                      </a:gs>
                      <a:gs pos="100000">
                        <a:srgbClr val="4F81BD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j</a:t>
              </a:r>
            </a:p>
          </p:txBody>
        </p: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6" t="14879" r="10897" b="16569"/>
            <a:stretch/>
          </p:blipFill>
          <p:spPr bwMode="auto">
            <a:xfrm>
              <a:off x="1831525" y="4482789"/>
              <a:ext cx="1431154" cy="1717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360027" y="4900937"/>
              <a:ext cx="374151" cy="10951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n w="11430"/>
                  <a:gradFill>
                    <a:gsLst>
                      <a:gs pos="0">
                        <a:srgbClr val="C0504D">
                          <a:tint val="70000"/>
                          <a:satMod val="245000"/>
                        </a:srgbClr>
                      </a:gs>
                      <a:gs pos="75000">
                        <a:srgbClr val="C0504D">
                          <a:tint val="90000"/>
                          <a:shade val="60000"/>
                          <a:satMod val="240000"/>
                        </a:srgbClr>
                      </a:gs>
                      <a:gs pos="100000">
                        <a:srgbClr val="C0504D">
                          <a:tint val="100000"/>
                          <a:shade val="50000"/>
                          <a:satMod val="240000"/>
                        </a:srgb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i</a:t>
              </a:r>
            </a:p>
          </p:txBody>
        </p:sp>
      </p:grpSp>
      <p:sp>
        <p:nvSpPr>
          <p:cNvPr id="4" name="Cloud Callout 3"/>
          <p:cNvSpPr/>
          <p:nvPr/>
        </p:nvSpPr>
        <p:spPr>
          <a:xfrm>
            <a:off x="8153400" y="1295400"/>
            <a:ext cx="1981200" cy="1676400"/>
          </a:xfrm>
          <a:prstGeom prst="cloudCallout">
            <a:avLst>
              <a:gd name="adj1" fmla="val -66148"/>
              <a:gd name="adj2" fmla="val 6448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 &gt; j?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j &gt; i?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i == j?</a:t>
            </a:r>
          </a:p>
        </p:txBody>
      </p:sp>
    </p:spTree>
    <p:extLst>
      <p:ext uri="{BB962C8B-B14F-4D97-AF65-F5344CB8AC3E}">
        <p14:creationId xmlns:p14="http://schemas.microsoft.com/office/powerpoint/2010/main" val="9875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Who will win the competition?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Suppose we have runners: Alice and Bob. Who may win the competition?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951163" y="6065839"/>
          <a:ext cx="1028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ackage" r:id="rId5" imgW="1028880" imgH="485640" progId="Package">
                  <p:embed/>
                </p:oleObj>
              </mc:Choice>
              <mc:Fallback>
                <p:oleObj name="Package" r:id="rId5" imgW="1028880" imgH="485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1163" y="6065839"/>
                        <a:ext cx="10287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209801"/>
            <a:ext cx="6096000" cy="405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7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If-statement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Who finishes first: Alice or Bob? The result depends on the runners’ status.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(1) Possibility 1: Alice runs faster than Bob.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(2) Possibility 2: Bob runs faster than Alice.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(3) Possibility 3: There is a tie.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For results with uncertainty, we use if-statement.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951163" y="6065839"/>
          <a:ext cx="1028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Package" r:id="rId5" imgW="1028880" imgH="485640" progId="Package">
                  <p:embed/>
                </p:oleObj>
              </mc:Choice>
              <mc:Fallback>
                <p:oleObj name="Package" r:id="rId5" imgW="1028880" imgH="485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1163" y="6065839"/>
                        <a:ext cx="10287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if-statement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the condition holds, then execute the statement.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the condition does not hold, then do nothing.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Three parts of if-statement: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Keyword </a:t>
            </a:r>
            <a:r>
              <a:rPr lang="en-US" dirty="0">
                <a:solidFill>
                  <a:srgbClr val="002060"/>
                </a:solidFill>
              </a:rPr>
              <a:t>if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condition</a:t>
            </a:r>
            <a:r>
              <a:rPr lang="en-US" dirty="0">
                <a:solidFill>
                  <a:srgbClr val="0070C0"/>
                </a:solidFill>
              </a:rPr>
              <a:t> enclosed in 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</a:t>
            </a:r>
            <a:r>
              <a:rPr lang="en-US" dirty="0">
                <a:solidFill>
                  <a:srgbClr val="CC00FF"/>
                </a:solidFill>
              </a:rPr>
              <a:t>statement-to-run-when-condition-is-true</a:t>
            </a:r>
          </a:p>
        </p:txBody>
      </p:sp>
      <p:sp>
        <p:nvSpPr>
          <p:cNvPr id="3" name="Left Brace 2"/>
          <p:cNvSpPr/>
          <p:nvPr/>
        </p:nvSpPr>
        <p:spPr>
          <a:xfrm>
            <a:off x="1981200" y="3748353"/>
            <a:ext cx="3810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05000" y="2149210"/>
            <a:ext cx="8031480" cy="9604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ts val="1800"/>
              </a:spcBef>
            </a:pPr>
            <a:r>
              <a:rPr lang="en-US" sz="3200" dirty="0">
                <a:solidFill>
                  <a:srgbClr val="002060"/>
                </a:solidFill>
              </a:rPr>
              <a:t>       if </a:t>
            </a:r>
            <a:r>
              <a:rPr lang="en-US" sz="3200" dirty="0">
                <a:solidFill>
                  <a:srgbClr val="FF0000"/>
                </a:solidFill>
              </a:rPr>
              <a:t>(condition)</a:t>
            </a:r>
          </a:p>
          <a:p>
            <a:pPr algn="l" eaLnBrk="1" hangingPunct="1"/>
            <a:r>
              <a:rPr lang="en-US" sz="3200" dirty="0">
                <a:solidFill>
                  <a:srgbClr val="002060"/>
                </a:solidFill>
              </a:rPr>
              <a:t>          </a:t>
            </a:r>
            <a:r>
              <a:rPr lang="en-US" sz="3200" dirty="0">
                <a:solidFill>
                  <a:srgbClr val="CC00FF"/>
                </a:solidFill>
              </a:rPr>
              <a:t>statement-run-only-if-condition-is-true;</a:t>
            </a:r>
          </a:p>
        </p:txBody>
      </p:sp>
    </p:spTree>
    <p:extLst>
      <p:ext uri="{BB962C8B-B14F-4D97-AF65-F5344CB8AC3E}">
        <p14:creationId xmlns:p14="http://schemas.microsoft.com/office/powerpoint/2010/main" val="9250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27" y="4037508"/>
            <a:ext cx="1828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if-statement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077200" cy="5181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the condition holds, then execute the statement.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the condition does not hold, then do nothing.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statement-to-run-when-condition-is-true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may</a:t>
            </a:r>
            <a:r>
              <a:rPr lang="en-US" dirty="0">
                <a:solidFill>
                  <a:srgbClr val="00B050"/>
                </a:solidFill>
              </a:rPr>
              <a:t> or </a:t>
            </a:r>
            <a:r>
              <a:rPr lang="en-US" dirty="0">
                <a:solidFill>
                  <a:srgbClr val="0000FF"/>
                </a:solidFill>
              </a:rPr>
              <a:t>may not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be executed, depending on whether the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chemeClr val="tx1"/>
                </a:solidFill>
              </a:rPr>
              <a:t> is satisfied or not.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62286" y="2139651"/>
            <a:ext cx="8031480" cy="9604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ts val="1800"/>
              </a:spcBef>
            </a:pPr>
            <a:r>
              <a:rPr lang="en-US" sz="3200" dirty="0">
                <a:solidFill>
                  <a:srgbClr val="002060"/>
                </a:solidFill>
              </a:rPr>
              <a:t>       if </a:t>
            </a:r>
            <a:r>
              <a:rPr lang="en-US" sz="3200" dirty="0">
                <a:solidFill>
                  <a:srgbClr val="FF0000"/>
                </a:solidFill>
              </a:rPr>
              <a:t>(condition)</a:t>
            </a:r>
          </a:p>
          <a:p>
            <a:pPr algn="l" eaLnBrk="1" hangingPunct="1"/>
            <a:r>
              <a:rPr lang="en-US" sz="3200" dirty="0">
                <a:solidFill>
                  <a:srgbClr val="002060"/>
                </a:solidFill>
              </a:rPr>
              <a:t>          </a:t>
            </a:r>
            <a:r>
              <a:rPr lang="en-US" sz="3200" dirty="0">
                <a:solidFill>
                  <a:srgbClr val="CC00FF"/>
                </a:solidFill>
              </a:rPr>
              <a:t>statement-run-only-if-condition-is-true;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283" y="4953000"/>
            <a:ext cx="1178416" cy="140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53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if-statement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1"/>
            <a:ext cx="8035224" cy="134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581400" y="2971800"/>
            <a:ext cx="5029200" cy="2895600"/>
            <a:chOff x="2286000" y="3124200"/>
            <a:chExt cx="5029200" cy="2895600"/>
          </a:xfrm>
        </p:grpSpPr>
        <p:sp>
          <p:nvSpPr>
            <p:cNvPr id="4" name="Flowchart: Decision 3"/>
            <p:cNvSpPr/>
            <p:nvPr/>
          </p:nvSpPr>
          <p:spPr>
            <a:xfrm>
              <a:off x="2514600" y="3505200"/>
              <a:ext cx="3124200" cy="685800"/>
            </a:xfrm>
            <a:prstGeom prst="flowChartDecisio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condition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2286000" y="4648200"/>
              <a:ext cx="3886200" cy="533400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C00FF"/>
                  </a:solidFill>
                </a:rPr>
                <a:t>statement-run-only-if-condition-is-true</a:t>
              </a: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4076700" y="3124200"/>
              <a:ext cx="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76700" y="4191000"/>
              <a:ext cx="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076700" y="5181600"/>
              <a:ext cx="0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3"/>
            </p:cNvCxnSpPr>
            <p:nvPr/>
          </p:nvCxnSpPr>
          <p:spPr>
            <a:xfrm>
              <a:off x="5638800" y="3848100"/>
              <a:ext cx="1676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3848100"/>
              <a:ext cx="0" cy="1752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076700" y="5600700"/>
              <a:ext cx="32385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72100" y="40386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82319" y="33528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810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Simplest</a:t>
            </a:r>
            <a:r>
              <a:rPr lang="en-US" dirty="0"/>
              <a:t> form: compare between </a:t>
            </a:r>
            <a:r>
              <a:rPr lang="en-US" dirty="0">
                <a:solidFill>
                  <a:srgbClr val="00B0F0"/>
                </a:solidFill>
              </a:rPr>
              <a:t>two</a:t>
            </a:r>
            <a:r>
              <a:rPr lang="en-US" dirty="0"/>
              <a:t> items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==</a:t>
            </a:r>
            <a:r>
              <a:rPr lang="en-US" dirty="0"/>
              <a:t> (equal)</a:t>
            </a:r>
          </a:p>
          <a:p>
            <a:pPr marL="0" indent="0">
              <a:buNone/>
            </a:pPr>
            <a:r>
              <a:rPr lang="en-US" dirty="0"/>
              <a:t>!= (not equal)</a:t>
            </a:r>
          </a:p>
          <a:p>
            <a:pPr marL="0" indent="0">
              <a:buNone/>
            </a:pP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</a:p>
          <a:p>
            <a:pPr marL="0" indent="0">
              <a:buNone/>
            </a:pPr>
            <a:r>
              <a:rPr lang="en-US" dirty="0"/>
              <a:t>&gt;=</a:t>
            </a:r>
          </a:p>
          <a:p>
            <a:pPr marL="0" indent="0">
              <a:buNone/>
            </a:pPr>
            <a:r>
              <a:rPr lang="en-US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29695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934</Words>
  <Application>Microsoft Macintosh PowerPoint</Application>
  <PresentationFormat>Widescreen</PresentationFormat>
  <Paragraphs>148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Office Theme</vt:lpstr>
      <vt:lpstr>Package</vt:lpstr>
      <vt:lpstr>Introduction to if and if-else statements</vt:lpstr>
      <vt:lpstr>A story</vt:lpstr>
      <vt:lpstr>find the max’m int</vt:lpstr>
      <vt:lpstr>Who will win the competition?</vt:lpstr>
      <vt:lpstr>If-statement</vt:lpstr>
      <vt:lpstr>if-statement</vt:lpstr>
      <vt:lpstr>if-statement</vt:lpstr>
      <vt:lpstr>if-statement</vt:lpstr>
      <vt:lpstr>Condition</vt:lpstr>
      <vt:lpstr>Comparison: equality</vt:lpstr>
      <vt:lpstr>Compare two expressions</vt:lpstr>
      <vt:lpstr>Compare two expressions</vt:lpstr>
      <vt:lpstr>Warning: if-statement ends with ;</vt:lpstr>
      <vt:lpstr>Warning, warning: If-statement</vt:lpstr>
      <vt:lpstr>Warning, warning: If-statement</vt:lpstr>
      <vt:lpstr>if-else statement</vt:lpstr>
      <vt:lpstr>Flow chart of if-else statement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if and if-else statements</dc:title>
  <dc:creator>Microsoft Office User</dc:creator>
  <cp:lastModifiedBy>Microsoft Office User</cp:lastModifiedBy>
  <cp:revision>18</cp:revision>
  <dcterms:created xsi:type="dcterms:W3CDTF">2018-10-30T23:09:02Z</dcterms:created>
  <dcterms:modified xsi:type="dcterms:W3CDTF">2020-09-21T13:34:03Z</dcterms:modified>
</cp:coreProperties>
</file>