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0" r:id="rId9"/>
    <p:sldId id="291" r:id="rId10"/>
    <p:sldId id="292" r:id="rId11"/>
    <p:sldId id="265" r:id="rId12"/>
    <p:sldId id="266" r:id="rId13"/>
    <p:sldId id="267" r:id="rId14"/>
    <p:sldId id="276" r:id="rId15"/>
    <p:sldId id="277" r:id="rId16"/>
    <p:sldId id="278" r:id="rId17"/>
    <p:sldId id="279" r:id="rId18"/>
    <p:sldId id="281" r:id="rId19"/>
    <p:sldId id="282" r:id="rId20"/>
    <p:sldId id="283" r:id="rId21"/>
    <p:sldId id="284" r:id="rId22"/>
    <p:sldId id="285" r:id="rId23"/>
    <p:sldId id="286" r:id="rId24"/>
    <p:sldId id="28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2358"/>
  </p:normalViewPr>
  <p:slideViewPr>
    <p:cSldViewPr>
      <p:cViewPr varScale="1">
        <p:scale>
          <a:sx n="70" d="100"/>
          <a:sy n="70" d="100"/>
        </p:scale>
        <p:origin x="187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79B29-AA1D-4557-85A6-755995BACFEC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7036F-EAF8-488D-A19E-B6D90C1E5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1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</a:t>
            </a:r>
            <a:r>
              <a:rPr lang="en-US" baseline="0" dirty="0"/>
              <a:t> </a:t>
            </a:r>
            <a:r>
              <a:rPr lang="en-US" baseline="0"/>
              <a:t>of image: http://t3.gstatic.com/images?q=tbn:ANd9GcQ3cU35DAmq46Xhg4HAsiuPxLtEFouqDl9nH9Bl5w1MiRGBLRfzmw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98DC2-067F-4E17-813F-8AAC31C6D027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990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Eliminate suspects</a:t>
            </a:r>
            <a:r>
              <a:rPr lang="en-US"/>
              <a:t>: suspects</a:t>
            </a:r>
            <a:r>
              <a:rPr lang="en-US" baseline="0"/>
              <a:t> A, B,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98DC2-067F-4E17-813F-8AAC31C6D027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635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Eliminate suspects: suspects</a:t>
            </a:r>
            <a:r>
              <a:rPr lang="en-US" baseline="0" dirty="0"/>
              <a:t> A, B,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98DC2-067F-4E17-813F-8AAC31C6D027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635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also peel</a:t>
            </a:r>
            <a:r>
              <a:rPr lang="en-US" baseline="0" dirty="0"/>
              <a:t> from inner layer to outer ones.</a:t>
            </a:r>
          </a:p>
          <a:p>
            <a:r>
              <a:rPr lang="en-US" baseline="0" dirty="0"/>
              <a:t>if (score &lt; 60)</a:t>
            </a:r>
          </a:p>
          <a:p>
            <a:r>
              <a:rPr lang="en-US" baseline="0" dirty="0"/>
              <a:t>   …</a:t>
            </a:r>
          </a:p>
          <a:p>
            <a:r>
              <a:rPr lang="en-US" baseline="0" dirty="0"/>
              <a:t>else if (score &lt; 70)</a:t>
            </a:r>
          </a:p>
          <a:p>
            <a:r>
              <a:rPr lang="en-US" baseline="0" dirty="0"/>
              <a:t>         …</a:t>
            </a:r>
          </a:p>
          <a:p>
            <a:r>
              <a:rPr lang="en-US" baseline="0" dirty="0"/>
              <a:t>      else if (score &lt; 80)</a:t>
            </a:r>
          </a:p>
          <a:p>
            <a:r>
              <a:rPr lang="en-US" baseline="0" dirty="0"/>
              <a:t>               …</a:t>
            </a:r>
          </a:p>
          <a:p>
            <a:r>
              <a:rPr lang="en-US" baseline="0" dirty="0"/>
              <a:t>            else if (score &lt; 90)</a:t>
            </a:r>
          </a:p>
          <a:p>
            <a:r>
              <a:rPr lang="en-US" baseline="0" dirty="0"/>
              <a:t>                    …</a:t>
            </a:r>
          </a:p>
          <a:p>
            <a:r>
              <a:rPr lang="en-US" baseline="0" dirty="0"/>
              <a:t>                  else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98DC2-067F-4E17-813F-8AAC31C6D027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25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496F-9184-4683-8F80-1ADF234504B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5C13-1556-42AB-B29A-5D5083AC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8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496F-9184-4683-8F80-1ADF234504B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5C13-1556-42AB-B29A-5D5083AC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8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496F-9184-4683-8F80-1ADF234504B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5C13-1556-42AB-B29A-5D5083AC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5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496F-9184-4683-8F80-1ADF234504B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5C13-1556-42AB-B29A-5D5083AC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1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496F-9184-4683-8F80-1ADF234504B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5C13-1556-42AB-B29A-5D5083AC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1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496F-9184-4683-8F80-1ADF234504B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5C13-1556-42AB-B29A-5D5083AC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3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496F-9184-4683-8F80-1ADF234504B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5C13-1556-42AB-B29A-5D5083AC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0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496F-9184-4683-8F80-1ADF234504B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5C13-1556-42AB-B29A-5D5083AC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1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496F-9184-4683-8F80-1ADF234504B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5C13-1556-42AB-B29A-5D5083AC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0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496F-9184-4683-8F80-1ADF234504B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5C13-1556-42AB-B29A-5D5083AC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5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7496F-9184-4683-8F80-1ADF234504B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5C13-1556-42AB-B29A-5D5083AC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7496F-9184-4683-8F80-1ADF234504B0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85C13-1556-42AB-B29A-5D5083ACB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2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Nested if-else 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9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CF02-532B-664D-8B57-BA02AE18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Conclusion: use nested if-else to categorize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CCAAD-48C3-4346-B05E-A407654F0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cases like more than two branches, we use nested if-else statement.</a:t>
            </a:r>
          </a:p>
          <a:p>
            <a:r>
              <a:rPr lang="en-US" dirty="0"/>
              <a:t>The inner-most else normally does not have if- part followed. You can think it as all the rest or miscellaneous situation. </a:t>
            </a:r>
          </a:p>
          <a:p>
            <a:pPr marL="0" indent="0">
              <a:buNone/>
            </a:pPr>
            <a:r>
              <a:rPr lang="en-US" dirty="0"/>
              <a:t>                                 traffic light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</a:p>
          <a:p>
            <a:pPr marL="0" indent="0">
              <a:buNone/>
            </a:pPr>
            <a:r>
              <a:rPr lang="en-US" dirty="0"/>
              <a:t>              red      green     yellow     any other color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99D80C6-9997-9849-BA53-5B8CDFAB5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19600"/>
            <a:ext cx="868692" cy="1094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C338A8-1B37-4849-9026-831A289EE233}"/>
              </a:ext>
            </a:extLst>
          </p:cNvPr>
          <p:cNvCxnSpPr/>
          <p:nvPr/>
        </p:nvCxnSpPr>
        <p:spPr>
          <a:xfrm flipH="1">
            <a:off x="2133600" y="4724400"/>
            <a:ext cx="1524000" cy="78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2326FD-6E5B-AF4D-9F9F-CE848DCD15B0}"/>
              </a:ext>
            </a:extLst>
          </p:cNvPr>
          <p:cNvCxnSpPr/>
          <p:nvPr/>
        </p:nvCxnSpPr>
        <p:spPr>
          <a:xfrm flipH="1">
            <a:off x="3429000" y="4724400"/>
            <a:ext cx="838200" cy="78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12F7E1-3C50-BD41-8F6D-1DCCF5AD342F}"/>
              </a:ext>
            </a:extLst>
          </p:cNvPr>
          <p:cNvCxnSpPr/>
          <p:nvPr/>
        </p:nvCxnSpPr>
        <p:spPr>
          <a:xfrm>
            <a:off x="4572000" y="4724400"/>
            <a:ext cx="457200" cy="78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ED597B-BAB3-AF46-875F-DEC9163C1627}"/>
              </a:ext>
            </a:extLst>
          </p:cNvPr>
          <p:cNvCxnSpPr/>
          <p:nvPr/>
        </p:nvCxnSpPr>
        <p:spPr>
          <a:xfrm>
            <a:off x="5082546" y="4724400"/>
            <a:ext cx="1927854" cy="78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563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Goldilocks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first bed is too hard</a:t>
            </a:r>
          </a:p>
          <a:p>
            <a:r>
              <a:rPr lang="en-US" dirty="0"/>
              <a:t>The second bed is too soft</a:t>
            </a:r>
          </a:p>
          <a:p>
            <a:r>
              <a:rPr lang="en-US" dirty="0"/>
              <a:t>The third bed is just right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>
                <a:solidFill>
                  <a:srgbClr val="3F31EF"/>
                </a:solidFill>
              </a:rPr>
              <a:t>the bed is too hard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print “The bed is too hard”</a:t>
            </a:r>
          </a:p>
          <a:p>
            <a:pPr marL="0" indent="0">
              <a:buNone/>
            </a:pPr>
            <a:r>
              <a:rPr lang="en-US" dirty="0"/>
              <a:t>else if (</a:t>
            </a:r>
            <a:r>
              <a:rPr lang="en-US" dirty="0">
                <a:solidFill>
                  <a:srgbClr val="FF66FF"/>
                </a:solidFill>
              </a:rPr>
              <a:t>the bed is too soft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print “The bed is too soft”</a:t>
            </a:r>
          </a:p>
          <a:p>
            <a:pPr marL="0" indent="0">
              <a:buNone/>
            </a:pPr>
            <a:r>
              <a:rPr lang="en-US" dirty="0"/>
              <a:t>        else print “</a:t>
            </a:r>
            <a:r>
              <a:rPr lang="en-US" dirty="0">
                <a:solidFill>
                  <a:srgbClr val="00B0F0"/>
                </a:solidFill>
              </a:rPr>
              <a:t>just right</a:t>
            </a:r>
            <a:r>
              <a:rPr lang="en-US" dirty="0"/>
              <a:t>”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2" r="13030" b="2930"/>
          <a:stretch/>
        </p:blipFill>
        <p:spPr bwMode="auto">
          <a:xfrm>
            <a:off x="5257800" y="1676400"/>
            <a:ext cx="3421295" cy="288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638800" y="4800600"/>
            <a:ext cx="3276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left hand side is just pseudo code.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use number 1-3 to indicate the softness of bed.</a:t>
            </a:r>
          </a:p>
        </p:txBody>
      </p:sp>
    </p:spTree>
    <p:extLst>
      <p:ext uri="{BB962C8B-B14F-4D97-AF65-F5344CB8AC3E}">
        <p14:creationId xmlns:p14="http://schemas.microsoft.com/office/powerpoint/2010/main" val="1497747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Nested-if-else: Compare Two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Enter two numbers from the keyboard and find out whether they are equal or not; if not, which one is bigger.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 many possible comparison results?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If i is not equal to j, what are other possibilities?</a:t>
            </a:r>
          </a:p>
        </p:txBody>
      </p:sp>
    </p:spTree>
    <p:extLst>
      <p:ext uri="{BB962C8B-B14F-4D97-AF65-F5344CB8AC3E}">
        <p14:creationId xmlns:p14="http://schemas.microsoft.com/office/powerpoint/2010/main" val="3133632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Nested-if-else: Compare Two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Enter two numbers from the keyboard and find out whether they are equal or not; if not, which one is bigger.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 many possible comparison results?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If i is not equal to j, what are other possibilities?</a:t>
            </a:r>
          </a:p>
        </p:txBody>
      </p:sp>
      <p:sp>
        <p:nvSpPr>
          <p:cNvPr id="4" name="Flowchart: Punched Tape 3"/>
          <p:cNvSpPr/>
          <p:nvPr/>
        </p:nvSpPr>
        <p:spPr>
          <a:xfrm>
            <a:off x="609600" y="4800600"/>
            <a:ext cx="2362200" cy="1219200"/>
          </a:xfrm>
          <a:prstGeom prst="flowChartPunchedTap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prstClr val="white"/>
                </a:solidFill>
              </a:rPr>
              <a:t>i == j</a:t>
            </a:r>
          </a:p>
        </p:txBody>
      </p:sp>
      <p:sp>
        <p:nvSpPr>
          <p:cNvPr id="5" name="Flowchart: Punched Tape 4"/>
          <p:cNvSpPr/>
          <p:nvPr/>
        </p:nvSpPr>
        <p:spPr>
          <a:xfrm>
            <a:off x="3429000" y="4800600"/>
            <a:ext cx="2362200" cy="1219200"/>
          </a:xfrm>
          <a:prstGeom prst="flowChartPunchedTap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prstClr val="black"/>
                </a:solidFill>
              </a:rPr>
              <a:t>i &gt; j</a:t>
            </a:r>
          </a:p>
        </p:txBody>
      </p:sp>
      <p:sp>
        <p:nvSpPr>
          <p:cNvPr id="6" name="Flowchart: Punched Tape 5"/>
          <p:cNvSpPr/>
          <p:nvPr/>
        </p:nvSpPr>
        <p:spPr>
          <a:xfrm>
            <a:off x="6172200" y="4648200"/>
            <a:ext cx="2362200" cy="1219200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prstClr val="white"/>
                </a:solidFill>
              </a:rPr>
              <a:t>i &lt; j</a:t>
            </a:r>
          </a:p>
        </p:txBody>
      </p:sp>
    </p:spTree>
    <p:extLst>
      <p:ext uri="{BB962C8B-B14F-4D97-AF65-F5344CB8AC3E}">
        <p14:creationId xmlns:p14="http://schemas.microsoft.com/office/powerpoint/2010/main" val="1283664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ticket price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park has the following ticket policy.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a program to enter age from the keyboard, then decide the price based on age and print out the price to the screen.</a:t>
            </a:r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220912" y="2380222"/>
            <a:ext cx="5564973" cy="1337737"/>
            <a:chOff x="762000" y="3666782"/>
            <a:chExt cx="5564973" cy="1337737"/>
          </a:xfrm>
        </p:grpSpPr>
        <p:sp>
          <p:nvSpPr>
            <p:cNvPr id="4" name="Left Brace 3"/>
            <p:cNvSpPr/>
            <p:nvPr/>
          </p:nvSpPr>
          <p:spPr>
            <a:xfrm>
              <a:off x="1550740" y="3828365"/>
              <a:ext cx="430460" cy="101457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81200" y="3666782"/>
              <a:ext cx="431580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srgbClr val="CC00FF"/>
                  </a:solidFill>
                </a:rPr>
                <a:t>2                                                 if age &gt;= 65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2000" y="4174068"/>
              <a:ext cx="78874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price =</a:t>
              </a:r>
              <a:endParaRPr lang="en-US" sz="1500" b="1" dirty="0">
                <a:solidFill>
                  <a:srgbClr val="00B05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96611" y="4181817"/>
              <a:ext cx="431580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srgbClr val="1F497D">
                      <a:lumMod val="60000"/>
                      <a:lumOff val="40000"/>
                    </a:srgbClr>
                  </a:solidFill>
                </a:rPr>
                <a:t>4                                                 if age &lt; 65 but age &gt;= 12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1166" y="4681354"/>
              <a:ext cx="431580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0                                                 if age &lt; 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6520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a score, find letter grade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Enter a score in [0, 100], find the corresponding letter grade. For example: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90 and above:                              ‘A’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80 above but lower than 90:     ‘B’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86770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letter grade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en-US" dirty="0" err="1">
                <a:solidFill>
                  <a:srgbClr val="00B0F0"/>
                </a:solidFill>
              </a:rPr>
              <a:t>Todo</a:t>
            </a:r>
            <a:r>
              <a:rPr lang="en-US" dirty="0">
                <a:solidFill>
                  <a:srgbClr val="00B0F0"/>
                </a:solidFill>
              </a:rPr>
              <a:t>:</a:t>
            </a:r>
            <a:r>
              <a:rPr lang="en-US" dirty="0">
                <a:solidFill>
                  <a:srgbClr val="00B050"/>
                </a:solidFill>
              </a:rPr>
              <a:t> Enter score.  Your code goes next…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(score &gt;= 90)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cout</a:t>
            </a:r>
            <a:r>
              <a:rPr lang="en-US" dirty="0"/>
              <a:t> &lt;&lt; “</a:t>
            </a:r>
            <a:r>
              <a:rPr lang="en-US" dirty="0">
                <a:solidFill>
                  <a:srgbClr val="0070C0"/>
                </a:solidFill>
              </a:rPr>
              <a:t>Grade = A”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// Q1: Do we need to handle when scores &lt; 90?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// Q2: Are we sure what letter grade it is?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en-US" dirty="0" err="1">
                <a:solidFill>
                  <a:srgbClr val="00B0F0"/>
                </a:solidFill>
              </a:rPr>
              <a:t>Todo</a:t>
            </a:r>
            <a:r>
              <a:rPr lang="en-US" dirty="0">
                <a:solidFill>
                  <a:srgbClr val="00B0F0"/>
                </a:solidFill>
              </a:rPr>
              <a:t>:</a:t>
            </a:r>
            <a:r>
              <a:rPr lang="en-US" dirty="0">
                <a:solidFill>
                  <a:srgbClr val="00B050"/>
                </a:solidFill>
              </a:rPr>
              <a:t> your code goes next…</a:t>
            </a:r>
          </a:p>
        </p:txBody>
      </p:sp>
      <p:cxnSp>
        <p:nvCxnSpPr>
          <p:cNvPr id="5" name="Straight Arrow Connector 4"/>
          <p:cNvCxnSpPr>
            <a:stCxn id="11" idx="1"/>
          </p:cNvCxnSpPr>
          <p:nvPr/>
        </p:nvCxnSpPr>
        <p:spPr>
          <a:xfrm>
            <a:off x="5208072" y="5835134"/>
            <a:ext cx="1116528" cy="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029200" y="58674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98720" y="5955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90</a:t>
            </a:r>
          </a:p>
        </p:txBody>
      </p:sp>
      <p:cxnSp>
        <p:nvCxnSpPr>
          <p:cNvPr id="10" name="Straight Connector 9"/>
          <p:cNvCxnSpPr>
            <a:endCxn id="8" idx="0"/>
          </p:cNvCxnSpPr>
          <p:nvPr/>
        </p:nvCxnSpPr>
        <p:spPr>
          <a:xfrm>
            <a:off x="5208072" y="5715000"/>
            <a:ext cx="0" cy="240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ket 10"/>
          <p:cNvSpPr/>
          <p:nvPr/>
        </p:nvSpPr>
        <p:spPr>
          <a:xfrm>
            <a:off x="5208072" y="5715000"/>
            <a:ext cx="45719" cy="24026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54906" y="54030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cxnSp>
        <p:nvCxnSpPr>
          <p:cNvPr id="15" name="Straight Connector 14"/>
          <p:cNvCxnSpPr>
            <a:stCxn id="11" idx="1"/>
          </p:cNvCxnSpPr>
          <p:nvPr/>
        </p:nvCxnSpPr>
        <p:spPr>
          <a:xfrm flipH="1">
            <a:off x="1295400" y="5835134"/>
            <a:ext cx="3912672" cy="0"/>
          </a:xfrm>
          <a:prstGeom prst="line">
            <a:avLst/>
          </a:prstGeom>
          <a:ln w="63500">
            <a:solidFill>
              <a:srgbClr val="3F31EF">
                <a:alpha val="8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80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letter grade: peel an onion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99472" y="17965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90</a:t>
            </a:r>
          </a:p>
        </p:txBody>
      </p:sp>
      <p:sp>
        <p:nvSpPr>
          <p:cNvPr id="5" name="Left Bracket 4"/>
          <p:cNvSpPr/>
          <p:nvPr/>
        </p:nvSpPr>
        <p:spPr>
          <a:xfrm>
            <a:off x="5963105" y="1556266"/>
            <a:ext cx="45719" cy="24026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59318" y="11869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073293" y="1676400"/>
            <a:ext cx="3912672" cy="0"/>
          </a:xfrm>
          <a:prstGeom prst="line">
            <a:avLst/>
          </a:prstGeom>
          <a:ln w="63500">
            <a:solidFill>
              <a:srgbClr val="3F31EF">
                <a:alpha val="8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965" y="1371600"/>
            <a:ext cx="1805165" cy="579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Group 28"/>
          <p:cNvGrpSpPr/>
          <p:nvPr/>
        </p:nvGrpSpPr>
        <p:grpSpPr>
          <a:xfrm>
            <a:off x="2073293" y="2287394"/>
            <a:ext cx="4697106" cy="4448778"/>
            <a:chOff x="3675407" y="2740279"/>
            <a:chExt cx="4697106" cy="4448778"/>
          </a:xfrm>
        </p:grpSpPr>
        <p:sp>
          <p:nvSpPr>
            <p:cNvPr id="28" name="Pie 27"/>
            <p:cNvSpPr/>
            <p:nvPr/>
          </p:nvSpPr>
          <p:spPr>
            <a:xfrm>
              <a:off x="3675407" y="2740279"/>
              <a:ext cx="4465567" cy="4448778"/>
            </a:xfrm>
            <a:prstGeom prst="pie">
              <a:avLst>
                <a:gd name="adj1" fmla="val 16201312"/>
                <a:gd name="adj2" fmla="val 74724"/>
              </a:avLst>
            </a:prstGeom>
            <a:solidFill>
              <a:srgbClr val="FF0000">
                <a:alpha val="4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18176" y="49646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60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27749" y="497907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70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13592" y="498266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80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32296" y="499515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90</a:t>
              </a:r>
            </a:p>
          </p:txBody>
        </p:sp>
        <p:sp>
          <p:nvSpPr>
            <p:cNvPr id="27" name="Pie 26"/>
            <p:cNvSpPr/>
            <p:nvPr/>
          </p:nvSpPr>
          <p:spPr>
            <a:xfrm>
              <a:off x="4152252" y="3275663"/>
              <a:ext cx="3531482" cy="3414005"/>
            </a:xfrm>
            <a:prstGeom prst="pie">
              <a:avLst>
                <a:gd name="adj1" fmla="val 16186084"/>
                <a:gd name="adj2" fmla="val 61376"/>
              </a:avLst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Pie 25"/>
            <p:cNvSpPr/>
            <p:nvPr/>
          </p:nvSpPr>
          <p:spPr>
            <a:xfrm>
              <a:off x="4625707" y="3719968"/>
              <a:ext cx="2597237" cy="2489400"/>
            </a:xfrm>
            <a:prstGeom prst="pie">
              <a:avLst>
                <a:gd name="adj1" fmla="val 16269504"/>
                <a:gd name="adj2" fmla="val 80358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Pie 24"/>
            <p:cNvSpPr/>
            <p:nvPr/>
          </p:nvSpPr>
          <p:spPr>
            <a:xfrm>
              <a:off x="4979282" y="4055871"/>
              <a:ext cx="1857819" cy="1817594"/>
            </a:xfrm>
            <a:prstGeom prst="pie">
              <a:avLst>
                <a:gd name="adj1" fmla="val 16266790"/>
                <a:gd name="adj2" fmla="val 6609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Pie 22"/>
            <p:cNvSpPr/>
            <p:nvPr/>
          </p:nvSpPr>
          <p:spPr>
            <a:xfrm>
              <a:off x="5450991" y="4525466"/>
              <a:ext cx="914400" cy="914400"/>
            </a:xfrm>
            <a:prstGeom prst="pie">
              <a:avLst>
                <a:gd name="adj1" fmla="val 16263650"/>
                <a:gd name="adj2" fmla="val 21525276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836789" y="4982666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100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53753" y="50059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6617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Hand-on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Body Mass Index Formula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en-US" dirty="0"/>
              <a:t>weight (kg) / [height (m)]</a:t>
            </a:r>
            <a:r>
              <a:rPr lang="en-US" baseline="30000" dirty="0"/>
              <a:t>2</a:t>
            </a:r>
            <a:r>
              <a:rPr lang="en-US" dirty="0">
                <a:solidFill>
                  <a:srgbClr val="002060"/>
                </a:solidFill>
              </a:rPr>
              <a:t>    or </a:t>
            </a:r>
          </a:p>
          <a:p>
            <a:pPr marL="0" indent="0" algn="ctr">
              <a:buNone/>
            </a:pPr>
            <a:r>
              <a:rPr lang="en-US" dirty="0"/>
              <a:t>703 x weight (</a:t>
            </a:r>
            <a:r>
              <a:rPr lang="en-US" dirty="0" err="1"/>
              <a:t>lbs</a:t>
            </a:r>
            <a:r>
              <a:rPr lang="en-US" dirty="0"/>
              <a:t>) / [height (in)]</a:t>
            </a:r>
            <a:r>
              <a:rPr lang="en-US" baseline="30000" dirty="0"/>
              <a:t>2</a:t>
            </a:r>
            <a:r>
              <a:rPr lang="en-US" dirty="0">
                <a:solidFill>
                  <a:srgbClr val="002060"/>
                </a:solidFill>
              </a:rPr>
              <a:t>  </a:t>
            </a:r>
          </a:p>
          <a:p>
            <a:pPr marL="0" indent="0" algn="ctr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underweight              </a:t>
            </a:r>
            <a:r>
              <a:rPr lang="en-US" dirty="0" err="1">
                <a:solidFill>
                  <a:srgbClr val="002060"/>
                </a:solidFill>
              </a:rPr>
              <a:t>bmi</a:t>
            </a:r>
            <a:r>
              <a:rPr lang="en-US" dirty="0">
                <a:solidFill>
                  <a:srgbClr val="002060"/>
                </a:solidFill>
              </a:rPr>
              <a:t> &lt; 18.5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normal                        </a:t>
            </a:r>
            <a:r>
              <a:rPr lang="en-US" dirty="0" err="1">
                <a:solidFill>
                  <a:srgbClr val="002060"/>
                </a:solidFill>
              </a:rPr>
              <a:t>bmi</a:t>
            </a:r>
            <a:r>
              <a:rPr lang="en-US" dirty="0">
                <a:solidFill>
                  <a:srgbClr val="002060"/>
                </a:solidFill>
              </a:rPr>
              <a:t> in [18.5, 25)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overweight                 </a:t>
            </a:r>
            <a:r>
              <a:rPr lang="en-US" dirty="0" err="1">
                <a:solidFill>
                  <a:srgbClr val="002060"/>
                </a:solidFill>
              </a:rPr>
              <a:t>bmi</a:t>
            </a:r>
            <a:r>
              <a:rPr lang="en-US" dirty="0">
                <a:solidFill>
                  <a:srgbClr val="002060"/>
                </a:solidFill>
              </a:rPr>
              <a:t> in [25, 30)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obese                          </a:t>
            </a:r>
            <a:r>
              <a:rPr lang="en-US" dirty="0" err="1">
                <a:solidFill>
                  <a:srgbClr val="002060"/>
                </a:solidFill>
              </a:rPr>
              <a:t>bmi</a:t>
            </a:r>
            <a:r>
              <a:rPr lang="en-US" dirty="0">
                <a:solidFill>
                  <a:srgbClr val="002060"/>
                </a:solidFill>
              </a:rPr>
              <a:t> &gt;= 30</a:t>
            </a:r>
          </a:p>
        </p:txBody>
      </p:sp>
      <p:sp>
        <p:nvSpPr>
          <p:cNvPr id="4" name="Left Brace 3"/>
          <p:cNvSpPr/>
          <p:nvPr/>
        </p:nvSpPr>
        <p:spPr>
          <a:xfrm>
            <a:off x="664191" y="4114800"/>
            <a:ext cx="304800" cy="1828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782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indent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Makes your code easy to read, debug, and well-maintained.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So cultivate this habit – </a:t>
            </a:r>
            <a:r>
              <a:rPr lang="en-US" dirty="0">
                <a:solidFill>
                  <a:srgbClr val="7030A0"/>
                </a:solidFill>
              </a:rPr>
              <a:t>starting from now.</a:t>
            </a:r>
          </a:p>
        </p:txBody>
      </p:sp>
    </p:spTree>
    <p:extLst>
      <p:ext uri="{BB962C8B-B14F-4D97-AF65-F5344CB8AC3E}">
        <p14:creationId xmlns:p14="http://schemas.microsoft.com/office/powerpoint/2010/main" val="132794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two possibilities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exam, we may have only two outcomes (</a:t>
            </a:r>
            <a:r>
              <a:rPr lang="en-US" dirty="0">
                <a:solidFill>
                  <a:srgbClr val="00B050"/>
                </a:solidFill>
              </a:rPr>
              <a:t>pass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fail</a:t>
            </a:r>
            <a:r>
              <a:rPr lang="en-US" dirty="0"/>
              <a:t>).</a:t>
            </a:r>
          </a:p>
          <a:p>
            <a:r>
              <a:rPr lang="en-US" dirty="0"/>
              <a:t>Sometimes, life has more than two possibilities. For example,</a:t>
            </a:r>
          </a:p>
          <a:p>
            <a:pPr lvl="1"/>
            <a:r>
              <a:rPr lang="en-US" dirty="0"/>
              <a:t>Signals of a traffic light</a:t>
            </a:r>
          </a:p>
          <a:p>
            <a:pPr lvl="1"/>
            <a:r>
              <a:rPr lang="en-US" dirty="0"/>
              <a:t>Even an exam can have A, B, C, D, F grades.</a:t>
            </a:r>
          </a:p>
          <a:p>
            <a:pPr lvl="1"/>
            <a:r>
              <a:rPr lang="en-US" dirty="0"/>
              <a:t>Household income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76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if-else statement: else matched to which if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Without {}, else is bounded with the closest if.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(freshman)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2060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rgbClr val="FF0066"/>
                </a:solidFill>
              </a:rPr>
              <a:t>(commuter)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>
                <a:solidFill>
                  <a:srgbClr val="3F31EF"/>
                </a:solidFill>
              </a:rPr>
              <a:t>System.out.println</a:t>
            </a:r>
            <a:r>
              <a:rPr lang="en-US" dirty="0">
                <a:solidFill>
                  <a:srgbClr val="3F31EF"/>
                </a:solidFill>
              </a:rPr>
              <a:t>(“freshman  and “  +</a:t>
            </a:r>
          </a:p>
          <a:p>
            <a:pPr marL="0" indent="0">
              <a:buNone/>
            </a:pPr>
            <a:r>
              <a:rPr lang="en-US" dirty="0">
                <a:solidFill>
                  <a:srgbClr val="3F31EF"/>
                </a:solidFill>
              </a:rPr>
              <a:t>              “commuter”);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2060"/>
                </a:solidFill>
              </a:rPr>
              <a:t>else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>
                <a:solidFill>
                  <a:srgbClr val="3F31EF"/>
                </a:solidFill>
              </a:rPr>
              <a:t>System.out.println</a:t>
            </a:r>
            <a:r>
              <a:rPr lang="en-US" dirty="0">
                <a:solidFill>
                  <a:srgbClr val="3F31EF"/>
                </a:solidFill>
              </a:rPr>
              <a:t>(“freshman but “ +</a:t>
            </a:r>
          </a:p>
          <a:p>
            <a:pPr marL="0" indent="0">
              <a:buNone/>
            </a:pPr>
            <a:r>
              <a:rPr lang="en-US" dirty="0">
                <a:solidFill>
                  <a:srgbClr val="3F31EF"/>
                </a:solidFill>
              </a:rPr>
              <a:t>              “not commuter”);  </a:t>
            </a:r>
          </a:p>
        </p:txBody>
      </p:sp>
      <p:sp>
        <p:nvSpPr>
          <p:cNvPr id="9" name="Curved Right Arrow 8"/>
          <p:cNvSpPr/>
          <p:nvPr/>
        </p:nvSpPr>
        <p:spPr>
          <a:xfrm>
            <a:off x="381000" y="2971800"/>
            <a:ext cx="381000" cy="1524000"/>
          </a:xfrm>
          <a:prstGeom prst="curvedRightArrow">
            <a:avLst>
              <a:gd name="adj1" fmla="val 25000"/>
              <a:gd name="adj2" fmla="val 50000"/>
              <a:gd name="adj3" fmla="val 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234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Nested if-else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90768"/>
            <a:ext cx="8153400" cy="4935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With 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{}</a:t>
            </a:r>
            <a:r>
              <a:rPr lang="en-US" dirty="0">
                <a:solidFill>
                  <a:srgbClr val="00B0F0"/>
                </a:solidFill>
              </a:rPr>
              <a:t>, else is bounded with the closest if </a:t>
            </a:r>
            <a:r>
              <a:rPr lang="en-US" dirty="0">
                <a:solidFill>
                  <a:srgbClr val="FF0000"/>
                </a:solidFill>
              </a:rPr>
              <a:t>not in 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{}</a:t>
            </a:r>
            <a:r>
              <a:rPr lang="en-US" dirty="0">
                <a:solidFill>
                  <a:srgbClr val="00B0F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(freshman)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  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else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>
                <a:solidFill>
                  <a:srgbClr val="3F31EF"/>
                </a:solidFill>
              </a:rPr>
              <a:t>System.out.println</a:t>
            </a:r>
            <a:r>
              <a:rPr lang="en-US" dirty="0">
                <a:solidFill>
                  <a:srgbClr val="3F31EF"/>
                </a:solidFill>
              </a:rPr>
              <a:t>(“not freshman”); 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3442" y="11907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6188" y="259080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914400" y="2209800"/>
            <a:ext cx="6248400" cy="24384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2060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rgbClr val="FF0066"/>
                </a:solidFill>
              </a:rPr>
              <a:t>(commuter)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>
                <a:solidFill>
                  <a:srgbClr val="3F31EF"/>
                </a:solidFill>
              </a:rPr>
              <a:t>System.out.println</a:t>
            </a:r>
            <a:r>
              <a:rPr lang="en-US" dirty="0">
                <a:solidFill>
                  <a:srgbClr val="3F31EF"/>
                </a:solidFill>
              </a:rPr>
              <a:t>(“freshman  and “  +</a:t>
            </a:r>
          </a:p>
          <a:p>
            <a:pPr marL="0" indent="0">
              <a:buNone/>
            </a:pPr>
            <a:r>
              <a:rPr lang="en-US" dirty="0">
                <a:solidFill>
                  <a:srgbClr val="3F31EF"/>
                </a:solidFill>
              </a:rPr>
              <a:t>              “commuter”);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Curved Right Arrow 13"/>
          <p:cNvSpPr/>
          <p:nvPr/>
        </p:nvSpPr>
        <p:spPr>
          <a:xfrm>
            <a:off x="381000" y="1981200"/>
            <a:ext cx="457200" cy="3276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862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if-else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828" y="1600200"/>
            <a:ext cx="8229600" cy="452596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Without {}, else is bounded with the closest if.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if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(x &gt; 5)</a:t>
            </a:r>
          </a:p>
          <a:p>
            <a:pPr marL="0" indent="0">
              <a:buNone/>
            </a:pPr>
            <a:r>
              <a:rPr lang="en-US" dirty="0"/>
              <a:t>   	    </a:t>
            </a:r>
            <a:r>
              <a:rPr lang="en-US" dirty="0">
                <a:solidFill>
                  <a:srgbClr val="002060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rgbClr val="FF0066"/>
                </a:solidFill>
              </a:rPr>
              <a:t>(y &gt; 6) </a:t>
            </a:r>
            <a:r>
              <a:rPr lang="en-US" dirty="0">
                <a:solidFill>
                  <a:srgbClr val="00B050"/>
                </a:solidFill>
              </a:rPr>
              <a:t>//what can we say for x and y?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 err="1">
                <a:solidFill>
                  <a:srgbClr val="3F31EF"/>
                </a:solidFill>
              </a:rPr>
              <a:t>System.out.println</a:t>
            </a:r>
            <a:r>
              <a:rPr lang="en-US" dirty="0">
                <a:solidFill>
                  <a:srgbClr val="3F31EF"/>
                </a:solidFill>
              </a:rPr>
              <a:t>(“…“);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002060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//what can we say for x and y?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                </a:t>
            </a:r>
            <a:r>
              <a:rPr lang="en-US" dirty="0" err="1">
                <a:solidFill>
                  <a:srgbClr val="3F31EF"/>
                </a:solidFill>
              </a:rPr>
              <a:t>System.out.println</a:t>
            </a:r>
            <a:r>
              <a:rPr lang="en-US" dirty="0">
                <a:solidFill>
                  <a:srgbClr val="3F31EF"/>
                </a:solidFill>
              </a:rPr>
              <a:t>(“…”);  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Curved Right Arrow 8"/>
          <p:cNvSpPr/>
          <p:nvPr/>
        </p:nvSpPr>
        <p:spPr>
          <a:xfrm>
            <a:off x="1447800" y="2971800"/>
            <a:ext cx="381000" cy="1524000"/>
          </a:xfrm>
          <a:prstGeom prst="curvedRightArrow">
            <a:avLst>
              <a:gd name="adj1" fmla="val 25000"/>
              <a:gd name="adj2" fmla="val 50000"/>
              <a:gd name="adj3" fmla="val 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462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Nested if-else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90768"/>
            <a:ext cx="8153400" cy="4935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With 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{}</a:t>
            </a:r>
            <a:r>
              <a:rPr lang="en-US" dirty="0">
                <a:solidFill>
                  <a:srgbClr val="00B0F0"/>
                </a:solidFill>
              </a:rPr>
              <a:t>, else is bounded with the closest if </a:t>
            </a:r>
            <a:r>
              <a:rPr lang="en-US" dirty="0">
                <a:solidFill>
                  <a:srgbClr val="FF0000"/>
                </a:solidFill>
              </a:rPr>
              <a:t>not in 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{}</a:t>
            </a:r>
            <a:r>
              <a:rPr lang="en-US" dirty="0">
                <a:solidFill>
                  <a:srgbClr val="00B0F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(x &gt; 5)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        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//what can we say for x and y?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>
                <a:solidFill>
                  <a:srgbClr val="3F31EF"/>
                </a:solidFill>
              </a:rPr>
              <a:t>System.out.println</a:t>
            </a:r>
            <a:r>
              <a:rPr lang="en-US" dirty="0">
                <a:solidFill>
                  <a:srgbClr val="3F31EF"/>
                </a:solidFill>
              </a:rPr>
              <a:t>(“….”); 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83442" y="11907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6188" y="259080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914400" y="2209800"/>
            <a:ext cx="6248400" cy="24384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2060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(y &gt; 6) </a:t>
            </a:r>
            <a:r>
              <a:rPr lang="en-US" dirty="0">
                <a:solidFill>
                  <a:srgbClr val="00B050"/>
                </a:solidFill>
              </a:rPr>
              <a:t>//what can we say for x and y?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>
                <a:solidFill>
                  <a:srgbClr val="3F31EF"/>
                </a:solidFill>
              </a:rPr>
              <a:t>System.out.println</a:t>
            </a:r>
            <a:r>
              <a:rPr lang="en-US" dirty="0">
                <a:solidFill>
                  <a:srgbClr val="3F31EF"/>
                </a:solidFill>
              </a:rPr>
              <a:t>(“…”);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Curved Right Arrow 13"/>
          <p:cNvSpPr/>
          <p:nvPr/>
        </p:nvSpPr>
        <p:spPr>
          <a:xfrm>
            <a:off x="381000" y="1981200"/>
            <a:ext cx="457200" cy="3276600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044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if-else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828" y="1600200"/>
            <a:ext cx="8440572" cy="4525963"/>
          </a:xfrm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Without {}, else is bounded with the closest if.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(x &gt; 5)</a:t>
            </a:r>
          </a:p>
          <a:p>
            <a:pPr marL="0" indent="0">
              <a:buNone/>
            </a:pPr>
            <a:r>
              <a:rPr lang="en-US" dirty="0"/>
              <a:t>   	    </a:t>
            </a:r>
            <a:r>
              <a:rPr lang="en-US" dirty="0">
                <a:solidFill>
                  <a:srgbClr val="002060"/>
                </a:solidFill>
              </a:rPr>
              <a:t>if</a:t>
            </a:r>
            <a:r>
              <a:rPr lang="en-US" dirty="0"/>
              <a:t> </a:t>
            </a:r>
            <a:r>
              <a:rPr lang="en-US" dirty="0">
                <a:solidFill>
                  <a:srgbClr val="000066"/>
                </a:solidFill>
              </a:rPr>
              <a:t>(y &gt; 6) </a:t>
            </a:r>
            <a:r>
              <a:rPr lang="en-US" dirty="0">
                <a:solidFill>
                  <a:srgbClr val="00B050"/>
                </a:solidFill>
              </a:rPr>
              <a:t>//what can we say for x and y?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 err="1">
                <a:solidFill>
                  <a:srgbClr val="3F31EF"/>
                </a:solidFill>
              </a:rPr>
              <a:t>System.out.println</a:t>
            </a:r>
            <a:r>
              <a:rPr lang="en-US" dirty="0">
                <a:solidFill>
                  <a:srgbClr val="3F31EF"/>
                </a:solidFill>
              </a:rPr>
              <a:t>(“x &gt; 5 and y &gt; 6“);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>
                <a:solidFill>
                  <a:srgbClr val="002060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//what can we say for x and y?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                </a:t>
            </a:r>
            <a:r>
              <a:rPr lang="en-US" dirty="0" err="1">
                <a:solidFill>
                  <a:srgbClr val="3F31EF"/>
                </a:solidFill>
              </a:rPr>
              <a:t>System.out.println</a:t>
            </a:r>
            <a:r>
              <a:rPr lang="en-US" dirty="0">
                <a:solidFill>
                  <a:srgbClr val="3F31EF"/>
                </a:solidFill>
              </a:rPr>
              <a:t>(“x &gt; 5 but y &lt;= 6”); 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//what can we say for x and y?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              </a:t>
            </a:r>
            <a:r>
              <a:rPr lang="en-US" dirty="0" err="1">
                <a:solidFill>
                  <a:srgbClr val="3F31EF"/>
                </a:solidFill>
              </a:rPr>
              <a:t>System.out.println</a:t>
            </a:r>
            <a:r>
              <a:rPr lang="en-US">
                <a:solidFill>
                  <a:srgbClr val="3F31EF"/>
                </a:solidFill>
              </a:rPr>
              <a:t>(“x &lt;= 5”);</a:t>
            </a:r>
            <a:endParaRPr lang="en-US" dirty="0">
              <a:solidFill>
                <a:srgbClr val="3F31EF"/>
              </a:solidFill>
            </a:endParaRPr>
          </a:p>
        </p:txBody>
      </p:sp>
      <p:sp>
        <p:nvSpPr>
          <p:cNvPr id="5" name="Curved Right Arrow 4"/>
          <p:cNvSpPr/>
          <p:nvPr/>
        </p:nvSpPr>
        <p:spPr>
          <a:xfrm>
            <a:off x="1371600" y="2895600"/>
            <a:ext cx="457200" cy="12954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Curved Right Arrow 5"/>
          <p:cNvSpPr/>
          <p:nvPr/>
        </p:nvSpPr>
        <p:spPr>
          <a:xfrm>
            <a:off x="838200" y="2438400"/>
            <a:ext cx="533400" cy="2667000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53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if-else: traffic light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Check the state of traffic light, if it is green, then print out “</a:t>
            </a:r>
            <a:r>
              <a:rPr lang="en-US" dirty="0">
                <a:solidFill>
                  <a:srgbClr val="00B050"/>
                </a:solidFill>
              </a:rPr>
              <a:t>go!</a:t>
            </a:r>
            <a:r>
              <a:rPr lang="en-US" dirty="0"/>
              <a:t>”; if it is red, then print out “</a:t>
            </a:r>
            <a:r>
              <a:rPr lang="en-US" dirty="0">
                <a:solidFill>
                  <a:srgbClr val="FF0000"/>
                </a:solidFill>
              </a:rPr>
              <a:t>stop.</a:t>
            </a:r>
            <a:r>
              <a:rPr lang="en-US" dirty="0"/>
              <a:t>”; if it is yellow, then print out “</a:t>
            </a:r>
            <a:r>
              <a:rPr lang="en-US" dirty="0">
                <a:solidFill>
                  <a:srgbClr val="FFC000"/>
                </a:solidFill>
              </a:rPr>
              <a:t>slow down.</a:t>
            </a:r>
            <a:r>
              <a:rPr lang="en-US" dirty="0"/>
              <a:t>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Hint: use next() method of a scanner object to get a string from keyboard.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42648"/>
            <a:ext cx="1600200" cy="2016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2514600" y="3182774"/>
            <a:ext cx="5234684" cy="1240654"/>
            <a:chOff x="2514600" y="3015734"/>
            <a:chExt cx="5234684" cy="1240654"/>
          </a:xfrm>
        </p:grpSpPr>
        <p:grpSp>
          <p:nvGrpSpPr>
            <p:cNvPr id="16" name="Group 15"/>
            <p:cNvGrpSpPr/>
            <p:nvPr/>
          </p:nvGrpSpPr>
          <p:grpSpPr>
            <a:xfrm>
              <a:off x="2514600" y="3015734"/>
              <a:ext cx="5189732" cy="1240654"/>
              <a:chOff x="1219199" y="3186701"/>
              <a:chExt cx="5189732" cy="1240654"/>
            </a:xfrm>
          </p:grpSpPr>
          <p:sp>
            <p:nvSpPr>
              <p:cNvPr id="19" name="Left Brace 18"/>
              <p:cNvSpPr/>
              <p:nvPr/>
            </p:nvSpPr>
            <p:spPr>
              <a:xfrm>
                <a:off x="1219199" y="3371367"/>
                <a:ext cx="685801" cy="972033"/>
              </a:xfrm>
              <a:prstGeom prst="leftBrace">
                <a:avLst>
                  <a:gd name="adj1" fmla="val 3921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948667" y="3186701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Print “</a:t>
                </a:r>
                <a:r>
                  <a:rPr lang="en-US" dirty="0">
                    <a:solidFill>
                      <a:srgbClr val="FF0000"/>
                    </a:solidFill>
                  </a:rPr>
                  <a:t>stop.</a:t>
                </a:r>
                <a:r>
                  <a:rPr lang="en-US" dirty="0">
                    <a:solidFill>
                      <a:prstClr val="black"/>
                    </a:solidFill>
                  </a:rPr>
                  <a:t>”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057399" y="4057167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Print “</a:t>
                </a:r>
                <a:r>
                  <a:rPr lang="en-US" dirty="0">
                    <a:solidFill>
                      <a:srgbClr val="00B050"/>
                    </a:solidFill>
                  </a:rPr>
                  <a:t>go!</a:t>
                </a:r>
                <a:r>
                  <a:rPr lang="en-US" dirty="0">
                    <a:solidFill>
                      <a:prstClr val="black"/>
                    </a:solidFill>
                  </a:rPr>
                  <a:t>”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696143" y="3186701"/>
                <a:ext cx="15916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if color is red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741094" y="4058023"/>
                <a:ext cx="1667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if color is green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271464" y="3407008"/>
              <a:ext cx="191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Print “</a:t>
              </a:r>
              <a:r>
                <a:rPr lang="en-US" dirty="0">
                  <a:solidFill>
                    <a:srgbClr val="FFC000"/>
                  </a:solidFill>
                </a:rPr>
                <a:t>slow down.</a:t>
              </a:r>
              <a:r>
                <a:rPr lang="en-US" dirty="0">
                  <a:solidFill>
                    <a:prstClr val="black"/>
                  </a:solidFill>
                </a:rPr>
                <a:t>”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91544" y="3408402"/>
              <a:ext cx="1757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if color is yellow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5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 if-else traffic light</a:t>
            </a:r>
          </a:p>
        </p:txBody>
      </p:sp>
      <p:sp>
        <p:nvSpPr>
          <p:cNvPr id="14" name="Content Placeholder 1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A traffic light has three possible colors: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, and </a:t>
            </a:r>
            <a:r>
              <a:rPr lang="en-US" dirty="0">
                <a:solidFill>
                  <a:srgbClr val="FFC000"/>
                </a:solidFill>
              </a:rPr>
              <a:t>yellow</a:t>
            </a:r>
            <a:r>
              <a:rPr lang="en-US" dirty="0"/>
              <a:t>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524000" y="3341132"/>
            <a:ext cx="4800600" cy="2819400"/>
            <a:chOff x="1076646" y="1905000"/>
            <a:chExt cx="4800600" cy="2819400"/>
          </a:xfrm>
        </p:grpSpPr>
        <p:grpSp>
          <p:nvGrpSpPr>
            <p:cNvPr id="4" name="Group 3"/>
            <p:cNvGrpSpPr/>
            <p:nvPr/>
          </p:nvGrpSpPr>
          <p:grpSpPr>
            <a:xfrm>
              <a:off x="1076646" y="1905000"/>
              <a:ext cx="4800600" cy="2819400"/>
              <a:chOff x="2514600" y="3124200"/>
              <a:chExt cx="4800600" cy="2819400"/>
            </a:xfrm>
          </p:grpSpPr>
          <p:sp>
            <p:nvSpPr>
              <p:cNvPr id="5" name="Flowchart: Decision 4"/>
              <p:cNvSpPr/>
              <p:nvPr/>
            </p:nvSpPr>
            <p:spPr>
              <a:xfrm>
                <a:off x="2514600" y="3505200"/>
                <a:ext cx="3124200" cy="685800"/>
              </a:xfrm>
              <a:prstGeom prst="flowChartDecision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Color = “red”</a:t>
                </a:r>
              </a:p>
            </p:txBody>
          </p:sp>
          <p:sp>
            <p:nvSpPr>
              <p:cNvPr id="6" name="Flowchart: Process 5"/>
              <p:cNvSpPr/>
              <p:nvPr/>
            </p:nvSpPr>
            <p:spPr>
              <a:xfrm>
                <a:off x="3419154" y="4648200"/>
                <a:ext cx="1447800" cy="457200"/>
              </a:xfrm>
              <a:prstGeom prst="flowChartProcess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C00FF"/>
                    </a:solidFill>
                  </a:rPr>
                  <a:t>Print “stop.”</a:t>
                </a:r>
              </a:p>
            </p:txBody>
          </p:sp>
          <p:cxnSp>
            <p:nvCxnSpPr>
              <p:cNvPr id="7" name="Straight Arrow Connector 6"/>
              <p:cNvCxnSpPr>
                <a:endCxn id="5" idx="0"/>
              </p:cNvCxnSpPr>
              <p:nvPr/>
            </p:nvCxnSpPr>
            <p:spPr>
              <a:xfrm>
                <a:off x="4076700" y="3124200"/>
                <a:ext cx="0" cy="3810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076700" y="4191000"/>
                <a:ext cx="0" cy="4572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076700" y="5105400"/>
                <a:ext cx="0" cy="8382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5" idx="3"/>
              </p:cNvCxnSpPr>
              <p:nvPr/>
            </p:nvCxnSpPr>
            <p:spPr>
              <a:xfrm>
                <a:off x="5638800" y="3848100"/>
                <a:ext cx="16764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7315200" y="3848100"/>
                <a:ext cx="0" cy="17526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4076700" y="5600700"/>
                <a:ext cx="323850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2743200" y="29718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true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00846" y="22595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false</a:t>
              </a:r>
            </a:p>
          </p:txBody>
        </p:sp>
      </p:grpSp>
      <p:sp>
        <p:nvSpPr>
          <p:cNvPr id="16" name="Cloud 15"/>
          <p:cNvSpPr/>
          <p:nvPr/>
        </p:nvSpPr>
        <p:spPr>
          <a:xfrm>
            <a:off x="4595973" y="4585211"/>
            <a:ext cx="3457254" cy="926068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What  happens when color is not red?</a:t>
            </a:r>
          </a:p>
        </p:txBody>
      </p:sp>
    </p:spTree>
    <p:extLst>
      <p:ext uri="{BB962C8B-B14F-4D97-AF65-F5344CB8AC3E}">
        <p14:creationId xmlns:p14="http://schemas.microsoft.com/office/powerpoint/2010/main" val="3022617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loud 55"/>
          <p:cNvSpPr/>
          <p:nvPr/>
        </p:nvSpPr>
        <p:spPr>
          <a:xfrm>
            <a:off x="2209801" y="3195251"/>
            <a:ext cx="6629399" cy="300158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 if-else traffic light: II</a:t>
            </a:r>
          </a:p>
        </p:txBody>
      </p:sp>
      <p:sp>
        <p:nvSpPr>
          <p:cNvPr id="14" name="Content Placeholder 1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A traffic light has three possible colors: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, and </a:t>
            </a:r>
            <a:r>
              <a:rPr lang="en-US" dirty="0">
                <a:solidFill>
                  <a:srgbClr val="FFC000"/>
                </a:solidFill>
              </a:rPr>
              <a:t>yellow</a:t>
            </a:r>
            <a:r>
              <a:rPr lang="en-US" dirty="0"/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96402" y="426874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true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27143" y="2840683"/>
            <a:ext cx="8266417" cy="3415790"/>
            <a:chOff x="126287" y="2832610"/>
            <a:chExt cx="8266417" cy="3415790"/>
          </a:xfrm>
        </p:grpSpPr>
        <p:grpSp>
          <p:nvGrpSpPr>
            <p:cNvPr id="45" name="Group 44"/>
            <p:cNvGrpSpPr/>
            <p:nvPr/>
          </p:nvGrpSpPr>
          <p:grpSpPr>
            <a:xfrm>
              <a:off x="126287" y="2832610"/>
              <a:ext cx="8266417" cy="3415790"/>
              <a:chOff x="446498" y="3305172"/>
              <a:chExt cx="8266417" cy="341579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46498" y="3305172"/>
                <a:ext cx="6129820" cy="3415790"/>
                <a:chOff x="1666554" y="3341132"/>
                <a:chExt cx="6129820" cy="3415790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1666554" y="3341132"/>
                  <a:ext cx="4495800" cy="3415790"/>
                  <a:chOff x="1219200" y="1905000"/>
                  <a:chExt cx="4495800" cy="3415790"/>
                </a:xfrm>
              </p:grpSpPr>
              <p:grpSp>
                <p:nvGrpSpPr>
                  <p:cNvPr id="4" name="Group 3"/>
                  <p:cNvGrpSpPr/>
                  <p:nvPr/>
                </p:nvGrpSpPr>
                <p:grpSpPr>
                  <a:xfrm>
                    <a:off x="1219200" y="1905000"/>
                    <a:ext cx="4495800" cy="3415790"/>
                    <a:chOff x="2657154" y="3124200"/>
                    <a:chExt cx="4495800" cy="3415790"/>
                  </a:xfrm>
                </p:grpSpPr>
                <p:sp>
                  <p:nvSpPr>
                    <p:cNvPr id="5" name="Flowchart: Decision 4"/>
                    <p:cNvSpPr/>
                    <p:nvPr/>
                  </p:nvSpPr>
                  <p:spPr>
                    <a:xfrm>
                      <a:off x="2657154" y="3505200"/>
                      <a:ext cx="2819400" cy="685800"/>
                    </a:xfrm>
                    <a:prstGeom prst="flowChartDecision">
                      <a:avLst/>
                    </a:prstGeom>
                    <a:solidFill>
                      <a:srgbClr val="FFFF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color = “red”</a:t>
                      </a:r>
                    </a:p>
                  </p:txBody>
                </p:sp>
                <p:sp>
                  <p:nvSpPr>
                    <p:cNvPr id="6" name="Flowchart: Process 5"/>
                    <p:cNvSpPr/>
                    <p:nvPr/>
                  </p:nvSpPr>
                  <p:spPr>
                    <a:xfrm>
                      <a:off x="3419154" y="4648200"/>
                      <a:ext cx="1447800" cy="457200"/>
                    </a:xfrm>
                    <a:prstGeom prst="flowChartProcess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CC00FF"/>
                          </a:solidFill>
                        </a:rPr>
                        <a:t>Print “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Stop.</a:t>
                      </a:r>
                      <a:r>
                        <a:rPr lang="en-US" dirty="0">
                          <a:solidFill>
                            <a:srgbClr val="CC00FF"/>
                          </a:solidFill>
                        </a:rPr>
                        <a:t>”</a:t>
                      </a:r>
                    </a:p>
                  </p:txBody>
                </p:sp>
                <p:cxnSp>
                  <p:nvCxnSpPr>
                    <p:cNvPr id="7" name="Straight Arrow Connector 6"/>
                    <p:cNvCxnSpPr>
                      <a:endCxn id="5" idx="0"/>
                    </p:cNvCxnSpPr>
                    <p:nvPr/>
                  </p:nvCxnSpPr>
                  <p:spPr>
                    <a:xfrm flipH="1">
                      <a:off x="4066854" y="3124200"/>
                      <a:ext cx="9846" cy="381000"/>
                    </a:xfrm>
                    <a:prstGeom prst="straightConnector1">
                      <a:avLst/>
                    </a:prstGeom>
                    <a:ln w="38100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Straight Arrow Connector 7"/>
                    <p:cNvCxnSpPr/>
                    <p:nvPr/>
                  </p:nvCxnSpPr>
                  <p:spPr>
                    <a:xfrm>
                      <a:off x="4076700" y="4191000"/>
                      <a:ext cx="0" cy="457200"/>
                    </a:xfrm>
                    <a:prstGeom prst="straightConnector1">
                      <a:avLst/>
                    </a:prstGeom>
                    <a:ln w="38100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Straight Arrow Connector 8"/>
                    <p:cNvCxnSpPr/>
                    <p:nvPr/>
                  </p:nvCxnSpPr>
                  <p:spPr>
                    <a:xfrm flipH="1">
                      <a:off x="4071777" y="5105400"/>
                      <a:ext cx="4923" cy="1434590"/>
                    </a:xfrm>
                    <a:prstGeom prst="straightConnector1">
                      <a:avLst/>
                    </a:prstGeom>
                    <a:ln w="38100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Straight Connector 9"/>
                    <p:cNvCxnSpPr>
                      <a:stCxn id="5" idx="3"/>
                    </p:cNvCxnSpPr>
                    <p:nvPr/>
                  </p:nvCxnSpPr>
                  <p:spPr>
                    <a:xfrm>
                      <a:off x="5476554" y="3848100"/>
                      <a:ext cx="1676400" cy="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Straight Connector 10"/>
                    <p:cNvCxnSpPr/>
                    <p:nvPr/>
                  </p:nvCxnSpPr>
                  <p:spPr>
                    <a:xfrm flipH="1">
                      <a:off x="7143108" y="3848100"/>
                      <a:ext cx="9846" cy="231089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Arrow Connector 11"/>
                    <p:cNvCxnSpPr/>
                    <p:nvPr/>
                  </p:nvCxnSpPr>
                  <p:spPr>
                    <a:xfrm flipH="1">
                      <a:off x="4051015" y="6150949"/>
                      <a:ext cx="3076254" cy="0"/>
                    </a:xfrm>
                    <a:prstGeom prst="straightConnector1">
                      <a:avLst/>
                    </a:prstGeom>
                    <a:ln w="38100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743200" y="2971800"/>
                    <a:ext cx="1371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prstClr val="black"/>
                        </a:solidFill>
                      </a:rPr>
                      <a:t>true</a:t>
                    </a:r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003925" y="2259568"/>
                    <a:ext cx="685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prstClr val="black"/>
                        </a:solidFill>
                      </a:rPr>
                      <a:t>false</a:t>
                    </a:r>
                  </a:p>
                </p:txBody>
              </p:sp>
            </p:grpSp>
            <p:sp>
              <p:nvSpPr>
                <p:cNvPr id="18" name="Flowchart: Decision 17"/>
                <p:cNvSpPr/>
                <p:nvPr/>
              </p:nvSpPr>
              <p:spPr>
                <a:xfrm>
                  <a:off x="4435012" y="4152680"/>
                  <a:ext cx="3361362" cy="685800"/>
                </a:xfrm>
                <a:prstGeom prst="flowChartDecisi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FFC000"/>
                      </a:solidFill>
                    </a:rPr>
                    <a:t>color = “yellow”</a:t>
                  </a: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4895637" y="4080441"/>
                <a:ext cx="3817278" cy="2031612"/>
                <a:chOff x="4895637" y="4080441"/>
                <a:chExt cx="3817278" cy="2031612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>
                  <a:off x="6576318" y="4459620"/>
                  <a:ext cx="967482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/>
                <p:cNvSpPr txBox="1"/>
                <p:nvPr/>
              </p:nvSpPr>
              <p:spPr>
                <a:xfrm>
                  <a:off x="6543783" y="4080441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prstClr val="black"/>
                      </a:solidFill>
                    </a:rPr>
                    <a:t>false</a:t>
                  </a:r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527533" y="4459620"/>
                  <a:ext cx="0" cy="41434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Flowchart: Process 34"/>
                <p:cNvSpPr/>
                <p:nvPr/>
              </p:nvSpPr>
              <p:spPr>
                <a:xfrm>
                  <a:off x="6543783" y="4873963"/>
                  <a:ext cx="2169132" cy="457200"/>
                </a:xfrm>
                <a:prstGeom prst="flowChartProcess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CC00FF"/>
                      </a:solidFill>
                    </a:rPr>
                    <a:t>Print “</a:t>
                  </a:r>
                  <a:r>
                    <a:rPr lang="en-US" dirty="0">
                      <a:solidFill>
                        <a:srgbClr val="00B050"/>
                      </a:solidFill>
                    </a:rPr>
                    <a:t>Go!</a:t>
                  </a:r>
                  <a:r>
                    <a:rPr lang="en-US" dirty="0">
                      <a:solidFill>
                        <a:srgbClr val="CC00FF"/>
                      </a:solidFill>
                    </a:rPr>
                    <a:t>”</a:t>
                  </a:r>
                </a:p>
              </p:txBody>
            </p:sp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7527533" y="5343125"/>
                  <a:ext cx="17124" cy="76453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H="1">
                  <a:off x="7543800" y="5966925"/>
                  <a:ext cx="857" cy="14512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/>
                <p:nvPr/>
              </p:nvCxnSpPr>
              <p:spPr>
                <a:xfrm flipH="1" flipV="1">
                  <a:off x="4895637" y="6107663"/>
                  <a:ext cx="2649020" cy="4390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" name="Flowchart: Process 23"/>
            <p:cNvSpPr/>
            <p:nvPr/>
          </p:nvSpPr>
          <p:spPr>
            <a:xfrm>
              <a:off x="3545441" y="4641963"/>
              <a:ext cx="2133600" cy="457200"/>
            </a:xfrm>
            <a:prstGeom prst="flowChartProcess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C00FF"/>
                  </a:solidFill>
                </a:rPr>
                <a:t>Print “</a:t>
              </a:r>
              <a:r>
                <a:rPr lang="en-US" dirty="0">
                  <a:solidFill>
                    <a:srgbClr val="FFC000"/>
                  </a:solidFill>
                </a:rPr>
                <a:t>Slow down</a:t>
              </a:r>
              <a:r>
                <a:rPr lang="en-US" dirty="0">
                  <a:solidFill>
                    <a:srgbClr val="CC00FF"/>
                  </a:solidFill>
                </a:rPr>
                <a:t>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599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loud 55"/>
          <p:cNvSpPr/>
          <p:nvPr/>
        </p:nvSpPr>
        <p:spPr>
          <a:xfrm>
            <a:off x="2209801" y="3195251"/>
            <a:ext cx="6629399" cy="300158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 if-else traffic light: III</a:t>
            </a:r>
          </a:p>
        </p:txBody>
      </p:sp>
      <p:sp>
        <p:nvSpPr>
          <p:cNvPr id="14" name="Content Placeholder 1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Translate the following chart into code (Hint: </a:t>
            </a:r>
            <a:r>
              <a:rPr lang="en-US" dirty="0">
                <a:solidFill>
                  <a:srgbClr val="00B050"/>
                </a:solidFill>
              </a:rPr>
              <a:t>cloud part first. </a:t>
            </a:r>
            <a:r>
              <a:rPr lang="en-US" dirty="0">
                <a:solidFill>
                  <a:srgbClr val="FF0000"/>
                </a:solidFill>
              </a:rPr>
              <a:t>What kind statement is it?</a:t>
            </a:r>
            <a:r>
              <a:rPr lang="en-US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96402" y="426874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true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27143" y="2840683"/>
            <a:ext cx="8266417" cy="3415790"/>
            <a:chOff x="126287" y="2832610"/>
            <a:chExt cx="8266417" cy="3415790"/>
          </a:xfrm>
        </p:grpSpPr>
        <p:grpSp>
          <p:nvGrpSpPr>
            <p:cNvPr id="45" name="Group 44"/>
            <p:cNvGrpSpPr/>
            <p:nvPr/>
          </p:nvGrpSpPr>
          <p:grpSpPr>
            <a:xfrm>
              <a:off x="126287" y="2832610"/>
              <a:ext cx="8266417" cy="3415790"/>
              <a:chOff x="446498" y="3305172"/>
              <a:chExt cx="8266417" cy="341579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46498" y="3305172"/>
                <a:ext cx="6129820" cy="3415790"/>
                <a:chOff x="1666554" y="3341132"/>
                <a:chExt cx="6129820" cy="3415790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1666554" y="3341132"/>
                  <a:ext cx="4495800" cy="3415790"/>
                  <a:chOff x="1219200" y="1905000"/>
                  <a:chExt cx="4495800" cy="3415790"/>
                </a:xfrm>
              </p:grpSpPr>
              <p:grpSp>
                <p:nvGrpSpPr>
                  <p:cNvPr id="4" name="Group 3"/>
                  <p:cNvGrpSpPr/>
                  <p:nvPr/>
                </p:nvGrpSpPr>
                <p:grpSpPr>
                  <a:xfrm>
                    <a:off x="1219200" y="1905000"/>
                    <a:ext cx="4495800" cy="3415790"/>
                    <a:chOff x="2657154" y="3124200"/>
                    <a:chExt cx="4495800" cy="3415790"/>
                  </a:xfrm>
                </p:grpSpPr>
                <p:sp>
                  <p:nvSpPr>
                    <p:cNvPr id="5" name="Flowchart: Decision 4"/>
                    <p:cNvSpPr/>
                    <p:nvPr/>
                  </p:nvSpPr>
                  <p:spPr>
                    <a:xfrm>
                      <a:off x="2657154" y="3505200"/>
                      <a:ext cx="2819400" cy="685800"/>
                    </a:xfrm>
                    <a:prstGeom prst="flowChartDecision">
                      <a:avLst/>
                    </a:prstGeom>
                    <a:solidFill>
                      <a:srgbClr val="FFFF00"/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color = “red”</a:t>
                      </a:r>
                    </a:p>
                  </p:txBody>
                </p:sp>
                <p:sp>
                  <p:nvSpPr>
                    <p:cNvPr id="6" name="Flowchart: Process 5"/>
                    <p:cNvSpPr/>
                    <p:nvPr/>
                  </p:nvSpPr>
                  <p:spPr>
                    <a:xfrm>
                      <a:off x="3419154" y="4648200"/>
                      <a:ext cx="1447800" cy="457200"/>
                    </a:xfrm>
                    <a:prstGeom prst="flowChartProcess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rgbClr val="CC00FF"/>
                          </a:solidFill>
                        </a:rPr>
                        <a:t>Print “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Stop.</a:t>
                      </a:r>
                      <a:r>
                        <a:rPr lang="en-US" dirty="0">
                          <a:solidFill>
                            <a:srgbClr val="CC00FF"/>
                          </a:solidFill>
                        </a:rPr>
                        <a:t>”</a:t>
                      </a:r>
                    </a:p>
                  </p:txBody>
                </p:sp>
                <p:cxnSp>
                  <p:nvCxnSpPr>
                    <p:cNvPr id="7" name="Straight Arrow Connector 6"/>
                    <p:cNvCxnSpPr>
                      <a:endCxn id="5" idx="0"/>
                    </p:cNvCxnSpPr>
                    <p:nvPr/>
                  </p:nvCxnSpPr>
                  <p:spPr>
                    <a:xfrm flipH="1">
                      <a:off x="4066854" y="3124200"/>
                      <a:ext cx="9846" cy="381000"/>
                    </a:xfrm>
                    <a:prstGeom prst="straightConnector1">
                      <a:avLst/>
                    </a:prstGeom>
                    <a:ln w="38100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" name="Straight Arrow Connector 7"/>
                    <p:cNvCxnSpPr/>
                    <p:nvPr/>
                  </p:nvCxnSpPr>
                  <p:spPr>
                    <a:xfrm>
                      <a:off x="4076700" y="4191000"/>
                      <a:ext cx="0" cy="457200"/>
                    </a:xfrm>
                    <a:prstGeom prst="straightConnector1">
                      <a:avLst/>
                    </a:prstGeom>
                    <a:ln w="38100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Straight Arrow Connector 8"/>
                    <p:cNvCxnSpPr/>
                    <p:nvPr/>
                  </p:nvCxnSpPr>
                  <p:spPr>
                    <a:xfrm flipH="1">
                      <a:off x="4071777" y="5105400"/>
                      <a:ext cx="4923" cy="1434590"/>
                    </a:xfrm>
                    <a:prstGeom prst="straightConnector1">
                      <a:avLst/>
                    </a:prstGeom>
                    <a:ln w="38100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Straight Connector 9"/>
                    <p:cNvCxnSpPr>
                      <a:stCxn id="5" idx="3"/>
                    </p:cNvCxnSpPr>
                    <p:nvPr/>
                  </p:nvCxnSpPr>
                  <p:spPr>
                    <a:xfrm>
                      <a:off x="5476554" y="3848100"/>
                      <a:ext cx="1676400" cy="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Straight Connector 10"/>
                    <p:cNvCxnSpPr/>
                    <p:nvPr/>
                  </p:nvCxnSpPr>
                  <p:spPr>
                    <a:xfrm flipH="1">
                      <a:off x="7143108" y="3848100"/>
                      <a:ext cx="9846" cy="2310890"/>
                    </a:xfrm>
                    <a:prstGeom prst="line">
                      <a:avLst/>
                    </a:prstGeom>
                    <a:ln w="381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Arrow Connector 11"/>
                    <p:cNvCxnSpPr/>
                    <p:nvPr/>
                  </p:nvCxnSpPr>
                  <p:spPr>
                    <a:xfrm flipH="1">
                      <a:off x="4051015" y="6150949"/>
                      <a:ext cx="3076254" cy="0"/>
                    </a:xfrm>
                    <a:prstGeom prst="straightConnector1">
                      <a:avLst/>
                    </a:prstGeom>
                    <a:ln w="38100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743200" y="2971800"/>
                    <a:ext cx="1371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prstClr val="black"/>
                        </a:solidFill>
                      </a:rPr>
                      <a:t>true</a:t>
                    </a:r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003925" y="2259568"/>
                    <a:ext cx="685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prstClr val="black"/>
                        </a:solidFill>
                      </a:rPr>
                      <a:t>false</a:t>
                    </a:r>
                  </a:p>
                </p:txBody>
              </p:sp>
            </p:grpSp>
            <p:sp>
              <p:nvSpPr>
                <p:cNvPr id="18" name="Flowchart: Decision 17"/>
                <p:cNvSpPr/>
                <p:nvPr/>
              </p:nvSpPr>
              <p:spPr>
                <a:xfrm>
                  <a:off x="4435012" y="4152680"/>
                  <a:ext cx="3361362" cy="685800"/>
                </a:xfrm>
                <a:prstGeom prst="flowChartDecisi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FFC000"/>
                      </a:solidFill>
                    </a:rPr>
                    <a:t>color = “yellow”</a:t>
                  </a: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4895637" y="4080441"/>
                <a:ext cx="3817278" cy="2031612"/>
                <a:chOff x="4895637" y="4080441"/>
                <a:chExt cx="3817278" cy="2031612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>
                  <a:off x="6576318" y="4459620"/>
                  <a:ext cx="967482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/>
                <p:cNvSpPr txBox="1"/>
                <p:nvPr/>
              </p:nvSpPr>
              <p:spPr>
                <a:xfrm>
                  <a:off x="6543783" y="4080441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prstClr val="black"/>
                      </a:solidFill>
                    </a:rPr>
                    <a:t>false</a:t>
                  </a:r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527533" y="4459620"/>
                  <a:ext cx="0" cy="414343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Flowchart: Process 34"/>
                <p:cNvSpPr/>
                <p:nvPr/>
              </p:nvSpPr>
              <p:spPr>
                <a:xfrm>
                  <a:off x="6543783" y="4873963"/>
                  <a:ext cx="2169132" cy="457200"/>
                </a:xfrm>
                <a:prstGeom prst="flowChartProcess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rgbClr val="CC00FF"/>
                      </a:solidFill>
                    </a:rPr>
                    <a:t>Print “</a:t>
                  </a:r>
                  <a:r>
                    <a:rPr lang="en-US" dirty="0">
                      <a:solidFill>
                        <a:srgbClr val="00B050"/>
                      </a:solidFill>
                    </a:rPr>
                    <a:t>Go!</a:t>
                  </a:r>
                  <a:r>
                    <a:rPr lang="en-US" dirty="0">
                      <a:solidFill>
                        <a:srgbClr val="CC00FF"/>
                      </a:solidFill>
                    </a:rPr>
                    <a:t>”</a:t>
                  </a:r>
                </a:p>
              </p:txBody>
            </p:sp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7527533" y="5343125"/>
                  <a:ext cx="17124" cy="76453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H="1">
                  <a:off x="7543800" y="5966925"/>
                  <a:ext cx="857" cy="14512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/>
                <p:nvPr/>
              </p:nvCxnSpPr>
              <p:spPr>
                <a:xfrm flipH="1" flipV="1">
                  <a:off x="4895637" y="6107663"/>
                  <a:ext cx="2649020" cy="4390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" name="Flowchart: Process 23"/>
            <p:cNvSpPr/>
            <p:nvPr/>
          </p:nvSpPr>
          <p:spPr>
            <a:xfrm>
              <a:off x="3545441" y="4641963"/>
              <a:ext cx="2133600" cy="457200"/>
            </a:xfrm>
            <a:prstGeom prst="flowChartProcess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C00FF"/>
                  </a:solidFill>
                </a:rPr>
                <a:t>Print “</a:t>
              </a:r>
              <a:r>
                <a:rPr lang="en-US" dirty="0">
                  <a:solidFill>
                    <a:srgbClr val="FFC000"/>
                  </a:solidFill>
                </a:rPr>
                <a:t>Slow down</a:t>
              </a:r>
              <a:r>
                <a:rPr lang="en-US" dirty="0">
                  <a:solidFill>
                    <a:srgbClr val="CC00FF"/>
                  </a:solidFill>
                </a:rPr>
                <a:t>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9857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if-else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Check the state of traffic light, if it is green, then print out “</a:t>
            </a:r>
            <a:r>
              <a:rPr lang="en-US" dirty="0">
                <a:solidFill>
                  <a:srgbClr val="00B050"/>
                </a:solidFill>
              </a:rPr>
              <a:t>go!</a:t>
            </a:r>
            <a:r>
              <a:rPr lang="en-US" dirty="0"/>
              <a:t>”; if it is red, then print out “</a:t>
            </a:r>
            <a:r>
              <a:rPr lang="en-US" dirty="0">
                <a:solidFill>
                  <a:srgbClr val="FF0000"/>
                </a:solidFill>
              </a:rPr>
              <a:t>stop.</a:t>
            </a:r>
            <a:r>
              <a:rPr lang="en-US" dirty="0"/>
              <a:t>”; if it is yellow, then print out “</a:t>
            </a:r>
            <a:r>
              <a:rPr lang="en-US" dirty="0">
                <a:solidFill>
                  <a:srgbClr val="FFC000"/>
                </a:solidFill>
              </a:rPr>
              <a:t>slow down.</a:t>
            </a:r>
            <a:r>
              <a:rPr lang="en-US" dirty="0"/>
              <a:t>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3F31EF"/>
                </a:solidFill>
              </a:rPr>
              <a:t>The above cases can be written as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08" y="2933530"/>
            <a:ext cx="868692" cy="1094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2514601" y="2904968"/>
            <a:ext cx="5234683" cy="1184928"/>
            <a:chOff x="2514601" y="3132418"/>
            <a:chExt cx="5234683" cy="1184928"/>
          </a:xfrm>
        </p:grpSpPr>
        <p:grpSp>
          <p:nvGrpSpPr>
            <p:cNvPr id="7" name="Group 6"/>
            <p:cNvGrpSpPr/>
            <p:nvPr/>
          </p:nvGrpSpPr>
          <p:grpSpPr>
            <a:xfrm>
              <a:off x="2514601" y="3132418"/>
              <a:ext cx="5172177" cy="1184928"/>
              <a:chOff x="1219200" y="3303385"/>
              <a:chExt cx="5172177" cy="1184928"/>
            </a:xfrm>
          </p:grpSpPr>
          <p:sp>
            <p:nvSpPr>
              <p:cNvPr id="8" name="Left Brace 7"/>
              <p:cNvSpPr/>
              <p:nvPr/>
            </p:nvSpPr>
            <p:spPr>
              <a:xfrm>
                <a:off x="1219200" y="3516280"/>
                <a:ext cx="342900" cy="972033"/>
              </a:xfrm>
              <a:prstGeom prst="leftBrace">
                <a:avLst>
                  <a:gd name="adj1" fmla="val 3921"/>
                  <a:gd name="adj2" fmla="val 5211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676399" y="3346488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Print “</a:t>
                </a:r>
                <a:r>
                  <a:rPr lang="en-US" dirty="0">
                    <a:solidFill>
                      <a:srgbClr val="FF0000"/>
                    </a:solidFill>
                  </a:rPr>
                  <a:t>stop.</a:t>
                </a:r>
                <a:r>
                  <a:rPr lang="en-US" dirty="0">
                    <a:solidFill>
                      <a:prstClr val="black"/>
                    </a:solidFill>
                  </a:rPr>
                  <a:t>”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752599" y="4057167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Print “</a:t>
                </a:r>
                <a:r>
                  <a:rPr lang="en-US" dirty="0">
                    <a:solidFill>
                      <a:srgbClr val="00B050"/>
                    </a:solidFill>
                  </a:rPr>
                  <a:t>go!</a:t>
                </a:r>
                <a:r>
                  <a:rPr lang="en-US" dirty="0">
                    <a:solidFill>
                      <a:prstClr val="black"/>
                    </a:solidFill>
                  </a:rPr>
                  <a:t>”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696142" y="3303385"/>
                <a:ext cx="15916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if color is red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23540" y="4085471"/>
                <a:ext cx="1667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if color is green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2971800" y="3501750"/>
              <a:ext cx="191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Print “</a:t>
              </a:r>
              <a:r>
                <a:rPr lang="en-US" dirty="0">
                  <a:solidFill>
                    <a:srgbClr val="FFC000"/>
                  </a:solidFill>
                </a:rPr>
                <a:t>slow down.</a:t>
              </a:r>
              <a:r>
                <a:rPr lang="en-US" dirty="0">
                  <a:solidFill>
                    <a:prstClr val="black"/>
                  </a:solidFill>
                </a:rPr>
                <a:t>”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91544" y="3544853"/>
              <a:ext cx="1757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if color is yellow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922963" y="5183447"/>
            <a:ext cx="3158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Otherwise (the color is not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prstClr val="black"/>
                </a:solidFill>
              </a:rPr>
              <a:t>, it can be </a:t>
            </a:r>
            <a:r>
              <a:rPr lang="en-US" dirty="0">
                <a:solidFill>
                  <a:srgbClr val="FFC000"/>
                </a:solidFill>
              </a:rPr>
              <a:t>yellow</a:t>
            </a:r>
            <a:r>
              <a:rPr lang="en-US" dirty="0">
                <a:solidFill>
                  <a:prstClr val="black"/>
                </a:solidFill>
              </a:rPr>
              <a:t> or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0831" y="4572000"/>
            <a:ext cx="8474465" cy="1601853"/>
            <a:chOff x="530831" y="4572000"/>
            <a:chExt cx="8474465" cy="1601853"/>
          </a:xfrm>
        </p:grpSpPr>
        <p:grpSp>
          <p:nvGrpSpPr>
            <p:cNvPr id="17" name="Group 16"/>
            <p:cNvGrpSpPr/>
            <p:nvPr/>
          </p:nvGrpSpPr>
          <p:grpSpPr>
            <a:xfrm>
              <a:off x="530831" y="4572000"/>
              <a:ext cx="3550576" cy="1126262"/>
              <a:chOff x="1243173" y="3227185"/>
              <a:chExt cx="3550576" cy="1126262"/>
            </a:xfrm>
          </p:grpSpPr>
          <p:sp>
            <p:nvSpPr>
              <p:cNvPr id="20" name="Left Brace 19"/>
              <p:cNvSpPr/>
              <p:nvPr/>
            </p:nvSpPr>
            <p:spPr>
              <a:xfrm>
                <a:off x="1243173" y="3381414"/>
                <a:ext cx="342900" cy="972033"/>
              </a:xfrm>
              <a:prstGeom prst="leftBrace">
                <a:avLst>
                  <a:gd name="adj1" fmla="val 3921"/>
                  <a:gd name="adj2" fmla="val 5211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422149" y="3227185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print “</a:t>
                </a:r>
                <a:r>
                  <a:rPr lang="en-US" dirty="0">
                    <a:solidFill>
                      <a:srgbClr val="FF0000"/>
                    </a:solidFill>
                  </a:rPr>
                  <a:t>stop.</a:t>
                </a:r>
                <a:r>
                  <a:rPr lang="en-US" dirty="0">
                    <a:solidFill>
                      <a:prstClr val="black"/>
                    </a:solidFill>
                  </a:rPr>
                  <a:t>”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922962" y="4572000"/>
              <a:ext cx="1937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if color is red, </a:t>
              </a:r>
              <a:r>
                <a:rPr lang="en-US" dirty="0">
                  <a:solidFill>
                    <a:prstClr val="black"/>
                  </a:solidFill>
                </a:rPr>
                <a:t>then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113941" y="4887687"/>
              <a:ext cx="4891355" cy="1286166"/>
              <a:chOff x="4081406" y="5193293"/>
              <a:chExt cx="4891355" cy="1286166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4343400" y="5833128"/>
                <a:ext cx="33433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3F31EF"/>
                    </a:solidFill>
                  </a:rPr>
                  <a:t>Otherwise (the color is neither </a:t>
                </a:r>
                <a:r>
                  <a:rPr lang="en-US" dirty="0">
                    <a:solidFill>
                      <a:srgbClr val="FF0000"/>
                    </a:solidFill>
                  </a:rPr>
                  <a:t>red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>
                    <a:solidFill>
                      <a:srgbClr val="3F31EF"/>
                    </a:solidFill>
                  </a:rPr>
                  <a:t>nor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>
                    <a:solidFill>
                      <a:srgbClr val="FFC000"/>
                    </a:solidFill>
                  </a:rPr>
                  <a:t>yellow,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>
                    <a:solidFill>
                      <a:srgbClr val="3F31EF"/>
                    </a:solidFill>
                  </a:rPr>
                  <a:t>it must be </a:t>
                </a:r>
                <a:r>
                  <a:rPr lang="en-US" dirty="0">
                    <a:solidFill>
                      <a:srgbClr val="00B050"/>
                    </a:solidFill>
                  </a:rPr>
                  <a:t>green</a:t>
                </a:r>
                <a:r>
                  <a:rPr lang="en-US" dirty="0">
                    <a:solidFill>
                      <a:srgbClr val="3F31EF"/>
                    </a:solidFill>
                  </a:rPr>
                  <a:t>)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400800" y="5193293"/>
                <a:ext cx="1910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print “</a:t>
                </a:r>
                <a:r>
                  <a:rPr lang="en-US" dirty="0">
                    <a:solidFill>
                      <a:srgbClr val="FFC000"/>
                    </a:solidFill>
                  </a:rPr>
                  <a:t>slow down.</a:t>
                </a:r>
                <a:r>
                  <a:rPr lang="en-US" dirty="0">
                    <a:solidFill>
                      <a:prstClr val="black"/>
                    </a:solidFill>
                  </a:rPr>
                  <a:t>”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283462" y="5193293"/>
                <a:ext cx="23459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C000"/>
                    </a:solidFill>
                  </a:rPr>
                  <a:t>if color is yellow, </a:t>
                </a:r>
                <a:r>
                  <a:rPr lang="en-US" dirty="0">
                    <a:solidFill>
                      <a:prstClr val="black"/>
                    </a:solidFill>
                  </a:rPr>
                  <a:t>then</a:t>
                </a:r>
              </a:p>
            </p:txBody>
          </p:sp>
          <p:sp>
            <p:nvSpPr>
              <p:cNvPr id="31" name="Left Brace 30"/>
              <p:cNvSpPr/>
              <p:nvPr/>
            </p:nvSpPr>
            <p:spPr>
              <a:xfrm>
                <a:off x="4081406" y="5347112"/>
                <a:ext cx="151119" cy="795784"/>
              </a:xfrm>
              <a:prstGeom prst="leftBrace">
                <a:avLst>
                  <a:gd name="adj1" fmla="val 3921"/>
                  <a:gd name="adj2" fmla="val 5211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601161" y="5971627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Print “</a:t>
                </a:r>
                <a:r>
                  <a:rPr lang="en-US" dirty="0">
                    <a:solidFill>
                      <a:srgbClr val="00B050"/>
                    </a:solidFill>
                  </a:rPr>
                  <a:t>go!</a:t>
                </a:r>
                <a:r>
                  <a:rPr lang="en-US" dirty="0">
                    <a:solidFill>
                      <a:prstClr val="black"/>
                    </a:solidFill>
                  </a:rPr>
                  <a:t>”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180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0674-4DF2-5349-95D2-3AD3CA0F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 of separated if or if-else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BBE3B-F7B3-4C41-98F9-4238F82BB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96BED12-4D86-BD4B-B0AD-A7E8C674204B}"/>
              </a:ext>
            </a:extLst>
          </p:cNvPr>
          <p:cNvGrpSpPr/>
          <p:nvPr/>
        </p:nvGrpSpPr>
        <p:grpSpPr>
          <a:xfrm>
            <a:off x="1614454" y="3480022"/>
            <a:ext cx="4800597" cy="2505097"/>
            <a:chOff x="1076646" y="1905000"/>
            <a:chExt cx="4800600" cy="28194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C04996A-49C5-B940-B11B-1F12722D5F77}"/>
                </a:ext>
              </a:extLst>
            </p:cNvPr>
            <p:cNvGrpSpPr/>
            <p:nvPr/>
          </p:nvGrpSpPr>
          <p:grpSpPr>
            <a:xfrm>
              <a:off x="1076646" y="1905000"/>
              <a:ext cx="4800600" cy="2819400"/>
              <a:chOff x="2514600" y="3124200"/>
              <a:chExt cx="4800600" cy="2819400"/>
            </a:xfrm>
          </p:grpSpPr>
          <p:sp>
            <p:nvSpPr>
              <p:cNvPr id="8" name="Flowchart: Decision 4">
                <a:extLst>
                  <a:ext uri="{FF2B5EF4-FFF2-40B4-BE49-F238E27FC236}">
                    <a16:creationId xmlns:a16="http://schemas.microsoft.com/office/drawing/2014/main" id="{E1449465-953D-2349-AF40-E3181D21409F}"/>
                  </a:ext>
                </a:extLst>
              </p:cNvPr>
              <p:cNvSpPr/>
              <p:nvPr/>
            </p:nvSpPr>
            <p:spPr>
              <a:xfrm>
                <a:off x="2514600" y="3505200"/>
                <a:ext cx="3124200" cy="685800"/>
              </a:xfrm>
              <a:prstGeom prst="flowChartDecision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Color is </a:t>
                </a:r>
                <a:r>
                  <a:rPr lang="en-US" dirty="0">
                    <a:solidFill>
                      <a:srgbClr val="00B050"/>
                    </a:solidFill>
                  </a:rPr>
                  <a:t>“green”</a:t>
                </a:r>
              </a:p>
            </p:txBody>
          </p:sp>
          <p:sp>
            <p:nvSpPr>
              <p:cNvPr id="9" name="Flowchart: Process 5">
                <a:extLst>
                  <a:ext uri="{FF2B5EF4-FFF2-40B4-BE49-F238E27FC236}">
                    <a16:creationId xmlns:a16="http://schemas.microsoft.com/office/drawing/2014/main" id="{66D106BC-43CF-D04C-966D-62EFE2873F8E}"/>
                  </a:ext>
                </a:extLst>
              </p:cNvPr>
              <p:cNvSpPr/>
              <p:nvPr/>
            </p:nvSpPr>
            <p:spPr>
              <a:xfrm>
                <a:off x="3419154" y="4648200"/>
                <a:ext cx="1447800" cy="457200"/>
              </a:xfrm>
              <a:prstGeom prst="flowChartProcess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C00FF"/>
                    </a:solidFill>
                  </a:rPr>
                  <a:t>Print “go”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0193BF2A-2444-8F49-AA07-C0A58CE55D02}"/>
                  </a:ext>
                </a:extLst>
              </p:cNvPr>
              <p:cNvCxnSpPr>
                <a:endCxn id="8" idx="0"/>
              </p:cNvCxnSpPr>
              <p:nvPr/>
            </p:nvCxnSpPr>
            <p:spPr>
              <a:xfrm>
                <a:off x="4076700" y="3124200"/>
                <a:ext cx="0" cy="3810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BC7171B-4ED8-C44E-A9B0-F90E5C0EB75B}"/>
                  </a:ext>
                </a:extLst>
              </p:cNvPr>
              <p:cNvCxnSpPr/>
              <p:nvPr/>
            </p:nvCxnSpPr>
            <p:spPr>
              <a:xfrm>
                <a:off x="4076700" y="4191000"/>
                <a:ext cx="0" cy="4572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32C30EF7-E111-8B4D-BC2B-42AB92DD0A44}"/>
                  </a:ext>
                </a:extLst>
              </p:cNvPr>
              <p:cNvCxnSpPr/>
              <p:nvPr/>
            </p:nvCxnSpPr>
            <p:spPr>
              <a:xfrm>
                <a:off x="4076700" y="5105400"/>
                <a:ext cx="0" cy="8382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240EC39-055C-CC4E-A5E8-78E6E5DBC6E5}"/>
                  </a:ext>
                </a:extLst>
              </p:cNvPr>
              <p:cNvCxnSpPr>
                <a:stCxn id="8" idx="3"/>
              </p:cNvCxnSpPr>
              <p:nvPr/>
            </p:nvCxnSpPr>
            <p:spPr>
              <a:xfrm>
                <a:off x="5638800" y="3848100"/>
                <a:ext cx="16764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C0B2F92-3CC0-8241-BB9E-547060E343BB}"/>
                  </a:ext>
                </a:extLst>
              </p:cNvPr>
              <p:cNvCxnSpPr/>
              <p:nvPr/>
            </p:nvCxnSpPr>
            <p:spPr>
              <a:xfrm>
                <a:off x="7315200" y="3848100"/>
                <a:ext cx="0" cy="17526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24DA980-6616-0544-8C20-90F808DFF75E}"/>
                  </a:ext>
                </a:extLst>
              </p:cNvPr>
              <p:cNvCxnSpPr/>
              <p:nvPr/>
            </p:nvCxnSpPr>
            <p:spPr>
              <a:xfrm flipH="1">
                <a:off x="4076700" y="5600700"/>
                <a:ext cx="323850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076307-5E49-0742-AF50-4810619FA97C}"/>
                </a:ext>
              </a:extLst>
            </p:cNvPr>
            <p:cNvSpPr txBox="1"/>
            <p:nvPr/>
          </p:nvSpPr>
          <p:spPr>
            <a:xfrm>
              <a:off x="2743200" y="29718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true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CAF7A5-1F26-4F4E-B98B-E95EF9653329}"/>
                </a:ext>
              </a:extLst>
            </p:cNvPr>
            <p:cNvSpPr txBox="1"/>
            <p:nvPr/>
          </p:nvSpPr>
          <p:spPr>
            <a:xfrm>
              <a:off x="4200846" y="22595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false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25E9484-333D-DE46-B7B1-754678FC66FB}"/>
              </a:ext>
            </a:extLst>
          </p:cNvPr>
          <p:cNvGrpSpPr/>
          <p:nvPr/>
        </p:nvGrpSpPr>
        <p:grpSpPr>
          <a:xfrm>
            <a:off x="1614454" y="1240271"/>
            <a:ext cx="4826259" cy="2589713"/>
            <a:chOff x="1076646" y="1905000"/>
            <a:chExt cx="4800600" cy="28194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B382DC-1D6E-2748-8740-257EA8973802}"/>
                </a:ext>
              </a:extLst>
            </p:cNvPr>
            <p:cNvGrpSpPr/>
            <p:nvPr/>
          </p:nvGrpSpPr>
          <p:grpSpPr>
            <a:xfrm>
              <a:off x="1076646" y="1905000"/>
              <a:ext cx="4800600" cy="2819400"/>
              <a:chOff x="2514600" y="3124200"/>
              <a:chExt cx="4800600" cy="2819400"/>
            </a:xfrm>
          </p:grpSpPr>
          <p:sp>
            <p:nvSpPr>
              <p:cNvPr id="20" name="Flowchart: Decision 4">
                <a:extLst>
                  <a:ext uri="{FF2B5EF4-FFF2-40B4-BE49-F238E27FC236}">
                    <a16:creationId xmlns:a16="http://schemas.microsoft.com/office/drawing/2014/main" id="{D31A9FEF-EBDD-564F-8C27-E1D8DA94E1D9}"/>
                  </a:ext>
                </a:extLst>
              </p:cNvPr>
              <p:cNvSpPr/>
              <p:nvPr/>
            </p:nvSpPr>
            <p:spPr>
              <a:xfrm>
                <a:off x="2514600" y="3505200"/>
                <a:ext cx="3124200" cy="685800"/>
              </a:xfrm>
              <a:prstGeom prst="flowChartDecision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Color is “red”</a:t>
                </a:r>
              </a:p>
            </p:txBody>
          </p:sp>
          <p:sp>
            <p:nvSpPr>
              <p:cNvPr id="21" name="Flowchart: Process 5">
                <a:extLst>
                  <a:ext uri="{FF2B5EF4-FFF2-40B4-BE49-F238E27FC236}">
                    <a16:creationId xmlns:a16="http://schemas.microsoft.com/office/drawing/2014/main" id="{8561C13A-E10D-E24B-957F-D5B718410055}"/>
                  </a:ext>
                </a:extLst>
              </p:cNvPr>
              <p:cNvSpPr/>
              <p:nvPr/>
            </p:nvSpPr>
            <p:spPr>
              <a:xfrm>
                <a:off x="3419154" y="4648200"/>
                <a:ext cx="1447800" cy="457200"/>
              </a:xfrm>
              <a:prstGeom prst="flowChartProcess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C00FF"/>
                    </a:solidFill>
                  </a:rPr>
                  <a:t>Print “stop.”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8E5440E-CAB3-8240-BD63-708BF164B97A}"/>
                  </a:ext>
                </a:extLst>
              </p:cNvPr>
              <p:cNvCxnSpPr>
                <a:endCxn id="20" idx="0"/>
              </p:cNvCxnSpPr>
              <p:nvPr/>
            </p:nvCxnSpPr>
            <p:spPr>
              <a:xfrm>
                <a:off x="4076700" y="3124200"/>
                <a:ext cx="0" cy="3810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35630280-7068-D148-8B50-3D1219E31C1A}"/>
                  </a:ext>
                </a:extLst>
              </p:cNvPr>
              <p:cNvCxnSpPr/>
              <p:nvPr/>
            </p:nvCxnSpPr>
            <p:spPr>
              <a:xfrm>
                <a:off x="4076700" y="4191000"/>
                <a:ext cx="0" cy="4572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2BD89C3-76CA-884D-A5C7-A6D2DD33E5D5}"/>
                  </a:ext>
                </a:extLst>
              </p:cNvPr>
              <p:cNvCxnSpPr/>
              <p:nvPr/>
            </p:nvCxnSpPr>
            <p:spPr>
              <a:xfrm>
                <a:off x="4076700" y="5105400"/>
                <a:ext cx="0" cy="8382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6F5A779-45A4-EA47-96DD-375C95226E55}"/>
                  </a:ext>
                </a:extLst>
              </p:cNvPr>
              <p:cNvCxnSpPr>
                <a:stCxn id="20" idx="3"/>
              </p:cNvCxnSpPr>
              <p:nvPr/>
            </p:nvCxnSpPr>
            <p:spPr>
              <a:xfrm>
                <a:off x="5638800" y="3848100"/>
                <a:ext cx="16764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CD93D88-31F3-4341-9D4B-FBF464BDA4C1}"/>
                  </a:ext>
                </a:extLst>
              </p:cNvPr>
              <p:cNvCxnSpPr/>
              <p:nvPr/>
            </p:nvCxnSpPr>
            <p:spPr>
              <a:xfrm>
                <a:off x="7315200" y="3848100"/>
                <a:ext cx="0" cy="17526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339E8AF-0A5F-E948-BF88-83DA45F3DD6A}"/>
                  </a:ext>
                </a:extLst>
              </p:cNvPr>
              <p:cNvCxnSpPr/>
              <p:nvPr/>
            </p:nvCxnSpPr>
            <p:spPr>
              <a:xfrm flipH="1">
                <a:off x="4076700" y="5600700"/>
                <a:ext cx="323850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6B038E-0C05-9249-A2F6-D411864F291E}"/>
                </a:ext>
              </a:extLst>
            </p:cNvPr>
            <p:cNvSpPr txBox="1"/>
            <p:nvPr/>
          </p:nvSpPr>
          <p:spPr>
            <a:xfrm>
              <a:off x="2743200" y="29718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true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6626D0-D3E0-D449-B19C-67CB9E54B4FA}"/>
                </a:ext>
              </a:extLst>
            </p:cNvPr>
            <p:cNvSpPr txBox="1"/>
            <p:nvPr/>
          </p:nvSpPr>
          <p:spPr>
            <a:xfrm>
              <a:off x="4200846" y="22595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false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45982002-73DE-6745-AF28-1A01B2EE7DE6}"/>
              </a:ext>
            </a:extLst>
          </p:cNvPr>
          <p:cNvSpPr/>
          <p:nvPr/>
        </p:nvSpPr>
        <p:spPr>
          <a:xfrm>
            <a:off x="2854373" y="5943601"/>
            <a:ext cx="574627" cy="481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76006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0674-4DF2-5349-95D2-3AD3CA0F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1143000"/>
          </a:xfrm>
        </p:spPr>
        <p:txBody>
          <a:bodyPr/>
          <a:lstStyle/>
          <a:p>
            <a:r>
              <a:rPr lang="en-US" dirty="0"/>
              <a:t>Flow chart of separated if or if-else: II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25E9484-333D-DE46-B7B1-754678FC66FB}"/>
              </a:ext>
            </a:extLst>
          </p:cNvPr>
          <p:cNvGrpSpPr/>
          <p:nvPr/>
        </p:nvGrpSpPr>
        <p:grpSpPr>
          <a:xfrm>
            <a:off x="980487" y="1837078"/>
            <a:ext cx="5741829" cy="4210126"/>
            <a:chOff x="1076646" y="1905000"/>
            <a:chExt cx="4800600" cy="28194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B382DC-1D6E-2748-8740-257EA8973802}"/>
                </a:ext>
              </a:extLst>
            </p:cNvPr>
            <p:cNvGrpSpPr/>
            <p:nvPr/>
          </p:nvGrpSpPr>
          <p:grpSpPr>
            <a:xfrm>
              <a:off x="1076646" y="1905000"/>
              <a:ext cx="4800600" cy="2819400"/>
              <a:chOff x="2514600" y="3124200"/>
              <a:chExt cx="4800600" cy="2819400"/>
            </a:xfrm>
          </p:grpSpPr>
          <p:sp>
            <p:nvSpPr>
              <p:cNvPr id="20" name="Flowchart: Decision 4">
                <a:extLst>
                  <a:ext uri="{FF2B5EF4-FFF2-40B4-BE49-F238E27FC236}">
                    <a16:creationId xmlns:a16="http://schemas.microsoft.com/office/drawing/2014/main" id="{D31A9FEF-EBDD-564F-8C27-E1D8DA94E1D9}"/>
                  </a:ext>
                </a:extLst>
              </p:cNvPr>
              <p:cNvSpPr/>
              <p:nvPr/>
            </p:nvSpPr>
            <p:spPr>
              <a:xfrm>
                <a:off x="2514600" y="3505200"/>
                <a:ext cx="3124200" cy="685800"/>
              </a:xfrm>
              <a:prstGeom prst="flowChartDecision">
                <a:avLst/>
              </a:prstGeom>
              <a:solidFill>
                <a:srgbClr val="FFFF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Color is “yellow”</a:t>
                </a:r>
              </a:p>
            </p:txBody>
          </p:sp>
          <p:sp>
            <p:nvSpPr>
              <p:cNvPr id="21" name="Flowchart: Process 5">
                <a:extLst>
                  <a:ext uri="{FF2B5EF4-FFF2-40B4-BE49-F238E27FC236}">
                    <a16:creationId xmlns:a16="http://schemas.microsoft.com/office/drawing/2014/main" id="{8561C13A-E10D-E24B-957F-D5B718410055}"/>
                  </a:ext>
                </a:extLst>
              </p:cNvPr>
              <p:cNvSpPr/>
              <p:nvPr/>
            </p:nvSpPr>
            <p:spPr>
              <a:xfrm>
                <a:off x="3419154" y="4648200"/>
                <a:ext cx="1447800" cy="457200"/>
              </a:xfrm>
              <a:prstGeom prst="flowChartProcess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CC00FF"/>
                    </a:solidFill>
                  </a:rPr>
                  <a:t>Print “slow”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8E5440E-CAB3-8240-BD63-708BF164B97A}"/>
                  </a:ext>
                </a:extLst>
              </p:cNvPr>
              <p:cNvCxnSpPr>
                <a:endCxn id="20" idx="0"/>
              </p:cNvCxnSpPr>
              <p:nvPr/>
            </p:nvCxnSpPr>
            <p:spPr>
              <a:xfrm>
                <a:off x="4076700" y="3124200"/>
                <a:ext cx="0" cy="3810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35630280-7068-D148-8B50-3D1219E31C1A}"/>
                  </a:ext>
                </a:extLst>
              </p:cNvPr>
              <p:cNvCxnSpPr/>
              <p:nvPr/>
            </p:nvCxnSpPr>
            <p:spPr>
              <a:xfrm>
                <a:off x="4076700" y="4191000"/>
                <a:ext cx="0" cy="4572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2BD89C3-76CA-884D-A5C7-A6D2DD33E5D5}"/>
                  </a:ext>
                </a:extLst>
              </p:cNvPr>
              <p:cNvCxnSpPr/>
              <p:nvPr/>
            </p:nvCxnSpPr>
            <p:spPr>
              <a:xfrm>
                <a:off x="4076700" y="5105400"/>
                <a:ext cx="0" cy="8382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6F5A779-45A4-EA47-96DD-375C95226E55}"/>
                  </a:ext>
                </a:extLst>
              </p:cNvPr>
              <p:cNvCxnSpPr>
                <a:stCxn id="20" idx="3"/>
              </p:cNvCxnSpPr>
              <p:nvPr/>
            </p:nvCxnSpPr>
            <p:spPr>
              <a:xfrm>
                <a:off x="5638800" y="3848100"/>
                <a:ext cx="16764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CD93D88-31F3-4341-9D4B-FBF464BDA4C1}"/>
                  </a:ext>
                </a:extLst>
              </p:cNvPr>
              <p:cNvCxnSpPr/>
              <p:nvPr/>
            </p:nvCxnSpPr>
            <p:spPr>
              <a:xfrm>
                <a:off x="7315200" y="3848100"/>
                <a:ext cx="0" cy="17526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339E8AF-0A5F-E948-BF88-83DA45F3DD6A}"/>
                  </a:ext>
                </a:extLst>
              </p:cNvPr>
              <p:cNvCxnSpPr/>
              <p:nvPr/>
            </p:nvCxnSpPr>
            <p:spPr>
              <a:xfrm flipH="1">
                <a:off x="4076700" y="5600700"/>
                <a:ext cx="323850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86B038E-0C05-9249-A2F6-D411864F291E}"/>
                </a:ext>
              </a:extLst>
            </p:cNvPr>
            <p:cNvSpPr txBox="1"/>
            <p:nvPr/>
          </p:nvSpPr>
          <p:spPr>
            <a:xfrm>
              <a:off x="2743200" y="29718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true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6626D0-D3E0-D449-B19C-67CB9E54B4FA}"/>
                </a:ext>
              </a:extLst>
            </p:cNvPr>
            <p:cNvSpPr txBox="1"/>
            <p:nvPr/>
          </p:nvSpPr>
          <p:spPr>
            <a:xfrm>
              <a:off x="4200846" y="22595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false</a:t>
              </a:r>
            </a:p>
          </p:txBody>
        </p:sp>
      </p:grpSp>
      <p:sp>
        <p:nvSpPr>
          <p:cNvPr id="29" name="Flowchart: Process 5">
            <a:extLst>
              <a:ext uri="{FF2B5EF4-FFF2-40B4-BE49-F238E27FC236}">
                <a16:creationId xmlns:a16="http://schemas.microsoft.com/office/drawing/2014/main" id="{6EE04DCB-124C-FF48-B770-6FF71A201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116" y="4075663"/>
            <a:ext cx="2438399" cy="682724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rgbClr val="CC00FF"/>
                </a:solidFill>
              </a:rPr>
              <a:t>Print 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CC00FF"/>
                </a:solidFill>
              </a:rPr>
              <a:t>“wrong color”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212ADC-C7EC-7B4A-ACC1-CFE273DA6D50}"/>
              </a:ext>
            </a:extLst>
          </p:cNvPr>
          <p:cNvSpPr/>
          <p:nvPr/>
        </p:nvSpPr>
        <p:spPr>
          <a:xfrm>
            <a:off x="2561546" y="1355474"/>
            <a:ext cx="574627" cy="481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05221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23250</TotalTime>
  <Words>1416</Words>
  <Application>Microsoft Macintosh PowerPoint</Application>
  <PresentationFormat>On-screen Show (4:3)</PresentationFormat>
  <Paragraphs>233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Nested if-else statement</vt:lpstr>
      <vt:lpstr>More than two possibilities …</vt:lpstr>
      <vt:lpstr>Nested if-else: traffic light</vt:lpstr>
      <vt:lpstr>Nest if-else traffic light</vt:lpstr>
      <vt:lpstr>Nest if-else traffic light: II</vt:lpstr>
      <vt:lpstr>Nest if-else traffic light: III</vt:lpstr>
      <vt:lpstr>Nested if-else</vt:lpstr>
      <vt:lpstr>Flow chart of separated if or if-else</vt:lpstr>
      <vt:lpstr>Flow chart of separated if or if-else: II</vt:lpstr>
      <vt:lpstr>Conclusion: use nested if-else to categorize</vt:lpstr>
      <vt:lpstr>Goldilocks</vt:lpstr>
      <vt:lpstr>Nested-if-else: Compare Two Numbers</vt:lpstr>
      <vt:lpstr>Nested-if-else: Compare Two Numbers</vt:lpstr>
      <vt:lpstr>Exercise: ticket price</vt:lpstr>
      <vt:lpstr>Enter a score, find letter grade</vt:lpstr>
      <vt:lpstr>Get letter grade</vt:lpstr>
      <vt:lpstr>Get letter grade: peel an onion</vt:lpstr>
      <vt:lpstr>Hand-on Exercise</vt:lpstr>
      <vt:lpstr>Proper indent</vt:lpstr>
      <vt:lpstr>Nested if-else statement: else matched to which if </vt:lpstr>
      <vt:lpstr>Nested if-else statement </vt:lpstr>
      <vt:lpstr>Nested if-else statement </vt:lpstr>
      <vt:lpstr>Nested if-else statement </vt:lpstr>
      <vt:lpstr>Nested if-else statement </vt:lpstr>
    </vt:vector>
  </TitlesOfParts>
  <Company>Iowa Wesleyan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9</dc:title>
  <dc:creator>Windows User</dc:creator>
  <cp:lastModifiedBy>Microsoft Office User</cp:lastModifiedBy>
  <cp:revision>22</cp:revision>
  <dcterms:created xsi:type="dcterms:W3CDTF">2013-09-09T04:21:55Z</dcterms:created>
  <dcterms:modified xsi:type="dcterms:W3CDTF">2020-09-21T12:43:28Z</dcterms:modified>
</cp:coreProperties>
</file>