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70" r:id="rId2"/>
    <p:sldId id="709" r:id="rId3"/>
    <p:sldId id="969" r:id="rId4"/>
    <p:sldId id="713" r:id="rId5"/>
    <p:sldId id="717" r:id="rId6"/>
    <p:sldId id="721" r:id="rId7"/>
    <p:sldId id="963" r:id="rId8"/>
    <p:sldId id="722" r:id="rId9"/>
    <p:sldId id="725" r:id="rId10"/>
    <p:sldId id="724" r:id="rId11"/>
    <p:sldId id="726" r:id="rId12"/>
    <p:sldId id="727" r:id="rId13"/>
    <p:sldId id="730" r:id="rId14"/>
    <p:sldId id="916" r:id="rId15"/>
    <p:sldId id="734" r:id="rId16"/>
    <p:sldId id="735" r:id="rId17"/>
    <p:sldId id="933" r:id="rId18"/>
    <p:sldId id="934" r:id="rId19"/>
    <p:sldId id="736" r:id="rId20"/>
    <p:sldId id="739" r:id="rId2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E9CC"/>
    <a:srgbClr val="FF0000"/>
    <a:srgbClr val="FFCC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412" autoAdjust="0"/>
    <p:restoredTop sz="94053"/>
  </p:normalViewPr>
  <p:slideViewPr>
    <p:cSldViewPr snapToGrid="0">
      <p:cViewPr varScale="1">
        <p:scale>
          <a:sx n="71" d="100"/>
          <a:sy n="71" d="100"/>
        </p:scale>
        <p:origin x="142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1592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AE6E6930-8421-4ADB-9524-41C9295B61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8817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164717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14346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6630961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70866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04928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7847" y="938029"/>
            <a:ext cx="7328648" cy="4525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83286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824099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4250058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467274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013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735040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3688069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21101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ＭＳ Ｐゴシック" charset="-128"/>
          <a:cs typeface="ＭＳ Ｐゴシック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40175" y="5334000"/>
            <a:ext cx="4899025" cy="457200"/>
          </a:xfrm>
        </p:spPr>
        <p:txBody>
          <a:bodyPr/>
          <a:lstStyle/>
          <a:p>
            <a:pPr eaLnBrk="1" hangingPunct="1"/>
            <a:r>
              <a:rPr lang="en-US" altLang="en-US" b="0">
                <a:ea typeface="ＭＳ Ｐゴシック" panose="020B0600070205080204" pitchFamily="34" charset="-128"/>
              </a:rPr>
              <a:t>Chapter Three: Decisions</a:t>
            </a:r>
          </a:p>
        </p:txBody>
      </p:sp>
      <p:pic>
        <p:nvPicPr>
          <p:cNvPr id="2" name="Picture 1" descr="Arial photo of train switchyard showing how track splits into multiple branches, most of which contain train cars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8445" y="1004450"/>
            <a:ext cx="4760383" cy="399970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761413" cy="533400"/>
          </a:xfrm>
        </p:spPr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A Complete Elevator Program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9075" y="695325"/>
            <a:ext cx="8696325" cy="54006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#include &lt;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iostream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&gt;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using namespace </a:t>
            </a:r>
            <a:r>
              <a:rPr lang="en-US" altLang="en-US" sz="1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std</a:t>
            </a:r>
            <a:r>
              <a:rPr lang="en-US" altLang="en-US" sz="1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"Floor: ";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else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cout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"The elevator will travel to the actual floor "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&lt;&lt; </a:t>
            </a:r>
            <a:r>
              <a:rPr lang="en-US" altLang="en-US" sz="18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endl</a:t>
            </a: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12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18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6248400" y="914400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 i="0">
                <a:latin typeface="Arial" panose="020B0604020202020204" pitchFamily="34" charset="0"/>
              </a:rPr>
              <a:t>ch03/elevator1.cpp</a:t>
            </a:r>
          </a:p>
        </p:txBody>
      </p:sp>
      <p:sp>
        <p:nvSpPr>
          <p:cNvPr id="3379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Brace Layout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3925"/>
            <a:ext cx="7315200" cy="5400675"/>
          </a:xfrm>
        </p:spPr>
        <p:txBody>
          <a:bodyPr/>
          <a:lstStyle/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Making your code easy to read is good practice.</a:t>
            </a:r>
          </a:p>
          <a:p>
            <a:pPr eaLnBrk="1" hangingPunct="1"/>
            <a:r>
              <a:rPr lang="en-US" altLang="en-US" sz="2400">
                <a:ea typeface="ＭＳ Ｐゴシック" panose="020B0600070205080204" pitchFamily="34" charset="-128"/>
              </a:rPr>
              <a:t>Lining up braces vertically helps.</a:t>
            </a: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if (floor &gt; 13)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{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   floor--;</a:t>
            </a:r>
          </a:p>
          <a:p>
            <a:pPr eaLnBrk="1" hangingPunct="1">
              <a:buFontTx/>
              <a:buNone/>
            </a:pPr>
            <a:r>
              <a:rPr lang="en-US" altLang="en-US" sz="2400" b="1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  <a:endParaRPr lang="en-US" altLang="en-US" sz="2400">
              <a:ea typeface="ＭＳ Ｐゴシック" panose="020B0600070205080204" pitchFamily="34" charset="-128"/>
            </a:endParaRPr>
          </a:p>
        </p:txBody>
      </p:sp>
      <p:sp>
        <p:nvSpPr>
          <p:cNvPr id="641030" name="Line 6"/>
          <p:cNvSpPr>
            <a:spLocks noChangeShapeType="1"/>
          </p:cNvSpPr>
          <p:nvPr/>
        </p:nvSpPr>
        <p:spPr bwMode="auto">
          <a:xfrm>
            <a:off x="1411288" y="2362200"/>
            <a:ext cx="0" cy="2514600"/>
          </a:xfrm>
          <a:prstGeom prst="line">
            <a:avLst/>
          </a:prstGeom>
          <a:noFill/>
          <a:ln w="412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482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Brace Layout, continued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8" y="923925"/>
            <a:ext cx="7327900" cy="54006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As long as the ending brace clearly shows what it is closing, there is no confusion.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if (floor &gt; 13) 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   floor--;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}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16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Some programmers prefer this style—it saves a physical line in the code.</a:t>
            </a:r>
          </a:p>
        </p:txBody>
      </p:sp>
      <p:sp>
        <p:nvSpPr>
          <p:cNvPr id="3584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Always Use Braces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4988" y="847725"/>
            <a:ext cx="7965545" cy="3800475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the body of an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consists of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a single statement, you need not use braces: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	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			   floor--;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However, it is a good idea to always include the braces: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braces makes your code easier to read, and 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you are less likely to make errors such as …</a:t>
            </a: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b="1" dirty="0">
              <a:latin typeface="Courier New" panose="02070309020205020404" pitchFamily="49" charset="0"/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38916" name="Rectangle 5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38917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09600" y="914400"/>
            <a:ext cx="7620000" cy="22860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; // ERROR ?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floor--;</a:t>
            </a:r>
          </a:p>
          <a:p>
            <a:pPr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This is </a:t>
            </a:r>
            <a:r>
              <a:rPr lang="en-US" altLang="en-US" sz="2400" i="1" dirty="0">
                <a:ea typeface="ＭＳ Ｐゴシック" panose="020B0600070205080204" pitchFamily="34" charset="-128"/>
              </a:rPr>
              <a:t>not</a:t>
            </a:r>
            <a:r>
              <a:rPr lang="en-US" altLang="en-US" sz="2400" dirty="0">
                <a:ea typeface="ＭＳ Ｐゴシック" panose="020B0600070205080204" pitchFamily="34" charset="-128"/>
              </a:rPr>
              <a:t> a compiler error.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The compiler does not complain.</a:t>
            </a:r>
          </a:p>
          <a:p>
            <a:r>
              <a:rPr lang="en-US" altLang="en-US" sz="2400" dirty="0">
                <a:ea typeface="ＭＳ Ｐゴシック" panose="020B0600070205080204" pitchFamily="34" charset="-128"/>
              </a:rPr>
              <a:t>It interprets this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as follows: 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</p:txBody>
      </p:sp>
      <p:sp>
        <p:nvSpPr>
          <p:cNvPr id="217092" name="Rectangle 4"/>
          <p:cNvSpPr>
            <a:spLocks noChangeArrowheads="1"/>
          </p:cNvSpPr>
          <p:nvPr/>
        </p:nvSpPr>
        <p:spPr bwMode="auto">
          <a:xfrm>
            <a:off x="609600" y="4038600"/>
            <a:ext cx="8534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If floor is greater than 13, execute the </a:t>
            </a:r>
            <a:r>
              <a:rPr lang="en-US" altLang="en-US" sz="2400" b="0" dirty="0">
                <a:latin typeface="Arial" panose="020B0604020202020204" pitchFamily="34" charset="0"/>
              </a:rPr>
              <a:t>do-nothing statement</a:t>
            </a:r>
            <a:r>
              <a:rPr lang="en-US" altLang="en-US" sz="2400" b="0" i="0" dirty="0">
                <a:latin typeface="Arial" panose="020B0604020202020204" pitchFamily="34" charset="0"/>
              </a:rPr>
              <a:t>.</a:t>
            </a:r>
            <a:br>
              <a:rPr lang="en-US" altLang="en-US" sz="2400" b="0" i="0" dirty="0">
                <a:latin typeface="Arial" panose="020B0604020202020204" pitchFamily="34" charset="0"/>
              </a:rPr>
            </a:br>
            <a:r>
              <a:rPr lang="en-US" altLang="en-US" sz="2200" b="0" i="0" dirty="0">
                <a:latin typeface="Arial" panose="020B0604020202020204" pitchFamily="34" charset="0"/>
              </a:rPr>
              <a:t>(semicolon by itself is the do nothing statement)</a:t>
            </a:r>
            <a:r>
              <a:rPr lang="en-US" altLang="en-US" sz="2400" b="0" i="0" dirty="0">
                <a:latin typeface="Arial" panose="020B0604020202020204" pitchFamily="34" charset="0"/>
              </a:rPr>
              <a:t> 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217093" name="Rectangle 5"/>
          <p:cNvSpPr>
            <a:spLocks noChangeArrowheads="1"/>
          </p:cNvSpPr>
          <p:nvPr/>
        </p:nvSpPr>
        <p:spPr bwMode="auto">
          <a:xfrm>
            <a:off x="609600" y="5029200"/>
            <a:ext cx="7896225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Then execute the code enclosed in the braces.</a:t>
            </a:r>
          </a:p>
          <a:p>
            <a:pPr>
              <a:lnSpc>
                <a:spcPct val="80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Any statements enclosed in the braces are no longer a part of the </a:t>
            </a:r>
            <a:r>
              <a:rPr lang="en-US" altLang="en-US" sz="2400" i="0" dirty="0"/>
              <a:t>if</a:t>
            </a:r>
            <a:r>
              <a:rPr lang="en-US" altLang="en-US" sz="2400" b="0" i="0" dirty="0">
                <a:latin typeface="Arial" panose="020B0604020202020204" pitchFamily="34" charset="0"/>
              </a:rPr>
              <a:t> statement.</a:t>
            </a:r>
          </a:p>
        </p:txBody>
      </p:sp>
      <p:sp>
        <p:nvSpPr>
          <p:cNvPr id="4199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9144000" cy="533400"/>
          </a:xfrm>
        </p:spPr>
        <p:txBody>
          <a:bodyPr/>
          <a:lstStyle/>
          <a:p>
            <a:pPr eaLnBrk="1" hangingPunct="1"/>
            <a:r>
              <a:rPr lang="en-US" altLang="en-US" sz="2300">
                <a:ea typeface="ＭＳ Ｐゴシック" panose="020B0600070205080204" pitchFamily="34" charset="-128"/>
              </a:rPr>
              <a:t>The if Statement – Common Error – The Do-nothing Statement</a:t>
            </a:r>
          </a:p>
        </p:txBody>
      </p:sp>
      <p:sp>
        <p:nvSpPr>
          <p:cNvPr id="4199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96200" cy="5181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400" dirty="0">
                <a:latin typeface="Arial (Body)" charset="0"/>
                <a:ea typeface="ＭＳ Ｐゴシック" panose="020B0600070205080204" pitchFamily="34" charset="-128"/>
              </a:rPr>
              <a:t>	Block-structured code has the property that </a:t>
            </a:r>
            <a:r>
              <a:rPr lang="en-US" altLang="en-US" sz="2400" i="1" dirty="0">
                <a:latin typeface="Arial (Body)" charset="0"/>
                <a:ea typeface="ＭＳ Ｐゴシック" panose="020B0600070205080204" pitchFamily="34" charset="-128"/>
              </a:rPr>
              <a:t>nested</a:t>
            </a:r>
            <a:br>
              <a:rPr lang="en-US" altLang="en-US" sz="2400" dirty="0">
                <a:latin typeface="Arial (Body)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Arial (Body)" charset="0"/>
                <a:ea typeface="ＭＳ Ｐゴシック" panose="020B0600070205080204" pitchFamily="34" charset="-128"/>
              </a:rPr>
              <a:t>statements are indented by one or more levels.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main()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0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floor;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if (floor &gt; 13)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{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  floor--;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}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...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return 0;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0  1  2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Indentation level</a:t>
            </a: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Indent when Nesting</a:t>
            </a:r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4404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914400"/>
            <a:ext cx="7696200" cy="51816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Using the tab key is a way to get this indentation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		but …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not all tabs are the same width!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Luckily most development environments have settings to automatically convert all tabs to spaces.</a:t>
            </a:r>
          </a:p>
          <a:p>
            <a:pPr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IDE may also automatically indent your nested statements.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Indent when Nesting</a:t>
            </a:r>
          </a:p>
        </p:txBody>
      </p:sp>
      <p:sp>
        <p:nvSpPr>
          <p:cNvPr id="45060" name="Rectangle 4"/>
          <p:cNvSpPr>
            <a:spLocks noChangeArrowheads="1"/>
          </p:cNvSpPr>
          <p:nvPr/>
        </p:nvSpPr>
        <p:spPr bwMode="auto">
          <a:xfrm>
            <a:off x="381000" y="3810000"/>
            <a:ext cx="7315200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endParaRPr lang="en-US" altLang="en-US" sz="2400" b="0" i="0">
              <a:latin typeface="Arial" panose="020B0604020202020204" pitchFamily="34" charset="0"/>
            </a:endParaRPr>
          </a:p>
        </p:txBody>
      </p:sp>
      <p:sp>
        <p:nvSpPr>
          <p:cNvPr id="45061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ChangeArrowheads="1"/>
          </p:cNvSpPr>
          <p:nvPr/>
        </p:nvSpPr>
        <p:spPr bwMode="auto">
          <a:xfrm>
            <a:off x="207963" y="88265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C++ has the conditional operator of the form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endParaRPr lang="en-US" altLang="en-US" sz="12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i="0" dirty="0"/>
              <a:t>		condition ? value1 : value2</a:t>
            </a:r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spcBef>
                <a:spcPct val="20000"/>
              </a:spcBef>
            </a:pPr>
            <a:endParaRPr lang="en-US" altLang="en-US" sz="1800" i="0" dirty="0"/>
          </a:p>
          <a:p>
            <a:pPr>
              <a:lnSpc>
                <a:spcPct val="75000"/>
              </a:lnSpc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i="0" dirty="0">
                <a:latin typeface="Arial" panose="020B0604020202020204" pitchFamily="34" charset="0"/>
              </a:rPr>
              <a:t>The value of that expression is either </a:t>
            </a:r>
            <a:r>
              <a:rPr lang="en-US" altLang="en-US" sz="2400" i="0" dirty="0"/>
              <a:t>value1</a:t>
            </a:r>
            <a:r>
              <a:rPr lang="en-US" altLang="en-US" sz="2400" b="0" i="0" dirty="0">
                <a:latin typeface="Arial" panose="020B0604020202020204" pitchFamily="34" charset="0"/>
              </a:rPr>
              <a:t> if the test passes or </a:t>
            </a:r>
            <a:r>
              <a:rPr lang="en-US" altLang="en-US" sz="2400" i="0" dirty="0"/>
              <a:t>value2</a:t>
            </a:r>
            <a:r>
              <a:rPr lang="en-US" altLang="en-US" sz="2400" b="0" i="0" dirty="0">
                <a:latin typeface="Arial" panose="020B0604020202020204" pitchFamily="34" charset="0"/>
              </a:rPr>
              <a:t> if it fails.</a:t>
            </a:r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?: The Conditional Operator</a:t>
            </a:r>
          </a:p>
        </p:txBody>
      </p:sp>
      <p:sp>
        <p:nvSpPr>
          <p:cNvPr id="4710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207963" y="88265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742950" indent="-28575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For example, we can compute the actual floor number as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	 </a:t>
            </a:r>
            <a:r>
              <a:rPr lang="en-US" altLang="en-US" i="0"/>
              <a:t>actual_floor = floor &gt; 13 ? floor - 1 : floor;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>
                <a:latin typeface="Arial" panose="020B0604020202020204" pitchFamily="34" charset="0"/>
              </a:rPr>
              <a:t>which is equivalent to</a:t>
            </a:r>
          </a:p>
          <a:p>
            <a:pPr>
              <a:spcBef>
                <a:spcPct val="20000"/>
              </a:spcBef>
            </a:pPr>
            <a:endParaRPr lang="en-US" altLang="en-US" sz="1200" b="0" i="0">
              <a:latin typeface="Arial" panose="020B0604020202020204" pitchFamily="34" charset="0"/>
            </a:endParaRPr>
          </a:p>
          <a:p>
            <a:pPr lvl="1">
              <a:spcBef>
                <a:spcPct val="20000"/>
              </a:spcBef>
            </a:pPr>
            <a:r>
              <a:rPr lang="en-US" altLang="en-US" i="0"/>
              <a:t>if (floor &gt; 13)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   actual_floor = floor - 1;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}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else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{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   actual_floor = floor;</a:t>
            </a:r>
          </a:p>
          <a:p>
            <a:pPr lvl="1">
              <a:spcBef>
                <a:spcPct val="20000"/>
              </a:spcBef>
            </a:pPr>
            <a:r>
              <a:rPr lang="en-US" altLang="en-US" i="0"/>
              <a:t>}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Conditional Operator vs.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</a:t>
            </a:r>
          </a:p>
        </p:txBody>
      </p:sp>
      <p:sp>
        <p:nvSpPr>
          <p:cNvPr id="4813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 – Removing Duplication</a:t>
            </a:r>
          </a:p>
        </p:txBody>
      </p:sp>
      <p:sp>
        <p:nvSpPr>
          <p:cNvPr id="50179" name="Rectangle 6"/>
          <p:cNvSpPr>
            <a:spLocks noChangeArrowheads="1"/>
          </p:cNvSpPr>
          <p:nvPr/>
        </p:nvSpPr>
        <p:spPr bwMode="auto">
          <a:xfrm>
            <a:off x="609600" y="914400"/>
            <a:ext cx="85344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i="0" dirty="0"/>
              <a:t>if (floor &gt; 13)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 - 1;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endParaRPr lang="en-US" altLang="en-US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Do you find anything redundant in this code?</a:t>
            </a:r>
          </a:p>
        </p:txBody>
      </p:sp>
      <p:sp>
        <p:nvSpPr>
          <p:cNvPr id="5018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Chapter Goals</a:t>
            </a:r>
          </a:p>
        </p:txBody>
      </p:sp>
      <p:sp>
        <p:nvSpPr>
          <p:cNvPr id="16387" name="Rectangle 6"/>
          <p:cNvSpPr>
            <a:spLocks noChangeArrowheads="1"/>
          </p:cNvSpPr>
          <p:nvPr/>
        </p:nvSpPr>
        <p:spPr bwMode="auto">
          <a:xfrm>
            <a:off x="447675" y="923925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be able to implement decisions using </a:t>
            </a:r>
            <a:r>
              <a:rPr lang="en-US" altLang="en-US" sz="2400" i="0"/>
              <a:t>if</a:t>
            </a:r>
            <a:r>
              <a:rPr lang="en-US" altLang="en-US" sz="2400" b="0" i="0">
                <a:latin typeface="Arial" panose="020B0604020202020204" pitchFamily="34" charset="0"/>
              </a:rPr>
              <a:t> statements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learn how to compare integers, floating-point numbers, and strings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understand the Boolean data type</a:t>
            </a:r>
          </a:p>
          <a:p>
            <a:pPr>
              <a:spcBef>
                <a:spcPct val="20000"/>
              </a:spcBef>
              <a:buFontTx/>
              <a:buChar char="•"/>
            </a:pPr>
            <a:r>
              <a:rPr lang="en-US" altLang="en-US" sz="2400" b="0" i="0">
                <a:latin typeface="Arial" panose="020B0604020202020204" pitchFamily="34" charset="0"/>
              </a:rPr>
              <a:t>To develop strategies for validating user input</a:t>
            </a:r>
          </a:p>
        </p:txBody>
      </p:sp>
      <p:sp>
        <p:nvSpPr>
          <p:cNvPr id="1638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– Duplication Removed</a:t>
            </a:r>
          </a:p>
        </p:txBody>
      </p:sp>
      <p:sp>
        <p:nvSpPr>
          <p:cNvPr id="53251" name="Rectangle 9"/>
          <p:cNvSpPr>
            <a:spLocks noChangeArrowheads="1"/>
          </p:cNvSpPr>
          <p:nvPr/>
        </p:nvSpPr>
        <p:spPr bwMode="auto">
          <a:xfrm>
            <a:off x="293511" y="914400"/>
            <a:ext cx="8173156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i="0" dirty="0"/>
              <a:t>if (floor &gt; 13)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 - 1;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}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else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{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	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= floor;</a:t>
            </a:r>
          </a:p>
          <a:p>
            <a:pPr>
              <a:spcBef>
                <a:spcPct val="20000"/>
              </a:spcBef>
            </a:pPr>
            <a:r>
              <a:rPr lang="en-US" altLang="en-US" i="0" dirty="0"/>
              <a:t>}</a:t>
            </a:r>
          </a:p>
          <a:p>
            <a:pPr>
              <a:spcBef>
                <a:spcPct val="20000"/>
              </a:spcBef>
            </a:pPr>
            <a:r>
              <a:rPr lang="en-US" altLang="en-US" i="0" dirty="0" err="1"/>
              <a:t>cout</a:t>
            </a:r>
            <a:r>
              <a:rPr lang="en-US" altLang="en-US" i="0" dirty="0"/>
              <a:t> &lt;&lt; "Actual floor: " &lt;&lt; </a:t>
            </a:r>
            <a:r>
              <a:rPr lang="en-US" altLang="en-US" i="0" dirty="0" err="1"/>
              <a:t>actual_floor</a:t>
            </a:r>
            <a:r>
              <a:rPr lang="en-US" altLang="en-US" i="0" dirty="0"/>
              <a:t> &lt;&lt; </a:t>
            </a:r>
            <a:r>
              <a:rPr lang="en-US" altLang="en-US" i="0" dirty="0" err="1"/>
              <a:t>endl</a:t>
            </a:r>
            <a:r>
              <a:rPr lang="en-US" altLang="en-US" i="0" dirty="0"/>
              <a:t>;</a:t>
            </a:r>
          </a:p>
          <a:p>
            <a:pPr>
              <a:spcBef>
                <a:spcPct val="20000"/>
              </a:spcBef>
            </a:pPr>
            <a:endParaRPr lang="en-US" altLang="en-US" i="0" dirty="0"/>
          </a:p>
          <a:p>
            <a:pPr>
              <a:spcBef>
                <a:spcPct val="20000"/>
              </a:spcBef>
            </a:pPr>
            <a:endParaRPr lang="en-US" altLang="en-US" sz="2400" b="0" i="0" dirty="0">
              <a:latin typeface="Arial" panose="020B0604020202020204" pitchFamily="34" charset="0"/>
            </a:endParaRPr>
          </a:p>
          <a:p>
            <a:pPr>
              <a:spcBef>
                <a:spcPct val="20000"/>
              </a:spcBef>
            </a:pPr>
            <a:r>
              <a:rPr lang="en-US" altLang="en-US" sz="2400" b="0" i="0" dirty="0">
                <a:latin typeface="Arial" panose="020B0604020202020204" pitchFamily="34" charset="0"/>
              </a:rPr>
              <a:t>You can remove the duplication by moving the two identical </a:t>
            </a:r>
            <a:r>
              <a:rPr lang="en-US" altLang="en-US" sz="2400" i="0" dirty="0" err="1">
                <a:cs typeface="Courier New" panose="02070309020205020404" pitchFamily="49" charset="0"/>
              </a:rPr>
              <a:t>cout</a:t>
            </a:r>
            <a:r>
              <a:rPr lang="en-US" altLang="en-US" sz="2400" i="0" dirty="0">
                <a:cs typeface="Courier New" panose="02070309020205020404" pitchFamily="49" charset="0"/>
              </a:rPr>
              <a:t> </a:t>
            </a:r>
            <a:r>
              <a:rPr lang="en-US" altLang="en-US" sz="2400" b="0" i="0" dirty="0">
                <a:latin typeface="Arial" panose="020B0604020202020204" pitchFamily="34" charset="0"/>
              </a:rPr>
              <a:t>statements outside of and after the braces, and of course deleting one of the two.</a:t>
            </a:r>
          </a:p>
        </p:txBody>
      </p:sp>
      <p:sp>
        <p:nvSpPr>
          <p:cNvPr id="5325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The </a:t>
            </a:r>
            <a:r>
              <a:rPr lang="en-US" sz="2800" u="sng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2800" u="sng" dirty="0">
                <a:solidFill>
                  <a:srgbClr val="FF0000"/>
                </a:solidFill>
              </a:rPr>
              <a:t> statement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Comparing numbers and strings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Multiple alternatives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Nested branches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flowcharts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test cases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Boolean variables and operators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Application: input validation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820132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ＭＳ Ｐゴシック" panose="020B0600070205080204" pitchFamily="34" charset="-128"/>
              </a:rPr>
              <a:t>The </a:t>
            </a:r>
            <a:r>
              <a:rPr lang="en-US" altLang="en-US" sz="260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>
                <a:ea typeface="ＭＳ Ｐゴシック" panose="020B0600070205080204" pitchFamily="34" charset="-128"/>
              </a:rPr>
              <a:t> Statement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23925"/>
            <a:ext cx="8753475" cy="4525963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The 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sz="2400" dirty="0">
                <a:ea typeface="ＭＳ Ｐゴシック" panose="020B0600070205080204" pitchFamily="34" charset="-128"/>
              </a:rPr>
              <a:t> statement is used to implement a decision.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When a condition is fulfilled,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one set of statements is executed.</a:t>
            </a:r>
          </a:p>
          <a:p>
            <a:pPr lvl="1"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Otherwise,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another set of statements is executed.</a:t>
            </a:r>
          </a:p>
          <a:p>
            <a:pPr lvl="1" eaLnBrk="1" hangingPunct="1"/>
            <a:endParaRPr lang="en-US" altLang="en-US" sz="2400" dirty="0">
              <a:ea typeface="ＭＳ Ｐゴシック" panose="020B0600070205080204" pitchFamily="34" charset="-128"/>
            </a:endParaRPr>
          </a:p>
          <a:p>
            <a:pPr eaLnBrk="1" hangingPunct="1"/>
            <a:r>
              <a:rPr lang="en-US" altLang="en-US" sz="2400" dirty="0">
                <a:ea typeface="ＭＳ Ｐゴシック" panose="020B0600070205080204" pitchFamily="34" charset="-128"/>
              </a:rPr>
              <a:t>Like a fork in the road</a:t>
            </a:r>
          </a:p>
        </p:txBody>
      </p:sp>
      <p:sp>
        <p:nvSpPr>
          <p:cNvPr id="2048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Statement: Elevator Example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46277" y="1060803"/>
            <a:ext cx="3630612" cy="3294063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 must write the code to control the elevator.</a:t>
            </a:r>
          </a:p>
          <a:p>
            <a:pPr marL="0" indent="0" eaLnBrk="1" hangingPunct="1">
              <a:buFontTx/>
              <a:buNone/>
            </a:pPr>
            <a:endParaRPr lang="en-US" altLang="en-US" sz="2400" dirty="0">
              <a:ea typeface="ＭＳ Ｐゴシック" panose="020B0600070205080204" pitchFamily="34" charset="-128"/>
            </a:endParaRP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How can we skip the</a:t>
            </a:r>
            <a:br>
              <a:rPr lang="en-US" altLang="en-US" sz="2400" dirty="0">
                <a:ea typeface="ＭＳ Ｐゴシック" panose="020B0600070205080204" pitchFamily="34" charset="-128"/>
              </a:rPr>
            </a:br>
            <a:r>
              <a:rPr lang="en-US" altLang="en-US" sz="2400" dirty="0">
                <a:ea typeface="ＭＳ Ｐゴシック" panose="020B0600070205080204" pitchFamily="34" charset="-128"/>
              </a:rPr>
              <a:t>13</a:t>
            </a:r>
            <a:r>
              <a:rPr lang="en-US" altLang="en-US" sz="2400" baseline="30000" dirty="0">
                <a:ea typeface="ＭＳ Ｐゴシック" panose="020B0600070205080204" pitchFamily="34" charset="-128"/>
              </a:rPr>
              <a:t>th</a:t>
            </a:r>
            <a:r>
              <a:rPr lang="en-US" altLang="en-US" sz="2400" dirty="0">
                <a:ea typeface="ＭＳ Ｐゴシック" panose="020B0600070205080204" pitchFamily="34" charset="-128"/>
              </a:rPr>
              <a:t> floor?</a:t>
            </a:r>
          </a:p>
        </p:txBody>
      </p:sp>
      <p:sp>
        <p:nvSpPr>
          <p:cNvPr id="25605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" name="Picture 1" descr="Photo of elevator control panel, with buttons for floors 1-18, but no 13."/>
          <p:cNvPicPr>
            <a:picLocks noChangeAspect="1"/>
          </p:cNvPicPr>
          <p:nvPr/>
        </p:nvPicPr>
        <p:blipFill rotWithShape="1">
          <a:blip r:embed="rId2"/>
          <a:srcRect b="6301"/>
          <a:stretch/>
        </p:blipFill>
        <p:spPr>
          <a:xfrm>
            <a:off x="6438900" y="758960"/>
            <a:ext cx="2468386" cy="3203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1475" y="685800"/>
            <a:ext cx="8772525" cy="5867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If the user inputs 20,</a:t>
            </a:r>
            <a:b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the program must set the actual floor to 19.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Otherwise,</a:t>
            </a:r>
            <a:b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2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we simply use the supplied floor number.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i="1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dirty="0">
                <a:ea typeface="ＭＳ Ｐゴシック" panose="020B0600070205080204" pitchFamily="34" charset="-128"/>
              </a:rPr>
              <a:t>We need to decrement the input only under a certain condition: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sz="22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cin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&gt;&gt; floor;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  </a:t>
            </a:r>
            <a:r>
              <a:rPr lang="en-US" altLang="en-US" sz="1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//never put a semicolon after the parentheses!!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 - 1; //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</a:t>
            </a:r>
            <a:r>
              <a:rPr lang="en-US" altLang="en-US" sz="22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2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</p:txBody>
      </p:sp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8822724" cy="533400"/>
          </a:xfrm>
        </p:spPr>
        <p:txBody>
          <a:bodyPr/>
          <a:lstStyle/>
          <a:p>
            <a:pPr eaLnBrk="1" hangingPunct="1"/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if() </a:t>
            </a:r>
            <a:r>
              <a:rPr lang="en-US" altLang="en-US" dirty="0">
                <a:ea typeface="ＭＳ Ｐゴシック" panose="020B0600070205080204" pitchFamily="34" charset="-128"/>
              </a:rPr>
              <a:t>Elevator Example Code</a:t>
            </a:r>
            <a:endParaRPr lang="en-US" altLang="en-US" dirty="0">
              <a:latin typeface="Courier New" panose="02070309020205020404" pitchFamily="49" charset="0"/>
              <a:ea typeface="ＭＳ Ｐゴシック" panose="020B0600070205080204" pitchFamily="34" charset="-128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if() </a:t>
            </a:r>
            <a:r>
              <a:rPr lang="en-US"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4778" y="1135737"/>
            <a:ext cx="8649730" cy="45259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(condition)</a:t>
            </a:r>
            <a:r>
              <a:rPr lang="en-US" altLang="en-US" sz="16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//never put a semicolon after the parentheses!!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statement1; //executed if condition is true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else  //the else part is optional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statement2; //executed if condition false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//braces are optional but recommended</a:t>
            </a:r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8330822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Statement, Example without an </a:t>
            </a:r>
            <a:r>
              <a:rPr lang="en-US" altLang="en-US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else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1388" y="923925"/>
            <a:ext cx="7315200" cy="540067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Here is another way to write this code: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We only need to decrement</a:t>
            </a:r>
            <a:b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</a:br>
            <a:r>
              <a:rPr lang="en-US" altLang="en-US" sz="2400" dirty="0">
                <a:latin typeface="Comic Sans MS" panose="030F0702030302020204" pitchFamily="66" charset="0"/>
                <a:ea typeface="ＭＳ Ｐゴシック" panose="020B0600070205080204" pitchFamily="34" charset="-128"/>
              </a:rPr>
              <a:t>when the floor is greater than 13.</a:t>
            </a:r>
          </a:p>
          <a:p>
            <a:pPr eaLnBrk="1" hangingPunct="1">
              <a:buFontTx/>
              <a:buNone/>
            </a:pPr>
            <a:r>
              <a:rPr lang="en-US" altLang="en-US" sz="2400" dirty="0">
                <a:ea typeface="ＭＳ Ｐゴシック" panose="020B0600070205080204" pitchFamily="34" charset="-128"/>
              </a:rPr>
              <a:t>We can set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dirty="0">
                <a:ea typeface="ＭＳ Ｐゴシック" panose="020B0600070205080204" pitchFamily="34" charset="-128"/>
              </a:rPr>
              <a:t> before testing:</a:t>
            </a:r>
          </a:p>
          <a:p>
            <a:pPr eaLnBrk="1" hangingPunct="1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int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= floor;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if (floor &gt; 13)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{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    </a:t>
            </a:r>
            <a:r>
              <a:rPr lang="en-US" altLang="en-US" sz="2400" b="1" dirty="0" err="1">
                <a:latin typeface="Courier New" panose="02070309020205020404" pitchFamily="49" charset="0"/>
                <a:ea typeface="ＭＳ Ｐゴシック" panose="020B0600070205080204" pitchFamily="34" charset="-128"/>
              </a:rPr>
              <a:t>actual_floor</a:t>
            </a: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--;</a:t>
            </a:r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  <a:ea typeface="ＭＳ Ｐゴシック" panose="020B0600070205080204" pitchFamily="34" charset="-128"/>
              </a:rPr>
              <a:t>} // No else needed</a:t>
            </a:r>
          </a:p>
          <a:p>
            <a:pPr eaLnBrk="1" hangingPunct="1">
              <a:buFontTx/>
              <a:buNone/>
            </a:pPr>
            <a:endParaRPr lang="en-US" altLang="en-US" sz="2000" dirty="0">
              <a:ea typeface="ＭＳ Ｐゴシック" panose="020B0600070205080204" pitchFamily="34" charset="-128"/>
            </a:endParaRPr>
          </a:p>
          <a:p>
            <a:pPr algn="ctr" eaLnBrk="1" hangingPunct="1">
              <a:buFontTx/>
              <a:buNone/>
            </a:pPr>
            <a:r>
              <a:rPr lang="en-US" altLang="en-US" sz="2000" dirty="0">
                <a:ea typeface="ＭＳ Ｐゴシック" panose="020B0600070205080204" pitchFamily="34" charset="-128"/>
              </a:rPr>
              <a:t>(And you’ll notice we used the decrement operator this time.)</a:t>
            </a:r>
          </a:p>
        </p:txBody>
      </p:sp>
      <p:sp>
        <p:nvSpPr>
          <p:cNvPr id="3174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ea typeface="ＭＳ Ｐゴシック" panose="020B0600070205080204" pitchFamily="34" charset="-128"/>
              </a:rPr>
              <a:t>The </a:t>
            </a:r>
            <a:r>
              <a:rPr lang="en-US" altLang="en-US" sz="2600" dirty="0">
                <a:latin typeface="Courier New" panose="02070309020205020404" pitchFamily="49" charset="0"/>
                <a:ea typeface="ＭＳ Ｐゴシック" panose="020B0600070205080204" pitchFamily="34" charset="-128"/>
                <a:cs typeface="Courier New" panose="02070309020205020404" pitchFamily="49" charset="0"/>
              </a:rPr>
              <a:t>if</a:t>
            </a:r>
            <a:r>
              <a:rPr lang="en-US" altLang="en-US" dirty="0">
                <a:ea typeface="ＭＳ Ｐゴシック" panose="020B0600070205080204" pitchFamily="34" charset="-128"/>
              </a:rPr>
              <a:t> Statement Flowcharts</a:t>
            </a:r>
          </a:p>
        </p:txBody>
      </p:sp>
      <p:sp>
        <p:nvSpPr>
          <p:cNvPr id="29699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ＭＳ Ｐゴシック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</a:t>
            </a:r>
            <a:r>
              <a:rPr lang="en-US" altLang="en-US" sz="1200" b="0" i="0" dirty="0">
                <a:latin typeface="Arial" panose="020B0604020202020204" pitchFamily="34" charset="0"/>
              </a:rPr>
              <a:t> by 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2018 by John Wiley &amp; Sons. All rights reserved</a:t>
            </a:r>
          </a:p>
        </p:txBody>
      </p:sp>
      <p:pic>
        <p:nvPicPr>
          <p:cNvPr id="29700" name="Picture 7" descr="Flowchart with else statement has a diamond decision box leading to 2 action boxes below.&#10;&#10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28" y="1475493"/>
            <a:ext cx="3996157" cy="31190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903111" y="5712178"/>
            <a:ext cx="75713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else					Without else</a:t>
            </a:r>
          </a:p>
        </p:txBody>
      </p:sp>
      <p:pic>
        <p:nvPicPr>
          <p:cNvPr id="6" name="Picture 5" descr="Flowchart without else statement has a diamond decision box leading to 1 action box below for the true condition, and another arrow line bypassing the box, for the false condition.&#10;&#10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725" y="1475494"/>
            <a:ext cx="4105750" cy="29836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5495</TotalTime>
  <Words>1466</Words>
  <Application>Microsoft Macintosh PowerPoint</Application>
  <PresentationFormat>On-screen Show (4:3)</PresentationFormat>
  <Paragraphs>243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Arial (Body)</vt:lpstr>
      <vt:lpstr>Comic Sans MS</vt:lpstr>
      <vt:lpstr>Courier New</vt:lpstr>
      <vt:lpstr>Default Design</vt:lpstr>
      <vt:lpstr>Chapter Three: Decisions</vt:lpstr>
      <vt:lpstr>Chapter Goals</vt:lpstr>
      <vt:lpstr>Topic 1</vt:lpstr>
      <vt:lpstr>The if Statement</vt:lpstr>
      <vt:lpstr>The if Statement: Elevator Example</vt:lpstr>
      <vt:lpstr>if() Elevator Example Code</vt:lpstr>
      <vt:lpstr>Syntax of the if() Statement</vt:lpstr>
      <vt:lpstr>The if Statement, Example without an else</vt:lpstr>
      <vt:lpstr>The if Statement Flowcharts</vt:lpstr>
      <vt:lpstr>The if Statement – A Complete Elevator Program</vt:lpstr>
      <vt:lpstr>The if Statement – Brace Layout</vt:lpstr>
      <vt:lpstr>The if Statement – Brace Layout, continued</vt:lpstr>
      <vt:lpstr>The if Statement – Always Use Braces</vt:lpstr>
      <vt:lpstr>The if Statement – Common Error – The Do-nothing Statement</vt:lpstr>
      <vt:lpstr>The if Statement – Indent when Nesting</vt:lpstr>
      <vt:lpstr>Indent when Nesting</vt:lpstr>
      <vt:lpstr>?: The Conditional Operator</vt:lpstr>
      <vt:lpstr>The Conditional Operator vs. an if()</vt:lpstr>
      <vt:lpstr>The if Statement – Removing Duplication</vt:lpstr>
      <vt:lpstr>The if Statement – Duplication Removed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1892</cp:revision>
  <dcterms:created xsi:type="dcterms:W3CDTF">2010-12-29T15:18:28Z</dcterms:created>
  <dcterms:modified xsi:type="dcterms:W3CDTF">2020-09-21T03:14:28Z</dcterms:modified>
</cp:coreProperties>
</file>