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970" r:id="rId2"/>
    <p:sldId id="936" r:id="rId3"/>
    <p:sldId id="744" r:id="rId4"/>
    <p:sldId id="968" r:id="rId5"/>
    <p:sldId id="747" r:id="rId6"/>
    <p:sldId id="749" r:id="rId7"/>
    <p:sldId id="750" r:id="rId8"/>
    <p:sldId id="754" r:id="rId9"/>
    <p:sldId id="762" r:id="rId10"/>
    <p:sldId id="759" r:id="rId11"/>
    <p:sldId id="760" r:id="rId12"/>
    <p:sldId id="763" r:id="rId13"/>
    <p:sldId id="937" r:id="rId14"/>
    <p:sldId id="940" r:id="rId15"/>
    <p:sldId id="94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412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Exact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Yields Unexpected Value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936625"/>
            <a:ext cx="8447087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double r = sqrt(2.0);			</a:t>
            </a:r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if (r * r == 2)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2"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not 2 but "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setprecision(18) &lt;&lt; r * r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This program displays:</a:t>
            </a:r>
          </a:p>
          <a:p>
            <a:pPr eaLnBrk="1" hangingPunct="1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sqrt(2) squared is not 2 but 2.00000000000000044</a:t>
            </a:r>
          </a:p>
        </p:txBody>
      </p:sp>
      <p:sp>
        <p:nvSpPr>
          <p:cNvPr id="7475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Compare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8344" y="1379538"/>
            <a:ext cx="506924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 –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a solution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Close enough will do.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ε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the Greek letter epsilon, a letter used to denote a very small quantity</a:t>
            </a: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5778" name="Object 7" descr="Math equation showing absolute value of the difference x-y less than small constant epsilon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6931889"/>
              </p:ext>
            </p:extLst>
          </p:nvPr>
        </p:nvGraphicFramePr>
        <p:xfrm>
          <a:off x="5488518" y="2303462"/>
          <a:ext cx="2667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518" y="2303462"/>
                        <a:ext cx="2667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Numbers: Tolerance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It is common to set ε to 10</a:t>
            </a:r>
            <a:r>
              <a:rPr lang="en-US" altLang="en-US" sz="2400" b="0" i="0" baseline="30000" dirty="0">
                <a:latin typeface="Arial" panose="020B0604020202020204" pitchFamily="34" charset="0"/>
              </a:rPr>
              <a:t>–14</a:t>
            </a:r>
            <a:r>
              <a:rPr lang="en-US" altLang="en-US" sz="2400" b="0" i="0" dirty="0">
                <a:latin typeface="Arial" panose="020B0604020202020204" pitchFamily="34" charset="0"/>
              </a:rPr>
              <a:t> when comparing </a:t>
            </a:r>
            <a:r>
              <a:rPr lang="en-US" altLang="en-US" sz="2400" i="0" dirty="0"/>
              <a:t>double</a:t>
            </a:r>
            <a:r>
              <a:rPr lang="en-US" altLang="en-US" sz="2400" b="0" i="0" dirty="0">
                <a:latin typeface="Arial" panose="020B0604020202020204" pitchFamily="34" charset="0"/>
              </a:rPr>
              <a:t> numbers: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 err="1"/>
              <a:t>const</a:t>
            </a:r>
            <a:r>
              <a:rPr lang="en-US" altLang="en-US" sz="2400" i="0" dirty="0"/>
              <a:t> double EPSILON = 1E-14;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double r = sqrt(2.0);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(fabs(r * r - 2) &lt; EPSILON)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{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   </a:t>
            </a:r>
            <a:r>
              <a:rPr lang="en-US" altLang="en-US" sz="2400" i="0" dirty="0" err="1"/>
              <a:t>cout</a:t>
            </a:r>
            <a:r>
              <a:rPr lang="en-US" altLang="en-US" sz="2400" i="0" dirty="0"/>
              <a:t> &lt;&lt; "sqrt(2) squared is approximately ";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Include the </a:t>
            </a:r>
            <a:r>
              <a:rPr lang="en-US" altLang="en-US" sz="2400" i="0" dirty="0"/>
              <a:t>&lt;</a:t>
            </a:r>
            <a:r>
              <a:rPr lang="en-US" altLang="en-US" sz="2400" i="0" dirty="0" err="1"/>
              <a:t>cmath</a:t>
            </a:r>
            <a:r>
              <a:rPr lang="en-US" altLang="en-US" sz="2400" i="0" dirty="0"/>
              <a:t>&gt;</a:t>
            </a:r>
            <a:r>
              <a:rPr lang="en-US" altLang="en-US" sz="2400" b="0" i="0" dirty="0">
                <a:latin typeface="Arial" panose="020B0604020202020204" pitchFamily="34" charset="0"/>
              </a:rPr>
              <a:t> header to use </a:t>
            </a:r>
            <a:r>
              <a:rPr lang="en-US" altLang="en-US" sz="2400" i="0" dirty="0"/>
              <a:t>sqrt</a:t>
            </a:r>
            <a:r>
              <a:rPr lang="en-US" altLang="en-US" sz="2400" b="0" i="0" dirty="0">
                <a:latin typeface="Arial" panose="020B0604020202020204" pitchFamily="34" charset="0"/>
              </a:rPr>
              <a:t> and the </a:t>
            </a:r>
            <a:r>
              <a:rPr lang="en-US" altLang="en-US" sz="2400" i="0" dirty="0"/>
              <a:t>fabs</a:t>
            </a:r>
            <a:r>
              <a:rPr lang="en-US" altLang="en-US" sz="2400" b="0" i="0" dirty="0">
                <a:latin typeface="Arial" panose="020B0604020202020204" pitchFamily="34" charset="0"/>
              </a:rPr>
              <a:t> function which gives the absolute value.</a:t>
            </a:r>
          </a:p>
        </p:txBody>
      </p:sp>
      <p:sp>
        <p:nvSpPr>
          <p:cNvPr id="7782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Lexicographical Ordering of Strings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Comparing strings uses “lexicographical” order to decide which is larger or smaller or if two strings are equal.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“Dictionary order” 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string name =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Tom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cs typeface="Arial" panose="020B0604020202020204" pitchFamily="34" charset="0"/>
              </a:rPr>
              <a:t>	if (name &lt;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Dick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)...</a:t>
            </a:r>
          </a:p>
          <a:p>
            <a:pPr>
              <a:spcBef>
                <a:spcPct val="20000"/>
              </a:spcBef>
            </a:pPr>
            <a:endParaRPr lang="en-US" altLang="en-US" sz="2500" i="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The test is false because “Dick”</a:t>
            </a:r>
          </a:p>
          <a:p>
            <a:pPr lvl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would come before “Tom”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 if they were words in a dictionary.</a:t>
            </a:r>
            <a:endParaRPr lang="en-US" altLang="en-US" sz="2400" i="0" dirty="0">
              <a:cs typeface="Arial" panose="020B0604020202020204" pitchFamily="34" charset="0"/>
            </a:endParaRPr>
          </a:p>
        </p:txBody>
      </p:sp>
      <p:sp>
        <p:nvSpPr>
          <p:cNvPr id="788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4500" y="990600"/>
            <a:ext cx="73787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comparing two strings, you compare the first letters of each word, then the second letters, and so on, until: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one of the strings ends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you find the first letter pair that doesn’t match.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If one of the strings ends, the longer string is considered the “larger” one.</a:t>
            </a:r>
          </a:p>
        </p:txBody>
      </p:sp>
      <p:sp>
        <p:nvSpPr>
          <p:cNvPr id="8192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9482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String Comparison Proceeds Letter by Letter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381000" y="3396641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10140" y="766119"/>
            <a:ext cx="8323719" cy="43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We compare letter by letter, starting at the left.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For example, compare "car" with "cart".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 t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first three letters match, and we reach the end of the first string – making it less than the second.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Therefore "car" </a:t>
            </a:r>
            <a:r>
              <a:rPr lang="en-US" altLang="en-US" sz="2400" b="0" i="0" dirty="0" err="1">
                <a:latin typeface="Arial" panose="020B0604020202020204" pitchFamily="34" charset="0"/>
              </a:rPr>
              <a:t>ss</a:t>
            </a:r>
            <a:r>
              <a:rPr lang="en-US" altLang="en-US" sz="2400" b="0" i="0" dirty="0">
                <a:latin typeface="Arial" panose="020B0604020202020204" pitchFamily="34" charset="0"/>
              </a:rPr>
              <a:t> before "cart"  lexicographically.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you reach a mismatch, the string containing the “larger” character is considered “larger”.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2949" name="Footer Placeholder 3"/>
          <p:cNvSpPr txBox="1">
            <a:spLocks noGrp="1"/>
          </p:cNvSpPr>
          <p:nvPr/>
        </p:nvSpPr>
        <p:spPr bwMode="auto">
          <a:xfrm>
            <a:off x="3810000" y="5911241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Operators: Table 1</a:t>
            </a:r>
          </a:p>
        </p:txBody>
      </p:sp>
      <p:sp>
        <p:nvSpPr>
          <p:cNvPr id="573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903375" y="5499170"/>
            <a:ext cx="726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Relational operators are used to compare numbers and strings, inside the ()  of  if().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07"/>
              </p:ext>
            </p:extLst>
          </p:nvPr>
        </p:nvGraphicFramePr>
        <p:xfrm>
          <a:off x="903375" y="803344"/>
          <a:ext cx="7140874" cy="4394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4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Notation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4380"/>
              </p:ext>
            </p:extLst>
          </p:nvPr>
        </p:nvGraphicFramePr>
        <p:xfrm>
          <a:off x="166512" y="872898"/>
          <a:ext cx="8863188" cy="5346700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3 is less than 4;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1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“less than or equal” operator is &lt;=, not =&lt;. The “less than” symbol comes first.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6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&gt; is the opposite of &lt;=.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left-hand side of &lt; must be strictly smaller than the right-hand side.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Both sides are equal;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1619"/>
              </p:ext>
            </p:extLst>
          </p:nvPr>
        </p:nvGraphicFramePr>
        <p:xfrm>
          <a:off x="90312" y="938213"/>
          <a:ext cx="8977488" cy="5240264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== 5-2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== tests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!= 5-1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!= tests for inequality. It is true that 3 is not 5 – 1.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 6 / 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 == to test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 / 3.0 == 0.333333333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Although the values are very close to one another, they are not exactly equal. See Common Error 3.3.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49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"10" &gt; 5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You cannot compare a string to a number.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Operators – Some Notes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is initially confusing to beginners.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C++, </a:t>
            </a:r>
            <a:r>
              <a:rPr lang="en-US" altLang="en-US" sz="2400" i="0" dirty="0"/>
              <a:t>=</a:t>
            </a:r>
            <a:r>
              <a:rPr lang="en-US" altLang="en-US" sz="2400" b="0" i="0" dirty="0">
                <a:latin typeface="Arial" panose="020B0604020202020204" pitchFamily="34" charset="0"/>
              </a:rPr>
              <a:t> already has a meaning, namely assignment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denotes equality testing: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floor = 13; // Assign 13 to floor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i="0" dirty="0"/>
              <a:t>  </a:t>
            </a:r>
            <a:r>
              <a:rPr lang="en-US" altLang="en-US" sz="2400" i="0" dirty="0"/>
              <a:t>// Test whether floor equals 13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i="0" dirty="0"/>
              <a:t>	if (floor == 13)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i="0" dirty="0"/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compare strings as well: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(input == "Quit") ...</a:t>
            </a:r>
          </a:p>
        </p:txBody>
      </p:sp>
      <p:sp>
        <p:nvSpPr>
          <p:cNvPr id="6144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Common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Error – Confusing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04800" y="9906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C++ language allows the use of = inside tests.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To understand this, we have to go back in time.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creators of C, the predecessor to C++, were very frugal thus C did not have true and false values.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Instead, they allowed any numeric value inside a condition with this interpretation: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0 denotes false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		any non-0 value denotes true.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 you should use the </a:t>
            </a:r>
            <a:r>
              <a:rPr lang="en-US" altLang="en-US" sz="2400" i="0" dirty="0"/>
              <a:t>bool</a:t>
            </a:r>
            <a:r>
              <a:rPr lang="en-US" altLang="en-US" sz="2400" b="0" i="0" dirty="0">
                <a:latin typeface="Arial" panose="020B0604020202020204" pitchFamily="34" charset="0"/>
              </a:rPr>
              <a:t> values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and </a:t>
            </a:r>
            <a:r>
              <a:rPr lang="en-US" altLang="en-US" sz="2400" i="0" dirty="0"/>
              <a:t>false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246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Confusing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3491" name="Rectangle 7"/>
          <p:cNvSpPr>
            <a:spLocks noChangeArrowheads="1"/>
          </p:cNvSpPr>
          <p:nvPr/>
        </p:nvSpPr>
        <p:spPr bwMode="auto">
          <a:xfrm>
            <a:off x="152400" y="8890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Furthermore, in C and C++ assignments have values.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b="0" dirty="0">
                <a:latin typeface="Arial" panose="020B0604020202020204" pitchFamily="34" charset="0"/>
              </a:rPr>
              <a:t>value</a:t>
            </a:r>
            <a:r>
              <a:rPr lang="en-US" altLang="en-US" sz="2400" b="0" i="0" dirty="0">
                <a:latin typeface="Arial" panose="020B0604020202020204" pitchFamily="34" charset="0"/>
              </a:rPr>
              <a:t> of the assignment expression </a:t>
            </a:r>
            <a:r>
              <a:rPr lang="en-US" altLang="en-US" sz="2400" i="0" dirty="0"/>
              <a:t>floor = 13</a:t>
            </a:r>
            <a:r>
              <a:rPr lang="en-US" altLang="en-US" sz="2400" b="0" i="0" dirty="0">
                <a:latin typeface="Arial" panose="020B0604020202020204" pitchFamily="34" charset="0"/>
              </a:rPr>
              <a:t> is </a:t>
            </a:r>
            <a:r>
              <a:rPr lang="en-US" altLang="en-US" sz="2400" b="0" dirty="0">
                <a:latin typeface="Arial" panose="020B0604020202020204" pitchFamily="34" charset="0"/>
              </a:rPr>
              <a:t>13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These two features conspire to make a horrible pitfall: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(floor = 13) …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is </a:t>
            </a:r>
            <a:r>
              <a:rPr lang="en-US" altLang="en-US" sz="2400" b="0" i="0" u="sng" dirty="0">
                <a:latin typeface="Arial" panose="020B0604020202020204" pitchFamily="34" charset="0"/>
              </a:rPr>
              <a:t>legal</a:t>
            </a:r>
            <a:r>
              <a:rPr lang="en-US" altLang="en-US" sz="2400" b="0" i="0" dirty="0">
                <a:latin typeface="Arial" panose="020B0604020202020204" pitchFamily="34" charset="0"/>
              </a:rPr>
              <a:t> C++.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code sets </a:t>
            </a:r>
            <a:r>
              <a:rPr lang="en-US" altLang="en-US" sz="2400" i="0" dirty="0"/>
              <a:t>floor</a:t>
            </a:r>
            <a:r>
              <a:rPr lang="en-US" altLang="en-US" sz="2400" b="0" i="0" dirty="0">
                <a:latin typeface="Arial" panose="020B0604020202020204" pitchFamily="34" charset="0"/>
              </a:rPr>
              <a:t> to 13, and since that value is not zero,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the condition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 is </a:t>
            </a:r>
            <a:r>
              <a:rPr lang="en-US" altLang="en-US" sz="2400" b="0" dirty="0">
                <a:latin typeface="Arial" panose="020B0604020202020204" pitchFamily="34" charset="0"/>
              </a:rPr>
              <a:t>always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SO… </a:t>
            </a:r>
            <a:r>
              <a:rPr lang="en-US" altLang="en-US" sz="2400" dirty="0">
                <a:solidFill>
                  <a:srgbClr val="FF0000"/>
                </a:solidFill>
              </a:rPr>
              <a:t>Use only == inside tests.  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		Use = outside tests.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Kinds of Error Messages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1388" y="990600"/>
            <a:ext cx="7329487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Error messages are fatal.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not translate a program with one or more errors.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Warning messages are advisory.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translate the program,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but there is a good chance that the program will not do what you expect it to do.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check the warnings, and fix your code if possible to eliminate the warnings</a:t>
            </a:r>
          </a:p>
        </p:txBody>
      </p:sp>
      <p:sp>
        <p:nvSpPr>
          <p:cNvPr id="6861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Error – Exact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Comparison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of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1388" y="928688"/>
            <a:ext cx="7315200" cy="5099050"/>
          </a:xfrm>
        </p:spPr>
        <p:txBody>
          <a:bodyPr/>
          <a:lstStyle/>
          <a:p>
            <a:pPr eaLnBrk="1" hangingPunct="1"/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Floating-point numbers have only a limited precision.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Calculations can introduce </a:t>
            </a:r>
            <a:r>
              <a:rPr lang="en-US" altLang="en-US" sz="2000" dirty="0" err="1">
                <a:latin typeface="Arial" panose="020B0604020202020204" pitchFamily="34" charset="0"/>
              </a:rPr>
              <a:t>roundoff</a:t>
            </a:r>
            <a:r>
              <a:rPr lang="en-US" altLang="en-US" sz="2000" dirty="0">
                <a:latin typeface="Arial" panose="020B0604020202020204" pitchFamily="34" charset="0"/>
              </a:rPr>
              <a:t> errors.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Given r=2,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Does		== </a:t>
            </a:r>
            <a:r>
              <a:rPr lang="en-US" altLang="en-US" sz="2800" dirty="0">
                <a:latin typeface="Times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? 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Let’s see (by writing code, of course) …</a:t>
            </a: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3730" name="Object 5" descr="Math notation showing square root of r in parentheses, then raised to the 2nd power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4430641"/>
              </p:ext>
            </p:extLst>
          </p:nvPr>
        </p:nvGraphicFramePr>
        <p:xfrm>
          <a:off x="4080668" y="3810000"/>
          <a:ext cx="9826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668" y="3810000"/>
                        <a:ext cx="9826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1369</Words>
  <Application>Microsoft Macintosh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</vt:lpstr>
      <vt:lpstr>Default Design</vt:lpstr>
      <vt:lpstr>Equation</vt:lpstr>
      <vt:lpstr>Topic 2</vt:lpstr>
      <vt:lpstr>Relational Operators: Table 1</vt:lpstr>
      <vt:lpstr>Relational Operator Examples: Table 2 (Part 1)</vt:lpstr>
      <vt:lpstr>Relational Operator Examples: Table 2 (Part 2)</vt:lpstr>
      <vt:lpstr>Relational Operators – Some Notes</vt:lpstr>
      <vt:lpstr>Common Error – Confusing = and ==</vt:lpstr>
      <vt:lpstr>Confusing = and ==</vt:lpstr>
      <vt:lpstr>Kinds of Error Messages</vt:lpstr>
      <vt:lpstr>Common Error – Exact Comparison of Floating-Point Numbers</vt:lpstr>
      <vt:lpstr>Exact Comparison of Floating-Point Yields Unexpected Value</vt:lpstr>
      <vt:lpstr>How to Compare Floating-Point Numbers</vt:lpstr>
      <vt:lpstr>Comparison of Floating-Point Numbers: Tolerance</vt:lpstr>
      <vt:lpstr>Lexicographical Ordering of Strings</vt:lpstr>
      <vt:lpstr>Comparing Strings</vt:lpstr>
      <vt:lpstr>String Comparison Proceeds Letter by Letter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2020-09-21T03:13:23Z</dcterms:modified>
</cp:coreProperties>
</file>