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876"/>
  </p:normalViewPr>
  <p:slideViewPr>
    <p:cSldViewPr snapToGrid="0" snapToObjects="1">
      <p:cViewPr>
        <p:scale>
          <a:sx n="80" d="100"/>
          <a:sy n="80" d="100"/>
        </p:scale>
        <p:origin x="11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EB5AE-7CEF-0D4B-A20B-CA47CB750EB5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6CE0-38F7-5744-BA21-965267A30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Input: one dollar bill</a:t>
            </a:r>
          </a:p>
          <a:p>
            <a:r>
              <a:rPr lang="en-US" dirty="0" smtClean="0"/>
              <a:t>Output: quarters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7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Inputs: </a:t>
            </a:r>
            <a:r>
              <a:rPr lang="en-US" dirty="0" err="1" smtClean="0"/>
              <a:t>metrocard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bills</a:t>
            </a:r>
            <a:r>
              <a:rPr lang="en-US" baseline="0" dirty="0" smtClean="0"/>
              <a:t> and coins</a:t>
            </a:r>
          </a:p>
          <a:p>
            <a:r>
              <a:rPr lang="en-US" baseline="0" dirty="0" smtClean="0"/>
              <a:t>Return: refilled </a:t>
            </a:r>
            <a:r>
              <a:rPr lang="en-US" baseline="0" dirty="0" err="1" smtClean="0"/>
              <a:t>metrocard</a:t>
            </a:r>
            <a:r>
              <a:rPr lang="en-US" baseline="0" dirty="0" smtClean="0"/>
              <a:t> ticket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5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input: time</a:t>
            </a:r>
            <a:endParaRPr lang="en-US" baseline="0" dirty="0" smtClean="0"/>
          </a:p>
          <a:p>
            <a:r>
              <a:rPr lang="en-US" baseline="0" dirty="0" smtClean="0"/>
              <a:t>What is the return: none</a:t>
            </a:r>
          </a:p>
          <a:p>
            <a:r>
              <a:rPr lang="en-US" baseline="0" dirty="0" smtClean="0"/>
              <a:t>Action taken: produce sound at that moment.</a:t>
            </a:r>
          </a:p>
          <a:p>
            <a:r>
              <a:rPr lang="en-US" baseline="0" dirty="0" smtClean="0"/>
              <a:t>void alarm(Time </a:t>
            </a:r>
            <a:r>
              <a:rPr lang="en-US" baseline="0" dirty="0" err="1" smtClean="0"/>
              <a:t>alarmTime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Write a program for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is a device without no input and no return.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9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http://www.fairfaxcounty.gov/parks/crm/images/recipe-cornbread.jpg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 potluck, if I am responsible for a chocolate cake, I might cook it from scratch, or I might buy one from store directly. The point is, as long as I return you a chocolate cake, you do not need to care for the details that how I finish my job.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60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 method of string is</a:t>
            </a:r>
          </a:p>
          <a:p>
            <a:r>
              <a:rPr lang="en-US" dirty="0" smtClean="0"/>
              <a:t>void clear()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6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System.out.print</a:t>
            </a:r>
            <a:r>
              <a:rPr lang="en-US" baseline="0" dirty="0" smtClean="0"/>
              <a:t> method takes one input, has no return.</a:t>
            </a:r>
          </a:p>
          <a:p>
            <a:r>
              <a:rPr lang="en-US" baseline="0" dirty="0" err="1" smtClean="0"/>
              <a:t>Math.sqrt</a:t>
            </a:r>
            <a:r>
              <a:rPr lang="en-US" baseline="0" dirty="0" smtClean="0"/>
              <a:t> takes one input, has one return.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Math.pow</a:t>
            </a:r>
            <a:r>
              <a:rPr lang="en-US" baseline="0" dirty="0" smtClean="0"/>
              <a:t> method takes two inputs, has one return.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33229-936B-42B2-89BE-1B21FB668B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4030-974A-4F40-A124-394A3DC6BBA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B7A5-FC9B-C443-B1B6-11380DC5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7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_5Ee4OTt1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Introduce to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method with two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pow(2</a:t>
            </a:r>
            <a:r>
              <a:rPr lang="en-US" dirty="0" smtClean="0"/>
              <a:t>, 3)  </a:t>
            </a:r>
            <a:r>
              <a:rPr lang="en-US" dirty="0" smtClean="0">
                <a:solidFill>
                  <a:srgbClr val="FF0000"/>
                </a:solidFill>
              </a:rPr>
              <a:t>order matters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ow(3, 2)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124201" y="4759142"/>
            <a:ext cx="4940877" cy="1019003"/>
            <a:chOff x="1600200" y="4415228"/>
            <a:chExt cx="4940877" cy="1019003"/>
          </a:xfrm>
        </p:grpSpPr>
        <p:sp>
          <p:nvSpPr>
            <p:cNvPr id="9" name="Right Arrow 8"/>
            <p:cNvSpPr/>
            <p:nvPr/>
          </p:nvSpPr>
          <p:spPr>
            <a:xfrm>
              <a:off x="4973167" y="4657103"/>
              <a:ext cx="990600" cy="342900"/>
            </a:xfrm>
            <a:prstGeom prst="rightArrow">
              <a:avLst/>
            </a:prstGeom>
            <a:solidFill>
              <a:srgbClr val="7030A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00200" y="4415228"/>
              <a:ext cx="4940877" cy="1019003"/>
              <a:chOff x="1600200" y="4415228"/>
              <a:chExt cx="4940877" cy="101900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00200" y="4415228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Cube 6"/>
              <p:cNvSpPr/>
              <p:nvPr/>
            </p:nvSpPr>
            <p:spPr>
              <a:xfrm>
                <a:off x="2971800" y="4419600"/>
                <a:ext cx="1981200" cy="838200"/>
              </a:xfrm>
              <a:prstGeom prst="cube">
                <a:avLst/>
              </a:prstGeom>
              <a:solidFill>
                <a:srgbClr val="FFFF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pow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1981200" y="4630796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1981200" y="5000003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00200" y="4849456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151910" y="2541441"/>
            <a:ext cx="4940877" cy="1019003"/>
            <a:chOff x="1600200" y="2514600"/>
            <a:chExt cx="4940877" cy="1019003"/>
          </a:xfrm>
        </p:grpSpPr>
        <p:grpSp>
          <p:nvGrpSpPr>
            <p:cNvPr id="18" name="Group 17"/>
            <p:cNvGrpSpPr/>
            <p:nvPr/>
          </p:nvGrpSpPr>
          <p:grpSpPr>
            <a:xfrm>
              <a:off x="1600200" y="2514600"/>
              <a:ext cx="4940877" cy="1019003"/>
              <a:chOff x="1600200" y="4415228"/>
              <a:chExt cx="4940877" cy="101900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600200" y="4415228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788" y="4517266"/>
                    <a:ext cx="605289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ube 20"/>
              <p:cNvSpPr/>
              <p:nvPr/>
            </p:nvSpPr>
            <p:spPr>
              <a:xfrm>
                <a:off x="2971800" y="4419600"/>
                <a:ext cx="1981200" cy="838200"/>
              </a:xfrm>
              <a:prstGeom prst="cube">
                <a:avLst/>
              </a:prstGeom>
              <a:solidFill>
                <a:srgbClr val="FFFF00">
                  <a:alpha val="2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pow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1981200" y="4630796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1981200" y="5000003"/>
                <a:ext cx="990600" cy="208484"/>
              </a:xfrm>
              <a:prstGeom prst="rightArrow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 extrusionH="76200">
                <a:bevelT w="12700"/>
                <a:bevelB w="6350"/>
                <a:extrusionClr>
                  <a:schemeClr val="accent3">
                    <a:lumMod val="60000"/>
                    <a:lumOff val="4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00200" y="4849456"/>
                <a:ext cx="304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E31E2"/>
                    </a:solidFill>
                  </a:rPr>
                  <a:t>3</a:t>
                </a:r>
              </a:p>
            </p:txBody>
          </p:sp>
        </p:grpSp>
        <p:sp>
          <p:nvSpPr>
            <p:cNvPr id="25" name="Right Arrow 24"/>
            <p:cNvSpPr/>
            <p:nvPr/>
          </p:nvSpPr>
          <p:spPr>
            <a:xfrm>
              <a:off x="4945188" y="2769280"/>
              <a:ext cx="990600" cy="342900"/>
            </a:xfrm>
            <a:prstGeom prst="rightArrow">
              <a:avLst/>
            </a:prstGeom>
            <a:solidFill>
              <a:srgbClr val="7030A0">
                <a:alpha val="6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7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Caller vs.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Callee</a:t>
            </a:r>
            <a:r>
              <a:rPr lang="en-US" dirty="0" smtClean="0"/>
              <a:t>: the method being called</a:t>
            </a:r>
          </a:p>
          <a:p>
            <a:r>
              <a:rPr lang="en-US" dirty="0" smtClean="0"/>
              <a:t>Caller: the method that calls another method</a:t>
            </a:r>
          </a:p>
          <a:p>
            <a:r>
              <a:rPr lang="en-US" dirty="0" smtClean="0"/>
              <a:t>The roles of caller and </a:t>
            </a:r>
            <a:r>
              <a:rPr lang="en-US" dirty="0" err="1" smtClean="0"/>
              <a:t>callee</a:t>
            </a:r>
            <a:r>
              <a:rPr lang="en-US" dirty="0" smtClean="0"/>
              <a:t> are relative.</a:t>
            </a:r>
          </a:p>
          <a:p>
            <a:pPr lvl="1"/>
            <a:r>
              <a:rPr lang="en-US" dirty="0" smtClean="0"/>
              <a:t>main method calls </a:t>
            </a:r>
            <a:r>
              <a:rPr lang="en-US" dirty="0" err="1" smtClean="0"/>
              <a:t>isPrime</a:t>
            </a:r>
            <a:r>
              <a:rPr lang="en-US" dirty="0" smtClean="0"/>
              <a:t> method, and </a:t>
            </a:r>
            <a:r>
              <a:rPr lang="en-US" dirty="0" err="1" smtClean="0"/>
              <a:t>isPrime</a:t>
            </a:r>
            <a:r>
              <a:rPr lang="en-US" dirty="0" smtClean="0"/>
              <a:t> method can call </a:t>
            </a:r>
            <a:r>
              <a:rPr lang="en-US" dirty="0" err="1" smtClean="0"/>
              <a:t>isFactor</a:t>
            </a:r>
            <a:r>
              <a:rPr lang="en-US" dirty="0" smtClean="0"/>
              <a:t> method.</a:t>
            </a:r>
          </a:p>
          <a:p>
            <a:pPr lvl="1"/>
            <a:r>
              <a:rPr lang="en-US" dirty="0" smtClean="0"/>
              <a:t>So, </a:t>
            </a:r>
            <a:r>
              <a:rPr lang="en-US" dirty="0" err="1" smtClean="0"/>
              <a:t>isPrime</a:t>
            </a:r>
            <a:r>
              <a:rPr lang="en-US" dirty="0" smtClean="0"/>
              <a:t> is both a caller and a </a:t>
            </a:r>
            <a:r>
              <a:rPr lang="en-US" dirty="0" err="1" smtClean="0"/>
              <a:t>callee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method is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Caller saves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return point (what is the next instruction to run after finishing calling a method)</a:t>
            </a:r>
          </a:p>
          <a:p>
            <a:r>
              <a:rPr lang="en-US" dirty="0" smtClean="0"/>
              <a:t>Caller passes parameter list to </a:t>
            </a:r>
            <a:r>
              <a:rPr lang="en-US" dirty="0" err="1" smtClean="0"/>
              <a:t>callee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Caller yields control to </a:t>
            </a:r>
            <a:r>
              <a:rPr lang="en-US" dirty="0" err="1" smtClean="0"/>
              <a:t>callee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works with the input parameters and returns something if required.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yields control to caller.</a:t>
            </a:r>
          </a:p>
          <a:p>
            <a:r>
              <a:rPr lang="en-US" dirty="0" smtClean="0"/>
              <a:t>Caller continue to work from the return point.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on calling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2838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call a pizza store. Tell them what kind of pizza you want.</a:t>
            </a:r>
          </a:p>
          <a:p>
            <a:r>
              <a:rPr lang="en-US" dirty="0" smtClean="0"/>
              <a:t>Someone delivered  a pizza to you.</a:t>
            </a:r>
          </a:p>
          <a:p>
            <a:r>
              <a:rPr lang="en-US" dirty="0" smtClean="0"/>
              <a:t>You get the pizza, then continue to work with it: you may eat it, or bring it to a party, or study for the ingredients</a:t>
            </a:r>
            <a:r>
              <a:rPr lang="mr-IN" dirty="0" smtClean="0"/>
              <a:t>…</a:t>
            </a:r>
            <a:r>
              <a:rPr lang="en-US" dirty="0" smtClean="0"/>
              <a:t> whichever way you like for the pizza. </a:t>
            </a:r>
          </a:p>
          <a:p>
            <a:r>
              <a:rPr lang="en-US" dirty="0" smtClean="0"/>
              <a:t>Start from 18th second: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www.youtube.com/watch?v=D_5Ee4OTt1o</a:t>
            </a:r>
            <a:endParaRPr lang="en-US" dirty="0" smtClean="0"/>
          </a:p>
          <a:p>
            <a:pPr lvl="1"/>
            <a:r>
              <a:rPr lang="en-US" dirty="0" smtClean="0"/>
              <a:t>Questions: who is  a caller and who is a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4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caller and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following code.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107"/>
            <a:ext cx="86487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57" y="1306513"/>
            <a:ext cx="2981642" cy="40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concentrates on one useful task.</a:t>
            </a:r>
          </a:p>
          <a:p>
            <a:pPr lvl="1"/>
            <a:r>
              <a:rPr lang="en-US" dirty="0" smtClean="0"/>
              <a:t>For example, a bread machine.</a:t>
            </a:r>
          </a:p>
          <a:p>
            <a:r>
              <a:rPr lang="en-US" dirty="0" smtClean="0"/>
              <a:t>Input is like the materials needed to feed into the device for it to start working.</a:t>
            </a:r>
          </a:p>
          <a:p>
            <a:r>
              <a:rPr lang="en-US" dirty="0" smtClean="0"/>
              <a:t>Return is like the results given to the user that uses the device.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43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0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Return: quarter changer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dollar bill and </a:t>
            </a:r>
            <a:r>
              <a:rPr lang="en-US" dirty="0" smtClean="0">
                <a:solidFill>
                  <a:srgbClr val="0E31E2"/>
                </a:solidFill>
              </a:rPr>
              <a:t>return </a:t>
            </a:r>
            <a:r>
              <a:rPr lang="en-US" dirty="0" smtClean="0"/>
              <a:t>quarters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2613" r="17359" b="3748"/>
          <a:stretch/>
        </p:blipFill>
        <p:spPr bwMode="auto">
          <a:xfrm>
            <a:off x="5029200" y="2286000"/>
            <a:ext cx="2029372" cy="316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749" y="2971801"/>
            <a:ext cx="1669192" cy="72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6" y="4654236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7" y="4651927"/>
            <a:ext cx="8350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6" y="3838234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6" y="3817452"/>
            <a:ext cx="838200" cy="8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848600" y="23622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one input,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one return</a:t>
            </a:r>
          </a:p>
        </p:txBody>
      </p:sp>
    </p:spTree>
    <p:extLst>
      <p:ext uri="{BB962C8B-B14F-4D97-AF65-F5344CB8AC3E}">
        <p14:creationId xmlns:p14="http://schemas.microsoft.com/office/powerpoint/2010/main" val="4483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</a:t>
            </a:r>
            <a:r>
              <a:rPr lang="en-US" dirty="0" smtClean="0"/>
              <a:t>Return: </a:t>
            </a:r>
            <a:r>
              <a:rPr lang="en-US" dirty="0"/>
              <a:t>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Input:</a:t>
            </a:r>
            <a:r>
              <a:rPr lang="en-US" dirty="0" smtClean="0"/>
              <a:t> money in bills and coins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E31E2"/>
                </a:solidFill>
              </a:rPr>
              <a:t>Return: </a:t>
            </a:r>
            <a:r>
              <a:rPr lang="en-US" dirty="0" smtClean="0"/>
              <a:t>a metro card with that amount of money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33801" y="2729775"/>
            <a:ext cx="4915193" cy="3680031"/>
            <a:chOff x="1028407" y="2704374"/>
            <a:chExt cx="4915193" cy="368003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68" t="55288" r="18271" b="30"/>
            <a:stretch/>
          </p:blipFill>
          <p:spPr bwMode="auto">
            <a:xfrm>
              <a:off x="1028407" y="2704374"/>
              <a:ext cx="4915193" cy="1949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1" y="4771050"/>
              <a:ext cx="1303834" cy="819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481698" y="5186514"/>
              <a:ext cx="1669192" cy="726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4722140"/>
              <a:ext cx="696658" cy="693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258" y="4722139"/>
              <a:ext cx="696659" cy="69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9169831" y="1814003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two inputs,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one return</a:t>
            </a:r>
          </a:p>
        </p:txBody>
      </p:sp>
    </p:spTree>
    <p:extLst>
      <p:ext uri="{BB962C8B-B14F-4D97-AF65-F5344CB8AC3E}">
        <p14:creationId xmlns:p14="http://schemas.microsoft.com/office/powerpoint/2010/main" val="3455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</a:t>
            </a:r>
            <a:r>
              <a:rPr lang="en-US" dirty="0" smtClean="0"/>
              <a:t>Return: alarm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input?</a:t>
            </a:r>
          </a:p>
          <a:p>
            <a:pPr marL="0" indent="0">
              <a:buNone/>
            </a:pPr>
            <a:r>
              <a:rPr lang="en-US" dirty="0" smtClean="0"/>
              <a:t>What is the return?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use alarm time as input, get some audio effect (alarm sound), but no physical return.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667001"/>
            <a:ext cx="2209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848600" y="23622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one input,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no return</a:t>
            </a:r>
          </a:p>
        </p:txBody>
      </p:sp>
    </p:spTree>
    <p:extLst>
      <p:ext uri="{BB962C8B-B14F-4D97-AF65-F5344CB8AC3E}">
        <p14:creationId xmlns:p14="http://schemas.microsoft.com/office/powerpoint/2010/main" val="18133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method like a recipe, it is </a:t>
            </a:r>
            <a:r>
              <a:rPr lang="en-US" dirty="0" smtClean="0">
                <a:solidFill>
                  <a:srgbClr val="FF0000"/>
                </a:solidFill>
              </a:rPr>
              <a:t>a set of instructions</a:t>
            </a:r>
            <a:r>
              <a:rPr lang="en-US" dirty="0" smtClean="0"/>
              <a:t> that process the given input, and return something if necessary.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19350" y="2980392"/>
            <a:ext cx="7610450" cy="3855415"/>
            <a:chOff x="695350" y="2980391"/>
            <a:chExt cx="7610450" cy="38554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426" y="2980391"/>
              <a:ext cx="5295900" cy="3855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404084" y="4215243"/>
              <a:ext cx="1066800" cy="3567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Input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5350" y="5867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Process input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39000" y="4038601"/>
              <a:ext cx="1066800" cy="3550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prstClr val="white"/>
                  </a:solidFill>
                </a:rPr>
                <a:t>Return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method has a meaningful name, normally as a </a:t>
            </a:r>
            <a:r>
              <a:rPr lang="en-US" dirty="0" smtClean="0"/>
              <a:t>verb.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8000"/>
                </a:solidFill>
              </a:rPr>
              <a:t>many</a:t>
            </a:r>
            <a:r>
              <a:rPr lang="en-US" dirty="0" smtClean="0"/>
              <a:t> inputs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return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we have more than one return, pack them in a composite type -- a structure composed of several types. So, the return is still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, but it contains many stuffs.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method has some functionality.</a:t>
            </a:r>
          </a:p>
          <a:p>
            <a:pPr lvl="1"/>
            <a:r>
              <a:rPr lang="en-US" dirty="0" smtClean="0"/>
              <a:t>One method normally concentrates only on one task.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14552" r="4317" b="21664"/>
          <a:stretch/>
        </p:blipFill>
        <p:spPr bwMode="auto">
          <a:xfrm>
            <a:off x="6771198" y="4044564"/>
            <a:ext cx="1905000" cy="133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xisting methods with no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4529552" y="2678679"/>
            <a:ext cx="2400300" cy="838200"/>
          </a:xfrm>
          <a:prstGeom prst="cube">
            <a:avLst/>
          </a:prstGeom>
          <a:solidFill>
            <a:schemeClr val="accent5">
              <a:lumMod val="20000"/>
              <a:lumOff val="80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printmessage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05" y="2299855"/>
            <a:ext cx="1879909" cy="162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073565" y="1564456"/>
            <a:ext cx="2699327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r>
              <a:rPr lang="en-US" dirty="0">
                <a:solidFill>
                  <a:srgbClr val="FF0000"/>
                </a:solidFill>
              </a:rPr>
              <a:t> none</a:t>
            </a:r>
          </a:p>
          <a:p>
            <a:r>
              <a:rPr lang="en-US" dirty="0">
                <a:solidFill>
                  <a:prstClr val="black"/>
                </a:solidFill>
              </a:rPr>
              <a:t>Return: </a:t>
            </a:r>
            <a:r>
              <a:rPr lang="en-US" dirty="0">
                <a:solidFill>
                  <a:srgbClr val="00B050"/>
                </a:solidFill>
              </a:rPr>
              <a:t>none</a:t>
            </a:r>
          </a:p>
          <a:p>
            <a:r>
              <a:rPr lang="en-US" dirty="0">
                <a:solidFill>
                  <a:prstClr val="black"/>
                </a:solidFill>
              </a:rPr>
              <a:t>Functionality: </a:t>
            </a:r>
            <a:r>
              <a:rPr lang="en-US" dirty="0">
                <a:solidFill>
                  <a:srgbClr val="7030A0"/>
                </a:solidFill>
              </a:rPr>
              <a:t>Print out a </a:t>
            </a:r>
            <a:r>
              <a:rPr lang="en-US" dirty="0" smtClean="0">
                <a:solidFill>
                  <a:srgbClr val="7030A0"/>
                </a:solidFill>
              </a:rPr>
              <a:t>message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to the screen.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050474" y="3581400"/>
            <a:ext cx="2699327" cy="1371600"/>
          </a:xfrm>
          <a:prstGeom prst="round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black"/>
                </a:solidFill>
              </a:rPr>
              <a:t>Input:</a:t>
            </a:r>
            <a:r>
              <a:rPr lang="en-US" dirty="0">
                <a:solidFill>
                  <a:srgbClr val="FF0000"/>
                </a:solidFill>
              </a:rPr>
              <a:t> none</a:t>
            </a:r>
          </a:p>
          <a:p>
            <a:r>
              <a:rPr lang="en-US" dirty="0">
                <a:solidFill>
                  <a:prstClr val="black"/>
                </a:solidFill>
              </a:rPr>
              <a:t>Return: </a:t>
            </a:r>
            <a:r>
              <a:rPr lang="en-US" dirty="0">
                <a:solidFill>
                  <a:srgbClr val="00B050"/>
                </a:solidFill>
              </a:rPr>
              <a:t>an integer</a:t>
            </a:r>
          </a:p>
          <a:p>
            <a:r>
              <a:rPr lang="en-US" dirty="0">
                <a:solidFill>
                  <a:prstClr val="black"/>
                </a:solidFill>
              </a:rPr>
              <a:t>Functionality: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>
                <a:solidFill>
                  <a:srgbClr val="7030A0"/>
                </a:solidFill>
              </a:rPr>
              <a:t> a random int.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4419600" y="4994793"/>
            <a:ext cx="2400300" cy="838200"/>
          </a:xfrm>
          <a:prstGeom prst="cube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705600" y="5242443"/>
            <a:ext cx="990600" cy="342900"/>
          </a:xfrm>
          <a:prstGeom prst="rightArrow">
            <a:avLst/>
          </a:pr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772401" y="5228818"/>
                <a:ext cx="117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an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integer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1" y="5228818"/>
                <a:ext cx="117748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0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7710"/>
          <a:stretch/>
        </p:blipFill>
        <p:spPr>
          <a:xfrm>
            <a:off x="8049647" y="1074583"/>
            <a:ext cx="3304153" cy="116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829" y="3714417"/>
            <a:ext cx="6751307" cy="7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xisting methods with one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9489" y="4937798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E31E2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62098" y="4758767"/>
                <a:ext cx="605289" cy="64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98" y="4758767"/>
                <a:ext cx="605289" cy="64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be 6"/>
          <p:cNvSpPr/>
          <p:nvPr/>
        </p:nvSpPr>
        <p:spPr>
          <a:xfrm>
            <a:off x="4495800" y="4726347"/>
            <a:ext cx="1981200" cy="838200"/>
          </a:xfrm>
          <a:prstGeom prst="cube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sqrt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07509" y="5058735"/>
            <a:ext cx="990600" cy="342900"/>
          </a:xfrm>
          <a:prstGeom prst="rightArrow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 extrusionH="76200">
            <a:bevelT w="12700"/>
            <a:bevelB w="6350"/>
            <a:extrusionClr>
              <a:schemeClr val="accent3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4973997"/>
            <a:ext cx="990600" cy="342900"/>
          </a:xfrm>
          <a:prstGeom prst="rightArrow">
            <a:avLst/>
          </a:pr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73565" y="3581401"/>
            <a:ext cx="2699327" cy="1107317"/>
          </a:xfrm>
          <a:prstGeom prst="round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Input: a number </a:t>
            </a:r>
          </a:p>
          <a:p>
            <a:r>
              <a:rPr lang="en-US" dirty="0">
                <a:solidFill>
                  <a:prstClr val="black"/>
                </a:solidFill>
              </a:rPr>
              <a:t>Return: the square root</a:t>
            </a:r>
          </a:p>
          <a:p>
            <a:r>
              <a:rPr lang="en-US" dirty="0">
                <a:solidFill>
                  <a:srgbClr val="7030A0"/>
                </a:solidFill>
              </a:rPr>
              <a:t>Functionality: calculate the square root of input</a:t>
            </a:r>
          </a:p>
        </p:txBody>
      </p:sp>
    </p:spTree>
    <p:extLst>
      <p:ext uri="{BB962C8B-B14F-4D97-AF65-F5344CB8AC3E}">
        <p14:creationId xmlns:p14="http://schemas.microsoft.com/office/powerpoint/2010/main" val="12639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708</Words>
  <Application>Microsoft Office PowerPoint</Application>
  <PresentationFormat>Widescreen</PresentationFormat>
  <Paragraphs>121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Mangal</vt:lpstr>
      <vt:lpstr>Office Theme</vt:lpstr>
      <vt:lpstr>Introduce to method</vt:lpstr>
      <vt:lpstr>Input and return</vt:lpstr>
      <vt:lpstr>Input and Return: quarter changer</vt:lpstr>
      <vt:lpstr>Input and Return: vending machine</vt:lpstr>
      <vt:lpstr>Input and Return: alarm clock</vt:lpstr>
      <vt:lpstr>What is a method</vt:lpstr>
      <vt:lpstr>Components of method</vt:lpstr>
      <vt:lpstr>Existing methods with no input</vt:lpstr>
      <vt:lpstr>Existing methods with one input</vt:lpstr>
      <vt:lpstr>Existing method with two inputs</vt:lpstr>
      <vt:lpstr>Caller vs. callee</vt:lpstr>
      <vt:lpstr>When a method is called</vt:lpstr>
      <vt:lpstr>An example on calling method</vt:lpstr>
      <vt:lpstr>Relation between caller and callee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method</dc:title>
  <dc:creator>Microsoft Office User</dc:creator>
  <cp:lastModifiedBy>Faculty</cp:lastModifiedBy>
  <cp:revision>12</cp:revision>
  <dcterms:created xsi:type="dcterms:W3CDTF">2018-09-19T04:33:34Z</dcterms:created>
  <dcterms:modified xsi:type="dcterms:W3CDTF">2020-09-24T13:46:34Z</dcterms:modified>
</cp:coreProperties>
</file>