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306" r:id="rId3"/>
    <p:sldId id="301" r:id="rId4"/>
    <p:sldId id="272" r:id="rId5"/>
    <p:sldId id="300" r:id="rId6"/>
    <p:sldId id="281" r:id="rId7"/>
    <p:sldId id="270" r:id="rId8"/>
    <p:sldId id="271" r:id="rId9"/>
    <p:sldId id="273" r:id="rId10"/>
    <p:sldId id="274" r:id="rId11"/>
    <p:sldId id="275" r:id="rId12"/>
    <p:sldId id="276" r:id="rId13"/>
    <p:sldId id="284" r:id="rId14"/>
    <p:sldId id="285" r:id="rId15"/>
    <p:sldId id="286" r:id="rId16"/>
    <p:sldId id="287" r:id="rId17"/>
    <p:sldId id="304" r:id="rId18"/>
    <p:sldId id="266" r:id="rId19"/>
    <p:sldId id="295" r:id="rId20"/>
    <p:sldId id="288" r:id="rId21"/>
    <p:sldId id="289" r:id="rId22"/>
    <p:sldId id="280" r:id="rId23"/>
    <p:sldId id="297" r:id="rId24"/>
    <p:sldId id="279" r:id="rId25"/>
    <p:sldId id="290" r:id="rId26"/>
    <p:sldId id="261" r:id="rId27"/>
    <p:sldId id="258" r:id="rId28"/>
    <p:sldId id="257" r:id="rId29"/>
    <p:sldId id="305" r:id="rId30"/>
    <p:sldId id="259" r:id="rId31"/>
    <p:sldId id="299" r:id="rId32"/>
    <p:sldId id="307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31E2"/>
    <a:srgbClr val="F3AFE4"/>
    <a:srgbClr val="DA6A16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69"/>
    <p:restoredTop sz="93963"/>
  </p:normalViewPr>
  <p:slideViewPr>
    <p:cSldViewPr>
      <p:cViewPr varScale="1">
        <p:scale>
          <a:sx n="105" d="100"/>
          <a:sy n="105" d="100"/>
        </p:scale>
        <p:origin x="174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CD1ED-D14F-4FAD-B02C-EB6F8F0ECA02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A1BA23-05DE-470F-AB0B-98D1A47CD8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53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Do a</a:t>
            </a:r>
            <a:r>
              <a:rPr lang="en-US" baseline="0" dirty="0"/>
              <a:t>n illustration with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>
                <a:solidFill>
                  <a:prstClr val="black"/>
                </a:solidFill>
              </a:rPr>
              <a:pPr/>
              <a:t>3</a:t>
            </a:fld>
            <a:endParaRPr lang="en-US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001210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989330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Teachwith</a:t>
            </a:r>
            <a:r>
              <a:rPr lang="en-US" baseline="0" dirty="0" err="1"/>
              <a:t>youripad</a:t>
            </a:r>
            <a:r>
              <a:rPr lang="en-US" baseline="0" dirty="0"/>
              <a:t> has the above figures.</a:t>
            </a:r>
          </a:p>
          <a:p>
            <a:r>
              <a:rPr lang="en-US" dirty="0"/>
              <a:t>http://t0.gstatic.com/images?q=tbn:ANd9GcQ-MXfX9hAPq07BrMubeeQ-P4s-s3JZjtaoqm3cgGbGwuo_mH7D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3A1BA23-05DE-470F-AB0B-98D1A47CD83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07006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Students may ask what if there is more than one loop</a:t>
            </a:r>
            <a:r>
              <a:rPr lang="en-US" baseline="0" dirty="0"/>
              <a:t> variable?</a:t>
            </a:r>
          </a:p>
          <a:p>
            <a:r>
              <a:rPr lang="en-US" baseline="0" dirty="0" err="1"/>
              <a:t>int</a:t>
            </a:r>
            <a:r>
              <a:rPr lang="en-US" baseline="0" dirty="0"/>
              <a:t> </a:t>
            </a:r>
            <a:r>
              <a:rPr lang="en-US" baseline="0" dirty="0" err="1"/>
              <a:t>numPreSpaces</a:t>
            </a:r>
            <a:r>
              <a:rPr lang="en-US" baseline="0" dirty="0"/>
              <a:t> = 0;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F354B4E-1689-4C16-9D71-159B19BFEC0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5515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558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56380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0628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16116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0684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1381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544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3180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10166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6450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0624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F5BCFF-A21D-463D-9B0A-F4783820C2DD}" type="datetimeFigureOut">
              <a:rPr lang="en-US" smtClean="0"/>
              <a:t>9/9/21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09BB3E-BA80-4758-8F9E-B5A7C4361A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4530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</a:rPr>
              <a:t>Keep on doing something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until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7030A0"/>
                </a:solidFill>
              </a:rPr>
              <a:t>the condition</a:t>
            </a: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chemeClr val="tx1"/>
                </a:solidFill>
              </a:rPr>
              <a:t>is</a:t>
            </a:r>
            <a:r>
              <a:rPr lang="en-US" dirty="0">
                <a:solidFill>
                  <a:srgbClr val="FF0000"/>
                </a:solidFill>
              </a:rPr>
              <a:t> NO longer satisfied</a:t>
            </a:r>
          </a:p>
        </p:txBody>
      </p:sp>
    </p:spTree>
    <p:extLst>
      <p:ext uri="{BB962C8B-B14F-4D97-AF65-F5344CB8AC3E}">
        <p14:creationId xmlns:p14="http://schemas.microsoft.com/office/powerpoint/2010/main" val="28659040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4000"/>
            <a:ext cx="83820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E31E2"/>
                </a:solidFill>
              </a:rPr>
              <a:t> </a:t>
            </a:r>
          </a:p>
        </p:txBody>
      </p:sp>
      <p:pic>
        <p:nvPicPr>
          <p:cNvPr id="4099" name="Picture 3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945"/>
          <a:stretch/>
        </p:blipFill>
        <p:spPr bwMode="auto">
          <a:xfrm>
            <a:off x="2920171" y="4809476"/>
            <a:ext cx="3057525" cy="9728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8600" y="4953000"/>
            <a:ext cx="2691571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/>
            <a:r>
              <a:rPr lang="en-US" sz="5400" b="1" cap="none" spc="0" dirty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counting</a:t>
            </a:r>
          </a:p>
        </p:txBody>
      </p:sp>
    </p:spTree>
    <p:extLst>
      <p:ext uri="{BB962C8B-B14F-4D97-AF65-F5344CB8AC3E}">
        <p14:creationId xmlns:p14="http://schemas.microsoft.com/office/powerpoint/2010/main" val="11868638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1"/>
            <a:ext cx="8153400" cy="4953000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7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92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9200" dirty="0">
                <a:solidFill>
                  <a:srgbClr val="0E31E2"/>
                </a:solidFill>
              </a:rPr>
              <a:t> </a:t>
            </a: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88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92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endParaRPr lang="en-US" sz="8800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buNone/>
            </a:pPr>
            <a:endParaRPr lang="en-US" sz="8800" dirty="0">
              <a:solidFill>
                <a:srgbClr val="000000"/>
              </a:solidFill>
              <a:latin typeface="Consolas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endParaRPr lang="en-US" sz="8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8800" dirty="0">
              <a:solidFill>
                <a:srgbClr val="000000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88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88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88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34" t="18098" r="88131" b="69175"/>
          <a:stretch/>
        </p:blipFill>
        <p:spPr bwMode="auto">
          <a:xfrm>
            <a:off x="905477" y="1239982"/>
            <a:ext cx="390236" cy="43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20034" r="80302" b="69731"/>
          <a:stretch/>
        </p:blipFill>
        <p:spPr bwMode="auto">
          <a:xfrm>
            <a:off x="914496" y="2369758"/>
            <a:ext cx="411020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19621" r="73233" b="69731"/>
          <a:stretch/>
        </p:blipFill>
        <p:spPr bwMode="auto">
          <a:xfrm>
            <a:off x="935280" y="3366447"/>
            <a:ext cx="390236" cy="46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0034" r="53838" b="68653"/>
          <a:stretch/>
        </p:blipFill>
        <p:spPr bwMode="auto">
          <a:xfrm>
            <a:off x="964143" y="5322456"/>
            <a:ext cx="332509" cy="38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17884" r="65350" b="67214"/>
          <a:stretch/>
        </p:blipFill>
        <p:spPr bwMode="auto">
          <a:xfrm>
            <a:off x="980158" y="4344975"/>
            <a:ext cx="328581" cy="466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58648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521692"/>
            <a:ext cx="8153400" cy="4572000"/>
          </a:xfrm>
        </p:spPr>
        <p:txBody>
          <a:bodyPr>
            <a:normAutofit fontScale="32500" lnSpcReduction="20000"/>
          </a:bodyPr>
          <a:lstStyle/>
          <a:p>
            <a:pPr marL="0" indent="0">
              <a:buNone/>
            </a:pPr>
            <a:endParaRPr lang="en-US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6800" b="1" dirty="0" err="1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6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count =    ;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4900" dirty="0">
                <a:solidFill>
                  <a:srgbClr val="0E31E2"/>
                </a:solidFill>
              </a:rPr>
              <a:t>             </a:t>
            </a:r>
            <a:r>
              <a:rPr lang="en-US" sz="68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r>
              <a:rPr lang="en-US" sz="5500" dirty="0">
                <a:solidFill>
                  <a:srgbClr val="0E31E2"/>
                </a:solidFill>
              </a:rPr>
              <a:t>  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7100" dirty="0">
                <a:solidFill>
                  <a:srgbClr val="0E31E2"/>
                </a:solidFill>
              </a:rPr>
              <a:t>         </a:t>
            </a: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endParaRPr lang="en-US" sz="71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    ;</a:t>
            </a:r>
            <a:endParaRPr lang="en-US" sz="70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4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66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count =</a:t>
            </a:r>
            <a:r>
              <a:rPr lang="en-US" sz="7000" dirty="0">
                <a:solidFill>
                  <a:srgbClr val="0E31E2"/>
                </a:solidFill>
              </a:rPr>
              <a:t>        </a:t>
            </a:r>
            <a:r>
              <a:rPr lang="en-US" sz="72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;</a:t>
            </a:r>
            <a:r>
              <a:rPr lang="en-US" sz="7000" dirty="0">
                <a:solidFill>
                  <a:srgbClr val="0E31E2"/>
                </a:solidFill>
              </a:rPr>
              <a:t>     </a:t>
            </a:r>
          </a:p>
          <a:p>
            <a:pPr marL="0" indent="0">
              <a:buNone/>
            </a:pP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72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72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72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0" t="18098" r="88131" b="69175"/>
          <a:stretch/>
        </p:blipFill>
        <p:spPr bwMode="auto">
          <a:xfrm>
            <a:off x="2360637" y="1600200"/>
            <a:ext cx="386308" cy="4364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" name="Picture 3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021" t="20034" r="80302" b="69731"/>
          <a:stretch/>
        </p:blipFill>
        <p:spPr bwMode="auto">
          <a:xfrm>
            <a:off x="1740811" y="2542027"/>
            <a:ext cx="411020" cy="4110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00" t="19621" r="73233" b="69731"/>
          <a:stretch/>
        </p:blipFill>
        <p:spPr bwMode="auto">
          <a:xfrm>
            <a:off x="1633434" y="3430097"/>
            <a:ext cx="390236" cy="4674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5" name="Picture 5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889" t="20034" r="53838" b="68653"/>
          <a:stretch/>
        </p:blipFill>
        <p:spPr bwMode="auto">
          <a:xfrm>
            <a:off x="1623479" y="5257800"/>
            <a:ext cx="332509" cy="3879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6" name="Picture 2"/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87" t="17885" r="65350" b="64620"/>
          <a:stretch/>
        </p:blipFill>
        <p:spPr bwMode="auto">
          <a:xfrm>
            <a:off x="1609867" y="4419600"/>
            <a:ext cx="328581" cy="5476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019806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295400"/>
            <a:ext cx="8153400" cy="479829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300" b="1" dirty="0">
                <a:solidFill>
                  <a:srgbClr val="7F0055"/>
                </a:solidFill>
                <a:highlight>
                  <a:srgbClr val="E8F2FE"/>
                </a:highlight>
                <a:latin typeface="Consolas"/>
              </a:rPr>
              <a:t>int</a:t>
            </a:r>
            <a:r>
              <a:rPr lang="en-US" sz="2300" b="1" dirty="0">
                <a:solidFill>
                  <a:srgbClr val="000000"/>
                </a:solidFill>
                <a:highlight>
                  <a:srgbClr val="E8F2FE"/>
                </a:highlight>
                <a:latin typeface="Consolas"/>
              </a:rPr>
              <a:t> count = 1; </a:t>
            </a:r>
            <a:r>
              <a:rPr lang="en-US" sz="2300" dirty="0">
                <a:solidFill>
                  <a:srgbClr val="00B050"/>
                </a:solidFill>
                <a:highlight>
                  <a:srgbClr val="E8F2FE"/>
                </a:highlight>
              </a:rPr>
              <a:t>//count is the label of next statement to write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/>
              <a:t>count++;  </a:t>
            </a:r>
            <a:r>
              <a:rPr lang="en-US" sz="2300" dirty="0">
                <a:solidFill>
                  <a:srgbClr val="00B050"/>
                </a:solidFill>
              </a:rPr>
              <a:t>//count = 2;  prepare for the next round</a:t>
            </a:r>
          </a:p>
          <a:p>
            <a:pPr marL="0" indent="0">
              <a:buNone/>
            </a:pP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/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3;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23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510418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7220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i="1" dirty="0">
              <a:solidFill>
                <a:srgbClr val="000000"/>
              </a:solidFill>
              <a:latin typeface="Consolas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 </a:t>
            </a:r>
            <a:r>
              <a:rPr lang="en-US" sz="2300" dirty="0">
                <a:solidFill>
                  <a:srgbClr val="00B050"/>
                </a:solidFill>
              </a:rPr>
              <a:t>//count = 4;  prepare for the next round</a:t>
            </a:r>
          </a:p>
          <a:p>
            <a:pPr marL="0" lvl="0" indent="0">
              <a:buNone/>
            </a:pPr>
            <a:endParaRPr lang="en-US" sz="2300" dirty="0">
              <a:solidFill>
                <a:srgbClr val="0E31E2"/>
              </a:solidFill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5;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67629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sentence: III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371600"/>
            <a:ext cx="8153400" cy="4722092"/>
          </a:xfrm>
        </p:spPr>
        <p:txBody>
          <a:bodyPr>
            <a:noAutofit/>
          </a:bodyPr>
          <a:lstStyle/>
          <a:p>
            <a:pPr marL="0" lvl="0" indent="0">
              <a:buNone/>
            </a:pPr>
            <a:r>
              <a:rPr lang="en-US" sz="2300" dirty="0">
                <a:solidFill>
                  <a:srgbClr val="FF0000"/>
                </a:solidFill>
              </a:rPr>
              <a:t>Is count &lt;= 5? Yes.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lvl="0" indent="0">
              <a:buNone/>
            </a:pPr>
            <a:r>
              <a:rPr lang="en-US" sz="2300" dirty="0">
                <a:solidFill>
                  <a:prstClr val="black"/>
                </a:solidFill>
              </a:rPr>
              <a:t>count++; </a:t>
            </a:r>
            <a:r>
              <a:rPr lang="en-US" sz="2300" dirty="0">
                <a:solidFill>
                  <a:srgbClr val="00B050"/>
                </a:solidFill>
              </a:rPr>
              <a:t>//count = 6; prepare for the next round</a:t>
            </a:r>
            <a:endParaRPr lang="en-US" sz="2300" dirty="0">
              <a:solidFill>
                <a:srgbClr val="0E31E2"/>
              </a:solidFill>
            </a:endParaRP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  <a:p>
            <a:pPr marL="0" indent="0">
              <a:buNone/>
            </a:pPr>
            <a:r>
              <a:rPr lang="en-US" sz="3000" dirty="0">
                <a:solidFill>
                  <a:srgbClr val="DA6A16"/>
                </a:solidFill>
              </a:rPr>
              <a:t>Is count &lt;= 5? No.</a:t>
            </a:r>
          </a:p>
          <a:p>
            <a:pPr marL="0" indent="0">
              <a:buNone/>
            </a:pPr>
            <a:r>
              <a:rPr lang="en-US" sz="3000" dirty="0">
                <a:solidFill>
                  <a:srgbClr val="DA6A16"/>
                </a:solidFill>
              </a:rPr>
              <a:t>Stop the while loop.</a:t>
            </a:r>
          </a:p>
          <a:p>
            <a:pPr marL="0" indent="0">
              <a:buNone/>
            </a:pPr>
            <a:endParaRPr lang="en-US" sz="3000" dirty="0">
              <a:solidFill>
                <a:srgbClr val="0E31E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692093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 5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45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2000" y="1524000"/>
            <a:ext cx="7056582" cy="4667248"/>
            <a:chOff x="762000" y="1524000"/>
            <a:chExt cx="7056582" cy="4667248"/>
          </a:xfrm>
        </p:grpSpPr>
        <p:sp>
          <p:nvSpPr>
            <p:cNvPr id="45" name="Rectangle 44"/>
            <p:cNvSpPr/>
            <p:nvPr/>
          </p:nvSpPr>
          <p:spPr>
            <a:xfrm>
              <a:off x="762000" y="2286000"/>
              <a:ext cx="5943600" cy="32004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743200" y="1524000"/>
              <a:ext cx="2209800" cy="577848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 err="1">
                  <a:solidFill>
                    <a:srgbClr val="0E31E2"/>
                  </a:solidFill>
                </a:rPr>
                <a:t>int</a:t>
              </a:r>
              <a:r>
                <a:rPr lang="en-US" sz="2800" dirty="0">
                  <a:solidFill>
                    <a:srgbClr val="0E31E2"/>
                  </a:solidFill>
                </a:rPr>
                <a:t> count = 1;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3848100" y="2101848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1981200" y="2635248"/>
              <a:ext cx="3810000" cy="8001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count &lt;= 5?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133600" y="3886200"/>
              <a:ext cx="3505200" cy="49568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Print out the sentence;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6400" y="3432163"/>
              <a:ext cx="8382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4853709" y="5715000"/>
              <a:ext cx="2918691" cy="47624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Next statement</a:t>
              </a:r>
            </a:p>
          </p:txBody>
        </p:sp>
        <p:cxnSp>
          <p:nvCxnSpPr>
            <p:cNvPr id="38" name="Elbow Connector 37"/>
            <p:cNvCxnSpPr>
              <a:stCxn id="7" idx="3"/>
              <a:endCxn id="36" idx="0"/>
            </p:cNvCxnSpPr>
            <p:nvPr/>
          </p:nvCxnSpPr>
          <p:spPr>
            <a:xfrm>
              <a:off x="5791200" y="3035298"/>
              <a:ext cx="521855" cy="26797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2"/>
            </p:cNvCxnSpPr>
            <p:nvPr/>
          </p:nvCxnSpPr>
          <p:spPr>
            <a:xfrm rot="5400000">
              <a:off x="2364990" y="3807210"/>
              <a:ext cx="299220" cy="27432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38800" y="2430262"/>
              <a:ext cx="9906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false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143000" y="2430262"/>
              <a:ext cx="0" cy="2903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143000" y="2430262"/>
              <a:ext cx="2705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098309" y="1891207"/>
              <a:ext cx="1720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while-statement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4572000"/>
              <a:ext cx="3505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count++;</a:t>
              </a:r>
            </a:p>
          </p:txBody>
        </p:sp>
        <p:cxnSp>
          <p:nvCxnSpPr>
            <p:cNvPr id="15" name="Straight Connector 14"/>
            <p:cNvCxnSpPr>
              <a:stCxn id="11" idx="2"/>
              <a:endCxn id="12" idx="0"/>
            </p:cNvCxnSpPr>
            <p:nvPr/>
          </p:nvCxnSpPr>
          <p:spPr>
            <a:xfrm>
              <a:off x="3886200" y="4381884"/>
              <a:ext cx="0" cy="190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B8BD03-9932-BD44-85B7-181B123A367C}"/>
              </a:ext>
            </a:extLst>
          </p:cNvPr>
          <p:cNvSpPr/>
          <p:nvPr/>
        </p:nvSpPr>
        <p:spPr>
          <a:xfrm>
            <a:off x="76200" y="5608735"/>
            <a:ext cx="4701309" cy="83934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is the label of next statement to print.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above while loop is finished, what is the value of count?</a:t>
            </a:r>
          </a:p>
        </p:txBody>
      </p:sp>
    </p:spTree>
    <p:extLst>
      <p:ext uri="{BB962C8B-B14F-4D97-AF65-F5344CB8AC3E}">
        <p14:creationId xmlns:p14="http://schemas.microsoft.com/office/powerpoint/2010/main" val="1352813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 printing a sentence 5 times: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7125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45085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Group 16"/>
          <p:cNvGrpSpPr/>
          <p:nvPr/>
        </p:nvGrpSpPr>
        <p:grpSpPr>
          <a:xfrm>
            <a:off x="762000" y="1524000"/>
            <a:ext cx="7056582" cy="4667248"/>
            <a:chOff x="762000" y="1524000"/>
            <a:chExt cx="7056582" cy="4667248"/>
          </a:xfrm>
        </p:grpSpPr>
        <p:sp>
          <p:nvSpPr>
            <p:cNvPr id="45" name="Rectangle 44"/>
            <p:cNvSpPr/>
            <p:nvPr/>
          </p:nvSpPr>
          <p:spPr>
            <a:xfrm>
              <a:off x="762000" y="2286000"/>
              <a:ext cx="5943600" cy="3200400"/>
            </a:xfrm>
            <a:prstGeom prst="rect">
              <a:avLst/>
            </a:prstGeom>
            <a:solidFill>
              <a:schemeClr val="accent5">
                <a:lumMod val="20000"/>
                <a:lumOff val="80000"/>
                <a:alpha val="50000"/>
              </a:schemeClr>
            </a:solidFill>
            <a:ln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  <a:p>
              <a:pPr algn="ctr"/>
              <a:endParaRPr lang="en-US" dirty="0"/>
            </a:p>
          </p:txBody>
        </p:sp>
        <p:sp>
          <p:nvSpPr>
            <p:cNvPr id="4" name="Flowchart: Process 3"/>
            <p:cNvSpPr/>
            <p:nvPr/>
          </p:nvSpPr>
          <p:spPr>
            <a:xfrm>
              <a:off x="2743200" y="1524000"/>
              <a:ext cx="2209800" cy="577848"/>
            </a:xfrm>
            <a:prstGeom prst="flowChartProcess">
              <a:avLst/>
            </a:prstGeom>
            <a:solidFill>
              <a:schemeClr val="accent6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0E31E2"/>
                  </a:solidFill>
                </a:rPr>
                <a:t>int count = </a:t>
              </a:r>
              <a:r>
                <a:rPr lang="en-US" sz="2800" dirty="0">
                  <a:solidFill>
                    <a:srgbClr val="0E31E2"/>
                  </a:solidFill>
                  <a:highlight>
                    <a:srgbClr val="FFFF00"/>
                  </a:highlight>
                </a:rPr>
                <a:t>0</a:t>
              </a:r>
              <a:r>
                <a:rPr lang="en-US" sz="2800" dirty="0">
                  <a:solidFill>
                    <a:srgbClr val="0E31E2"/>
                  </a:solidFill>
                </a:rPr>
                <a:t>;</a:t>
              </a:r>
            </a:p>
          </p:txBody>
        </p:sp>
        <p:cxnSp>
          <p:nvCxnSpPr>
            <p:cNvPr id="6" name="Straight Arrow Connector 5"/>
            <p:cNvCxnSpPr>
              <a:stCxn id="4" idx="2"/>
            </p:cNvCxnSpPr>
            <p:nvPr/>
          </p:nvCxnSpPr>
          <p:spPr>
            <a:xfrm>
              <a:off x="3848100" y="2101848"/>
              <a:ext cx="0" cy="5334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Flowchart: Decision 6"/>
            <p:cNvSpPr/>
            <p:nvPr/>
          </p:nvSpPr>
          <p:spPr>
            <a:xfrm>
              <a:off x="1981200" y="2635248"/>
              <a:ext cx="3810000" cy="800100"/>
            </a:xfrm>
            <a:prstGeom prst="flowChartDecision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FF0000"/>
                  </a:solidFill>
                </a:rPr>
                <a:t>count </a:t>
              </a:r>
              <a:r>
                <a:rPr lang="en-US" sz="2800" dirty="0">
                  <a:solidFill>
                    <a:srgbClr val="FF0000"/>
                  </a:solidFill>
                  <a:highlight>
                    <a:srgbClr val="FFFF00"/>
                  </a:highlight>
                </a:rPr>
                <a:t>&lt;</a:t>
              </a:r>
              <a:r>
                <a:rPr lang="en-US" sz="2800" dirty="0">
                  <a:solidFill>
                    <a:srgbClr val="FF0000"/>
                  </a:solidFill>
                </a:rPr>
                <a:t> 5?</a:t>
              </a:r>
            </a:p>
          </p:txBody>
        </p:sp>
        <p:sp>
          <p:nvSpPr>
            <p:cNvPr id="11" name="Flowchart: Process 10"/>
            <p:cNvSpPr/>
            <p:nvPr/>
          </p:nvSpPr>
          <p:spPr>
            <a:xfrm>
              <a:off x="2133600" y="3886200"/>
              <a:ext cx="3505200" cy="495684"/>
            </a:xfrm>
            <a:prstGeom prst="flowChartProcess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Print out the sentence;</a:t>
              </a:r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946400" y="3432163"/>
              <a:ext cx="8382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true</a:t>
              </a:r>
            </a:p>
          </p:txBody>
        </p:sp>
        <p:sp>
          <p:nvSpPr>
            <p:cNvPr id="36" name="Flowchart: Process 35"/>
            <p:cNvSpPr/>
            <p:nvPr/>
          </p:nvSpPr>
          <p:spPr>
            <a:xfrm>
              <a:off x="4853709" y="5715000"/>
              <a:ext cx="2918691" cy="476248"/>
            </a:xfrm>
            <a:prstGeom prst="flowChartProcess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chemeClr val="accent1"/>
                  </a:solidFill>
                </a:rPr>
                <a:t>Next statement</a:t>
              </a:r>
            </a:p>
          </p:txBody>
        </p:sp>
        <p:cxnSp>
          <p:nvCxnSpPr>
            <p:cNvPr id="38" name="Elbow Connector 37"/>
            <p:cNvCxnSpPr>
              <a:stCxn id="7" idx="3"/>
              <a:endCxn id="36" idx="0"/>
            </p:cNvCxnSpPr>
            <p:nvPr/>
          </p:nvCxnSpPr>
          <p:spPr>
            <a:xfrm>
              <a:off x="5791200" y="3035298"/>
              <a:ext cx="521855" cy="2679702"/>
            </a:xfrm>
            <a:prstGeom prst="bentConnector2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Elbow Connector 39"/>
            <p:cNvCxnSpPr>
              <a:stCxn id="12" idx="2"/>
            </p:cNvCxnSpPr>
            <p:nvPr/>
          </p:nvCxnSpPr>
          <p:spPr>
            <a:xfrm rot="5400000">
              <a:off x="2364990" y="3807210"/>
              <a:ext cx="299220" cy="2743200"/>
            </a:xfrm>
            <a:prstGeom prst="bentConnector2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TextBox 43"/>
            <p:cNvSpPr txBox="1"/>
            <p:nvPr/>
          </p:nvSpPr>
          <p:spPr>
            <a:xfrm>
              <a:off x="5638800" y="2430262"/>
              <a:ext cx="990600" cy="61042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false</a:t>
              </a:r>
            </a:p>
          </p:txBody>
        </p:sp>
        <p:cxnSp>
          <p:nvCxnSpPr>
            <p:cNvPr id="59" name="Straight Connector 58"/>
            <p:cNvCxnSpPr/>
            <p:nvPr/>
          </p:nvCxnSpPr>
          <p:spPr>
            <a:xfrm flipV="1">
              <a:off x="1143000" y="2430262"/>
              <a:ext cx="0" cy="2903738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/>
            <p:cNvCxnSpPr/>
            <p:nvPr/>
          </p:nvCxnSpPr>
          <p:spPr>
            <a:xfrm>
              <a:off x="1143000" y="2430262"/>
              <a:ext cx="27051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TextBox 64"/>
            <p:cNvSpPr txBox="1"/>
            <p:nvPr/>
          </p:nvSpPr>
          <p:spPr>
            <a:xfrm>
              <a:off x="6098309" y="1891207"/>
              <a:ext cx="17202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while-statement</a:t>
              </a: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2133600" y="4572000"/>
              <a:ext cx="3505200" cy="45720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800" dirty="0">
                  <a:solidFill>
                    <a:srgbClr val="7030A0"/>
                  </a:solidFill>
                </a:rPr>
                <a:t>count++;</a:t>
              </a:r>
            </a:p>
          </p:txBody>
        </p:sp>
        <p:cxnSp>
          <p:nvCxnSpPr>
            <p:cNvPr id="15" name="Straight Connector 14"/>
            <p:cNvCxnSpPr>
              <a:stCxn id="11" idx="2"/>
              <a:endCxn id="12" idx="0"/>
            </p:cNvCxnSpPr>
            <p:nvPr/>
          </p:nvCxnSpPr>
          <p:spPr>
            <a:xfrm>
              <a:off x="3886200" y="4381884"/>
              <a:ext cx="0" cy="19011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DEB8BD03-9932-BD44-85B7-181B123A367C}"/>
              </a:ext>
            </a:extLst>
          </p:cNvPr>
          <p:cNvSpPr/>
          <p:nvPr/>
        </p:nvSpPr>
        <p:spPr>
          <a:xfrm>
            <a:off x="83850" y="5561104"/>
            <a:ext cx="4689814" cy="96510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Count is the number of statements printed.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Once the above while loop is finished, what is the value of count?</a:t>
            </a:r>
          </a:p>
        </p:txBody>
      </p:sp>
    </p:spTree>
    <p:extLst>
      <p:ext uri="{BB962C8B-B14F-4D97-AF65-F5344CB8AC3E}">
        <p14:creationId xmlns:p14="http://schemas.microsoft.com/office/powerpoint/2010/main" val="26629355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305800" cy="47545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E31E2"/>
                </a:solidFill>
              </a:rPr>
              <a:t>Where do we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do we stop?</a:t>
            </a:r>
          </a:p>
          <a:p>
            <a:pPr marL="0" indent="0">
              <a:buNone/>
            </a:pPr>
            <a:r>
              <a:rPr lang="en-US" dirty="0">
                <a:solidFill>
                  <a:srgbClr val="DA6A16"/>
                </a:solidFill>
              </a:rPr>
              <a:t>How fast do we move from one step to the next?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do we do in each step?</a:t>
            </a:r>
          </a:p>
          <a:p>
            <a:pPr marL="0" indent="0">
              <a:buNone/>
            </a:pPr>
            <a:r>
              <a:rPr lang="en-US" dirty="0"/>
              <a:t>Hint: each step can be a mark for </a:t>
            </a:r>
            <a:r>
              <a:rPr lang="en-US" dirty="0">
                <a:solidFill>
                  <a:srgbClr val="00B050"/>
                </a:solidFill>
              </a:rPr>
              <a:t>time (1</a:t>
            </a:r>
            <a:r>
              <a:rPr lang="en-US" baseline="30000" dirty="0">
                <a:solidFill>
                  <a:srgbClr val="00B050"/>
                </a:solidFill>
              </a:rPr>
              <a:t>st</a:t>
            </a:r>
            <a:r>
              <a:rPr lang="en-US" dirty="0">
                <a:solidFill>
                  <a:srgbClr val="00B050"/>
                </a:solidFill>
              </a:rPr>
              <a:t>, 2</a:t>
            </a:r>
            <a:r>
              <a:rPr lang="en-US" baseline="30000" dirty="0">
                <a:solidFill>
                  <a:srgbClr val="00B050"/>
                </a:solidFill>
              </a:rPr>
              <a:t>nd</a:t>
            </a:r>
            <a:r>
              <a:rPr lang="en-US" dirty="0">
                <a:solidFill>
                  <a:srgbClr val="00B050"/>
                </a:solidFill>
              </a:rPr>
              <a:t> hour, …) </a:t>
            </a:r>
            <a:r>
              <a:rPr lang="en-US" dirty="0">
                <a:solidFill>
                  <a:srgbClr val="0070C0"/>
                </a:solidFill>
              </a:rPr>
              <a:t>or distance (1</a:t>
            </a:r>
            <a:r>
              <a:rPr lang="en-US" baseline="30000" dirty="0">
                <a:solidFill>
                  <a:srgbClr val="0070C0"/>
                </a:solidFill>
              </a:rPr>
              <a:t>st</a:t>
            </a:r>
            <a:r>
              <a:rPr lang="en-US" dirty="0">
                <a:solidFill>
                  <a:srgbClr val="0070C0"/>
                </a:solidFill>
              </a:rPr>
              <a:t>, 2</a:t>
            </a:r>
            <a:r>
              <a:rPr lang="en-US" baseline="30000" dirty="0">
                <a:solidFill>
                  <a:srgbClr val="0070C0"/>
                </a:solidFill>
              </a:rPr>
              <a:t>nd</a:t>
            </a:r>
            <a:r>
              <a:rPr lang="en-US" dirty="0">
                <a:solidFill>
                  <a:srgbClr val="0070C0"/>
                </a:solidFill>
              </a:rPr>
              <a:t> mile, …)</a:t>
            </a:r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23" name="Group 22"/>
          <p:cNvGrpSpPr/>
          <p:nvPr/>
        </p:nvGrpSpPr>
        <p:grpSpPr>
          <a:xfrm>
            <a:off x="545695" y="5245207"/>
            <a:ext cx="7688463" cy="839246"/>
            <a:chOff x="340246" y="4988900"/>
            <a:chExt cx="7688463" cy="83924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9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1" t="20034" r="80302" b="69731"/>
            <a:stretch/>
          </p:blipFill>
          <p:spPr bwMode="auto">
            <a:xfrm>
              <a:off x="2232890" y="5045363"/>
              <a:ext cx="411020" cy="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0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1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7" t="17884" r="65350" b="67214"/>
            <a:stretch/>
          </p:blipFill>
          <p:spPr bwMode="auto">
            <a:xfrm>
              <a:off x="6007909" y="4988900"/>
              <a:ext cx="328581" cy="46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2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Rounded Rectangle 3"/>
          <p:cNvSpPr/>
          <p:nvPr/>
        </p:nvSpPr>
        <p:spPr>
          <a:xfrm>
            <a:off x="4330580" y="1676400"/>
            <a:ext cx="3532969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Illustrate step-to-step in Eclipse.</a:t>
            </a:r>
          </a:p>
        </p:txBody>
      </p:sp>
    </p:spTree>
    <p:extLst>
      <p:ext uri="{BB962C8B-B14F-4D97-AF65-F5344CB8AC3E}">
        <p14:creationId xmlns:p14="http://schemas.microsoft.com/office/powerpoint/2010/main" val="25283886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Repeat something for 5 times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 err="1">
                <a:solidFill>
                  <a:srgbClr val="7F0055"/>
                </a:solidFill>
                <a:latin typeface="Consolas"/>
              </a:rPr>
              <a:t>int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= 0;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5)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0000"/>
                </a:solidFill>
                <a:latin typeface="Consolas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 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     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dirty="0">
                <a:solidFill>
                  <a:srgbClr val="000000"/>
                </a:solidFill>
                <a:latin typeface="Consolas"/>
              </a:rPr>
              <a:t>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Consolas"/>
              </a:rPr>
              <a:t>}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</a:rPr>
              <a:t>Warning:                                   can be as simple as a print-statement, but maybe complicated also!</a:t>
            </a:r>
            <a:endParaRPr lang="en-US" dirty="0"/>
          </a:p>
        </p:txBody>
      </p:sp>
      <p:sp>
        <p:nvSpPr>
          <p:cNvPr id="4" name="Cloud 3"/>
          <p:cNvSpPr/>
          <p:nvPr/>
        </p:nvSpPr>
        <p:spPr>
          <a:xfrm>
            <a:off x="1771650" y="2667000"/>
            <a:ext cx="2895600" cy="9144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something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334000" y="2057400"/>
            <a:ext cx="3124200" cy="2209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When counter starts at 0, the condition to continue is (counter &lt; 5). 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When counter starts at 1, the condition to continue is (counter &lt;= 5).</a:t>
            </a:r>
          </a:p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dirty="0"/>
              <a:t>This is called “shift by 1”</a:t>
            </a:r>
          </a:p>
        </p:txBody>
      </p:sp>
      <p:sp>
        <p:nvSpPr>
          <p:cNvPr id="6" name="Cloud 5"/>
          <p:cNvSpPr/>
          <p:nvPr/>
        </p:nvSpPr>
        <p:spPr>
          <a:xfrm>
            <a:off x="2209800" y="4648200"/>
            <a:ext cx="2743200" cy="609600"/>
          </a:xfrm>
          <a:prstGeom prst="cloud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that something</a:t>
            </a:r>
          </a:p>
        </p:txBody>
      </p:sp>
    </p:spTree>
    <p:extLst>
      <p:ext uri="{BB962C8B-B14F-4D97-AF65-F5344CB8AC3E}">
        <p14:creationId xmlns:p14="http://schemas.microsoft.com/office/powerpoint/2010/main" val="42243558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EA0E6B-DB81-454E-BCC3-260CC4E30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Three types of repetition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F7E5E-1801-4640-B3B2-29C8A89264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while-statement</a:t>
            </a:r>
          </a:p>
          <a:p>
            <a:r>
              <a:rPr lang="en-US" dirty="0"/>
              <a:t>for-statement</a:t>
            </a:r>
          </a:p>
          <a:p>
            <a:r>
              <a:rPr lang="en-US" dirty="0"/>
              <a:t>do-while statement</a:t>
            </a:r>
          </a:p>
        </p:txBody>
      </p:sp>
    </p:spTree>
    <p:extLst>
      <p:ext uri="{BB962C8B-B14F-4D97-AF65-F5344CB8AC3E}">
        <p14:creationId xmlns:p14="http://schemas.microsoft.com/office/powerpoint/2010/main" val="31358626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numbers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</p:txBody>
      </p:sp>
    </p:spTree>
    <p:extLst>
      <p:ext uri="{BB962C8B-B14F-4D97-AF65-F5344CB8AC3E}">
        <p14:creationId xmlns:p14="http://schemas.microsoft.com/office/powerpoint/2010/main" val="42196485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odd numbers in [1, 100]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1</a:t>
            </a:r>
          </a:p>
          <a:p>
            <a:pPr marL="0" indent="0">
              <a:buNone/>
            </a:pPr>
            <a:r>
              <a:rPr lang="en-US" dirty="0"/>
              <a:t>3</a:t>
            </a:r>
          </a:p>
          <a:p>
            <a:pPr marL="0" indent="0">
              <a:buNone/>
            </a:pPr>
            <a:r>
              <a:rPr lang="en-US" dirty="0"/>
              <a:t>5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99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54103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</p:spPr>
        <p:txBody>
          <a:bodyPr/>
          <a:lstStyle/>
          <a:p>
            <a:r>
              <a:rPr lang="en-US" dirty="0"/>
              <a:t>Question: print odd #s in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059363"/>
          </a:xfrm>
        </p:spPr>
        <p:txBody>
          <a:bodyPr/>
          <a:lstStyle/>
          <a:p>
            <a:pPr marL="0" indent="0">
              <a:buNone/>
            </a:pPr>
            <a:r>
              <a:rPr lang="en-US" sz="2800" dirty="0">
                <a:solidFill>
                  <a:srgbClr val="00B050"/>
                </a:solidFill>
              </a:rPr>
              <a:t>Start from the minimum odd number: 1</a:t>
            </a:r>
          </a:p>
          <a:p>
            <a:pPr marL="0" indent="0">
              <a:buNone/>
            </a:pPr>
            <a:r>
              <a:rPr lang="en-US" sz="2800" dirty="0">
                <a:solidFill>
                  <a:srgbClr val="DA6A16"/>
                </a:solidFill>
              </a:rPr>
              <a:t>while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( the number is less than or equal to 100 )</a:t>
            </a:r>
          </a:p>
          <a:p>
            <a:pPr marL="0" indent="0">
              <a:buNone/>
            </a:pPr>
            <a:r>
              <a:rPr lang="en-US" sz="2800" dirty="0"/>
              <a:t>begin</a:t>
            </a:r>
          </a:p>
          <a:p>
            <a:pPr marL="457200" lvl="1" indent="0">
              <a:buNone/>
            </a:pPr>
            <a:r>
              <a:rPr lang="en-US" sz="2400" dirty="0"/>
              <a:t> </a:t>
            </a:r>
            <a:r>
              <a:rPr lang="en-US" dirty="0">
                <a:solidFill>
                  <a:srgbClr val="0E31E2"/>
                </a:solidFill>
              </a:rPr>
              <a:t>Check whether the number is odd (one divided by 2 and the remainder is 1), if so, print it out; otherwise, do nothing.</a:t>
            </a:r>
          </a:p>
          <a:p>
            <a:pPr marL="0" indent="0">
              <a:buNone/>
            </a:pPr>
            <a:r>
              <a:rPr lang="en-US" sz="2800" dirty="0"/>
              <a:t>       </a:t>
            </a:r>
            <a:r>
              <a:rPr lang="en-US" sz="2800" dirty="0">
                <a:solidFill>
                  <a:srgbClr val="7030A0"/>
                </a:solidFill>
              </a:rPr>
              <a:t>Move to the next adjacent number</a:t>
            </a:r>
          </a:p>
          <a:p>
            <a:pPr marL="0" indent="0">
              <a:buNone/>
            </a:pPr>
            <a:r>
              <a:rPr lang="en-US" sz="2800" dirty="0"/>
              <a:t>end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grpSp>
        <p:nvGrpSpPr>
          <p:cNvPr id="17" name="Group 16"/>
          <p:cNvGrpSpPr/>
          <p:nvPr/>
        </p:nvGrpSpPr>
        <p:grpSpPr>
          <a:xfrm>
            <a:off x="689374" y="4888558"/>
            <a:ext cx="7688463" cy="839246"/>
            <a:chOff x="340246" y="4988900"/>
            <a:chExt cx="7688463" cy="839246"/>
          </a:xfrm>
        </p:grpSpPr>
        <p:cxnSp>
          <p:nvCxnSpPr>
            <p:cNvPr id="18" name="Straight Connector 17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24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5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2021" t="20034" r="80302" b="69731"/>
            <a:stretch/>
          </p:blipFill>
          <p:spPr bwMode="auto">
            <a:xfrm>
              <a:off x="2232890" y="5045363"/>
              <a:ext cx="411020" cy="41102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6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7" name="Picture 2"/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6787" t="17884" r="65350" b="67214"/>
            <a:stretch/>
          </p:blipFill>
          <p:spPr bwMode="auto">
            <a:xfrm>
              <a:off x="6007909" y="4988900"/>
              <a:ext cx="328581" cy="4664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28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4" name="TextBox 3"/>
          <p:cNvSpPr txBox="1"/>
          <p:nvPr/>
        </p:nvSpPr>
        <p:spPr>
          <a:xfrm>
            <a:off x="620269" y="5709331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4122815" y="5690858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7818515" y="5690858"/>
            <a:ext cx="9108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E31E2"/>
                </a:solidFill>
              </a:rPr>
              <a:t>print</a:t>
            </a:r>
          </a:p>
        </p:txBody>
      </p:sp>
    </p:spTree>
    <p:extLst>
      <p:ext uri="{BB962C8B-B14F-4D97-AF65-F5344CB8AC3E}">
        <p14:creationId xmlns:p14="http://schemas.microsoft.com/office/powerpoint/2010/main" val="259469433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joke: count from 1 to 10000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 kid is asked to count from 1 to 10000.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Rational of the story: </a:t>
            </a:r>
            <a:r>
              <a:rPr lang="en-US" dirty="0">
                <a:solidFill>
                  <a:srgbClr val="FF0000"/>
                </a:solidFill>
              </a:rPr>
              <a:t>how to update variable is important. </a:t>
            </a:r>
          </a:p>
          <a:p>
            <a:r>
              <a:rPr lang="en-US" dirty="0"/>
              <a:t>Come back to our problem: print out all the odd numbers from 1 to 100.</a:t>
            </a:r>
          </a:p>
          <a:p>
            <a:pPr marL="457200" lvl="1" indent="0">
              <a:buNone/>
            </a:pPr>
            <a:r>
              <a:rPr lang="en-US" dirty="0"/>
              <a:t>1, 3, 5, 7, …, 99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1295400" y="2133600"/>
            <a:ext cx="5334000" cy="1619250"/>
            <a:chOff x="1295400" y="2133600"/>
            <a:chExt cx="5334000" cy="1619250"/>
          </a:xfrm>
        </p:grpSpPr>
        <p:pic>
          <p:nvPicPr>
            <p:cNvPr id="2050" name="Picture 2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33594"/>
            <a:stretch/>
          </p:blipFill>
          <p:spPr bwMode="auto">
            <a:xfrm>
              <a:off x="1295400" y="2133600"/>
              <a:ext cx="1676400" cy="1619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4" name="Oval Callout 3"/>
            <p:cNvSpPr/>
            <p:nvPr/>
          </p:nvSpPr>
          <p:spPr>
            <a:xfrm>
              <a:off x="2667000" y="2819400"/>
              <a:ext cx="3962400" cy="838200"/>
            </a:xfrm>
            <a:prstGeom prst="wedgeEllipseCallout">
              <a:avLst>
                <a:gd name="adj1" fmla="val -60704"/>
                <a:gd name="adj2" fmla="val -5781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1, 10, 100, 1000, 10000. 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32688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Question: print odd #s in 1--100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Start from the minimum odd number: 1</a:t>
            </a:r>
          </a:p>
          <a:p>
            <a:pPr marL="0" indent="0">
              <a:buNone/>
            </a:pPr>
            <a:r>
              <a:rPr lang="en-US" dirty="0">
                <a:solidFill>
                  <a:srgbClr val="DA6A16"/>
                </a:solidFill>
              </a:rPr>
              <a:t>while</a:t>
            </a:r>
            <a:r>
              <a:rPr lang="en-US" dirty="0"/>
              <a:t>  </a:t>
            </a:r>
            <a:r>
              <a:rPr lang="en-US" dirty="0">
                <a:solidFill>
                  <a:srgbClr val="FF0000"/>
                </a:solidFill>
              </a:rPr>
              <a:t>( the number is less than or equal to 100 )</a:t>
            </a:r>
          </a:p>
          <a:p>
            <a:pPr marL="0" indent="0">
              <a:buNone/>
            </a:pPr>
            <a:r>
              <a:rPr lang="en-US" dirty="0"/>
              <a:t>begin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0E31E2"/>
                </a:solidFill>
              </a:rPr>
              <a:t>Print out the number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>
                <a:solidFill>
                  <a:srgbClr val="7030A0"/>
                </a:solidFill>
              </a:rPr>
              <a:t>Move to the next two number</a:t>
            </a: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end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733996" y="5160290"/>
            <a:ext cx="7688463" cy="839246"/>
            <a:chOff x="340246" y="4988900"/>
            <a:chExt cx="7688463" cy="839246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533400" y="5638800"/>
              <a:ext cx="7391400" cy="0"/>
            </a:xfrm>
            <a:prstGeom prst="line">
              <a:avLst/>
            </a:prstGeom>
            <a:ln w="381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/>
            <p:cNvCxnSpPr/>
            <p:nvPr/>
          </p:nvCxnSpPr>
          <p:spPr>
            <a:xfrm flipV="1">
              <a:off x="5334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 flipV="1">
              <a:off x="2438400" y="5523346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 flipV="1">
              <a:off x="42291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6172200" y="5504873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V="1">
              <a:off x="7924800" y="5486400"/>
              <a:ext cx="0" cy="3048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1" name="Picture 3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420" t="18098" r="88131" b="69175"/>
            <a:stretch/>
          </p:blipFill>
          <p:spPr bwMode="auto">
            <a:xfrm>
              <a:off x="340246" y="5032664"/>
              <a:ext cx="386308" cy="4364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3" name="Picture 4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0100" t="19621" r="73233" b="69731"/>
            <a:stretch/>
          </p:blipFill>
          <p:spPr bwMode="auto">
            <a:xfrm>
              <a:off x="4033982" y="4988900"/>
              <a:ext cx="390236" cy="46748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15" name="Picture 5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8889" t="20034" r="53838" b="68653"/>
            <a:stretch/>
          </p:blipFill>
          <p:spPr bwMode="auto">
            <a:xfrm>
              <a:off x="7696200" y="5028154"/>
              <a:ext cx="332509" cy="3879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=""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=""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=""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2" name="Rounded Rectangle 11"/>
          <p:cNvSpPr/>
          <p:nvPr/>
        </p:nvSpPr>
        <p:spPr>
          <a:xfrm>
            <a:off x="797025" y="1219200"/>
            <a:ext cx="664215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Where to start is also important. Can we start at 2 for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0566611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Print out even numbers in [1, 100]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/>
              <a:t>4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pPr marL="0" indent="0">
              <a:buNone/>
            </a:pPr>
            <a:r>
              <a:rPr lang="en-US" dirty="0"/>
              <a:t>…</a:t>
            </a:r>
          </a:p>
          <a:p>
            <a:pPr marL="0" indent="0">
              <a:buNone/>
            </a:pPr>
            <a:r>
              <a:rPr lang="en-US" dirty="0"/>
              <a:t>100</a:t>
            </a:r>
          </a:p>
          <a:p>
            <a:pPr marL="0" indent="0">
              <a:buNone/>
            </a:pPr>
            <a:r>
              <a:rPr lang="en-US" dirty="0">
                <a:solidFill>
                  <a:srgbClr val="00B050"/>
                </a:solidFill>
              </a:rPr>
              <a:t>Where to start?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Where to end?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What to do in each step?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</a:rPr>
              <a:t>What is the gap between adjacent steps?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06286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600200"/>
            <a:ext cx="8534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for (initialization</a:t>
            </a:r>
            <a:r>
              <a:rPr lang="en-US" sz="4400" dirty="0">
                <a:solidFill>
                  <a:srgbClr val="FF0000"/>
                </a:solidFill>
              </a:rPr>
              <a:t>;</a:t>
            </a:r>
            <a:r>
              <a:rPr lang="en-US" dirty="0"/>
              <a:t> condition</a:t>
            </a:r>
            <a:r>
              <a:rPr lang="en-US" sz="4400" dirty="0">
                <a:solidFill>
                  <a:srgbClr val="FF0000"/>
                </a:solidFill>
              </a:rPr>
              <a:t>;</a:t>
            </a:r>
            <a:r>
              <a:rPr lang="en-US" dirty="0"/>
              <a:t> update-loop-variable) {</a:t>
            </a:r>
          </a:p>
          <a:p>
            <a:pPr marL="0" indent="0">
              <a:buNone/>
            </a:pPr>
            <a:r>
              <a:rPr lang="en-US" dirty="0"/>
              <a:t>      statement-to-repeat;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statement-after-loop;</a:t>
            </a:r>
          </a:p>
        </p:txBody>
      </p:sp>
      <p:grpSp>
        <p:nvGrpSpPr>
          <p:cNvPr id="62" name="Group 61"/>
          <p:cNvGrpSpPr/>
          <p:nvPr/>
        </p:nvGrpSpPr>
        <p:grpSpPr>
          <a:xfrm>
            <a:off x="4495800" y="2362200"/>
            <a:ext cx="4191000" cy="3962400"/>
            <a:chOff x="4419600" y="2362200"/>
            <a:chExt cx="4267200" cy="3962400"/>
          </a:xfrm>
        </p:grpSpPr>
        <p:sp>
          <p:nvSpPr>
            <p:cNvPr id="4" name="Rounded Rectangle 3"/>
            <p:cNvSpPr/>
            <p:nvPr/>
          </p:nvSpPr>
          <p:spPr>
            <a:xfrm>
              <a:off x="4419600" y="2362200"/>
              <a:ext cx="4267200" cy="3962400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noFill/>
            </a:ln>
            <a:effectLst>
              <a:glow rad="127000">
                <a:schemeClr val="accent3">
                  <a:lumMod val="40000"/>
                  <a:lumOff val="60000"/>
                </a:schemeClr>
              </a:glow>
              <a:softEdge rad="31750"/>
            </a:effectLst>
            <a:scene3d>
              <a:camera prst="orthographicFront"/>
              <a:lightRig rig="threePt" dir="t"/>
            </a:scene3d>
            <a:sp3d prstMaterial="matte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5100782" y="2678545"/>
              <a:ext cx="1866900" cy="533400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initialization</a:t>
              </a:r>
            </a:p>
          </p:txBody>
        </p:sp>
        <p:cxnSp>
          <p:nvCxnSpPr>
            <p:cNvPr id="7" name="Straight Arrow Connector 6"/>
            <p:cNvCxnSpPr>
              <a:endCxn id="8" idx="0"/>
            </p:cNvCxnSpPr>
            <p:nvPr/>
          </p:nvCxnSpPr>
          <p:spPr>
            <a:xfrm>
              <a:off x="6010564" y="3225800"/>
              <a:ext cx="9236" cy="3556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Diamond 7"/>
            <p:cNvSpPr/>
            <p:nvPr/>
          </p:nvSpPr>
          <p:spPr>
            <a:xfrm>
              <a:off x="4800600" y="3581400"/>
              <a:ext cx="2438400" cy="533400"/>
            </a:xfrm>
            <a:prstGeom prst="diamond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condition</a:t>
              </a:r>
            </a:p>
          </p:txBody>
        </p:sp>
        <p:cxnSp>
          <p:nvCxnSpPr>
            <p:cNvPr id="10" name="Straight Arrow Connector 9"/>
            <p:cNvCxnSpPr/>
            <p:nvPr/>
          </p:nvCxnSpPr>
          <p:spPr>
            <a:xfrm>
              <a:off x="6019800" y="4114800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>
              <a:off x="6026727" y="4996934"/>
              <a:ext cx="0" cy="3048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Elbow Connector 17"/>
            <p:cNvCxnSpPr/>
            <p:nvPr/>
          </p:nvCxnSpPr>
          <p:spPr>
            <a:xfrm rot="10800000" flipV="1">
              <a:off x="4648200" y="5791200"/>
              <a:ext cx="1386032" cy="304800"/>
            </a:xfrm>
            <a:prstGeom prst="bentConnector3">
              <a:avLst>
                <a:gd name="adj1" fmla="val 687"/>
              </a:avLst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V="1">
              <a:off x="4648200" y="3390900"/>
              <a:ext cx="0" cy="27051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>
              <a:off x="4648200" y="3390900"/>
              <a:ext cx="1371600" cy="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6134100" y="4082534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true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124700" y="3460295"/>
              <a:ext cx="52243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no</a:t>
              </a:r>
            </a:p>
          </p:txBody>
        </p:sp>
        <p:sp>
          <p:nvSpPr>
            <p:cNvPr id="36" name="Rectangle 35"/>
            <p:cNvSpPr/>
            <p:nvPr/>
          </p:nvSpPr>
          <p:spPr>
            <a:xfrm>
              <a:off x="7239000" y="4419600"/>
              <a:ext cx="1300884" cy="609600"/>
            </a:xfrm>
            <a:prstGeom prst="rect">
              <a:avLst/>
            </a:prstGeom>
            <a:solidFill>
              <a:schemeClr val="accent3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statement-after-loop</a:t>
              </a:r>
            </a:p>
          </p:txBody>
        </p:sp>
        <p:cxnSp>
          <p:nvCxnSpPr>
            <p:cNvPr id="45" name="Straight Connector 44"/>
            <p:cNvCxnSpPr>
              <a:stCxn id="8" idx="3"/>
            </p:cNvCxnSpPr>
            <p:nvPr/>
          </p:nvCxnSpPr>
          <p:spPr>
            <a:xfrm>
              <a:off x="7239000" y="3848100"/>
              <a:ext cx="650442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6" idx="0"/>
            </p:cNvCxnSpPr>
            <p:nvPr/>
          </p:nvCxnSpPr>
          <p:spPr>
            <a:xfrm>
              <a:off x="7889442" y="3848100"/>
              <a:ext cx="0" cy="571500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Rectangle 49"/>
            <p:cNvSpPr/>
            <p:nvPr/>
          </p:nvSpPr>
          <p:spPr>
            <a:xfrm>
              <a:off x="5210464" y="4419600"/>
              <a:ext cx="1600200" cy="577334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statement-to-repeat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210464" y="5301734"/>
              <a:ext cx="1647536" cy="565666"/>
            </a:xfrm>
            <a:prstGeom prst="rect">
              <a:avLst/>
            </a:prstGeom>
            <a:solidFill>
              <a:srgbClr val="FFFF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update-loop-variable</a:t>
              </a:r>
            </a:p>
          </p:txBody>
        </p:sp>
      </p:grpSp>
      <p:sp>
        <p:nvSpPr>
          <p:cNvPr id="63" name="TextBox 62"/>
          <p:cNvSpPr txBox="1"/>
          <p:nvPr/>
        </p:nvSpPr>
        <p:spPr>
          <a:xfrm>
            <a:off x="1951182" y="1524000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❶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3866731" y="15331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❷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1951182" y="2687781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❸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6551414" y="1533175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❹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1951182" y="3796784"/>
            <a:ext cx="4908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❺</a:t>
            </a:r>
          </a:p>
        </p:txBody>
      </p:sp>
    </p:spTree>
    <p:extLst>
      <p:ext uri="{BB962C8B-B14F-4D97-AF65-F5344CB8AC3E}">
        <p14:creationId xmlns:p14="http://schemas.microsoft.com/office/powerpoint/2010/main" val="2345758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for-statement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Q: Do something for 100 times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= 0;</a:t>
            </a:r>
          </a:p>
          <a:p>
            <a:pPr marL="0" indent="0">
              <a:buNone/>
            </a:pPr>
            <a:r>
              <a:rPr lang="en-US" dirty="0"/>
              <a:t>while ( </a:t>
            </a:r>
            <a:r>
              <a:rPr lang="en-US" dirty="0" err="1"/>
              <a:t>i</a:t>
            </a:r>
            <a:r>
              <a:rPr lang="en-US" dirty="0"/>
              <a:t> &lt; 100 ) 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           do something;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err="1"/>
              <a:t>i</a:t>
            </a:r>
            <a:r>
              <a:rPr lang="en-US" dirty="0"/>
              <a:t>++;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for (</a:t>
            </a:r>
            <a:r>
              <a:rPr lang="en-US" dirty="0" err="1">
                <a:solidFill>
                  <a:srgbClr val="00B0F0"/>
                </a:solidFill>
              </a:rPr>
              <a:t>int</a:t>
            </a:r>
            <a:r>
              <a:rPr lang="en-US" dirty="0">
                <a:solidFill>
                  <a:srgbClr val="00B0F0"/>
                </a:solidFill>
              </a:rPr>
              <a:t>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= 0;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 &lt; 100; </a:t>
            </a:r>
            <a:r>
              <a:rPr lang="en-US" dirty="0" err="1">
                <a:solidFill>
                  <a:srgbClr val="00B0F0"/>
                </a:solidFill>
              </a:rPr>
              <a:t>i</a:t>
            </a:r>
            <a:r>
              <a:rPr lang="en-US" dirty="0">
                <a:solidFill>
                  <a:srgbClr val="00B0F0"/>
                </a:solidFill>
              </a:rPr>
              <a:t>++)</a:t>
            </a:r>
          </a:p>
          <a:p>
            <a:pPr marL="0" indent="0">
              <a:buNone/>
            </a:pPr>
            <a:r>
              <a:rPr lang="en-US" dirty="0">
                <a:solidFill>
                  <a:srgbClr val="00B0F0"/>
                </a:solidFill>
              </a:rPr>
              <a:t>      do something;</a:t>
            </a:r>
          </a:p>
        </p:txBody>
      </p:sp>
    </p:spTree>
    <p:extLst>
      <p:ext uri="{BB962C8B-B14F-4D97-AF65-F5344CB8AC3E}">
        <p14:creationId xmlns:p14="http://schemas.microsoft.com/office/powerpoint/2010/main" val="6664014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Structure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Purpose:</a:t>
            </a:r>
            <a:r>
              <a:rPr lang="en-US" dirty="0"/>
              <a:t> run statements as long as condition holds.</a:t>
            </a:r>
          </a:p>
          <a:p>
            <a:endParaRPr 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4451" y="2514601"/>
            <a:ext cx="6407944" cy="192166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09419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do-while vs. 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885951"/>
            <a:ext cx="6172200" cy="3565922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do-while statement (first </a:t>
            </a:r>
            <a:r>
              <a:rPr lang="en-US"/>
              <a:t>time free)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statement (check condition first)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4" b="5349"/>
          <a:stretch/>
        </p:blipFill>
        <p:spPr bwMode="auto">
          <a:xfrm>
            <a:off x="1362479" y="2302090"/>
            <a:ext cx="6286500" cy="17111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170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314" b="5841"/>
          <a:stretch/>
        </p:blipFill>
        <p:spPr bwMode="auto">
          <a:xfrm>
            <a:off x="1362481" y="4400550"/>
            <a:ext cx="6286499" cy="1225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538124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E31E2"/>
                </a:solidFill>
              </a:rPr>
              <a:t>while</a:t>
            </a:r>
            <a:r>
              <a:rPr lang="en-US" dirty="0"/>
              <a:t>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>
              <a:buNone/>
            </a:pPr>
            <a:r>
              <a:rPr lang="en-US" dirty="0">
                <a:solidFill>
                  <a:srgbClr val="FF00FF"/>
                </a:solidFill>
              </a:rPr>
              <a:t>Initialization of variable used in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>
                <a:solidFill>
                  <a:srgbClr val="00B050"/>
                </a:solidFill>
              </a:rPr>
              <a:t>;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As long as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is satisfied, run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. </a:t>
            </a:r>
          </a:p>
          <a:p>
            <a:r>
              <a:rPr lang="en-US" dirty="0"/>
              <a:t>If there are more than one statement, put them inside a pair of { and }.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609600" y="2209800"/>
            <a:ext cx="8001000" cy="1371600"/>
          </a:xfrm>
          <a:prstGeom prst="roundRect">
            <a:avLst/>
          </a:prstGeom>
          <a:solidFill>
            <a:srgbClr val="FFFF00">
              <a:alpha val="32000"/>
            </a:srgbClr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while</a:t>
            </a:r>
            <a:r>
              <a:rPr lang="en-US" sz="3200" dirty="0">
                <a:solidFill>
                  <a:prstClr val="black"/>
                </a:solidFill>
              </a:rPr>
              <a:t> </a:t>
            </a:r>
            <a:r>
              <a:rPr lang="en-US" sz="3200" dirty="0">
                <a:solidFill>
                  <a:srgbClr val="FF0000"/>
                </a:solidFill>
              </a:rPr>
              <a:t>(condition) </a:t>
            </a:r>
            <a:r>
              <a:rPr lang="en-US" sz="3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//while-head</a:t>
            </a:r>
          </a:p>
          <a:p>
            <a:pPr>
              <a:spcBef>
                <a:spcPct val="20000"/>
              </a:spcBef>
            </a:pPr>
            <a:r>
              <a:rPr lang="en-US" sz="3200" dirty="0">
                <a:solidFill>
                  <a:srgbClr val="7030A0"/>
                </a:solidFill>
              </a:rPr>
              <a:t>          </a:t>
            </a:r>
            <a:r>
              <a:rPr lang="en-US" sz="3200" dirty="0" err="1">
                <a:solidFill>
                  <a:srgbClr val="7030A0"/>
                </a:solidFill>
              </a:rPr>
              <a:t>statementToRepeat</a:t>
            </a:r>
            <a:r>
              <a:rPr lang="en-US" sz="3200" dirty="0">
                <a:solidFill>
                  <a:srgbClr val="7030A0"/>
                </a:solidFill>
              </a:rPr>
              <a:t>;   </a:t>
            </a:r>
            <a:r>
              <a:rPr lang="en-US" sz="3200" dirty="0">
                <a:solidFill>
                  <a:srgbClr val="3F7F5F"/>
                </a:solidFill>
                <a:highlight>
                  <a:srgbClr val="E8F2FE"/>
                </a:highlight>
                <a:latin typeface="Consolas"/>
              </a:rPr>
              <a:t>//while-body</a:t>
            </a:r>
            <a:endParaRPr lang="en-US" sz="3200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736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6549"/>
    </mc:Choice>
    <mc:Fallback xmlns="">
      <p:transition spd="slow" advTm="86549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vs. while statement: II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5900" y="1417638"/>
            <a:ext cx="6172200" cy="4034235"/>
          </a:xfrm>
        </p:spPr>
        <p:txBody>
          <a:bodyPr>
            <a:normAutofit/>
          </a:bodyPr>
          <a:lstStyle/>
          <a:p>
            <a:r>
              <a:rPr lang="en-US" dirty="0"/>
              <a:t>Do while statement: the statements needed to run </a:t>
            </a:r>
            <a:r>
              <a:rPr lang="en-US" u="sng" dirty="0">
                <a:solidFill>
                  <a:srgbClr val="0000FF"/>
                </a:solidFill>
              </a:rPr>
              <a:t>at least</a:t>
            </a:r>
            <a:r>
              <a:rPr lang="en-US" dirty="0">
                <a:solidFill>
                  <a:srgbClr val="0000FF"/>
                </a:solidFill>
              </a:rPr>
              <a:t> once </a:t>
            </a:r>
            <a:r>
              <a:rPr lang="en-US" dirty="0"/>
              <a:t>(can be many times)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while statement: the statements may run </a:t>
            </a:r>
            <a:r>
              <a:rPr lang="en-US" dirty="0">
                <a:solidFill>
                  <a:srgbClr val="FF0000"/>
                </a:solidFill>
              </a:rPr>
              <a:t>zero</a:t>
            </a:r>
            <a:r>
              <a:rPr lang="en-US" dirty="0"/>
              <a:t>, one or many times.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58" y="2840037"/>
            <a:ext cx="5750719" cy="107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90558" y="5304311"/>
            <a:ext cx="2171700" cy="10358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5561457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Initialization states when/where to start.</a:t>
            </a:r>
          </a:p>
          <a:p>
            <a:r>
              <a:rPr lang="en-US" dirty="0"/>
              <a:t>Condition in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 head </a:t>
            </a:r>
            <a:r>
              <a:rPr lang="en-US" dirty="0">
                <a:solidFill>
                  <a:srgbClr val="FF0000"/>
                </a:solidFill>
              </a:rPr>
              <a:t>implies</a:t>
            </a:r>
            <a:r>
              <a:rPr lang="en-US" dirty="0"/>
              <a:t> when/where to stop. </a:t>
            </a:r>
          </a:p>
          <a:p>
            <a:pPr lvl="1">
              <a:buFont typeface="Wingdings" panose="05000000000000000000" pitchFamily="2" charset="2"/>
              <a:buChar char="v"/>
            </a:pPr>
            <a:r>
              <a:rPr lang="en-US" dirty="0"/>
              <a:t>For example, </a:t>
            </a:r>
            <a:r>
              <a:rPr lang="en-US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(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&lt; 5) </a:t>
            </a:r>
            <a:r>
              <a:rPr lang="en-US" dirty="0"/>
              <a:t>means to continue until </a:t>
            </a:r>
            <a:r>
              <a:rPr lang="en-US" dirty="0">
                <a:solidFill>
                  <a:srgbClr val="0E31E2"/>
                </a:solidFill>
                <a:latin typeface="Consolas"/>
              </a:rPr>
              <a:t>counter</a:t>
            </a:r>
            <a:r>
              <a:rPr lang="en-US" b="1" dirty="0">
                <a:solidFill>
                  <a:srgbClr val="000000"/>
                </a:solidFill>
                <a:latin typeface="Consolas"/>
              </a:rPr>
              <a:t> &gt;= 5.</a:t>
            </a:r>
          </a:p>
          <a:p>
            <a:r>
              <a:rPr lang="en-US" dirty="0"/>
              <a:t>Update the variable used in condition inside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-body. It tells how fast we move towards the goal.</a:t>
            </a:r>
          </a:p>
          <a:p>
            <a:r>
              <a:rPr lang="en-US" dirty="0"/>
              <a:t>Statements need to repeated are put inside </a:t>
            </a:r>
            <a:r>
              <a:rPr lang="en-US" sz="2800" b="1" dirty="0">
                <a:solidFill>
                  <a:srgbClr val="7F0055"/>
                </a:solidFill>
                <a:latin typeface="Consolas"/>
              </a:rPr>
              <a:t>while</a:t>
            </a:r>
            <a:r>
              <a:rPr lang="en-US" dirty="0"/>
              <a:t>-body.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77770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677182-87D6-9440-9121-4454952ADD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for- and do-while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2A6FF7-31B4-9C4C-809F-5704530035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for-statement is a succinct way to write while-statement, which puts initialization into for-head.</a:t>
            </a:r>
          </a:p>
          <a:p>
            <a:r>
              <a:rPr lang="en-US" dirty="0"/>
              <a:t>for-statement is used in case when number of repetitions can be represented by an int.</a:t>
            </a:r>
          </a:p>
          <a:p>
            <a:r>
              <a:rPr lang="en-US" dirty="0"/>
              <a:t>while- and for-statement do entry check, the repetition body may not run at all.</a:t>
            </a:r>
          </a:p>
          <a:p>
            <a:r>
              <a:rPr lang="en-US" dirty="0"/>
              <a:t>do-while statement does exit check, its repetition body will run at least once.</a:t>
            </a:r>
          </a:p>
        </p:txBody>
      </p:sp>
    </p:spTree>
    <p:extLst>
      <p:ext uri="{BB962C8B-B14F-4D97-AF65-F5344CB8AC3E}">
        <p14:creationId xmlns:p14="http://schemas.microsoft.com/office/powerpoint/2010/main" val="36918521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Illustration of 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5" name="Rectangle 44"/>
          <p:cNvSpPr/>
          <p:nvPr/>
        </p:nvSpPr>
        <p:spPr>
          <a:xfrm>
            <a:off x="762000" y="2286000"/>
            <a:ext cx="5943600" cy="3200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Flowchart: Process 3"/>
          <p:cNvSpPr/>
          <p:nvPr/>
        </p:nvSpPr>
        <p:spPr>
          <a:xfrm>
            <a:off x="2743200" y="1390648"/>
            <a:ext cx="2209800" cy="711200"/>
          </a:xfrm>
          <a:prstGeom prst="flowChartProcess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E31E2"/>
                </a:solidFill>
              </a:rPr>
              <a:t>Initialization</a:t>
            </a:r>
          </a:p>
        </p:txBody>
      </p:sp>
      <p:cxnSp>
        <p:nvCxnSpPr>
          <p:cNvPr id="6" name="Straight Arrow Connector 5"/>
          <p:cNvCxnSpPr>
            <a:stCxn id="4" idx="2"/>
          </p:cNvCxnSpPr>
          <p:nvPr/>
        </p:nvCxnSpPr>
        <p:spPr>
          <a:xfrm>
            <a:off x="3848100" y="2101848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Flowchart: Decision 6"/>
          <p:cNvSpPr/>
          <p:nvPr/>
        </p:nvSpPr>
        <p:spPr>
          <a:xfrm>
            <a:off x="1981200" y="2635248"/>
            <a:ext cx="3810000" cy="800100"/>
          </a:xfrm>
          <a:prstGeom prst="flowChartDecision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FF0000"/>
                </a:solidFill>
              </a:rPr>
              <a:t>Condition</a:t>
            </a:r>
          </a:p>
        </p:txBody>
      </p:sp>
      <p:sp>
        <p:nvSpPr>
          <p:cNvPr id="11" name="Flowchart: Process 10"/>
          <p:cNvSpPr/>
          <p:nvPr/>
        </p:nvSpPr>
        <p:spPr>
          <a:xfrm>
            <a:off x="2133600" y="4044179"/>
            <a:ext cx="3505200" cy="991369"/>
          </a:xfrm>
          <a:prstGeom prst="flowChartProcess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 err="1">
                <a:solidFill>
                  <a:srgbClr val="7030A0"/>
                </a:solidFill>
              </a:rPr>
              <a:t>StatementToRepeat</a:t>
            </a:r>
            <a:endParaRPr lang="en-US" sz="2800" dirty="0">
              <a:solidFill>
                <a:srgbClr val="7030A0"/>
              </a:solidFill>
            </a:endParaRPr>
          </a:p>
        </p:txBody>
      </p:sp>
      <p:cxnSp>
        <p:nvCxnSpPr>
          <p:cNvPr id="20" name="Straight Arrow Connector 19"/>
          <p:cNvCxnSpPr>
            <a:stCxn id="7" idx="2"/>
            <a:endCxn id="11" idx="0"/>
          </p:cNvCxnSpPr>
          <p:nvPr/>
        </p:nvCxnSpPr>
        <p:spPr>
          <a:xfrm>
            <a:off x="3886200" y="3435348"/>
            <a:ext cx="0" cy="6088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946400" y="3432163"/>
            <a:ext cx="838200" cy="6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true</a:t>
            </a:r>
          </a:p>
        </p:txBody>
      </p:sp>
      <p:sp>
        <p:nvSpPr>
          <p:cNvPr id="36" name="Flowchart: Process 35"/>
          <p:cNvSpPr/>
          <p:nvPr/>
        </p:nvSpPr>
        <p:spPr>
          <a:xfrm>
            <a:off x="4853709" y="5715000"/>
            <a:ext cx="2918691" cy="476248"/>
          </a:xfrm>
          <a:prstGeom prst="flowChartProcess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accent1"/>
                </a:solidFill>
              </a:rPr>
              <a:t>Next statement</a:t>
            </a:r>
          </a:p>
        </p:txBody>
      </p:sp>
      <p:cxnSp>
        <p:nvCxnSpPr>
          <p:cNvPr id="38" name="Elbow Connector 37"/>
          <p:cNvCxnSpPr>
            <a:stCxn id="7" idx="3"/>
            <a:endCxn id="36" idx="0"/>
          </p:cNvCxnSpPr>
          <p:nvPr/>
        </p:nvCxnSpPr>
        <p:spPr>
          <a:xfrm>
            <a:off x="5791200" y="3035298"/>
            <a:ext cx="521855" cy="2679702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Elbow Connector 39"/>
          <p:cNvCxnSpPr>
            <a:stCxn id="11" idx="2"/>
          </p:cNvCxnSpPr>
          <p:nvPr/>
        </p:nvCxnSpPr>
        <p:spPr>
          <a:xfrm rot="5400000">
            <a:off x="2365374" y="3813174"/>
            <a:ext cx="298452" cy="2743200"/>
          </a:xfrm>
          <a:prstGeom prst="bentConnector2">
            <a:avLst/>
          </a:prstGeom>
          <a:ln w="635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638800" y="2430262"/>
            <a:ext cx="990600" cy="610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00B050"/>
                </a:solidFill>
              </a:rPr>
              <a:t>false</a:t>
            </a:r>
          </a:p>
        </p:txBody>
      </p:sp>
      <p:cxnSp>
        <p:nvCxnSpPr>
          <p:cNvPr id="59" name="Straight Connector 58"/>
          <p:cNvCxnSpPr/>
          <p:nvPr/>
        </p:nvCxnSpPr>
        <p:spPr>
          <a:xfrm flipV="1">
            <a:off x="1143000" y="2430262"/>
            <a:ext cx="0" cy="2903738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>
            <a:off x="1143000" y="2430262"/>
            <a:ext cx="2705100" cy="0"/>
          </a:xfrm>
          <a:prstGeom prst="straightConnector1">
            <a:avLst/>
          </a:prstGeom>
          <a:ln w="762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TextBox 64"/>
          <p:cNvSpPr txBox="1"/>
          <p:nvPr/>
        </p:nvSpPr>
        <p:spPr>
          <a:xfrm>
            <a:off x="6098309" y="1891207"/>
            <a:ext cx="1720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while-statement</a:t>
            </a:r>
          </a:p>
        </p:txBody>
      </p:sp>
      <p:cxnSp>
        <p:nvCxnSpPr>
          <p:cNvPr id="67" name="Curved Connector 66"/>
          <p:cNvCxnSpPr>
            <a:stCxn id="65" idx="2"/>
          </p:cNvCxnSpPr>
          <p:nvPr/>
        </p:nvCxnSpPr>
        <p:spPr>
          <a:xfrm rot="5400000">
            <a:off x="6476393" y="2413546"/>
            <a:ext cx="635061" cy="329046"/>
          </a:xfrm>
          <a:prstGeom prst="curvedConnector3">
            <a:avLst>
              <a:gd name="adj1" fmla="val 77634"/>
            </a:avLst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3923" y="2895600"/>
            <a:ext cx="2286000" cy="1695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085449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Warning: no ; right after condition unless you know what you do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2FB41D"/>
                </a:solidFill>
                <a:latin typeface="Menlo" panose="020B060903080402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num 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1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C1651C"/>
                </a:solidFill>
                <a:latin typeface="Menlo" panose="020B0609030804020204" pitchFamily="49" charset="0"/>
              </a:rPr>
              <a:t>while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(num &lt;= </a:t>
            </a:r>
            <a:r>
              <a:rPr lang="en-US" dirty="0">
                <a:solidFill>
                  <a:srgbClr val="B42419"/>
                </a:solidFill>
                <a:latin typeface="Menlo" panose="020B0609030804020204" pitchFamily="49" charset="0"/>
              </a:rPr>
              <a:t>5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) 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{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 &lt;&lt; num &lt;&lt; </a:t>
            </a:r>
            <a:r>
              <a:rPr lang="en-US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  num++;</a:t>
            </a:r>
          </a:p>
          <a:p>
            <a:pPr marL="0" indent="0">
              <a:buNone/>
            </a:pPr>
            <a:r>
              <a:rPr lang="en-US" dirty="0">
                <a:solidFill>
                  <a:srgbClr val="000000"/>
                </a:solidFill>
                <a:latin typeface="Menlo" panose="020B0609030804020204" pitchFamily="49" charset="0"/>
              </a:rPr>
              <a:t>}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800100" y="5029200"/>
            <a:ext cx="1524000" cy="1066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The rest code is inaccessible.</a:t>
            </a:r>
          </a:p>
        </p:txBody>
      </p:sp>
      <p:cxnSp>
        <p:nvCxnSpPr>
          <p:cNvPr id="9" name="Straight Arrow Connector 8"/>
          <p:cNvCxnSpPr>
            <a:cxnSpLocks/>
            <a:stCxn id="5" idx="3"/>
          </p:cNvCxnSpPr>
          <p:nvPr/>
        </p:nvCxnSpPr>
        <p:spPr>
          <a:xfrm flipH="1" flipV="1">
            <a:off x="800100" y="3048000"/>
            <a:ext cx="1524000" cy="2514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5771" y="3551253"/>
            <a:ext cx="2409825" cy="2955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Rounded Rectangular Callout 10">
            <a:extLst>
              <a:ext uri="{FF2B5EF4-FFF2-40B4-BE49-F238E27FC236}">
                <a16:creationId xmlns:a16="http://schemas.microsoft.com/office/drawing/2014/main" id="{6E8441AA-F262-9B48-98A0-8134FBD6AB01}"/>
              </a:ext>
            </a:extLst>
          </p:cNvPr>
          <p:cNvSpPr/>
          <p:nvPr/>
        </p:nvSpPr>
        <p:spPr>
          <a:xfrm>
            <a:off x="4977572" y="1392939"/>
            <a:ext cx="2819400" cy="609600"/>
          </a:xfrm>
          <a:prstGeom prst="wedgeRoundRectCallout">
            <a:avLst>
              <a:gd name="adj1" fmla="val -53788"/>
              <a:gd name="adj2" fmla="val 7892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You are in big, big trouble.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8D3DA10-3913-8C4E-9EF6-51EB9C9E4C00}"/>
              </a:ext>
            </a:extLst>
          </p:cNvPr>
          <p:cNvCxnSpPr>
            <a:stCxn id="5" idx="0"/>
          </p:cNvCxnSpPr>
          <p:nvPr/>
        </p:nvCxnSpPr>
        <p:spPr>
          <a:xfrm flipH="1" flipV="1">
            <a:off x="800100" y="4495800"/>
            <a:ext cx="762000" cy="533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09703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Details </a:t>
            </a:r>
            <a:r>
              <a:rPr lang="en-US" dirty="0"/>
              <a:t>for </a:t>
            </a:r>
            <a:r>
              <a:rPr lang="en-US" dirty="0">
                <a:solidFill>
                  <a:srgbClr val="FF0000"/>
                </a:solidFill>
              </a:rPr>
              <a:t>while-statement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is the minimum number the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 will run?</a:t>
            </a:r>
          </a:p>
          <a:p>
            <a:r>
              <a:rPr lang="en-US" dirty="0">
                <a:solidFill>
                  <a:srgbClr val="00B050"/>
                </a:solidFill>
              </a:rPr>
              <a:t>What is the maximum number the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>
                <a:solidFill>
                  <a:srgbClr val="00B050"/>
                </a:solidFill>
              </a:rPr>
              <a:t> will run?</a:t>
            </a:r>
          </a:p>
          <a:p>
            <a:pPr lvl="1"/>
            <a:r>
              <a:rPr lang="en-US" dirty="0">
                <a:solidFill>
                  <a:srgbClr val="0E31E2"/>
                </a:solidFill>
              </a:rPr>
              <a:t>What if the condition is always satisfied?</a:t>
            </a:r>
          </a:p>
          <a:p>
            <a:pPr lvl="1"/>
            <a:r>
              <a:rPr lang="en-US" dirty="0"/>
              <a:t>Common sense: the </a:t>
            </a:r>
            <a:r>
              <a:rPr lang="en-US" dirty="0">
                <a:solidFill>
                  <a:srgbClr val="00B050"/>
                </a:solidFill>
              </a:rPr>
              <a:t>variable used in </a:t>
            </a:r>
            <a:r>
              <a:rPr lang="en-US" dirty="0">
                <a:solidFill>
                  <a:srgbClr val="FF0000"/>
                </a:solidFill>
              </a:rPr>
              <a:t>condition</a:t>
            </a:r>
            <a:r>
              <a:rPr lang="en-US" dirty="0"/>
              <a:t> should be updated by </a:t>
            </a:r>
            <a:r>
              <a:rPr lang="en-US" dirty="0" err="1">
                <a:solidFill>
                  <a:srgbClr val="7030A0"/>
                </a:solidFill>
              </a:rPr>
              <a:t>statementToRepeat</a:t>
            </a:r>
            <a:r>
              <a:rPr lang="en-US" dirty="0"/>
              <a:t>.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6965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2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on running until reaching a goal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483229"/>
            <a:ext cx="617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7" y="543704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0" y="542896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19100" y="1251365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/>
              <a:t>In view of </a:t>
            </a:r>
            <a:r>
              <a:rPr lang="en-US" sz="2400" u="sng" dirty="0">
                <a:solidFill>
                  <a:srgbClr val="00B050"/>
                </a:solidFill>
              </a:rPr>
              <a:t>distance</a:t>
            </a:r>
            <a:r>
              <a:rPr lang="en-US" sz="2400" u="sng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E31E2"/>
                </a:solidFill>
              </a:rPr>
              <a:t>Where do we start?			Mile mark 1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Where is our goal?			Mile mark 5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A6A16"/>
                </a:solidFill>
              </a:rPr>
              <a:t>How fast do we go in each step?	Jump 1 mile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What do we do in each step?		Leave a paw mark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614" y="5505163"/>
            <a:ext cx="984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8020" y="5577620"/>
            <a:ext cx="883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9276" b="13837"/>
          <a:stretch/>
        </p:blipFill>
        <p:spPr bwMode="auto">
          <a:xfrm>
            <a:off x="7458074" y="4066601"/>
            <a:ext cx="889655" cy="136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4411516"/>
            <a:ext cx="912836" cy="1017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027946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3542" y="228600"/>
            <a:ext cx="8229600" cy="990600"/>
          </a:xfrm>
        </p:spPr>
        <p:txBody>
          <a:bodyPr>
            <a:normAutofit fontScale="90000"/>
          </a:bodyPr>
          <a:lstStyle/>
          <a:p>
            <a:r>
              <a:rPr lang="en-US" dirty="0"/>
              <a:t>Keep on working until reaching a goal</a:t>
            </a:r>
          </a:p>
        </p:txBody>
      </p:sp>
      <p:cxnSp>
        <p:nvCxnSpPr>
          <p:cNvPr id="5" name="Straight Connector 4"/>
          <p:cNvCxnSpPr/>
          <p:nvPr/>
        </p:nvCxnSpPr>
        <p:spPr>
          <a:xfrm>
            <a:off x="1447800" y="5483229"/>
            <a:ext cx="617220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1454727" y="5437047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7620000" y="5428963"/>
            <a:ext cx="0" cy="1524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/>
          <p:cNvSpPr txBox="1">
            <a:spLocks noGrp="1"/>
          </p:cNvSpPr>
          <p:nvPr>
            <p:ph idx="1"/>
          </p:nvPr>
        </p:nvSpPr>
        <p:spPr>
          <a:xfrm>
            <a:off x="419100" y="1143000"/>
            <a:ext cx="8229600" cy="22344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indent="0">
              <a:buNone/>
            </a:pPr>
            <a:r>
              <a:rPr lang="en-US" sz="2400" u="sng" dirty="0"/>
              <a:t>In view of </a:t>
            </a:r>
            <a:r>
              <a:rPr lang="en-US" sz="2400" u="sng" dirty="0">
                <a:solidFill>
                  <a:srgbClr val="00B050"/>
                </a:solidFill>
              </a:rPr>
              <a:t>timeline</a:t>
            </a:r>
            <a:r>
              <a:rPr lang="en-US" sz="2400" u="sng" dirty="0"/>
              <a:t>: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E31E2"/>
                </a:solidFill>
              </a:rPr>
              <a:t>When do we start?                         </a:t>
            </a:r>
            <a:r>
              <a:rPr lang="en-US" sz="2400" dirty="0">
                <a:solidFill>
                  <a:srgbClr val="00B0F0"/>
                </a:solidFill>
              </a:rPr>
              <a:t>Freshman or Transfer junior?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FF0000"/>
                </a:solidFill>
              </a:rPr>
              <a:t>What is our goal?                            </a:t>
            </a:r>
            <a:r>
              <a:rPr lang="en-US" sz="2400" dirty="0">
                <a:solidFill>
                  <a:srgbClr val="00B0F0"/>
                </a:solidFill>
              </a:rPr>
              <a:t>Associate or Bachelor degree?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DA6A16"/>
                </a:solidFill>
              </a:rPr>
              <a:t>How fast do we go in each step? </a:t>
            </a:r>
            <a:r>
              <a:rPr lang="en-US" sz="2400" dirty="0">
                <a:solidFill>
                  <a:srgbClr val="00B0F0"/>
                </a:solidFill>
              </a:rPr>
              <a:t>Take 9 or 18 credits a semester?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What do we do in each step?       </a:t>
            </a:r>
            <a:r>
              <a:rPr lang="en-US" sz="2400" dirty="0">
                <a:solidFill>
                  <a:srgbClr val="00B0F0"/>
                </a:solidFill>
              </a:rPr>
              <a:t>Take necessary courses or play?</a:t>
            </a:r>
          </a:p>
        </p:txBody>
      </p:sp>
      <p:sp>
        <p:nvSpPr>
          <p:cNvPr id="10" name="Rectangle 9"/>
          <p:cNvSpPr/>
          <p:nvPr/>
        </p:nvSpPr>
        <p:spPr>
          <a:xfrm>
            <a:off x="955614" y="5505163"/>
            <a:ext cx="98437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0E31E2"/>
                </a:solidFill>
              </a:rPr>
              <a:t>start</a:t>
            </a:r>
          </a:p>
        </p:txBody>
      </p:sp>
      <p:sp>
        <p:nvSpPr>
          <p:cNvPr id="15" name="Rectangle 14"/>
          <p:cNvSpPr/>
          <p:nvPr/>
        </p:nvSpPr>
        <p:spPr>
          <a:xfrm>
            <a:off x="7178020" y="5577620"/>
            <a:ext cx="88396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>
              <a:spcBef>
                <a:spcPct val="20000"/>
              </a:spcBef>
            </a:pPr>
            <a:r>
              <a:rPr lang="en-US" sz="3200" dirty="0">
                <a:solidFill>
                  <a:srgbClr val="FF0000"/>
                </a:solidFill>
              </a:rPr>
              <a:t>goal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5600" y="3657599"/>
            <a:ext cx="1724815" cy="17794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94" t="10944" r="13066" b="3719"/>
          <a:stretch/>
        </p:blipFill>
        <p:spPr bwMode="auto">
          <a:xfrm flipH="1">
            <a:off x="3671453" y="3832229"/>
            <a:ext cx="2041237" cy="16094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0399" y="3456768"/>
            <a:ext cx="1059173" cy="19912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68" t="18491" r="5195" b="18587"/>
          <a:stretch/>
        </p:blipFill>
        <p:spPr bwMode="auto">
          <a:xfrm>
            <a:off x="203079" y="3657599"/>
            <a:ext cx="1293717" cy="8971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=""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=""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284199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 printing a sentence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447800"/>
            <a:ext cx="8458200" cy="4525963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1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2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r>
              <a:rPr lang="en-US" sz="2300" i="1" dirty="0">
                <a:solidFill>
                  <a:srgbClr val="000000"/>
                </a:solidFill>
                <a:latin typeface="Consolas"/>
              </a:rPr>
              <a:t> </a:t>
            </a:r>
          </a:p>
          <a:p>
            <a:pPr marL="0" indent="0">
              <a:buNone/>
            </a:pPr>
            <a:r>
              <a:rPr lang="en-US" sz="2300" dirty="0"/>
              <a:t>…</a:t>
            </a:r>
          </a:p>
          <a:p>
            <a:pPr marL="0" indent="0">
              <a:buNone/>
            </a:pPr>
            <a:r>
              <a:rPr lang="en-US" sz="2300" dirty="0">
                <a:solidFill>
                  <a:srgbClr val="00B050"/>
                </a:solidFill>
              </a:rPr>
              <a:t>//Round 5</a:t>
            </a:r>
          </a:p>
          <a:p>
            <a:pPr marL="0" indent="0">
              <a:buNone/>
            </a:pP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cout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>
                <a:solidFill>
                  <a:srgbClr val="B42419"/>
                </a:solidFill>
                <a:latin typeface="Menlo" panose="020B0609030804020204" pitchFamily="49" charset="0"/>
              </a:rPr>
              <a:t>"There is no dumb questions"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 &lt;&lt; </a:t>
            </a:r>
            <a:r>
              <a:rPr lang="en-US" sz="2300" dirty="0" err="1">
                <a:solidFill>
                  <a:srgbClr val="000000"/>
                </a:solidFill>
                <a:latin typeface="Menlo" panose="020B0609030804020204" pitchFamily="49" charset="0"/>
              </a:rPr>
              <a:t>endl</a:t>
            </a:r>
            <a:r>
              <a:rPr lang="en-US" sz="2300" dirty="0">
                <a:solidFill>
                  <a:srgbClr val="000000"/>
                </a:solidFill>
                <a:latin typeface="Menlo" panose="020B0609030804020204" pitchFamily="49" charset="0"/>
              </a:rPr>
              <a:t>;</a:t>
            </a:r>
            <a:endParaRPr lang="en-US" sz="2300" dirty="0">
              <a:solidFill>
                <a:srgbClr val="B42419"/>
              </a:solidFill>
              <a:latin typeface="Menlo" panose="020B0609030804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48843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10580</TotalTime>
  <Words>1744</Words>
  <Application>Microsoft Macintosh PowerPoint</Application>
  <PresentationFormat>On-screen Show (4:3)</PresentationFormat>
  <Paragraphs>319</Paragraphs>
  <Slides>32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8" baseType="lpstr">
      <vt:lpstr>Arial</vt:lpstr>
      <vt:lpstr>Calibri</vt:lpstr>
      <vt:lpstr>Consolas</vt:lpstr>
      <vt:lpstr>Menlo</vt:lpstr>
      <vt:lpstr>Wingdings</vt:lpstr>
      <vt:lpstr>Office Theme</vt:lpstr>
      <vt:lpstr>Repetition</vt:lpstr>
      <vt:lpstr>Three types of repetition statements</vt:lpstr>
      <vt:lpstr>while-statement</vt:lpstr>
      <vt:lpstr>Illustration of while-statement</vt:lpstr>
      <vt:lpstr>Warning: no ; right after condition unless you know what you do</vt:lpstr>
      <vt:lpstr>Details for while-statement</vt:lpstr>
      <vt:lpstr>Keep on running until reaching a goal</vt:lpstr>
      <vt:lpstr>Keep on working until reaching a goal</vt:lpstr>
      <vt:lpstr>Repeat printing a sentence</vt:lpstr>
      <vt:lpstr>Repeat printing a sentence</vt:lpstr>
      <vt:lpstr>Repeat printing a sentence</vt:lpstr>
      <vt:lpstr>Repeat printing a sentence</vt:lpstr>
      <vt:lpstr>Repeat printing a sentence</vt:lpstr>
      <vt:lpstr>Repeat printing a sentence: II</vt:lpstr>
      <vt:lpstr>Repeat printing a sentence: III</vt:lpstr>
      <vt:lpstr>Repeat printing a sentence 5 times</vt:lpstr>
      <vt:lpstr>Repeat printing a sentence 5 times: II</vt:lpstr>
      <vt:lpstr>Repeat printing a sentence</vt:lpstr>
      <vt:lpstr>Repeat something for 5 times</vt:lpstr>
      <vt:lpstr>Print out numbers 1--100</vt:lpstr>
      <vt:lpstr>Print out odd numbers in [1, 100]</vt:lpstr>
      <vt:lpstr>Question: print odd #s in 1--100</vt:lpstr>
      <vt:lpstr>A joke: count from 1 to 10000</vt:lpstr>
      <vt:lpstr>Question: print odd #s in 1--100</vt:lpstr>
      <vt:lpstr>Print out even numbers in [1, 100]</vt:lpstr>
      <vt:lpstr>for-statement</vt:lpstr>
      <vt:lpstr>for-statement example</vt:lpstr>
      <vt:lpstr>do-while statement</vt:lpstr>
      <vt:lpstr>do-while vs. while statement</vt:lpstr>
      <vt:lpstr>do-while vs. while statement: II</vt:lpstr>
      <vt:lpstr>Summary</vt:lpstr>
      <vt:lpstr>for- and do-while statement</vt:lpstr>
    </vt:vector>
  </TitlesOfParts>
  <Company>Iowa Wesleyan College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Repetition</dc:title>
  <dc:creator>Windows User</dc:creator>
  <cp:lastModifiedBy>Microsoft Office User</cp:lastModifiedBy>
  <cp:revision>138</cp:revision>
  <dcterms:created xsi:type="dcterms:W3CDTF">2011-09-10T22:59:21Z</dcterms:created>
  <dcterms:modified xsi:type="dcterms:W3CDTF">2021-09-09T16:06:58Z</dcterms:modified>
</cp:coreProperties>
</file>