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handoutMasterIdLst>
    <p:handoutMasterId r:id="rId97"/>
  </p:handoutMasterIdLst>
  <p:sldIdLst>
    <p:sldId id="372" r:id="rId2"/>
    <p:sldId id="258" r:id="rId3"/>
    <p:sldId id="1220" r:id="rId4"/>
    <p:sldId id="1024" r:id="rId5"/>
    <p:sldId id="295" r:id="rId6"/>
    <p:sldId id="263" r:id="rId7"/>
    <p:sldId id="292" r:id="rId8"/>
    <p:sldId id="260" r:id="rId9"/>
    <p:sldId id="1161" r:id="rId10"/>
    <p:sldId id="1162" r:id="rId11"/>
    <p:sldId id="1164" r:id="rId12"/>
    <p:sldId id="1160" r:id="rId13"/>
    <p:sldId id="1165" r:id="rId14"/>
    <p:sldId id="268" r:id="rId15"/>
    <p:sldId id="271" r:id="rId16"/>
    <p:sldId id="279" r:id="rId17"/>
    <p:sldId id="274" r:id="rId18"/>
    <p:sldId id="276" r:id="rId19"/>
    <p:sldId id="277" r:id="rId20"/>
    <p:sldId id="1166" r:id="rId21"/>
    <p:sldId id="1167" r:id="rId22"/>
    <p:sldId id="1168" r:id="rId23"/>
    <p:sldId id="1221" r:id="rId24"/>
    <p:sldId id="1159" r:id="rId25"/>
    <p:sldId id="1169" r:id="rId26"/>
    <p:sldId id="1170" r:id="rId27"/>
    <p:sldId id="1171" r:id="rId28"/>
    <p:sldId id="1175" r:id="rId29"/>
    <p:sldId id="1222" r:id="rId30"/>
    <p:sldId id="358" r:id="rId31"/>
    <p:sldId id="1120" r:id="rId32"/>
    <p:sldId id="291" r:id="rId33"/>
    <p:sldId id="1176" r:id="rId34"/>
    <p:sldId id="299" r:id="rId35"/>
    <p:sldId id="1124" r:id="rId36"/>
    <p:sldId id="1177" r:id="rId37"/>
    <p:sldId id="300" r:id="rId38"/>
    <p:sldId id="301" r:id="rId39"/>
    <p:sldId id="304" r:id="rId40"/>
    <p:sldId id="317" r:id="rId41"/>
    <p:sldId id="1223" r:id="rId42"/>
    <p:sldId id="323" r:id="rId43"/>
    <p:sldId id="363" r:id="rId44"/>
    <p:sldId id="326" r:id="rId45"/>
    <p:sldId id="1128" r:id="rId46"/>
    <p:sldId id="1178" r:id="rId47"/>
    <p:sldId id="1224" r:id="rId48"/>
    <p:sldId id="338" r:id="rId49"/>
    <p:sldId id="341" r:id="rId50"/>
    <p:sldId id="342" r:id="rId51"/>
    <p:sldId id="344" r:id="rId52"/>
    <p:sldId id="365" r:id="rId53"/>
    <p:sldId id="1181" r:id="rId54"/>
    <p:sldId id="1182" r:id="rId55"/>
    <p:sldId id="1179" r:id="rId56"/>
    <p:sldId id="1180" r:id="rId57"/>
    <p:sldId id="1183" r:id="rId58"/>
    <p:sldId id="1225" r:id="rId59"/>
    <p:sldId id="1184" r:id="rId60"/>
    <p:sldId id="1185" r:id="rId61"/>
    <p:sldId id="1226" r:id="rId62"/>
    <p:sldId id="1186" r:id="rId63"/>
    <p:sldId id="1187" r:id="rId64"/>
    <p:sldId id="1188" r:id="rId65"/>
    <p:sldId id="1189" r:id="rId66"/>
    <p:sldId id="1190" r:id="rId67"/>
    <p:sldId id="1191" r:id="rId68"/>
    <p:sldId id="1192" r:id="rId69"/>
    <p:sldId id="1193" r:id="rId70"/>
    <p:sldId id="1227" r:id="rId71"/>
    <p:sldId id="329" r:id="rId72"/>
    <p:sldId id="330" r:id="rId73"/>
    <p:sldId id="331" r:id="rId74"/>
    <p:sldId id="332" r:id="rId75"/>
    <p:sldId id="333" r:id="rId76"/>
    <p:sldId id="1135" r:id="rId77"/>
    <p:sldId id="1136" r:id="rId78"/>
    <p:sldId id="1194" r:id="rId79"/>
    <p:sldId id="1195" r:id="rId80"/>
    <p:sldId id="1196" r:id="rId81"/>
    <p:sldId id="1228" r:id="rId82"/>
    <p:sldId id="1197" r:id="rId83"/>
    <p:sldId id="1198" r:id="rId84"/>
    <p:sldId id="1229" r:id="rId85"/>
    <p:sldId id="1199" r:id="rId86"/>
    <p:sldId id="1204" r:id="rId87"/>
    <p:sldId id="1207" r:id="rId88"/>
    <p:sldId id="1217" r:id="rId89"/>
    <p:sldId id="1218" r:id="rId90"/>
    <p:sldId id="1219" r:id="rId91"/>
    <p:sldId id="1230" r:id="rId92"/>
    <p:sldId id="1214" r:id="rId93"/>
    <p:sldId id="1215" r:id="rId94"/>
    <p:sldId id="1216" r:id="rId95"/>
  </p:sldIdLst>
  <p:sldSz cx="9144000" cy="6858000" type="screen4x3"/>
  <p:notesSz cx="9223375" cy="7010400"/>
  <p:defaultTextStyle>
    <a:defPPr>
      <a:defRPr lang="en-US"/>
    </a:defPPr>
    <a:lvl1pPr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Rg st="1" end="386"/>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EBF1"/>
    <a:srgbClr val="CCECFF"/>
    <a:srgbClr val="DEE7EE"/>
    <a:srgbClr val="C6E6E8"/>
    <a:srgbClr val="DFE7ED"/>
    <a:srgbClr val="E9EFF3"/>
    <a:srgbClr val="DEE0E3"/>
    <a:srgbClr val="F4F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02" autoAdjust="0"/>
    <p:restoredTop sz="94627" autoAdjust="0"/>
  </p:normalViewPr>
  <p:slideViewPr>
    <p:cSldViewPr snapToGrid="0">
      <p:cViewPr varScale="1">
        <p:scale>
          <a:sx n="95" d="100"/>
          <a:sy n="95" d="100"/>
        </p:scale>
        <p:origin x="96" y="210"/>
      </p:cViewPr>
      <p:guideLst>
        <p:guide orient="horz" pos="2160"/>
        <p:guide pos="2880"/>
      </p:guideLst>
    </p:cSldViewPr>
  </p:slideViewPr>
  <p:outlineViewPr>
    <p:cViewPr>
      <p:scale>
        <a:sx n="33" d="100"/>
        <a:sy n="33" d="100"/>
      </p:scale>
      <p:origin x="0" y="-60678"/>
    </p:cViewPr>
  </p:outlineViewPr>
  <p:notesTextViewPr>
    <p:cViewPr>
      <p:scale>
        <a:sx n="100" d="100"/>
        <a:sy n="100" d="100"/>
      </p:scale>
      <p:origin x="0" y="0"/>
    </p:cViewPr>
  </p:notesTextViewPr>
  <p:sorterViewPr>
    <p:cViewPr varScale="1">
      <p:scale>
        <a:sx n="1" d="1"/>
        <a:sy n="1" d="1"/>
      </p:scale>
      <p:origin x="0" y="-33510"/>
    </p:cViewPr>
  </p:sorterViewPr>
  <p:notesViewPr>
    <p:cSldViewPr snapToGrid="0">
      <p:cViewPr>
        <p:scale>
          <a:sx n="75" d="100"/>
          <a:sy n="75" d="100"/>
        </p:scale>
        <p:origin x="-1560" y="-390"/>
      </p:cViewPr>
      <p:guideLst>
        <p:guide orient="horz" pos="2208"/>
        <p:guide pos="29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872163" cy="350838"/>
          </a:xfrm>
          <a:prstGeom prst="rect">
            <a:avLst/>
          </a:prstGeom>
        </p:spPr>
        <p:txBody>
          <a:bodyPr vert="horz" lIns="91440" tIns="45720" rIns="91440" bIns="45720" rtlCol="0"/>
          <a:lstStyle>
            <a:lvl1pPr algn="l">
              <a:defRPr sz="1200" dirty="0">
                <a:ea typeface="ＭＳ Ｐゴシック" charset="-128"/>
              </a:defRPr>
            </a:lvl1pPr>
          </a:lstStyle>
          <a:p>
            <a:pPr>
              <a:defRPr/>
            </a:pPr>
            <a:r>
              <a:rPr lang="en-US" dirty="0"/>
              <a:t>Big C++  Ch.4 Highlights   Problems: 4.1, 6, 12, 21</a:t>
            </a:r>
          </a:p>
        </p:txBody>
      </p:sp>
      <p:sp>
        <p:nvSpPr>
          <p:cNvPr id="3" name="Date Placeholder 2"/>
          <p:cNvSpPr>
            <a:spLocks noGrp="1"/>
          </p:cNvSpPr>
          <p:nvPr>
            <p:ph type="dt" sz="quarter" idx="1"/>
          </p:nvPr>
        </p:nvSpPr>
        <p:spPr>
          <a:xfrm>
            <a:off x="7031038" y="0"/>
            <a:ext cx="2190750" cy="350838"/>
          </a:xfrm>
          <a:prstGeom prst="rect">
            <a:avLst/>
          </a:prstGeom>
        </p:spPr>
        <p:txBody>
          <a:bodyPr vert="horz" lIns="91440" tIns="45720" rIns="91440" bIns="45720" rtlCol="0"/>
          <a:lstStyle>
            <a:lvl1pPr algn="r">
              <a:defRPr sz="1200">
                <a:ea typeface="ＭＳ Ｐゴシック" charset="-128"/>
              </a:defRPr>
            </a:lvl1pPr>
          </a:lstStyle>
          <a:p>
            <a:pPr>
              <a:defRPr/>
            </a:pPr>
            <a:fld id="{FCE14DA4-F4C7-4684-8662-73045860C052}" type="datetimeFigureOut">
              <a:rPr lang="en-US"/>
              <a:pPr>
                <a:defRPr/>
              </a:pPr>
              <a:t>11/16/2017</a:t>
            </a:fld>
            <a:endParaRPr lang="en-US"/>
          </a:p>
        </p:txBody>
      </p:sp>
      <p:sp>
        <p:nvSpPr>
          <p:cNvPr id="4" name="Footer Placeholder 3"/>
          <p:cNvSpPr>
            <a:spLocks noGrp="1"/>
          </p:cNvSpPr>
          <p:nvPr>
            <p:ph type="ftr" sz="quarter" idx="2"/>
          </p:nvPr>
        </p:nvSpPr>
        <p:spPr>
          <a:xfrm>
            <a:off x="0" y="6657975"/>
            <a:ext cx="3997325" cy="350838"/>
          </a:xfrm>
          <a:prstGeom prst="rect">
            <a:avLst/>
          </a:prstGeom>
        </p:spPr>
        <p:txBody>
          <a:bodyPr vert="horz" lIns="91440" tIns="45720" rIns="91440" bIns="45720" rtlCol="0" anchor="b"/>
          <a:lstStyle>
            <a:lvl1pPr algn="l">
              <a:defRPr sz="1200">
                <a:ea typeface="ＭＳ Ｐゴシック" charset="-128"/>
              </a:defRPr>
            </a:lvl1pPr>
          </a:lstStyle>
          <a:p>
            <a:pPr>
              <a:defRPr/>
            </a:pPr>
            <a:r>
              <a:rPr lang="en-US"/>
              <a:t>IVY Tech Community College</a:t>
            </a:r>
          </a:p>
        </p:txBody>
      </p:sp>
      <p:sp>
        <p:nvSpPr>
          <p:cNvPr id="5" name="Slide Number Placeholder 4"/>
          <p:cNvSpPr>
            <a:spLocks noGrp="1"/>
          </p:cNvSpPr>
          <p:nvPr>
            <p:ph type="sldNum" sz="quarter" idx="3"/>
          </p:nvPr>
        </p:nvSpPr>
        <p:spPr>
          <a:xfrm>
            <a:off x="5224463" y="6657975"/>
            <a:ext cx="3997325" cy="3508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0CB8ABC-2C42-414C-B355-86D39FBAB831}" type="slidenum">
              <a:rPr lang="en-US" altLang="en-US"/>
              <a:pPr/>
              <a:t>‹#›</a:t>
            </a:fld>
            <a:endParaRPr lang="en-US" altLang="en-US"/>
          </a:p>
        </p:txBody>
      </p:sp>
    </p:spTree>
    <p:extLst>
      <p:ext uri="{BB962C8B-B14F-4D97-AF65-F5344CB8AC3E}">
        <p14:creationId xmlns:p14="http://schemas.microsoft.com/office/powerpoint/2010/main" val="4014807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99732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mn-ea"/>
              </a:defRPr>
            </a:lvl1pPr>
          </a:lstStyle>
          <a:p>
            <a:pPr>
              <a:defRPr/>
            </a:pPr>
            <a:endParaRPr lang="en-US"/>
          </a:p>
        </p:txBody>
      </p:sp>
      <p:sp>
        <p:nvSpPr>
          <p:cNvPr id="111619" name="Rectangle 3"/>
          <p:cNvSpPr>
            <a:spLocks noGrp="1" noChangeArrowheads="1"/>
          </p:cNvSpPr>
          <p:nvPr>
            <p:ph type="dt" idx="1"/>
          </p:nvPr>
        </p:nvSpPr>
        <p:spPr bwMode="auto">
          <a:xfrm>
            <a:off x="5224463" y="0"/>
            <a:ext cx="399732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mn-ea"/>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2859088" y="525463"/>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922338" y="3330575"/>
            <a:ext cx="7378700" cy="3154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6657975"/>
            <a:ext cx="399732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mn-ea"/>
              </a:defRPr>
            </a:lvl1pPr>
          </a:lstStyle>
          <a:p>
            <a:pPr>
              <a:defRPr/>
            </a:pPr>
            <a:endParaRPr lang="en-US"/>
          </a:p>
        </p:txBody>
      </p:sp>
      <p:sp>
        <p:nvSpPr>
          <p:cNvPr id="111623" name="Rectangle 7"/>
          <p:cNvSpPr>
            <a:spLocks noGrp="1" noChangeArrowheads="1"/>
          </p:cNvSpPr>
          <p:nvPr>
            <p:ph type="sldNum" sz="quarter" idx="5"/>
          </p:nvPr>
        </p:nvSpPr>
        <p:spPr bwMode="auto">
          <a:xfrm>
            <a:off x="5224463" y="6657975"/>
            <a:ext cx="399732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1AC3CE84-9849-4E43-AF99-D47521F60941}" type="slidenum">
              <a:rPr lang="en-US" altLang="en-US"/>
              <a:pPr/>
              <a:t>‹#›</a:t>
            </a:fld>
            <a:endParaRPr lang="en-US" altLang="en-US"/>
          </a:p>
        </p:txBody>
      </p:sp>
    </p:spTree>
    <p:extLst>
      <p:ext uri="{BB962C8B-B14F-4D97-AF65-F5344CB8AC3E}">
        <p14:creationId xmlns:p14="http://schemas.microsoft.com/office/powerpoint/2010/main" val="3167164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C3CE84-9849-4E43-AF99-D47521F60941}" type="slidenum">
              <a:rPr lang="en-US" altLang="en-US" smtClean="0"/>
              <a:pPr/>
              <a:t>83</a:t>
            </a:fld>
            <a:endParaRPr lang="en-US" altLang="en-US"/>
          </a:p>
        </p:txBody>
      </p:sp>
    </p:spTree>
    <p:extLst>
      <p:ext uri="{BB962C8B-B14F-4D97-AF65-F5344CB8AC3E}">
        <p14:creationId xmlns:p14="http://schemas.microsoft.com/office/powerpoint/2010/main" val="2216825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C3CE84-9849-4E43-AF99-D47521F60941}" type="slidenum">
              <a:rPr lang="en-US" altLang="en-US" smtClean="0"/>
              <a:pPr/>
              <a:t>88</a:t>
            </a:fld>
            <a:endParaRPr lang="en-US" altLang="en-US"/>
          </a:p>
        </p:txBody>
      </p:sp>
    </p:spTree>
    <p:extLst>
      <p:ext uri="{BB962C8B-B14F-4D97-AF65-F5344CB8AC3E}">
        <p14:creationId xmlns:p14="http://schemas.microsoft.com/office/powerpoint/2010/main" val="143376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26775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9968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1524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 y="1524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807242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086600" cy="533400"/>
          </a:xfrm>
        </p:spPr>
        <p:txBody>
          <a:bodyPr/>
          <a:lstStyle/>
          <a:p>
            <a:r>
              <a:rPr lang="en-US"/>
              <a:t>Click to edit Master title style</a:t>
            </a:r>
          </a:p>
        </p:txBody>
      </p:sp>
      <p:sp>
        <p:nvSpPr>
          <p:cNvPr id="3" name="Text Placeholder 2"/>
          <p:cNvSpPr>
            <a:spLocks noGrp="1"/>
          </p:cNvSpPr>
          <p:nvPr>
            <p:ph type="body" sz="half" idx="1"/>
          </p:nvPr>
        </p:nvSpPr>
        <p:spPr>
          <a:xfrm>
            <a:off x="457200"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60767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086600" cy="533400"/>
          </a:xfrm>
        </p:spPr>
        <p:txBody>
          <a:bodyPr/>
          <a:lstStyle/>
          <a:p>
            <a:r>
              <a:rPr lang="en-US"/>
              <a:t>Click to edit Master title style</a:t>
            </a:r>
          </a:p>
        </p:txBody>
      </p:sp>
      <p:sp>
        <p:nvSpPr>
          <p:cNvPr id="3" name="Text Placeholder 2"/>
          <p:cNvSpPr>
            <a:spLocks noGrp="1"/>
          </p:cNvSpPr>
          <p:nvPr>
            <p:ph type="body" sz="half" idx="1"/>
          </p:nvPr>
        </p:nvSpPr>
        <p:spPr>
          <a:xfrm>
            <a:off x="457200"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0039"/>
            <a:ext cx="4038600" cy="218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08426"/>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97403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1" y="152400"/>
            <a:ext cx="6286500" cy="5334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3097530" y="6324600"/>
            <a:ext cx="5970270" cy="381000"/>
          </a:xfrm>
        </p:spPr>
        <p:txBody>
          <a:bodyPr/>
          <a:lstStyle>
            <a:lvl1pPr>
              <a:defRPr i="0" smtClean="0">
                <a:ea typeface="MS PGothic" panose="020B0600070205080204" pitchFamily="34" charset="-128"/>
              </a:defRPr>
            </a:lvl1pPr>
          </a:lstStyle>
          <a:p>
            <a:r>
              <a:rPr lang="en-US" altLang="en-US" i="1" dirty="0"/>
              <a:t>Big C++ </a:t>
            </a:r>
            <a:r>
              <a:rPr lang="en-US" altLang="en-US" dirty="0"/>
              <a:t>by Cay </a:t>
            </a:r>
            <a:r>
              <a:rPr lang="en-US" altLang="en-US" dirty="0" err="1"/>
              <a:t>Horstmann</a:t>
            </a:r>
            <a:r>
              <a:rPr lang="en-US" altLang="en-US" dirty="0"/>
              <a:t> </a:t>
            </a:r>
          </a:p>
          <a:p>
            <a:r>
              <a:rPr lang="en-US" altLang="en-US" dirty="0"/>
              <a:t>Copyright © 2018 by John Wiley &amp; Sons. All rights reserved  </a:t>
            </a:r>
            <a:fld id="{CAFB0CE1-330A-4056-8F6C-29898ADC6BF6}" type="slidenum">
              <a:rPr lang="en-US" altLang="en-US" smtClean="0"/>
              <a:pPr/>
              <a:t>‹#›</a:t>
            </a:fld>
            <a:endParaRPr lang="en-US" altLang="en-US" dirty="0"/>
          </a:p>
        </p:txBody>
      </p:sp>
    </p:spTree>
    <p:extLst>
      <p:ext uri="{BB962C8B-B14F-4D97-AF65-F5344CB8AC3E}">
        <p14:creationId xmlns:p14="http://schemas.microsoft.com/office/powerpoint/2010/main" val="379212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72936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93989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48547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83966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84390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77257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37955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708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570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9" name="Rectangle 5"/>
          <p:cNvSpPr>
            <a:spLocks noGrp="1" noChangeArrowheads="1"/>
          </p:cNvSpPr>
          <p:nvPr>
            <p:ph type="ftr" sz="quarter" idx="3"/>
          </p:nvPr>
        </p:nvSpPr>
        <p:spPr bwMode="auto">
          <a:xfrm>
            <a:off x="3810000" y="6324600"/>
            <a:ext cx="5257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1">
                <a:latin typeface="Arial" pitchFamily="34" charset="0"/>
                <a:ea typeface="ＭＳ Ｐゴシック" charset="-128"/>
              </a:defRPr>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
        <p:nvSpPr>
          <p:cNvPr id="2" name="Line 8"/>
          <p:cNvSpPr>
            <a:spLocks noChangeShapeType="1"/>
          </p:cNvSpPr>
          <p:nvPr userDrawn="1"/>
        </p:nvSpPr>
        <p:spPr bwMode="auto">
          <a:xfrm>
            <a:off x="0" y="685800"/>
            <a:ext cx="9144000"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hf sldNum="0" hdr="0" dt="0"/>
  <p:txStyles>
    <p:titleStyle>
      <a:lvl1pPr algn="l" rtl="0" eaLnBrk="0" fontAlgn="base" hangingPunct="0">
        <a:spcBef>
          <a:spcPct val="0"/>
        </a:spcBef>
        <a:spcAft>
          <a:spcPct val="0"/>
        </a:spcAft>
        <a:defRPr sz="2400" b="1">
          <a:solidFill>
            <a:srgbClr val="0033CC"/>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5pPr>
      <a:lvl6pPr marL="457200" algn="l" rtl="0" fontAlgn="base">
        <a:spcBef>
          <a:spcPct val="0"/>
        </a:spcBef>
        <a:spcAft>
          <a:spcPct val="0"/>
        </a:spcAft>
        <a:defRPr sz="2400" b="1">
          <a:solidFill>
            <a:srgbClr val="0033CC"/>
          </a:solidFill>
          <a:latin typeface="Arial" charset="0"/>
        </a:defRPr>
      </a:lvl6pPr>
      <a:lvl7pPr marL="914400" algn="l" rtl="0" fontAlgn="base">
        <a:spcBef>
          <a:spcPct val="0"/>
        </a:spcBef>
        <a:spcAft>
          <a:spcPct val="0"/>
        </a:spcAft>
        <a:defRPr sz="2400" b="1">
          <a:solidFill>
            <a:srgbClr val="0033CC"/>
          </a:solidFill>
          <a:latin typeface="Arial" charset="0"/>
        </a:defRPr>
      </a:lvl7pPr>
      <a:lvl8pPr marL="1371600" algn="l" rtl="0" fontAlgn="base">
        <a:spcBef>
          <a:spcPct val="0"/>
        </a:spcBef>
        <a:spcAft>
          <a:spcPct val="0"/>
        </a:spcAft>
        <a:defRPr sz="2400" b="1">
          <a:solidFill>
            <a:srgbClr val="0033CC"/>
          </a:solidFill>
          <a:latin typeface="Arial" charset="0"/>
        </a:defRPr>
      </a:lvl8pPr>
      <a:lvl9pPr marL="1828800" algn="l" rtl="0" fontAlgn="base">
        <a:spcBef>
          <a:spcPct val="0"/>
        </a:spcBef>
        <a:spcAft>
          <a:spcPct val="0"/>
        </a:spcAft>
        <a:defRPr sz="2400" b="1">
          <a:solidFill>
            <a:srgbClr val="0033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5363" name="Rectangle 2"/>
          <p:cNvSpPr>
            <a:spLocks noGrp="1" noChangeArrowheads="1"/>
          </p:cNvSpPr>
          <p:nvPr>
            <p:ph type="ctrTitle"/>
          </p:nvPr>
        </p:nvSpPr>
        <p:spPr>
          <a:xfrm>
            <a:off x="4446588" y="2146300"/>
            <a:ext cx="4240212" cy="1982788"/>
          </a:xfrm>
        </p:spPr>
        <p:txBody>
          <a:bodyPr/>
          <a:lstStyle/>
          <a:p>
            <a:pPr eaLnBrk="1" hangingPunct="1"/>
            <a:r>
              <a:rPr lang="en-US" altLang="en-US" sz="3200" b="0" dirty="0"/>
              <a:t>Chapter Four: Loops</a:t>
            </a:r>
            <a:br>
              <a:rPr lang="en-US" altLang="en-US" sz="3200" b="0" dirty="0"/>
            </a:br>
            <a:br>
              <a:rPr lang="en-US" altLang="en-US" sz="3200" b="0" dirty="0"/>
            </a:br>
            <a:endParaRPr lang="en-US" altLang="en-US" sz="3200" b="0" dirty="0"/>
          </a:p>
        </p:txBody>
      </p:sp>
      <p:pic>
        <p:nvPicPr>
          <p:cNvPr id="2" name="Picture 1" descr="Image of roller coaster 360 degree loop."/>
          <p:cNvPicPr>
            <a:picLocks noChangeAspect="1"/>
          </p:cNvPicPr>
          <p:nvPr/>
        </p:nvPicPr>
        <p:blipFill>
          <a:blip r:embed="rId2"/>
          <a:stretch>
            <a:fillRect/>
          </a:stretch>
        </p:blipFill>
        <p:spPr>
          <a:xfrm>
            <a:off x="555108" y="1179881"/>
            <a:ext cx="3695700" cy="32861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0419" name="Text Box 9"/>
          <p:cNvSpPr txBox="1">
            <a:spLocks noChangeArrowheads="1"/>
          </p:cNvSpPr>
          <p:nvPr/>
        </p:nvSpPr>
        <p:spPr bwMode="auto">
          <a:xfrm>
            <a:off x="-1" y="1456808"/>
            <a:ext cx="2764465" cy="41549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dirty="0">
                <a:latin typeface="Arial" panose="020B0604020202020204" pitchFamily="34" charset="0"/>
              </a:rPr>
              <a:t>…the values are updated for 15 iterations…</a:t>
            </a:r>
          </a:p>
          <a:p>
            <a:pPr algn="ctr" eaLnBrk="1" hangingPunct="1">
              <a:spcBef>
                <a:spcPct val="50000"/>
              </a:spcBef>
            </a:pPr>
            <a:endParaRPr lang="en-US" altLang="en-US" sz="2400" b="0" dirty="0">
              <a:latin typeface="Arial" panose="020B0604020202020204" pitchFamily="34" charset="0"/>
            </a:endParaRPr>
          </a:p>
          <a:p>
            <a:pPr algn="ctr" eaLnBrk="1" hangingPunct="1">
              <a:spcBef>
                <a:spcPct val="50000"/>
              </a:spcBef>
            </a:pPr>
            <a:r>
              <a:rPr lang="en-US" altLang="en-US" sz="2400" b="0" dirty="0">
                <a:latin typeface="Arial" panose="020B0604020202020204" pitchFamily="34" charset="0"/>
              </a:rPr>
              <a:t>…until the </a:t>
            </a:r>
            <a:r>
              <a:rPr lang="en-US" altLang="en-US" sz="2400" dirty="0"/>
              <a:t>balance</a:t>
            </a:r>
            <a:r>
              <a:rPr lang="en-US" altLang="en-US" sz="2400" b="0" dirty="0">
                <a:latin typeface="Arial" panose="020B0604020202020204" pitchFamily="34" charset="0"/>
              </a:rPr>
              <a:t> is finally(!) over $20,000 and the </a:t>
            </a:r>
            <a:r>
              <a:rPr lang="en-US" altLang="en-US" sz="2400" dirty="0">
                <a:cs typeface="Courier New" panose="02070309020205020404" pitchFamily="49" charset="0"/>
              </a:rPr>
              <a:t>while() </a:t>
            </a:r>
            <a:r>
              <a:rPr lang="en-US" altLang="en-US" sz="2400" b="0" dirty="0">
                <a:latin typeface="Arial" panose="020B0604020202020204" pitchFamily="34" charset="0"/>
              </a:rPr>
              <a:t>test becomes </a:t>
            </a:r>
            <a:r>
              <a:rPr lang="en-US" altLang="en-US" sz="2400" dirty="0"/>
              <a:t>false</a:t>
            </a:r>
            <a:r>
              <a:rPr lang="en-US" altLang="en-US" sz="2400" b="0" dirty="0">
                <a:latin typeface="Arial" panose="020B0604020202020204" pitchFamily="34" charset="0"/>
              </a:rPr>
              <a:t>. </a:t>
            </a:r>
          </a:p>
        </p:txBody>
      </p:sp>
      <p:sp>
        <p:nvSpPr>
          <p:cNvPr id="60420" name="Text Box 10"/>
          <p:cNvSpPr txBox="1">
            <a:spLocks noChangeArrowheads="1"/>
          </p:cNvSpPr>
          <p:nvPr/>
        </p:nvSpPr>
        <p:spPr bwMode="auto">
          <a:xfrm>
            <a:off x="0" y="2032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sz="2400">
                <a:solidFill>
                  <a:srgbClr val="0033CC"/>
                </a:solidFill>
                <a:latin typeface="Arial" panose="020B0604020202020204" pitchFamily="34" charset="0"/>
              </a:rPr>
              <a:t>Program Run</a:t>
            </a:r>
          </a:p>
        </p:txBody>
      </p:sp>
      <p:graphicFrame>
        <p:nvGraphicFramePr>
          <p:cNvPr id="1024458" name="Group 458" descr="Table showing hand trace of balance, year, and interest, for 15 years, one year per row"/>
          <p:cNvGraphicFramePr>
            <a:graphicFrameLocks noGrp="1"/>
          </p:cNvGraphicFramePr>
          <p:nvPr>
            <p:extLst>
              <p:ext uri="{D42A27DB-BD31-4B8C-83A1-F6EECF244321}">
                <p14:modId xmlns:p14="http://schemas.microsoft.com/office/powerpoint/2010/main" val="3661126452"/>
              </p:ext>
            </p:extLst>
          </p:nvPr>
        </p:nvGraphicFramePr>
        <p:xfrm>
          <a:off x="2477386" y="733530"/>
          <a:ext cx="6220047" cy="5551114"/>
        </p:xfrm>
        <a:graphic>
          <a:graphicData uri="http://schemas.openxmlformats.org/drawingml/2006/table">
            <a:tbl>
              <a:tblPr/>
              <a:tblGrid>
                <a:gridCol w="1993785">
                  <a:extLst>
                    <a:ext uri="{9D8B030D-6E8A-4147-A177-3AD203B41FA5}">
                      <a16:colId xmlns:a16="http://schemas.microsoft.com/office/drawing/2014/main" val="20000"/>
                    </a:ext>
                  </a:extLst>
                </a:gridCol>
                <a:gridCol w="849911">
                  <a:extLst>
                    <a:ext uri="{9D8B030D-6E8A-4147-A177-3AD203B41FA5}">
                      <a16:colId xmlns:a16="http://schemas.microsoft.com/office/drawing/2014/main" val="20001"/>
                    </a:ext>
                  </a:extLst>
                </a:gridCol>
                <a:gridCol w="1237137">
                  <a:extLst>
                    <a:ext uri="{9D8B030D-6E8A-4147-A177-3AD203B41FA5}">
                      <a16:colId xmlns:a16="http://schemas.microsoft.com/office/drawing/2014/main" val="20002"/>
                    </a:ext>
                  </a:extLst>
                </a:gridCol>
                <a:gridCol w="1338185">
                  <a:extLst>
                    <a:ext uri="{9D8B030D-6E8A-4147-A177-3AD203B41FA5}">
                      <a16:colId xmlns:a16="http://schemas.microsoft.com/office/drawing/2014/main" val="20003"/>
                    </a:ext>
                  </a:extLst>
                </a:gridCol>
                <a:gridCol w="801029">
                  <a:extLst>
                    <a:ext uri="{9D8B030D-6E8A-4147-A177-3AD203B41FA5}">
                      <a16:colId xmlns:a16="http://schemas.microsoft.com/office/drawing/2014/main" val="20004"/>
                    </a:ext>
                  </a:extLst>
                </a:gridCol>
              </a:tblGrid>
              <a:tr h="361455">
                <a:tc gridSpan="2">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before entering while's body</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at the end of while's body</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Courier New" panose="02070309020205020404" pitchFamily="49" charset="0"/>
                        </a:rPr>
                        <a:t>balance</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Courier New" panose="02070309020205020404" pitchFamily="49"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Courier New" panose="02070309020205020404" pitchFamily="49" charset="0"/>
                        </a:rPr>
                        <a:t>year</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Courier New" panose="02070309020205020404" pitchFamily="49"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Courier New" panose="02070309020205020404" pitchFamily="49" charset="0"/>
                        </a:rPr>
                        <a:t>interest</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Courier New" panose="02070309020205020404" pitchFamily="49"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Courier New" panose="02070309020205020404" pitchFamily="49" charset="0"/>
                        </a:rPr>
                        <a:t>balance</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Courier New" panose="02070309020205020404" pitchFamily="49"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Courier New" panose="02070309020205020404" pitchFamily="49" charset="0"/>
                        </a:rPr>
                        <a:t>year</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Courier New" panose="02070309020205020404" pitchFamily="49"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5027">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10000.00</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0</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500.00</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10500.00</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12859">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10500.00</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525.00</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11025.00</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2</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11025.00</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2</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551.25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11576.25</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3</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95027">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11576.25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3</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578.81</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12155.06</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4</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12155.06</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4</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607.75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12762.82</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95027">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12762.82</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5</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638.14</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13400.96</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6</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13400.96</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6</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670.05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14071.00</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7</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95027">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14071.00</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7</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703.55</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14774.55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8</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14774.55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8</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738.73</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15513.28</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9</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15513.28</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9</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775.66</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16288.95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10</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95027">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16288.95</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10</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814.45</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17103.39</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11</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17103.39</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11</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855.17</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17958.56</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12</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295027">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17958.56</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12</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897.93</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18856.49</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13</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18856.49</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13</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942.82</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19799.32</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14</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r h="295027">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19799.32</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14</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989.97</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20789.28</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15</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96648">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20789.28</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rPr>
                        <a:t>15</a:t>
                      </a:r>
                      <a:endParaRPr kumimoji="0" lang="en-US" altLang="en-US" sz="3200" b="1" i="0" u="none" strike="noStrike" cap="none" normalizeH="0" baseline="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gridSpan="3">
                  <a:txBody>
                    <a:bodyPr/>
                    <a:lstStyle>
                      <a:lvl1pPr eaLnBrk="0" hangingPunct="0">
                        <a:spcBef>
                          <a:spcPct val="20000"/>
                        </a:spcBef>
                        <a:defRPr sz="28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defRPr sz="24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Arial" panose="020B0604020202020204" pitchFamily="34" charset="0"/>
                          <a:ea typeface="MS PGothic" panose="020B0600070205080204" pitchFamily="34" charset="-128"/>
                        </a:defRPr>
                      </a:lvl3pPr>
                      <a:lvl4pPr eaLnBrk="0" hangingPunct="0">
                        <a:spcBef>
                          <a:spcPct val="20000"/>
                        </a:spcBef>
                        <a:defRPr>
                          <a:solidFill>
                            <a:schemeClr val="tx1"/>
                          </a:solidFill>
                          <a:latin typeface="Arial" panose="020B0604020202020204" pitchFamily="34" charset="0"/>
                          <a:ea typeface="MS PGothic" panose="020B0600070205080204" pitchFamily="34" charset="-128"/>
                        </a:defRPr>
                      </a:lvl4pPr>
                      <a:lvl5pPr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rPr>
                        <a:t>while statement is over</a:t>
                      </a:r>
                      <a:endParaRPr kumimoji="0" lang="en-US" altLang="en-US" sz="3200" b="1" i="0" u="none" strike="noStrike" cap="none" normalizeH="0" baseline="0" dirty="0">
                        <a:ln>
                          <a:noFill/>
                        </a:ln>
                        <a:solidFill>
                          <a:schemeClr val="tx1"/>
                        </a:solidFill>
                        <a:effectLst/>
                        <a:latin typeface="+mn-lt"/>
                        <a:ea typeface="MS PGothic" panose="020B0600070205080204" pitchFamily="34" charset="-128"/>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5048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9635" name="Rectangle 13"/>
          <p:cNvSpPr>
            <a:spLocks noGrp="1" noChangeArrowheads="1"/>
          </p:cNvSpPr>
          <p:nvPr>
            <p:ph type="title"/>
          </p:nvPr>
        </p:nvSpPr>
        <p:spPr>
          <a:xfrm>
            <a:off x="0" y="152400"/>
            <a:ext cx="9144000" cy="533400"/>
          </a:xfrm>
        </p:spPr>
        <p:txBody>
          <a:bodyPr/>
          <a:lstStyle/>
          <a:p>
            <a:pPr eaLnBrk="1" hangingPunct="1"/>
            <a:r>
              <a:rPr lang="en-US" altLang="en-US" dirty="0"/>
              <a:t>Flowchart of the Investment Calculation </a:t>
            </a:r>
            <a:r>
              <a:rPr lang="en-US" altLang="en-US" sz="2600" dirty="0">
                <a:latin typeface="Courier New" panose="02070309020205020404" pitchFamily="49" charset="0"/>
                <a:cs typeface="Courier New" panose="02070309020205020404" pitchFamily="49" charset="0"/>
              </a:rPr>
              <a:t>while</a:t>
            </a:r>
            <a:r>
              <a:rPr lang="en-US" altLang="en-US" dirty="0"/>
              <a:t> Loop</a:t>
            </a:r>
          </a:p>
        </p:txBody>
      </p:sp>
      <p:pic>
        <p:nvPicPr>
          <p:cNvPr id="69636" name="Picture 14" descr="Flowchart with decision diamond at the top, and 2 task boxes below to increment year and add interest to balance, then branch back to diamond." title="Flowchart of the while Loop"/>
          <p:cNvPicPr>
            <a:picLocks noChangeAspect="1" noChangeArrowheads="1"/>
          </p:cNvPicPr>
          <p:nvPr/>
        </p:nvPicPr>
        <p:blipFill>
          <a:blip r:embed="rId2">
            <a:lum contrast="10000"/>
            <a:extLst>
              <a:ext uri="{28A0092B-C50C-407E-A947-70E740481C1C}">
                <a14:useLocalDpi xmlns:a14="http://schemas.microsoft.com/office/drawing/2010/main" val="0"/>
              </a:ext>
            </a:extLst>
          </a:blip>
          <a:srcRect/>
          <a:stretch>
            <a:fillRect/>
          </a:stretch>
        </p:blipFill>
        <p:spPr bwMode="auto">
          <a:xfrm>
            <a:off x="1121619" y="746088"/>
            <a:ext cx="3279775" cy="589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24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5059" name="Rectangle 2"/>
          <p:cNvSpPr>
            <a:spLocks noGrp="1" noChangeArrowheads="1"/>
          </p:cNvSpPr>
          <p:nvPr>
            <p:ph type="title"/>
          </p:nvPr>
        </p:nvSpPr>
        <p:spPr>
          <a:noFill/>
        </p:spPr>
        <p:txBody>
          <a:bodyPr/>
          <a:lstStyle/>
          <a:p>
            <a:pPr eaLnBrk="1" hangingPunct="1"/>
            <a:r>
              <a:rPr lang="en-US" altLang="en-US"/>
              <a:t>The </a:t>
            </a:r>
            <a:r>
              <a:rPr lang="en-US" altLang="en-US" sz="2600">
                <a:latin typeface="Courier New" panose="02070309020205020404" pitchFamily="49" charset="0"/>
                <a:cs typeface="Courier New" panose="02070309020205020404" pitchFamily="49" charset="0"/>
              </a:rPr>
              <a:t>while</a:t>
            </a:r>
            <a:r>
              <a:rPr lang="en-US" altLang="en-US"/>
              <a:t> Statement</a:t>
            </a:r>
          </a:p>
        </p:txBody>
      </p:sp>
      <p:pic>
        <p:nvPicPr>
          <p:cNvPr id="45060" name="Picture 4" descr="Diagram showing hints for while statement syntax, such as never putting a semicolon after the parentheses, and lining up the braces vertically.&#10;&#10;If the condition never becomes false, an infinite loop occu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3" y="1144588"/>
            <a:ext cx="90297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71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while</a:t>
            </a:r>
            <a:r>
              <a:rPr lang="en-US" dirty="0"/>
              <a:t> Loop Examples: Table 1</a:t>
            </a:r>
          </a:p>
        </p:txBody>
      </p:sp>
      <p:graphicFrame>
        <p:nvGraphicFramePr>
          <p:cNvPr id="3" name="Table 2"/>
          <p:cNvGraphicFramePr>
            <a:graphicFrameLocks noGrp="1"/>
          </p:cNvGraphicFramePr>
          <p:nvPr>
            <p:extLst>
              <p:ext uri="{D42A27DB-BD31-4B8C-83A1-F6EECF244321}">
                <p14:modId xmlns:p14="http://schemas.microsoft.com/office/powerpoint/2010/main" val="34127760"/>
              </p:ext>
            </p:extLst>
          </p:nvPr>
        </p:nvGraphicFramePr>
        <p:xfrm>
          <a:off x="244549" y="797443"/>
          <a:ext cx="8729331" cy="5521357"/>
        </p:xfrm>
        <a:graphic>
          <a:graphicData uri="http://schemas.openxmlformats.org/drawingml/2006/table">
            <a:tbl>
              <a:tblPr/>
              <a:tblGrid>
                <a:gridCol w="3147237">
                  <a:extLst>
                    <a:ext uri="{9D8B030D-6E8A-4147-A177-3AD203B41FA5}">
                      <a16:colId xmlns:a16="http://schemas.microsoft.com/office/drawing/2014/main" val="20000"/>
                    </a:ext>
                  </a:extLst>
                </a:gridCol>
                <a:gridCol w="1562986">
                  <a:extLst>
                    <a:ext uri="{9D8B030D-6E8A-4147-A177-3AD203B41FA5}">
                      <a16:colId xmlns:a16="http://schemas.microsoft.com/office/drawing/2014/main" val="20001"/>
                    </a:ext>
                  </a:extLst>
                </a:gridCol>
                <a:gridCol w="4019108">
                  <a:extLst>
                    <a:ext uri="{9D8B030D-6E8A-4147-A177-3AD203B41FA5}">
                      <a16:colId xmlns:a16="http://schemas.microsoft.com/office/drawing/2014/main" val="20002"/>
                    </a:ext>
                  </a:extLst>
                </a:gridCol>
              </a:tblGrid>
              <a:tr h="278820">
                <a:tc>
                  <a:txBody>
                    <a:bodyPr/>
                    <a:lstStyle/>
                    <a:p>
                      <a:pPr algn="ctr"/>
                      <a:r>
                        <a:rPr lang="en-US" sz="1600" b="1" i="0" dirty="0">
                          <a:solidFill>
                            <a:srgbClr val="006CB7"/>
                          </a:solidFill>
                          <a:effectLst/>
                          <a:latin typeface="+mn-lt"/>
                        </a:rPr>
                        <a:t>Loop (all preceded by </a:t>
                      </a:r>
                      <a:r>
                        <a:rPr lang="en-US" sz="1600" b="1" i="0" dirty="0" err="1">
                          <a:solidFill>
                            <a:srgbClr val="006CB7"/>
                          </a:solidFill>
                          <a:effectLst/>
                          <a:latin typeface="Courier New" panose="02070309020205020404" pitchFamily="49" charset="0"/>
                          <a:cs typeface="Courier New" panose="02070309020205020404" pitchFamily="49" charset="0"/>
                        </a:rPr>
                        <a:t>i</a:t>
                      </a:r>
                      <a:r>
                        <a:rPr lang="en-US" sz="1600" b="1" i="0" dirty="0">
                          <a:solidFill>
                            <a:srgbClr val="006CB7"/>
                          </a:solidFill>
                          <a:effectLst/>
                          <a:latin typeface="Courier New" panose="02070309020205020404" pitchFamily="49" charset="0"/>
                          <a:cs typeface="Courier New" panose="02070309020205020404" pitchFamily="49" charset="0"/>
                        </a:rPr>
                        <a:t>=5;</a:t>
                      </a:r>
                      <a:r>
                        <a:rPr lang="en-US" sz="1600" b="1" i="0" baseline="0" dirty="0">
                          <a:solidFill>
                            <a:srgbClr val="006CB7"/>
                          </a:solidFill>
                          <a:effectLst/>
                          <a:latin typeface="DejaVuSans"/>
                        </a:rPr>
                        <a:t> )</a:t>
                      </a:r>
                      <a:endParaRPr lang="en-US" sz="1600" b="1" i="0" dirty="0">
                        <a:solidFill>
                          <a:srgbClr val="006CB7"/>
                        </a:solidFill>
                        <a:effectLst/>
                        <a:latin typeface="DejaVuSans"/>
                      </a:endParaRP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600" b="1" i="0" dirty="0">
                          <a:solidFill>
                            <a:srgbClr val="006CB7"/>
                          </a:solidFill>
                          <a:effectLst/>
                          <a:latin typeface="+mn-lt"/>
                        </a:rPr>
                        <a:t>Output</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600" b="1" i="0" dirty="0">
                          <a:solidFill>
                            <a:srgbClr val="006CB7"/>
                          </a:solidFill>
                          <a:effectLst/>
                          <a:latin typeface="+mn-lt"/>
                        </a:rPr>
                        <a:t>Explanation</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0"/>
                  </a:ext>
                </a:extLst>
              </a:tr>
              <a:tr h="666120">
                <a:tc>
                  <a:txBody>
                    <a:bodyPr/>
                    <a:lstStyle/>
                    <a:p>
                      <a:r>
                        <a:rPr lang="nn-NO" sz="1600" dirty="0">
                          <a:effectLst/>
                          <a:latin typeface="Courier New" panose="02070309020205020404" pitchFamily="49" charset="0"/>
                          <a:cs typeface="Courier New" panose="02070309020205020404" pitchFamily="49" charset="0"/>
                        </a:rPr>
                        <a:t>while (i &gt; 0) </a:t>
                      </a:r>
                    </a:p>
                    <a:p>
                      <a:r>
                        <a:rPr lang="nn-NO" sz="1600" dirty="0">
                          <a:effectLst/>
                          <a:latin typeface="Courier New" panose="02070309020205020404" pitchFamily="49" charset="0"/>
                          <a:cs typeface="Courier New" panose="02070309020205020404" pitchFamily="49" charset="0"/>
                        </a:rPr>
                        <a:t>{ cout &lt;&lt; i &lt;&lt; " "; i--; }</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600" b="0" i="0" dirty="0">
                          <a:solidFill>
                            <a:srgbClr val="000000"/>
                          </a:solidFill>
                          <a:effectLst/>
                          <a:latin typeface="+mn-lt"/>
                        </a:rPr>
                        <a:t>5 4 3 2 1</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When </a:t>
                      </a:r>
                      <a:r>
                        <a:rPr lang="en-US" sz="1600" b="0" i="0" dirty="0" err="1">
                          <a:solidFill>
                            <a:srgbClr val="000000"/>
                          </a:solidFill>
                          <a:effectLst/>
                          <a:latin typeface="+mn-lt"/>
                        </a:rPr>
                        <a:t>i</a:t>
                      </a:r>
                      <a:r>
                        <a:rPr lang="en-US" sz="1600" b="0" i="0" dirty="0">
                          <a:solidFill>
                            <a:srgbClr val="000000"/>
                          </a:solidFill>
                          <a:effectLst/>
                          <a:latin typeface="+mn-lt"/>
                        </a:rPr>
                        <a:t> is 0, the loop condition is false, and the loop ends.</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1"/>
                  </a:ext>
                </a:extLst>
              </a:tr>
              <a:tr h="859770">
                <a:tc>
                  <a:txBody>
                    <a:bodyPr/>
                    <a:lstStyle/>
                    <a:p>
                      <a:r>
                        <a:rPr lang="nn-NO" sz="1600" dirty="0">
                          <a:effectLst/>
                          <a:latin typeface="Courier New" panose="02070309020205020404" pitchFamily="49" charset="0"/>
                          <a:cs typeface="Courier New" panose="02070309020205020404" pitchFamily="49" charset="0"/>
                        </a:rPr>
                        <a:t>while (i &gt; 0) </a:t>
                      </a:r>
                    </a:p>
                    <a:p>
                      <a:r>
                        <a:rPr lang="nn-NO" sz="1600" dirty="0">
                          <a:effectLst/>
                          <a:latin typeface="Courier New" panose="02070309020205020404" pitchFamily="49" charset="0"/>
                          <a:cs typeface="Courier New" panose="02070309020205020404" pitchFamily="49" charset="0"/>
                        </a:rPr>
                        <a:t>{ cout &lt;&lt; i &lt;&lt; " "; i++; }</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600" b="0" i="0" dirty="0">
                          <a:solidFill>
                            <a:srgbClr val="000000"/>
                          </a:solidFill>
                          <a:effectLst/>
                          <a:latin typeface="+mn-lt"/>
                        </a:rPr>
                        <a:t>5 6 7 8 9 10 11 ...</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The </a:t>
                      </a:r>
                      <a:r>
                        <a:rPr lang="en-US" sz="1600" b="0" i="0" dirty="0" err="1">
                          <a:solidFill>
                            <a:srgbClr val="000000"/>
                          </a:solidFill>
                          <a:effectLst/>
                          <a:latin typeface="+mn-lt"/>
                        </a:rPr>
                        <a:t>i</a:t>
                      </a:r>
                      <a:r>
                        <a:rPr lang="en-US" sz="1600" b="0" i="0" dirty="0">
                          <a:solidFill>
                            <a:srgbClr val="000000"/>
                          </a:solidFill>
                          <a:effectLst/>
                          <a:latin typeface="+mn-lt"/>
                        </a:rPr>
                        <a:t>++ statement is an error causing an “infinite loop” (see Common Error 4.1).</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2"/>
                  </a:ext>
                </a:extLst>
              </a:tr>
              <a:tr h="718077">
                <a:tc>
                  <a:txBody>
                    <a:bodyPr/>
                    <a:lstStyle/>
                    <a:p>
                      <a:r>
                        <a:rPr lang="nn-NO" sz="1600" dirty="0">
                          <a:effectLst/>
                          <a:latin typeface="Courier New" panose="02070309020205020404" pitchFamily="49" charset="0"/>
                          <a:cs typeface="Courier New" panose="02070309020205020404" pitchFamily="49" charset="0"/>
                        </a:rPr>
                        <a:t>while (i &gt; 5) </a:t>
                      </a:r>
                    </a:p>
                    <a:p>
                      <a:r>
                        <a:rPr lang="nn-NO" sz="1600" dirty="0">
                          <a:effectLst/>
                          <a:latin typeface="Courier New" panose="02070309020205020404" pitchFamily="49" charset="0"/>
                          <a:cs typeface="Courier New" panose="02070309020205020404" pitchFamily="49" charset="0"/>
                        </a:rPr>
                        <a:t>{ cout &lt;&lt; i &lt;&lt; " "; i--; }</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600" b="0" i="0" dirty="0">
                          <a:solidFill>
                            <a:srgbClr val="C00000"/>
                          </a:solidFill>
                          <a:effectLst/>
                          <a:latin typeface="+mn-lt"/>
                        </a:rPr>
                        <a:t>(No output)</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The statement </a:t>
                      </a:r>
                      <a:r>
                        <a:rPr lang="en-US" sz="1600" b="0" i="0" dirty="0" err="1">
                          <a:solidFill>
                            <a:srgbClr val="000000"/>
                          </a:solidFill>
                          <a:effectLst/>
                          <a:latin typeface="+mn-lt"/>
                        </a:rPr>
                        <a:t>i</a:t>
                      </a:r>
                      <a:r>
                        <a:rPr lang="en-US" sz="1600" b="0" i="0" dirty="0">
                          <a:solidFill>
                            <a:srgbClr val="000000"/>
                          </a:solidFill>
                          <a:effectLst/>
                          <a:latin typeface="+mn-lt"/>
                        </a:rPr>
                        <a:t> &gt; 5 is false, and the loop is never executed.</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3"/>
                  </a:ext>
                </a:extLst>
              </a:tr>
              <a:tr h="1486444">
                <a:tc>
                  <a:txBody>
                    <a:bodyPr/>
                    <a:lstStyle/>
                    <a:p>
                      <a:r>
                        <a:rPr lang="nn-NO" sz="1600" dirty="0">
                          <a:effectLst/>
                          <a:latin typeface="Courier New" panose="02070309020205020404" pitchFamily="49" charset="0"/>
                          <a:cs typeface="Courier New" panose="02070309020205020404" pitchFamily="49" charset="0"/>
                        </a:rPr>
                        <a:t>while (i &lt; 0) </a:t>
                      </a:r>
                    </a:p>
                    <a:p>
                      <a:r>
                        <a:rPr lang="nn-NO" sz="1600" dirty="0">
                          <a:effectLst/>
                          <a:latin typeface="Courier New" panose="02070309020205020404" pitchFamily="49" charset="0"/>
                          <a:cs typeface="Courier New" panose="02070309020205020404" pitchFamily="49" charset="0"/>
                        </a:rPr>
                        <a:t>{ cout &lt;&lt; i &lt;&lt; " "; </a:t>
                      </a:r>
                    </a:p>
                    <a:p>
                      <a:r>
                        <a:rPr lang="nn-NO" sz="1600" dirty="0">
                          <a:effectLst/>
                          <a:latin typeface="Courier New" panose="02070309020205020404" pitchFamily="49" charset="0"/>
                          <a:cs typeface="Courier New" panose="02070309020205020404" pitchFamily="49" charset="0"/>
                        </a:rPr>
                        <a:t>  i--; </a:t>
                      </a:r>
                    </a:p>
                    <a:p>
                      <a:r>
                        <a:rPr lang="nn-NO" sz="1600" dirty="0">
                          <a:effectLst/>
                          <a:latin typeface="Courier New" panose="02070309020205020404" pitchFamily="49" charset="0"/>
                          <a:cs typeface="Courier New" panose="02070309020205020404" pitchFamily="49" charset="0"/>
                        </a:rPr>
                        <a:t>}</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600" b="0" i="0" dirty="0">
                          <a:solidFill>
                            <a:srgbClr val="C00000"/>
                          </a:solidFill>
                          <a:effectLst/>
                          <a:latin typeface="+mn-lt"/>
                        </a:rPr>
                        <a:t>(No output)</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The programmer probably thought, “Stop when </a:t>
                      </a:r>
                      <a:r>
                        <a:rPr lang="en-US" sz="1600" b="0" i="0" dirty="0" err="1">
                          <a:solidFill>
                            <a:srgbClr val="000000"/>
                          </a:solidFill>
                          <a:effectLst/>
                          <a:latin typeface="+mn-lt"/>
                        </a:rPr>
                        <a:t>i</a:t>
                      </a:r>
                      <a:r>
                        <a:rPr lang="en-US" sz="1600" b="0" i="0" dirty="0">
                          <a:solidFill>
                            <a:srgbClr val="000000"/>
                          </a:solidFill>
                          <a:effectLst/>
                          <a:latin typeface="+mn-lt"/>
                        </a:rPr>
                        <a:t> is less than 0”. However, the loop condition controls when the loop is executed, not when it ends (see Common Error 4.2).</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4"/>
                  </a:ext>
                </a:extLst>
              </a:tr>
              <a:tr h="1247070">
                <a:tc>
                  <a:txBody>
                    <a:bodyPr/>
                    <a:lstStyle/>
                    <a:p>
                      <a:r>
                        <a:rPr lang="nn-NO" sz="1600" dirty="0">
                          <a:effectLst/>
                          <a:latin typeface="Courier New" panose="02070309020205020404" pitchFamily="49" charset="0"/>
                          <a:cs typeface="Courier New" panose="02070309020205020404" pitchFamily="49" charset="0"/>
                        </a:rPr>
                        <a:t>while (i &gt; 0); </a:t>
                      </a:r>
                    </a:p>
                    <a:p>
                      <a:r>
                        <a:rPr lang="nn-NO" sz="1600" dirty="0">
                          <a:effectLst/>
                          <a:latin typeface="Courier New" panose="02070309020205020404" pitchFamily="49" charset="0"/>
                          <a:cs typeface="Courier New" panose="02070309020205020404" pitchFamily="49" charset="0"/>
                        </a:rPr>
                        <a:t>{ cout &lt;&lt; i &lt;&lt; " "; </a:t>
                      </a:r>
                    </a:p>
                    <a:p>
                      <a:r>
                        <a:rPr lang="nn-NO" sz="1600" dirty="0">
                          <a:effectLst/>
                          <a:latin typeface="Courier New" panose="02070309020205020404" pitchFamily="49" charset="0"/>
                          <a:cs typeface="Courier New" panose="02070309020205020404" pitchFamily="49" charset="0"/>
                        </a:rPr>
                        <a:t>i--; </a:t>
                      </a:r>
                    </a:p>
                    <a:p>
                      <a:r>
                        <a:rPr lang="nn-NO" sz="1600" dirty="0">
                          <a:effectLst/>
                          <a:latin typeface="Courier New" panose="02070309020205020404" pitchFamily="49" charset="0"/>
                          <a:cs typeface="Courier New" panose="02070309020205020404" pitchFamily="49" charset="0"/>
                        </a:rPr>
                        <a:t>}</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ctr"/>
                      <a:r>
                        <a:rPr lang="en-US" sz="1600" b="0" i="0" dirty="0">
                          <a:solidFill>
                            <a:srgbClr val="C00000"/>
                          </a:solidFill>
                          <a:effectLst/>
                          <a:latin typeface="+mn-lt"/>
                        </a:rPr>
                        <a:t>(No output, program does not terminate)</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tc>
                  <a:txBody>
                    <a:bodyPr/>
                    <a:lstStyle/>
                    <a:p>
                      <a:pPr algn="l"/>
                      <a:r>
                        <a:rPr lang="en-US" sz="1600" b="0" i="0" dirty="0">
                          <a:solidFill>
                            <a:srgbClr val="000000"/>
                          </a:solidFill>
                          <a:effectLst/>
                          <a:latin typeface="+mn-lt"/>
                        </a:rPr>
                        <a:t>Note the </a:t>
                      </a:r>
                      <a:r>
                        <a:rPr lang="en-US" sz="1600" b="0" i="0" u="sng" dirty="0">
                          <a:solidFill>
                            <a:srgbClr val="FF0000"/>
                          </a:solidFill>
                          <a:effectLst/>
                          <a:latin typeface="+mn-lt"/>
                        </a:rPr>
                        <a:t>semicolon</a:t>
                      </a:r>
                      <a:r>
                        <a:rPr lang="en-US" sz="1600" b="0" i="0" dirty="0">
                          <a:solidFill>
                            <a:srgbClr val="000000"/>
                          </a:solidFill>
                          <a:effectLst/>
                          <a:latin typeface="+mn-lt"/>
                        </a:rPr>
                        <a:t> before the {. This loop has an empty body. It runs forever, checking whether </a:t>
                      </a:r>
                      <a:r>
                        <a:rPr lang="en-US" sz="1600" b="0" i="0" dirty="0" err="1">
                          <a:solidFill>
                            <a:srgbClr val="000000"/>
                          </a:solidFill>
                          <a:effectLst/>
                          <a:latin typeface="+mn-lt"/>
                        </a:rPr>
                        <a:t>i</a:t>
                      </a:r>
                      <a:r>
                        <a:rPr lang="en-US" sz="1600" b="0" i="0" dirty="0">
                          <a:solidFill>
                            <a:srgbClr val="000000"/>
                          </a:solidFill>
                          <a:effectLst/>
                          <a:latin typeface="+mn-lt"/>
                        </a:rPr>
                        <a:t> &gt; 0 and doing nothing in the body.</a:t>
                      </a:r>
                    </a:p>
                  </a:txBody>
                  <a:tcPr marR="39701" marT="34030"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E7F5"/>
                    </a:solidFill>
                  </a:tcPr>
                </a:tc>
                <a:extLst>
                  <a:ext uri="{0D108BD9-81ED-4DB2-BD59-A6C34878D82A}">
                    <a16:rowId xmlns:a16="http://schemas.microsoft.com/office/drawing/2014/main" val="10005"/>
                  </a:ext>
                </a:extLst>
              </a:tr>
            </a:tbl>
          </a:graphicData>
        </a:graphic>
      </p:graphicFrame>
      <p:sp>
        <p:nvSpPr>
          <p:cNvPr id="5" name="Footer Placeholder 3"/>
          <p:cNvSpPr>
            <a:spLocks noGrp="1"/>
          </p:cNvSpPr>
          <p:nvPr>
            <p:ph type="ftr" sz="quarter" idx="10"/>
          </p:nvPr>
        </p:nvSpPr>
        <p:spPr>
          <a:xfrm>
            <a:off x="3097530" y="6324600"/>
            <a:ext cx="5970270" cy="381000"/>
          </a:xfrm>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62343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8675" name="Rectangle 13"/>
          <p:cNvSpPr>
            <a:spLocks noGrp="1" noChangeArrowheads="1"/>
          </p:cNvSpPr>
          <p:nvPr>
            <p:ph type="title"/>
          </p:nvPr>
        </p:nvSpPr>
        <p:spPr>
          <a:noFill/>
        </p:spPr>
        <p:txBody>
          <a:bodyPr/>
          <a:lstStyle/>
          <a:p>
            <a:pPr eaLnBrk="1" hangingPunct="1"/>
            <a:r>
              <a:rPr lang="en-US" altLang="en-US"/>
              <a:t>Example of Normal Execution</a:t>
            </a:r>
          </a:p>
        </p:txBody>
      </p:sp>
      <p:sp>
        <p:nvSpPr>
          <p:cNvPr id="28676" name="Rectangle 7"/>
          <p:cNvSpPr>
            <a:spLocks noChangeArrowheads="1"/>
          </p:cNvSpPr>
          <p:nvPr/>
        </p:nvSpPr>
        <p:spPr bwMode="auto">
          <a:xfrm>
            <a:off x="762000" y="1146175"/>
            <a:ext cx="4191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a:cs typeface="Courier New" panose="02070309020205020404" pitchFamily="49" charset="0"/>
              </a:rPr>
              <a:t>while</a:t>
            </a:r>
            <a:r>
              <a:rPr lang="en-US" altLang="en-US" sz="2400" b="0">
                <a:latin typeface="Arial" panose="020B0604020202020204" pitchFamily="34" charset="0"/>
                <a:cs typeface="Courier New" panose="02070309020205020404" pitchFamily="49" charset="0"/>
              </a:rPr>
              <a:t> loop to hand-trace</a:t>
            </a:r>
          </a:p>
        </p:txBody>
      </p:sp>
      <p:sp>
        <p:nvSpPr>
          <p:cNvPr id="28677" name="Rectangle 8"/>
          <p:cNvSpPr>
            <a:spLocks noChangeArrowheads="1"/>
          </p:cNvSpPr>
          <p:nvPr/>
        </p:nvSpPr>
        <p:spPr bwMode="auto">
          <a:xfrm>
            <a:off x="5268913" y="1146175"/>
            <a:ext cx="3429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a:latin typeface="Arial" panose="020B0604020202020204" pitchFamily="34" charset="0"/>
              </a:rPr>
              <a:t>What is the output?</a:t>
            </a:r>
          </a:p>
        </p:txBody>
      </p:sp>
      <p:sp>
        <p:nvSpPr>
          <p:cNvPr id="28678" name="Text Box 9"/>
          <p:cNvSpPr txBox="1">
            <a:spLocks noChangeArrowheads="1"/>
          </p:cNvSpPr>
          <p:nvPr/>
        </p:nvSpPr>
        <p:spPr bwMode="auto">
          <a:xfrm>
            <a:off x="762000" y="2122636"/>
            <a:ext cx="3886200" cy="23082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err="1"/>
              <a:t>i</a:t>
            </a:r>
            <a:r>
              <a:rPr lang="en-US" altLang="en-US" sz="2400" dirty="0"/>
              <a:t> = 5;</a:t>
            </a:r>
          </a:p>
          <a:p>
            <a:pPr eaLnBrk="1" hangingPunct="1"/>
            <a:r>
              <a:rPr lang="en-US" altLang="en-US" sz="2400" dirty="0"/>
              <a:t>while (</a:t>
            </a:r>
            <a:r>
              <a:rPr lang="en-US" altLang="en-US" sz="2400" dirty="0" err="1"/>
              <a:t>i</a:t>
            </a:r>
            <a:r>
              <a:rPr lang="en-US" altLang="en-US" sz="2400" dirty="0"/>
              <a:t> &gt; 0)</a:t>
            </a:r>
          </a:p>
          <a:p>
            <a:pPr eaLnBrk="1" hangingPunct="1"/>
            <a:r>
              <a:rPr lang="en-US" altLang="en-US" sz="2400" dirty="0"/>
              <a:t>{</a:t>
            </a:r>
          </a:p>
          <a:p>
            <a:pPr eaLnBrk="1" hangingPunct="1"/>
            <a:r>
              <a:rPr lang="en-US" altLang="en-US" sz="2400" dirty="0"/>
              <a:t>   </a:t>
            </a:r>
            <a:r>
              <a:rPr lang="en-US" altLang="en-US" sz="2400" dirty="0" err="1"/>
              <a:t>cout</a:t>
            </a:r>
            <a:r>
              <a:rPr lang="en-US" altLang="en-US" sz="2400" dirty="0"/>
              <a:t> &lt;&lt; </a:t>
            </a:r>
            <a:r>
              <a:rPr lang="en-US" altLang="en-US" sz="2400" dirty="0" err="1"/>
              <a:t>i</a:t>
            </a:r>
            <a:r>
              <a:rPr lang="en-US" altLang="en-US" sz="2400" dirty="0"/>
              <a:t> &lt;&lt; " ";</a:t>
            </a:r>
          </a:p>
          <a:p>
            <a:pPr eaLnBrk="1" hangingPunct="1"/>
            <a:r>
              <a:rPr lang="en-US" altLang="en-US" sz="2400" dirty="0"/>
              <a:t>   </a:t>
            </a:r>
            <a:r>
              <a:rPr lang="en-US" altLang="en-US" sz="2400" dirty="0" err="1"/>
              <a:t>i</a:t>
            </a:r>
            <a:r>
              <a:rPr lang="en-US" altLang="en-US" sz="2400" dirty="0"/>
              <a:t>--;</a:t>
            </a:r>
          </a:p>
          <a:p>
            <a:pPr eaLnBrk="1" hangingPunct="1"/>
            <a:r>
              <a:rPr lang="en-US" alt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0484" name="Rectangle 4"/>
          <p:cNvSpPr>
            <a:spLocks noGrp="1" noChangeArrowheads="1"/>
          </p:cNvSpPr>
          <p:nvPr>
            <p:ph type="body" sz="half" idx="2"/>
          </p:nvPr>
        </p:nvSpPr>
        <p:spPr>
          <a:xfrm>
            <a:off x="5600700" y="3017838"/>
            <a:ext cx="3352800" cy="639762"/>
          </a:xfrm>
        </p:spPr>
        <p:txBody>
          <a:bodyPr/>
          <a:lstStyle/>
          <a:p>
            <a:pPr eaLnBrk="1" hangingPunct="1">
              <a:buFontTx/>
              <a:buNone/>
            </a:pPr>
            <a:r>
              <a:rPr lang="en-US" altLang="en-US" sz="2400">
                <a:solidFill>
                  <a:srgbClr val="FF0000"/>
                </a:solidFill>
              </a:rPr>
              <a:t>The output never ends</a:t>
            </a:r>
          </a:p>
        </p:txBody>
      </p:sp>
      <p:sp>
        <p:nvSpPr>
          <p:cNvPr id="29701" name="Text Box 5"/>
          <p:cNvSpPr txBox="1">
            <a:spLocks noChangeArrowheads="1"/>
          </p:cNvSpPr>
          <p:nvPr/>
        </p:nvSpPr>
        <p:spPr bwMode="auto">
          <a:xfrm>
            <a:off x="762000" y="3017838"/>
            <a:ext cx="3886200" cy="23082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err="1"/>
              <a:t>i</a:t>
            </a:r>
            <a:r>
              <a:rPr lang="en-US" altLang="en-US" sz="2400" dirty="0"/>
              <a:t> = 5;</a:t>
            </a:r>
          </a:p>
          <a:p>
            <a:pPr eaLnBrk="1" hangingPunct="1"/>
            <a:r>
              <a:rPr lang="en-US" altLang="en-US" sz="2400" dirty="0"/>
              <a:t>while (</a:t>
            </a:r>
            <a:r>
              <a:rPr lang="en-US" altLang="en-US" sz="2400" dirty="0" err="1"/>
              <a:t>i</a:t>
            </a:r>
            <a:r>
              <a:rPr lang="en-US" altLang="en-US" sz="2400" dirty="0"/>
              <a:t> &gt; 0)</a:t>
            </a:r>
          </a:p>
          <a:p>
            <a:pPr eaLnBrk="1" hangingPunct="1"/>
            <a:r>
              <a:rPr lang="en-US" altLang="en-US" sz="2400" dirty="0"/>
              <a:t>{</a:t>
            </a:r>
          </a:p>
          <a:p>
            <a:pPr eaLnBrk="1" hangingPunct="1"/>
            <a:r>
              <a:rPr lang="en-US" altLang="en-US" sz="2400" dirty="0"/>
              <a:t>   </a:t>
            </a:r>
            <a:r>
              <a:rPr lang="en-US" altLang="en-US" sz="2400" dirty="0" err="1"/>
              <a:t>cout</a:t>
            </a:r>
            <a:r>
              <a:rPr lang="en-US" altLang="en-US" sz="2400" dirty="0"/>
              <a:t> &lt;&lt; </a:t>
            </a:r>
            <a:r>
              <a:rPr lang="en-US" altLang="en-US" sz="2400" dirty="0" err="1"/>
              <a:t>i</a:t>
            </a:r>
            <a:r>
              <a:rPr lang="en-US" altLang="en-US" sz="2400" dirty="0"/>
              <a:t> &lt;&lt; " ";</a:t>
            </a:r>
          </a:p>
          <a:p>
            <a:pPr eaLnBrk="1" hangingPunct="1"/>
            <a:r>
              <a:rPr lang="en-US" altLang="en-US" sz="2400" dirty="0"/>
              <a:t>   </a:t>
            </a:r>
            <a:r>
              <a:rPr lang="en-US" altLang="en-US" sz="2400" dirty="0" err="1"/>
              <a:t>i</a:t>
            </a:r>
            <a:r>
              <a:rPr lang="en-US" altLang="en-US" sz="2400" dirty="0"/>
              <a:t>++;</a:t>
            </a:r>
          </a:p>
          <a:p>
            <a:pPr eaLnBrk="1" hangingPunct="1"/>
            <a:r>
              <a:rPr lang="en-US" altLang="en-US" sz="2400" dirty="0"/>
              <a:t>}</a:t>
            </a:r>
          </a:p>
        </p:txBody>
      </p:sp>
      <p:sp>
        <p:nvSpPr>
          <p:cNvPr id="29703" name="Rectangle 11"/>
          <p:cNvSpPr>
            <a:spLocks noChangeArrowheads="1"/>
          </p:cNvSpPr>
          <p:nvPr/>
        </p:nvSpPr>
        <p:spPr bwMode="auto">
          <a:xfrm>
            <a:off x="762000" y="1066800"/>
            <a:ext cx="78486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r>
              <a:rPr lang="en-US" altLang="en-US" sz="2400" dirty="0" err="1"/>
              <a:t>i</a:t>
            </a:r>
            <a:r>
              <a:rPr lang="en-US" altLang="en-US" sz="2400" dirty="0">
                <a:latin typeface="Arial" panose="020B0604020202020204" pitchFamily="34" charset="0"/>
              </a:rPr>
              <a:t> is set to 5</a:t>
            </a:r>
          </a:p>
          <a:p>
            <a:pPr algn="ctr" eaLnBrk="1" hangingPunct="1"/>
            <a:r>
              <a:rPr lang="en-US" altLang="en-US" sz="2400" dirty="0">
                <a:latin typeface="Arial" panose="020B0604020202020204" pitchFamily="34" charset="0"/>
              </a:rPr>
              <a:t>The </a:t>
            </a:r>
            <a:r>
              <a:rPr lang="en-US" altLang="en-US" sz="2400" dirty="0" err="1"/>
              <a:t>i</a:t>
            </a:r>
            <a:r>
              <a:rPr lang="en-US" altLang="en-US" sz="2400" dirty="0"/>
              <a:t>++;</a:t>
            </a:r>
            <a:r>
              <a:rPr lang="en-US" altLang="en-US" sz="2400" dirty="0">
                <a:latin typeface="Arial" panose="020B0604020202020204" pitchFamily="34" charset="0"/>
              </a:rPr>
              <a:t> statement makes </a:t>
            </a:r>
            <a:r>
              <a:rPr lang="en-US" altLang="en-US" sz="2400" dirty="0" err="1"/>
              <a:t>i</a:t>
            </a:r>
            <a:r>
              <a:rPr lang="en-US" altLang="en-US" sz="2400" dirty="0">
                <a:latin typeface="Arial" panose="020B0604020202020204" pitchFamily="34" charset="0"/>
              </a:rPr>
              <a:t> get bigger and bigger</a:t>
            </a:r>
          </a:p>
          <a:p>
            <a:pPr algn="ctr" eaLnBrk="1" hangingPunct="1"/>
            <a:r>
              <a:rPr lang="en-US" altLang="en-US" sz="2400" dirty="0">
                <a:latin typeface="Arial" panose="020B0604020202020204" pitchFamily="34" charset="0"/>
              </a:rPr>
              <a:t>the condition will never become false – </a:t>
            </a:r>
          </a:p>
          <a:p>
            <a:pPr algn="ctr" eaLnBrk="1" hangingPunct="1"/>
            <a:r>
              <a:rPr lang="en-US" altLang="en-US" sz="2400" dirty="0">
                <a:latin typeface="Arial" panose="020B0604020202020204" pitchFamily="34" charset="0"/>
              </a:rPr>
              <a:t>an infinite loop</a:t>
            </a:r>
          </a:p>
          <a:p>
            <a:pPr algn="ctr" eaLnBrk="1" hangingPunct="1"/>
            <a:r>
              <a:rPr lang="en-US" altLang="en-US" sz="1400" dirty="0">
                <a:latin typeface="Arial" panose="020B0604020202020204" pitchFamily="34" charset="0"/>
              </a:rPr>
              <a:t> </a:t>
            </a:r>
            <a:br>
              <a:rPr lang="en-US" altLang="en-US" sz="1800" dirty="0">
                <a:latin typeface="Arial" panose="020B0604020202020204" pitchFamily="34" charset="0"/>
              </a:rPr>
            </a:br>
            <a:endParaRPr lang="en-US" altLang="en-US" sz="1800" dirty="0">
              <a:latin typeface="Arial" panose="020B0604020202020204" pitchFamily="34" charset="0"/>
            </a:endParaRPr>
          </a:p>
        </p:txBody>
      </p:sp>
      <p:sp>
        <p:nvSpPr>
          <p:cNvPr id="29704" name="Rectangle 12"/>
          <p:cNvSpPr>
            <a:spLocks noGrp="1" noChangeArrowheads="1"/>
          </p:cNvSpPr>
          <p:nvPr>
            <p:ph type="title"/>
          </p:nvPr>
        </p:nvSpPr>
        <p:spPr/>
        <p:txBody>
          <a:bodyPr/>
          <a:lstStyle/>
          <a:p>
            <a:pPr eaLnBrk="1" hangingPunct="1"/>
            <a:r>
              <a:rPr lang="en-US" altLang="en-US"/>
              <a:t>Example of a Problem – An Infinite Loop</a:t>
            </a:r>
          </a:p>
        </p:txBody>
      </p:sp>
      <p:sp>
        <p:nvSpPr>
          <p:cNvPr id="20502" name="Text Box 22"/>
          <p:cNvSpPr txBox="1">
            <a:spLocks noChangeArrowheads="1"/>
          </p:cNvSpPr>
          <p:nvPr/>
        </p:nvSpPr>
        <p:spPr bwMode="auto">
          <a:xfrm>
            <a:off x="5257800" y="3498850"/>
            <a:ext cx="3505200" cy="23082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a:t>5 6 7 8 9 10 11…</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12" descr="A circle of several arrows head to tail."/>
          <p:cNvGrpSpPr>
            <a:grpSpLocks/>
          </p:cNvGrpSpPr>
          <p:nvPr/>
        </p:nvGrpSpPr>
        <p:grpSpPr bwMode="auto">
          <a:xfrm rot="180878">
            <a:off x="5967041" y="1141387"/>
            <a:ext cx="2560675" cy="2507847"/>
            <a:chOff x="1970" y="947"/>
            <a:chExt cx="1970" cy="1983"/>
          </a:xfrm>
        </p:grpSpPr>
        <p:sp>
          <p:nvSpPr>
            <p:cNvPr id="30730" name="Line 4"/>
            <p:cNvSpPr>
              <a:spLocks noChangeShapeType="1"/>
            </p:cNvSpPr>
            <p:nvPr/>
          </p:nvSpPr>
          <p:spPr bwMode="auto">
            <a:xfrm flipV="1">
              <a:off x="1970" y="1566"/>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1" name="Line 5"/>
            <p:cNvSpPr>
              <a:spLocks noChangeShapeType="1"/>
            </p:cNvSpPr>
            <p:nvPr/>
          </p:nvSpPr>
          <p:spPr bwMode="auto">
            <a:xfrm rot="16200000" flipV="1">
              <a:off x="2917" y="2612"/>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2" name="Line 6"/>
            <p:cNvSpPr>
              <a:spLocks noChangeShapeType="1"/>
            </p:cNvSpPr>
            <p:nvPr/>
          </p:nvSpPr>
          <p:spPr bwMode="auto">
            <a:xfrm rot="10800000" flipV="1">
              <a:off x="3907" y="1738"/>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Line 7"/>
            <p:cNvSpPr>
              <a:spLocks noChangeShapeType="1"/>
            </p:cNvSpPr>
            <p:nvPr/>
          </p:nvSpPr>
          <p:spPr bwMode="auto">
            <a:xfrm rot="5400000" flipV="1">
              <a:off x="3089" y="743"/>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Line 8"/>
            <p:cNvSpPr>
              <a:spLocks noChangeShapeType="1"/>
            </p:cNvSpPr>
            <p:nvPr/>
          </p:nvSpPr>
          <p:spPr bwMode="auto">
            <a:xfrm rot="2681927" flipV="1">
              <a:off x="2314" y="947"/>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5" name="Line 9"/>
            <p:cNvSpPr>
              <a:spLocks noChangeShapeType="1"/>
            </p:cNvSpPr>
            <p:nvPr/>
          </p:nvSpPr>
          <p:spPr bwMode="auto">
            <a:xfrm rot="13330856" flipV="1">
              <a:off x="3601" y="2383"/>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10"/>
            <p:cNvSpPr>
              <a:spLocks noChangeShapeType="1"/>
            </p:cNvSpPr>
            <p:nvPr/>
          </p:nvSpPr>
          <p:spPr bwMode="auto">
            <a:xfrm rot="8563420" flipV="1">
              <a:off x="3677" y="1059"/>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7" name="Line 11"/>
            <p:cNvSpPr>
              <a:spLocks noChangeShapeType="1"/>
            </p:cNvSpPr>
            <p:nvPr/>
          </p:nvSpPr>
          <p:spPr bwMode="auto">
            <a:xfrm rot="19401024" flipV="1">
              <a:off x="2228" y="2293"/>
              <a:ext cx="33" cy="547"/>
            </a:xfrm>
            <a:prstGeom prst="line">
              <a:avLst/>
            </a:prstGeom>
            <a:noFill/>
            <a:ln w="1016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072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0724" name="Rectangle 3"/>
          <p:cNvSpPr>
            <a:spLocks noGrp="1" noChangeArrowheads="1"/>
          </p:cNvSpPr>
          <p:nvPr>
            <p:ph type="body" idx="1"/>
          </p:nvPr>
        </p:nvSpPr>
        <p:spPr>
          <a:xfrm>
            <a:off x="457200" y="990600"/>
            <a:ext cx="5181600" cy="2316163"/>
          </a:xfrm>
        </p:spPr>
        <p:txBody>
          <a:bodyPr/>
          <a:lstStyle/>
          <a:p>
            <a:pPr eaLnBrk="1" hangingPunct="1"/>
            <a:r>
              <a:rPr lang="en-US" altLang="en-US" sz="2400"/>
              <a:t>Forgetting to update the variable used in the condition is common.</a:t>
            </a:r>
          </a:p>
          <a:p>
            <a:pPr eaLnBrk="1" hangingPunct="1"/>
            <a:r>
              <a:rPr lang="en-US" altLang="en-US" sz="2400"/>
              <a:t>In the investment program, it might look like this:</a:t>
            </a:r>
            <a:r>
              <a:rPr lang="en-US" altLang="en-US" sz="2800"/>
              <a:t> </a:t>
            </a:r>
          </a:p>
        </p:txBody>
      </p:sp>
      <p:sp>
        <p:nvSpPr>
          <p:cNvPr id="30725" name="Text Box 4"/>
          <p:cNvSpPr txBox="1">
            <a:spLocks noChangeArrowheads="1"/>
          </p:cNvSpPr>
          <p:nvPr/>
        </p:nvSpPr>
        <p:spPr bwMode="auto">
          <a:xfrm>
            <a:off x="1066800" y="3048000"/>
            <a:ext cx="781685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a:t>year = 1;</a:t>
            </a:r>
          </a:p>
          <a:p>
            <a:pPr eaLnBrk="1" hangingPunct="1"/>
            <a:r>
              <a:rPr lang="en-US" altLang="en-US" sz="2400" dirty="0"/>
              <a:t>while (year &lt;= 20)</a:t>
            </a:r>
          </a:p>
          <a:p>
            <a:pPr eaLnBrk="1" hangingPunct="1"/>
            <a:r>
              <a:rPr lang="en-US" altLang="en-US" sz="2400" dirty="0"/>
              <a:t>{</a:t>
            </a:r>
          </a:p>
          <a:p>
            <a:pPr eaLnBrk="1" hangingPunct="1"/>
            <a:r>
              <a:rPr lang="en-US" altLang="en-US" sz="2400" dirty="0"/>
              <a:t>   balance = balance * (1 + RATE / 100);</a:t>
            </a:r>
          </a:p>
          <a:p>
            <a:pPr eaLnBrk="1" hangingPunct="1"/>
            <a:endParaRPr lang="en-US" altLang="en-US" sz="700" dirty="0"/>
          </a:p>
          <a:p>
            <a:pPr eaLnBrk="1" hangingPunct="1"/>
            <a:r>
              <a:rPr lang="en-US" altLang="en-US" sz="2400" dirty="0"/>
              <a:t>}</a:t>
            </a:r>
          </a:p>
        </p:txBody>
      </p:sp>
      <p:sp>
        <p:nvSpPr>
          <p:cNvPr id="2" name="Text Box 5"/>
          <p:cNvSpPr txBox="1">
            <a:spLocks noChangeArrowheads="1"/>
          </p:cNvSpPr>
          <p:nvPr/>
        </p:nvSpPr>
        <p:spPr bwMode="auto">
          <a:xfrm>
            <a:off x="457200" y="5441950"/>
            <a:ext cx="8382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lnSpc>
                <a:spcPct val="80000"/>
              </a:lnSpc>
              <a:spcBef>
                <a:spcPct val="20000"/>
              </a:spcBef>
              <a:buFontTx/>
              <a:buChar char="•"/>
            </a:pPr>
            <a:r>
              <a:rPr lang="en-US" altLang="en-US" sz="2800" b="0">
                <a:latin typeface="Arial" panose="020B0604020202020204" pitchFamily="34" charset="0"/>
              </a:rPr>
              <a:t>  </a:t>
            </a:r>
            <a:r>
              <a:rPr lang="en-US" altLang="en-US" sz="2400" b="0">
                <a:latin typeface="Arial" panose="020B0604020202020204" pitchFamily="34" charset="0"/>
              </a:rPr>
              <a:t>The variable </a:t>
            </a:r>
            <a:r>
              <a:rPr lang="en-US" altLang="en-US" sz="2400"/>
              <a:t>year</a:t>
            </a:r>
            <a:r>
              <a:rPr lang="en-US" altLang="en-US" sz="2400" b="0">
                <a:latin typeface="Arial" panose="020B0604020202020204" pitchFamily="34" charset="0"/>
              </a:rPr>
              <a:t> is not updated in the body</a:t>
            </a:r>
          </a:p>
          <a:p>
            <a:pPr algn="ctr" eaLnBrk="1" hangingPunct="1">
              <a:spcBef>
                <a:spcPct val="50000"/>
              </a:spcBef>
            </a:pPr>
            <a:endParaRPr lang="en-US" altLang="en-US" sz="1800" b="0">
              <a:latin typeface="Arial" panose="020B0604020202020204" pitchFamily="34" charset="0"/>
            </a:endParaRPr>
          </a:p>
        </p:txBody>
      </p:sp>
      <p:sp>
        <p:nvSpPr>
          <p:cNvPr id="30729" name="Rectangle 9"/>
          <p:cNvSpPr>
            <a:spLocks noGrp="1" noChangeArrowheads="1"/>
          </p:cNvSpPr>
          <p:nvPr>
            <p:ph type="title"/>
          </p:nvPr>
        </p:nvSpPr>
        <p:spPr>
          <a:xfrm>
            <a:off x="800100" y="152400"/>
            <a:ext cx="6286500" cy="533400"/>
          </a:xfrm>
        </p:spPr>
        <p:txBody>
          <a:bodyPr/>
          <a:lstStyle/>
          <a:p>
            <a:pPr eaLnBrk="1" hangingPunct="1"/>
            <a:r>
              <a:rPr lang="en-US" altLang="en-US"/>
              <a:t>Common Error – Infinite Loops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1748" name="Rectangle 4"/>
          <p:cNvSpPr>
            <a:spLocks noGrp="1" noChangeArrowheads="1"/>
          </p:cNvSpPr>
          <p:nvPr>
            <p:ph type="body" sz="half" idx="2"/>
          </p:nvPr>
        </p:nvSpPr>
        <p:spPr>
          <a:xfrm>
            <a:off x="5258718" y="1640730"/>
            <a:ext cx="3352800" cy="639762"/>
          </a:xfrm>
        </p:spPr>
        <p:txBody>
          <a:bodyPr/>
          <a:lstStyle/>
          <a:p>
            <a:pPr eaLnBrk="1" hangingPunct="1">
              <a:buFontTx/>
              <a:buNone/>
            </a:pPr>
            <a:r>
              <a:rPr lang="en-US" altLang="en-US" sz="2400" dirty="0"/>
              <a:t>What is the output?</a:t>
            </a:r>
          </a:p>
        </p:txBody>
      </p:sp>
      <p:sp>
        <p:nvSpPr>
          <p:cNvPr id="31749" name="Text Box 5"/>
          <p:cNvSpPr txBox="1">
            <a:spLocks noChangeArrowheads="1"/>
          </p:cNvSpPr>
          <p:nvPr/>
        </p:nvSpPr>
        <p:spPr bwMode="auto">
          <a:xfrm>
            <a:off x="685800" y="1863725"/>
            <a:ext cx="3886200" cy="23082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err="1"/>
              <a:t>i</a:t>
            </a:r>
            <a:r>
              <a:rPr lang="en-US" altLang="en-US" sz="2400" dirty="0"/>
              <a:t> = 5;</a:t>
            </a:r>
          </a:p>
          <a:p>
            <a:pPr eaLnBrk="1" hangingPunct="1"/>
            <a:r>
              <a:rPr lang="en-US" altLang="en-US" sz="2400" dirty="0"/>
              <a:t>while (</a:t>
            </a:r>
            <a:r>
              <a:rPr lang="en-US" altLang="en-US" sz="2400" dirty="0" err="1"/>
              <a:t>i</a:t>
            </a:r>
            <a:r>
              <a:rPr lang="en-US" altLang="en-US" sz="2400" dirty="0"/>
              <a:t> &lt; 0)</a:t>
            </a:r>
          </a:p>
          <a:p>
            <a:pPr eaLnBrk="1" hangingPunct="1"/>
            <a:r>
              <a:rPr lang="en-US" altLang="en-US" sz="2400" dirty="0"/>
              <a:t>{</a:t>
            </a:r>
          </a:p>
          <a:p>
            <a:pPr eaLnBrk="1" hangingPunct="1"/>
            <a:r>
              <a:rPr lang="en-US" altLang="en-US" sz="2400" dirty="0"/>
              <a:t>   </a:t>
            </a:r>
            <a:r>
              <a:rPr lang="en-US" altLang="en-US" sz="2400" dirty="0" err="1"/>
              <a:t>cout</a:t>
            </a:r>
            <a:r>
              <a:rPr lang="en-US" altLang="en-US" sz="2400" dirty="0"/>
              <a:t> &lt;&lt; </a:t>
            </a:r>
            <a:r>
              <a:rPr lang="en-US" altLang="en-US" sz="2400" dirty="0" err="1"/>
              <a:t>i</a:t>
            </a:r>
            <a:r>
              <a:rPr lang="en-US" altLang="en-US" sz="2400" dirty="0"/>
              <a:t> &lt;&lt; " ";</a:t>
            </a:r>
          </a:p>
          <a:p>
            <a:pPr eaLnBrk="1" hangingPunct="1"/>
            <a:r>
              <a:rPr lang="en-US" altLang="en-US" sz="2400" dirty="0"/>
              <a:t>   </a:t>
            </a:r>
            <a:r>
              <a:rPr lang="en-US" altLang="en-US" sz="2400" dirty="0" err="1"/>
              <a:t>i</a:t>
            </a:r>
            <a:r>
              <a:rPr lang="en-US" altLang="en-US" sz="2400" dirty="0"/>
              <a:t>--;</a:t>
            </a:r>
          </a:p>
          <a:p>
            <a:pPr eaLnBrk="1" hangingPunct="1"/>
            <a:r>
              <a:rPr lang="en-US" altLang="en-US" sz="2400" dirty="0"/>
              <a:t>}</a:t>
            </a:r>
          </a:p>
        </p:txBody>
      </p:sp>
      <p:sp>
        <p:nvSpPr>
          <p:cNvPr id="31751" name="Rectangle 9"/>
          <p:cNvSpPr>
            <a:spLocks noGrp="1" noChangeArrowheads="1"/>
          </p:cNvSpPr>
          <p:nvPr>
            <p:ph type="title"/>
          </p:nvPr>
        </p:nvSpPr>
        <p:spPr>
          <a:xfrm>
            <a:off x="0" y="152400"/>
            <a:ext cx="9144000" cy="533400"/>
          </a:xfrm>
        </p:spPr>
        <p:txBody>
          <a:bodyPr/>
          <a:lstStyle/>
          <a:p>
            <a:pPr eaLnBrk="1" hangingPunct="1"/>
            <a:r>
              <a:rPr lang="en-US" altLang="en-US" dirty="0"/>
              <a:t>Another Programmer Error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2772" name="Rectangle 4"/>
          <p:cNvSpPr>
            <a:spLocks noGrp="1" noChangeArrowheads="1"/>
          </p:cNvSpPr>
          <p:nvPr>
            <p:ph type="body" sz="half" idx="2"/>
          </p:nvPr>
        </p:nvSpPr>
        <p:spPr>
          <a:xfrm>
            <a:off x="5357870" y="1904408"/>
            <a:ext cx="3352800" cy="639762"/>
          </a:xfrm>
        </p:spPr>
        <p:txBody>
          <a:bodyPr/>
          <a:lstStyle/>
          <a:p>
            <a:pPr eaLnBrk="1" hangingPunct="1">
              <a:buFontTx/>
              <a:buNone/>
            </a:pPr>
            <a:r>
              <a:rPr lang="en-US" altLang="en-US" sz="2400" dirty="0"/>
              <a:t>What is the output?</a:t>
            </a:r>
          </a:p>
        </p:txBody>
      </p:sp>
      <p:sp>
        <p:nvSpPr>
          <p:cNvPr id="32773" name="Text Box 7"/>
          <p:cNvSpPr txBox="1">
            <a:spLocks noChangeArrowheads="1"/>
          </p:cNvSpPr>
          <p:nvPr/>
        </p:nvSpPr>
        <p:spPr bwMode="auto">
          <a:xfrm>
            <a:off x="685800" y="1973855"/>
            <a:ext cx="3886200" cy="2492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err="1"/>
              <a:t>i</a:t>
            </a:r>
            <a:r>
              <a:rPr lang="en-US" altLang="en-US" sz="2400" dirty="0"/>
              <a:t> = 5;</a:t>
            </a:r>
          </a:p>
          <a:p>
            <a:pPr eaLnBrk="1" hangingPunct="1"/>
            <a:r>
              <a:rPr lang="en-US" altLang="en-US" sz="2400" dirty="0"/>
              <a:t>while (</a:t>
            </a:r>
            <a:r>
              <a:rPr lang="en-US" altLang="en-US" sz="2400" dirty="0" err="1"/>
              <a:t>i</a:t>
            </a:r>
            <a:r>
              <a:rPr lang="en-US" altLang="en-US" sz="2400" dirty="0"/>
              <a:t> &gt; 0);</a:t>
            </a:r>
            <a:r>
              <a:rPr lang="en-US" altLang="en-US" sz="3600" dirty="0"/>
              <a:t> </a:t>
            </a:r>
          </a:p>
          <a:p>
            <a:pPr eaLnBrk="1" hangingPunct="1"/>
            <a:r>
              <a:rPr lang="en-US" altLang="en-US" sz="2400" dirty="0"/>
              <a:t>{</a:t>
            </a:r>
          </a:p>
          <a:p>
            <a:pPr eaLnBrk="1" hangingPunct="1"/>
            <a:r>
              <a:rPr lang="en-US" altLang="en-US" sz="2400" dirty="0"/>
              <a:t>   </a:t>
            </a:r>
            <a:r>
              <a:rPr lang="en-US" altLang="en-US" sz="2400" dirty="0" err="1"/>
              <a:t>cout</a:t>
            </a:r>
            <a:r>
              <a:rPr lang="en-US" altLang="en-US" sz="2400" dirty="0"/>
              <a:t> &lt;&lt; </a:t>
            </a:r>
            <a:r>
              <a:rPr lang="en-US" altLang="en-US" sz="2400" dirty="0" err="1"/>
              <a:t>i</a:t>
            </a:r>
            <a:r>
              <a:rPr lang="en-US" altLang="en-US" sz="2400" dirty="0"/>
              <a:t> &lt;&lt; " ";</a:t>
            </a:r>
          </a:p>
          <a:p>
            <a:pPr eaLnBrk="1" hangingPunct="1"/>
            <a:r>
              <a:rPr lang="en-US" altLang="en-US" sz="2400" dirty="0"/>
              <a:t>   </a:t>
            </a:r>
            <a:r>
              <a:rPr lang="en-US" altLang="en-US" sz="2400" dirty="0" err="1"/>
              <a:t>i</a:t>
            </a:r>
            <a:r>
              <a:rPr lang="en-US" altLang="en-US" sz="2400" dirty="0"/>
              <a:t>--;</a:t>
            </a:r>
          </a:p>
          <a:p>
            <a:pPr eaLnBrk="1" hangingPunct="1"/>
            <a:r>
              <a:rPr lang="en-US" altLang="en-US" sz="2400" dirty="0"/>
              <a:t>}</a:t>
            </a:r>
          </a:p>
        </p:txBody>
      </p:sp>
      <p:sp>
        <p:nvSpPr>
          <p:cNvPr id="32774" name="Rectangle 8"/>
          <p:cNvSpPr>
            <a:spLocks noGrp="1" noChangeArrowheads="1"/>
          </p:cNvSpPr>
          <p:nvPr>
            <p:ph type="title"/>
          </p:nvPr>
        </p:nvSpPr>
        <p:spPr>
          <a:xfrm>
            <a:off x="0" y="152400"/>
            <a:ext cx="9144000" cy="533400"/>
          </a:xfrm>
        </p:spPr>
        <p:txBody>
          <a:bodyPr/>
          <a:lstStyle/>
          <a:p>
            <a:pPr eaLnBrk="1" hangingPunct="1"/>
            <a:r>
              <a:rPr lang="en-US" altLang="en-US" dirty="0"/>
              <a:t>A Very Difficult Error to Find </a:t>
            </a:r>
            <a:r>
              <a:rPr lang="en-US" altLang="en-US" sz="1400" dirty="0"/>
              <a:t>(especially after looking for hours and hours!)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3795" name="Rectangle 5"/>
          <p:cNvSpPr>
            <a:spLocks noGrp="1" noChangeArrowheads="1"/>
          </p:cNvSpPr>
          <p:nvPr>
            <p:ph type="title"/>
          </p:nvPr>
        </p:nvSpPr>
        <p:spPr>
          <a:xfrm>
            <a:off x="303213" y="977045"/>
            <a:ext cx="8383587" cy="438150"/>
          </a:xfrm>
          <a:noFill/>
        </p:spPr>
        <p:txBody>
          <a:bodyPr/>
          <a:lstStyle/>
          <a:p>
            <a:pPr algn="ctr" eaLnBrk="1" hangingPunct="1"/>
            <a:r>
              <a:rPr lang="en-US" altLang="en-US" b="0" dirty="0">
                <a:solidFill>
                  <a:schemeClr val="tx1"/>
                </a:solidFill>
              </a:rPr>
              <a:t>Another infinite loop  –  caused by the semicolon after the parentheses.</a:t>
            </a:r>
            <a:r>
              <a:rPr lang="en-US" altLang="en-US" sz="3600" b="0" dirty="0">
                <a:solidFill>
                  <a:schemeClr val="tx1"/>
                </a:solidFill>
              </a:rPr>
              <a:t> </a:t>
            </a:r>
            <a:endParaRPr lang="en-US" altLang="en-US" b="0" dirty="0">
              <a:solidFill>
                <a:schemeClr val="tx1"/>
              </a:solidFill>
            </a:endParaRPr>
          </a:p>
        </p:txBody>
      </p:sp>
      <p:sp>
        <p:nvSpPr>
          <p:cNvPr id="33798" name="Rectangle 15"/>
          <p:cNvSpPr>
            <a:spLocks noChangeArrowheads="1"/>
          </p:cNvSpPr>
          <p:nvPr/>
        </p:nvSpPr>
        <p:spPr bwMode="auto">
          <a:xfrm>
            <a:off x="762000" y="2992438"/>
            <a:ext cx="38100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a:t>while</a:t>
            </a:r>
            <a:r>
              <a:rPr lang="en-US" altLang="en-US" sz="2400" b="0">
                <a:latin typeface="Arial" panose="020B0604020202020204" pitchFamily="34" charset="0"/>
              </a:rPr>
              <a:t> loop</a:t>
            </a:r>
          </a:p>
        </p:txBody>
      </p:sp>
      <p:sp>
        <p:nvSpPr>
          <p:cNvPr id="33799" name="Rectangle 3"/>
          <p:cNvSpPr>
            <a:spLocks noGrp="1" noChangeArrowheads="1"/>
          </p:cNvSpPr>
          <p:nvPr>
            <p:ph type="body" sz="half" idx="2"/>
          </p:nvPr>
        </p:nvSpPr>
        <p:spPr>
          <a:xfrm>
            <a:off x="5181600" y="3017838"/>
            <a:ext cx="3429000" cy="639762"/>
          </a:xfrm>
        </p:spPr>
        <p:txBody>
          <a:bodyPr/>
          <a:lstStyle/>
          <a:p>
            <a:pPr eaLnBrk="1" hangingPunct="1">
              <a:buFontTx/>
              <a:buNone/>
            </a:pPr>
            <a:r>
              <a:rPr lang="en-US" altLang="en-US" sz="2400"/>
              <a:t>There is no output!</a:t>
            </a:r>
          </a:p>
        </p:txBody>
      </p:sp>
      <p:sp>
        <p:nvSpPr>
          <p:cNvPr id="33801" name="Text Box 8"/>
          <p:cNvSpPr txBox="1">
            <a:spLocks noChangeArrowheads="1"/>
          </p:cNvSpPr>
          <p:nvPr/>
        </p:nvSpPr>
        <p:spPr bwMode="auto">
          <a:xfrm>
            <a:off x="762000" y="3505200"/>
            <a:ext cx="3886200" cy="2492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a:t>i = 5;</a:t>
            </a:r>
          </a:p>
          <a:p>
            <a:pPr eaLnBrk="1" hangingPunct="1"/>
            <a:r>
              <a:rPr lang="en-US" altLang="en-US" sz="2400"/>
              <a:t>while (i &gt; 0)</a:t>
            </a:r>
            <a:r>
              <a:rPr lang="en-US" altLang="en-US" sz="3600"/>
              <a:t>;</a:t>
            </a:r>
          </a:p>
          <a:p>
            <a:pPr eaLnBrk="1" hangingPunct="1"/>
            <a:r>
              <a:rPr lang="en-US" altLang="en-US" sz="2400"/>
              <a:t>{</a:t>
            </a:r>
          </a:p>
          <a:p>
            <a:pPr eaLnBrk="1" hangingPunct="1"/>
            <a:r>
              <a:rPr lang="en-US" altLang="en-US" sz="2400"/>
              <a:t>   cout &lt;&lt; i &lt;&lt; " ";</a:t>
            </a:r>
          </a:p>
          <a:p>
            <a:pPr eaLnBrk="1" hangingPunct="1"/>
            <a:r>
              <a:rPr lang="en-US" altLang="en-US" sz="2400"/>
              <a:t>   i--;</a:t>
            </a:r>
          </a:p>
          <a:p>
            <a:pPr eaLnBrk="1" hangingPunct="1"/>
            <a:r>
              <a:rPr lang="en-US" altLang="en-US" sz="2400"/>
              <a:t>}</a:t>
            </a:r>
          </a:p>
        </p:txBody>
      </p:sp>
      <p:sp>
        <p:nvSpPr>
          <p:cNvPr id="33803" name="Rectangle 10"/>
          <p:cNvSpPr>
            <a:spLocks noChangeArrowheads="1"/>
          </p:cNvSpPr>
          <p:nvPr/>
        </p:nvSpPr>
        <p:spPr bwMode="auto">
          <a:xfrm>
            <a:off x="0" y="1524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a:solidFill>
                  <a:srgbClr val="0033CC"/>
                </a:solidFill>
                <a:latin typeface="Arial" panose="020B0604020202020204" pitchFamily="34" charset="0"/>
              </a:rPr>
              <a:t>The Answer: Difficult Error to Find</a:t>
            </a:r>
            <a:endParaRPr lang="en-US" altLang="en-US" sz="1400" dirty="0">
              <a:solidFill>
                <a:srgbClr val="0033CC"/>
              </a:solidFill>
              <a:latin typeface="Arial" panose="020B0604020202020204" pitchFamily="34" charset="0"/>
            </a:endParaRPr>
          </a:p>
        </p:txBody>
      </p:sp>
      <p:sp>
        <p:nvSpPr>
          <p:cNvPr id="28690" name="Text Box 18"/>
          <p:cNvSpPr txBox="1">
            <a:spLocks noChangeArrowheads="1"/>
          </p:cNvSpPr>
          <p:nvPr/>
        </p:nvSpPr>
        <p:spPr bwMode="auto">
          <a:xfrm>
            <a:off x="1071563" y="1587500"/>
            <a:ext cx="70818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dirty="0">
                <a:latin typeface="Arial" panose="020B0604020202020204" pitchFamily="34" charset="0"/>
              </a:rPr>
              <a:t>That semicolon causes the </a:t>
            </a:r>
            <a:r>
              <a:rPr lang="en-US" altLang="en-US" sz="2400" dirty="0"/>
              <a:t>while</a:t>
            </a:r>
            <a:r>
              <a:rPr lang="en-US" altLang="en-US" sz="2400" b="0" dirty="0">
                <a:latin typeface="Arial" panose="020B0604020202020204" pitchFamily="34" charset="0"/>
              </a:rPr>
              <a:t> loop to have</a:t>
            </a:r>
            <a:br>
              <a:rPr lang="en-US" altLang="en-US" sz="2400" b="0" dirty="0">
                <a:latin typeface="Arial" panose="020B0604020202020204" pitchFamily="34" charset="0"/>
              </a:rPr>
            </a:br>
            <a:r>
              <a:rPr lang="en-US" altLang="en-US" sz="2400" b="0" dirty="0">
                <a:latin typeface="Arial" panose="020B0604020202020204" pitchFamily="34" charset="0"/>
              </a:rPr>
              <a:t>an “empty body” which is executed forever.</a:t>
            </a:r>
          </a:p>
        </p:txBody>
      </p:sp>
      <p:sp>
        <p:nvSpPr>
          <p:cNvPr id="28691" name="Text Box 19"/>
          <p:cNvSpPr txBox="1">
            <a:spLocks noChangeArrowheads="1"/>
          </p:cNvSpPr>
          <p:nvPr/>
        </p:nvSpPr>
        <p:spPr bwMode="auto">
          <a:xfrm>
            <a:off x="1395413" y="2473325"/>
            <a:ext cx="6084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a:latin typeface="Arial" panose="020B0604020202020204" pitchFamily="34" charset="0"/>
              </a:rPr>
              <a:t>The </a:t>
            </a:r>
            <a:r>
              <a:rPr lang="en-US" altLang="en-US" sz="2400"/>
              <a:t>i</a:t>
            </a:r>
            <a:r>
              <a:rPr lang="en-US" altLang="en-US" sz="2400" b="0">
                <a:latin typeface="Arial" panose="020B0604020202020204" pitchFamily="34" charset="0"/>
              </a:rPr>
              <a:t> in </a:t>
            </a:r>
            <a:r>
              <a:rPr lang="en-US" altLang="en-US" sz="2400"/>
              <a:t>(i &gt; 0)</a:t>
            </a:r>
            <a:r>
              <a:rPr lang="en-US" altLang="en-US" sz="2400" b="0">
                <a:latin typeface="Arial" panose="020B0604020202020204" pitchFamily="34" charset="0"/>
              </a:rPr>
              <a:t> is never changed.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6387" name="Rectangle 3"/>
          <p:cNvSpPr>
            <a:spLocks noGrp="1" noChangeArrowheads="1"/>
          </p:cNvSpPr>
          <p:nvPr>
            <p:ph type="body" idx="1"/>
          </p:nvPr>
        </p:nvSpPr>
        <p:spPr>
          <a:xfrm>
            <a:off x="381000" y="1143000"/>
            <a:ext cx="8229600" cy="4525963"/>
          </a:xfrm>
        </p:spPr>
        <p:txBody>
          <a:bodyPr/>
          <a:lstStyle/>
          <a:p>
            <a:pPr eaLnBrk="1" hangingPunct="1">
              <a:lnSpc>
                <a:spcPct val="90000"/>
              </a:lnSpc>
            </a:pPr>
            <a:r>
              <a:rPr lang="en-US" altLang="en-US" sz="2400" dirty="0"/>
              <a:t>To implement </a:t>
            </a:r>
            <a:r>
              <a:rPr lang="en-US" altLang="en-US" sz="2400" b="1" dirty="0">
                <a:latin typeface="Courier New" panose="02070309020205020404" pitchFamily="49" charset="0"/>
              </a:rPr>
              <a:t>while</a:t>
            </a:r>
            <a:r>
              <a:rPr lang="en-US" altLang="en-US" sz="2400" b="1" dirty="0"/>
              <a:t>, </a:t>
            </a:r>
            <a:r>
              <a:rPr lang="en-US" altLang="en-US" sz="2400" b="1" dirty="0">
                <a:latin typeface="Courier New" panose="02070309020205020404" pitchFamily="49" charset="0"/>
              </a:rPr>
              <a:t>for</a:t>
            </a:r>
            <a:r>
              <a:rPr lang="en-US" altLang="en-US" sz="2400" b="1" dirty="0"/>
              <a:t> and </a:t>
            </a:r>
            <a:r>
              <a:rPr lang="en-US" altLang="en-US" sz="2400" b="1" dirty="0">
                <a:latin typeface="Courier New" panose="02070309020205020404" pitchFamily="49" charset="0"/>
              </a:rPr>
              <a:t>do…while</a:t>
            </a:r>
            <a:r>
              <a:rPr lang="en-US" altLang="en-US" sz="2400" dirty="0"/>
              <a:t> loops</a:t>
            </a:r>
            <a:endParaRPr lang="en-US" altLang="en-US" sz="2400" b="1" dirty="0">
              <a:latin typeface="Courier New" panose="02070309020205020404" pitchFamily="49" charset="0"/>
            </a:endParaRPr>
          </a:p>
          <a:p>
            <a:pPr eaLnBrk="1" hangingPunct="1">
              <a:lnSpc>
                <a:spcPct val="90000"/>
              </a:lnSpc>
            </a:pPr>
            <a:r>
              <a:rPr lang="en-US" altLang="en-US" sz="2400" dirty="0"/>
              <a:t>To avoid infinite loops and off-by-one errors</a:t>
            </a:r>
          </a:p>
          <a:p>
            <a:pPr eaLnBrk="1" hangingPunct="1">
              <a:lnSpc>
                <a:spcPct val="90000"/>
              </a:lnSpc>
            </a:pPr>
            <a:r>
              <a:rPr lang="en-US" altLang="en-US" sz="2400" dirty="0"/>
              <a:t>To understand nested loops</a:t>
            </a:r>
          </a:p>
          <a:p>
            <a:pPr eaLnBrk="1" hangingPunct="1">
              <a:lnSpc>
                <a:spcPct val="90000"/>
              </a:lnSpc>
            </a:pPr>
            <a:r>
              <a:rPr lang="en-US" altLang="en-US" sz="2400" dirty="0"/>
              <a:t>To implement programs that read and process data sets</a:t>
            </a:r>
          </a:p>
          <a:p>
            <a:pPr eaLnBrk="1" hangingPunct="1">
              <a:lnSpc>
                <a:spcPct val="90000"/>
              </a:lnSpc>
            </a:pPr>
            <a:r>
              <a:rPr lang="en-US" altLang="en-US" sz="2400" dirty="0"/>
              <a:t>To use a computer for simulations</a:t>
            </a:r>
          </a:p>
        </p:txBody>
      </p:sp>
      <p:sp>
        <p:nvSpPr>
          <p:cNvPr id="16388" name="Text Box 7"/>
          <p:cNvSpPr txBox="1">
            <a:spLocks noChangeArrowheads="1"/>
          </p:cNvSpPr>
          <p:nvPr/>
        </p:nvSpPr>
        <p:spPr bwMode="auto">
          <a:xfrm>
            <a:off x="679450" y="152400"/>
            <a:ext cx="8159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sz="2400" dirty="0">
                <a:solidFill>
                  <a:srgbClr val="0033CC"/>
                </a:solidFill>
                <a:latin typeface="Arial" panose="020B0604020202020204" pitchFamily="34" charset="0"/>
              </a:rPr>
              <a:t>Chapter Goals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8547" name="Rectangle 2"/>
          <p:cNvSpPr>
            <a:spLocks noGrp="1" noChangeArrowheads="1"/>
          </p:cNvSpPr>
          <p:nvPr>
            <p:ph type="title"/>
          </p:nvPr>
        </p:nvSpPr>
        <p:spPr/>
        <p:txBody>
          <a:bodyPr/>
          <a:lstStyle/>
          <a:p>
            <a:pPr eaLnBrk="1" hangingPunct="1"/>
            <a:r>
              <a:rPr lang="en-US" altLang="en-US"/>
              <a:t>Common Error – Off-by-One Errors</a:t>
            </a:r>
          </a:p>
        </p:txBody>
      </p:sp>
      <p:sp>
        <p:nvSpPr>
          <p:cNvPr id="108548" name="Rectangle 3"/>
          <p:cNvSpPr>
            <a:spLocks noGrp="1" noChangeArrowheads="1"/>
          </p:cNvSpPr>
          <p:nvPr>
            <p:ph type="body" idx="1"/>
          </p:nvPr>
        </p:nvSpPr>
        <p:spPr>
          <a:xfrm>
            <a:off x="520700" y="939800"/>
            <a:ext cx="8382000" cy="4525963"/>
          </a:xfrm>
        </p:spPr>
        <p:txBody>
          <a:bodyPr/>
          <a:lstStyle/>
          <a:p>
            <a:pPr eaLnBrk="1" hangingPunct="1">
              <a:buFontTx/>
              <a:buNone/>
            </a:pPr>
            <a:r>
              <a:rPr lang="en-US" altLang="en-US" sz="2400" dirty="0"/>
              <a:t>In the code to find when we have doubled our investment:</a:t>
            </a:r>
            <a:br>
              <a:rPr lang="en-US" altLang="en-US" sz="2400" dirty="0"/>
            </a:br>
            <a:br>
              <a:rPr lang="en-US" altLang="en-US" sz="2400" dirty="0"/>
            </a:br>
            <a:r>
              <a:rPr lang="en-US" altLang="en-US" sz="2400" dirty="0"/>
              <a:t>   Do we start the variable for the years</a:t>
            </a:r>
            <a:br>
              <a:rPr lang="en-US" altLang="en-US" sz="2400" dirty="0"/>
            </a:br>
            <a:r>
              <a:rPr lang="en-US" altLang="en-US" sz="2400" dirty="0"/>
              <a:t>   at 0 or 1 years?</a:t>
            </a:r>
            <a:br>
              <a:rPr lang="en-US" altLang="en-US" sz="2400" dirty="0"/>
            </a:br>
            <a:br>
              <a:rPr lang="en-US" altLang="en-US" sz="2400" dirty="0"/>
            </a:br>
            <a:r>
              <a:rPr lang="en-US" altLang="en-US" sz="2400" dirty="0"/>
              <a:t>   Do we test for </a:t>
            </a:r>
            <a:r>
              <a:rPr lang="en-US" altLang="en-US" sz="2400" b="1" dirty="0">
                <a:latin typeface="Courier New" panose="02070309020205020404" pitchFamily="49" charset="0"/>
              </a:rPr>
              <a:t>&lt; TARGET</a:t>
            </a:r>
          </a:p>
          <a:p>
            <a:pPr eaLnBrk="1" hangingPunct="1">
              <a:buFontTx/>
              <a:buNone/>
            </a:pPr>
            <a:r>
              <a:rPr lang="en-US" altLang="en-US" sz="2400" b="1" dirty="0">
                <a:latin typeface="Courier New" panose="02070309020205020404" pitchFamily="49" charset="0"/>
              </a:rPr>
              <a:t> </a:t>
            </a:r>
            <a:br>
              <a:rPr lang="en-US" altLang="en-US" sz="2400" dirty="0"/>
            </a:br>
            <a:r>
              <a:rPr lang="en-US" altLang="en-US" sz="2400" dirty="0"/>
              <a:t>                 or for </a:t>
            </a:r>
            <a:r>
              <a:rPr lang="en-US" altLang="en-US" sz="2400" b="1" dirty="0">
                <a:latin typeface="Courier New" panose="02070309020205020404" pitchFamily="49" charset="0"/>
              </a:rPr>
              <a:t>&lt;= TARGET</a:t>
            </a:r>
            <a:r>
              <a:rPr lang="en-US" altLang="en-US" sz="2400" dirty="0"/>
              <a:t>?</a:t>
            </a:r>
          </a:p>
        </p:txBody>
      </p:sp>
    </p:spTree>
    <p:extLst>
      <p:ext uri="{BB962C8B-B14F-4D97-AF65-F5344CB8AC3E}">
        <p14:creationId xmlns:p14="http://schemas.microsoft.com/office/powerpoint/2010/main" val="245216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09571" name="Rectangle 3"/>
          <p:cNvSpPr>
            <a:spLocks noGrp="1" noChangeArrowheads="1"/>
          </p:cNvSpPr>
          <p:nvPr>
            <p:ph type="body" idx="1"/>
          </p:nvPr>
        </p:nvSpPr>
        <p:spPr>
          <a:xfrm>
            <a:off x="436098" y="1049338"/>
            <a:ext cx="8022102" cy="3382962"/>
          </a:xfrm>
        </p:spPr>
        <p:txBody>
          <a:bodyPr/>
          <a:lstStyle/>
          <a:p>
            <a:pPr eaLnBrk="1" hangingPunct="1">
              <a:lnSpc>
                <a:spcPct val="80000"/>
              </a:lnSpc>
            </a:pPr>
            <a:r>
              <a:rPr lang="en-US" altLang="en-US" sz="2400" dirty="0"/>
              <a:t>Maybe if you start trying some numbers and</a:t>
            </a:r>
            <a:br>
              <a:rPr lang="en-US" altLang="en-US" sz="2400" dirty="0"/>
            </a:br>
            <a:r>
              <a:rPr lang="en-US" altLang="en-US" sz="2400" dirty="0"/>
              <a:t>add +1 or -1 until you get the right answer</a:t>
            </a:r>
            <a:br>
              <a:rPr lang="en-US" altLang="en-US" sz="2400" dirty="0"/>
            </a:br>
            <a:r>
              <a:rPr lang="en-US" altLang="en-US" sz="2400" dirty="0"/>
              <a:t>you can figure these things out.</a:t>
            </a:r>
          </a:p>
          <a:p>
            <a:pPr eaLnBrk="1" hangingPunct="1">
              <a:lnSpc>
                <a:spcPct val="80000"/>
              </a:lnSpc>
            </a:pPr>
            <a:endParaRPr lang="en-US" altLang="en-US" sz="2400" dirty="0"/>
          </a:p>
          <a:p>
            <a:pPr eaLnBrk="1" hangingPunct="1">
              <a:lnSpc>
                <a:spcPct val="80000"/>
              </a:lnSpc>
            </a:pPr>
            <a:r>
              <a:rPr lang="en-US" altLang="en-US" sz="2400" dirty="0"/>
              <a:t>It will most likely take a very long time to try</a:t>
            </a:r>
            <a:br>
              <a:rPr lang="en-US" altLang="en-US" sz="2400" dirty="0"/>
            </a:br>
            <a:r>
              <a:rPr lang="en-US" altLang="en-US" sz="2400" dirty="0"/>
              <a:t>ALL the possibilities.</a:t>
            </a:r>
          </a:p>
          <a:p>
            <a:pPr eaLnBrk="1" hangingPunct="1">
              <a:lnSpc>
                <a:spcPct val="80000"/>
              </a:lnSpc>
            </a:pPr>
            <a:endParaRPr lang="en-US" altLang="en-US" sz="2400" dirty="0"/>
          </a:p>
          <a:p>
            <a:pPr eaLnBrk="1" hangingPunct="1">
              <a:lnSpc>
                <a:spcPct val="80000"/>
              </a:lnSpc>
            </a:pPr>
            <a:r>
              <a:rPr lang="en-US" altLang="en-US" sz="2400" dirty="0"/>
              <a:t>No, just try a couple of “test cases”</a:t>
            </a:r>
            <a:br>
              <a:rPr lang="en-US" altLang="en-US" sz="2400" dirty="0"/>
            </a:br>
            <a:r>
              <a:rPr lang="en-US" altLang="en-US" sz="2400" dirty="0"/>
              <a:t>(</a:t>
            </a:r>
            <a:r>
              <a:rPr lang="en-US" altLang="en-US" sz="2400" b="1" dirty="0"/>
              <a:t>while </a:t>
            </a:r>
            <a:r>
              <a:rPr lang="en-US" altLang="en-US" sz="2800" b="1" i="1" dirty="0"/>
              <a:t>thinking</a:t>
            </a:r>
            <a:r>
              <a:rPr lang="en-US" altLang="en-US" sz="2400" dirty="0"/>
              <a:t>).</a:t>
            </a:r>
          </a:p>
        </p:txBody>
      </p:sp>
      <p:sp>
        <p:nvSpPr>
          <p:cNvPr id="109572" name="Rectangle 5"/>
          <p:cNvSpPr>
            <a:spLocks noGrp="1" noChangeArrowheads="1"/>
          </p:cNvSpPr>
          <p:nvPr>
            <p:ph type="title"/>
          </p:nvPr>
        </p:nvSpPr>
        <p:spPr>
          <a:noFill/>
        </p:spPr>
        <p:txBody>
          <a:bodyPr/>
          <a:lstStyle/>
          <a:p>
            <a:pPr eaLnBrk="1" hangingPunct="1"/>
            <a:r>
              <a:rPr lang="en-US" altLang="en-US" dirty="0"/>
              <a:t>Off-by-One Errors</a:t>
            </a:r>
          </a:p>
        </p:txBody>
      </p:sp>
    </p:spTree>
    <p:extLst>
      <p:ext uri="{BB962C8B-B14F-4D97-AF65-F5344CB8AC3E}">
        <p14:creationId xmlns:p14="http://schemas.microsoft.com/office/powerpoint/2010/main" val="423053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7891" name="Rectangle 3"/>
          <p:cNvSpPr>
            <a:spLocks noGrp="1" noChangeArrowheads="1"/>
          </p:cNvSpPr>
          <p:nvPr>
            <p:ph type="body" idx="1"/>
          </p:nvPr>
        </p:nvSpPr>
        <p:spPr>
          <a:xfrm>
            <a:off x="381000" y="1016000"/>
            <a:ext cx="8610600" cy="4525963"/>
          </a:xfrm>
        </p:spPr>
        <p:txBody>
          <a:bodyPr/>
          <a:lstStyle/>
          <a:p>
            <a:pPr eaLnBrk="1" hangingPunct="1">
              <a:lnSpc>
                <a:spcPct val="80000"/>
              </a:lnSpc>
            </a:pPr>
            <a:r>
              <a:rPr lang="en-US" altLang="en-US" sz="2400"/>
              <a:t>Consider starting with $100 and a </a:t>
            </a:r>
            <a:r>
              <a:rPr lang="en-US" altLang="en-US" sz="2400" b="1">
                <a:latin typeface="Courier New" panose="02070309020205020404" pitchFamily="49" charset="0"/>
              </a:rPr>
              <a:t>RATE</a:t>
            </a:r>
            <a:r>
              <a:rPr lang="en-US" altLang="en-US" sz="2400"/>
              <a:t> of 50%.</a:t>
            </a:r>
            <a:br>
              <a:rPr lang="en-US" altLang="en-US" sz="2400"/>
            </a:br>
            <a:endParaRPr lang="en-US" altLang="en-US" sz="1200"/>
          </a:p>
          <a:p>
            <a:pPr lvl="1" eaLnBrk="1" hangingPunct="1">
              <a:lnSpc>
                <a:spcPct val="80000"/>
              </a:lnSpc>
            </a:pPr>
            <a:r>
              <a:rPr lang="en-US" altLang="en-US" sz="2400"/>
              <a:t>We want $200 (or more).</a:t>
            </a:r>
          </a:p>
          <a:p>
            <a:pPr lvl="1" eaLnBrk="1" hangingPunct="1">
              <a:lnSpc>
                <a:spcPct val="80000"/>
              </a:lnSpc>
            </a:pPr>
            <a:r>
              <a:rPr lang="en-US" altLang="en-US" sz="2400"/>
              <a:t>At the end of the first year,</a:t>
            </a:r>
            <a:br>
              <a:rPr lang="en-US" altLang="en-US" sz="2400"/>
            </a:br>
            <a:r>
              <a:rPr lang="en-US" altLang="en-US" sz="2400"/>
              <a:t>    the balance is $150 – not done yet</a:t>
            </a:r>
          </a:p>
          <a:p>
            <a:pPr lvl="1" eaLnBrk="1" hangingPunct="1">
              <a:lnSpc>
                <a:spcPct val="80000"/>
              </a:lnSpc>
            </a:pPr>
            <a:r>
              <a:rPr lang="en-US" altLang="en-US" sz="2400"/>
              <a:t>At the end of the second year,</a:t>
            </a:r>
            <a:br>
              <a:rPr lang="en-US" altLang="en-US" sz="2400"/>
            </a:br>
            <a:r>
              <a:rPr lang="en-US" altLang="en-US" sz="2400"/>
              <a:t>    the balance is $225 – definitely over </a:t>
            </a:r>
            <a:r>
              <a:rPr lang="en-US" altLang="en-US" sz="2400" b="1">
                <a:latin typeface="Courier New" panose="02070309020205020404" pitchFamily="49" charset="0"/>
              </a:rPr>
              <a:t>TARGET</a:t>
            </a:r>
            <a:br>
              <a:rPr lang="en-US" altLang="en-US" sz="2400"/>
            </a:br>
            <a:r>
              <a:rPr lang="en-US" altLang="en-US" sz="2400"/>
              <a:t>    and we are done.</a:t>
            </a:r>
            <a:br>
              <a:rPr lang="en-US" altLang="en-US" sz="2400"/>
            </a:br>
            <a:endParaRPr lang="en-US" altLang="en-US" sz="1200"/>
          </a:p>
          <a:p>
            <a:pPr eaLnBrk="1" hangingPunct="1">
              <a:lnSpc>
                <a:spcPct val="80000"/>
              </a:lnSpc>
            </a:pPr>
            <a:r>
              <a:rPr lang="en-US" altLang="en-US" sz="2400"/>
              <a:t>We made two increments.</a:t>
            </a:r>
            <a:br>
              <a:rPr lang="en-US" altLang="en-US" sz="2400"/>
            </a:br>
            <a:br>
              <a:rPr lang="en-US" altLang="en-US" sz="2400"/>
            </a:br>
            <a:r>
              <a:rPr lang="en-US" altLang="en-US" sz="2400"/>
              <a:t>What must the original value be so that we end up with 2?</a:t>
            </a:r>
            <a:br>
              <a:rPr lang="en-US" altLang="en-US" sz="2400"/>
            </a:br>
            <a:endParaRPr lang="en-US" altLang="en-US" sz="2400"/>
          </a:p>
          <a:p>
            <a:pPr eaLnBrk="1" hangingPunct="1">
              <a:lnSpc>
                <a:spcPct val="80000"/>
              </a:lnSpc>
              <a:buFontTx/>
              <a:buNone/>
            </a:pPr>
            <a:r>
              <a:rPr lang="en-US" altLang="en-US" sz="2400"/>
              <a:t>				Zero, of course.</a:t>
            </a:r>
          </a:p>
        </p:txBody>
      </p:sp>
      <p:sp>
        <p:nvSpPr>
          <p:cNvPr id="110596" name="Rectangle 4"/>
          <p:cNvSpPr>
            <a:spLocks noGrp="1" noChangeArrowheads="1"/>
          </p:cNvSpPr>
          <p:nvPr>
            <p:ph type="title"/>
          </p:nvPr>
        </p:nvSpPr>
        <p:spPr/>
        <p:txBody>
          <a:bodyPr/>
          <a:lstStyle/>
          <a:p>
            <a:pPr eaLnBrk="1" hangingPunct="1"/>
            <a:r>
              <a:rPr lang="en-US" altLang="en-US" dirty="0"/>
              <a:t>Think to Decide!</a:t>
            </a:r>
          </a:p>
        </p:txBody>
      </p:sp>
    </p:spTree>
    <p:extLst>
      <p:ext uri="{BB962C8B-B14F-4D97-AF65-F5344CB8AC3E}">
        <p14:creationId xmlns:p14="http://schemas.microsoft.com/office/powerpoint/2010/main" val="616049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2</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u="sng" dirty="0">
                <a:solidFill>
                  <a:srgbClr val="FF0000"/>
                </a:solidFill>
              </a:rPr>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25640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6083" name="Rectangle 2"/>
          <p:cNvSpPr>
            <a:spLocks noGrp="1" noChangeArrowheads="1"/>
          </p:cNvSpPr>
          <p:nvPr>
            <p:ph type="body" idx="1"/>
          </p:nvPr>
        </p:nvSpPr>
        <p:spPr>
          <a:xfrm>
            <a:off x="457200" y="939800"/>
            <a:ext cx="8229600" cy="4724400"/>
          </a:xfrm>
        </p:spPr>
        <p:txBody>
          <a:bodyPr/>
          <a:lstStyle/>
          <a:p>
            <a:pPr eaLnBrk="1" hangingPunct="1">
              <a:buFontTx/>
              <a:buNone/>
            </a:pPr>
            <a:r>
              <a:rPr lang="en-US" altLang="en-US" sz="2400"/>
              <a:t>Hand-tracing is a method of checking your work.</a:t>
            </a:r>
          </a:p>
          <a:p>
            <a:pPr eaLnBrk="1" hangingPunct="1">
              <a:buFontTx/>
              <a:buNone/>
            </a:pPr>
            <a:endParaRPr lang="en-US" altLang="en-US" sz="2400"/>
          </a:p>
          <a:p>
            <a:pPr eaLnBrk="1" hangingPunct="1">
              <a:buFontTx/>
              <a:buNone/>
            </a:pPr>
            <a:r>
              <a:rPr lang="en-US" altLang="en-US" sz="2400"/>
              <a:t>To do a hand-trace, write your variables on a sheet of</a:t>
            </a:r>
          </a:p>
          <a:p>
            <a:pPr eaLnBrk="1" hangingPunct="1">
              <a:buFontTx/>
              <a:buNone/>
            </a:pPr>
            <a:r>
              <a:rPr lang="en-US" altLang="en-US" sz="2400"/>
              <a:t>paper and mentally execute each step of your code…</a:t>
            </a:r>
          </a:p>
          <a:p>
            <a:pPr eaLnBrk="1" hangingPunct="1">
              <a:buFontTx/>
              <a:buNone/>
            </a:pPr>
            <a:endParaRPr lang="en-US" altLang="en-US" sz="2400"/>
          </a:p>
          <a:p>
            <a:pPr eaLnBrk="1" hangingPunct="1">
              <a:buFontTx/>
              <a:buNone/>
            </a:pPr>
            <a:r>
              <a:rPr lang="en-US" altLang="en-US" sz="2400"/>
              <a:t>		writing down the values of the variables</a:t>
            </a:r>
            <a:br>
              <a:rPr lang="en-US" altLang="en-US" sz="2400"/>
            </a:br>
            <a:r>
              <a:rPr lang="en-US" altLang="en-US" sz="2400"/>
              <a:t>	as they are changed in the code.</a:t>
            </a:r>
          </a:p>
          <a:p>
            <a:pPr eaLnBrk="1" hangingPunct="1">
              <a:buFontTx/>
              <a:buNone/>
            </a:pPr>
            <a:endParaRPr lang="en-US" altLang="en-US" sz="2400"/>
          </a:p>
          <a:p>
            <a:pPr eaLnBrk="1" hangingPunct="1">
              <a:buFontTx/>
              <a:buNone/>
            </a:pPr>
            <a:r>
              <a:rPr lang="en-US" altLang="en-US" sz="2400"/>
              <a:t>Cross out the old value and write down the new</a:t>
            </a:r>
          </a:p>
          <a:p>
            <a:pPr eaLnBrk="1" hangingPunct="1">
              <a:buFontTx/>
              <a:buNone/>
            </a:pPr>
            <a:r>
              <a:rPr lang="en-US" altLang="en-US" sz="2400"/>
              <a:t>value as they are changed – that way you can also</a:t>
            </a:r>
          </a:p>
          <a:p>
            <a:pPr eaLnBrk="1" hangingPunct="1">
              <a:buFontTx/>
              <a:buNone/>
            </a:pPr>
            <a:r>
              <a:rPr lang="en-US" altLang="en-US" sz="2400"/>
              <a:t>see the history of the values.</a:t>
            </a:r>
          </a:p>
        </p:txBody>
      </p:sp>
      <p:sp>
        <p:nvSpPr>
          <p:cNvPr id="46084" name="Rectangle 3"/>
          <p:cNvSpPr>
            <a:spLocks noGrp="1" noChangeArrowheads="1"/>
          </p:cNvSpPr>
          <p:nvPr>
            <p:ph type="title"/>
          </p:nvPr>
        </p:nvSpPr>
        <p:spPr>
          <a:xfrm>
            <a:off x="800100" y="152400"/>
            <a:ext cx="6286500" cy="533400"/>
          </a:xfrm>
        </p:spPr>
        <p:txBody>
          <a:bodyPr/>
          <a:lstStyle/>
          <a:p>
            <a:pPr eaLnBrk="1" hangingPunct="1"/>
            <a:r>
              <a:rPr lang="en-US" altLang="en-US"/>
              <a:t>Problem Solving: Hand-Tracing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11042" name="Rectangle 2"/>
          <p:cNvSpPr>
            <a:spLocks noGrp="1" noChangeArrowheads="1"/>
          </p:cNvSpPr>
          <p:nvPr>
            <p:ph type="body" idx="1"/>
          </p:nvPr>
        </p:nvSpPr>
        <p:spPr>
          <a:xfrm>
            <a:off x="457200" y="939800"/>
            <a:ext cx="8229600" cy="4724400"/>
          </a:xfrm>
        </p:spPr>
        <p:txBody>
          <a:bodyPr/>
          <a:lstStyle/>
          <a:p>
            <a:pPr eaLnBrk="1" hangingPunct="1">
              <a:buFontTx/>
              <a:buNone/>
            </a:pPr>
            <a:r>
              <a:rPr lang="en-US" altLang="en-US" sz="2400" dirty="0"/>
              <a:t>To keep up with which statement is about to be executed</a:t>
            </a:r>
          </a:p>
          <a:p>
            <a:pPr eaLnBrk="1" hangingPunct="1">
              <a:buFontTx/>
              <a:buNone/>
            </a:pPr>
            <a:r>
              <a:rPr lang="en-US" altLang="en-US" sz="2400" dirty="0"/>
              <a:t>you should use a marker.</a:t>
            </a:r>
          </a:p>
          <a:p>
            <a:pPr eaLnBrk="1" hangingPunct="1">
              <a:buFontTx/>
              <a:buNone/>
            </a:pPr>
            <a:r>
              <a:rPr lang="en-US" altLang="en-US" sz="2400" dirty="0"/>
              <a:t>Preferably something that doesn’t obliterate the code:</a:t>
            </a:r>
          </a:p>
          <a:p>
            <a:pPr eaLnBrk="1" hangingPunct="1">
              <a:buFontTx/>
              <a:buNone/>
            </a:pPr>
            <a:endParaRPr lang="en-US" altLang="en-US" sz="2400" dirty="0"/>
          </a:p>
          <a:p>
            <a:pPr eaLnBrk="1" hangingPunct="1">
              <a:buFontTx/>
              <a:buNone/>
            </a:pPr>
            <a:r>
              <a:rPr lang="en-US" altLang="en-US" sz="2400" dirty="0"/>
              <a:t>Like a paper clip.</a:t>
            </a:r>
          </a:p>
          <a:p>
            <a:pPr eaLnBrk="1" hangingPunct="1">
              <a:buFontTx/>
              <a:buNone/>
            </a:pPr>
            <a:endParaRPr lang="en-US" altLang="en-US" sz="1600" dirty="0"/>
          </a:p>
          <a:p>
            <a:pPr eaLnBrk="1" hangingPunct="1">
              <a:buFontTx/>
              <a:buNone/>
            </a:pPr>
            <a:endParaRPr lang="en-US" altLang="en-US" sz="2400" dirty="0"/>
          </a:p>
        </p:txBody>
      </p:sp>
      <p:sp>
        <p:nvSpPr>
          <p:cNvPr id="115716" name="Rectangle 3"/>
          <p:cNvSpPr>
            <a:spLocks noGrp="1" noChangeArrowheads="1"/>
          </p:cNvSpPr>
          <p:nvPr>
            <p:ph type="title"/>
          </p:nvPr>
        </p:nvSpPr>
        <p:spPr/>
        <p:txBody>
          <a:bodyPr/>
          <a:lstStyle/>
          <a:p>
            <a:pPr eaLnBrk="1" hangingPunct="1"/>
            <a:r>
              <a:rPr lang="en-US" altLang="en-US" dirty="0"/>
              <a:t>Hand-Tracing</a:t>
            </a:r>
          </a:p>
        </p:txBody>
      </p:sp>
      <p:pic>
        <p:nvPicPr>
          <p:cNvPr id="1111044" name="Picture 4" descr="ch04-paperCl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075" y="2955925"/>
            <a:ext cx="19653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7098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6739" name="Rectangle 3"/>
          <p:cNvSpPr>
            <a:spLocks noGrp="1" noChangeArrowheads="1"/>
          </p:cNvSpPr>
          <p:nvPr>
            <p:ph type="title"/>
          </p:nvPr>
        </p:nvSpPr>
        <p:spPr/>
        <p:txBody>
          <a:bodyPr/>
          <a:lstStyle/>
          <a:p>
            <a:pPr eaLnBrk="1" hangingPunct="1"/>
            <a:r>
              <a:rPr lang="en-US" altLang="en-US" dirty="0">
                <a:latin typeface="Courier New" panose="02070309020205020404" pitchFamily="49" charset="0"/>
                <a:cs typeface="Courier New" panose="02070309020205020404" pitchFamily="49" charset="0"/>
              </a:rPr>
              <a:t>while() </a:t>
            </a:r>
            <a:r>
              <a:rPr lang="en-US" altLang="en-US" dirty="0"/>
              <a:t>Loop Hand-Tracing Example</a:t>
            </a:r>
          </a:p>
        </p:txBody>
      </p:sp>
      <p:sp>
        <p:nvSpPr>
          <p:cNvPr id="2" name="Rectangle 1"/>
          <p:cNvSpPr/>
          <p:nvPr/>
        </p:nvSpPr>
        <p:spPr>
          <a:xfrm>
            <a:off x="240958" y="821234"/>
            <a:ext cx="6845643" cy="5693866"/>
          </a:xfrm>
          <a:prstGeom prst="rect">
            <a:avLst/>
          </a:prstGeom>
        </p:spPr>
        <p:txBody>
          <a:bodyPr wrap="square">
            <a:spAutoFit/>
          </a:bodyPr>
          <a:lstStyle/>
          <a:p>
            <a:r>
              <a:rPr lang="en-US" sz="2400" b="0" dirty="0">
                <a:latin typeface="+mn-lt"/>
              </a:rPr>
              <a:t>Consider this example. What value is displayed? </a:t>
            </a:r>
          </a:p>
          <a:p>
            <a:endParaRPr lang="en-US" dirty="0"/>
          </a:p>
          <a:p>
            <a:r>
              <a:rPr lang="en-US" dirty="0" err="1"/>
              <a:t>int</a:t>
            </a:r>
            <a:r>
              <a:rPr lang="en-US" dirty="0"/>
              <a:t> n = 1729; </a:t>
            </a:r>
          </a:p>
          <a:p>
            <a:r>
              <a:rPr lang="en-US" dirty="0" err="1"/>
              <a:t>int</a:t>
            </a:r>
            <a:r>
              <a:rPr lang="en-US" dirty="0"/>
              <a:t> sum = 0; </a:t>
            </a:r>
          </a:p>
          <a:p>
            <a:r>
              <a:rPr lang="en-US" dirty="0"/>
              <a:t>while (n &gt; 0) {</a:t>
            </a:r>
          </a:p>
          <a:p>
            <a:r>
              <a:rPr lang="en-US" dirty="0"/>
              <a:t> </a:t>
            </a:r>
            <a:r>
              <a:rPr lang="en-US" dirty="0" err="1"/>
              <a:t>int</a:t>
            </a:r>
            <a:r>
              <a:rPr lang="en-US" dirty="0"/>
              <a:t> digit = n % 10;</a:t>
            </a:r>
          </a:p>
          <a:p>
            <a:r>
              <a:rPr lang="en-US" dirty="0"/>
              <a:t> sum = sum + digit;</a:t>
            </a:r>
          </a:p>
          <a:p>
            <a:r>
              <a:rPr lang="en-US" dirty="0"/>
              <a:t> n = n / 10; </a:t>
            </a:r>
          </a:p>
          <a:p>
            <a:r>
              <a:rPr lang="en-US" dirty="0"/>
              <a:t>} </a:t>
            </a:r>
          </a:p>
          <a:p>
            <a:r>
              <a:rPr lang="en-US" dirty="0" err="1"/>
              <a:t>cout</a:t>
            </a:r>
            <a:r>
              <a:rPr lang="en-US" dirty="0"/>
              <a:t> &lt;&lt; sum &lt;&lt; </a:t>
            </a:r>
            <a:r>
              <a:rPr lang="en-US" dirty="0" err="1"/>
              <a:t>endl</a:t>
            </a:r>
            <a:r>
              <a:rPr lang="en-US" dirty="0"/>
              <a:t>; </a:t>
            </a:r>
          </a:p>
          <a:p>
            <a:endParaRPr lang="en-US" dirty="0"/>
          </a:p>
          <a:p>
            <a:r>
              <a:rPr lang="en-US" dirty="0">
                <a:latin typeface="+mn-lt"/>
              </a:rPr>
              <a:t>There are three variables:  n, sum, and digit.</a:t>
            </a:r>
          </a:p>
          <a:p>
            <a:endParaRPr lang="en-US" dirty="0">
              <a:latin typeface="+mn-lt"/>
            </a:endParaRPr>
          </a:p>
          <a:p>
            <a:r>
              <a:rPr lang="en-US" dirty="0">
                <a:latin typeface="+mn-lt"/>
              </a:rPr>
              <a:t>So we make a table with a column for each variable, and fill in one iteration of the loop per row.</a:t>
            </a:r>
          </a:p>
          <a:p>
            <a:endParaRPr lang="en-US" dirty="0">
              <a:latin typeface="+mn-lt"/>
            </a:endParaRPr>
          </a:p>
          <a:p>
            <a:r>
              <a:rPr lang="en-US" b="0" dirty="0"/>
              <a:t>The first two variables are initialized with 1729 and 0 before the loop</a:t>
            </a:r>
            <a:endParaRPr lang="en-US" dirty="0">
              <a:latin typeface="+mn-lt"/>
            </a:endParaRPr>
          </a:p>
        </p:txBody>
      </p:sp>
      <p:graphicFrame>
        <p:nvGraphicFramePr>
          <p:cNvPr id="3" name="Table 2" descr="Table of variable values, one row per loop iteration"/>
          <p:cNvGraphicFramePr>
            <a:graphicFrameLocks noGrp="1"/>
          </p:cNvGraphicFramePr>
          <p:nvPr>
            <p:extLst>
              <p:ext uri="{D42A27DB-BD31-4B8C-83A1-F6EECF244321}">
                <p14:modId xmlns:p14="http://schemas.microsoft.com/office/powerpoint/2010/main" val="1205385763"/>
              </p:ext>
            </p:extLst>
          </p:nvPr>
        </p:nvGraphicFramePr>
        <p:xfrm>
          <a:off x="5029199" y="1693562"/>
          <a:ext cx="3702909" cy="1112520"/>
        </p:xfrm>
        <a:graphic>
          <a:graphicData uri="http://schemas.openxmlformats.org/drawingml/2006/table">
            <a:tbl>
              <a:tblPr firstRow="1" bandRow="1">
                <a:tableStyleId>{073A0DAA-6AF3-43AB-8588-CEC1D06C72B9}</a:tableStyleId>
              </a:tblPr>
              <a:tblGrid>
                <a:gridCol w="1234303">
                  <a:extLst>
                    <a:ext uri="{9D8B030D-6E8A-4147-A177-3AD203B41FA5}">
                      <a16:colId xmlns:a16="http://schemas.microsoft.com/office/drawing/2014/main" val="20000"/>
                    </a:ext>
                  </a:extLst>
                </a:gridCol>
                <a:gridCol w="1234303">
                  <a:extLst>
                    <a:ext uri="{9D8B030D-6E8A-4147-A177-3AD203B41FA5}">
                      <a16:colId xmlns:a16="http://schemas.microsoft.com/office/drawing/2014/main" val="20001"/>
                    </a:ext>
                  </a:extLst>
                </a:gridCol>
                <a:gridCol w="1234303">
                  <a:extLst>
                    <a:ext uri="{9D8B030D-6E8A-4147-A177-3AD203B41FA5}">
                      <a16:colId xmlns:a16="http://schemas.microsoft.com/office/drawing/2014/main" val="20002"/>
                    </a:ext>
                  </a:extLst>
                </a:gridCol>
              </a:tblGrid>
              <a:tr h="370840">
                <a:tc>
                  <a:txBody>
                    <a:bodyPr/>
                    <a:lstStyle/>
                    <a:p>
                      <a:pPr algn="ctr"/>
                      <a:r>
                        <a:rPr lang="en-US" dirty="0"/>
                        <a:t>n</a:t>
                      </a:r>
                      <a:endParaRPr lang="en-US" dirty="0">
                        <a:solidFill>
                          <a:schemeClr val="tx1"/>
                        </a:solidFill>
                      </a:endParaRPr>
                    </a:p>
                  </a:txBody>
                  <a:tcPr/>
                </a:tc>
                <a:tc>
                  <a:txBody>
                    <a:bodyPr/>
                    <a:lstStyle/>
                    <a:p>
                      <a:pPr algn="ctr"/>
                      <a:r>
                        <a:rPr lang="en-US" dirty="0"/>
                        <a:t>sum</a:t>
                      </a:r>
                      <a:endParaRPr lang="en-US" dirty="0">
                        <a:solidFill>
                          <a:schemeClr val="tx1"/>
                        </a:solidFill>
                      </a:endParaRPr>
                    </a:p>
                  </a:txBody>
                  <a:tcPr/>
                </a:tc>
                <a:tc>
                  <a:txBody>
                    <a:bodyPr/>
                    <a:lstStyle/>
                    <a:p>
                      <a:pPr algn="ctr"/>
                      <a:r>
                        <a:rPr lang="en-US" dirty="0"/>
                        <a:t>digit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dirty="0">
                          <a:solidFill>
                            <a:schemeClr val="tx1"/>
                          </a:solidFill>
                        </a:rPr>
                        <a:t>1729</a:t>
                      </a:r>
                    </a:p>
                  </a:txBody>
                  <a:tcPr/>
                </a:tc>
                <a:tc>
                  <a:txBody>
                    <a:bodyPr/>
                    <a:lstStyle/>
                    <a:p>
                      <a:pPr algn="ctr"/>
                      <a:r>
                        <a:rPr lang="en-US" dirty="0">
                          <a:solidFill>
                            <a:schemeClr val="tx1"/>
                          </a:solidFill>
                        </a:rPr>
                        <a:t>0</a:t>
                      </a: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0001"/>
                  </a:ext>
                </a:extLst>
              </a:tr>
              <a:tr h="370840">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72168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7763" name="Rectangle 2"/>
          <p:cNvSpPr>
            <a:spLocks noGrp="1" noChangeArrowheads="1"/>
          </p:cNvSpPr>
          <p:nvPr>
            <p:ph type="title"/>
          </p:nvPr>
        </p:nvSpPr>
        <p:spPr/>
        <p:txBody>
          <a:bodyPr/>
          <a:lstStyle/>
          <a:p>
            <a:pPr eaLnBrk="1" hangingPunct="1"/>
            <a:r>
              <a:rPr lang="en-US" altLang="en-US" dirty="0"/>
              <a:t>Hand-Tracing Example, continued #2</a:t>
            </a:r>
          </a:p>
        </p:txBody>
      </p:sp>
      <p:graphicFrame>
        <p:nvGraphicFramePr>
          <p:cNvPr id="5" name="Table 4" descr="Table of variable values, one row per loop iteration"/>
          <p:cNvGraphicFramePr>
            <a:graphicFrameLocks noGrp="1"/>
          </p:cNvGraphicFramePr>
          <p:nvPr>
            <p:extLst>
              <p:ext uri="{D42A27DB-BD31-4B8C-83A1-F6EECF244321}">
                <p14:modId xmlns:p14="http://schemas.microsoft.com/office/powerpoint/2010/main" val="2847592427"/>
              </p:ext>
            </p:extLst>
          </p:nvPr>
        </p:nvGraphicFramePr>
        <p:xfrm>
          <a:off x="5029199" y="1693562"/>
          <a:ext cx="3702909" cy="1112520"/>
        </p:xfrm>
        <a:graphic>
          <a:graphicData uri="http://schemas.openxmlformats.org/drawingml/2006/table">
            <a:tbl>
              <a:tblPr firstRow="1" bandRow="1">
                <a:tableStyleId>{073A0DAA-6AF3-43AB-8588-CEC1D06C72B9}</a:tableStyleId>
              </a:tblPr>
              <a:tblGrid>
                <a:gridCol w="1234303">
                  <a:extLst>
                    <a:ext uri="{9D8B030D-6E8A-4147-A177-3AD203B41FA5}">
                      <a16:colId xmlns:a16="http://schemas.microsoft.com/office/drawing/2014/main" val="20000"/>
                    </a:ext>
                  </a:extLst>
                </a:gridCol>
                <a:gridCol w="1234303">
                  <a:extLst>
                    <a:ext uri="{9D8B030D-6E8A-4147-A177-3AD203B41FA5}">
                      <a16:colId xmlns:a16="http://schemas.microsoft.com/office/drawing/2014/main" val="20001"/>
                    </a:ext>
                  </a:extLst>
                </a:gridCol>
                <a:gridCol w="1234303">
                  <a:extLst>
                    <a:ext uri="{9D8B030D-6E8A-4147-A177-3AD203B41FA5}">
                      <a16:colId xmlns:a16="http://schemas.microsoft.com/office/drawing/2014/main" val="20002"/>
                    </a:ext>
                  </a:extLst>
                </a:gridCol>
              </a:tblGrid>
              <a:tr h="370840">
                <a:tc>
                  <a:txBody>
                    <a:bodyPr/>
                    <a:lstStyle/>
                    <a:p>
                      <a:pPr algn="ctr"/>
                      <a:r>
                        <a:rPr lang="en-US" dirty="0"/>
                        <a:t>n</a:t>
                      </a:r>
                      <a:endParaRPr lang="en-US" dirty="0">
                        <a:solidFill>
                          <a:schemeClr val="tx1"/>
                        </a:solidFill>
                      </a:endParaRPr>
                    </a:p>
                  </a:txBody>
                  <a:tcPr/>
                </a:tc>
                <a:tc>
                  <a:txBody>
                    <a:bodyPr/>
                    <a:lstStyle/>
                    <a:p>
                      <a:pPr algn="ctr"/>
                      <a:r>
                        <a:rPr lang="en-US" dirty="0"/>
                        <a:t>sum</a:t>
                      </a:r>
                      <a:endParaRPr lang="en-US" dirty="0">
                        <a:solidFill>
                          <a:schemeClr val="tx1"/>
                        </a:solidFill>
                      </a:endParaRPr>
                    </a:p>
                  </a:txBody>
                  <a:tcPr/>
                </a:tc>
                <a:tc>
                  <a:txBody>
                    <a:bodyPr/>
                    <a:lstStyle/>
                    <a:p>
                      <a:pPr algn="ctr"/>
                      <a:r>
                        <a:rPr lang="en-US" dirty="0"/>
                        <a:t>digit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dirty="0">
                          <a:solidFill>
                            <a:schemeClr val="tx1"/>
                          </a:solidFill>
                        </a:rPr>
                        <a:t>1729</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9</a:t>
                      </a:r>
                    </a:p>
                  </a:txBody>
                  <a:tcPr/>
                </a:tc>
                <a:extLst>
                  <a:ext uri="{0D108BD9-81ED-4DB2-BD59-A6C34878D82A}">
                    <a16:rowId xmlns:a16="http://schemas.microsoft.com/office/drawing/2014/main" val="10001"/>
                  </a:ext>
                </a:extLst>
              </a:tr>
              <a:tr h="370840">
                <a:tc>
                  <a:txBody>
                    <a:bodyPr/>
                    <a:lstStyle/>
                    <a:p>
                      <a:pPr algn="ctr"/>
                      <a:endParaRPr lang="en-US">
                        <a:solidFill>
                          <a:schemeClr val="tx1"/>
                        </a:solidFill>
                      </a:endParaRPr>
                    </a:p>
                  </a:txBody>
                  <a:tcPr/>
                </a:tc>
                <a:tc>
                  <a:txBody>
                    <a:bodyPr/>
                    <a:lstStyle/>
                    <a:p>
                      <a:pPr algn="ctr"/>
                      <a:r>
                        <a:rPr lang="en-US" dirty="0">
                          <a:solidFill>
                            <a:schemeClr val="tx1"/>
                          </a:solidFill>
                        </a:rPr>
                        <a:t>9</a:t>
                      </a: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3" name="Rectangle 2"/>
          <p:cNvSpPr/>
          <p:nvPr/>
        </p:nvSpPr>
        <p:spPr>
          <a:xfrm>
            <a:off x="383059" y="3072348"/>
            <a:ext cx="8349049" cy="3785652"/>
          </a:xfrm>
          <a:prstGeom prst="rect">
            <a:avLst/>
          </a:prstGeom>
        </p:spPr>
        <p:txBody>
          <a:bodyPr wrap="square">
            <a:spAutoFit/>
          </a:bodyPr>
          <a:lstStyle/>
          <a:p>
            <a:r>
              <a:rPr lang="en-US" sz="2400" b="0" dirty="0">
                <a:solidFill>
                  <a:srgbClr val="3C3C3C"/>
                </a:solidFill>
                <a:latin typeface="+mn-lt"/>
              </a:rPr>
              <a:t>Because n is greater than zero, enter the loop.</a:t>
            </a:r>
          </a:p>
          <a:p>
            <a:r>
              <a:rPr lang="en-US" sz="2400" b="0" dirty="0">
                <a:solidFill>
                  <a:srgbClr val="3C3C3C"/>
                </a:solidFill>
                <a:latin typeface="+mn-lt"/>
              </a:rPr>
              <a:t> </a:t>
            </a:r>
          </a:p>
          <a:p>
            <a:r>
              <a:rPr lang="en-US" sz="2400" b="0" dirty="0">
                <a:solidFill>
                  <a:srgbClr val="3C3C3C"/>
                </a:solidFill>
                <a:latin typeface="+mn-lt"/>
              </a:rPr>
              <a:t>The variable digit is set to 9 (the remainder of 1729 %10). </a:t>
            </a:r>
          </a:p>
          <a:p>
            <a:endParaRPr lang="en-US" sz="2400" b="0" dirty="0">
              <a:solidFill>
                <a:srgbClr val="3C3C3C"/>
              </a:solidFill>
              <a:latin typeface="+mn-lt"/>
            </a:endParaRPr>
          </a:p>
          <a:p>
            <a:r>
              <a:rPr lang="en-US" sz="2400" b="0" dirty="0">
                <a:solidFill>
                  <a:srgbClr val="3C3C3C"/>
                </a:solidFill>
                <a:latin typeface="+mn-lt"/>
              </a:rPr>
              <a:t>The variable sum is set to 0 + 9 = 9, in the 2</a:t>
            </a:r>
            <a:r>
              <a:rPr lang="en-US" sz="2400" b="0" baseline="30000" dirty="0">
                <a:solidFill>
                  <a:srgbClr val="3C3C3C"/>
                </a:solidFill>
                <a:latin typeface="+mn-lt"/>
              </a:rPr>
              <a:t>nd</a:t>
            </a:r>
            <a:r>
              <a:rPr lang="en-US" sz="2400" b="0" dirty="0">
                <a:solidFill>
                  <a:srgbClr val="3C3C3C"/>
                </a:solidFill>
                <a:latin typeface="+mn-lt"/>
              </a:rPr>
              <a:t> row of the table.</a:t>
            </a:r>
          </a:p>
          <a:p>
            <a:endParaRPr lang="en-US" sz="2400" b="0" dirty="0">
              <a:solidFill>
                <a:srgbClr val="3C3C3C"/>
              </a:solidFill>
              <a:latin typeface="+mn-lt"/>
            </a:endParaRPr>
          </a:p>
          <a:p>
            <a:r>
              <a:rPr lang="en-US" sz="2400" dirty="0">
                <a:latin typeface="+mn-lt"/>
              </a:rPr>
              <a:t>When updating variable values, cross off the obsolete values, such as sum=0 above.</a:t>
            </a:r>
          </a:p>
          <a:p>
            <a:endParaRPr lang="en-US" sz="2400" dirty="0">
              <a:latin typeface="+mn-lt"/>
            </a:endParaRPr>
          </a:p>
        </p:txBody>
      </p:sp>
    </p:spTree>
    <p:extLst>
      <p:ext uri="{BB962C8B-B14F-4D97-AF65-F5344CB8AC3E}">
        <p14:creationId xmlns:p14="http://schemas.microsoft.com/office/powerpoint/2010/main" val="263611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17763" name="Rectangle 2"/>
          <p:cNvSpPr>
            <a:spLocks noGrp="1" noChangeArrowheads="1"/>
          </p:cNvSpPr>
          <p:nvPr>
            <p:ph type="title"/>
          </p:nvPr>
        </p:nvSpPr>
        <p:spPr/>
        <p:txBody>
          <a:bodyPr/>
          <a:lstStyle/>
          <a:p>
            <a:pPr eaLnBrk="1" hangingPunct="1"/>
            <a:r>
              <a:rPr lang="en-US" altLang="en-US" dirty="0"/>
              <a:t>Hand-Tracing Example, continued #3</a:t>
            </a:r>
          </a:p>
        </p:txBody>
      </p:sp>
      <p:graphicFrame>
        <p:nvGraphicFramePr>
          <p:cNvPr id="5" name="Table 4" descr="Table of variable values, one row per loop iteration"/>
          <p:cNvGraphicFramePr>
            <a:graphicFrameLocks noGrp="1"/>
          </p:cNvGraphicFramePr>
          <p:nvPr>
            <p:extLst>
              <p:ext uri="{D42A27DB-BD31-4B8C-83A1-F6EECF244321}">
                <p14:modId xmlns:p14="http://schemas.microsoft.com/office/powerpoint/2010/main" val="332031401"/>
              </p:ext>
            </p:extLst>
          </p:nvPr>
        </p:nvGraphicFramePr>
        <p:xfrm>
          <a:off x="5029199" y="1693562"/>
          <a:ext cx="3702909" cy="2204720"/>
        </p:xfrm>
        <a:graphic>
          <a:graphicData uri="http://schemas.openxmlformats.org/drawingml/2006/table">
            <a:tbl>
              <a:tblPr firstRow="1" bandRow="1">
                <a:tableStyleId>{073A0DAA-6AF3-43AB-8588-CEC1D06C72B9}</a:tableStyleId>
              </a:tblPr>
              <a:tblGrid>
                <a:gridCol w="1234303">
                  <a:extLst>
                    <a:ext uri="{9D8B030D-6E8A-4147-A177-3AD203B41FA5}">
                      <a16:colId xmlns:a16="http://schemas.microsoft.com/office/drawing/2014/main" val="20000"/>
                    </a:ext>
                  </a:extLst>
                </a:gridCol>
                <a:gridCol w="1234303">
                  <a:extLst>
                    <a:ext uri="{9D8B030D-6E8A-4147-A177-3AD203B41FA5}">
                      <a16:colId xmlns:a16="http://schemas.microsoft.com/office/drawing/2014/main" val="20001"/>
                    </a:ext>
                  </a:extLst>
                </a:gridCol>
                <a:gridCol w="1234303">
                  <a:extLst>
                    <a:ext uri="{9D8B030D-6E8A-4147-A177-3AD203B41FA5}">
                      <a16:colId xmlns:a16="http://schemas.microsoft.com/office/drawing/2014/main" val="20002"/>
                    </a:ext>
                  </a:extLst>
                </a:gridCol>
              </a:tblGrid>
              <a:tr h="370840">
                <a:tc>
                  <a:txBody>
                    <a:bodyPr/>
                    <a:lstStyle/>
                    <a:p>
                      <a:pPr algn="ctr"/>
                      <a:r>
                        <a:rPr lang="en-US" dirty="0"/>
                        <a:t>n</a:t>
                      </a:r>
                      <a:endParaRPr lang="en-US" dirty="0">
                        <a:solidFill>
                          <a:schemeClr val="tx1"/>
                        </a:solidFill>
                      </a:endParaRPr>
                    </a:p>
                  </a:txBody>
                  <a:tcPr/>
                </a:tc>
                <a:tc>
                  <a:txBody>
                    <a:bodyPr/>
                    <a:lstStyle/>
                    <a:p>
                      <a:pPr algn="ctr"/>
                      <a:r>
                        <a:rPr lang="en-US" dirty="0"/>
                        <a:t>sum</a:t>
                      </a:r>
                      <a:endParaRPr lang="en-US" dirty="0">
                        <a:solidFill>
                          <a:schemeClr val="tx1"/>
                        </a:solidFill>
                      </a:endParaRPr>
                    </a:p>
                  </a:txBody>
                  <a:tcPr/>
                </a:tc>
                <a:tc>
                  <a:txBody>
                    <a:bodyPr/>
                    <a:lstStyle/>
                    <a:p>
                      <a:pPr algn="ctr"/>
                      <a:r>
                        <a:rPr lang="en-US" dirty="0"/>
                        <a:t>digit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dirty="0">
                          <a:solidFill>
                            <a:schemeClr val="tx1"/>
                          </a:solidFill>
                        </a:rPr>
                        <a:t>1729</a:t>
                      </a:r>
                    </a:p>
                  </a:txBody>
                  <a:tcPr/>
                </a:tc>
                <a:tc>
                  <a:txBody>
                    <a:bodyPr/>
                    <a:lstStyle/>
                    <a:p>
                      <a:pPr algn="ctr"/>
                      <a:r>
                        <a:rPr lang="en-US" dirty="0">
                          <a:solidFill>
                            <a:schemeClr val="tx1"/>
                          </a:solidFill>
                        </a:rPr>
                        <a:t>0</a:t>
                      </a:r>
                    </a:p>
                  </a:txBody>
                  <a:tcPr/>
                </a:tc>
                <a:tc>
                  <a:txBody>
                    <a:bodyPr/>
                    <a:lstStyle/>
                    <a:p>
                      <a:endParaRPr lang="en-US"/>
                    </a:p>
                  </a:txBody>
                  <a:tcPr/>
                </a:tc>
                <a:extLst>
                  <a:ext uri="{0D108BD9-81ED-4DB2-BD59-A6C34878D82A}">
                    <a16:rowId xmlns:a16="http://schemas.microsoft.com/office/drawing/2014/main" val="10001"/>
                  </a:ext>
                </a:extLst>
              </a:tr>
              <a:tr h="0">
                <a:tc>
                  <a:txBody>
                    <a:bodyPr/>
                    <a:lstStyle/>
                    <a:p>
                      <a:pPr algn="ctr"/>
                      <a:r>
                        <a:rPr lang="en-US" dirty="0">
                          <a:solidFill>
                            <a:schemeClr val="tx1"/>
                          </a:solidFill>
                        </a:rPr>
                        <a:t>172</a:t>
                      </a:r>
                    </a:p>
                  </a:txBody>
                  <a:tcPr/>
                </a:tc>
                <a:tc>
                  <a:txBody>
                    <a:bodyPr/>
                    <a:lstStyle/>
                    <a:p>
                      <a:pPr algn="ctr"/>
                      <a:r>
                        <a:rPr lang="en-US" dirty="0">
                          <a:solidFill>
                            <a:schemeClr val="tx1"/>
                          </a:solidFill>
                        </a:rPr>
                        <a:t>9</a:t>
                      </a:r>
                    </a:p>
                  </a:txBody>
                  <a:tcPr/>
                </a:tc>
                <a:tc>
                  <a:txBody>
                    <a:bodyPr/>
                    <a:lstStyle/>
                    <a:p>
                      <a:pPr algn="ctr"/>
                      <a:r>
                        <a:rPr lang="en-US" dirty="0">
                          <a:solidFill>
                            <a:schemeClr val="tx1"/>
                          </a:solidFill>
                        </a:rPr>
                        <a:t>9</a:t>
                      </a:r>
                    </a:p>
                  </a:txBody>
                  <a:tcPr/>
                </a:tc>
                <a:extLst>
                  <a:ext uri="{0D108BD9-81ED-4DB2-BD59-A6C34878D82A}">
                    <a16:rowId xmlns:a16="http://schemas.microsoft.com/office/drawing/2014/main" val="10002"/>
                  </a:ext>
                </a:extLst>
              </a:tr>
              <a:tr h="273050">
                <a:tc>
                  <a:txBody>
                    <a:bodyPr/>
                    <a:lstStyle/>
                    <a:p>
                      <a:pPr algn="ctr"/>
                      <a:r>
                        <a:rPr lang="en-US" dirty="0">
                          <a:solidFill>
                            <a:schemeClr val="tx1"/>
                          </a:solidFill>
                        </a:rPr>
                        <a:t>17</a:t>
                      </a:r>
                    </a:p>
                  </a:txBody>
                  <a:tcPr/>
                </a:tc>
                <a:tc>
                  <a:txBody>
                    <a:bodyPr/>
                    <a:lstStyle/>
                    <a:p>
                      <a:pPr algn="ctr"/>
                      <a:r>
                        <a:rPr lang="en-US" dirty="0">
                          <a:solidFill>
                            <a:schemeClr val="tx1"/>
                          </a:solidFill>
                        </a:rPr>
                        <a:t>11</a:t>
                      </a:r>
                    </a:p>
                  </a:txBody>
                  <a:tcPr/>
                </a:tc>
                <a:tc>
                  <a:txBody>
                    <a:bodyPr/>
                    <a:lstStyle/>
                    <a:p>
                      <a:pPr algn="ctr"/>
                      <a:r>
                        <a:rPr lang="en-US" dirty="0">
                          <a:solidFill>
                            <a:schemeClr val="tx1"/>
                          </a:solidFill>
                        </a:rPr>
                        <a:t>2</a:t>
                      </a:r>
                    </a:p>
                  </a:txBody>
                  <a:tcPr/>
                </a:tc>
                <a:extLst>
                  <a:ext uri="{0D108BD9-81ED-4DB2-BD59-A6C34878D82A}">
                    <a16:rowId xmlns:a16="http://schemas.microsoft.com/office/drawing/2014/main" val="10003"/>
                  </a:ext>
                </a:extLst>
              </a:tr>
              <a:tr h="180340">
                <a:tc>
                  <a:txBody>
                    <a:bodyPr/>
                    <a:lstStyle/>
                    <a:p>
                      <a:pPr algn="ctr"/>
                      <a:r>
                        <a:rPr lang="en-US" dirty="0">
                          <a:solidFill>
                            <a:schemeClr val="tx1"/>
                          </a:solidFill>
                        </a:rPr>
                        <a:t>1</a:t>
                      </a:r>
                    </a:p>
                  </a:txBody>
                  <a:tcPr/>
                </a:tc>
                <a:tc>
                  <a:txBody>
                    <a:bodyPr/>
                    <a:lstStyle/>
                    <a:p>
                      <a:pPr algn="ctr"/>
                      <a:r>
                        <a:rPr lang="en-US" dirty="0">
                          <a:solidFill>
                            <a:schemeClr val="tx1"/>
                          </a:solidFill>
                        </a:rPr>
                        <a:t>18</a:t>
                      </a:r>
                    </a:p>
                  </a:txBody>
                  <a:tcPr/>
                </a:tc>
                <a:tc>
                  <a:txBody>
                    <a:bodyPr/>
                    <a:lstStyle/>
                    <a:p>
                      <a:pPr algn="ctr"/>
                      <a:r>
                        <a:rPr lang="en-US" dirty="0">
                          <a:solidFill>
                            <a:schemeClr val="tx1"/>
                          </a:solidFill>
                        </a:rPr>
                        <a:t>7</a:t>
                      </a:r>
                    </a:p>
                  </a:txBody>
                  <a:tcPr/>
                </a:tc>
                <a:extLst>
                  <a:ext uri="{0D108BD9-81ED-4DB2-BD59-A6C34878D82A}">
                    <a16:rowId xmlns:a16="http://schemas.microsoft.com/office/drawing/2014/main" val="10004"/>
                  </a:ext>
                </a:extLst>
              </a:tr>
              <a:tr h="0">
                <a:tc>
                  <a:txBody>
                    <a:bodyPr/>
                    <a:lstStyle/>
                    <a:p>
                      <a:pPr algn="ctr"/>
                      <a:r>
                        <a:rPr lang="en-US" dirty="0">
                          <a:solidFill>
                            <a:schemeClr val="tx1"/>
                          </a:solidFill>
                        </a:rPr>
                        <a:t>0</a:t>
                      </a:r>
                    </a:p>
                  </a:txBody>
                  <a:tcPr/>
                </a:tc>
                <a:tc>
                  <a:txBody>
                    <a:bodyPr/>
                    <a:lstStyle/>
                    <a:p>
                      <a:pPr algn="ctr"/>
                      <a:r>
                        <a:rPr lang="en-US" dirty="0">
                          <a:solidFill>
                            <a:schemeClr val="tx1"/>
                          </a:solidFill>
                        </a:rPr>
                        <a:t>19</a:t>
                      </a:r>
                    </a:p>
                  </a:txBody>
                  <a:tcPr/>
                </a:tc>
                <a:tc>
                  <a:txBody>
                    <a:bodyPr/>
                    <a:lstStyle/>
                    <a:p>
                      <a:pPr algn="ctr"/>
                      <a:r>
                        <a:rPr lang="en-US" dirty="0">
                          <a:solidFill>
                            <a:schemeClr val="tx1"/>
                          </a:solidFill>
                        </a:rPr>
                        <a:t>1</a:t>
                      </a:r>
                    </a:p>
                  </a:txBody>
                  <a:tcPr/>
                </a:tc>
                <a:extLst>
                  <a:ext uri="{0D108BD9-81ED-4DB2-BD59-A6C34878D82A}">
                    <a16:rowId xmlns:a16="http://schemas.microsoft.com/office/drawing/2014/main" val="10005"/>
                  </a:ext>
                </a:extLst>
              </a:tr>
            </a:tbl>
          </a:graphicData>
        </a:graphic>
      </p:graphicFrame>
      <p:sp>
        <p:nvSpPr>
          <p:cNvPr id="3" name="Rectangle 2"/>
          <p:cNvSpPr/>
          <p:nvPr/>
        </p:nvSpPr>
        <p:spPr>
          <a:xfrm>
            <a:off x="257433" y="1272428"/>
            <a:ext cx="4536989" cy="4524315"/>
          </a:xfrm>
          <a:prstGeom prst="rect">
            <a:avLst/>
          </a:prstGeom>
        </p:spPr>
        <p:txBody>
          <a:bodyPr wrap="square">
            <a:spAutoFit/>
          </a:bodyPr>
          <a:lstStyle/>
          <a:p>
            <a:r>
              <a:rPr lang="en-US" sz="2400" b="0" dirty="0">
                <a:solidFill>
                  <a:srgbClr val="3C3C3C"/>
                </a:solidFill>
                <a:latin typeface="+mn-lt"/>
              </a:rPr>
              <a:t>Keep filling in the table as you move the clip, cycling through the loop.</a:t>
            </a:r>
          </a:p>
          <a:p>
            <a:endParaRPr lang="en-US" sz="2400" b="0" dirty="0">
              <a:solidFill>
                <a:srgbClr val="3C3C3C"/>
              </a:solidFill>
              <a:latin typeface="+mn-lt"/>
            </a:endParaRPr>
          </a:p>
          <a:p>
            <a:r>
              <a:rPr lang="en-US" sz="2400" b="0" dirty="0">
                <a:solidFill>
                  <a:srgbClr val="3C3C3C"/>
                </a:solidFill>
                <a:latin typeface="+mn-lt"/>
              </a:rPr>
              <a:t>After the 4</a:t>
            </a:r>
            <a:r>
              <a:rPr lang="en-US" sz="2400" b="0" baseline="30000" dirty="0">
                <a:solidFill>
                  <a:srgbClr val="3C3C3C"/>
                </a:solidFill>
                <a:latin typeface="+mn-lt"/>
              </a:rPr>
              <a:t>th</a:t>
            </a:r>
            <a:r>
              <a:rPr lang="en-US" sz="2400" b="0" dirty="0">
                <a:solidFill>
                  <a:srgbClr val="3C3C3C"/>
                </a:solidFill>
                <a:latin typeface="+mn-lt"/>
              </a:rPr>
              <a:t> time through the loop, n=0, so the loop is not entered again…</a:t>
            </a:r>
          </a:p>
          <a:p>
            <a:endParaRPr lang="en-US" sz="2400" b="0" dirty="0">
              <a:solidFill>
                <a:srgbClr val="3C3C3C"/>
              </a:solidFill>
              <a:latin typeface="+mn-lt"/>
            </a:endParaRPr>
          </a:p>
          <a:p>
            <a:r>
              <a:rPr lang="en-US" sz="2400" b="0" dirty="0">
                <a:solidFill>
                  <a:srgbClr val="3C3C3C"/>
                </a:solidFill>
                <a:latin typeface="+mn-lt"/>
              </a:rPr>
              <a:t>… and execution ends with the completion of the</a:t>
            </a:r>
            <a:r>
              <a:rPr lang="en-US" sz="2400" b="0" dirty="0">
                <a:solidFill>
                  <a:srgbClr val="3C3C3C"/>
                </a:solidFill>
                <a:latin typeface="Roboto"/>
              </a:rPr>
              <a:t> </a:t>
            </a:r>
            <a:r>
              <a:rPr lang="en-US" sz="2400" b="0" dirty="0" err="1">
                <a:solidFill>
                  <a:srgbClr val="3C3C3C"/>
                </a:solidFill>
                <a:cs typeface="Courier New" panose="02070309020205020404" pitchFamily="49" charset="0"/>
              </a:rPr>
              <a:t>cout</a:t>
            </a:r>
            <a:r>
              <a:rPr lang="en-US" sz="2400" b="0" dirty="0">
                <a:solidFill>
                  <a:srgbClr val="3C3C3C"/>
                </a:solidFill>
                <a:latin typeface="Roboto"/>
              </a:rPr>
              <a:t> </a:t>
            </a:r>
            <a:r>
              <a:rPr lang="en-US" sz="2400" b="0" dirty="0">
                <a:solidFill>
                  <a:srgbClr val="3C3C3C"/>
                </a:solidFill>
                <a:latin typeface="+mn-lt"/>
              </a:rPr>
              <a:t>statement printing the final sum=19. </a:t>
            </a:r>
          </a:p>
        </p:txBody>
      </p:sp>
    </p:spTree>
    <p:extLst>
      <p:ext uri="{BB962C8B-B14F-4D97-AF65-F5344CB8AC3E}">
        <p14:creationId xmlns:p14="http://schemas.microsoft.com/office/powerpoint/2010/main" val="66683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3</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u="sng" dirty="0">
                <a:solidFill>
                  <a:srgbClr val="FF0000"/>
                </a:solidFill>
              </a:rPr>
              <a:t>The </a:t>
            </a:r>
            <a:r>
              <a:rPr lang="en-US" sz="2800" u="sng" dirty="0">
                <a:solidFill>
                  <a:srgbClr val="FF0000"/>
                </a:solidFill>
                <a:latin typeface="Courier New" panose="02070309020205020404" pitchFamily="49" charset="0"/>
                <a:cs typeface="Courier New" panose="02070309020205020404" pitchFamily="49" charset="0"/>
              </a:rPr>
              <a:t>for</a:t>
            </a:r>
            <a:r>
              <a:rPr lang="en-US" sz="2800" u="sng" dirty="0">
                <a:solidFill>
                  <a:srgbClr val="FF0000"/>
                </a:solidFill>
              </a:rPr>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9115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u="sng" dirty="0">
                <a:solidFill>
                  <a:srgbClr val="FF0000"/>
                </a:solidFill>
              </a:rPr>
              <a:t>The </a:t>
            </a:r>
            <a:r>
              <a:rPr lang="en-US" sz="2800" u="sng" dirty="0">
                <a:solidFill>
                  <a:srgbClr val="FF0000"/>
                </a:solidFill>
                <a:latin typeface="Courier New" panose="02070309020205020404" pitchFamily="49" charset="0"/>
                <a:cs typeface="Courier New" panose="02070309020205020404" pitchFamily="49" charset="0"/>
              </a:rPr>
              <a:t>while</a:t>
            </a:r>
            <a:r>
              <a:rPr lang="en-US" sz="2800" u="sng" dirty="0">
                <a:solidFill>
                  <a:srgbClr val="FF0000"/>
                </a:solidFill>
              </a:rPr>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82013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6867" name="Rectangle 4"/>
          <p:cNvSpPr>
            <a:spLocks noGrp="1" noChangeArrowheads="1"/>
          </p:cNvSpPr>
          <p:nvPr>
            <p:ph type="title"/>
          </p:nvPr>
        </p:nvSpPr>
        <p:spPr>
          <a:xfrm>
            <a:off x="800100" y="152400"/>
            <a:ext cx="6286500" cy="533400"/>
          </a:xfrm>
          <a:noFill/>
        </p:spPr>
        <p:txBody>
          <a:bodyPr/>
          <a:lstStyle/>
          <a:p>
            <a:pPr eaLnBrk="1" hangingPunct="1"/>
            <a:r>
              <a:rPr lang="en-US" altLang="en-US" dirty="0"/>
              <a:t>The </a:t>
            </a:r>
            <a:r>
              <a:rPr lang="en-US" altLang="en-US" sz="2600" dirty="0">
                <a:latin typeface="Courier New" panose="02070309020205020404" pitchFamily="49" charset="0"/>
                <a:cs typeface="Courier New" panose="02070309020205020404" pitchFamily="49" charset="0"/>
              </a:rPr>
              <a:t>for</a:t>
            </a:r>
            <a:r>
              <a:rPr lang="en-US" altLang="en-US" dirty="0"/>
              <a:t> Loop vs. the </a:t>
            </a:r>
            <a:r>
              <a:rPr lang="en-US" altLang="en-US" dirty="0">
                <a:latin typeface="Courier New" panose="02070309020205020404" pitchFamily="49" charset="0"/>
                <a:cs typeface="Courier New" panose="02070309020205020404" pitchFamily="49" charset="0"/>
              </a:rPr>
              <a:t>while</a:t>
            </a:r>
            <a:r>
              <a:rPr lang="en-US" altLang="en-US" dirty="0"/>
              <a:t> loop</a:t>
            </a:r>
          </a:p>
        </p:txBody>
      </p:sp>
      <p:sp>
        <p:nvSpPr>
          <p:cNvPr id="121862" name="Rectangle 6"/>
          <p:cNvSpPr>
            <a:spLocks noGrp="1" noChangeArrowheads="1"/>
          </p:cNvSpPr>
          <p:nvPr>
            <p:ph type="body" idx="1"/>
          </p:nvPr>
        </p:nvSpPr>
        <p:spPr>
          <a:xfrm>
            <a:off x="520700" y="939800"/>
            <a:ext cx="8382000" cy="4525963"/>
          </a:xfrm>
          <a:noFill/>
        </p:spPr>
        <p:txBody>
          <a:bodyPr/>
          <a:lstStyle/>
          <a:p>
            <a:pPr eaLnBrk="1" hangingPunct="1">
              <a:buFontTx/>
              <a:buNone/>
            </a:pPr>
            <a:r>
              <a:rPr lang="en-US" altLang="en-US" dirty="0"/>
              <a:t>   </a:t>
            </a:r>
            <a:r>
              <a:rPr lang="en-US" altLang="en-US" sz="2400" dirty="0"/>
              <a:t>Often you will need to execute a sequence of</a:t>
            </a:r>
            <a:br>
              <a:rPr lang="en-US" altLang="en-US" sz="2400" dirty="0"/>
            </a:br>
            <a:r>
              <a:rPr lang="en-US" altLang="en-US" sz="2400" dirty="0"/>
              <a:t>statements a given number of times.</a:t>
            </a:r>
          </a:p>
          <a:p>
            <a:pPr eaLnBrk="1" hangingPunct="1">
              <a:buFontTx/>
              <a:buNone/>
            </a:pPr>
            <a:endParaRPr lang="en-US" altLang="en-US" sz="900" dirty="0"/>
          </a:p>
          <a:p>
            <a:pPr eaLnBrk="1" hangingPunct="1">
              <a:buFontTx/>
              <a:buNone/>
            </a:pPr>
            <a:r>
              <a:rPr lang="en-US" altLang="en-US" sz="2400" dirty="0"/>
              <a:t>    You could use a </a:t>
            </a:r>
            <a:r>
              <a:rPr lang="en-US" altLang="en-US" sz="2400" b="1" dirty="0">
                <a:latin typeface="Courier New" panose="02070309020205020404" pitchFamily="49" charset="0"/>
              </a:rPr>
              <a:t>while</a:t>
            </a:r>
            <a:r>
              <a:rPr lang="en-US" altLang="en-US" sz="2400" dirty="0"/>
              <a:t> loop:</a:t>
            </a:r>
          </a:p>
          <a:p>
            <a:pPr eaLnBrk="1" hangingPunct="1">
              <a:buFontTx/>
              <a:buNone/>
            </a:pPr>
            <a:endParaRPr lang="en-US" altLang="en-US" sz="2400" dirty="0"/>
          </a:p>
          <a:p>
            <a:pPr eaLnBrk="1" hangingPunct="1">
              <a:buFontTx/>
              <a:buNone/>
            </a:pPr>
            <a:endParaRPr lang="en-US" altLang="en-US" sz="900" dirty="0"/>
          </a:p>
          <a:p>
            <a:pPr eaLnBrk="1" hangingPunct="1">
              <a:buFontTx/>
              <a:buNone/>
            </a:pPr>
            <a:r>
              <a:rPr lang="en-US" altLang="en-US" sz="2000" b="1" dirty="0">
                <a:latin typeface="Courier New" panose="02070309020205020404" pitchFamily="49" charset="0"/>
              </a:rPr>
              <a:t>	counter = 1; // Initialize the counter</a:t>
            </a:r>
          </a:p>
          <a:p>
            <a:pPr eaLnBrk="1" hangingPunct="1">
              <a:buFontTx/>
              <a:buNone/>
            </a:pPr>
            <a:r>
              <a:rPr lang="en-US" altLang="en-US" sz="2000" b="1" dirty="0">
                <a:latin typeface="Courier New" panose="02070309020205020404" pitchFamily="49" charset="0"/>
              </a:rPr>
              <a:t>	while (counter &lt;= 10) // Check the counter</a:t>
            </a:r>
          </a:p>
          <a:p>
            <a:pPr eaLnBrk="1" hangingPunct="1">
              <a:buFontTx/>
              <a:buNone/>
            </a:pPr>
            <a:r>
              <a:rPr lang="en-US" altLang="en-US" sz="2000" b="1" dirty="0">
                <a:latin typeface="Courier New" panose="02070309020205020404" pitchFamily="49" charset="0"/>
              </a:rPr>
              <a:t>	{</a:t>
            </a:r>
          </a:p>
          <a:p>
            <a:pPr eaLnBrk="1" hangingPunct="1">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 &lt;&lt; counter &lt;&lt; </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buFontTx/>
              <a:buNone/>
            </a:pPr>
            <a:r>
              <a:rPr lang="en-US" altLang="en-US" sz="2000" b="1" dirty="0">
                <a:latin typeface="Courier New" panose="02070309020205020404" pitchFamily="49" charset="0"/>
              </a:rPr>
              <a:t>	   counter++; // Update the counter</a:t>
            </a:r>
          </a:p>
          <a:p>
            <a:pPr eaLnBrk="1" hangingPunct="1">
              <a:buFontTx/>
              <a:buNone/>
            </a:pPr>
            <a:r>
              <a:rPr lang="en-US" altLang="en-US" sz="2000" b="1" dirty="0">
                <a:latin typeface="Courier New" panose="02070309020205020404"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8915" name="Rectangle 2"/>
          <p:cNvSpPr>
            <a:spLocks noGrp="1" noChangeArrowheads="1"/>
          </p:cNvSpPr>
          <p:nvPr>
            <p:ph type="title"/>
          </p:nvPr>
        </p:nvSpPr>
        <p:spPr>
          <a:xfrm>
            <a:off x="800100" y="152400"/>
            <a:ext cx="6286500" cy="533400"/>
          </a:xfrm>
          <a:noFill/>
        </p:spPr>
        <p:txBody>
          <a:bodyPr/>
          <a:lstStyle/>
          <a:p>
            <a:pPr eaLnBrk="1" hangingPunct="1"/>
            <a:r>
              <a:rPr lang="en-US" altLang="en-US"/>
              <a:t>The </a:t>
            </a:r>
            <a:r>
              <a:rPr lang="en-US" altLang="en-US" sz="2600">
                <a:latin typeface="Courier New" panose="02070309020205020404" pitchFamily="49" charset="0"/>
                <a:cs typeface="Courier New" panose="02070309020205020404" pitchFamily="49" charset="0"/>
              </a:rPr>
              <a:t>for</a:t>
            </a:r>
            <a:r>
              <a:rPr lang="en-US" altLang="en-US"/>
              <a:t> Loop</a:t>
            </a:r>
          </a:p>
        </p:txBody>
      </p:sp>
      <p:sp>
        <p:nvSpPr>
          <p:cNvPr id="1121283" name="Rectangle 3"/>
          <p:cNvSpPr>
            <a:spLocks noGrp="1" noChangeArrowheads="1"/>
          </p:cNvSpPr>
          <p:nvPr>
            <p:ph type="body" idx="1"/>
          </p:nvPr>
        </p:nvSpPr>
        <p:spPr>
          <a:xfrm>
            <a:off x="457200" y="939800"/>
            <a:ext cx="8382000" cy="4525963"/>
          </a:xfrm>
          <a:noFill/>
        </p:spPr>
        <p:txBody>
          <a:bodyPr/>
          <a:lstStyle/>
          <a:p>
            <a:pPr eaLnBrk="1" hangingPunct="1">
              <a:buFontTx/>
              <a:buNone/>
            </a:pPr>
            <a:r>
              <a:rPr lang="en-US" altLang="en-US" sz="2400" dirty="0"/>
              <a:t>	      C++ has a statement custom made </a:t>
            </a:r>
            <a:r>
              <a:rPr lang="en-US" altLang="en-US" sz="2800" b="1" i="1" dirty="0"/>
              <a:t>for</a:t>
            </a:r>
            <a:br>
              <a:rPr lang="en-US" altLang="en-US" sz="2400" dirty="0"/>
            </a:br>
            <a:r>
              <a:rPr lang="en-US" altLang="en-US" sz="2400" dirty="0"/>
              <a:t>      this sort of processing:</a:t>
            </a:r>
          </a:p>
          <a:p>
            <a:pPr eaLnBrk="1" hangingPunct="1">
              <a:buFontTx/>
              <a:buNone/>
            </a:pPr>
            <a:r>
              <a:rPr lang="en-US" altLang="en-US" sz="2400" dirty="0"/>
              <a:t>						the </a:t>
            </a:r>
            <a:r>
              <a:rPr lang="en-US" altLang="en-US" sz="2400" b="1" dirty="0">
                <a:latin typeface="Courier New" panose="02070309020205020404" pitchFamily="49" charset="0"/>
              </a:rPr>
              <a:t>for</a:t>
            </a:r>
            <a:r>
              <a:rPr lang="en-US" altLang="en-US" sz="2400" dirty="0"/>
              <a:t> loop.</a:t>
            </a:r>
          </a:p>
          <a:p>
            <a:pPr eaLnBrk="1" hangingPunct="1">
              <a:buFontTx/>
              <a:buNone/>
            </a:pPr>
            <a:endParaRPr lang="en-US" altLang="en-US" sz="2400" dirty="0"/>
          </a:p>
          <a:p>
            <a:pPr eaLnBrk="1" hangingPunct="1">
              <a:buFontTx/>
              <a:buNone/>
            </a:pPr>
            <a:r>
              <a:rPr lang="en-US" altLang="en-US" sz="2400" b="1" dirty="0">
                <a:latin typeface="Courier New" panose="02070309020205020404" pitchFamily="49" charset="0"/>
              </a:rPr>
              <a:t>for (counter = 1; counter &lt;= 10; counter++)</a:t>
            </a:r>
          </a:p>
          <a:p>
            <a:pPr eaLnBrk="1" hangingPunct="1">
              <a:buFontTx/>
              <a:buNone/>
            </a:pPr>
            <a:r>
              <a:rPr lang="en-US" altLang="en-US" sz="2400" b="1" dirty="0">
                <a:latin typeface="Courier New" panose="02070309020205020404" pitchFamily="49" charset="0"/>
              </a:rPr>
              <a:t>{</a:t>
            </a:r>
          </a:p>
          <a:p>
            <a:pPr eaLnBrk="1" hangingPunct="1">
              <a:buFontTx/>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cout</a:t>
            </a:r>
            <a:r>
              <a:rPr lang="en-US" altLang="en-US" sz="2400" b="1" dirty="0">
                <a:latin typeface="Courier New" panose="02070309020205020404" pitchFamily="49" charset="0"/>
              </a:rPr>
              <a:t> &lt;&lt; counter &lt;&lt; </a:t>
            </a:r>
            <a:r>
              <a:rPr lang="en-US" altLang="en-US" sz="2400" b="1" dirty="0" err="1">
                <a:latin typeface="Courier New" panose="02070309020205020404" pitchFamily="49" charset="0"/>
              </a:rPr>
              <a:t>endl</a:t>
            </a:r>
            <a:r>
              <a:rPr lang="en-US" altLang="en-US" sz="2400" b="1" dirty="0">
                <a:latin typeface="Courier New" panose="02070309020205020404" pitchFamily="49" charset="0"/>
              </a:rPr>
              <a:t>;</a:t>
            </a:r>
          </a:p>
          <a:p>
            <a:pPr eaLnBrk="1" hangingPunct="1">
              <a:buFontTx/>
              <a:buNone/>
            </a:pPr>
            <a:r>
              <a:rPr lang="en-US" altLang="en-US" sz="2400" b="1" dirty="0">
                <a:latin typeface="Courier New" panose="020703090202050204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39939" name="Text Box 4"/>
          <p:cNvSpPr txBox="1">
            <a:spLocks noChangeArrowheads="1"/>
          </p:cNvSpPr>
          <p:nvPr/>
        </p:nvSpPr>
        <p:spPr bwMode="auto">
          <a:xfrm>
            <a:off x="838200" y="5208588"/>
            <a:ext cx="6019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1800" b="0" i="1" u="sng">
                <a:latin typeface="Arial" panose="020B0604020202020204" pitchFamily="34" charset="0"/>
              </a:rPr>
              <a:t>initialization</a:t>
            </a:r>
            <a:r>
              <a:rPr lang="en-US" altLang="en-US" sz="1800" b="0" i="1">
                <a:latin typeface="Arial" panose="020B0604020202020204" pitchFamily="34" charset="0"/>
              </a:rPr>
              <a:t>        </a:t>
            </a:r>
            <a:r>
              <a:rPr lang="en-US" altLang="en-US" sz="1800" b="0" i="1" u="sng">
                <a:latin typeface="Arial" panose="020B0604020202020204" pitchFamily="34" charset="0"/>
              </a:rPr>
              <a:t>condition</a:t>
            </a:r>
            <a:r>
              <a:rPr lang="en-US" altLang="en-US" sz="1800" b="0" i="1">
                <a:latin typeface="Arial" panose="020B0604020202020204" pitchFamily="34" charset="0"/>
              </a:rPr>
              <a:t>         </a:t>
            </a:r>
            <a:r>
              <a:rPr lang="en-US" altLang="en-US" sz="1800" b="0" i="1" u="sng">
                <a:latin typeface="Arial" panose="020B0604020202020204" pitchFamily="34" charset="0"/>
              </a:rPr>
              <a:t>statements</a:t>
            </a:r>
            <a:r>
              <a:rPr lang="en-US" altLang="en-US" sz="1800" b="0" i="1">
                <a:latin typeface="Arial" panose="020B0604020202020204" pitchFamily="34" charset="0"/>
              </a:rPr>
              <a:t>        </a:t>
            </a:r>
            <a:r>
              <a:rPr lang="en-US" altLang="en-US" sz="1800" b="0" i="1" u="sng">
                <a:latin typeface="Arial" panose="020B0604020202020204" pitchFamily="34" charset="0"/>
              </a:rPr>
              <a:t>update</a:t>
            </a:r>
          </a:p>
        </p:txBody>
      </p:sp>
      <p:sp>
        <p:nvSpPr>
          <p:cNvPr id="39940" name="Text Box 5"/>
          <p:cNvSpPr txBox="1">
            <a:spLocks noChangeArrowheads="1"/>
          </p:cNvSpPr>
          <p:nvPr/>
        </p:nvSpPr>
        <p:spPr bwMode="auto">
          <a:xfrm>
            <a:off x="685800" y="3200400"/>
            <a:ext cx="7772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a:t>for (</a:t>
            </a:r>
            <a:r>
              <a:rPr lang="en-US" altLang="en-US" sz="2400" u="sng"/>
              <a:t>int count = 1</a:t>
            </a:r>
            <a:r>
              <a:rPr lang="en-US" altLang="en-US" sz="2400"/>
              <a:t>; </a:t>
            </a:r>
            <a:r>
              <a:rPr lang="en-US" altLang="en-US" sz="2400" u="sng"/>
              <a:t>count &lt;= 10</a:t>
            </a:r>
            <a:r>
              <a:rPr lang="en-US" altLang="en-US" sz="2400"/>
              <a:t>; </a:t>
            </a:r>
            <a:r>
              <a:rPr lang="en-US" altLang="en-US" sz="2400" u="sng"/>
              <a:t>count++</a:t>
            </a:r>
            <a:r>
              <a:rPr lang="en-US" altLang="en-US" sz="2400"/>
              <a:t>)</a:t>
            </a:r>
          </a:p>
          <a:p>
            <a:pPr eaLnBrk="1" hangingPunct="1"/>
            <a:r>
              <a:rPr lang="en-US" altLang="en-US" sz="2400"/>
              <a:t>{</a:t>
            </a:r>
          </a:p>
          <a:p>
            <a:pPr eaLnBrk="1" hangingPunct="1"/>
            <a:r>
              <a:rPr lang="en-US" altLang="en-US" sz="2400"/>
              <a:t>   </a:t>
            </a:r>
            <a:r>
              <a:rPr lang="en-US" altLang="en-US" sz="2400" u="sng"/>
              <a:t>cout &lt;&lt; count &lt;&lt; endl;</a:t>
            </a:r>
          </a:p>
          <a:p>
            <a:pPr eaLnBrk="1" hangingPunct="1"/>
            <a:r>
              <a:rPr lang="en-US" altLang="en-US" sz="2400"/>
              <a:t>}</a:t>
            </a:r>
          </a:p>
        </p:txBody>
      </p:sp>
      <p:sp>
        <p:nvSpPr>
          <p:cNvPr id="39941" name="Line 6"/>
          <p:cNvSpPr>
            <a:spLocks noChangeShapeType="1"/>
          </p:cNvSpPr>
          <p:nvPr/>
        </p:nvSpPr>
        <p:spPr bwMode="auto">
          <a:xfrm flipV="1">
            <a:off x="1828800" y="3670300"/>
            <a:ext cx="457200" cy="1600200"/>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9942" name="Line 7"/>
          <p:cNvSpPr>
            <a:spLocks noChangeShapeType="1"/>
          </p:cNvSpPr>
          <p:nvPr/>
        </p:nvSpPr>
        <p:spPr bwMode="auto">
          <a:xfrm flipV="1">
            <a:off x="3352800" y="3670300"/>
            <a:ext cx="1371600" cy="1600200"/>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9943" name="Line 8"/>
          <p:cNvSpPr>
            <a:spLocks noChangeShapeType="1"/>
          </p:cNvSpPr>
          <p:nvPr/>
        </p:nvSpPr>
        <p:spPr bwMode="auto">
          <a:xfrm flipV="1">
            <a:off x="6096000" y="3670300"/>
            <a:ext cx="1066800" cy="1600200"/>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9944" name="Line 10"/>
          <p:cNvSpPr>
            <a:spLocks noChangeShapeType="1"/>
          </p:cNvSpPr>
          <p:nvPr/>
        </p:nvSpPr>
        <p:spPr bwMode="auto">
          <a:xfrm flipH="1" flipV="1">
            <a:off x="3200400" y="4356100"/>
            <a:ext cx="1524000" cy="914400"/>
          </a:xfrm>
          <a:prstGeom prst="line">
            <a:avLst/>
          </a:prstGeom>
          <a:noFill/>
          <a:ln w="349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9945" name="Text Box 11"/>
          <p:cNvSpPr txBox="1">
            <a:spLocks noChangeArrowheads="1"/>
          </p:cNvSpPr>
          <p:nvPr/>
        </p:nvSpPr>
        <p:spPr bwMode="auto">
          <a:xfrm>
            <a:off x="762000" y="14478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pPr>
            <a:r>
              <a:rPr lang="en-US" altLang="en-US" sz="2400" b="0">
                <a:latin typeface="Arial" panose="020B0604020202020204" pitchFamily="34" charset="0"/>
              </a:rPr>
              <a:t>Doing something a known number of times or causing a variable to take on a sequence of values is so common, C++ has a statement just for that:</a:t>
            </a:r>
            <a:endParaRPr lang="en-US" altLang="en-US" sz="3600" b="0">
              <a:latin typeface="Arial" panose="020B0604020202020204" pitchFamily="34" charset="0"/>
            </a:endParaRPr>
          </a:p>
        </p:txBody>
      </p:sp>
      <p:sp>
        <p:nvSpPr>
          <p:cNvPr id="39946" name="Rectangle 14"/>
          <p:cNvSpPr>
            <a:spLocks noGrp="1" noChangeArrowheads="1"/>
          </p:cNvSpPr>
          <p:nvPr>
            <p:ph type="title"/>
          </p:nvPr>
        </p:nvSpPr>
        <p:spPr>
          <a:xfrm>
            <a:off x="522288" y="152400"/>
            <a:ext cx="8621712" cy="533400"/>
          </a:xfrm>
          <a:noFill/>
        </p:spPr>
        <p:txBody>
          <a:bodyPr/>
          <a:lstStyle/>
          <a:p>
            <a:pPr eaLnBrk="1" hangingPunct="1"/>
            <a:r>
              <a:rPr lang="en-US" altLang="en-US"/>
              <a:t>The </a:t>
            </a:r>
            <a:r>
              <a:rPr lang="en-US" altLang="en-US" sz="2600">
                <a:latin typeface="Courier New" panose="02070309020205020404" pitchFamily="49" charset="0"/>
                <a:cs typeface="Courier New" panose="02070309020205020404" pitchFamily="49" charset="0"/>
              </a:rPr>
              <a:t>for</a:t>
            </a:r>
            <a:r>
              <a:rPr lang="en-US" altLang="en-US"/>
              <a:t> Loop Is Better than </a:t>
            </a:r>
            <a:r>
              <a:rPr lang="en-US" altLang="en-US" sz="2600">
                <a:latin typeface="Courier New" panose="02070309020205020404" pitchFamily="49" charset="0"/>
                <a:cs typeface="Courier New" panose="02070309020205020404" pitchFamily="49" charset="0"/>
              </a:rPr>
              <a:t>while</a:t>
            </a:r>
            <a:r>
              <a:rPr lang="en-US" altLang="en-US"/>
              <a:t> for Certain Things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for()</a:t>
            </a:r>
            <a:r>
              <a:rPr lang="en-US" dirty="0"/>
              <a:t> loop execution</a:t>
            </a:r>
          </a:p>
        </p:txBody>
      </p:sp>
      <p:sp>
        <p:nvSpPr>
          <p:cNvPr id="3" name="Content Placeholder 2"/>
          <p:cNvSpPr>
            <a:spLocks noGrp="1"/>
          </p:cNvSpPr>
          <p:nvPr>
            <p:ph idx="1"/>
          </p:nvPr>
        </p:nvSpPr>
        <p:spPr>
          <a:xfrm>
            <a:off x="395416" y="741770"/>
            <a:ext cx="8229600" cy="4525962"/>
          </a:xfrm>
        </p:spPr>
        <p:txBody>
          <a:bodyPr/>
          <a:lstStyle/>
          <a:p>
            <a:pPr marL="0" indent="0">
              <a:buNone/>
            </a:pPr>
            <a:r>
              <a:rPr lang="en-US" altLang="en-US" sz="2400" b="1" dirty="0">
                <a:latin typeface="Courier New" panose="02070309020205020404" pitchFamily="49" charset="0"/>
              </a:rPr>
              <a:t>for (initialization; condition; update)</a:t>
            </a:r>
          </a:p>
          <a:p>
            <a:pPr marL="457200" lvl="1" indent="0">
              <a:buNone/>
            </a:pPr>
            <a:r>
              <a:rPr lang="en-US" altLang="en-US" dirty="0">
                <a:latin typeface="Courier New" panose="02070309020205020404" pitchFamily="49" charset="0"/>
              </a:rPr>
              <a:t>{ statements; }</a:t>
            </a:r>
          </a:p>
          <a:p>
            <a:endParaRPr lang="en-US" altLang="en-US" sz="2400" b="1" dirty="0">
              <a:latin typeface="Courier New" panose="02070309020205020404" pitchFamily="49" charset="0"/>
            </a:endParaRPr>
          </a:p>
          <a:p>
            <a:r>
              <a:rPr lang="en-US" altLang="en-US" sz="2000" dirty="0">
                <a:latin typeface="Arial" panose="020B0604020202020204" pitchFamily="34" charset="0"/>
              </a:rPr>
              <a:t>The </a:t>
            </a:r>
            <a:r>
              <a:rPr lang="en-US" altLang="en-US" sz="2000" b="1" i="1" u="sng" dirty="0">
                <a:latin typeface="Arial" panose="020B0604020202020204" pitchFamily="34" charset="0"/>
              </a:rPr>
              <a:t>initialization</a:t>
            </a:r>
            <a:r>
              <a:rPr lang="en-US" altLang="en-US" sz="2000" dirty="0">
                <a:latin typeface="Arial" panose="020B0604020202020204" pitchFamily="34" charset="0"/>
              </a:rPr>
              <a:t> is code that happens once, before the check is made, to set up counting how many times the </a:t>
            </a:r>
            <a:r>
              <a:rPr lang="en-US" altLang="en-US" sz="2000" i="1" dirty="0">
                <a:latin typeface="Arial" panose="020B0604020202020204" pitchFamily="34" charset="0"/>
              </a:rPr>
              <a:t>statements</a:t>
            </a:r>
            <a:r>
              <a:rPr lang="en-US" altLang="en-US" sz="2000" dirty="0">
                <a:latin typeface="Arial" panose="020B0604020202020204" pitchFamily="34" charset="0"/>
              </a:rPr>
              <a:t> will happen. The loop variable may be created here, or before the </a:t>
            </a:r>
            <a:r>
              <a:rPr lang="en-US" altLang="en-US" sz="2000" dirty="0">
                <a:latin typeface="Courier New" panose="02070309020205020404" pitchFamily="49" charset="0"/>
                <a:cs typeface="Courier New" panose="02070309020205020404" pitchFamily="49" charset="0"/>
              </a:rPr>
              <a:t>for() </a:t>
            </a:r>
            <a:r>
              <a:rPr lang="en-US" altLang="en-US" sz="2000" dirty="0">
                <a:latin typeface="Arial" panose="020B0604020202020204" pitchFamily="34" charset="0"/>
              </a:rPr>
              <a:t>statement.</a:t>
            </a:r>
          </a:p>
          <a:p>
            <a:r>
              <a:rPr lang="en-US" altLang="en-US" sz="2000" dirty="0">
                <a:latin typeface="Arial" panose="020B0604020202020204" pitchFamily="34" charset="0"/>
              </a:rPr>
              <a:t>The </a:t>
            </a:r>
            <a:r>
              <a:rPr lang="en-US" altLang="en-US" sz="2000" b="1" i="1" u="sng" dirty="0">
                <a:latin typeface="Arial" panose="020B0604020202020204" pitchFamily="34" charset="0"/>
              </a:rPr>
              <a:t>condition</a:t>
            </a:r>
            <a:r>
              <a:rPr lang="en-US" altLang="en-US" sz="2000" u="sng" dirty="0">
                <a:latin typeface="Arial" panose="020B0604020202020204" pitchFamily="34" charset="0"/>
              </a:rPr>
              <a:t> </a:t>
            </a:r>
            <a:r>
              <a:rPr lang="en-US" altLang="en-US" sz="2000" dirty="0">
                <a:latin typeface="Arial" panose="020B0604020202020204" pitchFamily="34" charset="0"/>
              </a:rPr>
              <a:t>is a comparison to test if the loop is done.</a:t>
            </a:r>
            <a:br>
              <a:rPr lang="en-US" altLang="en-US" sz="2000" dirty="0">
                <a:latin typeface="Arial" panose="020B0604020202020204" pitchFamily="34" charset="0"/>
              </a:rPr>
            </a:br>
            <a:r>
              <a:rPr lang="en-US" altLang="en-US" sz="2000" dirty="0">
                <a:latin typeface="Arial" panose="020B0604020202020204" pitchFamily="34" charset="0"/>
              </a:rPr>
              <a:t>When this test is false, we skip out of the </a:t>
            </a:r>
            <a:r>
              <a:rPr lang="en-US" altLang="en-US" sz="2000" dirty="0">
                <a:latin typeface="Courier New" panose="02070309020205020404" pitchFamily="49" charset="0"/>
                <a:cs typeface="Courier New" panose="02070309020205020404" pitchFamily="49" charset="0"/>
              </a:rPr>
              <a:t>for(), </a:t>
            </a:r>
            <a:r>
              <a:rPr lang="en-US" altLang="en-US" sz="2000" dirty="0">
                <a:latin typeface="Arial" panose="020B0604020202020204" pitchFamily="34" charset="0"/>
              </a:rPr>
              <a:t>going on to the next statement.</a:t>
            </a:r>
          </a:p>
          <a:p>
            <a:r>
              <a:rPr lang="en-US" altLang="en-US" sz="2000" dirty="0">
                <a:latin typeface="Arial" panose="020B0604020202020204" pitchFamily="34" charset="0"/>
              </a:rPr>
              <a:t>The </a:t>
            </a:r>
            <a:r>
              <a:rPr lang="en-US" altLang="en-US" sz="2000" b="1" i="1" u="sng" dirty="0">
                <a:latin typeface="Arial" panose="020B0604020202020204" pitchFamily="34" charset="0"/>
              </a:rPr>
              <a:t>update</a:t>
            </a:r>
            <a:r>
              <a:rPr lang="en-US" altLang="en-US" sz="2000" b="1" dirty="0">
                <a:latin typeface="Arial" panose="020B0604020202020204" pitchFamily="34" charset="0"/>
              </a:rPr>
              <a:t> </a:t>
            </a:r>
            <a:r>
              <a:rPr lang="en-US" altLang="en-US" sz="2000" dirty="0">
                <a:latin typeface="Arial" panose="020B0604020202020204" pitchFamily="34" charset="0"/>
              </a:rPr>
              <a:t>is code that is executed at the bottom of each iteration of the loop, immediate before re-testing the condition.  Usually it is a counter increment or decrement.</a:t>
            </a:r>
            <a:endParaRPr lang="en-US" altLang="en-US" sz="2000" b="1" dirty="0">
              <a:latin typeface="Courier New" panose="02070309020205020404" pitchFamily="49" charset="0"/>
            </a:endParaRPr>
          </a:p>
          <a:p>
            <a:r>
              <a:rPr lang="en-US" altLang="en-US" sz="2000" dirty="0">
                <a:latin typeface="Arial" panose="020B0604020202020204" pitchFamily="34" charset="0"/>
              </a:rPr>
              <a:t>The </a:t>
            </a:r>
            <a:r>
              <a:rPr lang="en-US" altLang="en-US" sz="2000" b="1" i="1" u="sng" dirty="0">
                <a:latin typeface="Arial" panose="020B0604020202020204" pitchFamily="34" charset="0"/>
              </a:rPr>
              <a:t>statements</a:t>
            </a:r>
            <a:r>
              <a:rPr lang="en-US" altLang="en-US" sz="2000" dirty="0">
                <a:latin typeface="Arial" panose="020B0604020202020204" pitchFamily="34" charset="0"/>
              </a:rPr>
              <a:t> are repeatedly executed until the condition is false. These also are known as the "loop body".</a:t>
            </a:r>
            <a:endParaRPr lang="en-US" altLang="en-US" sz="2000" b="1" dirty="0">
              <a:latin typeface="Courier New" panose="02070309020205020404" pitchFamily="49" charset="0"/>
            </a:endParaRPr>
          </a:p>
          <a:p>
            <a:endParaRPr lang="en-US" sz="2400" dirty="0"/>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268927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0963" name="Rectangle 2"/>
          <p:cNvSpPr>
            <a:spLocks noGrp="1" noChangeArrowheads="1"/>
          </p:cNvSpPr>
          <p:nvPr>
            <p:ph type="title"/>
          </p:nvPr>
        </p:nvSpPr>
        <p:spPr>
          <a:xfrm>
            <a:off x="0" y="152400"/>
            <a:ext cx="9144000" cy="533400"/>
          </a:xfrm>
        </p:spPr>
        <p:txBody>
          <a:bodyPr/>
          <a:lstStyle/>
          <a:p>
            <a:pPr eaLnBrk="1" hangingPunct="1"/>
            <a:r>
              <a:rPr lang="en-US" altLang="en-US" dirty="0"/>
              <a:t>Scope of the Loop Variable – Define it in the </a:t>
            </a:r>
            <a:r>
              <a:rPr lang="en-US" altLang="en-US" sz="2600" dirty="0">
                <a:latin typeface="Courier New" panose="02070309020205020404" pitchFamily="49" charset="0"/>
                <a:cs typeface="Courier New" panose="02070309020205020404" pitchFamily="49" charset="0"/>
              </a:rPr>
              <a:t>for</a:t>
            </a:r>
            <a:r>
              <a:rPr lang="en-US" altLang="en-US" dirty="0"/>
              <a:t> or earlier?</a:t>
            </a:r>
          </a:p>
        </p:txBody>
      </p:sp>
      <p:sp>
        <p:nvSpPr>
          <p:cNvPr id="40964" name="Rectangle 3"/>
          <p:cNvSpPr>
            <a:spLocks noGrp="1" noChangeArrowheads="1"/>
          </p:cNvSpPr>
          <p:nvPr>
            <p:ph type="body" idx="1"/>
          </p:nvPr>
        </p:nvSpPr>
        <p:spPr>
          <a:xfrm>
            <a:off x="259492" y="1066800"/>
            <a:ext cx="8427308" cy="4525963"/>
          </a:xfrm>
        </p:spPr>
        <p:txBody>
          <a:bodyPr/>
          <a:lstStyle/>
          <a:p>
            <a:pPr eaLnBrk="1" hangingPunct="1">
              <a:lnSpc>
                <a:spcPct val="90000"/>
              </a:lnSpc>
            </a:pPr>
            <a:r>
              <a:rPr lang="en-US" altLang="en-US" sz="2400" dirty="0"/>
              <a:t>The “loop variable” can be defined inside the </a:t>
            </a:r>
            <a:r>
              <a:rPr lang="en-US" altLang="en-US" sz="2400" b="1" dirty="0">
                <a:latin typeface="Courier New" panose="02070309020205020404" pitchFamily="49" charset="0"/>
              </a:rPr>
              <a:t>for</a:t>
            </a:r>
            <a:r>
              <a:rPr lang="en-US" altLang="en-US" sz="2400" dirty="0"/>
              <a:t> parentheses: </a:t>
            </a:r>
          </a:p>
          <a:p>
            <a:pPr lvl="1" eaLnBrk="1" hangingPunct="1">
              <a:lnSpc>
                <a:spcPct val="90000"/>
              </a:lnSpc>
              <a:buFontTx/>
              <a:buNone/>
            </a:pP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strlen_error</a:t>
            </a:r>
            <a:r>
              <a:rPr lang="en-US" altLang="en-US" sz="2000" dirty="0">
                <a:latin typeface="Courier New" panose="02070309020205020404" pitchFamily="49" charset="0"/>
                <a:cs typeface="Courier New" panose="02070309020205020404" pitchFamily="49" charset="0"/>
              </a:rPr>
              <a:t>(string s) {</a:t>
            </a:r>
          </a:p>
          <a:p>
            <a:pPr lvl="1" eaLnBrk="1" hangingPunct="1">
              <a:lnSpc>
                <a:spcPct val="90000"/>
              </a:lnSpc>
              <a:buFontTx/>
              <a:buNone/>
            </a:pPr>
            <a:r>
              <a:rPr lang="en-US" altLang="en-US" sz="2000" dirty="0">
                <a:latin typeface="Courier New" panose="02070309020205020404" pitchFamily="49" charset="0"/>
                <a:cs typeface="Courier New" panose="02070309020205020404" pitchFamily="49" charset="0"/>
              </a:rPr>
              <a:t>	for(</a:t>
            </a:r>
            <a:r>
              <a:rPr lang="en-US" altLang="en-US" sz="2000" b="1" u="sng" dirty="0" err="1">
                <a:latin typeface="Courier New" panose="02070309020205020404" pitchFamily="49" charset="0"/>
                <a:cs typeface="Courier New" panose="02070309020205020404" pitchFamily="49" charset="0"/>
              </a:rPr>
              <a:t>int</a:t>
            </a:r>
            <a:r>
              <a:rPr lang="en-US" altLang="en-US" sz="2000" b="1" u="sng" dirty="0">
                <a:latin typeface="Courier New" panose="02070309020205020404" pitchFamily="49" charset="0"/>
                <a:cs typeface="Courier New" panose="02070309020205020404" pitchFamily="49" charset="0"/>
              </a:rPr>
              <a:t> </a:t>
            </a:r>
            <a:r>
              <a:rPr lang="en-US" altLang="en-US" sz="2000" b="1" u="sng" dirty="0" err="1">
                <a:latin typeface="Courier New" panose="02070309020205020404" pitchFamily="49" charset="0"/>
                <a:cs typeface="Courier New" panose="02070309020205020404" pitchFamily="49" charset="0"/>
              </a:rPr>
              <a:t>i</a:t>
            </a:r>
            <a:r>
              <a:rPr lang="en-US" altLang="en-US" sz="2000" b="1" u="sng" dirty="0">
                <a:latin typeface="Courier New" panose="02070309020205020404" pitchFamily="49" charset="0"/>
                <a:cs typeface="Courier New" panose="02070309020205020404" pitchFamily="49" charset="0"/>
              </a:rPr>
              <a:t>=0</a:t>
            </a:r>
            <a:r>
              <a:rPr lang="en-US" altLang="en-US" sz="2000" dirty="0">
                <a:latin typeface="Courier New" panose="02070309020205020404" pitchFamily="49" charset="0"/>
                <a:cs typeface="Courier New" panose="02070309020205020404" pitchFamily="49" charset="0"/>
              </a:rPr>
              <a:t>; s[</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]!=0;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cs typeface="Courier New" panose="02070309020205020404" pitchFamily="49" charset="0"/>
              </a:rPr>
              <a:t>  return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syntax error: unknown identifier "</a:t>
            </a:r>
            <a:r>
              <a:rPr lang="en-US" altLang="en-US" sz="2000" dirty="0" err="1">
                <a:solidFill>
                  <a:srgbClr val="FF0000"/>
                </a:solidFill>
                <a:latin typeface="Courier New" panose="02070309020205020404" pitchFamily="49" charset="0"/>
                <a:cs typeface="Courier New" panose="02070309020205020404" pitchFamily="49" charset="0"/>
              </a:rPr>
              <a:t>i</a:t>
            </a:r>
            <a:r>
              <a:rPr lang="en-US" altLang="en-US" sz="2000" dirty="0">
                <a:solidFill>
                  <a:srgbClr val="FF0000"/>
                </a:solidFill>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cs typeface="Courier New" panose="02070309020205020404" pitchFamily="49" charset="0"/>
              </a:rPr>
              <a:t>}</a:t>
            </a:r>
          </a:p>
          <a:p>
            <a:pPr lvl="1" eaLnBrk="1" hangingPunct="1">
              <a:lnSpc>
                <a:spcPct val="90000"/>
              </a:lnSpc>
              <a:buFontTx/>
              <a:buNone/>
            </a:pPr>
            <a:r>
              <a:rPr lang="en-US" altLang="en-US" sz="2000" dirty="0"/>
              <a:t>But then it </a:t>
            </a:r>
            <a:r>
              <a:rPr lang="en-US" altLang="en-US" sz="2000" u="sng" dirty="0"/>
              <a:t>cannot be used before or after the </a:t>
            </a:r>
            <a:r>
              <a:rPr lang="en-US" altLang="en-US" sz="2000" b="1" u="sng" dirty="0">
                <a:latin typeface="Courier New" panose="02070309020205020404" pitchFamily="49" charset="0"/>
              </a:rPr>
              <a:t>for</a:t>
            </a:r>
            <a:r>
              <a:rPr lang="en-US" altLang="en-US" sz="2000" dirty="0"/>
              <a:t> statement – it only exists as part of the </a:t>
            </a:r>
            <a:r>
              <a:rPr lang="en-US" altLang="en-US" sz="2000" b="1" dirty="0">
                <a:latin typeface="Courier New" panose="02070309020205020404" pitchFamily="49" charset="0"/>
              </a:rPr>
              <a:t>for</a:t>
            </a:r>
            <a:r>
              <a:rPr lang="en-US" altLang="en-US" sz="2000" dirty="0"/>
              <a:t> statement and should not need to be used anywhere else in a program.</a:t>
            </a:r>
            <a:br>
              <a:rPr lang="en-US" altLang="en-US" sz="2000" dirty="0"/>
            </a:br>
            <a:endParaRPr lang="en-US" altLang="en-US" sz="2000" dirty="0"/>
          </a:p>
          <a:p>
            <a:pPr eaLnBrk="1" hangingPunct="1">
              <a:lnSpc>
                <a:spcPct val="90000"/>
              </a:lnSpc>
            </a:pPr>
            <a:r>
              <a:rPr lang="en-US" altLang="en-US" sz="2400" dirty="0"/>
              <a:t>A </a:t>
            </a:r>
            <a:r>
              <a:rPr lang="en-US" altLang="en-US" sz="2400" b="1" dirty="0">
                <a:latin typeface="Courier New" panose="02070309020205020404" pitchFamily="49" charset="0"/>
              </a:rPr>
              <a:t>for</a:t>
            </a:r>
            <a:r>
              <a:rPr lang="en-US" altLang="en-US" sz="2400" dirty="0"/>
              <a:t> statement can use variables that were previously defined</a:t>
            </a:r>
          </a:p>
          <a:p>
            <a:pPr lvl="1" eaLnBrk="1" hangingPunct="1">
              <a:lnSpc>
                <a:spcPct val="90000"/>
              </a:lnSpc>
            </a:pPr>
            <a:r>
              <a:rPr lang="en-US" altLang="en-US" sz="2000" dirty="0"/>
              <a:t>(In an earlier example, </a:t>
            </a:r>
            <a:r>
              <a:rPr lang="en-US" altLang="en-US" sz="2000" b="1" dirty="0">
                <a:latin typeface="Courier New" panose="02070309020205020404" pitchFamily="49" charset="0"/>
              </a:rPr>
              <a:t>counter</a:t>
            </a:r>
            <a:r>
              <a:rPr lang="en-US" altLang="en-US" sz="2000" dirty="0"/>
              <a:t> was defined before the loop – so it could be accessed after the loop exited.)</a:t>
            </a:r>
          </a:p>
          <a:p>
            <a:pPr eaLnBrk="1" hangingPunct="1">
              <a:lnSpc>
                <a:spcPct val="90000"/>
              </a:lnSpc>
              <a:buFontTx/>
              <a:buNone/>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1987" name="Rectangle 2"/>
          <p:cNvSpPr>
            <a:spLocks noGrp="1" noChangeArrowheads="1"/>
          </p:cNvSpPr>
          <p:nvPr>
            <p:ph type="title"/>
          </p:nvPr>
        </p:nvSpPr>
        <p:spPr>
          <a:xfrm>
            <a:off x="0" y="152400"/>
            <a:ext cx="9144000" cy="533400"/>
          </a:xfrm>
        </p:spPr>
        <p:txBody>
          <a:bodyPr/>
          <a:lstStyle/>
          <a:p>
            <a:pPr eaLnBrk="1" hangingPunct="1"/>
            <a:r>
              <a:rPr lang="en-US" altLang="en-US"/>
              <a:t>The </a:t>
            </a:r>
            <a:r>
              <a:rPr lang="en-US" altLang="en-US" sz="2600">
                <a:latin typeface="Courier New" panose="02070309020205020404" pitchFamily="49" charset="0"/>
                <a:cs typeface="Courier New" panose="02070309020205020404" pitchFamily="49" charset="0"/>
              </a:rPr>
              <a:t>for</a:t>
            </a:r>
            <a:r>
              <a:rPr lang="en-US" altLang="en-US"/>
              <a:t> Can Count Up or Down</a:t>
            </a:r>
          </a:p>
        </p:txBody>
      </p:sp>
      <p:sp>
        <p:nvSpPr>
          <p:cNvPr id="1125379" name="Rectangle 3"/>
          <p:cNvSpPr>
            <a:spLocks noGrp="1" noChangeArrowheads="1"/>
          </p:cNvSpPr>
          <p:nvPr>
            <p:ph type="body" idx="1"/>
          </p:nvPr>
        </p:nvSpPr>
        <p:spPr>
          <a:xfrm>
            <a:off x="95250" y="1066800"/>
            <a:ext cx="9048750" cy="4525963"/>
          </a:xfrm>
        </p:spPr>
        <p:txBody>
          <a:bodyPr/>
          <a:lstStyle/>
          <a:p>
            <a:pPr eaLnBrk="1" hangingPunct="1">
              <a:buFontTx/>
              <a:buNone/>
            </a:pPr>
            <a:r>
              <a:rPr lang="en-US" altLang="en-US" sz="2400">
                <a:latin typeface="StempelGaramond-Roman" charset="0"/>
              </a:rPr>
              <a:t>	</a:t>
            </a:r>
            <a:r>
              <a:rPr lang="en-US" altLang="en-US" sz="2400"/>
              <a:t>A </a:t>
            </a:r>
            <a:r>
              <a:rPr lang="en-US" altLang="en-US" sz="2400" b="1">
                <a:latin typeface="Courier New" panose="02070309020205020404" pitchFamily="49" charset="0"/>
              </a:rPr>
              <a:t>for</a:t>
            </a:r>
            <a:r>
              <a:rPr lang="en-US" altLang="en-US" sz="2400"/>
              <a:t> loop can count down instead of up:</a:t>
            </a:r>
          </a:p>
          <a:p>
            <a:pPr eaLnBrk="1" hangingPunct="1">
              <a:buFontTx/>
              <a:buNone/>
            </a:pPr>
            <a:endParaRPr lang="en-US" altLang="en-US" sz="2400">
              <a:latin typeface="StempelGaramond-Roman" charset="0"/>
            </a:endParaRPr>
          </a:p>
          <a:p>
            <a:pPr eaLnBrk="1" hangingPunct="1">
              <a:buFontTx/>
              <a:buNone/>
            </a:pPr>
            <a:r>
              <a:rPr lang="en-US" altLang="en-US" sz="2400" b="1">
                <a:latin typeface="Courier New" panose="02070309020205020404" pitchFamily="49" charset="0"/>
              </a:rPr>
              <a:t>for (counter = 10; counter &gt;= 0; counter--)…</a:t>
            </a:r>
          </a:p>
          <a:p>
            <a:pPr eaLnBrk="1" hangingPunct="1">
              <a:buFontTx/>
              <a:buNone/>
            </a:pPr>
            <a:endParaRPr lang="en-US" altLang="en-US" sz="2400">
              <a:latin typeface="StempelGaramond-Roman" charset="0"/>
            </a:endParaRPr>
          </a:p>
          <a:p>
            <a:pPr eaLnBrk="1" hangingPunct="1">
              <a:buFontTx/>
              <a:buNone/>
            </a:pPr>
            <a:r>
              <a:rPr lang="en-US" altLang="en-US" sz="2400"/>
              <a:t>	The increment or decrement need not be in steps of 1:</a:t>
            </a:r>
          </a:p>
          <a:p>
            <a:pPr eaLnBrk="1" hangingPunct="1">
              <a:buFontTx/>
              <a:buNone/>
            </a:pPr>
            <a:endParaRPr lang="en-US" altLang="en-US" sz="2400">
              <a:latin typeface="LucidaSansTypewriter" charset="0"/>
            </a:endParaRPr>
          </a:p>
          <a:p>
            <a:pPr eaLnBrk="1" hangingPunct="1">
              <a:buFontTx/>
              <a:buNone/>
            </a:pPr>
            <a:r>
              <a:rPr lang="en-US" altLang="en-US" sz="2400" b="1">
                <a:latin typeface="Courier New" panose="02070309020205020404" pitchFamily="49" charset="0"/>
              </a:rPr>
              <a:t>for (cntr = 0; cntr &lt;= 10; cntr +=2)…</a:t>
            </a:r>
          </a:p>
          <a:p>
            <a:pPr eaLnBrk="1" hangingPunct="1">
              <a:buFontTx/>
              <a:buNone/>
            </a:pPr>
            <a:endParaRPr lang="en-US" altLang="en-US" sz="2400" b="1">
              <a:latin typeface="Courier New" panose="02070309020205020404" pitchFamily="49" charset="0"/>
            </a:endParaRPr>
          </a:p>
          <a:p>
            <a:pPr eaLnBrk="1" hangingPunct="1">
              <a:buFontTx/>
              <a:buNone/>
            </a:pPr>
            <a:r>
              <a:rPr lang="en-US" altLang="en-US" sz="2400"/>
              <a:t>	Notice that in these examples, the loop variable is</a:t>
            </a:r>
          </a:p>
          <a:p>
            <a:pPr eaLnBrk="1" hangingPunct="1">
              <a:buFontTx/>
              <a:buNone/>
            </a:pPr>
            <a:r>
              <a:rPr lang="en-US" altLang="en-US" sz="2400"/>
              <a:t>	defined </a:t>
            </a:r>
            <a:r>
              <a:rPr lang="en-US" altLang="en-US" sz="2400" b="1"/>
              <a:t>in</a:t>
            </a:r>
            <a:r>
              <a:rPr lang="en-US" altLang="en-US" sz="2400"/>
              <a:t> the </a:t>
            </a:r>
            <a:r>
              <a:rPr lang="en-US" altLang="en-US" sz="2400" i="1"/>
              <a:t>initialization</a:t>
            </a:r>
            <a:r>
              <a:rPr lang="en-US" altLang="en-US" sz="2400"/>
              <a:t> (where it really should be!).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537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53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86" y="89770"/>
            <a:ext cx="7855384" cy="533400"/>
          </a:xfrm>
        </p:spPr>
        <p:txBody>
          <a:bodyPr/>
          <a:lstStyle/>
          <a:p>
            <a:r>
              <a:rPr lang="en-US" dirty="0">
                <a:latin typeface="Courier New" panose="02070309020205020404" pitchFamily="49" charset="0"/>
                <a:cs typeface="Courier New" panose="02070309020205020404" pitchFamily="49" charset="0"/>
              </a:rPr>
              <a:t>for </a:t>
            </a:r>
            <a:r>
              <a:rPr lang="en-US" dirty="0"/>
              <a:t>Loop Examples, Index Values: Table 2</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graphicFrame>
        <p:nvGraphicFramePr>
          <p:cNvPr id="6" name="Table 5"/>
          <p:cNvGraphicFramePr>
            <a:graphicFrameLocks noGrp="1"/>
          </p:cNvGraphicFramePr>
          <p:nvPr>
            <p:extLst>
              <p:ext uri="{D42A27DB-BD31-4B8C-83A1-F6EECF244321}">
                <p14:modId xmlns:p14="http://schemas.microsoft.com/office/powerpoint/2010/main" val="1034587743"/>
              </p:ext>
            </p:extLst>
          </p:nvPr>
        </p:nvGraphicFramePr>
        <p:xfrm>
          <a:off x="187890" y="806825"/>
          <a:ext cx="8879910" cy="5405261"/>
        </p:xfrm>
        <a:graphic>
          <a:graphicData uri="http://schemas.openxmlformats.org/drawingml/2006/table">
            <a:tbl>
              <a:tblPr/>
              <a:tblGrid>
                <a:gridCol w="2743200">
                  <a:extLst>
                    <a:ext uri="{9D8B030D-6E8A-4147-A177-3AD203B41FA5}">
                      <a16:colId xmlns:a16="http://schemas.microsoft.com/office/drawing/2014/main" val="20000"/>
                    </a:ext>
                  </a:extLst>
                </a:gridCol>
                <a:gridCol w="1972687">
                  <a:extLst>
                    <a:ext uri="{9D8B030D-6E8A-4147-A177-3AD203B41FA5}">
                      <a16:colId xmlns:a16="http://schemas.microsoft.com/office/drawing/2014/main" val="20001"/>
                    </a:ext>
                  </a:extLst>
                </a:gridCol>
                <a:gridCol w="4164023">
                  <a:extLst>
                    <a:ext uri="{9D8B030D-6E8A-4147-A177-3AD203B41FA5}">
                      <a16:colId xmlns:a16="http://schemas.microsoft.com/office/drawing/2014/main" val="20002"/>
                    </a:ext>
                  </a:extLst>
                </a:gridCol>
              </a:tblGrid>
              <a:tr h="317746">
                <a:tc>
                  <a:txBody>
                    <a:bodyPr/>
                    <a:lstStyle/>
                    <a:p>
                      <a:pPr algn="ctr"/>
                      <a:r>
                        <a:rPr lang="en-US" sz="2000" b="0" i="0" dirty="0">
                          <a:solidFill>
                            <a:srgbClr val="006CB7"/>
                          </a:solidFill>
                          <a:effectLst/>
                          <a:latin typeface="+mn-lt"/>
                        </a:rPr>
                        <a:t>Loop</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ctr"/>
                      <a:r>
                        <a:rPr lang="en-US" sz="2000" b="0" i="0">
                          <a:solidFill>
                            <a:srgbClr val="006CB7"/>
                          </a:solidFill>
                          <a:effectLst/>
                          <a:latin typeface="+mn-lt"/>
                        </a:rPr>
                        <a:t>Values of i</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ctr"/>
                      <a:r>
                        <a:rPr lang="en-US" sz="2000" b="0" i="0" dirty="0">
                          <a:solidFill>
                            <a:srgbClr val="006CB7"/>
                          </a:solidFill>
                          <a:effectLst/>
                          <a:latin typeface="+mn-lt"/>
                        </a:rPr>
                        <a:t>Comment</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extLst>
                  <a:ext uri="{0D108BD9-81ED-4DB2-BD59-A6C34878D82A}">
                    <a16:rowId xmlns:a16="http://schemas.microsoft.com/office/drawing/2014/main" val="10000"/>
                  </a:ext>
                </a:extLst>
              </a:tr>
              <a:tr h="825932">
                <a:tc>
                  <a:txBody>
                    <a:bodyPr/>
                    <a:lstStyle/>
                    <a:p>
                      <a:r>
                        <a:rPr lang="nn-NO" sz="1800" dirty="0">
                          <a:effectLst/>
                          <a:latin typeface="Courier New" panose="02070309020205020404" pitchFamily="49" charset="0"/>
                          <a:cs typeface="Courier New" panose="02070309020205020404" pitchFamily="49" charset="0"/>
                        </a:rPr>
                        <a:t>for (i = 0; i &lt;= 5; i++) </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0 1 2 3 4 5</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Note that the loop is executed 6 times. (See Programming Tip 4.3)</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extLst>
                  <a:ext uri="{0D108BD9-81ED-4DB2-BD59-A6C34878D82A}">
                    <a16:rowId xmlns:a16="http://schemas.microsoft.com/office/drawing/2014/main" val="10001"/>
                  </a:ext>
                </a:extLst>
              </a:tr>
              <a:tr h="613776">
                <a:tc>
                  <a:txBody>
                    <a:bodyPr/>
                    <a:lstStyle/>
                    <a:p>
                      <a:r>
                        <a:rPr lang="nn-NO" sz="1800" dirty="0">
                          <a:effectLst/>
                          <a:latin typeface="Courier New" panose="02070309020205020404" pitchFamily="49" charset="0"/>
                          <a:cs typeface="Courier New" panose="02070309020205020404" pitchFamily="49" charset="0"/>
                        </a:rPr>
                        <a:t>for (i = 5; i &gt;= 0; i--) </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5 4 3 2 1 0</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Use </a:t>
                      </a:r>
                      <a:r>
                        <a:rPr lang="en-US" sz="1800" b="0" i="0" dirty="0" err="1">
                          <a:solidFill>
                            <a:srgbClr val="000000"/>
                          </a:solidFill>
                          <a:effectLst/>
                          <a:latin typeface="Courier New" panose="02070309020205020404" pitchFamily="49" charset="0"/>
                          <a:cs typeface="Courier New" panose="02070309020205020404" pitchFamily="49" charset="0"/>
                        </a:rPr>
                        <a:t>i</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000000"/>
                          </a:solidFill>
                          <a:effectLst/>
                          <a:latin typeface="+mn-lt"/>
                        </a:rPr>
                        <a:t>for decreasing values.</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extLst>
                  <a:ext uri="{0D108BD9-81ED-4DB2-BD59-A6C34878D82A}">
                    <a16:rowId xmlns:a16="http://schemas.microsoft.com/office/drawing/2014/main" val="10002"/>
                  </a:ext>
                </a:extLst>
              </a:tr>
              <a:tr h="536671">
                <a:tc>
                  <a:txBody>
                    <a:bodyPr/>
                    <a:lstStyle/>
                    <a:p>
                      <a:r>
                        <a:rPr lang="nn-NO" sz="1800" dirty="0">
                          <a:effectLst/>
                          <a:latin typeface="Courier New" panose="02070309020205020404" pitchFamily="49" charset="0"/>
                          <a:cs typeface="Courier New" panose="02070309020205020404" pitchFamily="49" charset="0"/>
                        </a:rPr>
                        <a:t>for (i = 0; i &lt; 9; i = i + 2) </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a:solidFill>
                            <a:srgbClr val="000000"/>
                          </a:solidFill>
                          <a:effectLst/>
                          <a:latin typeface="+mn-lt"/>
                        </a:rPr>
                        <a:t>0 2 4 6 8</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Use </a:t>
                      </a:r>
                      <a:r>
                        <a:rPr lang="en-US" sz="1800" b="0" i="0" dirty="0" err="1">
                          <a:solidFill>
                            <a:srgbClr val="000000"/>
                          </a:solidFill>
                          <a:effectLst/>
                          <a:latin typeface="Courier New" panose="02070309020205020404" pitchFamily="49" charset="0"/>
                          <a:cs typeface="Courier New" panose="02070309020205020404" pitchFamily="49" charset="0"/>
                        </a:rPr>
                        <a:t>i</a:t>
                      </a:r>
                      <a:r>
                        <a:rPr lang="en-US" sz="1800" b="0" i="0" dirty="0">
                          <a:solidFill>
                            <a:srgbClr val="000000"/>
                          </a:solidFill>
                          <a:effectLst/>
                          <a:latin typeface="Courier New" panose="02070309020205020404" pitchFamily="49" charset="0"/>
                          <a:cs typeface="Courier New" panose="02070309020205020404" pitchFamily="49" charset="0"/>
                        </a:rPr>
                        <a:t> = </a:t>
                      </a:r>
                      <a:r>
                        <a:rPr lang="en-US" sz="1800" b="0" i="0" dirty="0" err="1">
                          <a:solidFill>
                            <a:srgbClr val="000000"/>
                          </a:solidFill>
                          <a:effectLst/>
                          <a:latin typeface="Courier New" panose="02070309020205020404" pitchFamily="49" charset="0"/>
                          <a:cs typeface="Courier New" panose="02070309020205020404" pitchFamily="49" charset="0"/>
                        </a:rPr>
                        <a:t>i</a:t>
                      </a:r>
                      <a:r>
                        <a:rPr lang="en-US" sz="1800" b="0" i="0" dirty="0">
                          <a:solidFill>
                            <a:srgbClr val="000000"/>
                          </a:solidFill>
                          <a:effectLst/>
                          <a:latin typeface="Courier New" panose="02070309020205020404" pitchFamily="49" charset="0"/>
                          <a:cs typeface="Courier New" panose="02070309020205020404" pitchFamily="49" charset="0"/>
                        </a:rPr>
                        <a:t> + 2</a:t>
                      </a:r>
                      <a:r>
                        <a:rPr lang="en-US" sz="1800" b="0" i="0" dirty="0">
                          <a:solidFill>
                            <a:srgbClr val="000000"/>
                          </a:solidFill>
                          <a:effectLst/>
                          <a:latin typeface="+mn-lt"/>
                        </a:rPr>
                        <a:t> for a step size of 2.</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extLst>
                  <a:ext uri="{0D108BD9-81ED-4DB2-BD59-A6C34878D82A}">
                    <a16:rowId xmlns:a16="http://schemas.microsoft.com/office/drawing/2014/main" val="10003"/>
                  </a:ext>
                </a:extLst>
              </a:tr>
              <a:tr h="974522">
                <a:tc>
                  <a:txBody>
                    <a:bodyPr/>
                    <a:lstStyle/>
                    <a:p>
                      <a:r>
                        <a:rPr lang="nn-NO" sz="1800" dirty="0">
                          <a:effectLst/>
                          <a:latin typeface="Courier New" panose="02070309020205020404" pitchFamily="49" charset="0"/>
                          <a:cs typeface="Courier New" panose="02070309020205020404" pitchFamily="49" charset="0"/>
                        </a:rPr>
                        <a:t>for (i = 0; i != 9; i += 2) </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0 2 4 6 8 10 ... (infinite loop)</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You can use &lt; or &lt;= instead of != to avoid this problem.</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extLst>
                  <a:ext uri="{0D108BD9-81ED-4DB2-BD59-A6C34878D82A}">
                    <a16:rowId xmlns:a16="http://schemas.microsoft.com/office/drawing/2014/main" val="10004"/>
                  </a:ext>
                </a:extLst>
              </a:tr>
              <a:tr h="755597">
                <a:tc>
                  <a:txBody>
                    <a:bodyPr/>
                    <a:lstStyle/>
                    <a:p>
                      <a:r>
                        <a:rPr lang="nn-NO" sz="1800" dirty="0">
                          <a:effectLst/>
                          <a:latin typeface="Courier New" panose="02070309020205020404" pitchFamily="49" charset="0"/>
                          <a:cs typeface="Courier New" panose="02070309020205020404" pitchFamily="49" charset="0"/>
                        </a:rPr>
                        <a:t>for (i = 1; i &lt;= 20; i = i * 2) </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a:solidFill>
                            <a:srgbClr val="000000"/>
                          </a:solidFill>
                          <a:effectLst/>
                          <a:latin typeface="+mn-lt"/>
                        </a:rPr>
                        <a:t>1 2 4 8 16</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You can specify any rule for modifying </a:t>
                      </a:r>
                      <a:r>
                        <a:rPr lang="en-US" sz="1800" b="0" i="0" dirty="0" err="1">
                          <a:solidFill>
                            <a:srgbClr val="000000"/>
                          </a:solidFill>
                          <a:effectLst/>
                          <a:latin typeface="+mn-lt"/>
                        </a:rPr>
                        <a:t>i</a:t>
                      </a:r>
                      <a:r>
                        <a:rPr lang="en-US" sz="1800" b="0" i="0" dirty="0">
                          <a:solidFill>
                            <a:srgbClr val="000000"/>
                          </a:solidFill>
                          <a:effectLst/>
                          <a:latin typeface="+mn-lt"/>
                        </a:rPr>
                        <a:t>, such as doubling it in every step.</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extLst>
                  <a:ext uri="{0D108BD9-81ED-4DB2-BD59-A6C34878D82A}">
                    <a16:rowId xmlns:a16="http://schemas.microsoft.com/office/drawing/2014/main" val="10005"/>
                  </a:ext>
                </a:extLst>
              </a:tr>
              <a:tr h="1193447">
                <a:tc>
                  <a:txBody>
                    <a:bodyPr/>
                    <a:lstStyle/>
                    <a:p>
                      <a:r>
                        <a:rPr lang="nn-NO" sz="1800" dirty="0">
                          <a:effectLst/>
                          <a:latin typeface="Courier New" panose="02070309020205020404" pitchFamily="49" charset="0"/>
                          <a:cs typeface="Courier New" panose="02070309020205020404" pitchFamily="49" charset="0"/>
                        </a:rPr>
                        <a:t>for (i = 0; i &lt; str.length(); i++) </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a:solidFill>
                            <a:srgbClr val="000000"/>
                          </a:solidFill>
                          <a:effectLst/>
                          <a:latin typeface="+mn-lt"/>
                        </a:rPr>
                        <a:t>0 1 2 … until the last valid index of the string str</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tc>
                  <a:txBody>
                    <a:bodyPr/>
                    <a:lstStyle/>
                    <a:p>
                      <a:pPr algn="l"/>
                      <a:r>
                        <a:rPr lang="en-US" sz="1800" b="0" i="0" dirty="0">
                          <a:solidFill>
                            <a:srgbClr val="000000"/>
                          </a:solidFill>
                          <a:effectLst/>
                          <a:latin typeface="+mn-lt"/>
                        </a:rPr>
                        <a:t>In the loop body, use the expression </a:t>
                      </a:r>
                      <a:r>
                        <a:rPr lang="en-US" sz="1800" b="0" i="0" dirty="0" err="1">
                          <a:solidFill>
                            <a:srgbClr val="000000"/>
                          </a:solidFill>
                          <a:effectLst/>
                          <a:latin typeface="Courier New" panose="02070309020205020404" pitchFamily="49" charset="0"/>
                          <a:cs typeface="Courier New" panose="02070309020205020404" pitchFamily="49" charset="0"/>
                        </a:rPr>
                        <a:t>str.substr</a:t>
                      </a:r>
                      <a:r>
                        <a:rPr lang="en-US" sz="1800" b="0" i="0" dirty="0">
                          <a:solidFill>
                            <a:srgbClr val="000000"/>
                          </a:solidFill>
                          <a:effectLst/>
                          <a:latin typeface="Courier New" panose="02070309020205020404" pitchFamily="49" charset="0"/>
                          <a:cs typeface="Courier New" panose="02070309020205020404" pitchFamily="49" charset="0"/>
                        </a:rPr>
                        <a:t>(</a:t>
                      </a:r>
                      <a:r>
                        <a:rPr lang="en-US" sz="1800" b="0" i="0" dirty="0" err="1">
                          <a:solidFill>
                            <a:srgbClr val="000000"/>
                          </a:solidFill>
                          <a:effectLst/>
                          <a:latin typeface="Courier New" panose="02070309020205020404" pitchFamily="49" charset="0"/>
                          <a:cs typeface="Courier New" panose="02070309020205020404" pitchFamily="49" charset="0"/>
                        </a:rPr>
                        <a:t>i</a:t>
                      </a:r>
                      <a:r>
                        <a:rPr lang="en-US" sz="1800" b="0" i="0" dirty="0">
                          <a:solidFill>
                            <a:srgbClr val="000000"/>
                          </a:solidFill>
                          <a:effectLst/>
                          <a:latin typeface="Courier New" panose="02070309020205020404" pitchFamily="49" charset="0"/>
                          <a:cs typeface="Courier New" panose="02070309020205020404" pitchFamily="49" charset="0"/>
                        </a:rPr>
                        <a:t>, 1)</a:t>
                      </a:r>
                      <a:r>
                        <a:rPr lang="en-US" sz="1800" b="0" i="0" dirty="0">
                          <a:solidFill>
                            <a:srgbClr val="000000"/>
                          </a:solidFill>
                          <a:effectLst/>
                          <a:latin typeface="+mn-lt"/>
                        </a:rPr>
                        <a:t>to get a </a:t>
                      </a:r>
                      <a:r>
                        <a:rPr lang="en-US" sz="1800" b="0" i="0" dirty="0">
                          <a:solidFill>
                            <a:srgbClr val="000000"/>
                          </a:solidFill>
                          <a:effectLst/>
                          <a:latin typeface="Courier New" panose="02070309020205020404" pitchFamily="49" charset="0"/>
                          <a:cs typeface="Courier New" panose="02070309020205020404" pitchFamily="49" charset="0"/>
                        </a:rPr>
                        <a:t>string</a:t>
                      </a:r>
                      <a:r>
                        <a:rPr lang="en-US" sz="1800" b="0" i="0" dirty="0">
                          <a:solidFill>
                            <a:srgbClr val="000000"/>
                          </a:solidFill>
                          <a:effectLst/>
                          <a:latin typeface="+mn-lt"/>
                        </a:rPr>
                        <a:t> containing the </a:t>
                      </a:r>
                      <a:r>
                        <a:rPr lang="en-US" sz="1800" b="0" i="0" dirty="0" err="1">
                          <a:solidFill>
                            <a:srgbClr val="000000"/>
                          </a:solidFill>
                          <a:effectLst/>
                          <a:latin typeface="+mn-lt"/>
                        </a:rPr>
                        <a:t>ith</a:t>
                      </a:r>
                      <a:r>
                        <a:rPr lang="en-US" sz="1800" b="0" i="0" dirty="0">
                          <a:solidFill>
                            <a:srgbClr val="000000"/>
                          </a:solidFill>
                          <a:effectLst/>
                          <a:latin typeface="+mn-lt"/>
                        </a:rPr>
                        <a:t> character.</a:t>
                      </a:r>
                    </a:p>
                  </a:txBody>
                  <a:tcPr marR="45533" marT="39028" marB="45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E7F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4438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3011" name="Rectangle 2"/>
          <p:cNvSpPr>
            <a:spLocks noGrp="1" noChangeArrowheads="1"/>
          </p:cNvSpPr>
          <p:nvPr>
            <p:ph type="title"/>
          </p:nvPr>
        </p:nvSpPr>
        <p:spPr>
          <a:xfrm>
            <a:off x="800100" y="152400"/>
            <a:ext cx="6286500" cy="533400"/>
          </a:xfrm>
        </p:spPr>
        <p:txBody>
          <a:bodyPr/>
          <a:lstStyle/>
          <a:p>
            <a:pPr eaLnBrk="1" hangingPunct="1"/>
            <a:r>
              <a:rPr lang="en-US" altLang="en-US" dirty="0"/>
              <a:t>Solving a Problem with a </a:t>
            </a:r>
            <a:r>
              <a:rPr lang="en-US" altLang="en-US" sz="2600" dirty="0">
                <a:latin typeface="Courier New" panose="02070309020205020404" pitchFamily="49" charset="0"/>
                <a:cs typeface="Courier New" panose="02070309020205020404" pitchFamily="49" charset="0"/>
              </a:rPr>
              <a:t>for</a:t>
            </a:r>
            <a:r>
              <a:rPr lang="en-US" altLang="en-US" dirty="0"/>
              <a:t> Statement</a:t>
            </a:r>
          </a:p>
        </p:txBody>
      </p:sp>
      <p:sp>
        <p:nvSpPr>
          <p:cNvPr id="53252" name="Rectangle 3"/>
          <p:cNvSpPr>
            <a:spLocks noChangeArrowheads="1"/>
          </p:cNvSpPr>
          <p:nvPr/>
        </p:nvSpPr>
        <p:spPr bwMode="auto">
          <a:xfrm>
            <a:off x="955675" y="938213"/>
            <a:ext cx="730091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buFontTx/>
              <a:buChar char="•"/>
            </a:pPr>
            <a:r>
              <a:rPr lang="en-US" altLang="en-US" sz="2400" b="0">
                <a:latin typeface="Arial" panose="020B0604020202020204" pitchFamily="34" charset="0"/>
              </a:rPr>
              <a:t>Earlier we determined the number of years it would take to (at least) double our balance.</a:t>
            </a:r>
          </a:p>
          <a:p>
            <a:pPr eaLnBrk="1" hangingPunct="1">
              <a:spcBef>
                <a:spcPct val="20000"/>
              </a:spcBef>
              <a:buFontTx/>
              <a:buChar char="•"/>
            </a:pPr>
            <a:r>
              <a:rPr lang="en-US" altLang="en-US" sz="2400" b="0">
                <a:latin typeface="Arial" panose="020B0604020202020204" pitchFamily="34" charset="0"/>
              </a:rPr>
              <a:t>Now let’s see the interest in action:</a:t>
            </a:r>
          </a:p>
          <a:p>
            <a:pPr lvl="1" eaLnBrk="1" hangingPunct="1">
              <a:spcBef>
                <a:spcPct val="20000"/>
              </a:spcBef>
              <a:buFontTx/>
              <a:buChar char="–"/>
            </a:pPr>
            <a:r>
              <a:rPr lang="en-US" altLang="en-US" sz="2400" b="0">
                <a:latin typeface="Arial" panose="020B0604020202020204" pitchFamily="34" charset="0"/>
              </a:rPr>
              <a:t>We want to print the balance of our savings account over a five-year period.</a:t>
            </a:r>
          </a:p>
          <a:p>
            <a:pPr lvl="1" eaLnBrk="1" hangingPunct="1">
              <a:spcBef>
                <a:spcPct val="20000"/>
              </a:spcBef>
            </a:pPr>
            <a:r>
              <a:rPr lang="en-US" altLang="en-US" sz="2400" b="0">
                <a:latin typeface="Arial" panose="020B0604020202020204" pitchFamily="34" charset="0"/>
              </a:rPr>
              <a:t>The “…over a five-year period” indicates that</a:t>
            </a:r>
          </a:p>
          <a:p>
            <a:pPr lvl="1" eaLnBrk="1" hangingPunct="1">
              <a:spcBef>
                <a:spcPct val="20000"/>
              </a:spcBef>
            </a:pPr>
            <a:r>
              <a:rPr lang="en-US" altLang="en-US" sz="2400" b="0">
                <a:latin typeface="Arial" panose="020B0604020202020204" pitchFamily="34" charset="0"/>
              </a:rPr>
              <a:t>a </a:t>
            </a:r>
            <a:r>
              <a:rPr lang="en-US" altLang="en-US" sz="2400">
                <a:cs typeface="Courier New" panose="02070309020205020404" pitchFamily="49" charset="0"/>
              </a:rPr>
              <a:t>for</a:t>
            </a:r>
            <a:r>
              <a:rPr lang="en-US" altLang="en-US" sz="2400" b="0">
                <a:latin typeface="Arial" panose="020B0604020202020204" pitchFamily="34" charset="0"/>
              </a:rPr>
              <a:t> loop should be used.</a:t>
            </a:r>
          </a:p>
          <a:p>
            <a:pPr lvl="1" eaLnBrk="1" hangingPunct="1">
              <a:spcBef>
                <a:spcPct val="20000"/>
              </a:spcBef>
              <a:buFontTx/>
              <a:buChar char="–"/>
            </a:pPr>
            <a:endParaRPr lang="en-US" altLang="en-US" sz="2400" b="0">
              <a:latin typeface="Arial" panose="020B0604020202020204" pitchFamily="34" charset="0"/>
            </a:endParaRPr>
          </a:p>
          <a:p>
            <a:pPr lvl="1" eaLnBrk="1" hangingPunct="1">
              <a:spcBef>
                <a:spcPct val="20000"/>
              </a:spcBef>
            </a:pPr>
            <a:r>
              <a:rPr lang="en-US" altLang="en-US" sz="2400" b="0">
                <a:latin typeface="Arial" panose="020B0604020202020204" pitchFamily="34" charset="0"/>
              </a:rPr>
              <a:t>	Because we know how many times the statements must be executed, we choose</a:t>
            </a:r>
            <a:br>
              <a:rPr lang="en-US" altLang="en-US" sz="2400" b="0">
                <a:latin typeface="Arial" panose="020B0604020202020204" pitchFamily="34" charset="0"/>
              </a:rPr>
            </a:br>
            <a:r>
              <a:rPr lang="en-US" altLang="en-US" sz="2400" b="0">
                <a:latin typeface="Arial" panose="020B0604020202020204" pitchFamily="34" charset="0"/>
              </a:rPr>
              <a:t>a </a:t>
            </a:r>
            <a:r>
              <a:rPr lang="en-US" altLang="en-US" sz="2400">
                <a:cs typeface="Courier New" panose="02070309020205020404" pitchFamily="49" charset="0"/>
              </a:rPr>
              <a:t>for</a:t>
            </a:r>
            <a:r>
              <a:rPr lang="en-US" altLang="en-US" sz="2400" b="0">
                <a:latin typeface="Arial" panose="020B0604020202020204" pitchFamily="34" charset="0"/>
              </a:rPr>
              <a:t> loop.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4035" name="Rectangle 2"/>
          <p:cNvSpPr>
            <a:spLocks noGrp="1" noChangeArrowheads="1"/>
          </p:cNvSpPr>
          <p:nvPr>
            <p:ph type="title"/>
          </p:nvPr>
        </p:nvSpPr>
        <p:spPr>
          <a:xfrm>
            <a:off x="800099" y="152400"/>
            <a:ext cx="7726955" cy="533400"/>
          </a:xfrm>
        </p:spPr>
        <p:txBody>
          <a:bodyPr/>
          <a:lstStyle/>
          <a:p>
            <a:pPr eaLnBrk="1" hangingPunct="1"/>
            <a:r>
              <a:rPr lang="en-US" altLang="en-US" dirty="0"/>
              <a:t>Solving a Problem with a </a:t>
            </a:r>
            <a:r>
              <a:rPr lang="en-US" altLang="en-US" sz="2600" dirty="0">
                <a:latin typeface="Courier New" panose="02070309020205020404" pitchFamily="49" charset="0"/>
                <a:cs typeface="Courier New" panose="02070309020205020404" pitchFamily="49" charset="0"/>
              </a:rPr>
              <a:t>for</a:t>
            </a:r>
            <a:r>
              <a:rPr lang="en-US" altLang="en-US" dirty="0">
                <a:cs typeface="Courier New" panose="02070309020205020404" pitchFamily="49" charset="0"/>
              </a:rPr>
              <a:t>: Desired Output</a:t>
            </a:r>
            <a:endParaRPr lang="en-US" altLang="en-US" dirty="0"/>
          </a:p>
        </p:txBody>
      </p:sp>
      <p:sp>
        <p:nvSpPr>
          <p:cNvPr id="44036" name="Rectangle 3"/>
          <p:cNvSpPr>
            <a:spLocks noGrp="1" noChangeArrowheads="1"/>
          </p:cNvSpPr>
          <p:nvPr>
            <p:ph type="body" idx="1"/>
          </p:nvPr>
        </p:nvSpPr>
        <p:spPr>
          <a:xfrm>
            <a:off x="457200" y="939801"/>
            <a:ext cx="8229600" cy="944084"/>
          </a:xfrm>
        </p:spPr>
        <p:txBody>
          <a:bodyPr/>
          <a:lstStyle/>
          <a:p>
            <a:pPr algn="ctr" eaLnBrk="1" hangingPunct="1">
              <a:buFontTx/>
              <a:buNone/>
            </a:pPr>
            <a:r>
              <a:rPr lang="en-US" altLang="en-US" sz="2400" dirty="0"/>
              <a:t>The output should be a table with columns for year and balance, something like this:</a:t>
            </a:r>
          </a:p>
          <a:p>
            <a:pPr eaLnBrk="1" hangingPunct="1"/>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782094190"/>
              </p:ext>
            </p:extLst>
          </p:nvPr>
        </p:nvGraphicFramePr>
        <p:xfrm>
          <a:off x="2066794" y="1883886"/>
          <a:ext cx="5323562" cy="4241340"/>
        </p:xfrm>
        <a:graphic>
          <a:graphicData uri="http://schemas.openxmlformats.org/drawingml/2006/table">
            <a:tbl>
              <a:tblPr/>
              <a:tblGrid>
                <a:gridCol w="2661781">
                  <a:extLst>
                    <a:ext uri="{9D8B030D-6E8A-4147-A177-3AD203B41FA5}">
                      <a16:colId xmlns:a16="http://schemas.microsoft.com/office/drawing/2014/main" val="20000"/>
                    </a:ext>
                  </a:extLst>
                </a:gridCol>
                <a:gridCol w="2661781">
                  <a:extLst>
                    <a:ext uri="{9D8B030D-6E8A-4147-A177-3AD203B41FA5}">
                      <a16:colId xmlns:a16="http://schemas.microsoft.com/office/drawing/2014/main" val="20001"/>
                    </a:ext>
                  </a:extLst>
                </a:gridCol>
              </a:tblGrid>
              <a:tr h="706890">
                <a:tc>
                  <a:txBody>
                    <a:bodyPr/>
                    <a:lstStyle/>
                    <a:p>
                      <a:pPr algn="ctr"/>
                      <a:r>
                        <a:rPr lang="en-US" sz="3200" b="0" i="0" dirty="0">
                          <a:solidFill>
                            <a:srgbClr val="006CB7"/>
                          </a:solidFill>
                          <a:effectLst/>
                          <a:latin typeface="+mn-lt"/>
                        </a:rPr>
                        <a:t>Year</a:t>
                      </a:r>
                    </a:p>
                  </a:txBody>
                  <a:tcPr marL="57150" marR="66675" marT="57150" marB="66675" anchor="ctr">
                    <a:lnL>
                      <a:noFill/>
                    </a:lnL>
                    <a:lnR>
                      <a:noFill/>
                    </a:lnR>
                    <a:lnT>
                      <a:noFill/>
                    </a:lnT>
                    <a:lnB>
                      <a:noFill/>
                    </a:lnB>
                    <a:solidFill>
                      <a:srgbClr val="F3F0DD"/>
                    </a:solidFill>
                  </a:tcPr>
                </a:tc>
                <a:tc>
                  <a:txBody>
                    <a:bodyPr/>
                    <a:lstStyle/>
                    <a:p>
                      <a:pPr algn="ctr"/>
                      <a:r>
                        <a:rPr lang="en-US" sz="3200" b="0" i="0" dirty="0">
                          <a:solidFill>
                            <a:srgbClr val="006CB7"/>
                          </a:solidFill>
                          <a:effectLst/>
                          <a:latin typeface="+mn-lt"/>
                        </a:rPr>
                        <a:t>Balance</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0"/>
                  </a:ext>
                </a:extLst>
              </a:tr>
              <a:tr h="706890">
                <a:tc>
                  <a:txBody>
                    <a:bodyPr/>
                    <a:lstStyle/>
                    <a:p>
                      <a:pPr algn="ctr"/>
                      <a:r>
                        <a:rPr lang="en-US" sz="3200" b="0" i="0">
                          <a:solidFill>
                            <a:srgbClr val="000000"/>
                          </a:solidFill>
                          <a:effectLst/>
                          <a:latin typeface="+mn-lt"/>
                        </a:rPr>
                        <a:t>1</a:t>
                      </a:r>
                    </a:p>
                  </a:txBody>
                  <a:tcPr marL="57150" marR="66675" marT="57150" marB="66675" anchor="ctr">
                    <a:lnL>
                      <a:noFill/>
                    </a:lnL>
                    <a:lnR>
                      <a:noFill/>
                    </a:lnR>
                    <a:lnT>
                      <a:noFill/>
                    </a:lnT>
                    <a:lnB>
                      <a:noFill/>
                    </a:lnB>
                    <a:solidFill>
                      <a:srgbClr val="F3F0DD"/>
                    </a:solidFill>
                  </a:tcPr>
                </a:tc>
                <a:tc>
                  <a:txBody>
                    <a:bodyPr/>
                    <a:lstStyle/>
                    <a:p>
                      <a:pPr algn="ctr"/>
                      <a:r>
                        <a:rPr lang="en-US" sz="3200" b="0" i="0">
                          <a:solidFill>
                            <a:srgbClr val="000000"/>
                          </a:solidFill>
                          <a:effectLst/>
                          <a:latin typeface="+mn-lt"/>
                        </a:rPr>
                        <a:t>10500.00</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1"/>
                  </a:ext>
                </a:extLst>
              </a:tr>
              <a:tr h="706890">
                <a:tc>
                  <a:txBody>
                    <a:bodyPr/>
                    <a:lstStyle/>
                    <a:p>
                      <a:pPr algn="ctr"/>
                      <a:r>
                        <a:rPr lang="en-US" sz="3200" b="0" i="0" dirty="0">
                          <a:solidFill>
                            <a:srgbClr val="000000"/>
                          </a:solidFill>
                          <a:effectLst/>
                          <a:latin typeface="+mn-lt"/>
                        </a:rPr>
                        <a:t>2</a:t>
                      </a:r>
                    </a:p>
                  </a:txBody>
                  <a:tcPr marL="57150" marR="66675" marT="57150" marB="66675" anchor="ctr">
                    <a:lnL>
                      <a:noFill/>
                    </a:lnL>
                    <a:lnR>
                      <a:noFill/>
                    </a:lnR>
                    <a:lnT>
                      <a:noFill/>
                    </a:lnT>
                    <a:lnB>
                      <a:noFill/>
                    </a:lnB>
                    <a:solidFill>
                      <a:srgbClr val="F3F0DD"/>
                    </a:solidFill>
                  </a:tcPr>
                </a:tc>
                <a:tc>
                  <a:txBody>
                    <a:bodyPr/>
                    <a:lstStyle/>
                    <a:p>
                      <a:pPr algn="ctr"/>
                      <a:r>
                        <a:rPr lang="en-US" sz="3200" b="0" i="0">
                          <a:solidFill>
                            <a:srgbClr val="000000"/>
                          </a:solidFill>
                          <a:effectLst/>
                          <a:latin typeface="+mn-lt"/>
                        </a:rPr>
                        <a:t>11025.00</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2"/>
                  </a:ext>
                </a:extLst>
              </a:tr>
              <a:tr h="706890">
                <a:tc>
                  <a:txBody>
                    <a:bodyPr/>
                    <a:lstStyle/>
                    <a:p>
                      <a:pPr algn="ctr"/>
                      <a:r>
                        <a:rPr lang="en-US" sz="3200" b="0" i="0">
                          <a:solidFill>
                            <a:srgbClr val="000000"/>
                          </a:solidFill>
                          <a:effectLst/>
                          <a:latin typeface="+mn-lt"/>
                        </a:rPr>
                        <a:t>3</a:t>
                      </a:r>
                    </a:p>
                  </a:txBody>
                  <a:tcPr marL="57150" marR="66675" marT="57150" marB="66675" anchor="ctr">
                    <a:lnL>
                      <a:noFill/>
                    </a:lnL>
                    <a:lnR>
                      <a:noFill/>
                    </a:lnR>
                    <a:lnT>
                      <a:noFill/>
                    </a:lnT>
                    <a:lnB>
                      <a:noFill/>
                    </a:lnB>
                    <a:solidFill>
                      <a:srgbClr val="F3F0DD"/>
                    </a:solidFill>
                  </a:tcPr>
                </a:tc>
                <a:tc>
                  <a:txBody>
                    <a:bodyPr/>
                    <a:lstStyle/>
                    <a:p>
                      <a:pPr algn="ctr"/>
                      <a:r>
                        <a:rPr lang="en-US" sz="3200" b="0" i="0">
                          <a:solidFill>
                            <a:srgbClr val="000000"/>
                          </a:solidFill>
                          <a:effectLst/>
                          <a:latin typeface="+mn-lt"/>
                        </a:rPr>
                        <a:t>11576.25</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3"/>
                  </a:ext>
                </a:extLst>
              </a:tr>
              <a:tr h="706890">
                <a:tc>
                  <a:txBody>
                    <a:bodyPr/>
                    <a:lstStyle/>
                    <a:p>
                      <a:pPr algn="ctr"/>
                      <a:r>
                        <a:rPr lang="en-US" sz="3200" b="0" i="0">
                          <a:solidFill>
                            <a:srgbClr val="000000"/>
                          </a:solidFill>
                          <a:effectLst/>
                          <a:latin typeface="+mn-lt"/>
                        </a:rPr>
                        <a:t>4</a:t>
                      </a:r>
                    </a:p>
                  </a:txBody>
                  <a:tcPr marL="57150" marR="66675" marT="57150" marB="66675" anchor="ctr">
                    <a:lnL>
                      <a:noFill/>
                    </a:lnL>
                    <a:lnR>
                      <a:noFill/>
                    </a:lnR>
                    <a:lnT>
                      <a:noFill/>
                    </a:lnT>
                    <a:lnB>
                      <a:noFill/>
                    </a:lnB>
                    <a:solidFill>
                      <a:srgbClr val="F3F0DD"/>
                    </a:solidFill>
                  </a:tcPr>
                </a:tc>
                <a:tc>
                  <a:txBody>
                    <a:bodyPr/>
                    <a:lstStyle/>
                    <a:p>
                      <a:pPr algn="ctr"/>
                      <a:r>
                        <a:rPr lang="en-US" sz="3200" b="0" i="0">
                          <a:solidFill>
                            <a:srgbClr val="000000"/>
                          </a:solidFill>
                          <a:effectLst/>
                          <a:latin typeface="+mn-lt"/>
                        </a:rPr>
                        <a:t>12155.06</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4"/>
                  </a:ext>
                </a:extLst>
              </a:tr>
              <a:tr h="706890">
                <a:tc>
                  <a:txBody>
                    <a:bodyPr/>
                    <a:lstStyle/>
                    <a:p>
                      <a:pPr algn="ctr"/>
                      <a:r>
                        <a:rPr lang="en-US" sz="3200" b="0" i="0">
                          <a:solidFill>
                            <a:srgbClr val="000000"/>
                          </a:solidFill>
                          <a:effectLst/>
                          <a:latin typeface="+mn-lt"/>
                        </a:rPr>
                        <a:t>5</a:t>
                      </a:r>
                    </a:p>
                  </a:txBody>
                  <a:tcPr marL="57150" marR="66675" marT="57150" marB="66675" anchor="ctr">
                    <a:lnL>
                      <a:noFill/>
                    </a:lnL>
                    <a:lnR>
                      <a:noFill/>
                    </a:lnR>
                    <a:lnT>
                      <a:noFill/>
                    </a:lnT>
                    <a:lnB>
                      <a:noFill/>
                    </a:lnB>
                    <a:solidFill>
                      <a:srgbClr val="F3F0DD"/>
                    </a:solidFill>
                  </a:tcPr>
                </a:tc>
                <a:tc>
                  <a:txBody>
                    <a:bodyPr/>
                    <a:lstStyle/>
                    <a:p>
                      <a:pPr algn="ctr"/>
                      <a:r>
                        <a:rPr lang="en-US" sz="3200" b="0" i="0" dirty="0">
                          <a:solidFill>
                            <a:srgbClr val="000000"/>
                          </a:solidFill>
                          <a:effectLst/>
                          <a:latin typeface="+mn-lt"/>
                        </a:rPr>
                        <a:t>12762.82</a:t>
                      </a:r>
                    </a:p>
                  </a:txBody>
                  <a:tcPr marL="57150" marR="66675" marT="57150" marB="66675" anchor="ctr">
                    <a:lnL>
                      <a:noFill/>
                    </a:lnL>
                    <a:lnR>
                      <a:noFill/>
                    </a:lnR>
                    <a:lnT>
                      <a:noFill/>
                    </a:lnT>
                    <a:lnB>
                      <a:noFill/>
                    </a:lnB>
                    <a:solidFill>
                      <a:srgbClr val="F3F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5059" name="Rectangle 4"/>
          <p:cNvSpPr>
            <a:spLocks noChangeArrowheads="1"/>
          </p:cNvSpPr>
          <p:nvPr/>
        </p:nvSpPr>
        <p:spPr bwMode="auto">
          <a:xfrm>
            <a:off x="304800" y="741363"/>
            <a:ext cx="8610600"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noProof="1"/>
              <a:t>#include &lt;iostream&gt;</a:t>
            </a:r>
          </a:p>
          <a:p>
            <a:pPr eaLnBrk="1" hangingPunct="1"/>
            <a:r>
              <a:rPr lang="en-US" altLang="en-US" sz="1200" noProof="1"/>
              <a:t>#include &lt;iomanip&gt;</a:t>
            </a:r>
          </a:p>
          <a:p>
            <a:pPr eaLnBrk="1" hangingPunct="1"/>
            <a:r>
              <a:rPr lang="en-US" altLang="en-US" sz="1200" noProof="1"/>
              <a:t>using namespace std;</a:t>
            </a:r>
          </a:p>
          <a:p>
            <a:pPr eaLnBrk="1" hangingPunct="1"/>
            <a:endParaRPr lang="en-US" altLang="en-US" sz="700" noProof="1"/>
          </a:p>
          <a:p>
            <a:pPr eaLnBrk="1" hangingPunct="1"/>
            <a:r>
              <a:rPr lang="en-US" altLang="en-US" sz="1800" noProof="1"/>
              <a:t>int main()</a:t>
            </a:r>
          </a:p>
          <a:p>
            <a:pPr eaLnBrk="1" hangingPunct="1"/>
            <a:r>
              <a:rPr lang="en-US" altLang="en-US" sz="1800" noProof="1"/>
              <a:t>{  </a:t>
            </a:r>
          </a:p>
          <a:p>
            <a:pPr eaLnBrk="1" hangingPunct="1"/>
            <a:r>
              <a:rPr lang="en-US" altLang="en-US" sz="1800" noProof="1"/>
              <a:t>   const double RATE = 5;</a:t>
            </a:r>
          </a:p>
          <a:p>
            <a:pPr eaLnBrk="1" hangingPunct="1"/>
            <a:r>
              <a:rPr lang="en-US" altLang="en-US" sz="1800" noProof="1"/>
              <a:t>   const double INITIAL_BALANCE = 10000;</a:t>
            </a:r>
          </a:p>
          <a:p>
            <a:pPr eaLnBrk="1" hangingPunct="1"/>
            <a:r>
              <a:rPr lang="en-US" altLang="en-US" sz="1800" noProof="1"/>
              <a:t>   double balance = INITIAL_BALANCE;</a:t>
            </a:r>
          </a:p>
          <a:p>
            <a:pPr eaLnBrk="1" hangingPunct="1"/>
            <a:r>
              <a:rPr lang="en-US" altLang="en-US" sz="1800" noProof="1"/>
              <a:t>   int nyears;</a:t>
            </a:r>
          </a:p>
          <a:p>
            <a:pPr eaLnBrk="1" hangingPunct="1"/>
            <a:r>
              <a:rPr lang="en-US" altLang="en-US" sz="1800" noProof="1"/>
              <a:t>   cout &lt;&lt; "Enter number of years: ";</a:t>
            </a:r>
          </a:p>
          <a:p>
            <a:pPr eaLnBrk="1" hangingPunct="1"/>
            <a:r>
              <a:rPr lang="en-US" altLang="en-US" sz="1800" noProof="1"/>
              <a:t>   cin &gt;&gt; nyears;</a:t>
            </a:r>
          </a:p>
          <a:p>
            <a:pPr eaLnBrk="1" hangingPunct="1"/>
            <a:endParaRPr lang="en-US" altLang="en-US" sz="1800" noProof="1"/>
          </a:p>
          <a:p>
            <a:pPr eaLnBrk="1" hangingPunct="1"/>
            <a:r>
              <a:rPr lang="en-US" altLang="en-US" sz="1800" noProof="1"/>
              <a:t>   cout &lt;&lt; fixed &lt;&lt; setprecision(2);</a:t>
            </a:r>
          </a:p>
          <a:p>
            <a:pPr eaLnBrk="1" hangingPunct="1"/>
            <a:r>
              <a:rPr lang="en-US" altLang="en-US" sz="1800" noProof="1"/>
              <a:t>   for (int year = 1; year &lt;= nyears; year++)</a:t>
            </a:r>
          </a:p>
          <a:p>
            <a:pPr eaLnBrk="1" hangingPunct="1"/>
            <a:r>
              <a:rPr lang="en-US" altLang="en-US" sz="1800" noProof="1"/>
              <a:t>   { </a:t>
            </a:r>
          </a:p>
          <a:p>
            <a:pPr eaLnBrk="1" hangingPunct="1"/>
            <a:r>
              <a:rPr lang="en-US" altLang="en-US" sz="1800" noProof="1"/>
              <a:t>      balance = balance * (1 + RATE / 100);</a:t>
            </a:r>
          </a:p>
          <a:p>
            <a:pPr eaLnBrk="1" hangingPunct="1"/>
            <a:r>
              <a:rPr lang="en-US" altLang="en-US" sz="1800" noProof="1"/>
              <a:t>      cout &lt;&lt; setw(4) &lt;&lt; year &lt;&lt; setw(10) &lt;&lt; balance &lt;&lt; endl;</a:t>
            </a:r>
          </a:p>
          <a:p>
            <a:pPr eaLnBrk="1" hangingPunct="1"/>
            <a:r>
              <a:rPr lang="en-US" altLang="en-US" sz="1800" noProof="1"/>
              <a:t>   }</a:t>
            </a:r>
          </a:p>
          <a:p>
            <a:pPr eaLnBrk="1" hangingPunct="1"/>
            <a:endParaRPr lang="en-US" altLang="en-US" sz="1800" noProof="1"/>
          </a:p>
          <a:p>
            <a:pPr eaLnBrk="1" hangingPunct="1"/>
            <a:r>
              <a:rPr lang="en-US" altLang="en-US" sz="1800" noProof="1"/>
              <a:t>   return 0;</a:t>
            </a:r>
          </a:p>
          <a:p>
            <a:pPr eaLnBrk="1" hangingPunct="1"/>
            <a:r>
              <a:rPr lang="en-US" altLang="en-US" sz="1800" noProof="1"/>
              <a:t>}</a:t>
            </a:r>
          </a:p>
        </p:txBody>
      </p:sp>
      <p:sp>
        <p:nvSpPr>
          <p:cNvPr id="45060" name="Text Box 8"/>
          <p:cNvSpPr txBox="1">
            <a:spLocks noChangeArrowheads="1"/>
          </p:cNvSpPr>
          <p:nvPr/>
        </p:nvSpPr>
        <p:spPr bwMode="auto">
          <a:xfrm>
            <a:off x="0" y="212725"/>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sz="2400">
                <a:solidFill>
                  <a:srgbClr val="0033CC"/>
                </a:solidFill>
                <a:latin typeface="Arial" panose="020B0604020202020204" pitchFamily="34" charset="0"/>
              </a:rPr>
              <a:t>The Modified Investment Program Using a </a:t>
            </a:r>
            <a:r>
              <a:rPr lang="en-US" altLang="en-US" sz="2400">
                <a:solidFill>
                  <a:srgbClr val="0033CC"/>
                </a:solidFill>
              </a:rPr>
              <a:t>for</a:t>
            </a:r>
            <a:r>
              <a:rPr lang="en-US" altLang="en-US" sz="2400" i="1">
                <a:latin typeface="Arial" panose="020B0604020202020204" pitchFamily="34" charset="0"/>
              </a:rPr>
              <a:t> </a:t>
            </a:r>
            <a:r>
              <a:rPr lang="en-US" altLang="en-US" sz="2400">
                <a:solidFill>
                  <a:srgbClr val="0033CC"/>
                </a:solidFill>
                <a:latin typeface="Arial" panose="020B0604020202020204" pitchFamily="34" charset="0"/>
              </a:rPr>
              <a:t>Loop</a:t>
            </a:r>
          </a:p>
        </p:txBody>
      </p:sp>
      <p:sp>
        <p:nvSpPr>
          <p:cNvPr id="45061" name="Text Box 10"/>
          <p:cNvSpPr txBox="1">
            <a:spLocks noChangeArrowheads="1"/>
          </p:cNvSpPr>
          <p:nvPr/>
        </p:nvSpPr>
        <p:spPr bwMode="auto">
          <a:xfrm>
            <a:off x="6478588" y="914400"/>
            <a:ext cx="24384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b="0">
                <a:latin typeface="Arial" panose="020B0604020202020204" pitchFamily="34" charset="0"/>
              </a:rPr>
              <a:t>ch04/invtable.cpp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1507" name="Rectangle 3"/>
          <p:cNvSpPr>
            <a:spLocks noGrp="1" noChangeArrowheads="1"/>
          </p:cNvSpPr>
          <p:nvPr>
            <p:ph type="body" idx="4294967295"/>
          </p:nvPr>
        </p:nvSpPr>
        <p:spPr>
          <a:xfrm>
            <a:off x="457200" y="928688"/>
            <a:ext cx="8229600" cy="4525962"/>
          </a:xfrm>
        </p:spPr>
        <p:txBody>
          <a:bodyPr/>
          <a:lstStyle/>
          <a:p>
            <a:pPr eaLnBrk="1" hangingPunct="1">
              <a:buFontTx/>
              <a:buNone/>
            </a:pPr>
            <a:endParaRPr lang="en-US" altLang="en-US" dirty="0"/>
          </a:p>
          <a:p>
            <a:pPr eaLnBrk="1" hangingPunct="1">
              <a:buFontTx/>
              <a:buNone/>
            </a:pPr>
            <a:r>
              <a:rPr lang="en-US" altLang="en-US" sz="2800" dirty="0"/>
              <a:t>       </a:t>
            </a:r>
            <a:r>
              <a:rPr lang="en-US" altLang="en-US" sz="2400" dirty="0"/>
              <a:t>A loop is a statement that is used to:</a:t>
            </a:r>
          </a:p>
          <a:p>
            <a:pPr eaLnBrk="1" hangingPunct="1">
              <a:buFontTx/>
              <a:buNone/>
            </a:pPr>
            <a:endParaRPr lang="en-US" altLang="en-US" sz="2400" dirty="0"/>
          </a:p>
          <a:p>
            <a:pPr marL="463550" lvl="1" indent="-6350" eaLnBrk="1" hangingPunct="1">
              <a:buFontTx/>
              <a:buNone/>
            </a:pPr>
            <a:r>
              <a:rPr lang="en-US" altLang="en-US" sz="2400" dirty="0"/>
              <a:t>		execute one or more statements </a:t>
            </a:r>
            <a:br>
              <a:rPr lang="en-US" altLang="en-US" sz="2400" dirty="0"/>
            </a:br>
            <a:r>
              <a:rPr lang="en-US" altLang="en-US" sz="2400" dirty="0"/>
              <a:t>	repeatedly until a goal is reached.</a:t>
            </a:r>
          </a:p>
          <a:p>
            <a:pPr marL="463550" lvl="1" indent="-6350" algn="ctr" eaLnBrk="1" hangingPunct="1">
              <a:buFontTx/>
              <a:buNone/>
            </a:pPr>
            <a:endParaRPr lang="en-US" altLang="en-US" sz="2400" dirty="0"/>
          </a:p>
          <a:p>
            <a:pPr algn="ctr" eaLnBrk="1" hangingPunct="1">
              <a:buFontTx/>
              <a:buNone/>
            </a:pPr>
            <a:r>
              <a:rPr lang="en-US" altLang="en-US" sz="2400" dirty="0"/>
              <a:t>Sometimes these statements will not be executed at all</a:t>
            </a:r>
          </a:p>
          <a:p>
            <a:pPr algn="ctr" eaLnBrk="1" hangingPunct="1">
              <a:buFontTx/>
              <a:buNone/>
            </a:pPr>
            <a:r>
              <a:rPr lang="en-US" altLang="en-US" sz="2400" dirty="0"/>
              <a:t>—if that’s the way to reach the goal</a:t>
            </a:r>
          </a:p>
        </p:txBody>
      </p:sp>
      <p:sp>
        <p:nvSpPr>
          <p:cNvPr id="21508" name="Text Box 5"/>
          <p:cNvSpPr txBox="1">
            <a:spLocks noChangeArrowheads="1"/>
          </p:cNvSpPr>
          <p:nvPr/>
        </p:nvSpPr>
        <p:spPr bwMode="auto">
          <a:xfrm>
            <a:off x="0" y="1524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sz="2400">
                <a:solidFill>
                  <a:srgbClr val="0033CC"/>
                </a:solidFill>
                <a:latin typeface="Arial" panose="020B0604020202020204" pitchFamily="34" charset="0"/>
              </a:rPr>
              <a:t>What Is the Purpose of a Loop?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7107" name="Rectangle 3"/>
          <p:cNvSpPr>
            <a:spLocks noGrp="1" noChangeArrowheads="1"/>
          </p:cNvSpPr>
          <p:nvPr>
            <p:ph type="body" sz="half" idx="1"/>
          </p:nvPr>
        </p:nvSpPr>
        <p:spPr>
          <a:xfrm>
            <a:off x="381000" y="2392363"/>
            <a:ext cx="2819400" cy="639762"/>
          </a:xfrm>
        </p:spPr>
        <p:txBody>
          <a:bodyPr/>
          <a:lstStyle/>
          <a:p>
            <a:pPr eaLnBrk="1" hangingPunct="1">
              <a:buFontTx/>
              <a:buNone/>
            </a:pPr>
            <a:r>
              <a:rPr lang="en-US" altLang="en-US" sz="2400" b="1">
                <a:latin typeface="Courier New" panose="02070309020205020404" pitchFamily="49" charset="0"/>
              </a:rPr>
              <a:t>for</a:t>
            </a:r>
            <a:r>
              <a:rPr lang="en-US" altLang="en-US" sz="2400"/>
              <a:t> loop</a:t>
            </a:r>
          </a:p>
        </p:txBody>
      </p:sp>
      <p:sp>
        <p:nvSpPr>
          <p:cNvPr id="47108" name="Rectangle 4"/>
          <p:cNvSpPr>
            <a:spLocks noGrp="1" noChangeArrowheads="1"/>
          </p:cNvSpPr>
          <p:nvPr>
            <p:ph type="body" sz="half" idx="2"/>
          </p:nvPr>
        </p:nvSpPr>
        <p:spPr>
          <a:xfrm>
            <a:off x="5181600" y="2362200"/>
            <a:ext cx="3352800" cy="639763"/>
          </a:xfrm>
        </p:spPr>
        <p:txBody>
          <a:bodyPr/>
          <a:lstStyle/>
          <a:p>
            <a:pPr eaLnBrk="1" hangingPunct="1">
              <a:buFontTx/>
              <a:buNone/>
            </a:pPr>
            <a:r>
              <a:rPr lang="en-US" altLang="en-US" sz="2400"/>
              <a:t>The output never ends</a:t>
            </a:r>
          </a:p>
        </p:txBody>
      </p:sp>
      <p:sp>
        <p:nvSpPr>
          <p:cNvPr id="47109" name="Text Box 5"/>
          <p:cNvSpPr txBox="1">
            <a:spLocks noChangeArrowheads="1"/>
          </p:cNvSpPr>
          <p:nvPr/>
        </p:nvSpPr>
        <p:spPr bwMode="auto">
          <a:xfrm>
            <a:off x="5372100" y="3171825"/>
            <a:ext cx="3429000" cy="19383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a:t>0 2 4 6 8 10 12… </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p:txBody>
      </p:sp>
      <p:sp>
        <p:nvSpPr>
          <p:cNvPr id="47110" name="Text Box 6"/>
          <p:cNvSpPr txBox="1">
            <a:spLocks noChangeArrowheads="1"/>
          </p:cNvSpPr>
          <p:nvPr/>
        </p:nvSpPr>
        <p:spPr bwMode="auto">
          <a:xfrm>
            <a:off x="380999" y="4246563"/>
            <a:ext cx="5994749"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a:t>for (</a:t>
            </a:r>
            <a:r>
              <a:rPr lang="en-US" altLang="en-US" sz="2400" dirty="0" err="1"/>
              <a:t>int</a:t>
            </a:r>
            <a:r>
              <a:rPr lang="en-US" altLang="en-US" sz="2400" dirty="0"/>
              <a:t> </a:t>
            </a:r>
            <a:r>
              <a:rPr lang="en-US" altLang="en-US" sz="2400" dirty="0" err="1"/>
              <a:t>i</a:t>
            </a:r>
            <a:r>
              <a:rPr lang="en-US" altLang="en-US" sz="2400" dirty="0"/>
              <a:t> = 0; </a:t>
            </a:r>
            <a:r>
              <a:rPr lang="en-US" altLang="en-US" sz="2400" dirty="0" err="1"/>
              <a:t>i</a:t>
            </a:r>
            <a:r>
              <a:rPr lang="en-US" altLang="en-US" sz="2400" dirty="0"/>
              <a:t> != 9; </a:t>
            </a:r>
            <a:r>
              <a:rPr lang="en-US" altLang="en-US" sz="2400" dirty="0" err="1"/>
              <a:t>i</a:t>
            </a:r>
            <a:r>
              <a:rPr lang="en-US" altLang="en-US" sz="2400" dirty="0"/>
              <a:t> += 2)</a:t>
            </a:r>
          </a:p>
          <a:p>
            <a:pPr eaLnBrk="1" hangingPunct="1"/>
            <a:r>
              <a:rPr lang="en-US" altLang="en-US" sz="2400" dirty="0"/>
              <a:t>   </a:t>
            </a:r>
            <a:r>
              <a:rPr lang="en-US" altLang="en-US" sz="2400" dirty="0" err="1"/>
              <a:t>cout</a:t>
            </a:r>
            <a:r>
              <a:rPr lang="en-US" altLang="en-US" sz="2400" dirty="0"/>
              <a:t> &lt;&lt; </a:t>
            </a:r>
            <a:r>
              <a:rPr lang="en-US" altLang="en-US" sz="2400" dirty="0" err="1"/>
              <a:t>i</a:t>
            </a:r>
            <a:r>
              <a:rPr lang="en-US" altLang="en-US" sz="2400" dirty="0"/>
              <a:t> &lt;&lt; " ";</a:t>
            </a:r>
          </a:p>
        </p:txBody>
      </p:sp>
      <p:sp>
        <p:nvSpPr>
          <p:cNvPr id="47111" name="Text Box 7"/>
          <p:cNvSpPr txBox="1">
            <a:spLocks noChangeArrowheads="1"/>
          </p:cNvSpPr>
          <p:nvPr/>
        </p:nvSpPr>
        <p:spPr bwMode="auto">
          <a:xfrm>
            <a:off x="2036763" y="1069975"/>
            <a:ext cx="5070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a:t>=</a:t>
            </a:r>
            <a:r>
              <a:rPr lang="en-US" altLang="en-US" sz="900"/>
              <a:t> </a:t>
            </a:r>
            <a:r>
              <a:rPr lang="en-US" altLang="en-US" sz="2400"/>
              <a:t>=</a:t>
            </a:r>
            <a:r>
              <a:rPr lang="en-US" altLang="en-US" sz="2400" b="0">
                <a:latin typeface="Arial" panose="020B0604020202020204" pitchFamily="34" charset="0"/>
              </a:rPr>
              <a:t> and </a:t>
            </a:r>
            <a:r>
              <a:rPr lang="en-US" altLang="en-US" sz="2400"/>
              <a:t>!=</a:t>
            </a:r>
            <a:r>
              <a:rPr lang="en-US" altLang="en-US" sz="2400" b="0">
                <a:latin typeface="Arial" panose="020B0604020202020204" pitchFamily="34" charset="0"/>
              </a:rPr>
              <a:t> are best avoided</a:t>
            </a:r>
            <a:br>
              <a:rPr lang="en-US" altLang="en-US" sz="2400" b="0">
                <a:latin typeface="Arial" panose="020B0604020202020204" pitchFamily="34" charset="0"/>
              </a:rPr>
            </a:br>
            <a:r>
              <a:rPr lang="en-US" altLang="en-US" sz="2400" b="0">
                <a:latin typeface="Arial" panose="020B0604020202020204" pitchFamily="34" charset="0"/>
              </a:rPr>
              <a:t>in the check of a </a:t>
            </a:r>
            <a:r>
              <a:rPr lang="en-US" altLang="en-US" sz="2400"/>
              <a:t>for</a:t>
            </a:r>
            <a:r>
              <a:rPr lang="en-US" altLang="en-US" sz="2400" b="0">
                <a:latin typeface="Arial" panose="020B0604020202020204" pitchFamily="34" charset="0"/>
              </a:rPr>
              <a:t> statement</a:t>
            </a:r>
          </a:p>
        </p:txBody>
      </p:sp>
      <p:sp>
        <p:nvSpPr>
          <p:cNvPr id="47112" name="Rectangle 9"/>
          <p:cNvSpPr>
            <a:spLocks noGrp="1" noChangeArrowheads="1"/>
          </p:cNvSpPr>
          <p:nvPr>
            <p:ph type="title"/>
          </p:nvPr>
        </p:nvSpPr>
        <p:spPr>
          <a:noFill/>
        </p:spPr>
        <p:txBody>
          <a:bodyPr/>
          <a:lstStyle/>
          <a:p>
            <a:pPr eaLnBrk="1" hangingPunct="1"/>
            <a:r>
              <a:rPr lang="en-US" altLang="en-US"/>
              <a:t>Infinite Loops Can Occur in </a:t>
            </a:r>
            <a:r>
              <a:rPr lang="en-US" altLang="en-US" sz="2600">
                <a:latin typeface="Courier New" panose="02070309020205020404" pitchFamily="49" charset="0"/>
              </a:rPr>
              <a:t>for</a:t>
            </a:r>
            <a:r>
              <a:rPr lang="en-US" altLang="en-US"/>
              <a:t> Statements</a:t>
            </a:r>
          </a:p>
        </p:txBody>
      </p:sp>
      <p:sp>
        <p:nvSpPr>
          <p:cNvPr id="47113" name="Rectangle 10"/>
          <p:cNvSpPr>
            <a:spLocks noChangeArrowheads="1"/>
          </p:cNvSpPr>
          <p:nvPr/>
        </p:nvSpPr>
        <p:spPr bwMode="auto">
          <a:xfrm>
            <a:off x="1189038" y="3279775"/>
            <a:ext cx="1516062" cy="744538"/>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4</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u="sng" dirty="0">
                <a:solidFill>
                  <a:srgbClr val="FF0000"/>
                </a:solidFill>
              </a:rPr>
              <a:t>The </a:t>
            </a:r>
            <a:r>
              <a:rPr lang="en-US" sz="2800" u="sng" dirty="0">
                <a:solidFill>
                  <a:srgbClr val="FF0000"/>
                </a:solidFill>
                <a:latin typeface="Courier New" panose="02070309020205020404" pitchFamily="49" charset="0"/>
                <a:cs typeface="Courier New" panose="02070309020205020404" pitchFamily="49" charset="0"/>
              </a:rPr>
              <a:t>do</a:t>
            </a:r>
            <a:r>
              <a:rPr lang="en-US" sz="2800" u="sng" dirty="0">
                <a:solidFill>
                  <a:srgbClr val="FF0000"/>
                </a:solidFill>
              </a:rPr>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143279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0179" name="Text Box 5"/>
          <p:cNvSpPr txBox="1">
            <a:spLocks noChangeArrowheads="1"/>
          </p:cNvSpPr>
          <p:nvPr/>
        </p:nvSpPr>
        <p:spPr bwMode="auto">
          <a:xfrm>
            <a:off x="442000" y="1124211"/>
            <a:ext cx="8010525"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dirty="0">
                <a:latin typeface="Arial" panose="020B0604020202020204" pitchFamily="34" charset="0"/>
              </a:rPr>
              <a:t>The </a:t>
            </a:r>
            <a:r>
              <a:rPr lang="en-US" altLang="en-US" sz="2400" dirty="0"/>
              <a:t>while()</a:t>
            </a:r>
            <a:r>
              <a:rPr lang="en-US" altLang="en-US" sz="2400" b="0" dirty="0">
                <a:latin typeface="Arial" panose="020B0604020202020204" pitchFamily="34" charset="0"/>
              </a:rPr>
              <a:t> loop’s condition test is the first thing</a:t>
            </a:r>
            <a:br>
              <a:rPr lang="en-US" altLang="en-US" sz="2400" b="0" dirty="0">
                <a:latin typeface="Arial" panose="020B0604020202020204" pitchFamily="34" charset="0"/>
              </a:rPr>
            </a:br>
            <a:r>
              <a:rPr lang="en-US" altLang="en-US" sz="2400" b="0" dirty="0">
                <a:latin typeface="Arial" panose="020B0604020202020204" pitchFamily="34" charset="0"/>
              </a:rPr>
              <a:t>that occurs in its execution.</a:t>
            </a:r>
          </a:p>
          <a:p>
            <a:pPr algn="ctr" eaLnBrk="1" hangingPunct="1">
              <a:spcBef>
                <a:spcPct val="50000"/>
              </a:spcBef>
            </a:pPr>
            <a:endParaRPr lang="en-US" altLang="en-US" sz="2400" b="0" dirty="0">
              <a:latin typeface="Arial" panose="020B0604020202020204" pitchFamily="34" charset="0"/>
            </a:endParaRPr>
          </a:p>
          <a:p>
            <a:pPr algn="ctr" eaLnBrk="1" hangingPunct="1">
              <a:spcBef>
                <a:spcPct val="50000"/>
              </a:spcBef>
            </a:pPr>
            <a:r>
              <a:rPr lang="en-US" altLang="en-US" sz="2400" b="0" dirty="0">
                <a:latin typeface="Arial" panose="020B0604020202020204" pitchFamily="34" charset="0"/>
              </a:rPr>
              <a:t>The </a:t>
            </a:r>
            <a:r>
              <a:rPr lang="en-US" altLang="en-US" sz="2400" dirty="0"/>
              <a:t>do</a:t>
            </a:r>
            <a:r>
              <a:rPr lang="en-US" altLang="en-US" sz="2400" b="0" dirty="0">
                <a:latin typeface="Arial" panose="020B0604020202020204" pitchFamily="34" charset="0"/>
              </a:rPr>
              <a:t> loop (or </a:t>
            </a:r>
            <a:r>
              <a:rPr lang="en-US" altLang="en-US" sz="2400" dirty="0"/>
              <a:t>do-while</a:t>
            </a:r>
            <a:r>
              <a:rPr lang="en-US" altLang="en-US" sz="2400" b="0" dirty="0">
                <a:latin typeface="Arial" panose="020B0604020202020204" pitchFamily="34" charset="0"/>
              </a:rPr>
              <a:t> loop) has its condition tested only after at least one execution of the statements.  The test is at the bottom of the loop:</a:t>
            </a:r>
          </a:p>
          <a:p>
            <a:pPr eaLnBrk="1" hangingPunct="1">
              <a:spcBef>
                <a:spcPct val="50000"/>
              </a:spcBef>
            </a:pPr>
            <a:r>
              <a:rPr lang="en-US" altLang="en-US" sz="2800" dirty="0"/>
              <a:t>do</a:t>
            </a:r>
          </a:p>
          <a:p>
            <a:pPr eaLnBrk="1" hangingPunct="1"/>
            <a:r>
              <a:rPr lang="en-US" altLang="en-US" sz="2800" dirty="0"/>
              <a:t>{</a:t>
            </a:r>
          </a:p>
          <a:p>
            <a:pPr eaLnBrk="1" hangingPunct="1"/>
            <a:r>
              <a:rPr lang="en-US" altLang="en-US" sz="2800" i="1" dirty="0"/>
              <a:t>   statements</a:t>
            </a:r>
          </a:p>
          <a:p>
            <a:pPr eaLnBrk="1" hangingPunct="1"/>
            <a:r>
              <a:rPr lang="en-US" altLang="en-US" sz="2800" dirty="0"/>
              <a:t>}</a:t>
            </a:r>
          </a:p>
          <a:p>
            <a:pPr eaLnBrk="1" hangingPunct="1"/>
            <a:r>
              <a:rPr lang="en-US" altLang="en-US" sz="2800" dirty="0"/>
              <a:t>while (</a:t>
            </a:r>
            <a:r>
              <a:rPr lang="en-US" altLang="en-US" sz="2800" i="1" dirty="0"/>
              <a:t>condition</a:t>
            </a:r>
            <a:r>
              <a:rPr lang="en-US" altLang="en-US" sz="2800" dirty="0"/>
              <a:t>);</a:t>
            </a:r>
          </a:p>
        </p:txBody>
      </p:sp>
      <p:sp>
        <p:nvSpPr>
          <p:cNvPr id="50180" name="Rectangle 6"/>
          <p:cNvSpPr>
            <a:spLocks noGrp="1" noChangeArrowheads="1"/>
          </p:cNvSpPr>
          <p:nvPr>
            <p:ph type="title"/>
          </p:nvPr>
        </p:nvSpPr>
        <p:spPr>
          <a:xfrm>
            <a:off x="800100" y="152400"/>
            <a:ext cx="6286500" cy="533400"/>
          </a:xfrm>
        </p:spPr>
        <p:txBody>
          <a:bodyPr/>
          <a:lstStyle/>
          <a:p>
            <a:pPr eaLnBrk="1" hangingPunct="1"/>
            <a:r>
              <a:rPr lang="en-US" altLang="en-US" dirty="0"/>
              <a:t>The </a:t>
            </a:r>
            <a:r>
              <a:rPr lang="en-US" altLang="en-US" sz="2600" dirty="0">
                <a:latin typeface="Courier New" panose="02070309020205020404" pitchFamily="49" charset="0"/>
                <a:cs typeface="Courier New" panose="02070309020205020404" pitchFamily="49" charset="0"/>
              </a:rPr>
              <a:t>do{ } </a:t>
            </a:r>
            <a:r>
              <a:rPr lang="en-US" altLang="en-US" dirty="0">
                <a:latin typeface="Courier New" panose="02070309020205020404" pitchFamily="49" charset="0"/>
                <a:cs typeface="Courier New" panose="02070309020205020404" pitchFamily="49" charset="0"/>
              </a:rPr>
              <a:t>while() </a:t>
            </a:r>
            <a:r>
              <a:rPr lang="en-US" altLang="en-US" dirty="0"/>
              <a:t>Loop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1203" name="Text Box 2"/>
          <p:cNvSpPr txBox="1">
            <a:spLocks noChangeArrowheads="1"/>
          </p:cNvSpPr>
          <p:nvPr/>
        </p:nvSpPr>
        <p:spPr bwMode="auto">
          <a:xfrm>
            <a:off x="703263" y="1571625"/>
            <a:ext cx="7585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a:latin typeface="Arial" panose="020B0604020202020204" pitchFamily="34" charset="0"/>
              </a:rPr>
              <a:t>This means that the </a:t>
            </a:r>
            <a:r>
              <a:rPr lang="en-US" altLang="en-US" sz="2400"/>
              <a:t>do</a:t>
            </a:r>
            <a:r>
              <a:rPr lang="en-US" altLang="en-US" sz="2400" b="0">
                <a:latin typeface="Arial" panose="020B0604020202020204" pitchFamily="34" charset="0"/>
              </a:rPr>
              <a:t> loop should be used only</a:t>
            </a:r>
            <a:br>
              <a:rPr lang="en-US" altLang="en-US" sz="2400" b="0">
                <a:latin typeface="Arial" panose="020B0604020202020204" pitchFamily="34" charset="0"/>
              </a:rPr>
            </a:br>
            <a:r>
              <a:rPr lang="en-US" altLang="en-US" sz="2400" b="0">
                <a:latin typeface="Arial" panose="020B0604020202020204" pitchFamily="34" charset="0"/>
              </a:rPr>
              <a:t>when the statements must be executed before</a:t>
            </a:r>
            <a:br>
              <a:rPr lang="en-US" altLang="en-US" sz="2400" b="0">
                <a:latin typeface="Arial" panose="020B0604020202020204" pitchFamily="34" charset="0"/>
              </a:rPr>
            </a:br>
            <a:r>
              <a:rPr lang="en-US" altLang="en-US" sz="2400" b="0">
                <a:latin typeface="Arial" panose="020B0604020202020204" pitchFamily="34" charset="0"/>
              </a:rPr>
              <a:t>there is any knowledge of the condition.</a:t>
            </a:r>
          </a:p>
        </p:txBody>
      </p:sp>
      <p:sp>
        <p:nvSpPr>
          <p:cNvPr id="51204" name="Rectangle 3"/>
          <p:cNvSpPr>
            <a:spLocks noGrp="1" noChangeArrowheads="1"/>
          </p:cNvSpPr>
          <p:nvPr>
            <p:ph type="title"/>
          </p:nvPr>
        </p:nvSpPr>
        <p:spPr>
          <a:xfrm>
            <a:off x="800100" y="152400"/>
            <a:ext cx="6286500" cy="533400"/>
          </a:xfrm>
        </p:spPr>
        <p:txBody>
          <a:bodyPr/>
          <a:lstStyle/>
          <a:p>
            <a:pPr eaLnBrk="1" hangingPunct="1"/>
            <a:r>
              <a:rPr lang="en-US" altLang="en-US"/>
              <a:t>The </a:t>
            </a:r>
            <a:r>
              <a:rPr lang="en-US" altLang="en-US" sz="2600">
                <a:latin typeface="Courier New" panose="02070309020205020404" pitchFamily="49" charset="0"/>
                <a:cs typeface="Courier New" panose="02070309020205020404" pitchFamily="49" charset="0"/>
              </a:rPr>
              <a:t>do</a:t>
            </a:r>
            <a:r>
              <a:rPr lang="en-US" altLang="en-US"/>
              <a:t> Loop</a:t>
            </a:r>
          </a:p>
        </p:txBody>
      </p:sp>
      <p:sp>
        <p:nvSpPr>
          <p:cNvPr id="126980" name="Text Box 4"/>
          <p:cNvSpPr txBox="1">
            <a:spLocks noChangeArrowheads="1"/>
          </p:cNvSpPr>
          <p:nvPr/>
        </p:nvSpPr>
        <p:spPr bwMode="auto">
          <a:xfrm>
            <a:off x="685800" y="4495800"/>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a:latin typeface="Arial" panose="020B0604020202020204" pitchFamily="34" charset="0"/>
              </a:rPr>
              <a:t>This also means that the </a:t>
            </a:r>
            <a:r>
              <a:rPr lang="en-US" altLang="en-US" sz="2400"/>
              <a:t>do</a:t>
            </a:r>
            <a:r>
              <a:rPr lang="en-US" altLang="en-US" sz="2400" b="0">
                <a:latin typeface="Arial" panose="020B0604020202020204" pitchFamily="34" charset="0"/>
              </a:rPr>
              <a:t> loop is the least used loop.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2227" name="Text Box 4"/>
          <p:cNvSpPr txBox="1">
            <a:spLocks noChangeArrowheads="1"/>
          </p:cNvSpPr>
          <p:nvPr/>
        </p:nvSpPr>
        <p:spPr bwMode="auto">
          <a:xfrm>
            <a:off x="590550" y="908222"/>
            <a:ext cx="8229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dirty="0">
                <a:latin typeface="Arial" panose="020B0604020202020204" pitchFamily="34" charset="0"/>
              </a:rPr>
              <a:t>Code to keep asking a user for input until it satisfies a condition, such as non-negative for applying the </a:t>
            </a:r>
            <a:r>
              <a:rPr lang="en-US" altLang="en-US" sz="2400" b="0" dirty="0" err="1">
                <a:cs typeface="Courier New" panose="02070309020205020404" pitchFamily="49" charset="0"/>
              </a:rPr>
              <a:t>sqrt</a:t>
            </a:r>
            <a:r>
              <a:rPr lang="en-US" altLang="en-US" sz="2400" b="0" dirty="0">
                <a:cs typeface="Courier New" panose="02070309020205020404" pitchFamily="49" charset="0"/>
              </a:rPr>
              <a:t>()</a:t>
            </a:r>
            <a:r>
              <a:rPr lang="en-US" altLang="en-US" sz="2400" b="0" dirty="0">
                <a:latin typeface="Arial" panose="020B0604020202020204" pitchFamily="34" charset="0"/>
              </a:rPr>
              <a:t>:</a:t>
            </a:r>
          </a:p>
          <a:p>
            <a:pPr eaLnBrk="1" hangingPunct="1"/>
            <a:endParaRPr lang="en-US" altLang="en-US" sz="2400" b="0" dirty="0">
              <a:latin typeface="Arial" panose="020B0604020202020204" pitchFamily="34" charset="0"/>
            </a:endParaRPr>
          </a:p>
          <a:p>
            <a:pPr eaLnBrk="1" hangingPunct="1"/>
            <a:r>
              <a:rPr lang="en-US" sz="2400" b="0" dirty="0"/>
              <a:t>double value; </a:t>
            </a:r>
          </a:p>
          <a:p>
            <a:pPr eaLnBrk="1" hangingPunct="1"/>
            <a:r>
              <a:rPr lang="en-US" sz="2400" b="0" dirty="0"/>
              <a:t>do </a:t>
            </a:r>
          </a:p>
          <a:p>
            <a:pPr eaLnBrk="1" hangingPunct="1"/>
            <a:r>
              <a:rPr lang="en-US" sz="2400" b="0" dirty="0"/>
              <a:t>{ </a:t>
            </a:r>
          </a:p>
          <a:p>
            <a:pPr eaLnBrk="1" hangingPunct="1"/>
            <a:r>
              <a:rPr lang="en-US" sz="2400" b="0" dirty="0"/>
              <a:t> </a:t>
            </a:r>
            <a:r>
              <a:rPr lang="en-US" sz="2400" b="0" dirty="0" err="1"/>
              <a:t>cout</a:t>
            </a:r>
            <a:r>
              <a:rPr lang="en-US" sz="2400" b="0" dirty="0"/>
              <a:t> &lt;&lt; "Enter a number &gt;= 0: ";</a:t>
            </a:r>
          </a:p>
          <a:p>
            <a:pPr eaLnBrk="1" hangingPunct="1"/>
            <a:r>
              <a:rPr lang="en-US" sz="2400" b="0" dirty="0"/>
              <a:t> </a:t>
            </a:r>
            <a:r>
              <a:rPr lang="en-US" sz="2400" b="0" dirty="0" err="1"/>
              <a:t>cin</a:t>
            </a:r>
            <a:r>
              <a:rPr lang="en-US" sz="2400" b="0" dirty="0"/>
              <a:t> &gt;&gt; value; </a:t>
            </a:r>
          </a:p>
          <a:p>
            <a:pPr eaLnBrk="1" hangingPunct="1"/>
            <a:r>
              <a:rPr lang="en-US" sz="2400" b="0" dirty="0"/>
              <a:t>}</a:t>
            </a:r>
          </a:p>
          <a:p>
            <a:pPr eaLnBrk="1" hangingPunct="1"/>
            <a:r>
              <a:rPr lang="en-US" sz="2400" b="0" dirty="0"/>
              <a:t>while (value &lt; 0); </a:t>
            </a:r>
          </a:p>
          <a:p>
            <a:pPr eaLnBrk="1" hangingPunct="1"/>
            <a:endParaRPr lang="en-US" sz="2400" b="0" dirty="0"/>
          </a:p>
          <a:p>
            <a:pPr eaLnBrk="1" hangingPunct="1"/>
            <a:r>
              <a:rPr lang="en-US" sz="2400" b="0" dirty="0" err="1"/>
              <a:t>cout</a:t>
            </a:r>
            <a:r>
              <a:rPr lang="en-US" sz="2400" b="0" dirty="0"/>
              <a:t> &lt;&lt; "The square root is " &lt;&lt; </a:t>
            </a:r>
            <a:r>
              <a:rPr lang="en-US" sz="2400" b="0" dirty="0" err="1"/>
              <a:t>sqrt</a:t>
            </a:r>
            <a:r>
              <a:rPr lang="en-US" sz="2400" b="0" dirty="0"/>
              <a:t>(value) &lt;&lt; </a:t>
            </a:r>
            <a:r>
              <a:rPr lang="en-US" sz="2400" b="0" dirty="0" err="1"/>
              <a:t>endl</a:t>
            </a:r>
            <a:r>
              <a:rPr lang="en-US" sz="2400" b="0" dirty="0"/>
              <a:t>;</a:t>
            </a:r>
            <a:endParaRPr lang="en-US" altLang="en-US" sz="2400" dirty="0"/>
          </a:p>
          <a:p>
            <a:pPr eaLnBrk="1" hangingPunct="1"/>
            <a:br>
              <a:rPr lang="en-US" altLang="en-US" sz="2400" b="0" dirty="0">
                <a:latin typeface="Arial" panose="020B0604020202020204" pitchFamily="34" charset="0"/>
              </a:rPr>
            </a:br>
            <a:endParaRPr lang="en-US" altLang="en-US" sz="2400" dirty="0"/>
          </a:p>
        </p:txBody>
      </p:sp>
      <p:sp>
        <p:nvSpPr>
          <p:cNvPr id="52228" name="Rectangle 7"/>
          <p:cNvSpPr>
            <a:spLocks noGrp="1" noChangeArrowheads="1"/>
          </p:cNvSpPr>
          <p:nvPr>
            <p:ph type="title"/>
          </p:nvPr>
        </p:nvSpPr>
        <p:spPr>
          <a:xfrm>
            <a:off x="800100" y="152400"/>
            <a:ext cx="7810500" cy="533400"/>
          </a:xfrm>
          <a:noFill/>
        </p:spPr>
        <p:txBody>
          <a:bodyPr/>
          <a:lstStyle/>
          <a:p>
            <a:pPr eaLnBrk="1" hangingPunct="1"/>
            <a:r>
              <a:rPr lang="en-US" altLang="en-US" sz="2600" dirty="0">
                <a:latin typeface="Courier New" panose="02070309020205020404" pitchFamily="49" charset="0"/>
                <a:cs typeface="Courier New" panose="02070309020205020404" pitchFamily="49" charset="0"/>
              </a:rPr>
              <a:t>do{ }</a:t>
            </a:r>
            <a:r>
              <a:rPr lang="en-US" altLang="en-US" dirty="0"/>
              <a:t> Loop Code: getting user input Repeatedly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3251" name="Rectangle 3"/>
          <p:cNvSpPr>
            <a:spLocks noGrp="1" noChangeArrowheads="1"/>
          </p:cNvSpPr>
          <p:nvPr>
            <p:ph type="title"/>
          </p:nvPr>
        </p:nvSpPr>
        <p:spPr>
          <a:xfrm>
            <a:off x="0" y="152400"/>
            <a:ext cx="8181975" cy="533400"/>
          </a:xfrm>
          <a:noFill/>
        </p:spPr>
        <p:txBody>
          <a:bodyPr/>
          <a:lstStyle/>
          <a:p>
            <a:pPr eaLnBrk="1" hangingPunct="1"/>
            <a:r>
              <a:rPr lang="en-US" altLang="en-US"/>
              <a:t>Flowcharts for the </a:t>
            </a:r>
            <a:r>
              <a:rPr lang="en-US" altLang="en-US">
                <a:latin typeface="Courier New" panose="02070309020205020404" pitchFamily="49" charset="0"/>
              </a:rPr>
              <a:t>while</a:t>
            </a:r>
            <a:r>
              <a:rPr lang="en-US" altLang="en-US"/>
              <a:t> Loop and the </a:t>
            </a:r>
            <a:r>
              <a:rPr lang="en-US" altLang="en-US" sz="2600">
                <a:latin typeface="Courier New" panose="02070309020205020404" pitchFamily="49" charset="0"/>
                <a:cs typeface="Courier New" panose="02070309020205020404" pitchFamily="49" charset="0"/>
              </a:rPr>
              <a:t>do</a:t>
            </a:r>
            <a:r>
              <a:rPr lang="en-US" altLang="en-US"/>
              <a:t> Loop</a:t>
            </a:r>
          </a:p>
        </p:txBody>
      </p:sp>
      <p:pic>
        <p:nvPicPr>
          <p:cNvPr id="53252" name="Picture 4" descr="Flowcharts for while() and do while, with decision diamond at the top of the while loop, and at the bottom of the do..while loop. The only other box in the charts is the loop body 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085850"/>
            <a:ext cx="85248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Example of </a:t>
            </a:r>
            <a:r>
              <a:rPr lang="en-US" dirty="0">
                <a:latin typeface="Courier New" panose="02070309020205020404" pitchFamily="49" charset="0"/>
                <a:cs typeface="Courier New" panose="02070309020205020404" pitchFamily="49" charset="0"/>
              </a:rPr>
              <a:t>do…while</a:t>
            </a:r>
          </a:p>
        </p:txBody>
      </p:sp>
      <p:sp>
        <p:nvSpPr>
          <p:cNvPr id="3" name="Content Placeholder 2"/>
          <p:cNvSpPr>
            <a:spLocks noGrp="1"/>
          </p:cNvSpPr>
          <p:nvPr>
            <p:ph idx="1"/>
          </p:nvPr>
        </p:nvSpPr>
        <p:spPr>
          <a:xfrm>
            <a:off x="469557" y="982727"/>
            <a:ext cx="8229600" cy="4525962"/>
          </a:xfrm>
        </p:spPr>
        <p:txBody>
          <a:bodyPr/>
          <a:lstStyle/>
          <a:p>
            <a:r>
              <a:rPr lang="en-US" dirty="0"/>
              <a:t>What output does this loop generate?</a:t>
            </a:r>
          </a:p>
          <a:p>
            <a:pPr marL="0" indent="0">
              <a:buNone/>
            </a:pPr>
            <a:r>
              <a:rPr lang="en-US" dirty="0"/>
              <a:t> </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1; </a:t>
            </a:r>
          </a:p>
          <a:p>
            <a:pPr marL="0" indent="0">
              <a:buNone/>
            </a:pPr>
            <a:r>
              <a:rPr lang="en-US" dirty="0">
                <a:latin typeface="Courier New" panose="02070309020205020404" pitchFamily="49" charset="0"/>
                <a:cs typeface="Courier New" panose="02070309020205020404" pitchFamily="49" charset="0"/>
              </a:rPr>
              <a:t>do </a:t>
            </a: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value = j * 2; </a:t>
            </a:r>
          </a:p>
          <a:p>
            <a:pPr marL="457200" lvl="1" indent="0">
              <a:buNone/>
            </a:pPr>
            <a:r>
              <a:rPr lang="en-US" dirty="0" err="1">
                <a:latin typeface="Courier New" panose="02070309020205020404" pitchFamily="49" charset="0"/>
                <a:cs typeface="Courier New" panose="02070309020205020404" pitchFamily="49" charset="0"/>
              </a:rPr>
              <a:t>j++</a:t>
            </a:r>
            <a:r>
              <a:rPr lang="en-US" dirty="0">
                <a:latin typeface="Courier New" panose="02070309020205020404" pitchFamily="49" charset="0"/>
                <a:cs typeface="Courier New" panose="02070309020205020404" pitchFamily="49" charset="0"/>
              </a:rPr>
              <a:t>; </a:t>
            </a:r>
          </a:p>
          <a:p>
            <a:pPr marL="45720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value &lt;&lt; ", "; </a:t>
            </a:r>
          </a:p>
          <a:p>
            <a:pPr marL="57150" indent="0">
              <a:buNone/>
            </a:pPr>
            <a:r>
              <a:rPr lang="en-US" sz="2800" dirty="0">
                <a:latin typeface="Courier New" panose="02070309020205020404" pitchFamily="49" charset="0"/>
                <a:cs typeface="Courier New" panose="02070309020205020404" pitchFamily="49" charset="0"/>
              </a:rPr>
              <a:t>} while (j &lt;= 5);</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1548902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5</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u="sng" dirty="0">
                <a:solidFill>
                  <a:srgbClr val="FF0000"/>
                </a:solidFill>
              </a:rPr>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024608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5299" name="Rectangle 2"/>
          <p:cNvSpPr>
            <a:spLocks noGrp="1" noChangeArrowheads="1"/>
          </p:cNvSpPr>
          <p:nvPr>
            <p:ph type="title"/>
          </p:nvPr>
        </p:nvSpPr>
        <p:spPr>
          <a:xfrm>
            <a:off x="800100" y="152400"/>
            <a:ext cx="7443788" cy="533400"/>
          </a:xfrm>
        </p:spPr>
        <p:txBody>
          <a:bodyPr/>
          <a:lstStyle/>
          <a:p>
            <a:pPr eaLnBrk="1" hangingPunct="1"/>
            <a:r>
              <a:rPr lang="en-US" altLang="en-US"/>
              <a:t>Processing Input – When and/or How to Stop?</a:t>
            </a:r>
          </a:p>
        </p:txBody>
      </p:sp>
      <p:sp>
        <p:nvSpPr>
          <p:cNvPr id="55300" name="Rectangle 3"/>
          <p:cNvSpPr>
            <a:spLocks noGrp="1" noChangeArrowheads="1"/>
          </p:cNvSpPr>
          <p:nvPr>
            <p:ph type="body" idx="1"/>
          </p:nvPr>
        </p:nvSpPr>
        <p:spPr>
          <a:xfrm>
            <a:off x="141288" y="962025"/>
            <a:ext cx="8763000" cy="4525963"/>
          </a:xfrm>
        </p:spPr>
        <p:txBody>
          <a:bodyPr/>
          <a:lstStyle/>
          <a:p>
            <a:pPr eaLnBrk="1" hangingPunct="1"/>
            <a:r>
              <a:rPr lang="en-US" altLang="en-US" sz="2400" dirty="0"/>
              <a:t>We need to know, when getting input from a user, when they are done.</a:t>
            </a:r>
          </a:p>
          <a:p>
            <a:pPr eaLnBrk="1" hangingPunct="1"/>
            <a:endParaRPr lang="en-US" altLang="en-US" sz="2400" dirty="0"/>
          </a:p>
          <a:p>
            <a:pPr eaLnBrk="1" hangingPunct="1"/>
            <a:r>
              <a:rPr lang="en-US" altLang="en-US" sz="2400" dirty="0"/>
              <a:t>One method is a </a:t>
            </a:r>
            <a:r>
              <a:rPr lang="en-US" altLang="en-US" sz="2400" b="1" u="sng" dirty="0"/>
              <a:t>sentinel</a:t>
            </a:r>
            <a:r>
              <a:rPr lang="en-US" altLang="en-US" sz="2400" dirty="0"/>
              <a:t> (a </a:t>
            </a:r>
            <a:r>
              <a:rPr lang="en-US" altLang="en-US" sz="2400" i="1" dirty="0"/>
              <a:t>value</a:t>
            </a:r>
            <a:r>
              <a:rPr lang="en-US" altLang="en-US" sz="2400" dirty="0"/>
              <a:t> whose meaning is STOP!)</a:t>
            </a:r>
          </a:p>
          <a:p>
            <a:pPr lvl="1" eaLnBrk="1" hangingPunct="1"/>
            <a:r>
              <a:rPr lang="en-US" altLang="en-US" sz="2000" dirty="0"/>
              <a:t>For example, when user is entering salary values, a negative number would indicate the end (since legitimate salaries cannot be negative)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6323" name="Text Box 4"/>
          <p:cNvSpPr txBox="1">
            <a:spLocks noChangeArrowheads="1"/>
          </p:cNvSpPr>
          <p:nvPr/>
        </p:nvSpPr>
        <p:spPr bwMode="auto">
          <a:xfrm>
            <a:off x="685800" y="685800"/>
            <a:ext cx="7772400"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a:t>#include &lt;iostream&gt;</a:t>
            </a:r>
          </a:p>
          <a:p>
            <a:pPr eaLnBrk="1" hangingPunct="1"/>
            <a:r>
              <a:rPr lang="en-US" altLang="en-US" sz="1200"/>
              <a:t>using namespace std;</a:t>
            </a:r>
          </a:p>
          <a:p>
            <a:pPr eaLnBrk="1" hangingPunct="1"/>
            <a:r>
              <a:rPr lang="en-US" altLang="en-US" sz="1200"/>
              <a:t> </a:t>
            </a:r>
          </a:p>
          <a:p>
            <a:pPr eaLnBrk="1" hangingPunct="1"/>
            <a:r>
              <a:rPr lang="en-US" altLang="en-US"/>
              <a:t>int main()</a:t>
            </a:r>
          </a:p>
          <a:p>
            <a:pPr eaLnBrk="1" hangingPunct="1"/>
            <a:r>
              <a:rPr lang="en-US" altLang="en-US"/>
              <a:t>{</a:t>
            </a:r>
          </a:p>
          <a:p>
            <a:pPr eaLnBrk="1" hangingPunct="1"/>
            <a:r>
              <a:rPr lang="en-US" altLang="en-US"/>
              <a:t>   double sum = 0;</a:t>
            </a:r>
          </a:p>
          <a:p>
            <a:pPr eaLnBrk="1" hangingPunct="1"/>
            <a:r>
              <a:rPr lang="en-US" altLang="en-US"/>
              <a:t>   int count = 0;</a:t>
            </a:r>
          </a:p>
          <a:p>
            <a:pPr eaLnBrk="1" hangingPunct="1"/>
            <a:r>
              <a:rPr lang="en-US" altLang="en-US"/>
              <a:t>   double salary = 0;</a:t>
            </a:r>
          </a:p>
          <a:p>
            <a:pPr eaLnBrk="1" hangingPunct="1"/>
            <a:r>
              <a:rPr lang="en-US" altLang="en-US"/>
              <a:t>   // get all the inputs</a:t>
            </a:r>
          </a:p>
          <a:p>
            <a:pPr eaLnBrk="1" hangingPunct="1"/>
            <a:r>
              <a:rPr lang="en-US" altLang="en-US"/>
              <a:t>   cout &lt;&lt; "Enter salaries, -1 to finish: ";</a:t>
            </a:r>
          </a:p>
          <a:p>
            <a:pPr eaLnBrk="1" hangingPunct="1"/>
            <a:r>
              <a:rPr lang="en-US" altLang="en-US"/>
              <a:t>   while (salary != -1)</a:t>
            </a:r>
          </a:p>
          <a:p>
            <a:pPr eaLnBrk="1" hangingPunct="1"/>
            <a:r>
              <a:rPr lang="en-US" altLang="en-US"/>
              <a:t>   {</a:t>
            </a:r>
          </a:p>
          <a:p>
            <a:pPr eaLnBrk="1" hangingPunct="1"/>
            <a:r>
              <a:rPr lang="en-US" altLang="en-US"/>
              <a:t>      cin &gt;&gt; salary;</a:t>
            </a:r>
          </a:p>
          <a:p>
            <a:pPr eaLnBrk="1" hangingPunct="1"/>
            <a:r>
              <a:rPr lang="en-US" altLang="en-US"/>
              <a:t>      if (salary != –1)</a:t>
            </a:r>
          </a:p>
          <a:p>
            <a:pPr eaLnBrk="1" hangingPunct="1"/>
            <a:r>
              <a:rPr lang="en-US" altLang="en-US"/>
              <a:t>      {</a:t>
            </a:r>
          </a:p>
          <a:p>
            <a:pPr eaLnBrk="1" hangingPunct="1"/>
            <a:r>
              <a:rPr lang="en-US" altLang="en-US"/>
              <a:t>         sum = sum + salary;</a:t>
            </a:r>
          </a:p>
          <a:p>
            <a:pPr eaLnBrk="1" hangingPunct="1"/>
            <a:r>
              <a:rPr lang="en-US" altLang="en-US"/>
              <a:t>         count++;</a:t>
            </a:r>
          </a:p>
          <a:p>
            <a:pPr eaLnBrk="1" hangingPunct="1"/>
            <a:r>
              <a:rPr lang="en-US" altLang="en-US"/>
              <a:t>      }</a:t>
            </a:r>
          </a:p>
          <a:p>
            <a:pPr eaLnBrk="1" hangingPunct="1"/>
            <a:r>
              <a:rPr lang="en-US" altLang="en-US"/>
              <a:t>   }</a:t>
            </a:r>
          </a:p>
        </p:txBody>
      </p:sp>
      <p:sp>
        <p:nvSpPr>
          <p:cNvPr id="56324" name="Text Box 6"/>
          <p:cNvSpPr txBox="1">
            <a:spLocks noChangeArrowheads="1"/>
          </p:cNvSpPr>
          <p:nvPr/>
        </p:nvSpPr>
        <p:spPr bwMode="auto">
          <a:xfrm>
            <a:off x="6019800" y="903288"/>
            <a:ext cx="2362200" cy="369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1800" b="0">
                <a:latin typeface="Arial" panose="020B0604020202020204" pitchFamily="34" charset="0"/>
              </a:rPr>
              <a:t>ch04/sentinel.cpp</a:t>
            </a:r>
          </a:p>
        </p:txBody>
      </p:sp>
      <p:sp>
        <p:nvSpPr>
          <p:cNvPr id="56325" name="Rectangle 7"/>
          <p:cNvSpPr>
            <a:spLocks noGrp="1" noChangeArrowheads="1"/>
          </p:cNvSpPr>
          <p:nvPr>
            <p:ph type="title"/>
          </p:nvPr>
        </p:nvSpPr>
        <p:spPr>
          <a:xfrm>
            <a:off x="800100" y="152400"/>
            <a:ext cx="7658100" cy="533400"/>
          </a:xfrm>
          <a:noFill/>
        </p:spPr>
        <p:txBody>
          <a:bodyPr/>
          <a:lstStyle/>
          <a:p>
            <a:pPr eaLnBrk="1" hangingPunct="1"/>
            <a:r>
              <a:rPr lang="en-US" altLang="en-US" dirty="0"/>
              <a:t>Sentinel and a Salary Average Program (part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8131" name="Rectangle 3"/>
          <p:cNvSpPr>
            <a:spLocks noGrp="1" noChangeArrowheads="1"/>
          </p:cNvSpPr>
          <p:nvPr>
            <p:ph type="body" idx="1"/>
          </p:nvPr>
        </p:nvSpPr>
        <p:spPr>
          <a:xfrm>
            <a:off x="0" y="1125538"/>
            <a:ext cx="9144000" cy="3733800"/>
          </a:xfrm>
        </p:spPr>
        <p:txBody>
          <a:bodyPr/>
          <a:lstStyle/>
          <a:p>
            <a:pPr algn="ctr" eaLnBrk="1" hangingPunct="1">
              <a:buFontTx/>
              <a:buNone/>
            </a:pPr>
            <a:r>
              <a:rPr lang="en-US" altLang="en-US" sz="2400" dirty="0"/>
              <a:t>C++ has three looping statements:</a:t>
            </a:r>
          </a:p>
          <a:p>
            <a:pPr algn="ctr" eaLnBrk="1" hangingPunct="1">
              <a:buFontTx/>
              <a:buNone/>
            </a:pPr>
            <a:endParaRPr lang="en-US" altLang="en-US" sz="1600" dirty="0"/>
          </a:p>
          <a:p>
            <a:pPr algn="ctr" eaLnBrk="1" hangingPunct="1">
              <a:buFontTx/>
              <a:buNone/>
            </a:pPr>
            <a:endParaRPr lang="en-US" altLang="en-US" sz="2000" dirty="0"/>
          </a:p>
          <a:p>
            <a:pPr algn="ctr" eaLnBrk="1" hangingPunct="1">
              <a:buFontTx/>
              <a:buNone/>
            </a:pPr>
            <a:r>
              <a:rPr lang="en-US" altLang="en-US" b="1" dirty="0">
                <a:latin typeface="Courier New" panose="02070309020205020404" pitchFamily="49" charset="0"/>
              </a:rPr>
              <a:t>while()</a:t>
            </a:r>
          </a:p>
          <a:p>
            <a:pPr algn="ctr" eaLnBrk="1" hangingPunct="1">
              <a:buFontTx/>
              <a:buNone/>
            </a:pPr>
            <a:r>
              <a:rPr lang="en-US" altLang="en-US" b="1" dirty="0">
                <a:latin typeface="Courier New" panose="02070309020205020404" pitchFamily="49" charset="0"/>
              </a:rPr>
              <a:t>for()</a:t>
            </a:r>
          </a:p>
          <a:p>
            <a:pPr algn="ctr" eaLnBrk="1" hangingPunct="1">
              <a:buFontTx/>
              <a:buNone/>
            </a:pPr>
            <a:r>
              <a:rPr lang="en-US" altLang="en-US" b="1" dirty="0">
                <a:latin typeface="Courier New" panose="02070309020205020404" pitchFamily="49" charset="0"/>
              </a:rPr>
              <a:t>do {} while()</a:t>
            </a:r>
          </a:p>
        </p:txBody>
      </p:sp>
      <p:sp>
        <p:nvSpPr>
          <p:cNvPr id="22532" name="Rectangle 5"/>
          <p:cNvSpPr>
            <a:spLocks noGrp="1" noChangeArrowheads="1"/>
          </p:cNvSpPr>
          <p:nvPr>
            <p:ph type="title"/>
          </p:nvPr>
        </p:nvSpPr>
        <p:spPr>
          <a:xfrm>
            <a:off x="800100" y="152400"/>
            <a:ext cx="6286500" cy="533400"/>
          </a:xfrm>
        </p:spPr>
        <p:txBody>
          <a:bodyPr/>
          <a:lstStyle/>
          <a:p>
            <a:pPr eaLnBrk="1" hangingPunct="1"/>
            <a:r>
              <a:rPr lang="en-US" altLang="en-US" dirty="0"/>
              <a:t>The Three Loops in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3299" name="Rectangle 4"/>
          <p:cNvSpPr>
            <a:spLocks noChangeArrowheads="1"/>
          </p:cNvSpPr>
          <p:nvPr/>
        </p:nvSpPr>
        <p:spPr bwMode="auto">
          <a:xfrm>
            <a:off x="609600" y="790575"/>
            <a:ext cx="8229600" cy="5508625"/>
          </a:xfrm>
          <a:prstGeom prst="rect">
            <a:avLst/>
          </a:prstGeom>
          <a:noFill/>
          <a:ln w="9525">
            <a:noFill/>
            <a:miter lim="800000"/>
            <a:headEnd/>
            <a:tailEnd/>
          </a:ln>
        </p:spPr>
        <p:txBody>
          <a:bodyPr>
            <a:spAutoFit/>
          </a:bodyPr>
          <a:lstStyle/>
          <a:p>
            <a:pPr>
              <a:defRPr/>
            </a:pPr>
            <a:r>
              <a:rPr lang="en-US" dirty="0">
                <a:ea typeface="ＭＳ Ｐゴシック" charset="-128"/>
              </a:rPr>
              <a:t>   // process and display the average</a:t>
            </a:r>
          </a:p>
          <a:p>
            <a:pPr>
              <a:defRPr/>
            </a:pPr>
            <a:r>
              <a:rPr lang="en-US" dirty="0">
                <a:ea typeface="ＭＳ Ｐゴシック" charset="-128"/>
              </a:rPr>
              <a:t>   if (count &gt; 0)</a:t>
            </a:r>
          </a:p>
          <a:p>
            <a:pPr>
              <a:defRPr/>
            </a:pPr>
            <a:r>
              <a:rPr lang="en-US" dirty="0">
                <a:ea typeface="ＭＳ Ｐゴシック" charset="-128"/>
              </a:rPr>
              <a:t>   {</a:t>
            </a:r>
          </a:p>
          <a:p>
            <a:pPr>
              <a:defRPr/>
            </a:pPr>
            <a:r>
              <a:rPr lang="en-US" dirty="0">
                <a:ea typeface="ＭＳ Ｐゴシック" charset="-128"/>
              </a:rPr>
              <a:t>      double average = sum / count;</a:t>
            </a:r>
          </a:p>
          <a:p>
            <a:pPr>
              <a:defRPr/>
            </a:pPr>
            <a:r>
              <a:rPr lang="en-US" dirty="0">
                <a:ea typeface="ＭＳ Ｐゴシック" charset="-128"/>
              </a:rPr>
              <a:t>      </a:t>
            </a:r>
            <a:r>
              <a:rPr lang="en-US" dirty="0" err="1">
                <a:ea typeface="ＭＳ Ｐゴシック" charset="-128"/>
              </a:rPr>
              <a:t>cout</a:t>
            </a:r>
            <a:r>
              <a:rPr lang="en-US" dirty="0">
                <a:ea typeface="ＭＳ Ｐゴシック" charset="-128"/>
              </a:rPr>
              <a:t> &lt;&lt; "Average salary: " &lt;&lt; average &lt;&lt; </a:t>
            </a:r>
            <a:r>
              <a:rPr lang="en-US" dirty="0" err="1">
                <a:ea typeface="ＭＳ Ｐゴシック" charset="-128"/>
              </a:rPr>
              <a:t>endl</a:t>
            </a:r>
            <a:r>
              <a:rPr lang="en-US" dirty="0">
                <a:ea typeface="ＭＳ Ｐゴシック" charset="-128"/>
              </a:rPr>
              <a:t>;</a:t>
            </a:r>
          </a:p>
          <a:p>
            <a:pPr>
              <a:defRPr/>
            </a:pPr>
            <a:r>
              <a:rPr lang="en-US" dirty="0">
                <a:ea typeface="ＭＳ Ｐゴシック" charset="-128"/>
              </a:rPr>
              <a:t>   }</a:t>
            </a:r>
          </a:p>
          <a:p>
            <a:pPr>
              <a:defRPr/>
            </a:pPr>
            <a:r>
              <a:rPr lang="en-US" dirty="0">
                <a:ea typeface="ＭＳ Ｐゴシック" charset="-128"/>
              </a:rPr>
              <a:t>   else</a:t>
            </a:r>
          </a:p>
          <a:p>
            <a:pPr>
              <a:defRPr/>
            </a:pPr>
            <a:r>
              <a:rPr lang="en-US" dirty="0">
                <a:ea typeface="ＭＳ Ｐゴシック" charset="-128"/>
              </a:rPr>
              <a:t>   {</a:t>
            </a:r>
          </a:p>
          <a:p>
            <a:pPr>
              <a:defRPr/>
            </a:pPr>
            <a:r>
              <a:rPr lang="en-US" dirty="0">
                <a:ea typeface="ＭＳ Ｐゴシック" charset="-128"/>
              </a:rPr>
              <a:t>      </a:t>
            </a:r>
            <a:r>
              <a:rPr lang="en-US" dirty="0" err="1">
                <a:ea typeface="ＭＳ Ｐゴシック" charset="-128"/>
              </a:rPr>
              <a:t>cout</a:t>
            </a:r>
            <a:r>
              <a:rPr lang="en-US" dirty="0">
                <a:ea typeface="ＭＳ Ｐゴシック" charset="-128"/>
              </a:rPr>
              <a:t> &lt;&lt; "No data" &lt;&lt; </a:t>
            </a:r>
            <a:r>
              <a:rPr lang="en-US" dirty="0" err="1">
                <a:ea typeface="ＭＳ Ｐゴシック" charset="-128"/>
              </a:rPr>
              <a:t>endl</a:t>
            </a:r>
            <a:r>
              <a:rPr lang="en-US" dirty="0">
                <a:ea typeface="ＭＳ Ｐゴシック" charset="-128"/>
              </a:rPr>
              <a:t>;</a:t>
            </a:r>
          </a:p>
          <a:p>
            <a:pPr>
              <a:defRPr/>
            </a:pPr>
            <a:r>
              <a:rPr lang="en-US" dirty="0">
                <a:ea typeface="ＭＳ Ｐゴシック" charset="-128"/>
              </a:rPr>
              <a:t>   }</a:t>
            </a:r>
          </a:p>
          <a:p>
            <a:pPr>
              <a:defRPr/>
            </a:pPr>
            <a:r>
              <a:rPr lang="en-US" dirty="0">
                <a:ea typeface="ＭＳ Ｐゴシック" charset="-128"/>
              </a:rPr>
              <a:t>   </a:t>
            </a:r>
          </a:p>
          <a:p>
            <a:pPr>
              <a:defRPr/>
            </a:pPr>
            <a:r>
              <a:rPr lang="en-US" dirty="0">
                <a:ea typeface="ＭＳ Ｐゴシック" charset="-128"/>
              </a:rPr>
              <a:t>   return 0;</a:t>
            </a:r>
          </a:p>
          <a:p>
            <a:pPr>
              <a:defRPr/>
            </a:pPr>
            <a:r>
              <a:rPr lang="en-US" dirty="0">
                <a:ea typeface="ＭＳ Ｐゴシック" charset="-128"/>
              </a:rPr>
              <a:t>}</a:t>
            </a:r>
          </a:p>
          <a:p>
            <a:pPr>
              <a:defRPr/>
            </a:pPr>
            <a:endParaRPr lang="en-US" dirty="0">
              <a:ea typeface="ＭＳ Ｐゴシック" charset="-128"/>
            </a:endParaRPr>
          </a:p>
          <a:p>
            <a:pPr>
              <a:defRPr/>
            </a:pPr>
            <a:r>
              <a:rPr lang="en-US" sz="1800" b="0" dirty="0">
                <a:latin typeface="Arial" pitchFamily="34" charset="0"/>
                <a:ea typeface="ＭＳ Ｐゴシック" charset="-128"/>
              </a:rPr>
              <a:t>A program run:</a:t>
            </a:r>
          </a:p>
          <a:p>
            <a:pPr>
              <a:defRPr/>
            </a:pPr>
            <a:endParaRPr lang="en-US" sz="1800" b="0" dirty="0">
              <a:latin typeface="Arial" pitchFamily="34" charset="0"/>
              <a:ea typeface="ＭＳ Ｐゴシック" charset="-128"/>
            </a:endParaRPr>
          </a:p>
          <a:p>
            <a:pPr>
              <a:defRPr/>
            </a:pPr>
            <a:r>
              <a:rPr lang="en-US" sz="1800" dirty="0">
                <a:solidFill>
                  <a:srgbClr val="FF0000"/>
                </a:solidFill>
                <a:latin typeface="+mj-lt"/>
                <a:ea typeface="ＭＳ Ｐゴシック" charset="-128"/>
              </a:rPr>
              <a:t>Enter salaries, -1 to finish: 10 10 40 -1</a:t>
            </a:r>
          </a:p>
          <a:p>
            <a:pPr>
              <a:defRPr/>
            </a:pPr>
            <a:r>
              <a:rPr lang="en-US" sz="1800" dirty="0">
                <a:solidFill>
                  <a:srgbClr val="FF0000"/>
                </a:solidFill>
                <a:latin typeface="+mj-lt"/>
                <a:ea typeface="ＭＳ Ｐゴシック" charset="-128"/>
              </a:rPr>
              <a:t>Average salary: 20</a:t>
            </a:r>
          </a:p>
        </p:txBody>
      </p:sp>
      <p:sp>
        <p:nvSpPr>
          <p:cNvPr id="57348" name="Rectangle 5"/>
          <p:cNvSpPr>
            <a:spLocks noGrp="1" noChangeArrowheads="1"/>
          </p:cNvSpPr>
          <p:nvPr>
            <p:ph type="title"/>
          </p:nvPr>
        </p:nvSpPr>
        <p:spPr>
          <a:xfrm>
            <a:off x="800100" y="152400"/>
            <a:ext cx="6286500" cy="533400"/>
          </a:xfrm>
          <a:noFill/>
        </p:spPr>
        <p:txBody>
          <a:bodyPr/>
          <a:lstStyle/>
          <a:p>
            <a:pPr eaLnBrk="1" hangingPunct="1"/>
            <a:r>
              <a:rPr lang="en-US" altLang="en-US"/>
              <a:t>The Salary Average Program (part 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8371" name="Rectangle 3"/>
          <p:cNvSpPr>
            <a:spLocks noGrp="1" noChangeArrowheads="1"/>
          </p:cNvSpPr>
          <p:nvPr>
            <p:ph type="body" idx="1"/>
          </p:nvPr>
        </p:nvSpPr>
        <p:spPr>
          <a:xfrm>
            <a:off x="381000" y="1285875"/>
            <a:ext cx="8229600" cy="4946650"/>
          </a:xfrm>
        </p:spPr>
        <p:txBody>
          <a:bodyPr/>
          <a:lstStyle/>
          <a:p>
            <a:pPr eaLnBrk="1" hangingPunct="1">
              <a:lnSpc>
                <a:spcPct val="80000"/>
              </a:lnSpc>
            </a:pPr>
            <a:r>
              <a:rPr lang="en-US" altLang="en-US" sz="2400" dirty="0"/>
              <a:t>Sometimes it is easier to ask the user to “Hit Q to Quit” instead of requiring the input of a sentinel value. </a:t>
            </a:r>
          </a:p>
          <a:p>
            <a:pPr eaLnBrk="1" hangingPunct="1">
              <a:lnSpc>
                <a:spcPct val="80000"/>
              </a:lnSpc>
            </a:pPr>
            <a:endParaRPr lang="en-US" altLang="en-US" sz="2400" dirty="0"/>
          </a:p>
          <a:p>
            <a:pPr eaLnBrk="1" hangingPunct="1">
              <a:lnSpc>
                <a:spcPct val="80000"/>
              </a:lnSpc>
            </a:pPr>
            <a:r>
              <a:rPr lang="en-US" altLang="en-US" sz="2400" dirty="0"/>
              <a:t>In the previous chapter, we used </a:t>
            </a:r>
            <a:r>
              <a:rPr lang="en-US" altLang="en-US" sz="2400" b="1" dirty="0" err="1">
                <a:latin typeface="Courier New" panose="02070309020205020404" pitchFamily="49" charset="0"/>
              </a:rPr>
              <a:t>cin.fail</a:t>
            </a:r>
            <a:r>
              <a:rPr lang="en-US" altLang="en-US" sz="2400" b="1" dirty="0">
                <a:latin typeface="Courier New" panose="02070309020205020404" pitchFamily="49" charset="0"/>
              </a:rPr>
              <a:t>()</a:t>
            </a:r>
            <a:br>
              <a:rPr lang="en-US" altLang="en-US" sz="2400" dirty="0"/>
            </a:br>
            <a:r>
              <a:rPr lang="en-US" altLang="en-US" sz="2400" dirty="0"/>
              <a:t>to test if the most recent input failed.</a:t>
            </a:r>
            <a:br>
              <a:rPr lang="en-US" altLang="en-US" sz="2400" dirty="0"/>
            </a:br>
            <a:endParaRPr lang="en-US" altLang="en-US" sz="2400" dirty="0"/>
          </a:p>
          <a:p>
            <a:pPr eaLnBrk="1" hangingPunct="1">
              <a:lnSpc>
                <a:spcPct val="80000"/>
              </a:lnSpc>
            </a:pPr>
            <a:r>
              <a:rPr lang="en-US" altLang="en-US" sz="2400" dirty="0"/>
              <a:t>Note that if you intend to take more input from the keyboard after using failed input to end a loop,</a:t>
            </a:r>
            <a:br>
              <a:rPr lang="en-US" altLang="en-US" sz="2400" dirty="0"/>
            </a:br>
            <a:br>
              <a:rPr lang="en-US" altLang="en-US" sz="300" dirty="0"/>
            </a:br>
            <a:r>
              <a:rPr lang="en-US" altLang="en-US" sz="2400" dirty="0"/>
              <a:t>you must reset the keyboard with </a:t>
            </a:r>
            <a:r>
              <a:rPr lang="en-US" altLang="en-US" sz="2400" b="1" dirty="0" err="1">
                <a:latin typeface="Courier New" panose="02070309020205020404" pitchFamily="49" charset="0"/>
              </a:rPr>
              <a:t>cin.clear</a:t>
            </a:r>
            <a:r>
              <a:rPr lang="en-US" altLang="en-US" sz="2400" b="1" dirty="0">
                <a:latin typeface="Courier New" panose="02070309020205020404" pitchFamily="49" charset="0"/>
              </a:rPr>
              <a:t>()</a:t>
            </a:r>
            <a:r>
              <a:rPr lang="en-US" altLang="en-US" sz="2400" dirty="0"/>
              <a:t>.</a:t>
            </a:r>
          </a:p>
          <a:p>
            <a:pPr eaLnBrk="1" hangingPunct="1">
              <a:lnSpc>
                <a:spcPct val="80000"/>
              </a:lnSpc>
            </a:pPr>
            <a:endParaRPr lang="en-US" altLang="en-US" sz="2400" dirty="0"/>
          </a:p>
          <a:p>
            <a:r>
              <a:rPr lang="en-US" altLang="en-US" sz="2400" dirty="0"/>
              <a:t>Use a bool variable to keep track of the status, and use </a:t>
            </a:r>
            <a:r>
              <a:rPr lang="en-US" altLang="en-US" sz="2400" dirty="0" err="1">
                <a:latin typeface="Courier New" panose="02070309020205020404" pitchFamily="49" charset="0"/>
                <a:cs typeface="Courier New" panose="02070309020205020404" pitchFamily="49" charset="0"/>
              </a:rPr>
              <a:t>cin.fail</a:t>
            </a:r>
            <a:r>
              <a:rPr lang="en-US" altLang="en-US" sz="2400" dirty="0">
                <a:latin typeface="Courier New" panose="02070309020205020404" pitchFamily="49" charset="0"/>
                <a:cs typeface="Courier New" panose="02070309020205020404" pitchFamily="49" charset="0"/>
              </a:rPr>
              <a:t>() </a:t>
            </a:r>
            <a:r>
              <a:rPr lang="en-US" altLang="en-US" sz="2400" dirty="0"/>
              <a:t>to test for the input of a </a:t>
            </a:r>
            <a:r>
              <a:rPr lang="en-US" altLang="en-US" sz="2400" b="1" u="sng" dirty="0"/>
              <a:t>non-numeric </a:t>
            </a:r>
            <a:r>
              <a:rPr lang="en-US" altLang="en-US" sz="2400" dirty="0"/>
              <a:t>when expecting a number:</a:t>
            </a:r>
          </a:p>
          <a:p>
            <a:pPr eaLnBrk="1" hangingPunct="1">
              <a:lnSpc>
                <a:spcPct val="80000"/>
              </a:lnSpc>
            </a:pPr>
            <a:endParaRPr lang="en-US" altLang="en-US" sz="2400" dirty="0"/>
          </a:p>
          <a:p>
            <a:pPr eaLnBrk="1" hangingPunct="1">
              <a:lnSpc>
                <a:spcPct val="80000"/>
              </a:lnSpc>
            </a:pPr>
            <a:endParaRPr lang="en-US" altLang="en-US" sz="2400" dirty="0"/>
          </a:p>
        </p:txBody>
      </p:sp>
      <p:sp>
        <p:nvSpPr>
          <p:cNvPr id="58372" name="Rectangle 6"/>
          <p:cNvSpPr>
            <a:spLocks noGrp="1" noChangeArrowheads="1"/>
          </p:cNvSpPr>
          <p:nvPr>
            <p:ph type="title"/>
          </p:nvPr>
        </p:nvSpPr>
        <p:spPr>
          <a:xfrm>
            <a:off x="800100" y="152400"/>
            <a:ext cx="6286500" cy="533400"/>
          </a:xfrm>
          <a:noFill/>
        </p:spPr>
        <p:txBody>
          <a:bodyPr/>
          <a:lstStyle/>
          <a:p>
            <a:pPr eaLnBrk="1" hangingPunct="1"/>
            <a:r>
              <a:rPr lang="en-US" altLang="en-US"/>
              <a:t>Using Failed Input for Processing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9395" name="Text Box 2"/>
          <p:cNvSpPr txBox="1">
            <a:spLocks noChangeArrowheads="1"/>
          </p:cNvSpPr>
          <p:nvPr/>
        </p:nvSpPr>
        <p:spPr bwMode="auto">
          <a:xfrm>
            <a:off x="1176338" y="974725"/>
            <a:ext cx="743426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dirty="0" err="1"/>
              <a:t>cout</a:t>
            </a:r>
            <a:r>
              <a:rPr lang="en-US" altLang="en-US" dirty="0"/>
              <a:t> &lt;&lt; "Enter values, Q to quit: ";</a:t>
            </a:r>
          </a:p>
          <a:p>
            <a:pPr eaLnBrk="1" hangingPunct="1"/>
            <a:r>
              <a:rPr lang="en-US" altLang="en-US" dirty="0" err="1"/>
              <a:t>int</a:t>
            </a:r>
            <a:r>
              <a:rPr lang="en-US" altLang="en-US" dirty="0"/>
              <a:t> value;</a:t>
            </a:r>
          </a:p>
          <a:p>
            <a:pPr eaLnBrk="1" hangingPunct="1"/>
            <a:r>
              <a:rPr lang="en-US" altLang="en-US" dirty="0"/>
              <a:t>bool more = true;</a:t>
            </a:r>
          </a:p>
          <a:p>
            <a:pPr eaLnBrk="1" hangingPunct="1"/>
            <a:r>
              <a:rPr lang="en-US" altLang="en-US" dirty="0"/>
              <a:t>while (more)</a:t>
            </a:r>
          </a:p>
          <a:p>
            <a:pPr eaLnBrk="1" hangingPunct="1"/>
            <a:r>
              <a:rPr lang="en-US" altLang="en-US" dirty="0"/>
              <a:t>{</a:t>
            </a:r>
          </a:p>
          <a:p>
            <a:pPr eaLnBrk="1" hangingPunct="1"/>
            <a:r>
              <a:rPr lang="en-US" altLang="en-US" dirty="0"/>
              <a:t>   </a:t>
            </a:r>
            <a:r>
              <a:rPr lang="en-US" altLang="en-US" dirty="0" err="1"/>
              <a:t>cin</a:t>
            </a:r>
            <a:r>
              <a:rPr lang="en-US" altLang="en-US" dirty="0"/>
              <a:t> &gt;&gt; value;</a:t>
            </a:r>
          </a:p>
          <a:p>
            <a:pPr eaLnBrk="1" hangingPunct="1"/>
            <a:r>
              <a:rPr lang="en-US" altLang="en-US" dirty="0"/>
              <a:t>   </a:t>
            </a:r>
            <a:r>
              <a:rPr lang="en-US" altLang="en-US" u="sng" dirty="0">
                <a:solidFill>
                  <a:srgbClr val="FF0000"/>
                </a:solidFill>
              </a:rPr>
              <a:t>if (</a:t>
            </a:r>
            <a:r>
              <a:rPr lang="en-US" altLang="en-US" u="sng" dirty="0" err="1">
                <a:solidFill>
                  <a:srgbClr val="FF0000"/>
                </a:solidFill>
              </a:rPr>
              <a:t>cin.fail</a:t>
            </a:r>
            <a:r>
              <a:rPr lang="en-US" altLang="en-US" u="sng" dirty="0">
                <a:solidFill>
                  <a:srgbClr val="FF0000"/>
                </a:solidFill>
              </a:rPr>
              <a:t>())</a:t>
            </a:r>
          </a:p>
          <a:p>
            <a:pPr eaLnBrk="1" hangingPunct="1"/>
            <a:r>
              <a:rPr lang="en-US" altLang="en-US" dirty="0"/>
              <a:t>   {</a:t>
            </a:r>
          </a:p>
          <a:p>
            <a:pPr eaLnBrk="1" hangingPunct="1"/>
            <a:r>
              <a:rPr lang="en-US" altLang="en-US" dirty="0"/>
              <a:t>      more = false;</a:t>
            </a:r>
          </a:p>
          <a:p>
            <a:pPr eaLnBrk="1" hangingPunct="1"/>
            <a:r>
              <a:rPr lang="en-US" altLang="en-US" dirty="0"/>
              <a:t>   }</a:t>
            </a:r>
          </a:p>
          <a:p>
            <a:pPr eaLnBrk="1" hangingPunct="1"/>
            <a:r>
              <a:rPr lang="en-US" altLang="en-US" dirty="0"/>
              <a:t>   else</a:t>
            </a:r>
          </a:p>
          <a:p>
            <a:pPr eaLnBrk="1" hangingPunct="1"/>
            <a:r>
              <a:rPr lang="en-US" altLang="en-US" dirty="0"/>
              <a:t>   {</a:t>
            </a:r>
          </a:p>
          <a:p>
            <a:pPr eaLnBrk="1" hangingPunct="1"/>
            <a:r>
              <a:rPr lang="en-US" altLang="en-US" dirty="0"/>
              <a:t>      // </a:t>
            </a:r>
            <a:r>
              <a:rPr lang="en-US" altLang="en-US" i="1" dirty="0"/>
              <a:t>process value here</a:t>
            </a:r>
          </a:p>
          <a:p>
            <a:pPr eaLnBrk="1" hangingPunct="1"/>
            <a:r>
              <a:rPr lang="en-US" altLang="en-US" dirty="0"/>
              <a:t>   }</a:t>
            </a:r>
          </a:p>
          <a:p>
            <a:pPr eaLnBrk="1" hangingPunct="1"/>
            <a:r>
              <a:rPr lang="en-US" altLang="en-US" dirty="0"/>
              <a:t>}</a:t>
            </a:r>
          </a:p>
          <a:p>
            <a:pPr eaLnBrk="1" hangingPunct="1"/>
            <a:r>
              <a:rPr lang="en-US" altLang="en-US" u="sng" dirty="0" err="1">
                <a:solidFill>
                  <a:srgbClr val="FF0000"/>
                </a:solidFill>
              </a:rPr>
              <a:t>cin.clear</a:t>
            </a:r>
            <a:r>
              <a:rPr lang="en-US" altLang="en-US" u="sng" dirty="0">
                <a:solidFill>
                  <a:srgbClr val="FF0000"/>
                </a:solidFill>
              </a:rPr>
              <a:t>()</a:t>
            </a:r>
            <a:r>
              <a:rPr lang="en-US" altLang="en-US" dirty="0"/>
              <a:t>; // reset if more input needed</a:t>
            </a:r>
          </a:p>
        </p:txBody>
      </p:sp>
      <p:sp>
        <p:nvSpPr>
          <p:cNvPr id="59396" name="Rectangle 3"/>
          <p:cNvSpPr>
            <a:spLocks noGrp="1" noChangeArrowheads="1"/>
          </p:cNvSpPr>
          <p:nvPr>
            <p:ph type="title"/>
          </p:nvPr>
        </p:nvSpPr>
        <p:spPr>
          <a:xfrm>
            <a:off x="800100" y="152400"/>
            <a:ext cx="6286500" cy="533400"/>
          </a:xfrm>
          <a:noFill/>
        </p:spPr>
        <p:txBody>
          <a:bodyPr/>
          <a:lstStyle/>
          <a:p>
            <a:pPr eaLnBrk="1" hangingPunct="1"/>
            <a:r>
              <a:rPr lang="en-US" altLang="en-US" dirty="0"/>
              <a:t>Code Example: Testing </a:t>
            </a:r>
            <a:r>
              <a:rPr lang="en-US" altLang="en-US" dirty="0" err="1">
                <a:latin typeface="Courier New" panose="02070309020205020404" pitchFamily="49" charset="0"/>
                <a:cs typeface="Courier New" panose="02070309020205020404" pitchFamily="49" charset="0"/>
              </a:rPr>
              <a:t>cin.fail</a:t>
            </a:r>
            <a:r>
              <a:rPr lang="en-US" altLang="en-US" dirty="0">
                <a:latin typeface="Courier New" panose="02070309020205020404" pitchFamily="49" charset="0"/>
                <a:cs typeface="Courier New" panose="02070309020205020404" pitchFamily="49"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2"/>
          <p:cNvSpPr txBox="1">
            <a:spLocks noChangeArrowheads="1"/>
          </p:cNvSpPr>
          <p:nvPr/>
        </p:nvSpPr>
        <p:spPr bwMode="auto">
          <a:xfrm>
            <a:off x="533400" y="974725"/>
            <a:ext cx="75104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dirty="0">
                <a:latin typeface="Arial" panose="020B0604020202020204" pitchFamily="34" charset="0"/>
              </a:rPr>
              <a:t>Those same programmers who dislike loops that are controlled by a </a:t>
            </a:r>
            <a:r>
              <a:rPr lang="en-US" altLang="en-US" sz="2400" dirty="0"/>
              <a:t>bool</a:t>
            </a:r>
            <a:r>
              <a:rPr lang="en-US" altLang="en-US" sz="2400" b="0" dirty="0">
                <a:latin typeface="Arial" panose="020B0604020202020204" pitchFamily="34" charset="0"/>
              </a:rPr>
              <a:t> variable have another reason: the actual test for loop termination is in the </a:t>
            </a:r>
            <a:r>
              <a:rPr lang="en-US" altLang="en-US" sz="2400" b="0" i="1" dirty="0">
                <a:latin typeface="Arial" panose="020B0604020202020204" pitchFamily="34" charset="0"/>
              </a:rPr>
              <a:t>middle</a:t>
            </a:r>
            <a:r>
              <a:rPr lang="en-US" altLang="en-US" sz="2400" b="0" dirty="0">
                <a:latin typeface="Arial" panose="020B0604020202020204" pitchFamily="34" charset="0"/>
              </a:rPr>
              <a:t> of the loop. Again it is not really a top or bottom test.</a:t>
            </a:r>
          </a:p>
          <a:p>
            <a:pP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This is called a loop-and-a-half.</a:t>
            </a:r>
          </a:p>
        </p:txBody>
      </p:sp>
      <p:sp>
        <p:nvSpPr>
          <p:cNvPr id="190468" name="Rectangle 3"/>
          <p:cNvSpPr>
            <a:spLocks noGrp="1" noChangeArrowheads="1"/>
          </p:cNvSpPr>
          <p:nvPr>
            <p:ph type="title"/>
          </p:nvPr>
        </p:nvSpPr>
        <p:spPr>
          <a:xfrm>
            <a:off x="0" y="152400"/>
            <a:ext cx="9144000" cy="533400"/>
          </a:xfrm>
          <a:noFill/>
        </p:spPr>
        <p:txBody>
          <a:bodyPr/>
          <a:lstStyle/>
          <a:p>
            <a:pPr eaLnBrk="1" hangingPunct="1"/>
            <a:r>
              <a:rPr lang="en-US" altLang="en-US" dirty="0"/>
              <a:t>The Loop and a Half Problem</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191752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Text Box 2"/>
          <p:cNvSpPr txBox="1">
            <a:spLocks noChangeArrowheads="1"/>
          </p:cNvSpPr>
          <p:nvPr/>
        </p:nvSpPr>
        <p:spPr bwMode="auto">
          <a:xfrm>
            <a:off x="533400" y="974725"/>
            <a:ext cx="8077200" cy="4647426"/>
          </a:xfrm>
          <a:prstGeom prst="rect">
            <a:avLst/>
          </a:prstGeom>
          <a:noFill/>
          <a:ln w="9525">
            <a:noFill/>
            <a:miter lim="800000"/>
            <a:headEnd/>
            <a:tailEnd/>
          </a:ln>
          <a:effectLst/>
        </p:spPr>
        <p:txBody>
          <a:bodyPr>
            <a:spAutoFit/>
          </a:bodyPr>
          <a:lstStyle/>
          <a:p>
            <a:pPr>
              <a:defRPr/>
            </a:pPr>
            <a:r>
              <a:rPr lang="en-US" sz="2400" b="0" dirty="0">
                <a:latin typeface="Arial" charset="0"/>
                <a:ea typeface="+mn-ea"/>
              </a:rPr>
              <a:t>If we test for a failed read, we can stop the loop</a:t>
            </a:r>
            <a:br>
              <a:rPr lang="en-US" sz="2400" b="0" dirty="0">
                <a:latin typeface="Arial" charset="0"/>
                <a:ea typeface="+mn-ea"/>
              </a:rPr>
            </a:br>
            <a:r>
              <a:rPr lang="en-US" sz="2400" b="0" i="1" dirty="0">
                <a:latin typeface="Arial" charset="0"/>
                <a:ea typeface="+mn-ea"/>
              </a:rPr>
              <a:t>at that point</a:t>
            </a:r>
            <a:r>
              <a:rPr lang="en-US" sz="2400" b="0" dirty="0">
                <a:latin typeface="Arial" charset="0"/>
                <a:ea typeface="+mn-ea"/>
              </a:rPr>
              <a:t>:</a:t>
            </a:r>
          </a:p>
          <a:p>
            <a:pPr>
              <a:defRPr/>
            </a:pPr>
            <a:r>
              <a:rPr lang="en-US" b="0" dirty="0">
                <a:latin typeface="Arial" charset="0"/>
                <a:ea typeface="+mn-ea"/>
              </a:rPr>
              <a:t> </a:t>
            </a:r>
            <a:r>
              <a:rPr lang="en-US" dirty="0">
                <a:latin typeface="Courier New" charset="0"/>
                <a:ea typeface="+mn-ea"/>
              </a:rPr>
              <a:t>	</a:t>
            </a:r>
          </a:p>
          <a:p>
            <a:pPr>
              <a:defRPr/>
            </a:pPr>
            <a:r>
              <a:rPr lang="en-US" dirty="0">
                <a:latin typeface="Courier New" charset="0"/>
                <a:ea typeface="+mn-ea"/>
              </a:rPr>
              <a:t>while (true)</a:t>
            </a:r>
          </a:p>
          <a:p>
            <a:pPr>
              <a:defRPr/>
            </a:pPr>
            <a:r>
              <a:rPr lang="en-US" dirty="0">
                <a:latin typeface="Courier New" charset="0"/>
                <a:ea typeface="+mn-ea"/>
              </a:rPr>
              <a:t>{</a:t>
            </a:r>
          </a:p>
          <a:p>
            <a:pPr>
              <a:defRPr/>
            </a:pPr>
            <a:r>
              <a:rPr lang="en-US" dirty="0">
                <a:latin typeface="Courier New" charset="0"/>
                <a:ea typeface="+mn-ea"/>
              </a:rPr>
              <a:t>   </a:t>
            </a:r>
            <a:r>
              <a:rPr lang="en-US" dirty="0" err="1">
                <a:latin typeface="Courier New" charset="0"/>
                <a:ea typeface="+mn-ea"/>
              </a:rPr>
              <a:t>cin</a:t>
            </a:r>
            <a:r>
              <a:rPr lang="en-US" dirty="0">
                <a:latin typeface="Courier New" charset="0"/>
                <a:ea typeface="+mn-ea"/>
              </a:rPr>
              <a:t> &gt;&gt; value;</a:t>
            </a:r>
          </a:p>
          <a:p>
            <a:pPr>
              <a:defRPr/>
            </a:pPr>
            <a:r>
              <a:rPr lang="en-US" dirty="0">
                <a:latin typeface="Courier New" charset="0"/>
                <a:ea typeface="+mn-ea"/>
              </a:rPr>
              <a:t>   if (</a:t>
            </a:r>
            <a:r>
              <a:rPr lang="en-US" dirty="0" err="1">
                <a:latin typeface="Courier New" charset="0"/>
                <a:ea typeface="+mn-ea"/>
              </a:rPr>
              <a:t>cin.fail</a:t>
            </a:r>
            <a:r>
              <a:rPr lang="en-US" dirty="0">
                <a:latin typeface="Courier New" charset="0"/>
                <a:ea typeface="+mn-ea"/>
              </a:rPr>
              <a:t>()) </a:t>
            </a:r>
          </a:p>
          <a:p>
            <a:pPr>
              <a:defRPr/>
            </a:pPr>
            <a:r>
              <a:rPr lang="en-US" dirty="0">
                <a:latin typeface="Courier New" charset="0"/>
                <a:ea typeface="+mn-ea"/>
              </a:rPr>
              <a:t>	</a:t>
            </a:r>
            <a:r>
              <a:rPr lang="en-US" u="sng" dirty="0">
                <a:solidFill>
                  <a:srgbClr val="FF0000"/>
                </a:solidFill>
                <a:latin typeface="Courier New" charset="0"/>
                <a:ea typeface="+mn-ea"/>
              </a:rPr>
              <a:t>{ break; }</a:t>
            </a:r>
          </a:p>
          <a:p>
            <a:pPr>
              <a:defRPr/>
            </a:pPr>
            <a:r>
              <a:rPr lang="en-US" dirty="0">
                <a:latin typeface="Courier New" charset="0"/>
                <a:ea typeface="+mn-ea"/>
              </a:rPr>
              <a:t>   // </a:t>
            </a:r>
            <a:r>
              <a:rPr lang="en-US" i="1" dirty="0">
                <a:latin typeface="Courier New" charset="0"/>
                <a:ea typeface="+mn-ea"/>
              </a:rPr>
              <a:t>process value here</a:t>
            </a:r>
          </a:p>
          <a:p>
            <a:pPr>
              <a:defRPr/>
            </a:pPr>
            <a:r>
              <a:rPr lang="en-US" dirty="0">
                <a:latin typeface="Courier New" charset="0"/>
                <a:ea typeface="+mn-ea"/>
              </a:rPr>
              <a:t>}</a:t>
            </a:r>
          </a:p>
          <a:p>
            <a:pPr>
              <a:defRPr/>
            </a:pPr>
            <a:r>
              <a:rPr lang="en-US" dirty="0" err="1">
                <a:latin typeface="Courier New" charset="0"/>
                <a:ea typeface="+mn-ea"/>
              </a:rPr>
              <a:t>cin.clear</a:t>
            </a:r>
            <a:r>
              <a:rPr lang="en-US" dirty="0">
                <a:latin typeface="Courier New" charset="0"/>
                <a:ea typeface="+mn-ea"/>
              </a:rPr>
              <a:t>() // reset if more input is to be taken</a:t>
            </a:r>
          </a:p>
          <a:p>
            <a:pPr>
              <a:defRPr/>
            </a:pPr>
            <a:endParaRPr lang="en-US" dirty="0">
              <a:latin typeface="Courier New" charset="0"/>
              <a:ea typeface="+mn-ea"/>
            </a:endParaRPr>
          </a:p>
          <a:p>
            <a:pPr>
              <a:defRPr/>
            </a:pPr>
            <a:r>
              <a:rPr lang="en-US" sz="2400" b="0" dirty="0">
                <a:latin typeface="Arial" charset="0"/>
                <a:ea typeface="+mn-ea"/>
              </a:rPr>
              <a:t>The </a:t>
            </a:r>
            <a:r>
              <a:rPr lang="en-US" sz="2400" dirty="0">
                <a:latin typeface="Courier New" charset="0"/>
                <a:ea typeface="+mn-ea"/>
              </a:rPr>
              <a:t>break</a:t>
            </a:r>
            <a:r>
              <a:rPr lang="en-US" sz="2400" b="0" dirty="0">
                <a:latin typeface="Arial" charset="0"/>
                <a:ea typeface="+mn-ea"/>
              </a:rPr>
              <a:t> statement </a:t>
            </a:r>
            <a:r>
              <a:rPr lang="en-US" sz="2400" b="0" dirty="0">
                <a:latin typeface="+mn-lt"/>
                <a:ea typeface="+mn-ea"/>
              </a:rPr>
              <a:t>breaks out of the enclosing</a:t>
            </a:r>
            <a:br>
              <a:rPr lang="en-US" sz="2400" b="0" dirty="0">
                <a:latin typeface="+mn-lt"/>
                <a:ea typeface="+mn-ea"/>
              </a:rPr>
            </a:br>
            <a:r>
              <a:rPr lang="en-US" sz="2400" b="0" dirty="0">
                <a:latin typeface="+mn-lt"/>
                <a:ea typeface="+mn-ea"/>
              </a:rPr>
              <a:t>loop, independent of the loop condition.</a:t>
            </a:r>
          </a:p>
        </p:txBody>
      </p:sp>
      <p:sp>
        <p:nvSpPr>
          <p:cNvPr id="191492" name="Rectangle 3"/>
          <p:cNvSpPr>
            <a:spLocks noGrp="1" noChangeArrowheads="1"/>
          </p:cNvSpPr>
          <p:nvPr>
            <p:ph type="title"/>
          </p:nvPr>
        </p:nvSpPr>
        <p:spPr>
          <a:xfrm>
            <a:off x="0" y="152400"/>
            <a:ext cx="9144000" cy="533400"/>
          </a:xfrm>
          <a:noFill/>
        </p:spPr>
        <p:txBody>
          <a:bodyPr/>
          <a:lstStyle/>
          <a:p>
            <a:pPr eaLnBrk="1" hangingPunct="1"/>
            <a:r>
              <a:rPr lang="en-US" altLang="en-US"/>
              <a:t>The Loop and a Half Problem and the </a:t>
            </a:r>
            <a:r>
              <a:rPr lang="en-US" altLang="en-US">
                <a:latin typeface="Courier New" panose="02070309020205020404" pitchFamily="49" charset="0"/>
              </a:rPr>
              <a:t>break</a:t>
            </a:r>
            <a:r>
              <a:rPr lang="en-US" altLang="en-US"/>
              <a:t> Statement </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103843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a:xfrm>
            <a:off x="0" y="152400"/>
            <a:ext cx="8994775" cy="533400"/>
          </a:xfrm>
        </p:spPr>
        <p:txBody>
          <a:bodyPr/>
          <a:lstStyle/>
          <a:p>
            <a:pPr eaLnBrk="1" hangingPunct="1"/>
            <a:r>
              <a:rPr lang="en-US" altLang="en-US" dirty="0"/>
              <a:t>Using Failed Input in the Loop Test</a:t>
            </a:r>
          </a:p>
        </p:txBody>
      </p:sp>
      <p:sp>
        <p:nvSpPr>
          <p:cNvPr id="188420" name="Rectangle 3"/>
          <p:cNvSpPr>
            <a:spLocks noChangeArrowheads="1"/>
          </p:cNvSpPr>
          <p:nvPr/>
        </p:nvSpPr>
        <p:spPr bwMode="auto">
          <a:xfrm>
            <a:off x="941388" y="928688"/>
            <a:ext cx="73152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buFontTx/>
              <a:buChar char="•"/>
            </a:pPr>
            <a:r>
              <a:rPr lang="en-US" altLang="en-US" sz="2400" b="0" dirty="0">
                <a:latin typeface="Arial" panose="020B0604020202020204" pitchFamily="34" charset="0"/>
              </a:rPr>
              <a:t>Using a </a:t>
            </a:r>
            <a:r>
              <a:rPr lang="en-US" altLang="en-US" sz="2400" dirty="0">
                <a:cs typeface="Courier New" panose="02070309020205020404" pitchFamily="49" charset="0"/>
              </a:rPr>
              <a:t>bool</a:t>
            </a:r>
            <a:r>
              <a:rPr lang="en-US" altLang="en-US" sz="2400" b="0" dirty="0">
                <a:latin typeface="Arial" panose="020B0604020202020204" pitchFamily="34" charset="0"/>
                <a:cs typeface="Courier New" panose="02070309020205020404" pitchFamily="49" charset="0"/>
              </a:rPr>
              <a:t> variable in this way is disliked by many programmers. </a:t>
            </a:r>
          </a:p>
          <a:p>
            <a:pPr eaLnBrk="1" hangingPunct="1">
              <a:spcBef>
                <a:spcPct val="20000"/>
              </a:spcBef>
            </a:pPr>
            <a:r>
              <a:rPr lang="en-US" altLang="en-US" sz="1600" b="0" dirty="0">
                <a:latin typeface="Arial" panose="020B0604020202020204" pitchFamily="34" charset="0"/>
                <a:cs typeface="Courier New" panose="02070309020205020404" pitchFamily="49" charset="0"/>
              </a:rPr>
              <a:t>	</a:t>
            </a:r>
          </a:p>
          <a:p>
            <a:pPr eaLnBrk="1" hangingPunct="1">
              <a:spcBef>
                <a:spcPct val="20000"/>
              </a:spcBef>
            </a:pPr>
            <a:r>
              <a:rPr lang="en-US" altLang="en-US" sz="2400" b="0" i="1" dirty="0">
                <a:latin typeface="Arial" panose="020B0604020202020204" pitchFamily="34" charset="0"/>
                <a:cs typeface="Courier New" panose="02070309020205020404" pitchFamily="49" charset="0"/>
              </a:rPr>
              <a:t>	Why?</a:t>
            </a:r>
          </a:p>
          <a:p>
            <a:pPr eaLnBrk="1" hangingPunct="1">
              <a:spcBef>
                <a:spcPct val="20000"/>
              </a:spcBef>
            </a:pPr>
            <a:endParaRPr lang="en-US" altLang="en-US" sz="1600" b="0" i="1" dirty="0">
              <a:latin typeface="Arial" panose="020B0604020202020204" pitchFamily="34" charset="0"/>
              <a:cs typeface="Courier New" panose="02070309020205020404" pitchFamily="49" charset="0"/>
            </a:endParaRPr>
          </a:p>
          <a:p>
            <a:pPr eaLnBrk="1" hangingPunct="1">
              <a:spcBef>
                <a:spcPct val="20000"/>
              </a:spcBef>
              <a:buFontTx/>
              <a:buChar char="•"/>
            </a:pPr>
            <a:r>
              <a:rPr lang="en-US" altLang="en-US" sz="2400" dirty="0" err="1">
                <a:cs typeface="Courier New" panose="02070309020205020404" pitchFamily="49" charset="0"/>
              </a:rPr>
              <a:t>cin.fail</a:t>
            </a:r>
            <a:r>
              <a:rPr lang="en-US" altLang="en-US" sz="2400" b="0" dirty="0">
                <a:latin typeface="Arial" panose="020B0604020202020204" pitchFamily="34" charset="0"/>
                <a:cs typeface="Courier New" panose="02070309020205020404" pitchFamily="49" charset="0"/>
              </a:rPr>
              <a:t> is set </a:t>
            </a:r>
            <a:r>
              <a:rPr lang="en-US" altLang="en-US" sz="2400" b="0" i="1" dirty="0">
                <a:latin typeface="Arial" panose="020B0604020202020204" pitchFamily="34" charset="0"/>
                <a:cs typeface="Courier New" panose="02070309020205020404" pitchFamily="49" charset="0"/>
              </a:rPr>
              <a:t>when</a:t>
            </a:r>
            <a:r>
              <a:rPr lang="en-US" altLang="en-US" sz="2400" b="0" dirty="0">
                <a:latin typeface="Arial" panose="020B0604020202020204" pitchFamily="34" charset="0"/>
                <a:cs typeface="Courier New" panose="02070309020205020404" pitchFamily="49" charset="0"/>
              </a:rPr>
              <a:t> </a:t>
            </a:r>
            <a:r>
              <a:rPr lang="en-US" altLang="en-US" sz="2400" dirty="0">
                <a:cs typeface="Courier New" panose="02070309020205020404" pitchFamily="49" charset="0"/>
              </a:rPr>
              <a:t>&gt;&gt;</a:t>
            </a:r>
            <a:r>
              <a:rPr lang="en-US" altLang="en-US" sz="2400" b="0" dirty="0">
                <a:latin typeface="Arial" panose="020B0604020202020204" pitchFamily="34" charset="0"/>
                <a:cs typeface="Courier New" panose="02070309020205020404" pitchFamily="49" charset="0"/>
              </a:rPr>
              <a:t> fails </a:t>
            </a:r>
            <a:br>
              <a:rPr lang="en-US" altLang="en-US" sz="2400" b="0" dirty="0">
                <a:latin typeface="Arial" panose="020B0604020202020204" pitchFamily="34" charset="0"/>
                <a:cs typeface="Courier New" panose="02070309020205020404" pitchFamily="49" charset="0"/>
              </a:rPr>
            </a:br>
            <a:r>
              <a:rPr lang="en-US" altLang="en-US" sz="2400" b="0" dirty="0">
                <a:latin typeface="Arial" panose="020B0604020202020204" pitchFamily="34" charset="0"/>
                <a:cs typeface="Courier New" panose="02070309020205020404" pitchFamily="49" charset="0"/>
              </a:rPr>
              <a:t>It is not really a top or bottom test.</a:t>
            </a:r>
            <a:br>
              <a:rPr lang="en-US" altLang="en-US" sz="2400" b="0" dirty="0">
                <a:latin typeface="Arial" panose="020B0604020202020204" pitchFamily="34" charset="0"/>
                <a:cs typeface="Courier New" panose="02070309020205020404" pitchFamily="49" charset="0"/>
              </a:rPr>
            </a:br>
            <a:br>
              <a:rPr lang="en-US" altLang="en-US" sz="1600" b="0" dirty="0">
                <a:latin typeface="Arial" panose="020B0604020202020204" pitchFamily="34" charset="0"/>
                <a:cs typeface="Courier New" panose="02070309020205020404" pitchFamily="49" charset="0"/>
              </a:rPr>
            </a:br>
            <a:r>
              <a:rPr lang="en-US" altLang="en-US" sz="2400" b="0" dirty="0">
                <a:latin typeface="Arial" panose="020B0604020202020204" pitchFamily="34" charset="0"/>
                <a:cs typeface="Courier New" panose="02070309020205020404" pitchFamily="49" charset="0"/>
              </a:rPr>
              <a:t>If only we could use the input itself to control</a:t>
            </a:r>
            <a:br>
              <a:rPr lang="en-US" altLang="en-US" sz="2400" b="0" dirty="0">
                <a:latin typeface="Arial" panose="020B0604020202020204" pitchFamily="34" charset="0"/>
                <a:cs typeface="Courier New" panose="02070309020205020404" pitchFamily="49" charset="0"/>
              </a:rPr>
            </a:br>
            <a:r>
              <a:rPr lang="en-US" altLang="en-US" sz="2400" b="0" dirty="0">
                <a:latin typeface="Arial" panose="020B0604020202020204" pitchFamily="34" charset="0"/>
                <a:cs typeface="Courier New" panose="02070309020205020404" pitchFamily="49" charset="0"/>
              </a:rPr>
              <a:t>the loop – we can!</a:t>
            </a:r>
          </a:p>
          <a:p>
            <a:pPr eaLnBrk="1" hangingPunct="1">
              <a:spcBef>
                <a:spcPct val="20000"/>
              </a:spcBef>
              <a:buFontTx/>
              <a:buChar char="•"/>
            </a:pPr>
            <a:endParaRPr lang="en-US" altLang="en-US" sz="1600" b="0" dirty="0">
              <a:latin typeface="Arial" panose="020B0604020202020204" pitchFamily="34" charset="0"/>
              <a:cs typeface="Courier New" panose="02070309020205020404" pitchFamily="49" charset="0"/>
            </a:endParaRPr>
          </a:p>
          <a:p>
            <a:pPr eaLnBrk="1" hangingPunct="1">
              <a:spcBef>
                <a:spcPct val="20000"/>
              </a:spcBef>
              <a:buFontTx/>
              <a:buChar char="•"/>
            </a:pPr>
            <a:r>
              <a:rPr lang="en-US" altLang="en-US" sz="2400" b="0" dirty="0">
                <a:latin typeface="Arial" panose="020B0604020202020204" pitchFamily="34" charset="0"/>
                <a:cs typeface="Courier New" panose="02070309020205020404" pitchFamily="49" charset="0"/>
              </a:rPr>
              <a:t>An input &gt;&gt; operation that does not succeed returns </a:t>
            </a:r>
            <a:r>
              <a:rPr lang="en-US" altLang="en-US" sz="2400" dirty="0">
                <a:cs typeface="Courier New" panose="02070309020205020404" pitchFamily="49" charset="0"/>
              </a:rPr>
              <a:t>false,</a:t>
            </a:r>
            <a:r>
              <a:rPr lang="en-US" altLang="en-US" sz="2400" b="0" dirty="0">
                <a:latin typeface="Arial" panose="020B0604020202020204" pitchFamily="34" charset="0"/>
                <a:cs typeface="Courier New" panose="02070309020205020404" pitchFamily="49" charset="0"/>
              </a:rPr>
              <a:t> so it can be used in the </a:t>
            </a:r>
            <a:r>
              <a:rPr lang="en-US" altLang="en-US" sz="2400" dirty="0">
                <a:cs typeface="Courier New" panose="02070309020205020404" pitchFamily="49" charset="0"/>
              </a:rPr>
              <a:t>while</a:t>
            </a:r>
            <a:r>
              <a:rPr lang="en-US" altLang="en-US" sz="2400" b="0" dirty="0">
                <a:latin typeface="Arial" panose="020B0604020202020204" pitchFamily="34" charset="0"/>
                <a:cs typeface="Courier New" panose="02070309020205020404" pitchFamily="49" charset="0"/>
              </a:rPr>
              <a:t>’s test.</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2592223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4"/>
          <p:cNvSpPr>
            <a:spLocks noChangeArrowheads="1"/>
          </p:cNvSpPr>
          <p:nvPr/>
        </p:nvSpPr>
        <p:spPr bwMode="auto">
          <a:xfrm>
            <a:off x="457200" y="673100"/>
            <a:ext cx="807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To avoid the need for </a:t>
            </a:r>
            <a:r>
              <a:rPr lang="en-US" altLang="en-US" sz="2400" b="0" dirty="0">
                <a:cs typeface="Courier New" panose="02070309020205020404" pitchFamily="49" charset="0"/>
              </a:rPr>
              <a:t>break</a:t>
            </a:r>
            <a:r>
              <a:rPr lang="en-US" altLang="en-US" sz="2400" b="0" dirty="0">
                <a:latin typeface="Arial" panose="020B0604020202020204" pitchFamily="34" charset="0"/>
              </a:rPr>
              <a:t> and testing </a:t>
            </a:r>
            <a:r>
              <a:rPr lang="en-US" altLang="en-US" sz="2400" b="0" dirty="0" err="1">
                <a:cs typeface="Courier New" panose="02070309020205020404" pitchFamily="49" charset="0"/>
              </a:rPr>
              <a:t>cin.fail</a:t>
            </a:r>
            <a:r>
              <a:rPr lang="en-US" altLang="en-US" sz="2400" b="0" dirty="0">
                <a:latin typeface="Arial" panose="020B0604020202020204" pitchFamily="34" charset="0"/>
              </a:rPr>
              <a:t>, you can use the input statement as the condition of the </a:t>
            </a:r>
            <a:r>
              <a:rPr lang="en-US" altLang="en-US" sz="2400" b="0" dirty="0">
                <a:cs typeface="Courier New" panose="02070309020205020404" pitchFamily="49" charset="0"/>
              </a:rPr>
              <a:t>while() </a:t>
            </a:r>
            <a:r>
              <a:rPr lang="en-US" altLang="en-US" sz="2400" b="0" dirty="0">
                <a:latin typeface="Arial" panose="020B0604020202020204" pitchFamily="34" charset="0"/>
              </a:rPr>
              <a:t>loop:</a:t>
            </a:r>
          </a:p>
          <a:p>
            <a:pPr eaLnBrk="1" hangingPunct="1"/>
            <a:endParaRPr lang="en-US" altLang="en-US" sz="2400" b="0" dirty="0">
              <a:latin typeface="Arial" panose="020B0604020202020204" pitchFamily="34" charset="0"/>
            </a:endParaRPr>
          </a:p>
          <a:p>
            <a:pPr eaLnBrk="1" hangingPunct="1"/>
            <a:endParaRPr lang="en-US" altLang="en-US" sz="2400" b="0" dirty="0">
              <a:latin typeface="Arial" panose="020B0604020202020204" pitchFamily="34" charset="0"/>
            </a:endParaRPr>
          </a:p>
          <a:p>
            <a:pPr eaLnBrk="1" hangingPunct="1"/>
            <a:r>
              <a:rPr lang="en-US" altLang="en-US" sz="2400" dirty="0" err="1"/>
              <a:t>cout</a:t>
            </a:r>
            <a:r>
              <a:rPr lang="en-US" altLang="en-US" sz="2400" dirty="0"/>
              <a:t> &lt;&lt; "Enter values, Q to quit: ";</a:t>
            </a:r>
          </a:p>
          <a:p>
            <a:pPr eaLnBrk="1" hangingPunct="1"/>
            <a:r>
              <a:rPr lang="en-US" altLang="en-US" sz="2400" dirty="0"/>
              <a:t>while (</a:t>
            </a:r>
            <a:r>
              <a:rPr lang="en-US" altLang="en-US" sz="2400" u="sng" dirty="0" err="1">
                <a:solidFill>
                  <a:srgbClr val="FF0000"/>
                </a:solidFill>
              </a:rPr>
              <a:t>cin</a:t>
            </a:r>
            <a:r>
              <a:rPr lang="en-US" altLang="en-US" sz="2400" u="sng" dirty="0">
                <a:solidFill>
                  <a:srgbClr val="FF0000"/>
                </a:solidFill>
              </a:rPr>
              <a:t> &gt;&gt; value</a:t>
            </a:r>
            <a:r>
              <a:rPr lang="en-US" altLang="en-US" sz="2400" dirty="0"/>
              <a:t>)</a:t>
            </a:r>
          </a:p>
          <a:p>
            <a:pPr eaLnBrk="1" hangingPunct="1"/>
            <a:r>
              <a:rPr lang="en-US" altLang="en-US" sz="2400" dirty="0"/>
              <a:t>{</a:t>
            </a:r>
          </a:p>
          <a:p>
            <a:pPr eaLnBrk="1" hangingPunct="1"/>
            <a:r>
              <a:rPr lang="en-US" altLang="en-US" sz="2400" dirty="0"/>
              <a:t>   </a:t>
            </a:r>
            <a:r>
              <a:rPr lang="en-US" altLang="en-US" sz="2400" i="1" dirty="0"/>
              <a:t>// process value here</a:t>
            </a:r>
          </a:p>
          <a:p>
            <a:pPr eaLnBrk="1" hangingPunct="1"/>
            <a:r>
              <a:rPr lang="en-US" altLang="en-US" sz="2400" dirty="0"/>
              <a:t>}</a:t>
            </a:r>
          </a:p>
          <a:p>
            <a:pPr eaLnBrk="1" hangingPunct="1"/>
            <a:r>
              <a:rPr lang="en-US" altLang="en-US" sz="2400" dirty="0" err="1"/>
              <a:t>cin.clear</a:t>
            </a:r>
            <a:r>
              <a:rPr lang="en-US" altLang="en-US" sz="2400" dirty="0"/>
              <a:t>();</a:t>
            </a:r>
          </a:p>
        </p:txBody>
      </p:sp>
      <p:sp>
        <p:nvSpPr>
          <p:cNvPr id="189444" name="Rectangle 5"/>
          <p:cNvSpPr>
            <a:spLocks noGrp="1" noChangeArrowheads="1"/>
          </p:cNvSpPr>
          <p:nvPr>
            <p:ph type="title"/>
          </p:nvPr>
        </p:nvSpPr>
        <p:spPr>
          <a:xfrm>
            <a:off x="361950" y="139700"/>
            <a:ext cx="8267699" cy="533400"/>
          </a:xfrm>
          <a:noFill/>
        </p:spPr>
        <p:txBody>
          <a:bodyPr/>
          <a:lstStyle/>
          <a:p>
            <a:pPr eaLnBrk="1" hangingPunct="1"/>
            <a:r>
              <a:rPr lang="en-US" altLang="en-US" dirty="0"/>
              <a:t>Failed Input Loop Control – No </a:t>
            </a:r>
            <a:r>
              <a:rPr lang="en-US" altLang="en-US" dirty="0" err="1">
                <a:latin typeface="Courier New" panose="02070309020205020404" pitchFamily="49" charset="0"/>
                <a:cs typeface="Courier New" panose="02070309020205020404" pitchFamily="49" charset="0"/>
              </a:rPr>
              <a:t>cin.fail</a:t>
            </a:r>
            <a:r>
              <a:rPr lang="en-US" altLang="en-US" dirty="0">
                <a:latin typeface="Courier New" panose="02070309020205020404" pitchFamily="49" charset="0"/>
                <a:cs typeface="Courier New" panose="02070309020205020404" pitchFamily="49" charset="0"/>
              </a:rPr>
              <a:t>() </a:t>
            </a:r>
            <a:r>
              <a:rPr lang="en-US" altLang="en-US" dirty="0"/>
              <a:t>needed</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626202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886699" cy="533400"/>
          </a:xfrm>
        </p:spPr>
        <p:txBody>
          <a:bodyPr/>
          <a:lstStyle/>
          <a:p>
            <a:r>
              <a:rPr lang="en-US" dirty="0"/>
              <a:t>Redirection of Input and Output to Files</a:t>
            </a:r>
          </a:p>
        </p:txBody>
      </p:sp>
      <p:sp>
        <p:nvSpPr>
          <p:cNvPr id="3" name="Content Placeholder 2"/>
          <p:cNvSpPr>
            <a:spLocks noGrp="1"/>
          </p:cNvSpPr>
          <p:nvPr>
            <p:ph idx="1"/>
          </p:nvPr>
        </p:nvSpPr>
        <p:spPr>
          <a:xfrm>
            <a:off x="334370" y="685800"/>
            <a:ext cx="8229600" cy="4525962"/>
          </a:xfrm>
        </p:spPr>
        <p:txBody>
          <a:bodyPr/>
          <a:lstStyle/>
          <a:p>
            <a:r>
              <a:rPr lang="en-US" sz="2400" dirty="0"/>
              <a:t>To avoid having to type all the input to your program every time you re-test it, you can save the input in a text file, and run your program with "input redirection" via the &lt; sign, as:</a:t>
            </a:r>
          </a:p>
          <a:p>
            <a:pPr marL="457200" lvl="1" indent="0" algn="ctr">
              <a:buNone/>
            </a:pPr>
            <a:r>
              <a:rPr lang="en-US" sz="2400" b="1" dirty="0" err="1">
                <a:solidFill>
                  <a:srgbClr val="FF0000"/>
                </a:solidFill>
                <a:latin typeface="Courier New" panose="02070309020205020404" pitchFamily="49" charset="0"/>
                <a:cs typeface="Courier New" panose="02070309020205020404" pitchFamily="49" charset="0"/>
              </a:rPr>
              <a:t>myprogram</a:t>
            </a:r>
            <a:r>
              <a:rPr lang="en-US" sz="2400" b="1" dirty="0">
                <a:solidFill>
                  <a:srgbClr val="FF0000"/>
                </a:solidFill>
                <a:latin typeface="Courier New" panose="02070309020205020404" pitchFamily="49" charset="0"/>
                <a:cs typeface="Courier New" panose="02070309020205020404" pitchFamily="49" charset="0"/>
              </a:rPr>
              <a:t> &lt; myinput.txt</a:t>
            </a:r>
          </a:p>
          <a:p>
            <a:pPr lvl="2"/>
            <a:r>
              <a:rPr lang="en-US" sz="2000" dirty="0"/>
              <a:t>This assumes you have compiled an ".exe" file from your code called myprogram.exe, and have typed the above in a command line window</a:t>
            </a:r>
          </a:p>
          <a:p>
            <a:r>
              <a:rPr lang="en-US" sz="2400" dirty="0"/>
              <a:t>Likewise, to store the output from your program, you can redirect it to a file instead of the screen by using &gt;</a:t>
            </a:r>
          </a:p>
          <a:p>
            <a:pPr marL="457200" lvl="1" indent="0" algn="ctr">
              <a:buNone/>
            </a:pPr>
            <a:r>
              <a:rPr lang="en-US" sz="2400" b="1" dirty="0" err="1">
                <a:solidFill>
                  <a:srgbClr val="FF0000"/>
                </a:solidFill>
                <a:latin typeface="Courier New" panose="02070309020205020404" pitchFamily="49" charset="0"/>
                <a:cs typeface="Courier New" panose="02070309020205020404" pitchFamily="49" charset="0"/>
              </a:rPr>
              <a:t>myprogram</a:t>
            </a:r>
            <a:r>
              <a:rPr lang="en-US" sz="2400" b="1" dirty="0">
                <a:solidFill>
                  <a:srgbClr val="FF0000"/>
                </a:solidFill>
                <a:latin typeface="Courier New" panose="02070309020205020404" pitchFamily="49" charset="0"/>
                <a:cs typeface="Courier New" panose="02070309020205020404" pitchFamily="49" charset="0"/>
              </a:rPr>
              <a:t> &gt; myoutput.txt</a:t>
            </a:r>
          </a:p>
          <a:p>
            <a:r>
              <a:rPr lang="en-US" sz="2400" dirty="0"/>
              <a:t>And you can do both input and output from files:</a:t>
            </a:r>
          </a:p>
          <a:p>
            <a:pPr marL="457200" lvl="1" indent="0" algn="ctr">
              <a:buNone/>
            </a:pPr>
            <a:r>
              <a:rPr lang="en-US" sz="2400" b="1" dirty="0" err="1">
                <a:solidFill>
                  <a:srgbClr val="FF0000"/>
                </a:solidFill>
                <a:latin typeface="Courier New" panose="02070309020205020404" pitchFamily="49" charset="0"/>
                <a:cs typeface="Courier New" panose="02070309020205020404" pitchFamily="49" charset="0"/>
              </a:rPr>
              <a:t>myprogram</a:t>
            </a:r>
            <a:r>
              <a:rPr lang="en-US" sz="2400" b="1" dirty="0">
                <a:solidFill>
                  <a:srgbClr val="FF0000"/>
                </a:solidFill>
                <a:latin typeface="Courier New" panose="02070309020205020404" pitchFamily="49" charset="0"/>
                <a:cs typeface="Courier New" panose="02070309020205020404" pitchFamily="49" charset="0"/>
              </a:rPr>
              <a:t> &lt; myinput.txt &gt; myoutput.txt</a:t>
            </a:r>
          </a:p>
          <a:p>
            <a:pPr marL="457200" lvl="1" indent="0" algn="ctr">
              <a:buNone/>
            </a:pPr>
            <a:endParaRPr lang="en-US" sz="2400" b="1" dirty="0">
              <a:solidFill>
                <a:srgbClr val="FF0000"/>
              </a:solidFill>
              <a:latin typeface="Courier New" panose="02070309020205020404" pitchFamily="49" charset="0"/>
              <a:cs typeface="Courier New" panose="02070309020205020404" pitchFamily="49" charset="0"/>
            </a:endParaRPr>
          </a:p>
          <a:p>
            <a:endParaRPr lang="en-US" sz="2800" dirty="0"/>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1574938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6</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u="sng" dirty="0">
                <a:solidFill>
                  <a:srgbClr val="FF0000"/>
                </a:solidFill>
              </a:rPr>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055939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8267699" cy="533400"/>
          </a:xfrm>
        </p:spPr>
        <p:txBody>
          <a:bodyPr/>
          <a:lstStyle/>
          <a:p>
            <a:r>
              <a:rPr lang="en-US" dirty="0"/>
              <a:t>Problem Solving: Storyboards for User Interaction</a:t>
            </a:r>
          </a:p>
        </p:txBody>
      </p:sp>
      <p:sp>
        <p:nvSpPr>
          <p:cNvPr id="3" name="Content Placeholder 2"/>
          <p:cNvSpPr>
            <a:spLocks noGrp="1"/>
          </p:cNvSpPr>
          <p:nvPr>
            <p:ph idx="1"/>
          </p:nvPr>
        </p:nvSpPr>
        <p:spPr>
          <a:xfrm>
            <a:off x="374904" y="1012254"/>
            <a:ext cx="8373680" cy="2590482"/>
          </a:xfrm>
        </p:spPr>
        <p:txBody>
          <a:bodyPr/>
          <a:lstStyle/>
          <a:p>
            <a:r>
              <a:rPr lang="en-US" sz="2000" dirty="0"/>
              <a:t>To plan the user interface of your program, you can use a series of pictures or pseudocode showing the sequence of user output/input</a:t>
            </a:r>
          </a:p>
          <a:p>
            <a:pPr lvl="1"/>
            <a:r>
              <a:rPr lang="en-US" sz="1600" dirty="0"/>
              <a:t>This process forces you to think through possible scenarios</a:t>
            </a:r>
          </a:p>
          <a:p>
            <a:pPr lvl="1"/>
            <a:r>
              <a:rPr lang="en-US" sz="1600" dirty="0"/>
              <a:t>It leads to a better program that is less likely to require a re-write after user testing.</a:t>
            </a:r>
          </a:p>
          <a:p>
            <a:pPr lvl="1"/>
            <a:endParaRPr lang="en-US" sz="1600" dirty="0"/>
          </a:p>
          <a:p>
            <a:r>
              <a:rPr lang="en-US" sz="2000" dirty="0"/>
              <a:t>Below is a storyboard for an app or game, but since our programs so far are only text, your storyboards will be words only</a:t>
            </a:r>
          </a:p>
        </p:txBody>
      </p:sp>
      <p:pic>
        <p:nvPicPr>
          <p:cNvPr id="6" name="Picture 5" descr="Four rows of 5 images showing user and computer screen sequences."/>
          <p:cNvPicPr>
            <a:picLocks noChangeAspect="1"/>
          </p:cNvPicPr>
          <p:nvPr/>
        </p:nvPicPr>
        <p:blipFill rotWithShape="1">
          <a:blip r:embed="rId2"/>
          <a:srcRect b="4293"/>
          <a:stretch/>
        </p:blipFill>
        <p:spPr>
          <a:xfrm>
            <a:off x="2127504" y="3334512"/>
            <a:ext cx="4724400" cy="2990088"/>
          </a:xfrm>
          <a:prstGeom prst="rect">
            <a:avLst/>
          </a:prstGeom>
        </p:spPr>
      </p:pic>
      <p:sp>
        <p:nvSpPr>
          <p:cNvPr id="7"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392537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4579" name="Rectangle 2"/>
          <p:cNvSpPr>
            <a:spLocks noGrp="1" noChangeArrowheads="1"/>
          </p:cNvSpPr>
          <p:nvPr>
            <p:ph type="title"/>
          </p:nvPr>
        </p:nvSpPr>
        <p:spPr>
          <a:xfrm>
            <a:off x="800100" y="152400"/>
            <a:ext cx="6286500" cy="533400"/>
          </a:xfrm>
        </p:spPr>
        <p:txBody>
          <a:bodyPr/>
          <a:lstStyle/>
          <a:p>
            <a:pPr eaLnBrk="1" hangingPunct="1"/>
            <a:r>
              <a:rPr lang="en-US" altLang="en-US" dirty="0"/>
              <a:t>The </a:t>
            </a:r>
            <a:r>
              <a:rPr lang="en-US" altLang="en-US" sz="2600" dirty="0">
                <a:latin typeface="Courier New" panose="02070309020205020404" pitchFamily="49" charset="0"/>
                <a:cs typeface="Courier New" panose="02070309020205020404" pitchFamily="49" charset="0"/>
              </a:rPr>
              <a:t>while</a:t>
            </a:r>
            <a:r>
              <a:rPr lang="en-US" altLang="en-US" dirty="0"/>
              <a:t> Loop</a:t>
            </a:r>
          </a:p>
        </p:txBody>
      </p:sp>
      <p:sp>
        <p:nvSpPr>
          <p:cNvPr id="2" name="Content Placeholder 1"/>
          <p:cNvSpPr>
            <a:spLocks noGrp="1"/>
          </p:cNvSpPr>
          <p:nvPr>
            <p:ph idx="1"/>
          </p:nvPr>
        </p:nvSpPr>
        <p:spPr>
          <a:xfrm>
            <a:off x="457200" y="1056849"/>
            <a:ext cx="8229600" cy="1809976"/>
          </a:xfrm>
        </p:spPr>
        <p:txBody>
          <a:bodyPr/>
          <a:lstStyle/>
          <a:p>
            <a:r>
              <a:rPr lang="en-US" dirty="0"/>
              <a:t>Chapter 1 had an example of an algorithm needing a loop</a:t>
            </a:r>
          </a:p>
          <a:p>
            <a:pPr lvl="1"/>
            <a:r>
              <a:rPr lang="en-US" dirty="0"/>
              <a:t>"repeat … while the balance is less…"</a:t>
            </a:r>
          </a:p>
        </p:txBody>
      </p:sp>
      <p:pic>
        <p:nvPicPr>
          <p:cNvPr id="3" name="Picture 2" descr="Handwritten algorithm and trace table showing the year, interest, and balance per row, algorithm shows a repeating of the code." title="Handwritten algorithm and trace table"/>
          <p:cNvPicPr>
            <a:picLocks noChangeAspect="1"/>
          </p:cNvPicPr>
          <p:nvPr/>
        </p:nvPicPr>
        <p:blipFill>
          <a:blip r:embed="rId2"/>
          <a:stretch>
            <a:fillRect/>
          </a:stretch>
        </p:blipFill>
        <p:spPr>
          <a:xfrm>
            <a:off x="1120332" y="3237875"/>
            <a:ext cx="6903336" cy="2954735"/>
          </a:xfrm>
          <a:prstGeom prst="rect">
            <a:avLst/>
          </a:prstGeom>
          <a:ln>
            <a:solidFill>
              <a:schemeClr val="tx1"/>
            </a:solid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Storyboarding</a:t>
            </a:r>
          </a:p>
        </p:txBody>
      </p:sp>
      <p:sp>
        <p:nvSpPr>
          <p:cNvPr id="3" name="Content Placeholder 2"/>
          <p:cNvSpPr>
            <a:spLocks noGrp="1"/>
          </p:cNvSpPr>
          <p:nvPr>
            <p:ph idx="1"/>
          </p:nvPr>
        </p:nvSpPr>
        <p:spPr>
          <a:xfrm>
            <a:off x="296562" y="694768"/>
            <a:ext cx="8771238" cy="4525962"/>
          </a:xfrm>
        </p:spPr>
        <p:txBody>
          <a:bodyPr/>
          <a:lstStyle/>
          <a:p>
            <a:r>
              <a:rPr lang="en-US" sz="2000" dirty="0"/>
              <a:t>Ask yourself:</a:t>
            </a:r>
          </a:p>
          <a:p>
            <a:pPr lvl="1"/>
            <a:r>
              <a:rPr lang="en-US" sz="2000" dirty="0"/>
              <a:t>What inputs does the program need?</a:t>
            </a:r>
          </a:p>
          <a:p>
            <a:pPr lvl="1"/>
            <a:r>
              <a:rPr lang="en-US" sz="2000" dirty="0"/>
              <a:t>How will it ask the user for the inputs?</a:t>
            </a:r>
          </a:p>
          <a:p>
            <a:pPr lvl="1"/>
            <a:r>
              <a:rPr lang="en-US" sz="2000" dirty="0"/>
              <a:t>What outputs will the program display?</a:t>
            </a:r>
          </a:p>
          <a:p>
            <a:pPr lvl="1"/>
            <a:r>
              <a:rPr lang="en-US" sz="2000" dirty="0"/>
              <a:t>What is the best way to display the outputs?</a:t>
            </a:r>
          </a:p>
          <a:p>
            <a:r>
              <a:rPr lang="en-US" sz="2000" dirty="0"/>
              <a:t>Below are example storyboards (before and after) for a program to convert values from one unit (such as inch) to another (such as cm).  </a:t>
            </a:r>
          </a:p>
          <a:p>
            <a:pPr lvl="1"/>
            <a:r>
              <a:rPr lang="en-US" sz="1800" dirty="0"/>
              <a:t>Based on the storyboard, the programmer decided to display a list of possible units rather than assume the user knows them a priori.</a:t>
            </a:r>
          </a:p>
        </p:txBody>
      </p:sp>
      <p:pic>
        <p:nvPicPr>
          <p:cNvPr id="8" name="Picture 7" descr="Storyboard as a hand-written list of prompts from the program and possible user responses, showing the user does not know whether to type &quot;inch&quot; or &quot;in&quot;."/>
          <p:cNvPicPr>
            <a:picLocks noChangeAspect="1"/>
          </p:cNvPicPr>
          <p:nvPr/>
        </p:nvPicPr>
        <p:blipFill>
          <a:blip r:embed="rId2"/>
          <a:stretch>
            <a:fillRect/>
          </a:stretch>
        </p:blipFill>
        <p:spPr>
          <a:xfrm>
            <a:off x="296562" y="3888645"/>
            <a:ext cx="6415792" cy="1894318"/>
          </a:xfrm>
          <a:prstGeom prst="rect">
            <a:avLst/>
          </a:prstGeom>
        </p:spPr>
      </p:pic>
      <p:pic>
        <p:nvPicPr>
          <p:cNvPr id="10" name="Picture 9" descr="Revised storyboard with a prompt that displays a menu of possible units for the user to choose from."/>
          <p:cNvPicPr>
            <a:picLocks noChangeAspect="1"/>
          </p:cNvPicPr>
          <p:nvPr/>
        </p:nvPicPr>
        <p:blipFill>
          <a:blip r:embed="rId3"/>
          <a:stretch>
            <a:fillRect/>
          </a:stretch>
        </p:blipFill>
        <p:spPr>
          <a:xfrm>
            <a:off x="3639601" y="5325762"/>
            <a:ext cx="5215057" cy="775515"/>
          </a:xfrm>
          <a:prstGeom prst="rect">
            <a:avLst/>
          </a:prstGeom>
          <a:ln>
            <a:solidFill>
              <a:schemeClr val="tx1"/>
            </a:solidFill>
          </a:ln>
        </p:spPr>
      </p:pic>
      <p:sp>
        <p:nvSpPr>
          <p:cNvPr id="11"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368523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7</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u="sng" dirty="0">
                <a:solidFill>
                  <a:srgbClr val="FF0000"/>
                </a:solidFill>
              </a:rPr>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0801629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886699" cy="533400"/>
          </a:xfrm>
        </p:spPr>
        <p:txBody>
          <a:bodyPr/>
          <a:lstStyle/>
          <a:p>
            <a:r>
              <a:rPr lang="en-US" dirty="0"/>
              <a:t>Common Loop Algorithms</a:t>
            </a:r>
          </a:p>
        </p:txBody>
      </p:sp>
      <p:sp>
        <p:nvSpPr>
          <p:cNvPr id="3" name="Content Placeholder 2"/>
          <p:cNvSpPr>
            <a:spLocks noGrp="1"/>
          </p:cNvSpPr>
          <p:nvPr>
            <p:ph idx="1"/>
          </p:nvPr>
        </p:nvSpPr>
        <p:spPr>
          <a:xfrm>
            <a:off x="334370" y="685800"/>
            <a:ext cx="8229600" cy="4525962"/>
          </a:xfrm>
        </p:spPr>
        <p:txBody>
          <a:bodyPr/>
          <a:lstStyle/>
          <a:p>
            <a:r>
              <a:rPr lang="en-US" sz="2400" dirty="0"/>
              <a:t>These examples provide a starting point for your code</a:t>
            </a:r>
          </a:p>
          <a:p>
            <a:endParaRPr lang="en-US" sz="2400" dirty="0"/>
          </a:p>
          <a:p>
            <a:r>
              <a:rPr lang="en-US" sz="2400" dirty="0"/>
              <a:t>Total and average of user inputs:</a:t>
            </a:r>
          </a:p>
          <a:p>
            <a:pPr marL="457200" lvl="1" indent="0">
              <a:buNone/>
            </a:pPr>
            <a:r>
              <a:rPr lang="en-US" sz="2000" b="1" dirty="0">
                <a:latin typeface="Courier New" panose="02070309020205020404" pitchFamily="49" charset="0"/>
                <a:cs typeface="Courier New" panose="02070309020205020404" pitchFamily="49" charset="0"/>
              </a:rPr>
              <a:t>double total = 0; </a:t>
            </a:r>
          </a:p>
          <a:p>
            <a:pPr marL="457200" lvl="1" indent="0">
              <a:buNone/>
            </a:pP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count = 0; </a:t>
            </a:r>
          </a:p>
          <a:p>
            <a:pPr marL="457200" lvl="1" indent="0">
              <a:buNone/>
            </a:pPr>
            <a:r>
              <a:rPr lang="en-US" sz="2000" b="1" dirty="0">
                <a:latin typeface="Courier New" panose="02070309020205020404" pitchFamily="49" charset="0"/>
                <a:cs typeface="Courier New" panose="02070309020205020404" pitchFamily="49" charset="0"/>
              </a:rPr>
              <a:t>double input; </a:t>
            </a:r>
          </a:p>
          <a:p>
            <a:pPr marL="457200" lvl="1" indent="0">
              <a:buNone/>
            </a:pPr>
            <a:r>
              <a:rPr lang="en-US" sz="2000" b="1" dirty="0">
                <a:latin typeface="Courier New" panose="02070309020205020404" pitchFamily="49" charset="0"/>
                <a:cs typeface="Courier New" panose="02070309020205020404" pitchFamily="49" charset="0"/>
              </a:rPr>
              <a:t>while (</a:t>
            </a:r>
            <a:r>
              <a:rPr lang="en-US" sz="2000" b="1" dirty="0" err="1">
                <a:latin typeface="Courier New" panose="02070309020205020404" pitchFamily="49" charset="0"/>
                <a:cs typeface="Courier New" panose="02070309020205020404" pitchFamily="49" charset="0"/>
              </a:rPr>
              <a:t>cin</a:t>
            </a:r>
            <a:r>
              <a:rPr lang="en-US" sz="2000" b="1" dirty="0">
                <a:latin typeface="Courier New" panose="02070309020205020404" pitchFamily="49" charset="0"/>
                <a:cs typeface="Courier New" panose="02070309020205020404" pitchFamily="49" charset="0"/>
              </a:rPr>
              <a:t> &gt;&gt; input) </a:t>
            </a:r>
          </a:p>
          <a:p>
            <a:pPr marL="457200" lvl="1" indent="0">
              <a:buNone/>
            </a:pPr>
            <a:r>
              <a:rPr lang="en-US" sz="2000" b="1" dirty="0">
                <a:latin typeface="Courier New" panose="02070309020205020404" pitchFamily="49" charset="0"/>
                <a:cs typeface="Courier New" panose="02070309020205020404" pitchFamily="49" charset="0"/>
              </a:rPr>
              <a:t>{</a:t>
            </a:r>
          </a:p>
          <a:p>
            <a:pPr marL="457200" lvl="1" indent="0">
              <a:buNone/>
            </a:pPr>
            <a:r>
              <a:rPr lang="en-US" sz="2000" b="1" dirty="0">
                <a:latin typeface="Courier New" panose="02070309020205020404" pitchFamily="49" charset="0"/>
                <a:cs typeface="Courier New" panose="02070309020205020404" pitchFamily="49" charset="0"/>
              </a:rPr>
              <a:t> 	total = total + input; //compute running total </a:t>
            </a:r>
          </a:p>
          <a:p>
            <a:pPr marL="457200" lvl="1" indent="0">
              <a:buNone/>
            </a:pPr>
            <a:r>
              <a:rPr lang="en-US" sz="2000" b="1" dirty="0">
                <a:latin typeface="Courier New" panose="02070309020205020404" pitchFamily="49" charset="0"/>
                <a:cs typeface="Courier New" panose="02070309020205020404" pitchFamily="49" charset="0"/>
              </a:rPr>
              <a:t>	count++;</a:t>
            </a:r>
          </a:p>
          <a:p>
            <a:pPr marL="457200" lvl="1" indent="0">
              <a:buNone/>
            </a:pP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double average = 0; </a:t>
            </a:r>
          </a:p>
          <a:p>
            <a:pPr marL="457200" lvl="1" indent="0">
              <a:buNone/>
            </a:pPr>
            <a:r>
              <a:rPr lang="en-US" sz="2000" b="1" dirty="0">
                <a:latin typeface="Courier New" panose="02070309020205020404" pitchFamily="49" charset="0"/>
                <a:cs typeface="Courier New" panose="02070309020205020404" pitchFamily="49" charset="0"/>
              </a:rPr>
              <a:t>if (count &gt; 0) </a:t>
            </a:r>
          </a:p>
          <a:p>
            <a:pPr marL="457200" lvl="1" indent="0">
              <a:buNone/>
            </a:pP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	average = total / count; </a:t>
            </a:r>
          </a:p>
          <a:p>
            <a:pPr marL="457200" lvl="1" indent="0">
              <a:buNone/>
            </a:pPr>
            <a:r>
              <a:rPr lang="en-US" sz="2000" b="1" dirty="0">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1293270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886699" cy="533400"/>
          </a:xfrm>
        </p:spPr>
        <p:txBody>
          <a:bodyPr/>
          <a:lstStyle/>
          <a:p>
            <a:r>
              <a:rPr lang="en-US" dirty="0"/>
              <a:t>Common Loop Algorithms: Counting Matches</a:t>
            </a:r>
          </a:p>
        </p:txBody>
      </p:sp>
      <p:sp>
        <p:nvSpPr>
          <p:cNvPr id="3" name="Content Placeholder 2"/>
          <p:cNvSpPr>
            <a:spLocks noGrp="1"/>
          </p:cNvSpPr>
          <p:nvPr>
            <p:ph idx="1"/>
          </p:nvPr>
        </p:nvSpPr>
        <p:spPr>
          <a:xfrm>
            <a:off x="334370" y="685800"/>
            <a:ext cx="8229600" cy="4525962"/>
          </a:xfrm>
        </p:spPr>
        <p:txBody>
          <a:bodyPr/>
          <a:lstStyle/>
          <a:p>
            <a:pPr marL="457200" lvl="1" indent="0">
              <a:buNone/>
            </a:pPr>
            <a:r>
              <a:rPr lang="en-US" sz="2000" b="1" dirty="0">
                <a:latin typeface="Courier New" panose="02070309020205020404" pitchFamily="49" charset="0"/>
                <a:cs typeface="Courier New" panose="02070309020205020404" pitchFamily="49" charset="0"/>
              </a:rPr>
              <a:t>//Counting chars in a string</a:t>
            </a:r>
          </a:p>
          <a:p>
            <a:pPr marL="457200" lvl="1" indent="0">
              <a:buNone/>
            </a:pP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spaces = 0; </a:t>
            </a:r>
          </a:p>
          <a:p>
            <a:pPr marL="457200" lvl="1" indent="0">
              <a:buNone/>
            </a:pPr>
            <a:r>
              <a:rPr lang="en-US" sz="2000" b="1" dirty="0">
                <a:latin typeface="Courier New" panose="02070309020205020404" pitchFamily="49" charset="0"/>
                <a:cs typeface="Courier New" panose="02070309020205020404" pitchFamily="49" charset="0"/>
              </a:rPr>
              <a:t>for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0;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a:t>
            </a:r>
            <a:r>
              <a:rPr lang="en-US" sz="2000" b="1" dirty="0" err="1">
                <a:latin typeface="Courier New" panose="02070309020205020404" pitchFamily="49" charset="0"/>
                <a:cs typeface="Courier New" panose="02070309020205020404" pitchFamily="49" charset="0"/>
              </a:rPr>
              <a:t>str.length</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a:t>
            </a:r>
          </a:p>
          <a:p>
            <a:pPr marL="457200" lvl="1" indent="0">
              <a:buNone/>
            </a:pPr>
            <a:r>
              <a:rPr lang="en-US" sz="2000" b="1" dirty="0">
                <a:latin typeface="Courier New" panose="02070309020205020404" pitchFamily="49" charset="0"/>
                <a:cs typeface="Courier New" panose="02070309020205020404" pitchFamily="49" charset="0"/>
              </a:rPr>
              <a:t>	if (</a:t>
            </a:r>
            <a:r>
              <a:rPr lang="en-US" sz="2000" b="1" dirty="0" err="1">
                <a:latin typeface="Courier New" panose="02070309020205020404" pitchFamily="49" charset="0"/>
                <a:cs typeface="Courier New" panose="02070309020205020404" pitchFamily="49" charset="0"/>
              </a:rPr>
              <a:t>str.substr</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1)== " ") </a:t>
            </a:r>
          </a:p>
          <a:p>
            <a:pPr marL="457200" lvl="1" indent="0">
              <a:buNone/>
            </a:pPr>
            <a:r>
              <a:rPr lang="en-US" sz="2000" b="1" dirty="0">
                <a:latin typeface="Courier New" panose="02070309020205020404" pitchFamily="49" charset="0"/>
                <a:cs typeface="Courier New" panose="02070309020205020404" pitchFamily="49" charset="0"/>
              </a:rPr>
              <a:t>	{ spaces++; } </a:t>
            </a:r>
          </a:p>
          <a:p>
            <a:pPr marL="457200" lvl="1" indent="0">
              <a:buNone/>
            </a:pPr>
            <a:r>
              <a:rPr lang="en-US" sz="2000" b="1" dirty="0">
                <a:latin typeface="Courier New" panose="02070309020205020404" pitchFamily="49" charset="0"/>
                <a:cs typeface="Courier New" panose="02070309020205020404" pitchFamily="49" charset="0"/>
              </a:rPr>
              <a:t>}</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//Counting words in a user input sequence</a:t>
            </a:r>
          </a:p>
          <a:p>
            <a:pPr marL="457200" lvl="1" indent="0">
              <a:buNone/>
            </a:pP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short_words</a:t>
            </a:r>
            <a:r>
              <a:rPr lang="en-US" sz="2000" b="1" dirty="0">
                <a:latin typeface="Courier New" panose="02070309020205020404" pitchFamily="49" charset="0"/>
                <a:cs typeface="Courier New" panose="02070309020205020404" pitchFamily="49" charset="0"/>
              </a:rPr>
              <a:t> = 0; </a:t>
            </a:r>
          </a:p>
          <a:p>
            <a:pPr marL="457200" lvl="1" indent="0">
              <a:buNone/>
            </a:pPr>
            <a:r>
              <a:rPr lang="en-US" sz="2000" b="1" dirty="0">
                <a:latin typeface="Courier New" panose="02070309020205020404" pitchFamily="49" charset="0"/>
                <a:cs typeface="Courier New" panose="02070309020205020404" pitchFamily="49" charset="0"/>
              </a:rPr>
              <a:t>string input; </a:t>
            </a:r>
          </a:p>
          <a:p>
            <a:pPr marL="457200" lvl="1" indent="0">
              <a:buNone/>
            </a:pPr>
            <a:r>
              <a:rPr lang="en-US" sz="2000" b="1" dirty="0">
                <a:latin typeface="Courier New" panose="02070309020205020404" pitchFamily="49" charset="0"/>
                <a:cs typeface="Courier New" panose="02070309020205020404" pitchFamily="49" charset="0"/>
              </a:rPr>
              <a:t>while (</a:t>
            </a:r>
            <a:r>
              <a:rPr lang="en-US" sz="2000" b="1" dirty="0" err="1">
                <a:latin typeface="Courier New" panose="02070309020205020404" pitchFamily="49" charset="0"/>
                <a:cs typeface="Courier New" panose="02070309020205020404" pitchFamily="49" charset="0"/>
              </a:rPr>
              <a:t>cin</a:t>
            </a:r>
            <a:r>
              <a:rPr lang="en-US" sz="2000" b="1" dirty="0">
                <a:latin typeface="Courier New" panose="02070309020205020404" pitchFamily="49" charset="0"/>
                <a:cs typeface="Courier New" panose="02070309020205020404" pitchFamily="49" charset="0"/>
              </a:rPr>
              <a:t> &gt;&gt; input)</a:t>
            </a:r>
          </a:p>
          <a:p>
            <a:pPr marL="457200" lvl="1" indent="0">
              <a:buNone/>
            </a:pP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	if (</a:t>
            </a:r>
            <a:r>
              <a:rPr lang="en-US" sz="2000" b="1" dirty="0" err="1">
                <a:latin typeface="Courier New" panose="02070309020205020404" pitchFamily="49" charset="0"/>
                <a:cs typeface="Courier New" panose="02070309020205020404" pitchFamily="49" charset="0"/>
              </a:rPr>
              <a:t>input.length</a:t>
            </a:r>
            <a:r>
              <a:rPr lang="en-US" sz="2000" b="1" dirty="0">
                <a:latin typeface="Courier New" panose="02070309020205020404" pitchFamily="49" charset="0"/>
                <a:cs typeface="Courier New" panose="02070309020205020404" pitchFamily="49" charset="0"/>
              </a:rPr>
              <a:t>() &lt;= 3) </a:t>
            </a:r>
          </a:p>
          <a:p>
            <a:pPr marL="457200" lvl="1" indent="0">
              <a:buNone/>
            </a:pP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short_words</a:t>
            </a:r>
            <a:r>
              <a:rPr lang="en-US" sz="2000" b="1" dirty="0">
                <a:latin typeface="Courier New" panose="02070309020205020404" pitchFamily="49" charset="0"/>
                <a:cs typeface="Courier New" panose="02070309020205020404" pitchFamily="49" charset="0"/>
              </a:rPr>
              <a:t>++; } </a:t>
            </a:r>
          </a:p>
          <a:p>
            <a:pPr marL="457200" lvl="1" indent="0">
              <a:buNone/>
            </a:pPr>
            <a:r>
              <a:rPr lang="en-US" sz="2000" b="1" dirty="0">
                <a:latin typeface="Courier New" panose="02070309020205020404" pitchFamily="49" charset="0"/>
                <a:cs typeface="Courier New" panose="02070309020205020404" pitchFamily="49" charset="0"/>
              </a:rPr>
              <a:t>}</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endParaRPr lang="en-US" sz="2000" b="1" dirty="0">
              <a:latin typeface="Courier New" panose="02070309020205020404" pitchFamily="49" charset="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3071656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886699" cy="533400"/>
          </a:xfrm>
        </p:spPr>
        <p:txBody>
          <a:bodyPr/>
          <a:lstStyle/>
          <a:p>
            <a:r>
              <a:rPr lang="en-US" dirty="0"/>
              <a:t>Common Loop Algorithms: Finding First Location</a:t>
            </a:r>
          </a:p>
        </p:txBody>
      </p:sp>
      <p:sp>
        <p:nvSpPr>
          <p:cNvPr id="3" name="Content Placeholder 2"/>
          <p:cNvSpPr>
            <a:spLocks noGrp="1"/>
          </p:cNvSpPr>
          <p:nvPr>
            <p:ph idx="1"/>
          </p:nvPr>
        </p:nvSpPr>
        <p:spPr>
          <a:xfrm>
            <a:off x="0" y="955623"/>
            <a:ext cx="9067800" cy="4525962"/>
          </a:xfrm>
        </p:spPr>
        <p:txBody>
          <a:bodyPr/>
          <a:lstStyle/>
          <a:p>
            <a:pPr marL="457200" lvl="1" indent="0">
              <a:buNone/>
            </a:pPr>
            <a:r>
              <a:rPr lang="en-US" sz="2000" b="1" dirty="0">
                <a:latin typeface="Courier New" panose="02070309020205020404" pitchFamily="49" charset="0"/>
                <a:cs typeface="Courier New" panose="02070309020205020404" pitchFamily="49" charset="0"/>
              </a:rPr>
              <a:t>//Find the location in a string of first space char</a:t>
            </a:r>
          </a:p>
          <a:p>
            <a:pPr marL="457200" lvl="1" indent="0">
              <a:buNone/>
            </a:pPr>
            <a:r>
              <a:rPr lang="en-US" sz="2000" b="1" dirty="0">
                <a:latin typeface="Courier New" panose="02070309020205020404" pitchFamily="49" charset="0"/>
                <a:cs typeface="Courier New" panose="02070309020205020404" pitchFamily="49" charset="0"/>
              </a:rPr>
              <a:t>bool found = false; //flag=false says "not found yet" </a:t>
            </a:r>
          </a:p>
          <a:p>
            <a:pPr marL="457200" lvl="1" indent="0">
              <a:buNone/>
            </a:pP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position = 0; </a:t>
            </a:r>
          </a:p>
          <a:p>
            <a:pPr marL="457200" lvl="1" indent="0">
              <a:buNone/>
            </a:pPr>
            <a:r>
              <a:rPr lang="en-US" sz="2000" b="1" dirty="0">
                <a:latin typeface="Courier New" panose="02070309020205020404" pitchFamily="49" charset="0"/>
                <a:cs typeface="Courier New" panose="02070309020205020404" pitchFamily="49" charset="0"/>
              </a:rPr>
              <a:t>while (!found &amp;&amp; position &lt; </a:t>
            </a:r>
            <a:r>
              <a:rPr lang="en-US" sz="2000" b="1" dirty="0" err="1">
                <a:latin typeface="Courier New" panose="02070309020205020404" pitchFamily="49" charset="0"/>
                <a:cs typeface="Courier New" panose="02070309020205020404" pitchFamily="49" charset="0"/>
              </a:rPr>
              <a:t>str.length</a:t>
            </a:r>
            <a:r>
              <a:rPr lang="en-US" sz="2000" b="1" dirty="0">
                <a:latin typeface="Courier New" panose="02070309020205020404" pitchFamily="49" charset="0"/>
                <a:cs typeface="Courier New" panose="02070309020205020404" pitchFamily="49" charset="0"/>
              </a:rPr>
              <a:t>())</a:t>
            </a:r>
          </a:p>
          <a:p>
            <a:pPr marL="457200" lvl="1" indent="0">
              <a:buNone/>
            </a:pP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ch</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str.substr</a:t>
            </a:r>
            <a:r>
              <a:rPr lang="en-US" sz="2000" b="1" dirty="0">
                <a:latin typeface="Courier New" panose="02070309020205020404" pitchFamily="49" charset="0"/>
                <a:cs typeface="Courier New" panose="02070309020205020404" pitchFamily="49" charset="0"/>
              </a:rPr>
              <a:t>(position, 1); </a:t>
            </a:r>
          </a:p>
          <a:p>
            <a:pPr marL="457200" lvl="1" indent="0">
              <a:buNone/>
            </a:pPr>
            <a:r>
              <a:rPr lang="en-US" sz="2000" b="1" dirty="0">
                <a:latin typeface="Courier New" panose="02070309020205020404" pitchFamily="49" charset="0"/>
                <a:cs typeface="Courier New" panose="02070309020205020404" pitchFamily="49" charset="0"/>
              </a:rPr>
              <a:t>	if (</a:t>
            </a:r>
            <a:r>
              <a:rPr lang="en-US" sz="2000" b="1" dirty="0" err="1">
                <a:latin typeface="Courier New" panose="02070309020205020404" pitchFamily="49" charset="0"/>
                <a:cs typeface="Courier New" panose="02070309020205020404" pitchFamily="49" charset="0"/>
              </a:rPr>
              <a:t>ch</a:t>
            </a:r>
            <a:r>
              <a:rPr lang="en-US" sz="2000" b="1" dirty="0">
                <a:latin typeface="Courier New" panose="02070309020205020404" pitchFamily="49" charset="0"/>
                <a:cs typeface="Courier New" panose="02070309020205020404" pitchFamily="49" charset="0"/>
              </a:rPr>
              <a:t> == " ") </a:t>
            </a:r>
          </a:p>
          <a:p>
            <a:pPr marL="457200" lvl="1" indent="0">
              <a:buNone/>
            </a:pPr>
            <a:r>
              <a:rPr lang="en-US" sz="2000" b="1" dirty="0">
                <a:latin typeface="Courier New" panose="02070309020205020404" pitchFamily="49" charset="0"/>
                <a:cs typeface="Courier New" panose="02070309020205020404" pitchFamily="49" charset="0"/>
              </a:rPr>
              <a:t>		{ found = true; } </a:t>
            </a:r>
          </a:p>
          <a:p>
            <a:pPr marL="457200" lvl="1" indent="0">
              <a:buNone/>
            </a:pPr>
            <a:r>
              <a:rPr lang="en-US" sz="2000" b="1" dirty="0">
                <a:latin typeface="Courier New" panose="02070309020205020404" pitchFamily="49" charset="0"/>
                <a:cs typeface="Courier New" panose="02070309020205020404" pitchFamily="49" charset="0"/>
              </a:rPr>
              <a:t>	else </a:t>
            </a:r>
          </a:p>
          <a:p>
            <a:pPr marL="457200" lvl="1" indent="0">
              <a:buNone/>
            </a:pPr>
            <a:r>
              <a:rPr lang="en-US" sz="2000" b="1" dirty="0">
                <a:latin typeface="Courier New" panose="02070309020205020404" pitchFamily="49" charset="0"/>
                <a:cs typeface="Courier New" panose="02070309020205020404" pitchFamily="49" charset="0"/>
              </a:rPr>
              <a:t>		{ position++; } </a:t>
            </a:r>
          </a:p>
          <a:p>
            <a:pPr marL="457200" lvl="1" indent="0">
              <a:buNone/>
            </a:pPr>
            <a:r>
              <a:rPr lang="en-US" sz="2000" b="1" dirty="0">
                <a:latin typeface="Courier New" panose="02070309020205020404" pitchFamily="49" charset="0"/>
                <a:cs typeface="Courier New" panose="02070309020205020404" pitchFamily="49" charset="0"/>
              </a:rPr>
              <a:t>}</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endParaRPr lang="en-US" sz="2000" b="1" dirty="0">
              <a:latin typeface="Courier New" panose="02070309020205020404" pitchFamily="49" charset="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3384563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886699" cy="533400"/>
          </a:xfrm>
        </p:spPr>
        <p:txBody>
          <a:bodyPr/>
          <a:lstStyle/>
          <a:p>
            <a:r>
              <a:rPr lang="en-US" dirty="0"/>
              <a:t>Common Loop Algorithms: Prompting Until Matched</a:t>
            </a:r>
          </a:p>
        </p:txBody>
      </p:sp>
      <p:sp>
        <p:nvSpPr>
          <p:cNvPr id="3" name="Content Placeholder 2"/>
          <p:cNvSpPr>
            <a:spLocks noGrp="1"/>
          </p:cNvSpPr>
          <p:nvPr>
            <p:ph idx="1"/>
          </p:nvPr>
        </p:nvSpPr>
        <p:spPr>
          <a:xfrm>
            <a:off x="0" y="955623"/>
            <a:ext cx="9067800" cy="4525962"/>
          </a:xfrm>
        </p:spPr>
        <p:txBody>
          <a:bodyPr/>
          <a:lstStyle/>
          <a:p>
            <a:pPr marL="457200" lvl="1" indent="0">
              <a:buNone/>
            </a:pPr>
            <a:r>
              <a:rPr lang="en-US" sz="2000" b="1" dirty="0">
                <a:latin typeface="Courier New" panose="02070309020205020404" pitchFamily="49" charset="0"/>
                <a:cs typeface="Courier New" panose="02070309020205020404" pitchFamily="49" charset="0"/>
              </a:rPr>
              <a:t>//Repeat prompt until user enters valid value</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bool valid = false; //input not valid yet </a:t>
            </a:r>
          </a:p>
          <a:p>
            <a:pPr marL="457200" lvl="1" indent="0">
              <a:buNone/>
            </a:pPr>
            <a:r>
              <a:rPr lang="en-US" sz="2000" b="1" dirty="0">
                <a:latin typeface="Courier New" panose="02070309020205020404" pitchFamily="49" charset="0"/>
                <a:cs typeface="Courier New" panose="02070309020205020404" pitchFamily="49" charset="0"/>
              </a:rPr>
              <a:t>double input; 	//declare input </a:t>
            </a:r>
            <a:r>
              <a:rPr lang="en-US" sz="2000" b="1" dirty="0" err="1">
                <a:latin typeface="Courier New" panose="02070309020205020404" pitchFamily="49" charset="0"/>
                <a:cs typeface="Courier New" panose="02070309020205020404" pitchFamily="49" charset="0"/>
              </a:rPr>
              <a:t>var</a:t>
            </a:r>
            <a:r>
              <a:rPr lang="en-US" sz="2000" b="1" dirty="0">
                <a:latin typeface="Courier New" panose="02070309020205020404" pitchFamily="49" charset="0"/>
                <a:cs typeface="Courier New" panose="02070309020205020404" pitchFamily="49" charset="0"/>
              </a:rPr>
              <a:t> outside loop, </a:t>
            </a:r>
          </a:p>
          <a:p>
            <a:pPr marL="457200" lvl="1" indent="0">
              <a:buNone/>
            </a:pPr>
            <a:r>
              <a:rPr lang="en-US" sz="2000" b="1" dirty="0">
                <a:latin typeface="Courier New" panose="02070309020205020404" pitchFamily="49" charset="0"/>
                <a:cs typeface="Courier New" panose="02070309020205020404" pitchFamily="49" charset="0"/>
              </a:rPr>
              <a:t>			//so it will persist after loop exit</a:t>
            </a:r>
          </a:p>
          <a:p>
            <a:pPr marL="457200" lvl="1" indent="0">
              <a:buNone/>
            </a:pPr>
            <a:r>
              <a:rPr lang="en-US" sz="2000" b="1" dirty="0">
                <a:latin typeface="Courier New" panose="02070309020205020404" pitchFamily="49" charset="0"/>
                <a:cs typeface="Courier New" panose="02070309020205020404" pitchFamily="49" charset="0"/>
              </a:rPr>
              <a:t>while (!valid) </a:t>
            </a:r>
          </a:p>
          <a:p>
            <a:pPr marL="457200" lvl="1" indent="0">
              <a:buNone/>
            </a:pP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cout</a:t>
            </a:r>
            <a:r>
              <a:rPr lang="en-US" sz="2000" b="1" dirty="0">
                <a:latin typeface="Courier New" panose="02070309020205020404" pitchFamily="49" charset="0"/>
                <a:cs typeface="Courier New" panose="02070309020205020404" pitchFamily="49" charset="0"/>
              </a:rPr>
              <a:t> &lt;&lt; "Please enter a positive value &lt; 100: ";</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cin</a:t>
            </a:r>
            <a:r>
              <a:rPr lang="en-US" sz="2000" b="1" dirty="0">
                <a:latin typeface="Courier New" panose="02070309020205020404" pitchFamily="49" charset="0"/>
                <a:cs typeface="Courier New" panose="02070309020205020404" pitchFamily="49" charset="0"/>
              </a:rPr>
              <a:t> &gt;&gt; input; </a:t>
            </a:r>
          </a:p>
          <a:p>
            <a:pPr marL="457200" lvl="1" indent="0">
              <a:buNone/>
            </a:pPr>
            <a:r>
              <a:rPr lang="en-US" sz="2000" b="1" dirty="0">
                <a:latin typeface="Courier New" panose="02070309020205020404" pitchFamily="49" charset="0"/>
                <a:cs typeface="Courier New" panose="02070309020205020404" pitchFamily="49" charset="0"/>
              </a:rPr>
              <a:t>	if (0 &lt; input &amp;&amp; input &lt; 100)</a:t>
            </a:r>
          </a:p>
          <a:p>
            <a:pPr marL="457200" lvl="1" indent="0">
              <a:buNone/>
            </a:pPr>
            <a:r>
              <a:rPr lang="en-US" sz="2000" b="1" dirty="0">
                <a:latin typeface="Courier New" panose="02070309020205020404" pitchFamily="49" charset="0"/>
                <a:cs typeface="Courier New" panose="02070309020205020404" pitchFamily="49" charset="0"/>
              </a:rPr>
              <a:t>	 	{ valid = true; } </a:t>
            </a:r>
          </a:p>
          <a:p>
            <a:pPr marL="457200" lvl="1" indent="0">
              <a:buNone/>
            </a:pPr>
            <a:r>
              <a:rPr lang="en-US" sz="2000" b="1" dirty="0">
                <a:latin typeface="Courier New" panose="02070309020205020404" pitchFamily="49" charset="0"/>
                <a:cs typeface="Courier New" panose="02070309020205020404" pitchFamily="49" charset="0"/>
              </a:rPr>
              <a:t>	else </a:t>
            </a:r>
          </a:p>
          <a:p>
            <a:pPr marL="457200" lvl="1" indent="0">
              <a:buNone/>
            </a:pP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cout</a:t>
            </a:r>
            <a:r>
              <a:rPr lang="en-US" sz="2000" b="1" dirty="0">
                <a:latin typeface="Courier New" panose="02070309020205020404" pitchFamily="49" charset="0"/>
                <a:cs typeface="Courier New" panose="02070309020205020404" pitchFamily="49" charset="0"/>
              </a:rPr>
              <a:t> &lt;&lt; "Invalid input." &lt;&lt; </a:t>
            </a:r>
            <a:r>
              <a:rPr lang="en-US" sz="2000" b="1" dirty="0" err="1">
                <a:latin typeface="Courier New" panose="02070309020205020404" pitchFamily="49" charset="0"/>
                <a:cs typeface="Courier New" panose="02070309020205020404" pitchFamily="49" charset="0"/>
              </a:rPr>
              <a:t>endl</a:t>
            </a:r>
            <a:r>
              <a:rPr lang="en-US" sz="2000" b="1" dirty="0">
                <a:latin typeface="Courier New" panose="02070309020205020404" pitchFamily="49" charset="0"/>
                <a:cs typeface="Courier New" panose="02070309020205020404" pitchFamily="49" charset="0"/>
              </a:rPr>
              <a:t>; } </a:t>
            </a:r>
          </a:p>
          <a:p>
            <a:pPr marL="457200" lvl="1" indent="0">
              <a:buNone/>
            </a:pPr>
            <a:r>
              <a:rPr lang="en-US" sz="2000" b="1" dirty="0">
                <a:latin typeface="Courier New" panose="02070309020205020404" pitchFamily="49" charset="0"/>
                <a:cs typeface="Courier New" panose="02070309020205020404" pitchFamily="49" charset="0"/>
              </a:rPr>
              <a:t>}</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endParaRPr lang="en-US" sz="2000" b="1" dirty="0">
              <a:latin typeface="Courier New" panose="02070309020205020404" pitchFamily="49" charset="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055668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886699" cy="533400"/>
          </a:xfrm>
        </p:spPr>
        <p:txBody>
          <a:bodyPr/>
          <a:lstStyle/>
          <a:p>
            <a:r>
              <a:rPr lang="en-US" dirty="0"/>
              <a:t>Common Loop Algorithms: Min and Max</a:t>
            </a:r>
          </a:p>
        </p:txBody>
      </p:sp>
      <p:sp>
        <p:nvSpPr>
          <p:cNvPr id="3" name="Content Placeholder 2"/>
          <p:cNvSpPr>
            <a:spLocks noGrp="1"/>
          </p:cNvSpPr>
          <p:nvPr>
            <p:ph idx="1"/>
          </p:nvPr>
        </p:nvSpPr>
        <p:spPr>
          <a:xfrm>
            <a:off x="0" y="685800"/>
            <a:ext cx="9067800" cy="4525962"/>
          </a:xfrm>
        </p:spPr>
        <p:txBody>
          <a:bodyPr/>
          <a:lstStyle/>
          <a:p>
            <a:pPr marL="457200" lvl="1" indent="0">
              <a:buNone/>
            </a:pPr>
            <a:r>
              <a:rPr lang="en-US" sz="2000" b="1" dirty="0">
                <a:latin typeface="Courier New" panose="02070309020205020404" pitchFamily="49" charset="0"/>
                <a:cs typeface="Courier New" panose="02070309020205020404" pitchFamily="49" charset="0"/>
              </a:rPr>
              <a:t>//Save the min and max values of user input list</a:t>
            </a:r>
          </a:p>
          <a:p>
            <a:pPr marL="457200" lvl="1" indent="0">
              <a:buNone/>
            </a:pPr>
            <a:r>
              <a:rPr lang="en-US" sz="2000" b="1" dirty="0">
                <a:latin typeface="Courier New" panose="02070309020205020404" pitchFamily="49" charset="0"/>
                <a:cs typeface="Courier New" panose="02070309020205020404" pitchFamily="49" charset="0"/>
              </a:rPr>
              <a:t>// This is a merger of the min and max loops from book</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double largest, smallest;</a:t>
            </a:r>
          </a:p>
          <a:p>
            <a:pPr marL="457200" lvl="1" indent="0">
              <a:buNone/>
            </a:pPr>
            <a:r>
              <a:rPr lang="en-US" sz="2000" b="1" dirty="0">
                <a:latin typeface="Courier New" panose="02070309020205020404" pitchFamily="49" charset="0"/>
                <a:cs typeface="Courier New" panose="02070309020205020404" pitchFamily="49" charset="0"/>
              </a:rPr>
              <a:t>double input; </a:t>
            </a:r>
          </a:p>
          <a:p>
            <a:pPr marL="457200" lvl="1" indent="0">
              <a:buNone/>
            </a:pPr>
            <a:r>
              <a:rPr lang="en-US" sz="2000" b="1" dirty="0" err="1">
                <a:latin typeface="Courier New" panose="02070309020205020404" pitchFamily="49" charset="0"/>
                <a:cs typeface="Courier New" panose="02070309020205020404" pitchFamily="49" charset="0"/>
              </a:rPr>
              <a:t>cin</a:t>
            </a:r>
            <a:r>
              <a:rPr lang="en-US" sz="2000" b="1" dirty="0">
                <a:latin typeface="Courier New" panose="02070309020205020404" pitchFamily="49" charset="0"/>
                <a:cs typeface="Courier New" panose="02070309020205020404" pitchFamily="49" charset="0"/>
              </a:rPr>
              <a:t> &gt;&gt; largest; //get first value to use in loop</a:t>
            </a:r>
          </a:p>
          <a:p>
            <a:pPr marL="457200" lvl="1" indent="0">
              <a:buNone/>
            </a:pPr>
            <a:r>
              <a:rPr lang="en-US" sz="2000" b="1" dirty="0">
                <a:latin typeface="Courier New" panose="02070309020205020404" pitchFamily="49" charset="0"/>
                <a:cs typeface="Courier New" panose="02070309020205020404" pitchFamily="49" charset="0"/>
              </a:rPr>
              <a:t>smallest = largest; // copy it.  </a:t>
            </a:r>
          </a:p>
          <a:p>
            <a:pPr marL="457200" lvl="1" indent="0">
              <a:buNone/>
            </a:pPr>
            <a:r>
              <a:rPr lang="en-US" sz="2000" b="1" dirty="0">
                <a:latin typeface="Courier New" panose="02070309020205020404" pitchFamily="49" charset="0"/>
                <a:cs typeface="Courier New" panose="02070309020205020404" pitchFamily="49" charset="0"/>
              </a:rPr>
              <a:t>// If only 1 entry, it is both smallest and the largest</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while (</a:t>
            </a:r>
            <a:r>
              <a:rPr lang="en-US" sz="2000" b="1" dirty="0" err="1">
                <a:latin typeface="Courier New" panose="02070309020205020404" pitchFamily="49" charset="0"/>
                <a:cs typeface="Courier New" panose="02070309020205020404" pitchFamily="49" charset="0"/>
              </a:rPr>
              <a:t>cin</a:t>
            </a:r>
            <a:r>
              <a:rPr lang="en-US" sz="2000" b="1" dirty="0">
                <a:latin typeface="Courier New" panose="02070309020205020404" pitchFamily="49" charset="0"/>
                <a:cs typeface="Courier New" panose="02070309020205020404" pitchFamily="49" charset="0"/>
              </a:rPr>
              <a:t> &gt;&gt; input) </a:t>
            </a:r>
          </a:p>
          <a:p>
            <a:pPr marL="457200" lvl="1" indent="0">
              <a:buNone/>
            </a:pP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	if (input &gt; largest) </a:t>
            </a:r>
          </a:p>
          <a:p>
            <a:pPr marL="457200" lvl="1" indent="0">
              <a:buNone/>
            </a:pPr>
            <a:r>
              <a:rPr lang="en-US" sz="2000" b="1" dirty="0">
                <a:latin typeface="Courier New" panose="02070309020205020404" pitchFamily="49" charset="0"/>
                <a:cs typeface="Courier New" panose="02070309020205020404" pitchFamily="49" charset="0"/>
              </a:rPr>
              <a:t>	{ largest = input; } </a:t>
            </a:r>
          </a:p>
          <a:p>
            <a:pPr marL="457200" lvl="1" indent="0">
              <a:buNone/>
            </a:pPr>
            <a:r>
              <a:rPr lang="en-US" sz="2000" b="1" dirty="0">
                <a:latin typeface="Courier New" panose="02070309020205020404" pitchFamily="49" charset="0"/>
                <a:cs typeface="Courier New" panose="02070309020205020404" pitchFamily="49" charset="0"/>
              </a:rPr>
              <a:t>	else if (input &lt; smallest)</a:t>
            </a:r>
          </a:p>
          <a:p>
            <a:pPr marL="457200" lvl="1" indent="0">
              <a:buNone/>
            </a:pPr>
            <a:r>
              <a:rPr lang="en-US" sz="2000" b="1" dirty="0">
                <a:latin typeface="Courier New" panose="02070309020205020404" pitchFamily="49" charset="0"/>
                <a:cs typeface="Courier New" panose="02070309020205020404" pitchFamily="49" charset="0"/>
              </a:rPr>
              <a:t>	{ smallest = input; }</a:t>
            </a:r>
          </a:p>
          <a:p>
            <a:pPr marL="457200" lvl="1" indent="0">
              <a:buNone/>
            </a:pPr>
            <a:r>
              <a:rPr lang="en-US" sz="2000" b="1" dirty="0">
                <a:latin typeface="Courier New" panose="02070309020205020404" pitchFamily="49" charset="0"/>
                <a:cs typeface="Courier New" panose="02070309020205020404" pitchFamily="49" charset="0"/>
              </a:rPr>
              <a:t>}</a:t>
            </a:r>
          </a:p>
          <a:p>
            <a:pPr marL="457200" lvl="1" indent="0">
              <a:buNone/>
            </a:pPr>
            <a:endParaRPr lang="en-US" sz="2000" b="1" dirty="0">
              <a:latin typeface="Courier New" panose="02070309020205020404" pitchFamily="49" charset="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36735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49902"/>
            <a:ext cx="8267700" cy="533400"/>
          </a:xfrm>
        </p:spPr>
        <p:txBody>
          <a:bodyPr/>
          <a:lstStyle/>
          <a:p>
            <a:r>
              <a:rPr lang="en-US" dirty="0"/>
              <a:t>Common Loop Algorithms: Comparing Adjacent Values</a:t>
            </a:r>
          </a:p>
        </p:txBody>
      </p:sp>
      <p:sp>
        <p:nvSpPr>
          <p:cNvPr id="3" name="Content Placeholder 2"/>
          <p:cNvSpPr>
            <a:spLocks noGrp="1"/>
          </p:cNvSpPr>
          <p:nvPr>
            <p:ph idx="1"/>
          </p:nvPr>
        </p:nvSpPr>
        <p:spPr>
          <a:xfrm>
            <a:off x="0" y="875051"/>
            <a:ext cx="9067800" cy="5638800"/>
          </a:xfrm>
        </p:spPr>
        <p:txBody>
          <a:bodyPr/>
          <a:lstStyle/>
          <a:p>
            <a:pPr marL="457200" lvl="1" indent="0">
              <a:buNone/>
            </a:pPr>
            <a:r>
              <a:rPr lang="en-US" sz="2000" b="1" dirty="0">
                <a:latin typeface="Courier New" panose="02070309020205020404" pitchFamily="49" charset="0"/>
                <a:cs typeface="Courier New" panose="02070309020205020404" pitchFamily="49" charset="0"/>
              </a:rPr>
              <a:t>//Find adjacent duplicates of user input list</a:t>
            </a:r>
          </a:p>
          <a:p>
            <a:pPr marL="457200" lvl="1" indent="0">
              <a:buNone/>
            </a:pPr>
            <a:r>
              <a:rPr lang="en-US" sz="2000" b="1" dirty="0">
                <a:latin typeface="Courier New" panose="02070309020205020404" pitchFamily="49" charset="0"/>
                <a:cs typeface="Courier New" panose="02070309020205020404" pitchFamily="49" charset="0"/>
              </a:rPr>
              <a:t>// In a later chapter, we'll show how to use arrays to </a:t>
            </a:r>
          </a:p>
          <a:p>
            <a:pPr marL="457200" lvl="1" indent="0">
              <a:buNone/>
            </a:pPr>
            <a:r>
              <a:rPr lang="en-US" sz="2000" b="1" dirty="0">
                <a:latin typeface="Courier New" panose="02070309020205020404" pitchFamily="49" charset="0"/>
                <a:cs typeface="Courier New" panose="02070309020205020404" pitchFamily="49" charset="0"/>
              </a:rPr>
              <a:t>// find non-adjacent duplicates</a:t>
            </a:r>
          </a:p>
          <a:p>
            <a:pPr marL="457200" lvl="1" indent="0">
              <a:buNone/>
            </a:pPr>
            <a:endParaRPr lang="en-US" sz="2000" b="1" dirty="0">
              <a:latin typeface="Courier New" panose="02070309020205020404" pitchFamily="49" charset="0"/>
              <a:cs typeface="Courier New" panose="02070309020205020404" pitchFamily="49" charset="0"/>
            </a:endParaRPr>
          </a:p>
          <a:p>
            <a:pPr marL="457200" lvl="1" indent="0">
              <a:buNone/>
            </a:pPr>
            <a:r>
              <a:rPr lang="en-US" sz="2000" b="1" dirty="0">
                <a:latin typeface="Courier New" panose="02070309020205020404" pitchFamily="49" charset="0"/>
                <a:cs typeface="Courier New" panose="02070309020205020404" pitchFamily="49" charset="0"/>
              </a:rPr>
              <a:t>double input; </a:t>
            </a:r>
          </a:p>
          <a:p>
            <a:pPr marL="457200" lvl="1" indent="0">
              <a:buNone/>
            </a:pPr>
            <a:r>
              <a:rPr lang="en-US" sz="2000" b="1" dirty="0">
                <a:latin typeface="Courier New" panose="02070309020205020404" pitchFamily="49" charset="0"/>
                <a:cs typeface="Courier New" panose="02070309020205020404" pitchFamily="49" charset="0"/>
              </a:rPr>
              <a:t>double previous; //to keep track of prior entry</a:t>
            </a:r>
          </a:p>
          <a:p>
            <a:pPr marL="457200" lvl="1" indent="0">
              <a:buNone/>
            </a:pPr>
            <a:r>
              <a:rPr lang="en-US" sz="2000" b="1" dirty="0" err="1">
                <a:latin typeface="Courier New" panose="02070309020205020404" pitchFamily="49" charset="0"/>
                <a:cs typeface="Courier New" panose="02070309020205020404" pitchFamily="49" charset="0"/>
              </a:rPr>
              <a:t>cin</a:t>
            </a:r>
            <a:r>
              <a:rPr lang="en-US" sz="2000" b="1" dirty="0">
                <a:latin typeface="Courier New" panose="02070309020205020404" pitchFamily="49" charset="0"/>
                <a:cs typeface="Courier New" panose="02070309020205020404" pitchFamily="49" charset="0"/>
              </a:rPr>
              <a:t> &gt;&gt; previous; //first entry becomes first previous</a:t>
            </a:r>
          </a:p>
          <a:p>
            <a:pPr marL="457200" lvl="1" indent="0">
              <a:buNone/>
            </a:pPr>
            <a:r>
              <a:rPr lang="en-US" sz="2000" b="1" dirty="0">
                <a:latin typeface="Courier New" panose="02070309020205020404" pitchFamily="49" charset="0"/>
                <a:cs typeface="Courier New" panose="02070309020205020404" pitchFamily="49" charset="0"/>
              </a:rPr>
              <a:t>while (</a:t>
            </a:r>
            <a:r>
              <a:rPr lang="en-US" sz="2000" b="1" dirty="0" err="1">
                <a:latin typeface="Courier New" panose="02070309020205020404" pitchFamily="49" charset="0"/>
                <a:cs typeface="Courier New" panose="02070309020205020404" pitchFamily="49" charset="0"/>
              </a:rPr>
              <a:t>cin</a:t>
            </a:r>
            <a:r>
              <a:rPr lang="en-US" sz="2000" b="1" dirty="0">
                <a:latin typeface="Courier New" panose="02070309020205020404" pitchFamily="49" charset="0"/>
                <a:cs typeface="Courier New" panose="02070309020205020404" pitchFamily="49" charset="0"/>
              </a:rPr>
              <a:t> &gt;&gt; input) </a:t>
            </a:r>
          </a:p>
          <a:p>
            <a:pPr marL="457200" lvl="1" indent="0">
              <a:buNone/>
            </a:pP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	if (input == previous) </a:t>
            </a:r>
          </a:p>
          <a:p>
            <a:pPr marL="457200" lvl="1" indent="0">
              <a:buNone/>
            </a:pPr>
            <a:r>
              <a:rPr lang="en-US" sz="2000" b="1" dirty="0">
                <a:latin typeface="Courier New" panose="02070309020205020404" pitchFamily="49" charset="0"/>
                <a:cs typeface="Courier New" panose="02070309020205020404" pitchFamily="49" charset="0"/>
              </a:rPr>
              <a:t>	{ </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cout</a:t>
            </a:r>
            <a:r>
              <a:rPr lang="en-US" sz="2000" b="1" dirty="0">
                <a:latin typeface="Courier New" panose="02070309020205020404" pitchFamily="49" charset="0"/>
                <a:cs typeface="Courier New" panose="02070309020205020404" pitchFamily="49" charset="0"/>
              </a:rPr>
              <a:t> &lt;&lt; "Duplicate input" &lt;&lt; </a:t>
            </a:r>
            <a:r>
              <a:rPr lang="en-US" sz="2000" b="1" dirty="0" err="1">
                <a:latin typeface="Courier New" panose="02070309020205020404" pitchFamily="49" charset="0"/>
                <a:cs typeface="Courier New" panose="02070309020205020404" pitchFamily="49" charset="0"/>
              </a:rPr>
              <a:t>endl</a:t>
            </a:r>
            <a:r>
              <a:rPr lang="en-US" sz="2000" b="1" dirty="0">
                <a:latin typeface="Courier New" panose="02070309020205020404" pitchFamily="49" charset="0"/>
                <a:cs typeface="Courier New" panose="02070309020205020404" pitchFamily="49" charset="0"/>
              </a:rPr>
              <a:t>; </a:t>
            </a:r>
          </a:p>
          <a:p>
            <a:pPr marL="457200" lvl="1" indent="0">
              <a:buNone/>
            </a:pPr>
            <a:r>
              <a:rPr lang="en-US" sz="2000" b="1" dirty="0">
                <a:latin typeface="Courier New" panose="02070309020205020404" pitchFamily="49" charset="0"/>
                <a:cs typeface="Courier New" panose="02070309020205020404" pitchFamily="49" charset="0"/>
              </a:rPr>
              <a:t>	} </a:t>
            </a:r>
          </a:p>
          <a:p>
            <a:pPr marL="457200" lvl="1" indent="0">
              <a:buNone/>
            </a:pPr>
            <a:r>
              <a:rPr lang="en-US" sz="2000" b="1" dirty="0">
                <a:latin typeface="Courier New" panose="02070309020205020404" pitchFamily="49" charset="0"/>
                <a:cs typeface="Courier New" panose="02070309020205020404" pitchFamily="49" charset="0"/>
              </a:rPr>
              <a:t>	previous = input; //save it to compare to next input</a:t>
            </a:r>
          </a:p>
          <a:p>
            <a:pPr marL="457200" lvl="1" indent="0">
              <a:buNone/>
            </a:pPr>
            <a:r>
              <a:rPr lang="en-US" sz="2000" b="1" dirty="0">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1015900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2467" name="Rectangle 2"/>
          <p:cNvSpPr>
            <a:spLocks noGrp="1" noChangeArrowheads="1"/>
          </p:cNvSpPr>
          <p:nvPr>
            <p:ph type="title"/>
          </p:nvPr>
        </p:nvSpPr>
        <p:spPr>
          <a:xfrm>
            <a:off x="800100" y="152400"/>
            <a:ext cx="6286500" cy="533400"/>
          </a:xfrm>
        </p:spPr>
        <p:txBody>
          <a:bodyPr/>
          <a:lstStyle/>
          <a:p>
            <a:pPr eaLnBrk="1" hangingPunct="1"/>
            <a:r>
              <a:rPr lang="en-US" altLang="en-US" dirty="0"/>
              <a:t>How to Write a Loop</a:t>
            </a:r>
          </a:p>
        </p:txBody>
      </p:sp>
      <p:sp>
        <p:nvSpPr>
          <p:cNvPr id="62468" name="Rectangle 3"/>
          <p:cNvSpPr>
            <a:spLocks noChangeArrowheads="1"/>
          </p:cNvSpPr>
          <p:nvPr/>
        </p:nvSpPr>
        <p:spPr bwMode="auto">
          <a:xfrm>
            <a:off x="629588" y="928688"/>
            <a:ext cx="827457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buFontTx/>
              <a:buChar char="•"/>
            </a:pPr>
            <a:r>
              <a:rPr lang="en-US" altLang="en-US" sz="2400" dirty="0">
                <a:latin typeface="Arial" panose="020B0604020202020204" pitchFamily="34" charset="0"/>
              </a:rPr>
              <a:t>These are the steps to follow when turning a problem description into a code loop:</a:t>
            </a:r>
          </a:p>
          <a:p>
            <a:pPr eaLnBrk="1" hangingPunct="1">
              <a:spcBef>
                <a:spcPct val="20000"/>
              </a:spcBef>
              <a:buFontTx/>
              <a:buChar char="•"/>
            </a:pPr>
            <a:endParaRPr lang="en-US" altLang="en-US" sz="2400" b="0" dirty="0">
              <a:latin typeface="Arial" panose="020B0604020202020204" pitchFamily="34" charset="0"/>
            </a:endParaRPr>
          </a:p>
          <a:p>
            <a:pPr marL="457200" indent="-457200" eaLnBrk="1" hangingPunct="1">
              <a:spcBef>
                <a:spcPct val="20000"/>
              </a:spcBef>
              <a:buFont typeface="+mj-lt"/>
              <a:buAutoNum type="arabicPeriod"/>
            </a:pPr>
            <a:r>
              <a:rPr lang="en-US" altLang="en-US" sz="2400" b="0" dirty="0">
                <a:latin typeface="Arial" panose="020B0604020202020204" pitchFamily="34" charset="0"/>
              </a:rPr>
              <a:t>Decide what work must be done inside the loop</a:t>
            </a:r>
          </a:p>
          <a:p>
            <a:pPr marL="857250" lvl="1" indent="-457200" eaLnBrk="1" hangingPunct="1">
              <a:spcBef>
                <a:spcPct val="20000"/>
              </a:spcBef>
              <a:buFont typeface="Arial" panose="020B0604020202020204" pitchFamily="34" charset="0"/>
              <a:buChar char="•"/>
            </a:pPr>
            <a:r>
              <a:rPr lang="en-US" altLang="en-US" sz="2400" b="0" i="1" dirty="0">
                <a:latin typeface="Arial" panose="020B0604020202020204" pitchFamily="34" charset="0"/>
              </a:rPr>
              <a:t>For example, read another item or update a total</a:t>
            </a:r>
          </a:p>
          <a:p>
            <a:pPr marL="457200" indent="-457200" eaLnBrk="1" hangingPunct="1">
              <a:spcBef>
                <a:spcPct val="20000"/>
              </a:spcBef>
              <a:buFont typeface="+mj-lt"/>
              <a:buAutoNum type="arabicPeriod"/>
            </a:pPr>
            <a:r>
              <a:rPr lang="en-US" altLang="en-US" sz="2400" b="0" dirty="0">
                <a:latin typeface="Arial" panose="020B0604020202020204" pitchFamily="34" charset="0"/>
              </a:rPr>
              <a:t>Specify the loop condition</a:t>
            </a:r>
          </a:p>
          <a:p>
            <a:pPr marL="857250" lvl="1" indent="-457200" eaLnBrk="1" hangingPunct="1">
              <a:spcBef>
                <a:spcPct val="20000"/>
              </a:spcBef>
              <a:buFont typeface="Arial" panose="020B0604020202020204" pitchFamily="34" charset="0"/>
              <a:buChar char="•"/>
            </a:pPr>
            <a:r>
              <a:rPr lang="en-US" altLang="en-US" sz="2400" b="0" i="1" dirty="0">
                <a:solidFill>
                  <a:srgbClr val="000000"/>
                </a:solidFill>
                <a:latin typeface="Arial" panose="020B0604020202020204" pitchFamily="34" charset="0"/>
              </a:rPr>
              <a:t>Such as exhausting a count or invalid input</a:t>
            </a:r>
            <a:endParaRPr lang="en-US" altLang="en-US" sz="2400" b="0" dirty="0">
              <a:latin typeface="Arial" panose="020B0604020202020204" pitchFamily="34" charset="0"/>
            </a:endParaRPr>
          </a:p>
          <a:p>
            <a:pPr marL="457200" indent="-457200" eaLnBrk="1" hangingPunct="1">
              <a:spcBef>
                <a:spcPct val="20000"/>
              </a:spcBef>
              <a:buFont typeface="+mj-lt"/>
              <a:buAutoNum type="arabicPeriod"/>
            </a:pPr>
            <a:r>
              <a:rPr lang="en-US" altLang="en-US" sz="2400" b="0" dirty="0">
                <a:latin typeface="Arial" panose="020B0604020202020204" pitchFamily="34" charset="0"/>
              </a:rPr>
              <a:t>Determine the loop type</a:t>
            </a:r>
          </a:p>
          <a:p>
            <a:pPr marL="857250" lvl="1" indent="-457200" eaLnBrk="1" hangingPunct="1">
              <a:spcBef>
                <a:spcPct val="20000"/>
              </a:spcBef>
              <a:buFont typeface="Arial" panose="020B0604020202020204" pitchFamily="34" charset="0"/>
              <a:buChar char="•"/>
            </a:pPr>
            <a:r>
              <a:rPr lang="en-US" altLang="en-US" sz="2400" b="0" i="1" dirty="0">
                <a:latin typeface="Arial" panose="020B0604020202020204" pitchFamily="34" charset="0"/>
              </a:rPr>
              <a:t>Use </a:t>
            </a:r>
            <a:r>
              <a:rPr lang="en-US" altLang="en-US" b="0" i="1" dirty="0">
                <a:cs typeface="Courier New" panose="02070309020205020404" pitchFamily="49" charset="0"/>
              </a:rPr>
              <a:t>for</a:t>
            </a:r>
            <a:r>
              <a:rPr lang="en-US" altLang="en-US" sz="2400" b="0" i="1" dirty="0">
                <a:cs typeface="Courier New" panose="02070309020205020404" pitchFamily="49" charset="0"/>
              </a:rPr>
              <a:t> </a:t>
            </a:r>
            <a:r>
              <a:rPr lang="en-US" altLang="en-US" sz="2400" b="0" i="1" dirty="0">
                <a:latin typeface="Arial" panose="020B0604020202020204" pitchFamily="34" charset="0"/>
              </a:rPr>
              <a:t>in counting loops, </a:t>
            </a:r>
            <a:r>
              <a:rPr lang="en-US" altLang="en-US" b="0" i="1" dirty="0">
                <a:cs typeface="Courier New" panose="02070309020205020404" pitchFamily="49" charset="0"/>
              </a:rPr>
              <a:t>while</a:t>
            </a:r>
            <a:r>
              <a:rPr lang="en-US" altLang="en-US" sz="2400" b="0" i="1" dirty="0">
                <a:latin typeface="Arial" panose="020B0604020202020204" pitchFamily="34" charset="0"/>
              </a:rPr>
              <a:t> for event-controlled</a:t>
            </a:r>
          </a:p>
          <a:p>
            <a:pPr marL="457200" indent="-457200" eaLnBrk="1" hangingPunct="1">
              <a:spcBef>
                <a:spcPct val="20000"/>
              </a:spcBef>
              <a:buFont typeface="+mj-lt"/>
              <a:buAutoNum type="arabicPeriod"/>
            </a:pPr>
            <a:r>
              <a:rPr lang="en-US" altLang="en-US" sz="2400" b="0" dirty="0">
                <a:latin typeface="Arial" panose="020B0604020202020204" pitchFamily="34" charset="0"/>
              </a:rPr>
              <a:t>Set up variables for entering the loop for the first time</a:t>
            </a:r>
          </a:p>
          <a:p>
            <a:pPr marL="457200" indent="-457200" eaLnBrk="1" hangingPunct="1">
              <a:spcBef>
                <a:spcPct val="20000"/>
              </a:spcBef>
              <a:buFont typeface="+mj-lt"/>
              <a:buAutoNum type="arabicPeriod"/>
            </a:pPr>
            <a:r>
              <a:rPr lang="en-US" altLang="en-US" sz="2400" b="0" dirty="0">
                <a:latin typeface="Arial" panose="020B0604020202020204" pitchFamily="34" charset="0"/>
              </a:rPr>
              <a:t>Process the result after the loop has finished</a:t>
            </a:r>
          </a:p>
          <a:p>
            <a:pPr marL="457200" indent="-457200" eaLnBrk="1" hangingPunct="1">
              <a:spcBef>
                <a:spcPct val="20000"/>
              </a:spcBef>
              <a:buFont typeface="+mj-lt"/>
              <a:buAutoNum type="arabicPeriod"/>
            </a:pPr>
            <a:r>
              <a:rPr lang="en-US" altLang="en-US" sz="2400" b="0" dirty="0">
                <a:latin typeface="Arial" panose="020B0604020202020204" pitchFamily="34" charset="0"/>
              </a:rPr>
              <a:t>Trace the loop with typical examples</a:t>
            </a:r>
          </a:p>
          <a:p>
            <a:pPr marL="457200" indent="-457200" eaLnBrk="1" hangingPunct="1">
              <a:spcBef>
                <a:spcPct val="20000"/>
              </a:spcBef>
              <a:buFont typeface="+mj-lt"/>
              <a:buAutoNum type="arabicPeriod"/>
            </a:pPr>
            <a:r>
              <a:rPr lang="en-US" altLang="en-US" sz="2400" b="0" dirty="0">
                <a:latin typeface="Arial" panose="020B0604020202020204" pitchFamily="34" charset="0"/>
              </a:rPr>
              <a:t>Implement the loop in C++</a:t>
            </a:r>
          </a:p>
        </p:txBody>
      </p:sp>
    </p:spTree>
    <p:extLst>
      <p:ext uri="{BB962C8B-B14F-4D97-AF65-F5344CB8AC3E}">
        <p14:creationId xmlns:p14="http://schemas.microsoft.com/office/powerpoint/2010/main" val="4111404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09746"/>
            <a:ext cx="8610600" cy="533400"/>
          </a:xfrm>
        </p:spPr>
        <p:txBody>
          <a:bodyPr/>
          <a:lstStyle/>
          <a:p>
            <a:r>
              <a:rPr lang="en-US" dirty="0"/>
              <a:t>Worked Example 4.1: Loop to Remove Chars from </a:t>
            </a:r>
            <a:r>
              <a:rPr lang="en-US" dirty="0">
                <a:latin typeface="Courier New" panose="02070309020205020404" pitchFamily="49" charset="0"/>
                <a:cs typeface="Courier New" panose="02070309020205020404" pitchFamily="49" charset="0"/>
              </a:rPr>
              <a:t>string</a:t>
            </a:r>
          </a:p>
        </p:txBody>
      </p:sp>
      <p:sp>
        <p:nvSpPr>
          <p:cNvPr id="3" name="Content Placeholder 2"/>
          <p:cNvSpPr>
            <a:spLocks noGrp="1"/>
          </p:cNvSpPr>
          <p:nvPr>
            <p:ph idx="1"/>
          </p:nvPr>
        </p:nvSpPr>
        <p:spPr>
          <a:xfrm>
            <a:off x="457200" y="850510"/>
            <a:ext cx="8229600" cy="4525962"/>
          </a:xfrm>
        </p:spPr>
        <p:txBody>
          <a:bodyPr/>
          <a:lstStyle/>
          <a:p>
            <a:pPr marL="0" indent="0" defTabSz="457200">
              <a:spcBef>
                <a:spcPts val="0"/>
              </a:spcBef>
              <a:buNone/>
            </a:pPr>
            <a:r>
              <a:rPr lang="en-US" sz="1600" dirty="0">
                <a:latin typeface="Courier New" panose="02070309020205020404" pitchFamily="49" charset="0"/>
                <a:cs typeface="Courier New" panose="02070309020205020404" pitchFamily="49" charset="0"/>
              </a:rPr>
              <a:t>// worked_example_1/ccnumber.cpp</a:t>
            </a:r>
          </a:p>
          <a:p>
            <a:pPr marL="0" indent="0" defTabSz="457200">
              <a:spcBef>
                <a:spcPts val="0"/>
              </a:spcBef>
              <a:buNone/>
            </a:pPr>
            <a:r>
              <a:rPr lang="en-US" sz="1600" dirty="0">
                <a:latin typeface="Courier New" panose="02070309020205020404" pitchFamily="49" charset="0"/>
                <a:cs typeface="Courier New" panose="02070309020205020404" pitchFamily="49" charset="0"/>
              </a:rPr>
              <a:t>// Removes all spaces or dashes from a string </a:t>
            </a:r>
          </a:p>
          <a:p>
            <a:pPr marL="0" indent="0" defTabSz="457200">
              <a:spcBef>
                <a:spcPts val="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iostream</a:t>
            </a:r>
            <a:r>
              <a:rPr lang="en-US" sz="1600" dirty="0">
                <a:latin typeface="Courier New" panose="02070309020205020404" pitchFamily="49" charset="0"/>
                <a:cs typeface="Courier New" panose="02070309020205020404" pitchFamily="49" charset="0"/>
              </a:rPr>
              <a:t>&gt;</a:t>
            </a:r>
          </a:p>
          <a:p>
            <a:pPr marL="0" indent="0" defTabSz="457200">
              <a:spcBef>
                <a:spcPts val="0"/>
              </a:spcBef>
              <a:buNone/>
            </a:pPr>
            <a:r>
              <a:rPr lang="en-US" sz="1600" dirty="0">
                <a:latin typeface="Courier New" panose="02070309020205020404" pitchFamily="49" charset="0"/>
                <a:cs typeface="Courier New" panose="02070309020205020404" pitchFamily="49" charset="0"/>
              </a:rPr>
              <a:t>#include &lt;string&gt;</a:t>
            </a:r>
          </a:p>
          <a:p>
            <a:pPr marL="0" indent="0" defTabSz="457200">
              <a:spcBef>
                <a:spcPts val="0"/>
              </a:spcBef>
              <a:buNone/>
            </a:pPr>
            <a:r>
              <a:rPr lang="en-US" sz="1600" dirty="0">
                <a:latin typeface="Courier New" panose="02070309020205020404" pitchFamily="49" charset="0"/>
                <a:cs typeface="Courier New" panose="02070309020205020404" pitchFamily="49" charset="0"/>
              </a:rPr>
              <a:t>using namespace </a:t>
            </a:r>
            <a:r>
              <a:rPr lang="en-US" sz="1600" dirty="0" err="1">
                <a:latin typeface="Courier New" panose="02070309020205020404" pitchFamily="49" charset="0"/>
                <a:cs typeface="Courier New" panose="02070309020205020404" pitchFamily="49" charset="0"/>
              </a:rPr>
              <a:t>std</a:t>
            </a:r>
            <a:r>
              <a:rPr lang="en-US" sz="1600" dirty="0">
                <a:latin typeface="Courier New" panose="02070309020205020404" pitchFamily="49" charset="0"/>
                <a:cs typeface="Courier New" panose="02070309020205020404" pitchFamily="49" charset="0"/>
              </a:rPr>
              <a:t>; </a:t>
            </a:r>
          </a:p>
          <a:p>
            <a:pPr marL="0" indent="0" defTabSz="457200">
              <a:spcBef>
                <a:spcPts val="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 </a:t>
            </a:r>
          </a:p>
          <a:p>
            <a:pPr marL="0" indent="0" defTabSz="457200">
              <a:spcBef>
                <a:spcPts val="0"/>
              </a:spcBef>
              <a:buNone/>
            </a:pPr>
            <a:r>
              <a:rPr lang="en-US" sz="1600" dirty="0">
                <a:latin typeface="Courier New" panose="02070309020205020404" pitchFamily="49" charset="0"/>
                <a:cs typeface="Courier New" panose="02070309020205020404" pitchFamily="49" charset="0"/>
              </a:rPr>
              <a:t>{ </a:t>
            </a:r>
          </a:p>
          <a:p>
            <a:pPr marL="0" indent="0" defTabSz="457200">
              <a:spcBef>
                <a:spcPts val="0"/>
              </a:spcBef>
              <a:buNone/>
            </a:pPr>
            <a:r>
              <a:rPr lang="en-US" sz="1600" dirty="0">
                <a:latin typeface="Courier New" panose="02070309020205020404" pitchFamily="49" charset="0"/>
                <a:cs typeface="Courier New" panose="02070309020205020404" pitchFamily="49" charset="0"/>
              </a:rPr>
              <a:t>	string </a:t>
            </a:r>
            <a:r>
              <a:rPr lang="en-US" sz="1600" dirty="0" err="1">
                <a:latin typeface="Courier New" panose="02070309020205020404" pitchFamily="49" charset="0"/>
                <a:cs typeface="Courier New" panose="02070309020205020404" pitchFamily="49" charset="0"/>
              </a:rPr>
              <a:t>credit_card_number</a:t>
            </a:r>
            <a:r>
              <a:rPr lang="en-US" sz="1600" dirty="0">
                <a:latin typeface="Courier New" panose="02070309020205020404" pitchFamily="49" charset="0"/>
                <a:cs typeface="Courier New" panose="02070309020205020404" pitchFamily="49" charset="0"/>
              </a:rPr>
              <a:t> = "4123-5678-9012-3450"; </a:t>
            </a:r>
          </a:p>
          <a:p>
            <a:pPr marL="0" indent="0" defTabSz="45720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p>
          <a:p>
            <a:pPr marL="0" indent="0" defTabSz="457200">
              <a:spcBef>
                <a:spcPts val="0"/>
              </a:spcBef>
              <a:buNone/>
            </a:pPr>
            <a:r>
              <a:rPr lang="en-US" sz="1600" dirty="0">
                <a:latin typeface="Courier New" panose="02070309020205020404" pitchFamily="49" charset="0"/>
                <a:cs typeface="Courier New" panose="02070309020205020404" pitchFamily="49" charset="0"/>
              </a:rPr>
              <a:t>	while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credit_card_number.length</a:t>
            </a:r>
            <a:r>
              <a:rPr lang="en-US" sz="1600" dirty="0">
                <a:latin typeface="Courier New" panose="02070309020205020404" pitchFamily="49" charset="0"/>
                <a:cs typeface="Courier New" panose="02070309020205020404" pitchFamily="49" charset="0"/>
              </a:rPr>
              <a:t>()) </a:t>
            </a:r>
          </a:p>
          <a:p>
            <a:pPr marL="0" indent="0" defTabSz="457200">
              <a:spcBef>
                <a:spcPts val="0"/>
              </a:spcBef>
              <a:buNone/>
            </a:pPr>
            <a:r>
              <a:rPr lang="en-US" sz="1600" dirty="0">
                <a:latin typeface="Courier New" panose="02070309020205020404" pitchFamily="49" charset="0"/>
                <a:cs typeface="Courier New" panose="02070309020205020404" pitchFamily="49" charset="0"/>
              </a:rPr>
              <a:t>	{ 	string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credit_card_number.substr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1); </a:t>
            </a:r>
          </a:p>
          <a:p>
            <a:pPr marL="0" indent="0" defTabSz="457200">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 //must remove char</a:t>
            </a:r>
          </a:p>
          <a:p>
            <a:pPr marL="0" indent="0" defTabSz="457200">
              <a:spcBef>
                <a:spcPts val="0"/>
              </a:spcBef>
              <a:buNone/>
            </a:pPr>
            <a:r>
              <a:rPr lang="en-US" sz="1600" dirty="0">
                <a:latin typeface="Courier New" panose="02070309020205020404" pitchFamily="49" charset="0"/>
                <a:cs typeface="Courier New" panose="02070309020205020404" pitchFamily="49" charset="0"/>
              </a:rPr>
              <a:t> 		{ </a:t>
            </a:r>
          </a:p>
          <a:p>
            <a:pPr marL="0" indent="0" defTabSz="457200">
              <a:spcBef>
                <a:spcPts val="0"/>
              </a:spcBef>
              <a:buNone/>
            </a:pPr>
            <a:r>
              <a:rPr lang="en-US" sz="1600" dirty="0">
                <a:latin typeface="Courier New" panose="02070309020205020404" pitchFamily="49" charset="0"/>
                <a:cs typeface="Courier New" panose="02070309020205020404" pitchFamily="49" charset="0"/>
              </a:rPr>
              <a:t>			string before = </a:t>
            </a:r>
            <a:r>
              <a:rPr lang="en-US" sz="1600" dirty="0" err="1">
                <a:latin typeface="Courier New" panose="02070309020205020404" pitchFamily="49" charset="0"/>
                <a:cs typeface="Courier New" panose="02070309020205020404" pitchFamily="49" charset="0"/>
              </a:rPr>
              <a:t>credit_card_number.substr</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0" indent="0" defTabSz="457200">
              <a:spcBef>
                <a:spcPts val="0"/>
              </a:spcBef>
              <a:buNone/>
            </a:pPr>
            <a:r>
              <a:rPr lang="en-US" sz="1600" dirty="0">
                <a:latin typeface="Courier New" panose="02070309020205020404" pitchFamily="49" charset="0"/>
                <a:cs typeface="Courier New" panose="02070309020205020404" pitchFamily="49" charset="0"/>
              </a:rPr>
              <a:t>			string after = </a:t>
            </a:r>
            <a:r>
              <a:rPr lang="en-US" sz="1600" dirty="0" err="1">
                <a:latin typeface="Courier New" panose="02070309020205020404" pitchFamily="49" charset="0"/>
                <a:cs typeface="Courier New" panose="02070309020205020404" pitchFamily="49" charset="0"/>
              </a:rPr>
              <a:t>credit_card_number.substr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credit_card_number</a:t>
            </a:r>
            <a:r>
              <a:rPr lang="en-US" sz="1600" dirty="0">
                <a:latin typeface="Courier New" panose="02070309020205020404" pitchFamily="49" charset="0"/>
                <a:cs typeface="Courier New" panose="02070309020205020404" pitchFamily="49" charset="0"/>
              </a:rPr>
              <a:t> = before + after; </a:t>
            </a:r>
          </a:p>
          <a:p>
            <a:pPr marL="0" indent="0" defTabSz="457200">
              <a:spcBef>
                <a:spcPts val="0"/>
              </a:spcBef>
              <a:buNone/>
            </a:pPr>
            <a:r>
              <a:rPr lang="en-US" sz="1600" dirty="0">
                <a:latin typeface="Courier New" panose="02070309020205020404" pitchFamily="49" charset="0"/>
                <a:cs typeface="Courier New" panose="02070309020205020404" pitchFamily="49" charset="0"/>
              </a:rPr>
              <a:t>		} </a:t>
            </a:r>
          </a:p>
          <a:p>
            <a:pPr marL="0" indent="0" defTabSz="457200">
              <a:spcBef>
                <a:spcPts val="0"/>
              </a:spcBef>
              <a:buNone/>
            </a:pPr>
            <a:r>
              <a:rPr lang="en-US" sz="1600" dirty="0">
                <a:latin typeface="Courier New" panose="02070309020205020404" pitchFamily="49" charset="0"/>
                <a:cs typeface="Courier New" panose="02070309020205020404" pitchFamily="49" charset="0"/>
              </a:rPr>
              <a:t>		else // no need to remove it, go to next char</a:t>
            </a:r>
          </a:p>
          <a:p>
            <a:pPr marL="0" indent="0" defTabSz="457200">
              <a:spcBef>
                <a:spcPts val="0"/>
              </a:spcBef>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p>
          <a:p>
            <a:pPr marL="0" indent="0" defTabSz="457200">
              <a:spcBef>
                <a:spcPts val="0"/>
              </a:spcBef>
              <a:buNone/>
            </a:pPr>
            <a:r>
              <a:rPr lang="en-US" sz="1600" dirty="0">
                <a:latin typeface="Courier New" panose="02070309020205020404" pitchFamily="49" charset="0"/>
                <a:cs typeface="Courier New" panose="02070309020205020404" pitchFamily="49" charset="0"/>
              </a:rPr>
              <a:t>	} </a:t>
            </a:r>
          </a:p>
          <a:p>
            <a:pPr marL="0" indent="0" defTabSz="45720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t>
            </a:r>
            <a:r>
              <a:rPr lang="en-US" sz="1600" dirty="0" err="1">
                <a:latin typeface="Courier New" panose="02070309020205020404" pitchFamily="49" charset="0"/>
                <a:cs typeface="Courier New" panose="02070309020205020404" pitchFamily="49" charset="0"/>
              </a:rPr>
              <a:t>credit_card_number</a:t>
            </a:r>
            <a:r>
              <a:rPr lang="en-US" sz="1600" dirty="0">
                <a:latin typeface="Courier New" panose="02070309020205020404" pitchFamily="49" charset="0"/>
                <a:cs typeface="Courier New" panose="02070309020205020404" pitchFamily="49" charset="0"/>
              </a:rPr>
              <a:t>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 </a:t>
            </a:r>
          </a:p>
          <a:p>
            <a:pPr marL="0" indent="0" defTabSz="457200">
              <a:spcBef>
                <a:spcPts val="0"/>
              </a:spcBef>
              <a:buNone/>
            </a:pPr>
            <a:r>
              <a:rPr lang="en-US" sz="1600" dirty="0">
                <a:latin typeface="Courier New" panose="02070309020205020404" pitchFamily="49" charset="0"/>
                <a:cs typeface="Courier New" panose="02070309020205020404" pitchFamily="49" charset="0"/>
              </a:rPr>
              <a:t>	return 0; </a:t>
            </a:r>
          </a:p>
          <a:p>
            <a:pPr marL="0" indent="0" defTabSz="457200">
              <a:spcBef>
                <a:spcPts val="0"/>
              </a:spcBef>
              <a:buNone/>
            </a:pPr>
            <a:r>
              <a:rPr lang="en-US" sz="1600" dirty="0">
                <a:latin typeface="Courier New" panose="02070309020205020404" pitchFamily="49" charset="0"/>
                <a:cs typeface="Courier New" panose="02070309020205020404" pitchFamily="49" charset="0"/>
              </a:rPr>
              <a:t>}</a:t>
            </a:r>
          </a:p>
        </p:txBody>
      </p:sp>
      <p:sp>
        <p:nvSpPr>
          <p:cNvPr id="6"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233430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25603" name="Rectangle 2"/>
          <p:cNvSpPr>
            <a:spLocks noGrp="1" noChangeArrowheads="1"/>
          </p:cNvSpPr>
          <p:nvPr>
            <p:ph type="title"/>
          </p:nvPr>
        </p:nvSpPr>
        <p:spPr>
          <a:xfrm>
            <a:off x="800100" y="152400"/>
            <a:ext cx="6286500" cy="533400"/>
          </a:xfrm>
        </p:spPr>
        <p:txBody>
          <a:bodyPr/>
          <a:lstStyle/>
          <a:p>
            <a:pPr eaLnBrk="1" hangingPunct="1"/>
            <a:r>
              <a:rPr lang="en-US" altLang="en-US" dirty="0"/>
              <a:t>The </a:t>
            </a:r>
            <a:r>
              <a:rPr lang="en-US" altLang="en-US" sz="2600" dirty="0">
                <a:latin typeface="Courier New" panose="02070309020205020404" pitchFamily="49" charset="0"/>
                <a:cs typeface="Courier New" panose="02070309020205020404" pitchFamily="49" charset="0"/>
              </a:rPr>
              <a:t>while</a:t>
            </a:r>
            <a:r>
              <a:rPr lang="en-US" altLang="en-US" dirty="0"/>
              <a:t> Loop template</a:t>
            </a:r>
          </a:p>
        </p:txBody>
      </p:sp>
      <p:sp>
        <p:nvSpPr>
          <p:cNvPr id="25604" name="Rectangle 3"/>
          <p:cNvSpPr>
            <a:spLocks noGrp="1" noChangeArrowheads="1"/>
          </p:cNvSpPr>
          <p:nvPr>
            <p:ph type="body" idx="1"/>
          </p:nvPr>
        </p:nvSpPr>
        <p:spPr>
          <a:xfrm>
            <a:off x="762000" y="4267200"/>
            <a:ext cx="8001000" cy="1600200"/>
          </a:xfrm>
        </p:spPr>
        <p:txBody>
          <a:bodyPr/>
          <a:lstStyle/>
          <a:p>
            <a:pPr eaLnBrk="1" hangingPunct="1">
              <a:buFontTx/>
              <a:buNone/>
            </a:pPr>
            <a:r>
              <a:rPr lang="en-US" altLang="en-US" sz="2400" dirty="0"/>
              <a:t>	The </a:t>
            </a:r>
            <a:r>
              <a:rPr lang="en-US" altLang="en-US" sz="2400" i="1" dirty="0"/>
              <a:t>condition</a:t>
            </a:r>
            <a:r>
              <a:rPr lang="en-US" altLang="en-US" sz="2400" dirty="0"/>
              <a:t> is some kind of test</a:t>
            </a:r>
            <a:br>
              <a:rPr lang="en-US" altLang="en-US" sz="2400" dirty="0"/>
            </a:br>
            <a:r>
              <a:rPr lang="en-US" altLang="en-US" sz="2400" dirty="0"/>
              <a:t>(just like the </a:t>
            </a:r>
            <a:r>
              <a:rPr lang="en-US" altLang="en-US" sz="2400" b="1" dirty="0">
                <a:latin typeface="Courier New" panose="02070309020205020404" pitchFamily="49" charset="0"/>
              </a:rPr>
              <a:t>if</a:t>
            </a:r>
            <a:r>
              <a:rPr lang="en-US" altLang="en-US" sz="2400" dirty="0"/>
              <a:t> statement)</a:t>
            </a:r>
          </a:p>
          <a:p>
            <a:pPr eaLnBrk="1" hangingPunct="1">
              <a:buFontTx/>
              <a:buNone/>
            </a:pPr>
            <a:endParaRPr lang="en-US" altLang="en-US" sz="2400" dirty="0"/>
          </a:p>
          <a:p>
            <a:pPr eaLnBrk="1" hangingPunct="1">
              <a:buFontTx/>
              <a:buNone/>
            </a:pPr>
            <a:r>
              <a:rPr lang="en-US" altLang="en-US" sz="2400" i="1" dirty="0"/>
              <a:t>The statements</a:t>
            </a:r>
            <a:r>
              <a:rPr lang="en-US" altLang="en-US" sz="2400" dirty="0"/>
              <a:t> are repeatedly executed</a:t>
            </a:r>
            <a:br>
              <a:rPr lang="en-US" altLang="en-US" sz="2400" dirty="0"/>
            </a:br>
            <a:r>
              <a:rPr lang="en-US" altLang="en-US" sz="2400" dirty="0"/>
              <a:t>until the condition is </a:t>
            </a:r>
            <a:r>
              <a:rPr lang="en-US" altLang="en-US" sz="2400" b="1" dirty="0">
                <a:latin typeface="Courier New" panose="02070309020205020404" pitchFamily="49" charset="0"/>
              </a:rPr>
              <a:t>false</a:t>
            </a:r>
            <a:endParaRPr lang="en-US" altLang="en-US" sz="2400" dirty="0"/>
          </a:p>
          <a:p>
            <a:pPr eaLnBrk="1" hangingPunct="1">
              <a:buFontTx/>
              <a:buNone/>
            </a:pPr>
            <a:r>
              <a:rPr lang="en-US" altLang="en-US" sz="2400" dirty="0"/>
              <a:t> </a:t>
            </a:r>
          </a:p>
          <a:p>
            <a:pPr eaLnBrk="1" hangingPunct="1">
              <a:buFontTx/>
              <a:buNone/>
            </a:pPr>
            <a:endParaRPr lang="en-US" altLang="en-US" sz="2400" dirty="0"/>
          </a:p>
        </p:txBody>
      </p:sp>
      <p:sp>
        <p:nvSpPr>
          <p:cNvPr id="25605" name="Text Box 4"/>
          <p:cNvSpPr txBox="1">
            <a:spLocks noChangeArrowheads="1"/>
          </p:cNvSpPr>
          <p:nvPr/>
        </p:nvSpPr>
        <p:spPr bwMode="auto">
          <a:xfrm>
            <a:off x="2438400" y="1752600"/>
            <a:ext cx="4343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3200"/>
              <a:t>while (</a:t>
            </a:r>
            <a:r>
              <a:rPr lang="en-US" altLang="en-US" sz="3200" i="1"/>
              <a:t>condition</a:t>
            </a:r>
            <a:r>
              <a:rPr lang="en-US" altLang="en-US" sz="3200"/>
              <a:t>)</a:t>
            </a:r>
            <a:br>
              <a:rPr lang="en-US" altLang="en-US" sz="3200"/>
            </a:br>
            <a:r>
              <a:rPr lang="en-US" altLang="en-US" sz="3200"/>
              <a:t>{</a:t>
            </a:r>
          </a:p>
          <a:p>
            <a:pPr eaLnBrk="1" hangingPunct="1"/>
            <a:r>
              <a:rPr lang="en-US" altLang="en-US" sz="3200" i="1"/>
              <a:t>   statements</a:t>
            </a:r>
          </a:p>
          <a:p>
            <a:pPr eaLnBrk="1" hangingPunct="1"/>
            <a:r>
              <a:rPr lang="en-US" altLang="en-US" sz="320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8</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u="sng" dirty="0">
                <a:solidFill>
                  <a:srgbClr val="FF0000"/>
                </a:solidFill>
              </a:rPr>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000139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2467" name="Rectangle 2"/>
          <p:cNvSpPr>
            <a:spLocks noGrp="1" noChangeArrowheads="1"/>
          </p:cNvSpPr>
          <p:nvPr>
            <p:ph type="title"/>
          </p:nvPr>
        </p:nvSpPr>
        <p:spPr>
          <a:xfrm>
            <a:off x="800100" y="152400"/>
            <a:ext cx="6286500" cy="533400"/>
          </a:xfrm>
        </p:spPr>
        <p:txBody>
          <a:bodyPr/>
          <a:lstStyle/>
          <a:p>
            <a:pPr eaLnBrk="1" hangingPunct="1"/>
            <a:r>
              <a:rPr lang="en-US" altLang="en-US"/>
              <a:t>Nested Loops</a:t>
            </a:r>
          </a:p>
        </p:txBody>
      </p:sp>
      <p:sp>
        <p:nvSpPr>
          <p:cNvPr id="62468" name="Rectangle 3"/>
          <p:cNvSpPr>
            <a:spLocks noChangeArrowheads="1"/>
          </p:cNvSpPr>
          <p:nvPr/>
        </p:nvSpPr>
        <p:spPr bwMode="auto">
          <a:xfrm>
            <a:off x="296909" y="1242219"/>
            <a:ext cx="544707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buFontTx/>
              <a:buChar char="•"/>
            </a:pPr>
            <a:r>
              <a:rPr lang="en-US" altLang="en-US" sz="2400" b="0" dirty="0">
                <a:latin typeface="Arial" panose="020B0604020202020204" pitchFamily="34" charset="0"/>
              </a:rPr>
              <a:t>Nested loops are used mostly for data in tables as rows and columns.</a:t>
            </a:r>
          </a:p>
          <a:p>
            <a:pPr eaLnBrk="1" hangingPunct="1">
              <a:spcBef>
                <a:spcPct val="20000"/>
              </a:spcBef>
              <a:buFontTx/>
              <a:buChar char="•"/>
            </a:pPr>
            <a:r>
              <a:rPr lang="en-US" altLang="en-US" sz="2400" b="0" dirty="0">
                <a:latin typeface="Arial" panose="020B0604020202020204" pitchFamily="34" charset="0"/>
              </a:rPr>
              <a:t>The processing across the columns is a loop, as you have seen before, “nested” inside a loop for going down the rows.</a:t>
            </a:r>
          </a:p>
          <a:p>
            <a:pPr lvl="1" eaLnBrk="1" hangingPunct="1">
              <a:spcBef>
                <a:spcPct val="20000"/>
              </a:spcBef>
              <a:buFontTx/>
              <a:buChar char="•"/>
            </a:pPr>
            <a:r>
              <a:rPr lang="en-US" altLang="en-US" b="0" dirty="0">
                <a:latin typeface="Arial" panose="020B0604020202020204" pitchFamily="34" charset="0"/>
              </a:rPr>
              <a:t>Each row is processed similarly. After writing a loop to process a generalized row (across the columns), that loop, called the “inner loop,” is placed inside an “outer loop” that does successive rows </a:t>
            </a:r>
          </a:p>
          <a:p>
            <a:pPr eaLnBrk="1" hangingPunct="1">
              <a:spcBef>
                <a:spcPct val="20000"/>
              </a:spcBef>
              <a:buFontTx/>
              <a:buChar char="•"/>
            </a:pPr>
            <a:r>
              <a:rPr lang="en-US" altLang="en-US" b="0" dirty="0">
                <a:latin typeface="Arial" panose="020B0604020202020204" pitchFamily="34" charset="0"/>
              </a:rPr>
              <a:t>The flowchart shows a diamond decision box for each loop.</a:t>
            </a:r>
          </a:p>
        </p:txBody>
      </p:sp>
      <p:pic>
        <p:nvPicPr>
          <p:cNvPr id="2" name="Picture 1" descr="Flowchart showing nested loops for calculating a table of powers of x, as x increases from 1 to ten.  The inner row loop diamond tests for powers between 1 and 4, and the outer column loop diamond tests whether x has yet exceeded 10."/>
          <p:cNvPicPr>
            <a:picLocks noChangeAspect="1"/>
          </p:cNvPicPr>
          <p:nvPr/>
        </p:nvPicPr>
        <p:blipFill>
          <a:blip r:embed="rId2"/>
          <a:stretch>
            <a:fillRect/>
          </a:stretch>
        </p:blipFill>
        <p:spPr>
          <a:xfrm>
            <a:off x="5512158" y="892667"/>
            <a:ext cx="3360715" cy="477882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3491" name="Rectangle 2"/>
          <p:cNvSpPr>
            <a:spLocks noGrp="1" noChangeArrowheads="1"/>
          </p:cNvSpPr>
          <p:nvPr>
            <p:ph type="title"/>
          </p:nvPr>
        </p:nvSpPr>
        <p:spPr>
          <a:xfrm>
            <a:off x="800100" y="152400"/>
            <a:ext cx="6286500" cy="533400"/>
          </a:xfrm>
        </p:spPr>
        <p:txBody>
          <a:bodyPr/>
          <a:lstStyle/>
          <a:p>
            <a:pPr eaLnBrk="1" hangingPunct="1"/>
            <a:r>
              <a:rPr lang="en-US" altLang="en-US" dirty="0"/>
              <a:t>Nested Loop Example: Table of Powers</a:t>
            </a:r>
          </a:p>
        </p:txBody>
      </p:sp>
      <p:sp>
        <p:nvSpPr>
          <p:cNvPr id="63492" name="Rectangle 3"/>
          <p:cNvSpPr>
            <a:spLocks noGrp="1" noChangeArrowheads="1"/>
          </p:cNvSpPr>
          <p:nvPr>
            <p:ph type="body" idx="1"/>
          </p:nvPr>
        </p:nvSpPr>
        <p:spPr>
          <a:xfrm>
            <a:off x="342117" y="804565"/>
            <a:ext cx="6744483" cy="990600"/>
          </a:xfrm>
        </p:spPr>
        <p:txBody>
          <a:bodyPr/>
          <a:lstStyle/>
          <a:p>
            <a:pPr algn="ctr" eaLnBrk="1" hangingPunct="1">
              <a:buFontTx/>
              <a:buNone/>
            </a:pPr>
            <a:r>
              <a:rPr lang="en-US" altLang="en-US" sz="2400" dirty="0"/>
              <a:t>Write a program to produce a table of powers.</a:t>
            </a:r>
            <a:br>
              <a:rPr lang="en-US" altLang="en-US" sz="2400" dirty="0"/>
            </a:br>
            <a:r>
              <a:rPr lang="en-US" altLang="en-US" sz="2400" dirty="0"/>
              <a:t> The output should be something like this:</a:t>
            </a:r>
          </a:p>
        </p:txBody>
      </p:sp>
      <p:graphicFrame>
        <p:nvGraphicFramePr>
          <p:cNvPr id="3" name="Table 2"/>
          <p:cNvGraphicFramePr>
            <a:graphicFrameLocks noGrp="1"/>
          </p:cNvGraphicFramePr>
          <p:nvPr>
            <p:extLst>
              <p:ext uri="{D42A27DB-BD31-4B8C-83A1-F6EECF244321}">
                <p14:modId xmlns:p14="http://schemas.microsoft.com/office/powerpoint/2010/main" val="3190715006"/>
              </p:ext>
            </p:extLst>
          </p:nvPr>
        </p:nvGraphicFramePr>
        <p:xfrm>
          <a:off x="3006246" y="1694260"/>
          <a:ext cx="2958080" cy="4630340"/>
        </p:xfrm>
        <a:graphic>
          <a:graphicData uri="http://schemas.openxmlformats.org/drawingml/2006/table">
            <a:tbl>
              <a:tblPr/>
              <a:tblGrid>
                <a:gridCol w="739520">
                  <a:extLst>
                    <a:ext uri="{9D8B030D-6E8A-4147-A177-3AD203B41FA5}">
                      <a16:colId xmlns:a16="http://schemas.microsoft.com/office/drawing/2014/main" val="20000"/>
                    </a:ext>
                  </a:extLst>
                </a:gridCol>
                <a:gridCol w="739520">
                  <a:extLst>
                    <a:ext uri="{9D8B030D-6E8A-4147-A177-3AD203B41FA5}">
                      <a16:colId xmlns:a16="http://schemas.microsoft.com/office/drawing/2014/main" val="20001"/>
                    </a:ext>
                  </a:extLst>
                </a:gridCol>
                <a:gridCol w="739520">
                  <a:extLst>
                    <a:ext uri="{9D8B030D-6E8A-4147-A177-3AD203B41FA5}">
                      <a16:colId xmlns:a16="http://schemas.microsoft.com/office/drawing/2014/main" val="20002"/>
                    </a:ext>
                  </a:extLst>
                </a:gridCol>
                <a:gridCol w="739520">
                  <a:extLst>
                    <a:ext uri="{9D8B030D-6E8A-4147-A177-3AD203B41FA5}">
                      <a16:colId xmlns:a16="http://schemas.microsoft.com/office/drawing/2014/main" val="20003"/>
                    </a:ext>
                  </a:extLst>
                </a:gridCol>
              </a:tblGrid>
              <a:tr h="356180">
                <a:tc>
                  <a:txBody>
                    <a:bodyPr/>
                    <a:lstStyle/>
                    <a:p>
                      <a:pPr algn="r"/>
                      <a:r>
                        <a:rPr lang="en-US" sz="1700" baseline="0" dirty="0">
                          <a:effectLst/>
                        </a:rPr>
                        <a:t> 1</a:t>
                      </a:r>
                      <a:endParaRPr lang="en-US" sz="1700" dirty="0">
                        <a:effectLst/>
                      </a:endParaRP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 2</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 3</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 4</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0"/>
                  </a:ext>
                </a:extLst>
              </a:tr>
              <a:tr h="356180">
                <a:tc>
                  <a:txBody>
                    <a:bodyPr/>
                    <a:lstStyle/>
                    <a:p>
                      <a:pPr algn="r"/>
                      <a:r>
                        <a:rPr lang="en-US" sz="1700" dirty="0">
                          <a:effectLst/>
                        </a:rPr>
                        <a:t>X   </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X  </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X   </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X  </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1"/>
                  </a:ext>
                </a:extLst>
              </a:tr>
              <a:tr h="356180">
                <a:tc>
                  <a:txBody>
                    <a:bodyPr/>
                    <a:lstStyle/>
                    <a:p>
                      <a:pPr algn="r"/>
                      <a:endParaRPr lang="en-US" sz="1700" dirty="0">
                        <a:effectLst/>
                      </a:endParaRP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endParaRPr lang="en-US" sz="1700" dirty="0">
                        <a:effectLst/>
                      </a:endParaRP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endParaRPr lang="en-US" sz="1700" dirty="0">
                        <a:effectLst/>
                      </a:endParaRP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endParaRPr lang="en-US" sz="1700" dirty="0">
                        <a:effectLst/>
                      </a:endParaRP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2"/>
                  </a:ext>
                </a:extLst>
              </a:tr>
              <a:tr h="356180">
                <a:tc>
                  <a:txBody>
                    <a:bodyPr/>
                    <a:lstStyle/>
                    <a:p>
                      <a:pPr algn="r"/>
                      <a:r>
                        <a:rPr lang="en-US" sz="1700" dirty="0">
                          <a:effectLst/>
                        </a:rPr>
                        <a:t>1</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700" dirty="0">
                          <a:effectLst/>
                        </a:rPr>
                        <a:t>1 </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3"/>
                  </a:ext>
                </a:extLst>
              </a:tr>
              <a:tr h="356180">
                <a:tc>
                  <a:txBody>
                    <a:bodyPr/>
                    <a:lstStyle/>
                    <a:p>
                      <a:pPr algn="r"/>
                      <a:r>
                        <a:rPr lang="en-US" sz="1700" dirty="0">
                          <a:effectLst/>
                        </a:rPr>
                        <a:t>2</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4</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8</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4"/>
                  </a:ext>
                </a:extLst>
              </a:tr>
              <a:tr h="356180">
                <a:tc>
                  <a:txBody>
                    <a:bodyPr/>
                    <a:lstStyle/>
                    <a:p>
                      <a:pPr algn="r"/>
                      <a:r>
                        <a:rPr lang="en-US" sz="1700" dirty="0">
                          <a:effectLst/>
                        </a:rPr>
                        <a:t>3</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9</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27</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81</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5"/>
                  </a:ext>
                </a:extLst>
              </a:tr>
              <a:tr h="356180">
                <a:tc>
                  <a:txBody>
                    <a:bodyPr/>
                    <a:lstStyle/>
                    <a:p>
                      <a:pPr algn="r"/>
                      <a:r>
                        <a:rPr lang="en-US" sz="1700" dirty="0">
                          <a:effectLst/>
                        </a:rPr>
                        <a:t>4</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64</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700" dirty="0">
                          <a:effectLst/>
                        </a:rPr>
                        <a:t>256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6"/>
                  </a:ext>
                </a:extLst>
              </a:tr>
              <a:tr h="356180">
                <a:tc>
                  <a:txBody>
                    <a:bodyPr/>
                    <a:lstStyle/>
                    <a:p>
                      <a:pPr algn="r"/>
                      <a:r>
                        <a:rPr lang="en-US" sz="1700" dirty="0">
                          <a:effectLst/>
                        </a:rPr>
                        <a:t>5</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25</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125</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625</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7"/>
                  </a:ext>
                </a:extLst>
              </a:tr>
              <a:tr h="356180">
                <a:tc>
                  <a:txBody>
                    <a:bodyPr/>
                    <a:lstStyle/>
                    <a:p>
                      <a:pPr algn="r"/>
                      <a:r>
                        <a:rPr lang="en-US" sz="1700" dirty="0">
                          <a:effectLst/>
                        </a:rPr>
                        <a:t>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36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216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1296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8"/>
                  </a:ext>
                </a:extLst>
              </a:tr>
              <a:tr h="356180">
                <a:tc>
                  <a:txBody>
                    <a:bodyPr/>
                    <a:lstStyle/>
                    <a:p>
                      <a:pPr algn="r"/>
                      <a:r>
                        <a:rPr lang="en-US" sz="1700" dirty="0">
                          <a:effectLst/>
                        </a:rPr>
                        <a:t>7</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49</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343</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2401</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9"/>
                  </a:ext>
                </a:extLst>
              </a:tr>
              <a:tr h="356180">
                <a:tc>
                  <a:txBody>
                    <a:bodyPr/>
                    <a:lstStyle/>
                    <a:p>
                      <a:pPr algn="r"/>
                      <a:r>
                        <a:rPr lang="en-US" sz="1700" dirty="0">
                          <a:effectLst/>
                        </a:rPr>
                        <a:t>8</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64</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512</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4096</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0"/>
                  </a:ext>
                </a:extLst>
              </a:tr>
              <a:tr h="356180">
                <a:tc>
                  <a:txBody>
                    <a:bodyPr/>
                    <a:lstStyle/>
                    <a:p>
                      <a:pPr algn="r"/>
                      <a:r>
                        <a:rPr lang="en-US" sz="1700" dirty="0">
                          <a:effectLst/>
                        </a:rPr>
                        <a:t>9</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81</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729</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6561</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1"/>
                  </a:ext>
                </a:extLst>
              </a:tr>
              <a:tr h="356180">
                <a:tc>
                  <a:txBody>
                    <a:bodyPr/>
                    <a:lstStyle/>
                    <a:p>
                      <a:pPr algn="r"/>
                      <a:r>
                        <a:rPr lang="en-US" sz="1700" dirty="0">
                          <a:effectLst/>
                        </a:rPr>
                        <a:t>10</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100</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1000</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r"/>
                      <a:r>
                        <a:rPr lang="en-US" sz="1700" dirty="0">
                          <a:effectLst/>
                        </a:rPr>
                        <a:t>10000</a:t>
                      </a:r>
                    </a:p>
                  </a:txBody>
                  <a:tcPr marL="18133" marR="54399" marT="43519" marB="4351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4515" name="Rectangle 2"/>
          <p:cNvSpPr>
            <a:spLocks noGrp="1" noChangeArrowheads="1"/>
          </p:cNvSpPr>
          <p:nvPr>
            <p:ph type="title"/>
          </p:nvPr>
        </p:nvSpPr>
        <p:spPr>
          <a:xfrm>
            <a:off x="800100" y="152400"/>
            <a:ext cx="6286500" cy="533400"/>
          </a:xfrm>
        </p:spPr>
        <p:txBody>
          <a:bodyPr/>
          <a:lstStyle/>
          <a:p>
            <a:pPr eaLnBrk="1" hangingPunct="1"/>
            <a:r>
              <a:rPr lang="en-US" altLang="en-US" dirty="0"/>
              <a:t>Nested Loop Inner Loop</a:t>
            </a:r>
          </a:p>
        </p:txBody>
      </p:sp>
      <p:sp>
        <p:nvSpPr>
          <p:cNvPr id="64516" name="Rectangle 3"/>
          <p:cNvSpPr>
            <a:spLocks noGrp="1" noChangeArrowheads="1"/>
          </p:cNvSpPr>
          <p:nvPr>
            <p:ph type="body" idx="1"/>
          </p:nvPr>
        </p:nvSpPr>
        <p:spPr>
          <a:xfrm>
            <a:off x="457200" y="880534"/>
            <a:ext cx="8229600" cy="4525963"/>
          </a:xfrm>
        </p:spPr>
        <p:txBody>
          <a:bodyPr/>
          <a:lstStyle/>
          <a:p>
            <a:pPr eaLnBrk="1" hangingPunct="1"/>
            <a:r>
              <a:rPr lang="en-US" altLang="en-US" sz="2400" dirty="0"/>
              <a:t>There are four columns and in each column we display the power. Using x to be the number of the row we are processing, we have (in pseudo-code) for the "inner" loop:</a:t>
            </a:r>
          </a:p>
          <a:p>
            <a:pPr eaLnBrk="1" hangingPunct="1"/>
            <a:endParaRPr lang="en-US" altLang="en-US" sz="2400" dirty="0"/>
          </a:p>
          <a:p>
            <a:pPr marL="857250" lvl="2" indent="0" eaLnBrk="1" hangingPunct="1">
              <a:buNone/>
            </a:pPr>
            <a:r>
              <a:rPr lang="en-US" altLang="en-US" dirty="0">
                <a:latin typeface="Comic Sans MS" panose="030F0702030302020204" pitchFamily="66" charset="0"/>
              </a:rPr>
              <a:t>For n from 1 to 4  //table row</a:t>
            </a:r>
            <a:endParaRPr lang="en-US" altLang="en-US" sz="3200" dirty="0">
              <a:latin typeface="Comic Sans MS" panose="030F0702030302020204" pitchFamily="66" charset="0"/>
            </a:endParaRPr>
          </a:p>
          <a:p>
            <a:pPr marL="1371600" lvl="3" indent="0" eaLnBrk="1" hangingPunct="1">
              <a:buNone/>
            </a:pPr>
            <a:r>
              <a:rPr lang="en-US" altLang="en-US" sz="2400" dirty="0">
                <a:latin typeface="Comic Sans MS" panose="030F0702030302020204" pitchFamily="66" charset="0"/>
              </a:rPr>
              <a:t>Print </a:t>
            </a:r>
            <a:r>
              <a:rPr lang="en-US" altLang="en-US" sz="2400" dirty="0" err="1">
                <a:latin typeface="Comic Sans MS" panose="030F0702030302020204" pitchFamily="66" charset="0"/>
              </a:rPr>
              <a:t>x</a:t>
            </a:r>
            <a:r>
              <a:rPr lang="en-US" altLang="en-US" sz="2400" baseline="30000" dirty="0" err="1">
                <a:latin typeface="Comic Sans MS" panose="030F0702030302020204" pitchFamily="66" charset="0"/>
              </a:rPr>
              <a:t>n</a:t>
            </a:r>
            <a:endParaRPr lang="en-US" altLang="en-US" sz="2400" baseline="30000" dirty="0">
              <a:latin typeface="Comic Sans MS" panose="030F0702030302020204" pitchFamily="66" charset="0"/>
            </a:endParaRPr>
          </a:p>
          <a:p>
            <a:pPr marL="914400" lvl="2" indent="0" eaLnBrk="1" hangingPunct="1">
              <a:buNone/>
            </a:pPr>
            <a:endParaRPr lang="en-US" altLang="en-US" sz="2800" baseline="30000" dirty="0">
              <a:latin typeface="Comic Sans MS" panose="030F0702030302020204" pitchFamily="66" charset="0"/>
            </a:endParaRPr>
          </a:p>
          <a:p>
            <a:pPr marL="514350" lvl="1" indent="0" eaLnBrk="1" hangingPunct="1">
              <a:buNone/>
            </a:pPr>
            <a:r>
              <a:rPr lang="en-US" altLang="en-US" dirty="0">
                <a:latin typeface="Arial" panose="020B0604020202020204" pitchFamily="34" charset="0"/>
              </a:rPr>
              <a:t>You should test that this works in your code before continuing. If you can’t correctly print one row, why try printing lots of them?</a:t>
            </a:r>
          </a:p>
          <a:p>
            <a:pPr marL="914400" lvl="2" indent="0" eaLnBrk="1" hangingPunct="1">
              <a:buNone/>
            </a:pPr>
            <a:endParaRPr lang="en-US" altLang="en-US" sz="2800" baseline="30000" dirty="0">
              <a:latin typeface="Comic Sans MS" panose="030F0702030302020204" pitchFamily="66" charset="0"/>
            </a:endParaRPr>
          </a:p>
          <a:p>
            <a:pPr eaLnBrk="1" hangingPunct="1"/>
            <a:endParaRPr lang="en-US" alt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5540" name="Rectangle 2"/>
          <p:cNvSpPr>
            <a:spLocks noGrp="1" noChangeArrowheads="1"/>
          </p:cNvSpPr>
          <p:nvPr>
            <p:ph type="title"/>
          </p:nvPr>
        </p:nvSpPr>
        <p:spPr>
          <a:xfrm>
            <a:off x="800100" y="152400"/>
            <a:ext cx="6286500" cy="533400"/>
          </a:xfrm>
        </p:spPr>
        <p:txBody>
          <a:bodyPr/>
          <a:lstStyle/>
          <a:p>
            <a:pPr eaLnBrk="1" hangingPunct="1"/>
            <a:r>
              <a:rPr lang="en-US" altLang="en-US" dirty="0"/>
              <a:t>Nested Loop Outer Loop</a:t>
            </a:r>
          </a:p>
        </p:txBody>
      </p:sp>
      <p:sp>
        <p:nvSpPr>
          <p:cNvPr id="65541" name="Rectangle 3"/>
          <p:cNvSpPr>
            <a:spLocks noGrp="1" noChangeArrowheads="1"/>
          </p:cNvSpPr>
          <p:nvPr>
            <p:ph type="body" idx="1"/>
          </p:nvPr>
        </p:nvSpPr>
        <p:spPr>
          <a:xfrm>
            <a:off x="500062" y="1034257"/>
            <a:ext cx="8135937" cy="2362200"/>
          </a:xfrm>
        </p:spPr>
        <p:txBody>
          <a:bodyPr/>
          <a:lstStyle/>
          <a:p>
            <a:pPr eaLnBrk="1" hangingPunct="1">
              <a:lnSpc>
                <a:spcPct val="90000"/>
              </a:lnSpc>
              <a:buFontTx/>
              <a:buNone/>
            </a:pPr>
            <a:r>
              <a:rPr lang="en-US" altLang="en-US" sz="2400" dirty="0"/>
              <a:t>We add the outer loop to count the rows, and include the inner loop to print each row:</a:t>
            </a:r>
          </a:p>
          <a:p>
            <a:pPr eaLnBrk="1" hangingPunct="1">
              <a:lnSpc>
                <a:spcPct val="90000"/>
              </a:lnSpc>
              <a:buFontTx/>
              <a:buNone/>
            </a:pPr>
            <a:endParaRPr lang="en-US" altLang="en-US" sz="2400" dirty="0"/>
          </a:p>
          <a:p>
            <a:pPr lvl="1" eaLnBrk="1" hangingPunct="1">
              <a:lnSpc>
                <a:spcPct val="90000"/>
              </a:lnSpc>
              <a:buFontTx/>
              <a:buNone/>
            </a:pPr>
            <a:r>
              <a:rPr lang="en-US" dirty="0">
                <a:latin typeface="Comic Sans MS" panose="030F0702030302020204" pitchFamily="66" charset="0"/>
              </a:rPr>
              <a:t>Print table header. </a:t>
            </a:r>
          </a:p>
          <a:p>
            <a:pPr lvl="1" eaLnBrk="1" hangingPunct="1">
              <a:lnSpc>
                <a:spcPct val="90000"/>
              </a:lnSpc>
              <a:buFontTx/>
              <a:buNone/>
            </a:pPr>
            <a:r>
              <a:rPr lang="en-US" dirty="0">
                <a:latin typeface="Comic Sans MS" panose="030F0702030302020204" pitchFamily="66" charset="0"/>
              </a:rPr>
              <a:t>For x from 1 to 10 </a:t>
            </a:r>
          </a:p>
          <a:p>
            <a:pPr lvl="1" eaLnBrk="1" hangingPunct="1">
              <a:lnSpc>
                <a:spcPct val="90000"/>
              </a:lnSpc>
              <a:buFontTx/>
              <a:buNone/>
            </a:pPr>
            <a:r>
              <a:rPr lang="en-US" altLang="en-US" dirty="0">
                <a:latin typeface="Comic Sans MS" panose="030F0702030302020204" pitchFamily="66" charset="0"/>
              </a:rPr>
              <a:t>	For n from 1 to 4  //table row</a:t>
            </a:r>
            <a:endParaRPr lang="en-US" altLang="en-US" sz="3200" dirty="0">
              <a:latin typeface="Comic Sans MS" panose="030F0702030302020204" pitchFamily="66" charset="0"/>
            </a:endParaRPr>
          </a:p>
          <a:p>
            <a:pPr marL="1371600" lvl="3" indent="0" eaLnBrk="1" hangingPunct="1">
              <a:buNone/>
            </a:pPr>
            <a:r>
              <a:rPr lang="en-US" altLang="en-US" sz="2400" dirty="0">
                <a:latin typeface="Comic Sans MS" panose="030F0702030302020204" pitchFamily="66" charset="0"/>
              </a:rPr>
              <a:t>Print </a:t>
            </a:r>
            <a:r>
              <a:rPr lang="en-US" altLang="en-US" sz="2400" dirty="0" err="1">
                <a:latin typeface="Comic Sans MS" panose="030F0702030302020204" pitchFamily="66" charset="0"/>
              </a:rPr>
              <a:t>x</a:t>
            </a:r>
            <a:r>
              <a:rPr lang="en-US" altLang="en-US" sz="2400" baseline="30000" dirty="0" err="1">
                <a:latin typeface="Comic Sans MS" panose="030F0702030302020204" pitchFamily="66" charset="0"/>
              </a:rPr>
              <a:t>n</a:t>
            </a:r>
            <a:endParaRPr lang="en-US" altLang="en-US" sz="2400" baseline="30000" dirty="0">
              <a:latin typeface="Comic Sans MS" panose="030F0702030302020204" pitchFamily="66" charset="0"/>
            </a:endParaRPr>
          </a:p>
          <a:p>
            <a:pPr lvl="1" eaLnBrk="1" hangingPunct="1">
              <a:lnSpc>
                <a:spcPct val="90000"/>
              </a:lnSpc>
              <a:buFontTx/>
              <a:buNone/>
            </a:pPr>
            <a:r>
              <a:rPr lang="en-US" dirty="0">
                <a:latin typeface="Comic Sans MS" panose="030F0702030302020204" pitchFamily="66" charset="0"/>
              </a:rPr>
              <a:t>	Print </a:t>
            </a:r>
            <a:r>
              <a:rPr lang="en-US" dirty="0" err="1">
                <a:latin typeface="Comic Sans MS" panose="030F0702030302020204" pitchFamily="66" charset="0"/>
              </a:rPr>
              <a:t>endl</a:t>
            </a:r>
            <a:r>
              <a:rPr lang="en-US" dirty="0">
                <a:latin typeface="Comic Sans MS" panose="030F0702030302020204" pitchFamily="66" charset="0"/>
              </a:rPr>
              <a:t>.</a:t>
            </a:r>
            <a:endParaRPr lang="en-US" altLang="en-US" dirty="0">
              <a:latin typeface="Comic Sans MS" panose="030F0702030302020204" pitchFamily="66" charset="0"/>
            </a:endParaRPr>
          </a:p>
          <a:p>
            <a:pPr eaLnBrk="1" hangingPunct="1">
              <a:lnSpc>
                <a:spcPct val="90000"/>
              </a:lnSpc>
              <a:buFontTx/>
              <a:buNone/>
            </a:pPr>
            <a:endParaRPr lang="en-US" altLang="en-US" sz="2400" dirty="0"/>
          </a:p>
          <a:p>
            <a:pPr eaLnBrk="1" hangingPunct="1">
              <a:lnSpc>
                <a:spcPct val="90000"/>
              </a:lnSpc>
              <a:buFontTx/>
              <a:buNone/>
            </a:pPr>
            <a:br>
              <a:rPr lang="en-US" altLang="en-US" sz="2400" dirty="0"/>
            </a:br>
            <a:endParaRPr lang="en-US" alt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381000" y="692150"/>
            <a:ext cx="8001000"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600" noProof="1"/>
              <a:t>#include &lt;iostream&gt;</a:t>
            </a:r>
          </a:p>
          <a:p>
            <a:pPr eaLnBrk="1" hangingPunct="1"/>
            <a:r>
              <a:rPr lang="en-US" altLang="en-US" sz="1600" noProof="1"/>
              <a:t>#include &lt;iomanip&gt;</a:t>
            </a:r>
          </a:p>
          <a:p>
            <a:pPr eaLnBrk="1" hangingPunct="1"/>
            <a:r>
              <a:rPr lang="en-US" altLang="en-US" sz="1600" noProof="1"/>
              <a:t>#include &lt;cmath&gt;</a:t>
            </a:r>
          </a:p>
          <a:p>
            <a:pPr eaLnBrk="1" hangingPunct="1"/>
            <a:r>
              <a:rPr lang="en-US" altLang="en-US" sz="1600" noProof="1"/>
              <a:t>using namespace std;</a:t>
            </a:r>
          </a:p>
          <a:p>
            <a:pPr eaLnBrk="1" hangingPunct="1"/>
            <a:endParaRPr lang="en-US" altLang="en-US" sz="1000" noProof="1"/>
          </a:p>
          <a:p>
            <a:pPr eaLnBrk="1" hangingPunct="1"/>
            <a:r>
              <a:rPr lang="en-US" altLang="en-US" sz="1800" noProof="1"/>
              <a:t>void main() //print a table of powers, x to the nth</a:t>
            </a:r>
          </a:p>
          <a:p>
            <a:pPr eaLnBrk="1" hangingPunct="1"/>
            <a:r>
              <a:rPr lang="en-US" altLang="en-US" sz="1800" noProof="1"/>
              <a:t>{  </a:t>
            </a:r>
          </a:p>
          <a:p>
            <a:pPr eaLnBrk="1" hangingPunct="1"/>
            <a:r>
              <a:rPr lang="en-US" altLang="en-US" sz="1800" noProof="1"/>
              <a:t>   const int NMAX = 4;</a:t>
            </a:r>
          </a:p>
          <a:p>
            <a:pPr eaLnBrk="1" hangingPunct="1"/>
            <a:r>
              <a:rPr lang="en-US" altLang="en-US" sz="1800" noProof="1"/>
              <a:t>   const double XMAX = 10;</a:t>
            </a:r>
          </a:p>
          <a:p>
            <a:pPr eaLnBrk="1" hangingPunct="1"/>
            <a:r>
              <a:rPr lang="en-US" altLang="en-US" sz="1800" noProof="1"/>
              <a:t>   for (int n = 1; n &lt;= NMAX; n++) // Print table header</a:t>
            </a:r>
          </a:p>
          <a:p>
            <a:pPr eaLnBrk="1" hangingPunct="1"/>
            <a:r>
              <a:rPr lang="en-US" altLang="en-US" sz="1800" noProof="1"/>
              <a:t>      cout &lt;&lt; setw(10) &lt;&lt; n;</a:t>
            </a:r>
          </a:p>
          <a:p>
            <a:pPr eaLnBrk="1" hangingPunct="1"/>
            <a:r>
              <a:rPr lang="en-US" altLang="en-US" sz="1800" noProof="1"/>
              <a:t>   cout &lt;&lt; endl;</a:t>
            </a:r>
          </a:p>
          <a:p>
            <a:pPr eaLnBrk="1" hangingPunct="1"/>
            <a:r>
              <a:rPr lang="en-US" altLang="en-US" sz="1800" noProof="1"/>
              <a:t>   for (int n = 1; n &lt;= NMAX; n++)</a:t>
            </a:r>
          </a:p>
          <a:p>
            <a:pPr eaLnBrk="1" hangingPunct="1"/>
            <a:r>
              <a:rPr lang="en-US" altLang="en-US" sz="1800" noProof="1"/>
              <a:t>      cout &lt;&lt; setw(10) &lt;&lt; "x ";</a:t>
            </a:r>
          </a:p>
          <a:p>
            <a:pPr eaLnBrk="1" hangingPunct="1"/>
            <a:r>
              <a:rPr lang="en-US" altLang="en-US" sz="1800" noProof="1"/>
              <a:t>   cout &lt;&lt; endl &lt;&lt; endl;</a:t>
            </a:r>
          </a:p>
          <a:p>
            <a:pPr eaLnBrk="1" hangingPunct="1"/>
            <a:r>
              <a:rPr lang="en-US" altLang="en-US" sz="1800" noProof="1"/>
              <a:t>   for (double x = 1; x &lt;= XMAX; x++) // Print table row</a:t>
            </a:r>
          </a:p>
          <a:p>
            <a:pPr eaLnBrk="1" hangingPunct="1"/>
            <a:r>
              <a:rPr lang="en-US" altLang="en-US" sz="1800" noProof="1"/>
              <a:t>   {  </a:t>
            </a:r>
          </a:p>
          <a:p>
            <a:pPr eaLnBrk="1" hangingPunct="1"/>
            <a:r>
              <a:rPr lang="en-US" altLang="en-US" sz="1800" noProof="1"/>
              <a:t>      for (int n = 1; n &lt;= NMAX; n++) //print each column</a:t>
            </a:r>
          </a:p>
          <a:p>
            <a:pPr eaLnBrk="1" hangingPunct="1"/>
            <a:r>
              <a:rPr lang="en-US" altLang="en-US" sz="1800" noProof="1"/>
              <a:t>         cout &lt;&lt; setw(10) &lt;&lt; pow(x, n);</a:t>
            </a:r>
          </a:p>
          <a:p>
            <a:pPr eaLnBrk="1" hangingPunct="1"/>
            <a:r>
              <a:rPr lang="en-US" altLang="en-US" sz="1800" noProof="1"/>
              <a:t>      cout &lt;&lt; endl;</a:t>
            </a:r>
          </a:p>
          <a:p>
            <a:pPr eaLnBrk="1" hangingPunct="1"/>
            <a:r>
              <a:rPr lang="en-US" altLang="en-US" sz="1800" noProof="1"/>
              <a:t>   }</a:t>
            </a:r>
          </a:p>
          <a:p>
            <a:pPr eaLnBrk="1" hangingPunct="1"/>
            <a:r>
              <a:rPr lang="en-US" altLang="en-US" sz="1800" noProof="1"/>
              <a:t>}</a:t>
            </a:r>
          </a:p>
          <a:p>
            <a:pPr eaLnBrk="1" hangingPunct="1">
              <a:spcBef>
                <a:spcPct val="50000"/>
              </a:spcBef>
            </a:pPr>
            <a:endParaRPr lang="en-US" altLang="en-US" sz="1800" dirty="0"/>
          </a:p>
        </p:txBody>
      </p:sp>
      <p:sp>
        <p:nvSpPr>
          <p:cNvPr id="66563" name="Text Box 7"/>
          <p:cNvSpPr txBox="1">
            <a:spLocks noChangeArrowheads="1"/>
          </p:cNvSpPr>
          <p:nvPr/>
        </p:nvSpPr>
        <p:spPr bwMode="auto">
          <a:xfrm>
            <a:off x="6477000" y="919163"/>
            <a:ext cx="2362200" cy="369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1800" b="0">
                <a:latin typeface="Arial" panose="020B0604020202020204" pitchFamily="34" charset="0"/>
              </a:rPr>
              <a:t>ch04/powtable.cpp</a:t>
            </a:r>
          </a:p>
        </p:txBody>
      </p:sp>
      <p:sp>
        <p:nvSpPr>
          <p:cNvPr id="66564" name="Rectangle 8"/>
          <p:cNvSpPr>
            <a:spLocks noGrp="1" noChangeArrowheads="1"/>
          </p:cNvSpPr>
          <p:nvPr>
            <p:ph type="title"/>
          </p:nvPr>
        </p:nvSpPr>
        <p:spPr>
          <a:xfrm>
            <a:off x="800100" y="152400"/>
            <a:ext cx="6286500" cy="533400"/>
          </a:xfrm>
          <a:noFill/>
        </p:spPr>
        <p:txBody>
          <a:bodyPr/>
          <a:lstStyle/>
          <a:p>
            <a:pPr eaLnBrk="1" hangingPunct="1"/>
            <a:r>
              <a:rPr lang="en-US" altLang="en-US"/>
              <a:t>Nested Loop Program for Table of Powers</a:t>
            </a:r>
          </a:p>
        </p:txBody>
      </p:sp>
      <p:sp>
        <p:nvSpPr>
          <p:cNvPr id="5" name="Footer Placeholder 3"/>
          <p:cNvSpPr>
            <a:spLocks noGrp="1"/>
          </p:cNvSpPr>
          <p:nvPr>
            <p:ph type="ftr" sz="quarter" idx="10"/>
          </p:nvPr>
        </p:nvSpPr>
        <p:spPr>
          <a:xfrm>
            <a:off x="3097530" y="6324600"/>
            <a:ext cx="5970270" cy="381000"/>
          </a:xfrm>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7587" name="Rectangle 2"/>
          <p:cNvSpPr>
            <a:spLocks noGrp="1" noChangeArrowheads="1"/>
          </p:cNvSpPr>
          <p:nvPr>
            <p:ph type="title"/>
          </p:nvPr>
        </p:nvSpPr>
        <p:spPr>
          <a:xfrm>
            <a:off x="800100" y="152400"/>
            <a:ext cx="6286500" cy="533400"/>
          </a:xfrm>
        </p:spPr>
        <p:txBody>
          <a:bodyPr/>
          <a:lstStyle/>
          <a:p>
            <a:pPr eaLnBrk="1" hangingPunct="1"/>
            <a:r>
              <a:rPr lang="en-US" altLang="en-US"/>
              <a:t>More Nested Loop Examples</a:t>
            </a:r>
          </a:p>
        </p:txBody>
      </p:sp>
      <p:sp>
        <p:nvSpPr>
          <p:cNvPr id="67588" name="Rectangle 4"/>
          <p:cNvSpPr>
            <a:spLocks noChangeArrowheads="1"/>
          </p:cNvSpPr>
          <p:nvPr/>
        </p:nvSpPr>
        <p:spPr bwMode="auto">
          <a:xfrm>
            <a:off x="941388" y="925513"/>
            <a:ext cx="7315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a:latin typeface="Arial" panose="020B0604020202020204" pitchFamily="34" charset="0"/>
              </a:rPr>
              <a:t>The loop variables can have a value relationship.</a:t>
            </a:r>
            <a:br>
              <a:rPr lang="en-US" altLang="en-US" sz="2400" b="0">
                <a:latin typeface="Arial" panose="020B0604020202020204" pitchFamily="34" charset="0"/>
              </a:rPr>
            </a:br>
            <a:r>
              <a:rPr lang="en-US" altLang="en-US" sz="2400" b="0">
                <a:latin typeface="Arial" panose="020B0604020202020204" pitchFamily="34" charset="0"/>
              </a:rPr>
              <a:t>In this example the inner loop depends on the value of the outer loop.</a:t>
            </a:r>
          </a:p>
          <a:p>
            <a:pPr eaLnBrk="1" hangingPunct="1"/>
            <a:endParaRPr lang="en-US" altLang="en-US" sz="1400" b="0">
              <a:latin typeface="Arial" panose="020B0604020202020204" pitchFamily="34" charset="0"/>
            </a:endParaRPr>
          </a:p>
          <a:p>
            <a:pPr eaLnBrk="1" hangingPunct="1"/>
            <a:r>
              <a:rPr lang="en-US" altLang="en-US" sz="2400"/>
              <a:t>for (i = 1; i &lt;= 4; i++)</a:t>
            </a:r>
          </a:p>
          <a:p>
            <a:pPr eaLnBrk="1" hangingPunct="1"/>
            <a:r>
              <a:rPr lang="en-US" altLang="en-US" sz="2400"/>
              <a:t>   for (j = 1; j &lt;= i; j++)</a:t>
            </a:r>
          </a:p>
          <a:p>
            <a:pPr eaLnBrk="1" hangingPunct="1"/>
            <a:r>
              <a:rPr lang="en-US" altLang="en-US" sz="2400"/>
              <a:t>      cout &lt;&lt; "*";</a:t>
            </a:r>
          </a:p>
          <a:p>
            <a:pPr eaLnBrk="1" hangingPunct="1"/>
            <a:r>
              <a:rPr lang="en-US" altLang="en-US" sz="2400"/>
              <a:t>cout &lt;&lt; endl;</a:t>
            </a:r>
          </a:p>
          <a:p>
            <a:pPr eaLnBrk="1" hangingPunct="1"/>
            <a:endParaRPr lang="en-US" altLang="en-US" sz="2400" b="0">
              <a:latin typeface="Arial" panose="020B0604020202020204" pitchFamily="34" charset="0"/>
            </a:endParaRPr>
          </a:p>
          <a:p>
            <a:pPr eaLnBrk="1" hangingPunct="1"/>
            <a:endParaRPr lang="en-US" altLang="en-US" sz="2400" b="0">
              <a:latin typeface="Arial" panose="020B0604020202020204" pitchFamily="34" charset="0"/>
            </a:endParaRPr>
          </a:p>
        </p:txBody>
      </p:sp>
      <p:sp>
        <p:nvSpPr>
          <p:cNvPr id="1136644" name="Text Box 4"/>
          <p:cNvSpPr txBox="1">
            <a:spLocks noChangeArrowheads="1"/>
          </p:cNvSpPr>
          <p:nvPr/>
        </p:nvSpPr>
        <p:spPr bwMode="auto">
          <a:xfrm>
            <a:off x="4962525" y="3652838"/>
            <a:ext cx="3790950" cy="2308225"/>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a:latin typeface="Arial" panose="020B0604020202020204" pitchFamily="34" charset="0"/>
              </a:rPr>
              <a:t>The output will be:</a:t>
            </a:r>
          </a:p>
          <a:p>
            <a:pPr eaLnBrk="1" hangingPunct="1"/>
            <a:endParaRPr lang="en-US" altLang="en-US" sz="2400" b="0"/>
          </a:p>
          <a:p>
            <a:pPr eaLnBrk="1" hangingPunct="1"/>
            <a:r>
              <a:rPr lang="en-US" altLang="en-US" sz="2400"/>
              <a:t>*</a:t>
            </a:r>
          </a:p>
          <a:p>
            <a:pPr eaLnBrk="1" hangingPunct="1"/>
            <a:r>
              <a:rPr lang="en-US" altLang="en-US" sz="2400"/>
              <a:t>**</a:t>
            </a:r>
          </a:p>
          <a:p>
            <a:pPr eaLnBrk="1" hangingPunct="1"/>
            <a:r>
              <a:rPr lang="en-US" altLang="en-US" sz="2400"/>
              <a:t>***</a:t>
            </a:r>
          </a:p>
          <a:p>
            <a:pPr eaLnBrk="1" hangingPunct="1"/>
            <a:r>
              <a:rPr lang="en-US" altLang="en-US" sz="240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8611" name="Rectangle 3"/>
          <p:cNvSpPr>
            <a:spLocks noGrp="1" noChangeArrowheads="1"/>
          </p:cNvSpPr>
          <p:nvPr>
            <p:ph type="title"/>
          </p:nvPr>
        </p:nvSpPr>
        <p:spPr>
          <a:xfrm>
            <a:off x="800100" y="152400"/>
            <a:ext cx="6286500" cy="533400"/>
          </a:xfrm>
        </p:spPr>
        <p:txBody>
          <a:bodyPr/>
          <a:lstStyle/>
          <a:p>
            <a:pPr eaLnBrk="1" hangingPunct="1"/>
            <a:r>
              <a:rPr lang="en-US" altLang="en-US" dirty="0"/>
              <a:t>Nested Loop Example: Triangle</a:t>
            </a:r>
          </a:p>
        </p:txBody>
      </p:sp>
      <p:sp>
        <p:nvSpPr>
          <p:cNvPr id="68612" name="Rectangle 2"/>
          <p:cNvSpPr>
            <a:spLocks noChangeArrowheads="1"/>
          </p:cNvSpPr>
          <p:nvPr/>
        </p:nvSpPr>
        <p:spPr bwMode="auto">
          <a:xfrm>
            <a:off x="571500" y="842963"/>
            <a:ext cx="80772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a:t>for (</a:t>
            </a:r>
            <a:r>
              <a:rPr lang="en-US" altLang="en-US" sz="2400" dirty="0" err="1"/>
              <a:t>i</a:t>
            </a:r>
            <a:r>
              <a:rPr lang="en-US" altLang="en-US" sz="2400" dirty="0"/>
              <a:t> = 1; </a:t>
            </a:r>
            <a:r>
              <a:rPr lang="en-US" altLang="en-US" sz="2400" dirty="0" err="1"/>
              <a:t>i</a:t>
            </a:r>
            <a:r>
              <a:rPr lang="en-US" altLang="en-US" sz="2400" dirty="0"/>
              <a:t> &lt;= 4; </a:t>
            </a:r>
            <a:r>
              <a:rPr lang="en-US" altLang="en-US" sz="2400" dirty="0" err="1"/>
              <a:t>i</a:t>
            </a:r>
            <a:r>
              <a:rPr lang="en-US" altLang="en-US" sz="2400" dirty="0"/>
              <a:t>++)</a:t>
            </a:r>
          </a:p>
          <a:p>
            <a:pPr eaLnBrk="1" hangingPunct="1"/>
            <a:r>
              <a:rPr lang="en-US" altLang="en-US" sz="2400" dirty="0"/>
              <a:t>   for (j = 1; j &lt;= </a:t>
            </a:r>
            <a:r>
              <a:rPr lang="en-US" altLang="en-US" sz="2400" u="sng" dirty="0" err="1">
                <a:solidFill>
                  <a:srgbClr val="FF0000"/>
                </a:solidFill>
              </a:rPr>
              <a:t>i</a:t>
            </a:r>
            <a:r>
              <a:rPr lang="en-US" altLang="en-US" sz="2400" dirty="0"/>
              <a:t>; </a:t>
            </a:r>
            <a:r>
              <a:rPr lang="en-US" altLang="en-US" sz="2400" dirty="0" err="1"/>
              <a:t>j++</a:t>
            </a:r>
            <a:r>
              <a:rPr lang="en-US" altLang="en-US" sz="2400" dirty="0"/>
              <a:t>)</a:t>
            </a:r>
          </a:p>
          <a:p>
            <a:pPr eaLnBrk="1" hangingPunct="1"/>
            <a:r>
              <a:rPr lang="en-US" altLang="en-US" sz="2400" dirty="0"/>
              <a:t>      </a:t>
            </a:r>
            <a:r>
              <a:rPr lang="en-US" altLang="en-US" sz="2400" dirty="0" err="1"/>
              <a:t>cout</a:t>
            </a:r>
            <a:r>
              <a:rPr lang="en-US" altLang="en-US" sz="2400" dirty="0"/>
              <a:t> &lt;&lt; "*";</a:t>
            </a:r>
          </a:p>
          <a:p>
            <a:pPr eaLnBrk="1" hangingPunct="1"/>
            <a:r>
              <a:rPr lang="en-US" altLang="en-US" sz="2400" dirty="0" err="1"/>
              <a:t>cout</a:t>
            </a:r>
            <a:r>
              <a:rPr lang="en-US" altLang="en-US" sz="2400" dirty="0"/>
              <a:t> &lt;&lt; </a:t>
            </a:r>
            <a:r>
              <a:rPr lang="en-US" altLang="en-US" sz="2400" dirty="0" err="1"/>
              <a:t>endl</a:t>
            </a:r>
            <a:r>
              <a:rPr lang="en-US" altLang="en-US" sz="2400" dirty="0"/>
              <a:t>;</a:t>
            </a:r>
          </a:p>
          <a:p>
            <a:pPr eaLnBrk="1" hangingPunct="1"/>
            <a:endParaRPr lang="en-US" altLang="en-US" sz="2400" dirty="0"/>
          </a:p>
          <a:p>
            <a:pPr eaLnBrk="1" hangingPunct="1"/>
            <a:r>
              <a:rPr lang="en-US" altLang="en-US" sz="2400" dirty="0"/>
              <a:t>j</a:t>
            </a:r>
            <a:r>
              <a:rPr lang="en-US" altLang="en-US" sz="2400" b="0" dirty="0">
                <a:latin typeface="Arial" panose="020B0604020202020204" pitchFamily="34" charset="0"/>
              </a:rPr>
              <a:t> is </a:t>
            </a:r>
            <a:r>
              <a:rPr lang="en-US" altLang="en-US" sz="2400" b="0" i="1" dirty="0">
                <a:latin typeface="Arial" panose="020B0604020202020204" pitchFamily="34" charset="0"/>
              </a:rPr>
              <a:t>each</a:t>
            </a:r>
            <a:r>
              <a:rPr lang="en-US" altLang="en-US" sz="2400" b="0" dirty="0">
                <a:latin typeface="Arial" panose="020B0604020202020204" pitchFamily="34" charset="0"/>
              </a:rPr>
              <a:t> line’s length, which is different for each line. and depends on the current line number, </a:t>
            </a:r>
            <a:r>
              <a:rPr lang="en-US" altLang="en-US" sz="2400" dirty="0" err="1"/>
              <a:t>i</a:t>
            </a:r>
            <a:r>
              <a:rPr lang="en-US" altLang="en-US" sz="2400" dirty="0"/>
              <a:t>.  </a:t>
            </a:r>
            <a:r>
              <a:rPr lang="en-US" altLang="en-US" sz="2400" dirty="0">
                <a:latin typeface="+mn-lt"/>
              </a:rPr>
              <a:t>Having </a:t>
            </a:r>
            <a:r>
              <a:rPr lang="en-US" altLang="en-US" sz="2400" dirty="0">
                <a:cs typeface="Courier New" panose="02070309020205020404" pitchFamily="49" charset="0"/>
              </a:rPr>
              <a:t>j</a:t>
            </a:r>
            <a:r>
              <a:rPr lang="en-US" altLang="en-US" sz="2400" dirty="0">
                <a:latin typeface="+mn-lt"/>
              </a:rPr>
              <a:t> count up to </a:t>
            </a:r>
            <a:r>
              <a:rPr lang="en-US" altLang="en-US" sz="2400" dirty="0" err="1">
                <a:cs typeface="Courier New" panose="02070309020205020404" pitchFamily="49" charset="0"/>
              </a:rPr>
              <a:t>i</a:t>
            </a:r>
            <a:r>
              <a:rPr lang="en-US" altLang="en-US" sz="2400" dirty="0">
                <a:latin typeface="+mn-lt"/>
              </a:rPr>
              <a:t> in the inner loop results in a longer line at each row.</a:t>
            </a:r>
            <a:r>
              <a:rPr lang="en-US" altLang="en-US" sz="2400" b="0" dirty="0"/>
              <a:t>  </a:t>
            </a:r>
            <a:r>
              <a:rPr lang="en-US" altLang="en-US" sz="2400" dirty="0"/>
              <a:t> </a:t>
            </a:r>
          </a:p>
          <a:p>
            <a:pPr eaLnBrk="1" hangingPunct="1"/>
            <a:r>
              <a:rPr lang="en-US" altLang="en-US" sz="2400" dirty="0"/>
              <a:t>	      </a:t>
            </a:r>
          </a:p>
          <a:p>
            <a:pPr eaLnBrk="1" hangingPunct="1"/>
            <a:endParaRPr lang="en-US" altLang="en-US" sz="1200" dirty="0"/>
          </a:p>
          <a:p>
            <a:pPr eaLnBrk="1" hangingPunct="1"/>
            <a:r>
              <a:rPr lang="en-US" altLang="en-US" sz="2400" dirty="0"/>
              <a:t>                     </a:t>
            </a:r>
          </a:p>
          <a:p>
            <a:pPr eaLnBrk="1" hangingPunct="1"/>
            <a:r>
              <a:rPr lang="en-US" altLang="en-US" sz="2400" dirty="0"/>
              <a:t>	                </a:t>
            </a:r>
          </a:p>
          <a:p>
            <a:pPr eaLnBrk="1" hangingPunct="1"/>
            <a:r>
              <a:rPr lang="en-US" altLang="en-US" sz="2400" dirty="0"/>
              <a:t>	                	                </a:t>
            </a:r>
            <a:endParaRPr lang="en-US" altLang="en-US" dirty="0"/>
          </a:p>
        </p:txBody>
      </p:sp>
      <p:sp>
        <p:nvSpPr>
          <p:cNvPr id="68617" name="Text Box 11"/>
          <p:cNvSpPr txBox="1">
            <a:spLocks noChangeArrowheads="1"/>
          </p:cNvSpPr>
          <p:nvPr/>
        </p:nvSpPr>
        <p:spPr bwMode="auto">
          <a:xfrm>
            <a:off x="6711903" y="4121617"/>
            <a:ext cx="1625600" cy="193899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dirty="0"/>
              <a:t>Output:*</a:t>
            </a:r>
          </a:p>
          <a:p>
            <a:pPr eaLnBrk="1" hangingPunct="1"/>
            <a:r>
              <a:rPr lang="en-US" altLang="en-US" sz="2400" dirty="0"/>
              <a:t>* *</a:t>
            </a:r>
          </a:p>
          <a:p>
            <a:pPr eaLnBrk="1" hangingPunct="1"/>
            <a:r>
              <a:rPr lang="en-US" altLang="en-US" sz="2400" dirty="0"/>
              <a:t>* * *</a:t>
            </a:r>
          </a:p>
          <a:p>
            <a:pPr eaLnBrk="1" hangingPunct="1"/>
            <a:r>
              <a:rPr lang="en-US" altLang="en-US" sz="2400" dirty="0"/>
              <a:t>* * *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152400"/>
            <a:ext cx="8155640" cy="533400"/>
          </a:xfrm>
        </p:spPr>
        <p:txBody>
          <a:bodyPr/>
          <a:lstStyle/>
          <a:p>
            <a:r>
              <a:rPr lang="en-US" dirty="0"/>
              <a:t>Nested Loop: Array of Numbers (Practice It #3)</a:t>
            </a:r>
          </a:p>
        </p:txBody>
      </p:sp>
      <p:sp>
        <p:nvSpPr>
          <p:cNvPr id="3" name="Content Placeholder 2"/>
          <p:cNvSpPr>
            <a:spLocks noGrp="1"/>
          </p:cNvSpPr>
          <p:nvPr>
            <p:ph idx="1"/>
          </p:nvPr>
        </p:nvSpPr>
        <p:spPr>
          <a:xfrm>
            <a:off x="363071" y="817003"/>
            <a:ext cx="8229600" cy="4525962"/>
          </a:xfrm>
        </p:spPr>
        <p:txBody>
          <a:bodyPr/>
          <a:lstStyle/>
          <a:p>
            <a:pPr marL="0" indent="0">
              <a:buNone/>
            </a:pPr>
            <a:r>
              <a:rPr lang="en-US" sz="2800" dirty="0">
                <a:solidFill>
                  <a:srgbClr val="3C3C3C"/>
                </a:solidFill>
              </a:rPr>
              <a:t>What does the following code print?</a:t>
            </a:r>
          </a:p>
          <a:p>
            <a:endParaRPr lang="en-US" sz="2800" dirty="0">
              <a:solidFill>
                <a:srgbClr val="3C3C3C"/>
              </a:solidFill>
              <a:latin typeface="Roboto"/>
            </a:endParaRPr>
          </a:p>
          <a:p>
            <a:pPr marL="0" indent="0">
              <a:buNone/>
            </a:pPr>
            <a:r>
              <a:rPr lang="en-US" sz="2000" b="1" dirty="0">
                <a:solidFill>
                  <a:srgbClr val="3C3C3C"/>
                </a:solidFill>
                <a:latin typeface="Courier New" panose="02070309020205020404" pitchFamily="49" charset="0"/>
                <a:cs typeface="Courier New" panose="02070309020205020404" pitchFamily="49" charset="0"/>
              </a:rPr>
              <a:t>for (</a:t>
            </a:r>
            <a:r>
              <a:rPr lang="en-US" sz="2000" b="1" dirty="0" err="1">
                <a:solidFill>
                  <a:srgbClr val="3C3C3C"/>
                </a:solidFill>
                <a:latin typeface="Courier New" panose="02070309020205020404" pitchFamily="49" charset="0"/>
                <a:cs typeface="Courier New" panose="02070309020205020404" pitchFamily="49" charset="0"/>
              </a:rPr>
              <a:t>int</a:t>
            </a:r>
            <a:r>
              <a:rPr lang="en-US" sz="2000" b="1" dirty="0">
                <a:solidFill>
                  <a:srgbClr val="3C3C3C"/>
                </a:solidFill>
                <a:latin typeface="Courier New" panose="02070309020205020404" pitchFamily="49" charset="0"/>
                <a:cs typeface="Courier New" panose="02070309020205020404" pitchFamily="49" charset="0"/>
              </a:rPr>
              <a:t> </a:t>
            </a:r>
            <a:r>
              <a:rPr lang="en-US" sz="2000" b="1" dirty="0" err="1">
                <a:solidFill>
                  <a:srgbClr val="3C3C3C"/>
                </a:solidFill>
                <a:latin typeface="Courier New" panose="02070309020205020404" pitchFamily="49" charset="0"/>
                <a:cs typeface="Courier New" panose="02070309020205020404" pitchFamily="49" charset="0"/>
              </a:rPr>
              <a:t>i</a:t>
            </a:r>
            <a:r>
              <a:rPr lang="en-US" sz="2000" b="1" dirty="0">
                <a:solidFill>
                  <a:srgbClr val="3C3C3C"/>
                </a:solidFill>
                <a:latin typeface="Courier New" panose="02070309020205020404" pitchFamily="49" charset="0"/>
                <a:cs typeface="Courier New" panose="02070309020205020404" pitchFamily="49" charset="0"/>
              </a:rPr>
              <a:t> = 1; </a:t>
            </a:r>
            <a:r>
              <a:rPr lang="en-US" sz="2000" b="1" dirty="0" err="1">
                <a:solidFill>
                  <a:srgbClr val="3C3C3C"/>
                </a:solidFill>
                <a:latin typeface="Courier New" panose="02070309020205020404" pitchFamily="49" charset="0"/>
                <a:cs typeface="Courier New" panose="02070309020205020404" pitchFamily="49" charset="0"/>
              </a:rPr>
              <a:t>i</a:t>
            </a:r>
            <a:r>
              <a:rPr lang="en-US" sz="2000" b="1" dirty="0">
                <a:solidFill>
                  <a:srgbClr val="3C3C3C"/>
                </a:solidFill>
                <a:latin typeface="Courier New" panose="02070309020205020404" pitchFamily="49" charset="0"/>
                <a:cs typeface="Courier New" panose="02070309020205020404" pitchFamily="49" charset="0"/>
              </a:rPr>
              <a:t> &lt;= 4; </a:t>
            </a:r>
            <a:r>
              <a:rPr lang="en-US" sz="2000" b="1" dirty="0" err="1">
                <a:solidFill>
                  <a:srgbClr val="3C3C3C"/>
                </a:solidFill>
                <a:latin typeface="Courier New" panose="02070309020205020404" pitchFamily="49" charset="0"/>
                <a:cs typeface="Courier New" panose="02070309020205020404" pitchFamily="49" charset="0"/>
              </a:rPr>
              <a:t>i</a:t>
            </a:r>
            <a:r>
              <a:rPr lang="en-US" sz="2000" b="1" dirty="0">
                <a:solidFill>
                  <a:srgbClr val="3C3C3C"/>
                </a:solidFill>
                <a:latin typeface="Courier New" panose="02070309020205020404" pitchFamily="49" charset="0"/>
                <a:cs typeface="Courier New" panose="02070309020205020404" pitchFamily="49" charset="0"/>
              </a:rPr>
              <a:t>++) </a:t>
            </a:r>
          </a:p>
          <a:p>
            <a:pPr marL="0" indent="0">
              <a:buNone/>
            </a:pPr>
            <a:r>
              <a:rPr lang="en-US" sz="2000" b="1" dirty="0">
                <a:solidFill>
                  <a:srgbClr val="3C3C3C"/>
                </a:solidFill>
                <a:latin typeface="Courier New" panose="02070309020205020404" pitchFamily="49" charset="0"/>
                <a:cs typeface="Courier New" panose="02070309020205020404" pitchFamily="49" charset="0"/>
              </a:rPr>
              <a:t>{ </a:t>
            </a:r>
          </a:p>
          <a:p>
            <a:pPr marL="0" indent="0">
              <a:buNone/>
            </a:pPr>
            <a:r>
              <a:rPr lang="en-US" sz="2000" b="1" dirty="0">
                <a:solidFill>
                  <a:srgbClr val="3C3C3C"/>
                </a:solidFill>
                <a:latin typeface="Courier New" panose="02070309020205020404" pitchFamily="49" charset="0"/>
                <a:cs typeface="Courier New" panose="02070309020205020404" pitchFamily="49" charset="0"/>
              </a:rPr>
              <a:t>	for (</a:t>
            </a:r>
            <a:r>
              <a:rPr lang="en-US" sz="2000" b="1" dirty="0" err="1">
                <a:solidFill>
                  <a:srgbClr val="3C3C3C"/>
                </a:solidFill>
                <a:latin typeface="Courier New" panose="02070309020205020404" pitchFamily="49" charset="0"/>
                <a:cs typeface="Courier New" panose="02070309020205020404" pitchFamily="49" charset="0"/>
              </a:rPr>
              <a:t>int</a:t>
            </a:r>
            <a:r>
              <a:rPr lang="en-US" sz="2000" b="1" dirty="0">
                <a:solidFill>
                  <a:srgbClr val="3C3C3C"/>
                </a:solidFill>
                <a:latin typeface="Courier New" panose="02070309020205020404" pitchFamily="49" charset="0"/>
                <a:cs typeface="Courier New" panose="02070309020205020404" pitchFamily="49" charset="0"/>
              </a:rPr>
              <a:t> j = 0; j &lt; 4; </a:t>
            </a:r>
            <a:r>
              <a:rPr lang="en-US" sz="2000" b="1" dirty="0" err="1">
                <a:solidFill>
                  <a:srgbClr val="3C3C3C"/>
                </a:solidFill>
                <a:latin typeface="Courier New" panose="02070309020205020404" pitchFamily="49" charset="0"/>
                <a:cs typeface="Courier New" panose="02070309020205020404" pitchFamily="49" charset="0"/>
              </a:rPr>
              <a:t>j++</a:t>
            </a:r>
            <a:r>
              <a:rPr lang="en-US" sz="2000" b="1" dirty="0">
                <a:solidFill>
                  <a:srgbClr val="3C3C3C"/>
                </a:solidFill>
                <a:latin typeface="Courier New" panose="02070309020205020404" pitchFamily="49" charset="0"/>
                <a:cs typeface="Courier New" panose="02070309020205020404" pitchFamily="49" charset="0"/>
              </a:rPr>
              <a:t>) </a:t>
            </a:r>
          </a:p>
          <a:p>
            <a:pPr marL="0" indent="0">
              <a:buNone/>
            </a:pPr>
            <a:r>
              <a:rPr lang="en-US" sz="2000" b="1" dirty="0">
                <a:solidFill>
                  <a:srgbClr val="3C3C3C"/>
                </a:solidFill>
                <a:latin typeface="Courier New" panose="02070309020205020404" pitchFamily="49" charset="0"/>
                <a:cs typeface="Courier New" panose="02070309020205020404" pitchFamily="49" charset="0"/>
              </a:rPr>
              <a:t>	{ </a:t>
            </a:r>
          </a:p>
          <a:p>
            <a:pPr marL="0" indent="0">
              <a:buNone/>
            </a:pPr>
            <a:r>
              <a:rPr lang="en-US" sz="2000" b="1" dirty="0">
                <a:solidFill>
                  <a:srgbClr val="3C3C3C"/>
                </a:solidFill>
                <a:latin typeface="Courier New" panose="02070309020205020404" pitchFamily="49" charset="0"/>
                <a:cs typeface="Courier New" panose="02070309020205020404" pitchFamily="49" charset="0"/>
              </a:rPr>
              <a:t>		</a:t>
            </a:r>
            <a:r>
              <a:rPr lang="en-US" sz="2000" b="1" dirty="0" err="1">
                <a:solidFill>
                  <a:srgbClr val="3C3C3C"/>
                </a:solidFill>
                <a:latin typeface="Courier New" panose="02070309020205020404" pitchFamily="49" charset="0"/>
                <a:cs typeface="Courier New" panose="02070309020205020404" pitchFamily="49" charset="0"/>
              </a:rPr>
              <a:t>cout</a:t>
            </a:r>
            <a:r>
              <a:rPr lang="en-US" sz="2000" b="1" dirty="0">
                <a:solidFill>
                  <a:srgbClr val="3C3C3C"/>
                </a:solidFill>
                <a:latin typeface="Courier New" panose="02070309020205020404" pitchFamily="49" charset="0"/>
                <a:cs typeface="Courier New" panose="02070309020205020404" pitchFamily="49" charset="0"/>
              </a:rPr>
              <a:t> &lt;&lt; " " &lt;&lt; 10 * </a:t>
            </a:r>
            <a:r>
              <a:rPr lang="en-US" sz="2000" b="1" dirty="0" err="1">
                <a:solidFill>
                  <a:srgbClr val="3C3C3C"/>
                </a:solidFill>
                <a:latin typeface="Courier New" panose="02070309020205020404" pitchFamily="49" charset="0"/>
                <a:cs typeface="Courier New" panose="02070309020205020404" pitchFamily="49" charset="0"/>
              </a:rPr>
              <a:t>i</a:t>
            </a:r>
            <a:r>
              <a:rPr lang="en-US" sz="2000" b="1" dirty="0">
                <a:solidFill>
                  <a:srgbClr val="3C3C3C"/>
                </a:solidFill>
                <a:latin typeface="Courier New" panose="02070309020205020404" pitchFamily="49" charset="0"/>
                <a:cs typeface="Courier New" panose="02070309020205020404" pitchFamily="49" charset="0"/>
              </a:rPr>
              <a:t> + j; </a:t>
            </a:r>
          </a:p>
          <a:p>
            <a:pPr marL="0" indent="0">
              <a:buNone/>
            </a:pPr>
            <a:r>
              <a:rPr lang="en-US" sz="2000" b="1" dirty="0">
                <a:solidFill>
                  <a:srgbClr val="3C3C3C"/>
                </a:solidFill>
                <a:latin typeface="Courier New" panose="02070309020205020404" pitchFamily="49" charset="0"/>
                <a:cs typeface="Courier New" panose="02070309020205020404" pitchFamily="49" charset="0"/>
              </a:rPr>
              <a:t>	} </a:t>
            </a:r>
          </a:p>
          <a:p>
            <a:pPr marL="0" indent="0">
              <a:buNone/>
            </a:pPr>
            <a:r>
              <a:rPr lang="en-US" sz="2000" b="1" dirty="0">
                <a:solidFill>
                  <a:srgbClr val="3C3C3C"/>
                </a:solidFill>
                <a:latin typeface="Courier New" panose="02070309020205020404" pitchFamily="49" charset="0"/>
                <a:cs typeface="Courier New" panose="02070309020205020404" pitchFamily="49" charset="0"/>
              </a:rPr>
              <a:t>	</a:t>
            </a:r>
            <a:r>
              <a:rPr lang="en-US" sz="2000" b="1" dirty="0" err="1">
                <a:solidFill>
                  <a:srgbClr val="3C3C3C"/>
                </a:solidFill>
                <a:latin typeface="Courier New" panose="02070309020205020404" pitchFamily="49" charset="0"/>
                <a:cs typeface="Courier New" panose="02070309020205020404" pitchFamily="49" charset="0"/>
              </a:rPr>
              <a:t>cout</a:t>
            </a:r>
            <a:r>
              <a:rPr lang="en-US" sz="2000" b="1" dirty="0">
                <a:solidFill>
                  <a:srgbClr val="3C3C3C"/>
                </a:solidFill>
                <a:latin typeface="Courier New" panose="02070309020205020404" pitchFamily="49" charset="0"/>
                <a:cs typeface="Courier New" panose="02070309020205020404" pitchFamily="49" charset="0"/>
              </a:rPr>
              <a:t> &lt;&lt; </a:t>
            </a:r>
            <a:r>
              <a:rPr lang="en-US" sz="2000" b="1" dirty="0" err="1">
                <a:solidFill>
                  <a:srgbClr val="3C3C3C"/>
                </a:solidFill>
                <a:latin typeface="Courier New" panose="02070309020205020404" pitchFamily="49" charset="0"/>
                <a:cs typeface="Courier New" panose="02070309020205020404" pitchFamily="49" charset="0"/>
              </a:rPr>
              <a:t>endl</a:t>
            </a:r>
            <a:r>
              <a:rPr lang="en-US" sz="2000" b="1" dirty="0">
                <a:solidFill>
                  <a:srgbClr val="3C3C3C"/>
                </a:solidFill>
                <a:latin typeface="Courier New" panose="02070309020205020404" pitchFamily="49" charset="0"/>
                <a:cs typeface="Courier New" panose="02070309020205020404" pitchFamily="49" charset="0"/>
              </a:rPr>
              <a:t>; </a:t>
            </a:r>
          </a:p>
          <a:p>
            <a:pPr marL="0" indent="0">
              <a:buNone/>
            </a:pPr>
            <a:r>
              <a:rPr lang="en-US" sz="2000" b="1" dirty="0">
                <a:solidFill>
                  <a:srgbClr val="3C3C3C"/>
                </a:solidFill>
                <a:latin typeface="Courier New" panose="02070309020205020404" pitchFamily="49" charset="0"/>
                <a:cs typeface="Courier New" panose="02070309020205020404" pitchFamily="49" charset="0"/>
              </a:rPr>
              <a:t>}</a:t>
            </a:r>
          </a:p>
          <a:p>
            <a:pPr marL="0" indent="0">
              <a:buNone/>
            </a:pPr>
            <a:endParaRPr lang="en-US" sz="2000" b="1" dirty="0">
              <a:solidFill>
                <a:srgbClr val="3C3C3C"/>
              </a:solidFill>
              <a:latin typeface="Courier New" panose="02070309020205020404" pitchFamily="49" charset="0"/>
              <a:cs typeface="Courier New" panose="02070309020205020404" pitchFamily="49" charset="0"/>
            </a:endParaRPr>
          </a:p>
          <a:p>
            <a:pPr marL="0" indent="0">
              <a:buNone/>
            </a:pPr>
            <a:r>
              <a:rPr lang="en-US" sz="2000" dirty="0">
                <a:solidFill>
                  <a:srgbClr val="3C3C3C"/>
                </a:solidFill>
                <a:cs typeface="Courier New" panose="02070309020205020404" pitchFamily="49" charset="0"/>
              </a:rPr>
              <a:t>The answer is below, in small font. Enlarge it to check your answer:</a:t>
            </a:r>
          </a:p>
          <a:p>
            <a:pPr marL="0" indent="0">
              <a:buNone/>
            </a:pPr>
            <a:r>
              <a:rPr lang="en-US" sz="400" dirty="0"/>
              <a:t>10 11 12 13 </a:t>
            </a:r>
          </a:p>
          <a:p>
            <a:pPr marL="0" indent="0">
              <a:buNone/>
            </a:pPr>
            <a:r>
              <a:rPr lang="en-US" sz="400" dirty="0"/>
              <a:t>20 21 22 23 </a:t>
            </a:r>
          </a:p>
          <a:p>
            <a:pPr marL="0" indent="0">
              <a:buNone/>
            </a:pPr>
            <a:r>
              <a:rPr lang="en-US" sz="400" dirty="0"/>
              <a:t>30 31 32 33 </a:t>
            </a:r>
          </a:p>
          <a:p>
            <a:pPr marL="0" indent="0">
              <a:buNone/>
            </a:pPr>
            <a:r>
              <a:rPr lang="en-US" sz="400" dirty="0"/>
              <a:t>40 41 42 43</a:t>
            </a:r>
            <a:endParaRPr lang="en-US" sz="400" b="1" dirty="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1184408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152400"/>
            <a:ext cx="8155640" cy="533400"/>
          </a:xfrm>
        </p:spPr>
        <p:txBody>
          <a:bodyPr/>
          <a:lstStyle/>
          <a:p>
            <a:r>
              <a:rPr lang="en-US" dirty="0"/>
              <a:t>Worked Example 4.2: Pixels in an Image</a:t>
            </a:r>
          </a:p>
        </p:txBody>
      </p:sp>
      <p:sp>
        <p:nvSpPr>
          <p:cNvPr id="3" name="Content Placeholder 2"/>
          <p:cNvSpPr>
            <a:spLocks noGrp="1"/>
          </p:cNvSpPr>
          <p:nvPr>
            <p:ph idx="1"/>
          </p:nvPr>
        </p:nvSpPr>
        <p:spPr>
          <a:xfrm>
            <a:off x="307040" y="1028700"/>
            <a:ext cx="8460441" cy="5076264"/>
          </a:xfrm>
        </p:spPr>
        <p:txBody>
          <a:bodyPr/>
          <a:lstStyle/>
          <a:p>
            <a:r>
              <a:rPr lang="en-US" sz="2000" dirty="0"/>
              <a:t>A digital image is made up of pixels. </a:t>
            </a:r>
          </a:p>
          <a:p>
            <a:pPr lvl="1"/>
            <a:r>
              <a:rPr lang="en-US" sz="1800" dirty="0"/>
              <a:t>Each pixel is a tiny square of one color</a:t>
            </a:r>
          </a:p>
          <a:p>
            <a:pPr lvl="1"/>
            <a:r>
              <a:rPr lang="en-US" sz="1800" dirty="0"/>
              <a:t>They are arranged in a 2D array of rows </a:t>
            </a:r>
          </a:p>
          <a:p>
            <a:pPr marL="457200" lvl="1" indent="0">
              <a:buNone/>
            </a:pPr>
            <a:r>
              <a:rPr lang="en-US" sz="1800" dirty="0"/>
              <a:t>and columns </a:t>
            </a:r>
          </a:p>
          <a:p>
            <a:pPr lvl="1"/>
            <a:r>
              <a:rPr lang="en-US" sz="1800" dirty="0"/>
              <a:t>A pixel color is 3 bytes: one each for Red, Green, Blue intensity</a:t>
            </a:r>
          </a:p>
          <a:p>
            <a:r>
              <a:rPr lang="en-US" sz="2000" dirty="0"/>
              <a:t>We will use a </a:t>
            </a:r>
            <a:r>
              <a:rPr lang="en-US" sz="2000" dirty="0">
                <a:latin typeface="Courier New" panose="02070309020205020404" pitchFamily="49" charset="0"/>
                <a:cs typeface="Courier New" panose="02070309020205020404" pitchFamily="49" charset="0"/>
              </a:rPr>
              <a:t>Picture</a:t>
            </a:r>
            <a:r>
              <a:rPr lang="en-US" sz="2000" dirty="0"/>
              <a:t> type library (a </a:t>
            </a:r>
            <a:r>
              <a:rPr lang="en-US" sz="2000" dirty="0">
                <a:latin typeface="Courier New" panose="02070309020205020404" pitchFamily="49" charset="0"/>
                <a:cs typeface="Courier New" panose="02070309020205020404" pitchFamily="49" charset="0"/>
              </a:rPr>
              <a:t>class</a:t>
            </a:r>
            <a:r>
              <a:rPr lang="en-US" sz="2000" dirty="0"/>
              <a:t>, to be covered in a later chapter) </a:t>
            </a:r>
          </a:p>
          <a:p>
            <a:pPr lvl="1"/>
            <a:r>
              <a:rPr lang="en-US" sz="1800" dirty="0"/>
              <a:t>It has functions for loading an image and accessing its pixels. </a:t>
            </a:r>
            <a:endParaRPr lang="en-US" sz="2000" dirty="0"/>
          </a:p>
          <a:p>
            <a:pPr marL="0" indent="0">
              <a:buNone/>
            </a:pPr>
            <a:r>
              <a:rPr lang="en-US" sz="2000" dirty="0"/>
              <a:t>Problem Statement:</a:t>
            </a:r>
          </a:p>
          <a:p>
            <a:r>
              <a:rPr lang="en-US" sz="2000" dirty="0"/>
              <a:t>Convert an image into its negative, turning white (255,255,255) to black (0,0,0), cyan to red, and so on. </a:t>
            </a:r>
          </a:p>
          <a:p>
            <a:pPr lvl="1"/>
            <a:r>
              <a:rPr lang="en-US" sz="1800" dirty="0">
                <a:cs typeface="Courier New" panose="02070309020205020404" pitchFamily="49" charset="0"/>
              </a:rPr>
              <a:t>To do so, we subtract the color values from 255 (the max possible color value)</a:t>
            </a:r>
          </a:p>
          <a:p>
            <a:pPr lvl="1"/>
            <a:r>
              <a:rPr lang="en-US" sz="1800" dirty="0">
                <a:cs typeface="Courier New" panose="02070309020205020404" pitchFamily="49" charset="0"/>
              </a:rPr>
              <a:t>We need nested loops to process the 2D array of pixels</a:t>
            </a:r>
            <a:endParaRPr lang="en-US" sz="200" dirty="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pic>
        <p:nvPicPr>
          <p:cNvPr id="6" name="Picture 5" descr="Photo of Golden Gate bridge with a ship passing under, and the negative of the same phot, which looks mostly blue and grey."/>
          <p:cNvPicPr>
            <a:picLocks noChangeAspect="1"/>
          </p:cNvPicPr>
          <p:nvPr/>
        </p:nvPicPr>
        <p:blipFill>
          <a:blip r:embed="rId2"/>
          <a:stretch>
            <a:fillRect/>
          </a:stretch>
        </p:blipFill>
        <p:spPr>
          <a:xfrm>
            <a:off x="6072938" y="746088"/>
            <a:ext cx="2882803" cy="1605197"/>
          </a:xfrm>
          <a:prstGeom prst="rect">
            <a:avLst/>
          </a:prstGeom>
        </p:spPr>
      </p:pic>
    </p:spTree>
    <p:extLst>
      <p:ext uri="{BB962C8B-B14F-4D97-AF65-F5344CB8AC3E}">
        <p14:creationId xmlns:p14="http://schemas.microsoft.com/office/powerpoint/2010/main" val="189759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6147" name="Rectangle 3"/>
          <p:cNvSpPr>
            <a:spLocks noGrp="1" noChangeArrowheads="1"/>
          </p:cNvSpPr>
          <p:nvPr>
            <p:ph type="body" idx="1"/>
          </p:nvPr>
        </p:nvSpPr>
        <p:spPr>
          <a:xfrm>
            <a:off x="339725" y="1052513"/>
            <a:ext cx="8610600" cy="4602162"/>
          </a:xfrm>
        </p:spPr>
        <p:txBody>
          <a:bodyPr/>
          <a:lstStyle/>
          <a:p>
            <a:pPr eaLnBrk="1" hangingPunct="1">
              <a:lnSpc>
                <a:spcPct val="80000"/>
              </a:lnSpc>
              <a:buFontTx/>
              <a:buNone/>
            </a:pPr>
            <a:r>
              <a:rPr lang="en-US" altLang="en-US" sz="2400" dirty="0"/>
              <a:t>An investment problem:</a:t>
            </a:r>
          </a:p>
          <a:p>
            <a:pPr eaLnBrk="1" hangingPunct="1">
              <a:lnSpc>
                <a:spcPct val="80000"/>
              </a:lnSpc>
              <a:buFontTx/>
              <a:buNone/>
            </a:pPr>
            <a:endParaRPr lang="en-US" altLang="en-US" sz="2400" dirty="0"/>
          </a:p>
          <a:p>
            <a:pPr eaLnBrk="1" hangingPunct="1">
              <a:lnSpc>
                <a:spcPct val="80000"/>
              </a:lnSpc>
              <a:buFontTx/>
              <a:buNone/>
            </a:pPr>
            <a:r>
              <a:rPr lang="en-US" altLang="en-US" sz="2400" dirty="0"/>
              <a:t>Starting with $10,000, how many years until we have at least $20,000, at 5% interest?</a:t>
            </a:r>
          </a:p>
          <a:p>
            <a:pPr eaLnBrk="1" hangingPunct="1">
              <a:lnSpc>
                <a:spcPct val="80000"/>
              </a:lnSpc>
              <a:buFontTx/>
              <a:buNone/>
            </a:pPr>
            <a:endParaRPr lang="en-US" altLang="en-US" sz="500" dirty="0"/>
          </a:p>
          <a:p>
            <a:pPr eaLnBrk="1" hangingPunct="1">
              <a:lnSpc>
                <a:spcPct val="80000"/>
              </a:lnSpc>
              <a:buFontTx/>
              <a:buNone/>
            </a:pPr>
            <a:endParaRPr lang="en-US" altLang="en-US" sz="2400" dirty="0"/>
          </a:p>
          <a:p>
            <a:pPr eaLnBrk="1" hangingPunct="1">
              <a:lnSpc>
                <a:spcPct val="80000"/>
              </a:lnSpc>
              <a:buFontTx/>
              <a:buNone/>
            </a:pPr>
            <a:r>
              <a:rPr lang="en-US" altLang="en-US" sz="2400" dirty="0"/>
              <a:t>The algorithm:</a:t>
            </a:r>
          </a:p>
          <a:p>
            <a:pPr eaLnBrk="1" hangingPunct="1">
              <a:lnSpc>
                <a:spcPct val="80000"/>
              </a:lnSpc>
              <a:buFontTx/>
              <a:buNone/>
            </a:pPr>
            <a:endParaRPr lang="en-US" altLang="en-US" sz="1200" dirty="0"/>
          </a:p>
          <a:p>
            <a:pPr lvl="1" eaLnBrk="1" hangingPunct="1">
              <a:lnSpc>
                <a:spcPct val="80000"/>
              </a:lnSpc>
              <a:buFontTx/>
              <a:buNone/>
            </a:pPr>
            <a:r>
              <a:rPr lang="en-US" altLang="en-US" sz="2400" dirty="0"/>
              <a:t>1. Start with a year value of 0 and a balance of $10,000.</a:t>
            </a:r>
          </a:p>
          <a:p>
            <a:pPr lvl="1" eaLnBrk="1" hangingPunct="1">
              <a:lnSpc>
                <a:spcPct val="80000"/>
              </a:lnSpc>
              <a:buFontTx/>
              <a:buNone/>
            </a:pPr>
            <a:r>
              <a:rPr lang="en-US" altLang="en-US" sz="2400" dirty="0"/>
              <a:t>2. </a:t>
            </a:r>
            <a:r>
              <a:rPr lang="en-US" altLang="en-US" b="1" u="sng" dirty="0"/>
              <a:t>Repeat</a:t>
            </a:r>
            <a:r>
              <a:rPr lang="en-US" altLang="en-US" sz="2000" dirty="0"/>
              <a:t> </a:t>
            </a:r>
            <a:r>
              <a:rPr lang="en-US" altLang="en-US" sz="2400" dirty="0"/>
              <a:t>the following steps </a:t>
            </a:r>
            <a:r>
              <a:rPr lang="en-US" altLang="en-US" sz="2400" b="1" u="sng" dirty="0"/>
              <a:t>while the balance is less than $20,000</a:t>
            </a:r>
            <a:r>
              <a:rPr lang="en-US" altLang="en-US" sz="2000" u="sng" dirty="0"/>
              <a:t>:</a:t>
            </a:r>
          </a:p>
          <a:p>
            <a:pPr lvl="2" eaLnBrk="1" hangingPunct="1">
              <a:lnSpc>
                <a:spcPct val="80000"/>
              </a:lnSpc>
            </a:pPr>
            <a:r>
              <a:rPr lang="en-US" altLang="en-US" sz="2000" dirty="0"/>
              <a:t>Add 1 to the year value.</a:t>
            </a:r>
          </a:p>
          <a:p>
            <a:pPr lvl="2" eaLnBrk="1" hangingPunct="1">
              <a:lnSpc>
                <a:spcPct val="80000"/>
              </a:lnSpc>
            </a:pPr>
            <a:r>
              <a:rPr lang="en-US" altLang="en-US" sz="2000" dirty="0"/>
              <a:t>Compute the interest by multiplying the balance value</a:t>
            </a:r>
            <a:br>
              <a:rPr lang="en-US" altLang="en-US" sz="2000" dirty="0"/>
            </a:br>
            <a:r>
              <a:rPr lang="en-US" altLang="en-US" sz="2000" dirty="0"/>
              <a:t>by 0.05 (5 percent interest) (will be a </a:t>
            </a:r>
            <a:r>
              <a:rPr lang="en-US" altLang="en-US" sz="2000" b="1" dirty="0" err="1">
                <a:latin typeface="Courier New" panose="02070309020205020404" pitchFamily="49" charset="0"/>
              </a:rPr>
              <a:t>const</a:t>
            </a:r>
            <a:r>
              <a:rPr lang="en-US" altLang="en-US" sz="2000" dirty="0"/>
              <a:t>, of course).</a:t>
            </a:r>
          </a:p>
          <a:p>
            <a:pPr lvl="2" eaLnBrk="1" hangingPunct="1">
              <a:lnSpc>
                <a:spcPct val="80000"/>
              </a:lnSpc>
            </a:pPr>
            <a:r>
              <a:rPr lang="en-US" altLang="en-US" sz="2000" dirty="0"/>
              <a:t>Add the interest to the balance.</a:t>
            </a:r>
          </a:p>
          <a:p>
            <a:pPr lvl="1" eaLnBrk="1" hangingPunct="1">
              <a:lnSpc>
                <a:spcPct val="80000"/>
              </a:lnSpc>
              <a:buFontTx/>
              <a:buNone/>
            </a:pPr>
            <a:r>
              <a:rPr lang="en-US" altLang="en-US" sz="2400" dirty="0"/>
              <a:t>3. Report the final year value as the answer.</a:t>
            </a:r>
          </a:p>
        </p:txBody>
      </p:sp>
      <p:sp>
        <p:nvSpPr>
          <p:cNvPr id="26628" name="Rectangle 5"/>
          <p:cNvSpPr>
            <a:spLocks noGrp="1" noChangeArrowheads="1"/>
          </p:cNvSpPr>
          <p:nvPr>
            <p:ph type="title"/>
          </p:nvPr>
        </p:nvSpPr>
        <p:spPr>
          <a:xfrm>
            <a:off x="0" y="152400"/>
            <a:ext cx="8915400" cy="533400"/>
          </a:xfrm>
        </p:spPr>
        <p:txBody>
          <a:bodyPr/>
          <a:lstStyle/>
          <a:p>
            <a:pPr eaLnBrk="1" hangingPunct="1"/>
            <a:r>
              <a:rPr lang="en-US" altLang="en-US" dirty="0"/>
              <a:t>Using a Loop to Solve an Investment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152400"/>
            <a:ext cx="8155640" cy="533400"/>
          </a:xfrm>
        </p:spPr>
        <p:txBody>
          <a:bodyPr/>
          <a:lstStyle/>
          <a:p>
            <a:r>
              <a:rPr lang="en-US" dirty="0"/>
              <a:t>Worked Example 4.2: Code</a:t>
            </a:r>
          </a:p>
        </p:txBody>
      </p:sp>
      <p:sp>
        <p:nvSpPr>
          <p:cNvPr id="3" name="Content Placeholder 2"/>
          <p:cNvSpPr>
            <a:spLocks noGrp="1"/>
          </p:cNvSpPr>
          <p:nvPr>
            <p:ph idx="1"/>
          </p:nvPr>
        </p:nvSpPr>
        <p:spPr>
          <a:xfrm>
            <a:off x="268940" y="793376"/>
            <a:ext cx="8485095" cy="5423647"/>
          </a:xfrm>
        </p:spPr>
        <p:txBody>
          <a:bodyPr/>
          <a:lstStyle/>
          <a:p>
            <a:pPr marL="0" indent="0" defTabSz="365760">
              <a:buNone/>
            </a:pPr>
            <a:r>
              <a:rPr lang="en-US" sz="1800" b="1" dirty="0">
                <a:latin typeface="Courier New" panose="02070309020205020404" pitchFamily="49" charset="0"/>
                <a:cs typeface="Courier New" panose="02070309020205020404" pitchFamily="49" charset="0"/>
              </a:rPr>
              <a:t>#include "</a:t>
            </a:r>
            <a:r>
              <a:rPr lang="en-US" sz="1800" b="1" dirty="0" err="1">
                <a:latin typeface="Courier New" panose="02070309020205020404" pitchFamily="49" charset="0"/>
                <a:cs typeface="Courier New" panose="02070309020205020404" pitchFamily="49" charset="0"/>
              </a:rPr>
              <a:t>picture.h</a:t>
            </a:r>
            <a:r>
              <a:rPr lang="en-US" sz="1800" b="1" dirty="0">
                <a:latin typeface="Courier New" panose="02070309020205020404" pitchFamily="49" charset="0"/>
                <a:cs typeface="Courier New" panose="02070309020205020404" pitchFamily="49" charset="0"/>
              </a:rPr>
              <a:t>" </a:t>
            </a:r>
          </a:p>
          <a:p>
            <a:pPr marL="0" indent="0" defTabSz="365760">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 </a:t>
            </a:r>
          </a:p>
          <a:p>
            <a:pPr marL="0" indent="0" defTabSz="365760">
              <a:buNone/>
            </a:pPr>
            <a:r>
              <a:rPr lang="en-US" sz="1800" b="1" dirty="0">
                <a:latin typeface="Courier New" panose="02070309020205020404" pitchFamily="49" charset="0"/>
                <a:cs typeface="Courier New" panose="02070309020205020404" pitchFamily="49" charset="0"/>
              </a:rPr>
              <a:t>{ </a:t>
            </a:r>
          </a:p>
          <a:p>
            <a:pPr marL="0" indent="0" defTabSz="365760">
              <a:buNone/>
            </a:pPr>
            <a:r>
              <a:rPr lang="en-US" sz="1800" b="1" dirty="0">
                <a:latin typeface="Courier New" panose="02070309020205020404" pitchFamily="49" charset="0"/>
                <a:cs typeface="Courier New" panose="02070309020205020404" pitchFamily="49" charset="0"/>
              </a:rPr>
              <a:t>	Picture pic("queen-mary.png"); //load the image</a:t>
            </a:r>
          </a:p>
          <a:p>
            <a:pPr marL="0" indent="0" defTabSz="365760">
              <a:buNone/>
            </a:pPr>
            <a:r>
              <a:rPr lang="en-US" sz="1800" b="1" dirty="0">
                <a:latin typeface="Courier New" panose="02070309020205020404" pitchFamily="49" charset="0"/>
                <a:cs typeface="Courier New" panose="02070309020205020404" pitchFamily="49" charset="0"/>
              </a:rPr>
              <a:t>	for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x = 0; x &lt; </a:t>
            </a:r>
            <a:r>
              <a:rPr lang="en-US" sz="1800" b="1" dirty="0" err="1">
                <a:latin typeface="Courier New" panose="02070309020205020404" pitchFamily="49" charset="0"/>
                <a:cs typeface="Courier New" panose="02070309020205020404" pitchFamily="49" charset="0"/>
              </a:rPr>
              <a:t>pic.width</a:t>
            </a:r>
            <a:r>
              <a:rPr lang="en-US" sz="1800" b="1" dirty="0">
                <a:latin typeface="Courier New" panose="02070309020205020404" pitchFamily="49" charset="0"/>
                <a:cs typeface="Courier New" panose="02070309020205020404" pitchFamily="49" charset="0"/>
              </a:rPr>
              <a:t>(); x++) //outer, row loop</a:t>
            </a:r>
          </a:p>
          <a:p>
            <a:pPr marL="0" indent="0" defTabSz="365760">
              <a:buNone/>
            </a:pPr>
            <a:r>
              <a:rPr lang="en-US" sz="1800" b="1" dirty="0">
                <a:latin typeface="Courier New" panose="02070309020205020404" pitchFamily="49" charset="0"/>
                <a:cs typeface="Courier New" panose="02070309020205020404" pitchFamily="49" charset="0"/>
              </a:rPr>
              <a:t>	{</a:t>
            </a:r>
          </a:p>
          <a:p>
            <a:pPr marL="0" indent="0" defTabSz="365760">
              <a:buNone/>
            </a:pPr>
            <a:r>
              <a:rPr lang="en-US" sz="1800" b="1" dirty="0">
                <a:latin typeface="Courier New" panose="02070309020205020404" pitchFamily="49" charset="0"/>
                <a:cs typeface="Courier New" panose="02070309020205020404" pitchFamily="49" charset="0"/>
              </a:rPr>
              <a:t>		for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y = 0; y &lt; </a:t>
            </a:r>
            <a:r>
              <a:rPr lang="en-US" sz="1800" b="1" dirty="0" err="1">
                <a:latin typeface="Courier New" panose="02070309020205020404" pitchFamily="49" charset="0"/>
                <a:cs typeface="Courier New" panose="02070309020205020404" pitchFamily="49" charset="0"/>
              </a:rPr>
              <a:t>pic.height</a:t>
            </a:r>
            <a:r>
              <a:rPr lang="en-US" sz="1800" b="1" dirty="0">
                <a:latin typeface="Courier New" panose="02070309020205020404" pitchFamily="49" charset="0"/>
                <a:cs typeface="Courier New" panose="02070309020205020404" pitchFamily="49" charset="0"/>
              </a:rPr>
              <a:t>(); y</a:t>
            </a:r>
            <a:r>
              <a:rPr lang="en-US" sz="1600" b="1" dirty="0">
                <a:latin typeface="Courier New" panose="02070309020205020404" pitchFamily="49" charset="0"/>
                <a:cs typeface="Courier New" panose="02070309020205020404" pitchFamily="49" charset="0"/>
              </a:rPr>
              <a:t>++)//inner column loop</a:t>
            </a:r>
          </a:p>
          <a:p>
            <a:pPr marL="0" indent="0" defTabSz="365760">
              <a:buNone/>
            </a:pPr>
            <a:r>
              <a:rPr lang="en-US" sz="1800" b="1" dirty="0">
                <a:latin typeface="Courier New" panose="02070309020205020404" pitchFamily="49" charset="0"/>
                <a:cs typeface="Courier New" panose="02070309020205020404" pitchFamily="49" charset="0"/>
              </a:rPr>
              <a:t>		{ </a:t>
            </a:r>
          </a:p>
          <a:p>
            <a:pPr marL="0" indent="0" defTabSz="36576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red = </a:t>
            </a:r>
            <a:r>
              <a:rPr lang="en-US" sz="1800" b="1" dirty="0" err="1">
                <a:latin typeface="Courier New" panose="02070309020205020404" pitchFamily="49" charset="0"/>
                <a:cs typeface="Courier New" panose="02070309020205020404" pitchFamily="49" charset="0"/>
              </a:rPr>
              <a:t>pic.red</a:t>
            </a:r>
            <a:r>
              <a:rPr lang="en-US" sz="1800" b="1" dirty="0">
                <a:latin typeface="Courier New" panose="02070309020205020404" pitchFamily="49" charset="0"/>
                <a:cs typeface="Courier New" panose="02070309020205020404" pitchFamily="49" charset="0"/>
              </a:rPr>
              <a:t>(x, y); //get individual RGB values </a:t>
            </a:r>
          </a:p>
          <a:p>
            <a:pPr marL="0" indent="0" defTabSz="36576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green = </a:t>
            </a:r>
            <a:r>
              <a:rPr lang="en-US" sz="1800" b="1" dirty="0" err="1">
                <a:latin typeface="Courier New" panose="02070309020205020404" pitchFamily="49" charset="0"/>
                <a:cs typeface="Courier New" panose="02070309020205020404" pitchFamily="49" charset="0"/>
              </a:rPr>
              <a:t>pic.green</a:t>
            </a:r>
            <a:r>
              <a:rPr lang="en-US" sz="1800" b="1" dirty="0">
                <a:latin typeface="Courier New" panose="02070309020205020404" pitchFamily="49" charset="0"/>
                <a:cs typeface="Courier New" panose="02070309020205020404" pitchFamily="49" charset="0"/>
              </a:rPr>
              <a:t>(x, y); </a:t>
            </a:r>
          </a:p>
          <a:p>
            <a:pPr marL="0" indent="0" defTabSz="36576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blue = </a:t>
            </a:r>
            <a:r>
              <a:rPr lang="en-US" sz="1800" b="1" dirty="0" err="1">
                <a:latin typeface="Courier New" panose="02070309020205020404" pitchFamily="49" charset="0"/>
                <a:cs typeface="Courier New" panose="02070309020205020404" pitchFamily="49" charset="0"/>
              </a:rPr>
              <a:t>pic.blue</a:t>
            </a:r>
            <a:r>
              <a:rPr lang="en-US" sz="1800" b="1" dirty="0">
                <a:latin typeface="Courier New" panose="02070309020205020404" pitchFamily="49" charset="0"/>
                <a:cs typeface="Courier New" panose="02070309020205020404" pitchFamily="49" charset="0"/>
              </a:rPr>
              <a:t>(x, y); </a:t>
            </a:r>
          </a:p>
          <a:p>
            <a:pPr marL="0" indent="0" defTabSz="36576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pic.set</a:t>
            </a:r>
            <a:r>
              <a:rPr lang="en-US" sz="1800" b="1" dirty="0">
                <a:latin typeface="Courier New" panose="02070309020205020404" pitchFamily="49" charset="0"/>
                <a:cs typeface="Courier New" panose="02070309020205020404" pitchFamily="49" charset="0"/>
              </a:rPr>
              <a:t>(x, y, 255 - red, 255 - green, 255 - blue); </a:t>
            </a:r>
          </a:p>
          <a:p>
            <a:pPr marL="0" indent="0" defTabSz="365760">
              <a:buNone/>
            </a:pPr>
            <a:r>
              <a:rPr lang="en-US" sz="1800" b="1" dirty="0">
                <a:latin typeface="Courier New" panose="02070309020205020404" pitchFamily="49" charset="0"/>
                <a:cs typeface="Courier New" panose="02070309020205020404" pitchFamily="49" charset="0"/>
              </a:rPr>
              <a:t>		} </a:t>
            </a:r>
          </a:p>
          <a:p>
            <a:pPr marL="0" indent="0" defTabSz="365760">
              <a:buNone/>
            </a:pPr>
            <a:r>
              <a:rPr lang="en-US" sz="1800" b="1" dirty="0">
                <a:latin typeface="Courier New" panose="02070309020205020404" pitchFamily="49" charset="0"/>
                <a:cs typeface="Courier New" panose="02070309020205020404" pitchFamily="49" charset="0"/>
              </a:rPr>
              <a:t>	} </a:t>
            </a:r>
          </a:p>
          <a:p>
            <a:pPr marL="0" indent="0" defTabSz="36576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pic.save</a:t>
            </a:r>
            <a:r>
              <a:rPr lang="en-US" sz="1800" b="1" dirty="0">
                <a:latin typeface="Courier New" panose="02070309020205020404" pitchFamily="49" charset="0"/>
                <a:cs typeface="Courier New" panose="02070309020205020404" pitchFamily="49" charset="0"/>
              </a:rPr>
              <a:t>("out.png"); </a:t>
            </a:r>
          </a:p>
          <a:p>
            <a:pPr marL="0" indent="0" defTabSz="365760">
              <a:buNone/>
            </a:pPr>
            <a:r>
              <a:rPr lang="en-US" sz="1800" b="1" dirty="0">
                <a:latin typeface="Courier New" panose="02070309020205020404" pitchFamily="49" charset="0"/>
                <a:cs typeface="Courier New" panose="02070309020205020404" pitchFamily="49" charset="0"/>
              </a:rPr>
              <a:t>	return 0; </a:t>
            </a:r>
          </a:p>
          <a:p>
            <a:pPr marL="0" indent="0" defTabSz="365760">
              <a:buNone/>
            </a:pPr>
            <a:r>
              <a:rPr lang="en-US" sz="1800" b="1" dirty="0">
                <a:latin typeface="Courier New" panose="02070309020205020404" pitchFamily="49" charset="0"/>
                <a:cs typeface="Courier New" panose="02070309020205020404" pitchFamily="49" charset="0"/>
              </a:rPr>
              <a:t>}</a:t>
            </a:r>
            <a:endParaRPr lang="en-US" sz="1050" b="1" dirty="0">
              <a:latin typeface="Courier New" panose="02070309020205020404" pitchFamily="49" charset="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2467061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9</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u="sng" dirty="0">
                <a:solidFill>
                  <a:srgbClr val="FF0000"/>
                </a:solidFill>
              </a:rPr>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3780562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152400"/>
            <a:ext cx="8155640" cy="533400"/>
          </a:xfrm>
        </p:spPr>
        <p:txBody>
          <a:bodyPr/>
          <a:lstStyle/>
          <a:p>
            <a:r>
              <a:rPr lang="en-US" dirty="0"/>
              <a:t>Problem Solving: Solving a Simpler Problem First</a:t>
            </a:r>
          </a:p>
        </p:txBody>
      </p:sp>
      <p:sp>
        <p:nvSpPr>
          <p:cNvPr id="3" name="Content Placeholder 2"/>
          <p:cNvSpPr>
            <a:spLocks noGrp="1"/>
          </p:cNvSpPr>
          <p:nvPr>
            <p:ph idx="1"/>
          </p:nvPr>
        </p:nvSpPr>
        <p:spPr>
          <a:xfrm>
            <a:off x="296649" y="1015253"/>
            <a:ext cx="8485095" cy="5423647"/>
          </a:xfrm>
        </p:spPr>
        <p:txBody>
          <a:bodyPr/>
          <a:lstStyle/>
          <a:p>
            <a:pPr marL="0" indent="0" defTabSz="365760">
              <a:buNone/>
            </a:pPr>
            <a:r>
              <a:rPr lang="en-US" sz="2800" dirty="0"/>
              <a:t>When you face a complex task: </a:t>
            </a:r>
          </a:p>
          <a:p>
            <a:pPr marL="514350" indent="-514350" defTabSz="365760">
              <a:buFont typeface="+mj-lt"/>
              <a:buAutoNum type="arabicPeriod"/>
            </a:pPr>
            <a:r>
              <a:rPr lang="en-US" sz="2800" dirty="0"/>
              <a:t>simplify the problem</a:t>
            </a:r>
          </a:p>
          <a:p>
            <a:pPr marL="514350" indent="-514350" defTabSz="365760">
              <a:buFont typeface="+mj-lt"/>
              <a:buAutoNum type="arabicPeriod"/>
            </a:pPr>
            <a:r>
              <a:rPr lang="en-US" sz="2800" dirty="0"/>
              <a:t>solve the simpler problem first</a:t>
            </a:r>
          </a:p>
          <a:p>
            <a:pPr marL="514350" indent="-514350" defTabSz="365760">
              <a:buFont typeface="+mj-lt"/>
              <a:buAutoNum type="arabicPeriod"/>
            </a:pPr>
            <a:r>
              <a:rPr lang="en-US" sz="2800" dirty="0"/>
              <a:t>Apply what you learned to build the complete, complex task solution</a:t>
            </a:r>
          </a:p>
          <a:p>
            <a:pPr marL="514350" indent="-514350" defTabSz="365760">
              <a:buFont typeface="+mj-lt"/>
              <a:buAutoNum type="arabicPeriod"/>
            </a:pPr>
            <a:endParaRPr lang="en-US" sz="2800" dirty="0"/>
          </a:p>
          <a:p>
            <a:pPr marL="0" indent="0" defTabSz="365760">
              <a:buNone/>
            </a:pPr>
            <a:r>
              <a:rPr lang="en-US" sz="2800" dirty="0"/>
              <a:t>This methodology helps you get started, and your success on the simpler problem will help motivate you to solve the harder one.</a:t>
            </a:r>
          </a:p>
          <a:p>
            <a:pPr defTabSz="365760"/>
            <a:endParaRPr lang="en-US" sz="1400" b="1" dirty="0">
              <a:cs typeface="Courier New" panose="02070309020205020404" pitchFamily="49"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1357914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681" y="106680"/>
            <a:ext cx="8155640" cy="533400"/>
          </a:xfrm>
        </p:spPr>
        <p:txBody>
          <a:bodyPr/>
          <a:lstStyle/>
          <a:p>
            <a:r>
              <a:rPr lang="en-US" dirty="0"/>
              <a:t>Solving a Simpler Problem</a:t>
            </a:r>
          </a:p>
        </p:txBody>
      </p:sp>
      <p:sp>
        <p:nvSpPr>
          <p:cNvPr id="3" name="Content Placeholder 2"/>
          <p:cNvSpPr>
            <a:spLocks noGrp="1"/>
          </p:cNvSpPr>
          <p:nvPr>
            <p:ph idx="1"/>
          </p:nvPr>
        </p:nvSpPr>
        <p:spPr>
          <a:xfrm>
            <a:off x="337681" y="1434353"/>
            <a:ext cx="8806319" cy="5423647"/>
          </a:xfrm>
        </p:spPr>
        <p:txBody>
          <a:bodyPr/>
          <a:lstStyle/>
          <a:p>
            <a:pPr marL="0" indent="0" defTabSz="365760">
              <a:buNone/>
            </a:pPr>
            <a:r>
              <a:rPr lang="en-US" sz="2400" b="1" u="sng" dirty="0"/>
              <a:t>The Task</a:t>
            </a:r>
            <a:r>
              <a:rPr lang="en-US" sz="2400" dirty="0"/>
              <a:t>:</a:t>
            </a:r>
          </a:p>
          <a:p>
            <a:pPr marL="0" indent="0" defTabSz="365760">
              <a:buNone/>
            </a:pPr>
            <a:r>
              <a:rPr lang="en-US" sz="2400" dirty="0">
                <a:latin typeface="Comic Sans MS" panose="030F0702030302020204" pitchFamily="66" charset="0"/>
              </a:rPr>
              <a:t>Arrange pictures, aligned at the top edges, separated with small gaps. Start a new row once the arrangement reaches a certain width.</a:t>
            </a:r>
          </a:p>
          <a:p>
            <a:pPr marL="0" indent="0" defTabSz="365760">
              <a:buNone/>
            </a:pPr>
            <a:endParaRPr lang="en-US" sz="2400" b="1" dirty="0">
              <a:cs typeface="Courier New" panose="02070309020205020404" pitchFamily="49" charset="0"/>
            </a:endParaRPr>
          </a:p>
          <a:p>
            <a:pPr marL="0" indent="0" defTabSz="365760">
              <a:buNone/>
            </a:pPr>
            <a:r>
              <a:rPr lang="en-US" sz="2000" b="1" dirty="0">
                <a:cs typeface="Courier New" panose="02070309020205020404" pitchFamily="49" charset="0"/>
              </a:rPr>
              <a:t>Solve these simpler problems to build towards a final solution:</a:t>
            </a:r>
          </a:p>
          <a:p>
            <a:pPr marL="400050" lvl="1" indent="0" defTabSz="365760">
              <a:buNone/>
            </a:pPr>
            <a:r>
              <a:rPr lang="en-US" sz="2000" dirty="0">
                <a:latin typeface="Comic Sans MS" panose="030F0702030302020204" pitchFamily="66" charset="0"/>
                <a:cs typeface="Courier New" panose="02070309020205020404" pitchFamily="49" charset="0"/>
              </a:rPr>
              <a:t>1. Draw one picture. </a:t>
            </a:r>
          </a:p>
          <a:p>
            <a:pPr marL="400050" lvl="1" indent="0" defTabSz="365760">
              <a:buNone/>
            </a:pPr>
            <a:r>
              <a:rPr lang="en-US" sz="2000" dirty="0">
                <a:latin typeface="Comic Sans MS" panose="030F0702030302020204" pitchFamily="66" charset="0"/>
                <a:cs typeface="Courier New" panose="02070309020205020404" pitchFamily="49" charset="0"/>
              </a:rPr>
              <a:t>2. Draw two pictures next to each other. </a:t>
            </a:r>
          </a:p>
          <a:p>
            <a:pPr marL="400050" lvl="1" indent="0" defTabSz="365760">
              <a:buNone/>
            </a:pPr>
            <a:r>
              <a:rPr lang="en-US" sz="2000" dirty="0">
                <a:latin typeface="Comic Sans MS" panose="030F0702030302020204" pitchFamily="66" charset="0"/>
                <a:cs typeface="Courier New" panose="02070309020205020404" pitchFamily="49" charset="0"/>
              </a:rPr>
              <a:t>3. Draw two pictures with a gap between them. </a:t>
            </a:r>
          </a:p>
          <a:p>
            <a:pPr marL="400050" lvl="1" indent="0" defTabSz="365760">
              <a:buNone/>
            </a:pPr>
            <a:r>
              <a:rPr lang="en-US" sz="2000" dirty="0">
                <a:latin typeface="Comic Sans MS" panose="030F0702030302020204" pitchFamily="66" charset="0"/>
                <a:cs typeface="Courier New" panose="02070309020205020404" pitchFamily="49" charset="0"/>
              </a:rPr>
              <a:t>4. Draw all pictures in a long row. </a:t>
            </a:r>
          </a:p>
          <a:p>
            <a:pPr marL="400050" lvl="1" indent="0" defTabSz="365760">
              <a:buNone/>
            </a:pPr>
            <a:r>
              <a:rPr lang="en-US" sz="2000" dirty="0">
                <a:latin typeface="Comic Sans MS" panose="030F0702030302020204" pitchFamily="66" charset="0"/>
                <a:cs typeface="Courier New" panose="02070309020205020404" pitchFamily="49" charset="0"/>
              </a:rPr>
              <a:t>5. Draw a row of pictures until you run out of room, then put one more picture in the next row.</a:t>
            </a:r>
          </a:p>
          <a:p>
            <a:pPr marL="400050" lvl="1" indent="0" algn="ctr" defTabSz="365760">
              <a:buNone/>
            </a:pPr>
            <a:r>
              <a:rPr lang="en-US" sz="2000" b="1" i="1" dirty="0">
                <a:cs typeface="Courier New" panose="02070309020205020404" pitchFamily="49" charset="0"/>
              </a:rPr>
              <a:t>See the textbook Section 4.9 for details!</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pic>
        <p:nvPicPr>
          <p:cNvPr id="6" name="Picture 5" descr="Three rows of 4 to 5 photos of differing sizes, arranged in a rectangle."/>
          <p:cNvPicPr>
            <a:picLocks noChangeAspect="1"/>
          </p:cNvPicPr>
          <p:nvPr/>
        </p:nvPicPr>
        <p:blipFill rotWithShape="1">
          <a:blip r:embed="rId3"/>
          <a:srcRect b="15283"/>
          <a:stretch/>
        </p:blipFill>
        <p:spPr>
          <a:xfrm>
            <a:off x="5336241" y="157657"/>
            <a:ext cx="3619500" cy="1759120"/>
          </a:xfrm>
          <a:prstGeom prst="rect">
            <a:avLst/>
          </a:prstGeom>
        </p:spPr>
      </p:pic>
    </p:spTree>
    <p:extLst>
      <p:ext uri="{BB962C8B-B14F-4D97-AF65-F5344CB8AC3E}">
        <p14:creationId xmlns:p14="http://schemas.microsoft.com/office/powerpoint/2010/main" val="28630711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10</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u="sng" dirty="0">
                <a:solidFill>
                  <a:srgbClr val="FF0000"/>
                </a:solidFill>
              </a:rPr>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5337881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title"/>
          </p:nvPr>
        </p:nvSpPr>
        <p:spPr>
          <a:noFill/>
        </p:spPr>
        <p:txBody>
          <a:bodyPr/>
          <a:lstStyle/>
          <a:p>
            <a:pPr eaLnBrk="1" hangingPunct="1"/>
            <a:r>
              <a:rPr lang="en-US" altLang="en-US" dirty="0">
                <a:ea typeface="ＭＳ Ｐゴシック" panose="020B0600070205080204" pitchFamily="34" charset="-128"/>
              </a:rPr>
              <a:t>Random Numbers and Simulations</a:t>
            </a:r>
          </a:p>
        </p:txBody>
      </p:sp>
      <p:sp>
        <p:nvSpPr>
          <p:cNvPr id="211972" name="Rectangle 2"/>
          <p:cNvSpPr>
            <a:spLocks noChangeArrowheads="1"/>
          </p:cNvSpPr>
          <p:nvPr/>
        </p:nvSpPr>
        <p:spPr bwMode="auto">
          <a:xfrm>
            <a:off x="579120" y="935038"/>
            <a:ext cx="797052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b="1">
                <a:solidFill>
                  <a:schemeClr val="tx1"/>
                </a:solidFill>
                <a:latin typeface="Courier New" panose="02070309020205020404" pitchFamily="49" charset="0"/>
                <a:ea typeface="ＭＳ Ｐゴシック" panose="020B0600070205080204" pitchFamily="34" charset="-128"/>
              </a:defRPr>
            </a:lvl2pPr>
            <a:lvl3pPr eaLnBrk="0" hangingPunct="0">
              <a:defRPr sz="2000" b="1">
                <a:solidFill>
                  <a:schemeClr val="tx1"/>
                </a:solidFill>
                <a:latin typeface="Courier New" panose="02070309020205020404" pitchFamily="49" charset="0"/>
                <a:ea typeface="ＭＳ Ｐゴシック" panose="020B0600070205080204" pitchFamily="34" charset="-128"/>
              </a:defRPr>
            </a:lvl3pPr>
            <a:lvl4pPr eaLnBrk="0" hangingPunct="0">
              <a:defRPr sz="2000" b="1">
                <a:solidFill>
                  <a:schemeClr val="tx1"/>
                </a:solidFill>
                <a:latin typeface="Courier New" panose="02070309020205020404" pitchFamily="49" charset="0"/>
                <a:ea typeface="ＭＳ Ｐゴシック" panose="020B0600070205080204" pitchFamily="34" charset="-128"/>
              </a:defRPr>
            </a:lvl4pPr>
            <a:lvl5pPr eaLnBrk="0" hangingPunct="0">
              <a:defRPr sz="2000" b="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b="0" dirty="0">
                <a:latin typeface="Arial" panose="020B0604020202020204" pitchFamily="34" charset="0"/>
              </a:rPr>
              <a:t>A </a:t>
            </a:r>
            <a:r>
              <a:rPr lang="en-US" altLang="en-US" sz="2400" b="0" i="1" dirty="0">
                <a:latin typeface="Arial" panose="020B0604020202020204" pitchFamily="34" charset="0"/>
              </a:rPr>
              <a:t>simulation program</a:t>
            </a:r>
            <a:r>
              <a:rPr lang="en-US" altLang="en-US" sz="2400" b="0" dirty="0">
                <a:latin typeface="Arial" panose="020B0604020202020204" pitchFamily="34" charset="0"/>
              </a:rPr>
              <a:t> models an activity in the real world (or in an imaginary one)</a:t>
            </a:r>
          </a:p>
          <a:p>
            <a:pP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Commonly used for:</a:t>
            </a:r>
          </a:p>
          <a:p>
            <a:pPr marL="457200" indent="-457200" eaLnBrk="1" hangingPunct="1">
              <a:buFont typeface="+mj-lt"/>
              <a:buAutoNum type="arabicPeriod"/>
            </a:pPr>
            <a:r>
              <a:rPr lang="en-US" altLang="en-US" sz="2400" b="0" dirty="0">
                <a:latin typeface="Arial" panose="020B0604020202020204" pitchFamily="34" charset="0"/>
              </a:rPr>
              <a:t> predicting climate change</a:t>
            </a:r>
          </a:p>
          <a:p>
            <a:pPr marL="457200" indent="-457200" eaLnBrk="1" hangingPunct="1">
              <a:buFont typeface="+mj-lt"/>
              <a:buAutoNum type="arabicPeriod"/>
            </a:pPr>
            <a:r>
              <a:rPr lang="en-US" altLang="en-US" sz="2400" b="0" dirty="0">
                <a:latin typeface="Arial" panose="020B0604020202020204" pitchFamily="34" charset="0"/>
              </a:rPr>
              <a:t> analyzing traffic</a:t>
            </a:r>
          </a:p>
          <a:p>
            <a:pPr marL="457200" indent="-457200" eaLnBrk="1" hangingPunct="1">
              <a:buFont typeface="+mj-lt"/>
              <a:buAutoNum type="arabicPeriod"/>
            </a:pPr>
            <a:r>
              <a:rPr lang="en-US" altLang="en-US" sz="2400" b="0" dirty="0">
                <a:latin typeface="Arial" panose="020B0604020202020204" pitchFamily="34" charset="0"/>
              </a:rPr>
              <a:t> picking stocks</a:t>
            </a:r>
          </a:p>
          <a:p>
            <a:pPr marL="457200" indent="-457200" eaLnBrk="1" hangingPunct="1">
              <a:buFont typeface="+mj-lt"/>
              <a:buAutoNum type="arabicPeriod"/>
            </a:pPr>
            <a:r>
              <a:rPr lang="en-US" altLang="en-US" sz="2400" b="0" dirty="0">
                <a:latin typeface="Arial" panose="020B0604020202020204" pitchFamily="34" charset="0"/>
              </a:rPr>
              <a:t> many other applications in science and business.</a:t>
            </a:r>
          </a:p>
          <a:p>
            <a:pP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a:t>
            </a:r>
          </a:p>
          <a:p>
            <a:pPr eaLnBrk="1" hangingPunct="1"/>
            <a:endParaRPr lang="en-US" altLang="en-US" sz="2400" b="0" dirty="0">
              <a:latin typeface="Arial" panose="020B0604020202020204" pitchFamily="34" charset="0"/>
            </a:endParaRPr>
          </a:p>
          <a:p>
            <a:pPr eaLnBrk="1" hangingPunct="1"/>
            <a:br>
              <a:rPr lang="en-US" altLang="en-US" sz="2400" b="0" dirty="0">
                <a:latin typeface="Arial" panose="020B0604020202020204" pitchFamily="34" charset="0"/>
              </a:rPr>
            </a:br>
            <a:endParaRPr lang="en-US" altLang="en-US" sz="2400" b="0" dirty="0">
              <a:latin typeface="Arial" panose="020B0604020202020204" pitchFamily="34" charset="0"/>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28892088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2"/>
          <p:cNvSpPr>
            <a:spLocks noGrp="1" noChangeArrowheads="1"/>
          </p:cNvSpPr>
          <p:nvPr>
            <p:ph type="title"/>
          </p:nvPr>
        </p:nvSpPr>
        <p:spPr>
          <a:noFill/>
        </p:spPr>
        <p:txBody>
          <a:bodyPr/>
          <a:lstStyle/>
          <a:p>
            <a:pPr eaLnBrk="1" hangingPunct="1"/>
            <a:r>
              <a:rPr lang="en-US" altLang="en-US" dirty="0">
                <a:ea typeface="ＭＳ Ｐゴシック" panose="020B0600070205080204" pitchFamily="34" charset="-128"/>
              </a:rPr>
              <a:t>Simulations and the </a:t>
            </a:r>
            <a:r>
              <a:rPr lang="en-US" altLang="en-US" sz="2600" dirty="0">
                <a:latin typeface="Courier New" panose="02070309020205020404" pitchFamily="49" charset="0"/>
                <a:ea typeface="ＭＳ Ｐゴシック" panose="020B0600070205080204" pitchFamily="34" charset="-128"/>
              </a:rPr>
              <a:t>rand</a:t>
            </a:r>
            <a:r>
              <a:rPr lang="en-US" altLang="en-US" dirty="0">
                <a:ea typeface="ＭＳ Ｐゴシック" panose="020B0600070205080204" pitchFamily="34" charset="-128"/>
              </a:rPr>
              <a:t> Function</a:t>
            </a:r>
          </a:p>
        </p:txBody>
      </p:sp>
      <p:sp>
        <p:nvSpPr>
          <p:cNvPr id="217092" name="Rectangle 3"/>
          <p:cNvSpPr>
            <a:spLocks noGrp="1" noChangeArrowheads="1"/>
          </p:cNvSpPr>
          <p:nvPr>
            <p:ph type="body" idx="1"/>
          </p:nvPr>
        </p:nvSpPr>
        <p:spPr>
          <a:xfrm>
            <a:off x="243840" y="992188"/>
            <a:ext cx="8625840" cy="4525962"/>
          </a:xfrm>
          <a:noFill/>
        </p:spPr>
        <p:txBody>
          <a:bodyPr/>
          <a:lstStyle/>
          <a:p>
            <a:pPr eaLnBrk="1" hangingPunct="1">
              <a:buFontTx/>
              <a:buNone/>
            </a:pPr>
            <a:r>
              <a:rPr lang="en-US" altLang="en-US" sz="2400" dirty="0">
                <a:ea typeface="ＭＳ Ｐゴシック" panose="020B0600070205080204" pitchFamily="34" charset="-128"/>
              </a:rPr>
              <a:t>  Since things in the real world happen at random times and with random magnitudes within a certain range, we need to generate random numbers for simulations.</a:t>
            </a:r>
          </a:p>
          <a:p>
            <a:pPr eaLnBrk="1" hangingPunct="1">
              <a:buFontTx/>
              <a:buNone/>
            </a:pPr>
            <a:endParaRPr lang="en-US" altLang="en-US" sz="2400" dirty="0">
              <a:ea typeface="ＭＳ Ｐゴシック" panose="020B0600070205080204" pitchFamily="34" charset="-128"/>
            </a:endParaRPr>
          </a:p>
          <a:p>
            <a:pPr eaLnBrk="1" hangingPunct="1">
              <a:buFontTx/>
              <a:buNone/>
            </a:pP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b="1" dirty="0" err="1">
                <a:latin typeface="Courier New" panose="02070309020205020404" pitchFamily="49" charset="0"/>
                <a:ea typeface="ＭＳ Ｐゴシック" panose="020B0600070205080204" pitchFamily="34" charset="-128"/>
                <a:cs typeface="Courier New" panose="02070309020205020404" pitchFamily="49" charset="0"/>
              </a:rPr>
              <a:t>cstdlib</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&gt; </a:t>
            </a:r>
            <a:r>
              <a:rPr lang="en-US" altLang="en-US" sz="2400" dirty="0">
                <a:ea typeface="ＭＳ Ｐゴシック" panose="020B0600070205080204" pitchFamily="34" charset="-128"/>
              </a:rPr>
              <a:t>has a random number function: </a:t>
            </a:r>
            <a:r>
              <a:rPr lang="en-US" altLang="en-US" sz="2800" b="1" dirty="0">
                <a:latin typeface="Courier New" panose="02070309020205020404" pitchFamily="49" charset="0"/>
                <a:ea typeface="ＭＳ Ｐゴシック" panose="020B0600070205080204" pitchFamily="34" charset="-128"/>
              </a:rPr>
              <a:t>rand()</a:t>
            </a:r>
          </a:p>
          <a:p>
            <a:pPr eaLnBrk="1" hangingPunct="1">
              <a:buFontTx/>
              <a:buNone/>
            </a:pPr>
            <a:endParaRPr lang="en-US" altLang="en-US" sz="2800" b="1" dirty="0">
              <a:latin typeface="Courier New" panose="02070309020205020404" pitchFamily="49" charset="0"/>
              <a:ea typeface="ＭＳ Ｐゴシック" panose="020B0600070205080204" pitchFamily="34" charset="-128"/>
            </a:endParaRPr>
          </a:p>
          <a:p>
            <a:pPr eaLnBrk="1" hangingPunct="1"/>
            <a:r>
              <a:rPr lang="en-US" altLang="en-US" sz="2400" b="1" dirty="0">
                <a:latin typeface="Courier New" panose="02070309020205020404" pitchFamily="49" charset="0"/>
                <a:ea typeface="ＭＳ Ｐゴシック" panose="020B0600070205080204" pitchFamily="34" charset="-128"/>
              </a:rPr>
              <a:t>rand()</a:t>
            </a:r>
            <a:r>
              <a:rPr lang="en-US" altLang="en-US" sz="2400" dirty="0">
                <a:latin typeface="Courier New" panose="02070309020205020404" pitchFamily="49" charset="0"/>
                <a:ea typeface="ＭＳ Ｐゴシック" panose="020B0600070205080204" pitchFamily="34" charset="-128"/>
              </a:rPr>
              <a:t>returns</a:t>
            </a:r>
            <a:r>
              <a:rPr lang="en-US" sz="2400" dirty="0"/>
              <a:t> a random </a:t>
            </a:r>
            <a:r>
              <a:rPr lang="en-US" sz="2400" dirty="0" err="1">
                <a:latin typeface="Courier New" panose="02070309020205020404" pitchFamily="49" charset="0"/>
                <a:cs typeface="Courier New" panose="02070309020205020404" pitchFamily="49" charset="0"/>
              </a:rPr>
              <a:t>int</a:t>
            </a:r>
            <a:r>
              <a:rPr lang="en-US" sz="2400" dirty="0"/>
              <a:t> between 0 and </a:t>
            </a:r>
            <a:r>
              <a:rPr lang="en-US" sz="2400" b="1" dirty="0">
                <a:latin typeface="Courier New" panose="02070309020205020404" pitchFamily="49" charset="0"/>
                <a:cs typeface="Courier New" panose="02070309020205020404" pitchFamily="49" charset="0"/>
              </a:rPr>
              <a:t>RAND_MAX</a:t>
            </a:r>
            <a:r>
              <a:rPr lang="en-US" sz="2400" dirty="0"/>
              <a:t> </a:t>
            </a:r>
          </a:p>
          <a:p>
            <a:pPr lvl="1" eaLnBrk="1" hangingPunct="1"/>
            <a:r>
              <a:rPr lang="en-US" sz="2000" dirty="0"/>
              <a:t>implementation-dependent constant, typically the largest valid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p>
          <a:p>
            <a:pPr eaLnBrk="1" hangingPunct="1"/>
            <a:r>
              <a:rPr lang="en-US" sz="2400" dirty="0"/>
              <a:t>Call </a:t>
            </a:r>
            <a:r>
              <a:rPr lang="en-US" sz="2400" b="1" dirty="0">
                <a:latin typeface="Courier New" panose="02070309020205020404" pitchFamily="49" charset="0"/>
                <a:cs typeface="Courier New" panose="02070309020205020404" pitchFamily="49" charset="0"/>
              </a:rPr>
              <a:t>rand() </a:t>
            </a:r>
            <a:r>
              <a:rPr lang="en-US" sz="2400" dirty="0"/>
              <a:t>again, and you get a different number.</a:t>
            </a:r>
            <a:endParaRPr lang="en-US" altLang="en-US" sz="2400" b="1" dirty="0">
              <a:ea typeface="ＭＳ Ｐゴシック" panose="020B0600070205080204" pitchFamily="34" charset="-128"/>
            </a:endParaRPr>
          </a:p>
          <a:p>
            <a:pPr eaLnBrk="1" hangingPunct="1"/>
            <a:endParaRPr lang="en-US" altLang="en-US" sz="2000" dirty="0">
              <a:ea typeface="ＭＳ Ｐゴシック" panose="020B0600070205080204" pitchFamily="34" charset="-128"/>
            </a:endParaRPr>
          </a:p>
          <a:p>
            <a:pPr eaLnBrk="1" hangingPunct="1">
              <a:buFontTx/>
              <a:buNone/>
            </a:pPr>
            <a:endParaRPr lang="en-US" altLang="en-US" sz="2400" dirty="0">
              <a:ea typeface="ＭＳ Ｐゴシック" panose="020B0600070205080204" pitchFamily="34" charset="-128"/>
            </a:endParaRPr>
          </a:p>
        </p:txBody>
      </p:sp>
      <p:sp>
        <p:nvSpPr>
          <p:cNvPr id="5" name="Footer Placeholder 3"/>
          <p:cNvSpPr>
            <a:spLocks noGrp="1"/>
          </p:cNvSpPr>
          <p:nvPr>
            <p:ph type="ftr" sz="quarter" idx="10"/>
          </p:nvPr>
        </p:nvSpPr>
        <p:spPr>
          <a:xfrm>
            <a:off x="3097530" y="6324600"/>
            <a:ext cx="5970270" cy="381000"/>
          </a:xfrm>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6376164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2"/>
          <p:cNvSpPr>
            <a:spLocks noGrp="1" noChangeArrowheads="1"/>
          </p:cNvSpPr>
          <p:nvPr>
            <p:ph type="title"/>
          </p:nvPr>
        </p:nvSpPr>
        <p:spPr>
          <a:noFill/>
        </p:spPr>
        <p:txBody>
          <a:bodyPr/>
          <a:lstStyle/>
          <a:p>
            <a:pPr eaLnBrk="1" hangingPunct="1"/>
            <a:r>
              <a:rPr lang="en-US" altLang="en-US" dirty="0">
                <a:ea typeface="ＭＳ Ｐゴシック" panose="020B0600070205080204" pitchFamily="34" charset="-128"/>
              </a:rPr>
              <a:t>The </a:t>
            </a:r>
            <a:r>
              <a:rPr lang="en-US" altLang="en-US" sz="2600" dirty="0">
                <a:latin typeface="Courier New" panose="02070309020205020404" pitchFamily="49" charset="0"/>
                <a:ea typeface="ＭＳ Ｐゴシック" panose="020B0600070205080204" pitchFamily="34" charset="-128"/>
              </a:rPr>
              <a:t>rand</a:t>
            </a:r>
            <a:r>
              <a:rPr lang="en-US" altLang="en-US" dirty="0">
                <a:ea typeface="ＭＳ Ｐゴシック" panose="020B0600070205080204" pitchFamily="34" charset="-128"/>
              </a:rPr>
              <a:t> Function is "Pseudorandom"</a:t>
            </a:r>
          </a:p>
        </p:txBody>
      </p:sp>
      <p:sp>
        <p:nvSpPr>
          <p:cNvPr id="220164" name="Rectangle 3"/>
          <p:cNvSpPr>
            <a:spLocks noGrp="1" noChangeArrowheads="1"/>
          </p:cNvSpPr>
          <p:nvPr>
            <p:ph type="body" idx="1"/>
          </p:nvPr>
        </p:nvSpPr>
        <p:spPr>
          <a:xfrm>
            <a:off x="308293" y="966788"/>
            <a:ext cx="8229600" cy="4525962"/>
          </a:xfrm>
          <a:noFill/>
        </p:spPr>
        <p:txBody>
          <a:bodyPr/>
          <a:lstStyle/>
          <a:p>
            <a:pPr eaLnBrk="1" hangingPunct="1">
              <a:buFontTx/>
              <a:buNone/>
            </a:pPr>
            <a:r>
              <a:rPr lang="en-US" altLang="en-US" sz="2400" b="1" dirty="0">
                <a:latin typeface="Courier New" panose="02070309020205020404" pitchFamily="49" charset="0"/>
                <a:ea typeface="ＭＳ Ｐゴシック" panose="020B0600070205080204" pitchFamily="34" charset="-128"/>
              </a:rPr>
              <a:t>rand</a:t>
            </a:r>
            <a:r>
              <a:rPr lang="en-US" altLang="en-US" sz="2400" dirty="0">
                <a:ea typeface="ＭＳ Ｐゴシック" panose="020B0600070205080204" pitchFamily="34" charset="-128"/>
              </a:rPr>
              <a:t> calculates a value from a long sequence of numbers that don’t repeat for a long time.</a:t>
            </a:r>
            <a:br>
              <a:rPr lang="en-US" altLang="en-US" sz="2400" dirty="0">
                <a:ea typeface="ＭＳ Ｐゴシック" panose="020B0600070205080204" pitchFamily="34" charset="-128"/>
              </a:rPr>
            </a:br>
            <a:endParaRPr lang="en-US" altLang="en-US" sz="2400" dirty="0">
              <a:ea typeface="ＭＳ Ｐゴシック" panose="020B0600070205080204" pitchFamily="34" charset="-128"/>
            </a:endParaRPr>
          </a:p>
          <a:p>
            <a:pPr eaLnBrk="1" hangingPunct="1">
              <a:buFontTx/>
              <a:buNone/>
            </a:pPr>
            <a:r>
              <a:rPr lang="en-US" altLang="en-US" sz="2400" dirty="0">
                <a:ea typeface="ＭＳ Ｐゴシック" panose="020B0600070205080204" pitchFamily="34" charset="-128"/>
              </a:rPr>
              <a:t>But they do eventually repeat, thus the name 	"</a:t>
            </a:r>
            <a:r>
              <a:rPr lang="en-US" altLang="en-US" sz="2400" i="1" dirty="0">
                <a:ea typeface="ＭＳ Ｐゴシック" panose="020B0600070205080204" pitchFamily="34" charset="-128"/>
              </a:rPr>
              <a:t>pseudorandom numbers".  </a:t>
            </a:r>
          </a:p>
          <a:p>
            <a:pPr eaLnBrk="1" hangingPunct="1">
              <a:buFontTx/>
              <a:buNone/>
            </a:pPr>
            <a:r>
              <a:rPr lang="en-US" altLang="en-US" sz="2400" dirty="0">
                <a:ea typeface="ＭＳ Ｐゴシック" panose="020B0600070205080204" pitchFamily="34" charset="-128"/>
              </a:rPr>
              <a:t>Furthermore, if you run the program again, you get the </a:t>
            </a:r>
            <a:r>
              <a:rPr lang="en-US" altLang="en-US" sz="2400" i="1" dirty="0">
                <a:ea typeface="ＭＳ Ｐゴシック" panose="020B0600070205080204" pitchFamily="34" charset="-128"/>
              </a:rPr>
              <a:t>exact same sequence of pseudorandom numbers.  </a:t>
            </a:r>
          </a:p>
          <a:p>
            <a:pPr eaLnBrk="1" hangingPunct="1">
              <a:buFontTx/>
              <a:buNone/>
            </a:pPr>
            <a:endParaRPr lang="en-US" altLang="en-US" sz="2400" dirty="0">
              <a:ea typeface="ＭＳ Ｐゴシック" panose="020B0600070205080204" pitchFamily="34" charset="-128"/>
            </a:endParaRPr>
          </a:p>
          <a:p>
            <a:pPr eaLnBrk="1" hangingPunct="1">
              <a:buFontTx/>
              <a:buNone/>
            </a:pPr>
            <a:r>
              <a:rPr lang="en-US" altLang="en-US" sz="2400" dirty="0">
                <a:ea typeface="ＭＳ Ｐゴシック" panose="020B0600070205080204" pitchFamily="34" charset="-128"/>
              </a:rPr>
              <a:t>To prevent the repeated sequences, use the following nested function call at the top of your program once, to "seed" the </a:t>
            </a:r>
            <a:r>
              <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rPr>
              <a:t>rand </a:t>
            </a:r>
            <a:r>
              <a:rPr lang="en-US" altLang="en-US" sz="2400" dirty="0">
                <a:ea typeface="ＭＳ Ｐゴシック" panose="020B0600070205080204" pitchFamily="34" charset="-128"/>
              </a:rPr>
              <a:t>function with a unique value:</a:t>
            </a:r>
          </a:p>
          <a:p>
            <a:pPr lvl="2" eaLnBrk="1" hangingPunct="1">
              <a:buFontTx/>
              <a:buNone/>
            </a:pPr>
            <a:r>
              <a:rPr lang="en-US" sz="2000" b="1" dirty="0" err="1">
                <a:latin typeface="Courier New" panose="02070309020205020404" pitchFamily="49" charset="0"/>
                <a:cs typeface="Courier New" panose="02070309020205020404" pitchFamily="49" charset="0"/>
              </a:rPr>
              <a:t>srand</a:t>
            </a:r>
            <a:r>
              <a:rPr lang="en-US" sz="2000" b="1" dirty="0">
                <a:latin typeface="Courier New" panose="02070309020205020404" pitchFamily="49" charset="0"/>
                <a:cs typeface="Courier New" panose="02070309020205020404" pitchFamily="49" charset="0"/>
              </a:rPr>
              <a:t>(time(0)); //time of day is the seed</a:t>
            </a:r>
          </a:p>
          <a:p>
            <a:pPr lvl="2" eaLnBrk="1" hangingPunct="1">
              <a:buFontTx/>
              <a:buNone/>
            </a:pP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 time() requires #include &lt;</a:t>
            </a:r>
            <a:r>
              <a:rPr lang="en-US" altLang="en-US" sz="2000" b="1" dirty="0" err="1">
                <a:latin typeface="Courier New" panose="02070309020205020404" pitchFamily="49" charset="0"/>
                <a:ea typeface="ＭＳ Ｐゴシック" panose="020B0600070205080204" pitchFamily="34" charset="-128"/>
                <a:cs typeface="Courier New" panose="02070309020205020404" pitchFamily="49" charset="0"/>
              </a:rPr>
              <a:t>ctime</a:t>
            </a:r>
            <a: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t>&gt; header</a:t>
            </a:r>
            <a:br>
              <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rPr>
            </a:br>
            <a:endParaRPr lang="en-US" altLang="en-US" sz="2000" b="1" dirty="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buFontTx/>
              <a:buNone/>
            </a:pPr>
            <a:endParaRPr lang="en-US" altLang="en-US" sz="2400" dirty="0">
              <a:ea typeface="ＭＳ Ｐゴシック" panose="020B0600070205080204" pitchFamily="34" charset="-128"/>
            </a:endParaRP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37217520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Example: Die Tosses</a:t>
            </a:r>
          </a:p>
        </p:txBody>
      </p:sp>
      <p:sp>
        <p:nvSpPr>
          <p:cNvPr id="3" name="Content Placeholder 2"/>
          <p:cNvSpPr>
            <a:spLocks noGrp="1"/>
          </p:cNvSpPr>
          <p:nvPr>
            <p:ph idx="1"/>
          </p:nvPr>
        </p:nvSpPr>
        <p:spPr>
          <a:xfrm>
            <a:off x="274320" y="781368"/>
            <a:ext cx="8229600" cy="5402262"/>
          </a:xfrm>
        </p:spPr>
        <p:txBody>
          <a:bodyPr/>
          <a:lstStyle/>
          <a:p>
            <a:r>
              <a:rPr lang="en-US" sz="2000" dirty="0"/>
              <a:t>Usually we want random numbers in a certain range (1 to 6 for dice)</a:t>
            </a:r>
          </a:p>
          <a:p>
            <a:r>
              <a:rPr lang="en-US" sz="2000" dirty="0"/>
              <a:t>To get a random number value between a &amp; b, use</a:t>
            </a:r>
          </a:p>
          <a:p>
            <a:pPr lvl="1"/>
            <a:r>
              <a:rPr lang="pt-BR" sz="1600" dirty="0">
                <a:latin typeface="Courier New" panose="02070309020205020404" pitchFamily="49" charset="0"/>
                <a:cs typeface="Courier New" panose="02070309020205020404" pitchFamily="49" charset="0"/>
              </a:rPr>
              <a:t>int r = rand() % (b - a + 1) + a;</a:t>
            </a:r>
            <a:endParaRPr lang="en-US" sz="1600" dirty="0">
              <a:latin typeface="Courier New" panose="02070309020205020404" pitchFamily="49" charset="0"/>
              <a:cs typeface="Courier New" panose="02070309020205020404" pitchFamily="49" charset="0"/>
            </a:endParaRPr>
          </a:p>
          <a:p>
            <a:r>
              <a:rPr lang="en-US" sz="2000" dirty="0"/>
              <a:t>Complete die-toss program: sec10/dice.cpp</a:t>
            </a:r>
          </a:p>
          <a:p>
            <a:pPr marL="457200" lvl="1" indent="0">
              <a:spcBef>
                <a:spcPts val="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iostream</a:t>
            </a:r>
            <a:r>
              <a:rPr lang="en-US" sz="1600" dirty="0">
                <a:latin typeface="Courier New" panose="02070309020205020404" pitchFamily="49" charset="0"/>
                <a:cs typeface="Courier New" panose="02070309020205020404" pitchFamily="49" charset="0"/>
              </a:rPr>
              <a:t>&gt;</a:t>
            </a:r>
          </a:p>
          <a:p>
            <a:pPr marL="457200" lvl="1" indent="0">
              <a:spcBef>
                <a:spcPts val="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cstdlib</a:t>
            </a:r>
            <a:r>
              <a:rPr lang="en-US" sz="1600" dirty="0">
                <a:latin typeface="Courier New" panose="02070309020205020404" pitchFamily="49" charset="0"/>
                <a:cs typeface="Courier New" panose="02070309020205020404" pitchFamily="49" charset="0"/>
              </a:rPr>
              <a:t>&gt;</a:t>
            </a:r>
          </a:p>
          <a:p>
            <a:pPr marL="457200" lvl="1" indent="0">
              <a:spcBef>
                <a:spcPts val="0"/>
              </a:spcBef>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ctime</a:t>
            </a:r>
            <a:r>
              <a:rPr lang="en-US" sz="1600" dirty="0">
                <a:latin typeface="Courier New" panose="02070309020205020404" pitchFamily="49" charset="0"/>
                <a:cs typeface="Courier New" panose="02070309020205020404" pitchFamily="49" charset="0"/>
              </a:rPr>
              <a:t>&gt;</a:t>
            </a:r>
          </a:p>
          <a:p>
            <a:pPr marL="457200" lvl="1" indent="0">
              <a:spcBef>
                <a:spcPts val="0"/>
              </a:spcBef>
              <a:buNone/>
            </a:pPr>
            <a:r>
              <a:rPr lang="en-US" sz="1600" dirty="0">
                <a:latin typeface="Courier New" panose="02070309020205020404" pitchFamily="49" charset="0"/>
                <a:cs typeface="Courier New" panose="02070309020205020404" pitchFamily="49" charset="0"/>
              </a:rPr>
              <a:t>using namespace </a:t>
            </a:r>
            <a:r>
              <a:rPr lang="en-US" sz="1600" dirty="0" err="1">
                <a:latin typeface="Courier New" panose="02070309020205020404" pitchFamily="49" charset="0"/>
                <a:cs typeface="Courier New" panose="02070309020205020404" pitchFamily="49" charset="0"/>
              </a:rPr>
              <a:t>std</a:t>
            </a:r>
            <a:r>
              <a:rPr lang="en-US" sz="1600" dirty="0">
                <a:latin typeface="Courier New" panose="02070309020205020404" pitchFamily="49" charset="0"/>
                <a:cs typeface="Courier New" panose="02070309020205020404" pitchFamily="49" charset="0"/>
              </a:rPr>
              <a:t>; </a:t>
            </a:r>
          </a:p>
          <a:p>
            <a:pPr marL="457200" lvl="1" indent="0">
              <a:spcBef>
                <a:spcPts val="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 { </a:t>
            </a:r>
          </a:p>
          <a:p>
            <a:pPr marL="457200" lvl="1"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srand</a:t>
            </a:r>
            <a:r>
              <a:rPr lang="en-US" sz="2000" dirty="0">
                <a:latin typeface="Courier New" panose="02070309020205020404" pitchFamily="49" charset="0"/>
                <a:cs typeface="Courier New" panose="02070309020205020404" pitchFamily="49" charset="0"/>
              </a:rPr>
              <a:t>(time(0)); //seed the generator</a:t>
            </a:r>
          </a:p>
          <a:p>
            <a:pPr marL="457200" lvl="1" indent="0">
              <a:spcBef>
                <a:spcPts val="0"/>
              </a:spcBef>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10;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10 tosses</a:t>
            </a:r>
          </a:p>
          <a:p>
            <a:pPr marL="457200" lvl="1" indent="0">
              <a:spcBef>
                <a:spcPts val="0"/>
              </a:spcBef>
              <a:buNone/>
            </a:pPr>
            <a:r>
              <a:rPr lang="en-US" sz="2000" dirty="0">
                <a:latin typeface="Courier New" panose="02070309020205020404" pitchFamily="49" charset="0"/>
                <a:cs typeface="Courier New" panose="02070309020205020404" pitchFamily="49" charset="0"/>
              </a:rPr>
              <a:t>	{ </a:t>
            </a:r>
          </a:p>
          <a:p>
            <a:pPr marL="457200" lvl="1"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d1 = rand() % 6 + 1; </a:t>
            </a:r>
          </a:p>
          <a:p>
            <a:pPr marL="457200" lvl="1"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d2 = rand() % 6 + 1; </a:t>
            </a:r>
          </a:p>
          <a:p>
            <a:pPr marL="457200" lvl="1"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d1 &lt;&lt; " " &lt;&lt; d2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a:t>
            </a:r>
          </a:p>
          <a:p>
            <a:pPr marL="457200" lvl="1" indent="0">
              <a:spcBef>
                <a:spcPts val="0"/>
              </a:spcBef>
              <a:buNone/>
            </a:pPr>
            <a:r>
              <a:rPr lang="en-US" sz="2000" dirty="0">
                <a:latin typeface="Courier New" panose="02070309020205020404" pitchFamily="49" charset="0"/>
                <a:cs typeface="Courier New" panose="02070309020205020404" pitchFamily="49" charset="0"/>
              </a:rPr>
              <a:t>	} </a:t>
            </a:r>
          </a:p>
          <a:p>
            <a:pPr marL="457200" lvl="1"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0;</a:t>
            </a:r>
          </a:p>
          <a:p>
            <a:pPr marL="457200" lvl="1" indent="0">
              <a:spcBef>
                <a:spcPts val="0"/>
              </a:spcBef>
              <a:buNone/>
            </a:pPr>
            <a:r>
              <a:rPr lang="en-US" sz="20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i="1" dirty="0"/>
              <a:t>Big C++ </a:t>
            </a:r>
            <a:r>
              <a:rPr lang="en-US" altLang="en-US" dirty="0"/>
              <a:t>by Cay </a:t>
            </a:r>
            <a:r>
              <a:rPr lang="en-US" altLang="en-US" dirty="0" err="1"/>
              <a:t>Horstmann</a:t>
            </a:r>
            <a:r>
              <a:rPr lang="en-US" altLang="en-US" dirty="0"/>
              <a:t> </a:t>
            </a:r>
          </a:p>
          <a:p>
            <a:r>
              <a:rPr lang="en-US" altLang="en-US" dirty="0"/>
              <a:t>Copyright © 2018 by John Wiley &amp; Sons. All rights reserved  </a:t>
            </a:r>
            <a:fld id="{CAFB0CE1-330A-4056-8F6C-29898ADC6BF6}" type="slidenum">
              <a:rPr lang="en-US" altLang="en-US" smtClean="0"/>
              <a:pPr/>
              <a:t>88</a:t>
            </a:fld>
            <a:endParaRPr lang="en-US" altLang="en-US" dirty="0"/>
          </a:p>
        </p:txBody>
      </p:sp>
    </p:spTree>
    <p:extLst>
      <p:ext uri="{BB962C8B-B14F-4D97-AF65-F5344CB8AC3E}">
        <p14:creationId xmlns:p14="http://schemas.microsoft.com/office/powerpoint/2010/main" val="14027294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6572249" cy="533400"/>
          </a:xfrm>
        </p:spPr>
        <p:txBody>
          <a:bodyPr/>
          <a:lstStyle/>
          <a:p>
            <a:r>
              <a:rPr lang="en-US" dirty="0"/>
              <a:t>Simulations: the Monte Carlo Method for </a:t>
            </a:r>
            <a:r>
              <a:rPr lang="en-US" dirty="0">
                <a:sym typeface="Symbol" panose="05050102010706020507" pitchFamily="18" charset="2"/>
              </a:rPr>
              <a:t></a:t>
            </a:r>
            <a:endParaRPr lang="en-US" dirty="0"/>
          </a:p>
        </p:txBody>
      </p:sp>
      <p:sp>
        <p:nvSpPr>
          <p:cNvPr id="3" name="Content Placeholder 2"/>
          <p:cNvSpPr>
            <a:spLocks noGrp="1"/>
          </p:cNvSpPr>
          <p:nvPr>
            <p:ph idx="1"/>
          </p:nvPr>
        </p:nvSpPr>
        <p:spPr>
          <a:xfrm>
            <a:off x="354330" y="1432878"/>
            <a:ext cx="8229600" cy="4525962"/>
          </a:xfrm>
        </p:spPr>
        <p:txBody>
          <a:bodyPr/>
          <a:lstStyle/>
          <a:p>
            <a:r>
              <a:rPr lang="en-US" sz="2400" dirty="0"/>
              <a:t>Named after the famous casino in Monte Carlo</a:t>
            </a:r>
          </a:p>
          <a:p>
            <a:r>
              <a:rPr lang="en-US" sz="2400" dirty="0"/>
              <a:t>For finding approximate solutions to problems that cannot be precisely solved</a:t>
            </a:r>
          </a:p>
          <a:p>
            <a:pPr lvl="1"/>
            <a:r>
              <a:rPr lang="en-US" sz="2000" dirty="0"/>
              <a:t>by doing a bunch of trials and tallying averages</a:t>
            </a:r>
          </a:p>
          <a:p>
            <a:r>
              <a:rPr lang="en-US" sz="2400" dirty="0"/>
              <a:t>Example for approximating the value of pi:</a:t>
            </a:r>
          </a:p>
          <a:p>
            <a:pPr lvl="1"/>
            <a:r>
              <a:rPr lang="en-US" sz="2000" dirty="0"/>
              <a:t>Simulate shooting a dart into a square surrounding a circle of radius 1. </a:t>
            </a:r>
          </a:p>
          <a:p>
            <a:pPr lvl="2"/>
            <a:r>
              <a:rPr lang="en-US" sz="1800" dirty="0"/>
              <a:t>generate random x and y coordinates between –1 and 1</a:t>
            </a:r>
          </a:p>
          <a:p>
            <a:pPr lvl="2"/>
            <a:r>
              <a:rPr lang="en-US" sz="1800" dirty="0"/>
              <a:t>The dart hits inside the circle if x</a:t>
            </a:r>
            <a:r>
              <a:rPr lang="en-US" sz="1800" baseline="30000" dirty="0"/>
              <a:t>2</a:t>
            </a:r>
            <a:r>
              <a:rPr lang="en-US" sz="1800" dirty="0"/>
              <a:t> + y</a:t>
            </a:r>
            <a:r>
              <a:rPr lang="en-US" sz="1800" baseline="30000" dirty="0"/>
              <a:t>2</a:t>
            </a:r>
            <a:r>
              <a:rPr lang="en-US" sz="1800" dirty="0"/>
              <a:t> ≤ 1</a:t>
            </a:r>
          </a:p>
          <a:p>
            <a:pPr lvl="2"/>
            <a:r>
              <a:rPr lang="en-US" sz="1800" dirty="0"/>
              <a:t>Because our shots are entirely random, the ratio of hits / tries is approximately equal to the ratio of the areas of the circle and the square, that is, π/4. </a:t>
            </a:r>
          </a:p>
          <a:p>
            <a:pPr lvl="2"/>
            <a:r>
              <a:rPr lang="en-US" sz="1800" dirty="0"/>
              <a:t>Therefore, our estimate for π is 4 × hits/tries.</a:t>
            </a:r>
          </a:p>
        </p:txBody>
      </p:sp>
      <p:sp>
        <p:nvSpPr>
          <p:cNvPr id="4" name="Footer Placeholder 3"/>
          <p:cNvSpPr>
            <a:spLocks noGrp="1"/>
          </p:cNvSpPr>
          <p:nvPr>
            <p:ph type="ftr" sz="quarter" idx="10"/>
          </p:nvPr>
        </p:nvSpPr>
        <p:spPr/>
        <p:txBody>
          <a:bodyPr/>
          <a:lstStyle/>
          <a:p>
            <a:r>
              <a:rPr lang="en-US" altLang="en-US" i="1" dirty="0"/>
              <a:t>Big C++ </a:t>
            </a:r>
            <a:r>
              <a:rPr lang="en-US" altLang="en-US" dirty="0"/>
              <a:t>by Cay </a:t>
            </a:r>
            <a:r>
              <a:rPr lang="en-US" altLang="en-US" dirty="0" err="1"/>
              <a:t>Horstmann</a:t>
            </a:r>
            <a:r>
              <a:rPr lang="en-US" altLang="en-US" dirty="0"/>
              <a:t> </a:t>
            </a:r>
          </a:p>
          <a:p>
            <a:r>
              <a:rPr lang="en-US" altLang="en-US" dirty="0"/>
              <a:t>Copyright © 2018 by John Wiley &amp; Sons. All rights reserved  </a:t>
            </a:r>
            <a:fld id="{CAFB0CE1-330A-4056-8F6C-29898ADC6BF6}" type="slidenum">
              <a:rPr lang="en-US" altLang="en-US" smtClean="0"/>
              <a:pPr/>
              <a:t>89</a:t>
            </a:fld>
            <a:endParaRPr lang="en-US" altLang="en-US" dirty="0"/>
          </a:p>
        </p:txBody>
      </p:sp>
      <p:pic>
        <p:nvPicPr>
          <p:cNvPr id="7" name="Picture 6" descr="Coordinate system showing circle of radius 1, IE diameter 2, centered inside square with side length 2."/>
          <p:cNvPicPr>
            <a:picLocks noChangeAspect="1"/>
          </p:cNvPicPr>
          <p:nvPr/>
        </p:nvPicPr>
        <p:blipFill>
          <a:blip r:embed="rId2"/>
          <a:stretch>
            <a:fillRect/>
          </a:stretch>
        </p:blipFill>
        <p:spPr>
          <a:xfrm>
            <a:off x="7372349" y="247968"/>
            <a:ext cx="1562100" cy="1638300"/>
          </a:xfrm>
          <a:prstGeom prst="rect">
            <a:avLst/>
          </a:prstGeom>
        </p:spPr>
      </p:pic>
    </p:spTree>
    <p:extLst>
      <p:ext uri="{BB962C8B-B14F-4D97-AF65-F5344CB8AC3E}">
        <p14:creationId xmlns:p14="http://schemas.microsoft.com/office/powerpoint/2010/main" val="193816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46083" name="Text Box 4"/>
          <p:cNvSpPr txBox="1">
            <a:spLocks noChangeArrowheads="1"/>
          </p:cNvSpPr>
          <p:nvPr/>
        </p:nvSpPr>
        <p:spPr bwMode="auto">
          <a:xfrm>
            <a:off x="228600" y="725488"/>
            <a:ext cx="8153400" cy="561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400" noProof="1"/>
              <a:t>#include &lt;iostream&gt;</a:t>
            </a:r>
          </a:p>
          <a:p>
            <a:pPr eaLnBrk="1" hangingPunct="1"/>
            <a:r>
              <a:rPr lang="en-US" altLang="en-US" sz="1400" noProof="1"/>
              <a:t>using namespace std;</a:t>
            </a:r>
          </a:p>
          <a:p>
            <a:pPr eaLnBrk="1" hangingPunct="1"/>
            <a:endParaRPr lang="en-US" altLang="en-US" sz="600" noProof="1"/>
          </a:p>
          <a:p>
            <a:pPr eaLnBrk="1" hangingPunct="1"/>
            <a:r>
              <a:rPr lang="en-US" altLang="en-US" sz="1600" noProof="1"/>
              <a:t>int main()</a:t>
            </a:r>
          </a:p>
          <a:p>
            <a:pPr eaLnBrk="1" hangingPunct="1"/>
            <a:r>
              <a:rPr lang="en-US" altLang="en-US" sz="1600" noProof="1"/>
              <a:t>{  </a:t>
            </a:r>
          </a:p>
          <a:p>
            <a:pPr eaLnBrk="1" hangingPunct="1"/>
            <a:r>
              <a:rPr lang="en-US" altLang="en-US" sz="1600" noProof="1"/>
              <a:t>   const double RATE = 5;</a:t>
            </a:r>
          </a:p>
          <a:p>
            <a:pPr eaLnBrk="1" hangingPunct="1"/>
            <a:r>
              <a:rPr lang="en-US" altLang="en-US" sz="1600" noProof="1"/>
              <a:t>   const double INITIAL_BALANCE = 10000;</a:t>
            </a:r>
          </a:p>
          <a:p>
            <a:pPr eaLnBrk="1" hangingPunct="1"/>
            <a:r>
              <a:rPr lang="en-US" altLang="en-US" sz="1600" noProof="1"/>
              <a:t>   const double TARGET = 2 * INITIAL_BALANCE;</a:t>
            </a:r>
          </a:p>
          <a:p>
            <a:pPr eaLnBrk="1" hangingPunct="1"/>
            <a:endParaRPr lang="en-US" altLang="en-US" sz="1100" noProof="1"/>
          </a:p>
          <a:p>
            <a:pPr eaLnBrk="1" hangingPunct="1"/>
            <a:r>
              <a:rPr lang="en-US" altLang="en-US" sz="1600" noProof="1"/>
              <a:t>   double balance = INITIAL_BALANCE;</a:t>
            </a:r>
          </a:p>
          <a:p>
            <a:pPr eaLnBrk="1" hangingPunct="1"/>
            <a:r>
              <a:rPr lang="en-US" altLang="en-US" sz="1600" noProof="1"/>
              <a:t>   int year = 0;</a:t>
            </a:r>
          </a:p>
          <a:p>
            <a:pPr eaLnBrk="1" hangingPunct="1"/>
            <a:endParaRPr lang="en-US" altLang="en-US" sz="1200" noProof="1"/>
          </a:p>
          <a:p>
            <a:pPr eaLnBrk="1" hangingPunct="1"/>
            <a:r>
              <a:rPr lang="en-US" altLang="en-US" sz="1600" noProof="1"/>
              <a:t>   </a:t>
            </a:r>
            <a:r>
              <a:rPr lang="en-US" altLang="en-US" sz="1600" dirty="0"/>
              <a:t>while (balance &lt; TARGET)</a:t>
            </a:r>
          </a:p>
          <a:p>
            <a:pPr eaLnBrk="1" hangingPunct="1"/>
            <a:r>
              <a:rPr lang="en-US" altLang="en-US" sz="1600" dirty="0"/>
              <a:t>   {</a:t>
            </a:r>
          </a:p>
          <a:p>
            <a:pPr eaLnBrk="1" hangingPunct="1"/>
            <a:r>
              <a:rPr lang="en-US" altLang="en-US" sz="1600" dirty="0"/>
              <a:t>      year++;</a:t>
            </a:r>
          </a:p>
          <a:p>
            <a:pPr eaLnBrk="1" hangingPunct="1"/>
            <a:r>
              <a:rPr lang="en-US" altLang="en-US" sz="1600" dirty="0"/>
              <a:t>      double interest = balance * RATE / 100;</a:t>
            </a:r>
          </a:p>
          <a:p>
            <a:pPr eaLnBrk="1" hangingPunct="1"/>
            <a:r>
              <a:rPr lang="en-US" altLang="en-US" sz="1600" dirty="0"/>
              <a:t>      balance = balance + interest;</a:t>
            </a:r>
          </a:p>
          <a:p>
            <a:pPr eaLnBrk="1" hangingPunct="1"/>
            <a:r>
              <a:rPr lang="en-US" altLang="en-US" sz="1600" dirty="0"/>
              <a:t>   }</a:t>
            </a:r>
          </a:p>
          <a:p>
            <a:pPr eaLnBrk="1" hangingPunct="1"/>
            <a:endParaRPr lang="en-US" altLang="en-US" sz="1200" noProof="1"/>
          </a:p>
          <a:p>
            <a:pPr eaLnBrk="1" hangingPunct="1"/>
            <a:r>
              <a:rPr lang="en-US" altLang="en-US" sz="1600" noProof="1"/>
              <a:t>   cout &lt;&lt; "The investment doubled after "</a:t>
            </a:r>
          </a:p>
          <a:p>
            <a:pPr eaLnBrk="1" hangingPunct="1"/>
            <a:r>
              <a:rPr lang="en-US" altLang="en-US" sz="1600" noProof="1"/>
              <a:t>      </a:t>
            </a:r>
            <a:r>
              <a:rPr lang="en-US" altLang="en-US" sz="1600" dirty="0"/>
              <a:t>  </a:t>
            </a:r>
            <a:r>
              <a:rPr lang="en-US" altLang="en-US" sz="1600" noProof="1"/>
              <a:t>&lt;&lt; year &lt;&lt; " years." &lt;&lt; endl;</a:t>
            </a:r>
          </a:p>
          <a:p>
            <a:pPr eaLnBrk="1" hangingPunct="1"/>
            <a:endParaRPr lang="en-US" altLang="en-US" sz="1200" noProof="1"/>
          </a:p>
          <a:p>
            <a:pPr eaLnBrk="1" hangingPunct="1"/>
            <a:r>
              <a:rPr lang="en-US" altLang="en-US" sz="1600" noProof="1"/>
              <a:t>   return 0;</a:t>
            </a:r>
          </a:p>
          <a:p>
            <a:pPr eaLnBrk="1" hangingPunct="1"/>
            <a:r>
              <a:rPr lang="en-US" altLang="en-US" sz="1600" noProof="1"/>
              <a:t>}</a:t>
            </a:r>
            <a:endParaRPr lang="en-US" altLang="en-US" sz="1600" dirty="0"/>
          </a:p>
        </p:txBody>
      </p:sp>
      <p:sp>
        <p:nvSpPr>
          <p:cNvPr id="46084" name="Text Box 6"/>
          <p:cNvSpPr txBox="1">
            <a:spLocks noChangeArrowheads="1"/>
          </p:cNvSpPr>
          <p:nvPr/>
        </p:nvSpPr>
        <p:spPr bwMode="auto">
          <a:xfrm>
            <a:off x="0" y="212725"/>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50000"/>
              </a:spcBef>
            </a:pPr>
            <a:r>
              <a:rPr lang="en-US" altLang="en-US" sz="2400">
                <a:solidFill>
                  <a:srgbClr val="0033CC"/>
                </a:solidFill>
                <a:latin typeface="Arial" panose="020B0604020202020204" pitchFamily="34" charset="0"/>
              </a:rPr>
              <a:t>The Complete Investment Program</a:t>
            </a:r>
          </a:p>
        </p:txBody>
      </p:sp>
      <p:sp>
        <p:nvSpPr>
          <p:cNvPr id="46085" name="Text Box 7"/>
          <p:cNvSpPr txBox="1">
            <a:spLocks noChangeArrowheads="1"/>
          </p:cNvSpPr>
          <p:nvPr/>
        </p:nvSpPr>
        <p:spPr bwMode="auto">
          <a:xfrm>
            <a:off x="6096000" y="886265"/>
            <a:ext cx="2971800" cy="40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b="0" dirty="0">
                <a:latin typeface="Arial" panose="020B0604020202020204" pitchFamily="34" charset="0"/>
              </a:rPr>
              <a:t>sec01/doublinv.cpp</a:t>
            </a:r>
          </a:p>
        </p:txBody>
      </p:sp>
      <p:pic>
        <p:nvPicPr>
          <p:cNvPr id="2" name="Picture 1" descr="Screen capture showing the investment doubled after 15 years."/>
          <p:cNvPicPr>
            <a:picLocks noChangeAspect="1"/>
          </p:cNvPicPr>
          <p:nvPr/>
        </p:nvPicPr>
        <p:blipFill>
          <a:blip r:embed="rId2"/>
          <a:stretch>
            <a:fillRect/>
          </a:stretch>
        </p:blipFill>
        <p:spPr>
          <a:xfrm>
            <a:off x="866775" y="6029325"/>
            <a:ext cx="3438525" cy="590550"/>
          </a:xfrm>
          <a:prstGeom prst="rect">
            <a:avLst/>
          </a:prstGeom>
        </p:spPr>
      </p:pic>
    </p:spTree>
    <p:extLst>
      <p:ext uri="{BB962C8B-B14F-4D97-AF65-F5344CB8AC3E}">
        <p14:creationId xmlns:p14="http://schemas.microsoft.com/office/powerpoint/2010/main" val="22261826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Monte Carlo Simulation of </a:t>
            </a:r>
            <a:r>
              <a:rPr lang="en-US" sz="3200" dirty="0">
                <a:sym typeface="Symbol" panose="05050102010706020507" pitchFamily="18" charset="2"/>
              </a:rPr>
              <a:t></a:t>
            </a:r>
            <a:endParaRPr lang="en-US" dirty="0"/>
          </a:p>
        </p:txBody>
      </p:sp>
      <p:sp>
        <p:nvSpPr>
          <p:cNvPr id="3" name="Content Placeholder 2"/>
          <p:cNvSpPr>
            <a:spLocks noGrp="1"/>
          </p:cNvSpPr>
          <p:nvPr>
            <p:ph idx="1"/>
          </p:nvPr>
        </p:nvSpPr>
        <p:spPr>
          <a:xfrm>
            <a:off x="561375" y="816236"/>
            <a:ext cx="8154364" cy="5698864"/>
          </a:xfrm>
        </p:spPr>
        <p:txBody>
          <a:bodyPr/>
          <a:lstStyle/>
          <a:p>
            <a:pPr marL="0" indent="0" defTabSz="457200">
              <a:spcBef>
                <a:spcPts val="0"/>
              </a:spcBef>
              <a:buNone/>
            </a:pPr>
            <a:r>
              <a:rPr lang="en-US" sz="1800" dirty="0">
                <a:latin typeface="Courier New" panose="02070309020205020404" pitchFamily="49" charset="0"/>
                <a:cs typeface="Courier New" panose="02070309020205020404" pitchFamily="49" charset="0"/>
              </a:rPr>
              <a:t>// sec10/montecarlo.cpp</a:t>
            </a:r>
          </a:p>
          <a:p>
            <a:pPr marL="0" indent="0" defTabSz="457200">
              <a:spcBef>
                <a:spcPts val="0"/>
              </a:spcBef>
              <a:buNone/>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#includes not shown, insert here if you run this code</a:t>
            </a:r>
          </a:p>
          <a:p>
            <a:pPr marL="0" indent="0" defTabSz="457200">
              <a:spcBef>
                <a:spcPts val="0"/>
              </a:spcBef>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 </a:t>
            </a:r>
          </a:p>
          <a:p>
            <a:pPr marL="0" indent="0" defTabSz="457200">
              <a:spcBef>
                <a:spcPts val="0"/>
              </a:spcBef>
              <a:buNone/>
            </a:pPr>
            <a:r>
              <a:rPr lang="en-US" sz="1800" dirty="0">
                <a:latin typeface="Courier New" panose="02070309020205020404" pitchFamily="49" charset="0"/>
                <a:cs typeface="Courier New" panose="02070309020205020404" pitchFamily="49" charset="0"/>
              </a:rPr>
              <a:t>{ </a:t>
            </a:r>
          </a:p>
          <a:p>
            <a:pPr marL="0" indent="0" defTabSz="45720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const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TRIES = 10000; </a:t>
            </a:r>
            <a:r>
              <a:rPr lang="en-US" sz="1400" dirty="0">
                <a:latin typeface="Courier New" panose="02070309020205020404" pitchFamily="49" charset="0"/>
                <a:cs typeface="Courier New" panose="02070309020205020404" pitchFamily="49" charset="0"/>
              </a:rPr>
              <a:t>//can increase TRIES for more accuracy</a:t>
            </a:r>
          </a:p>
          <a:p>
            <a:pPr marL="0" indent="0" defTabSz="45720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srand</a:t>
            </a:r>
            <a:r>
              <a:rPr lang="en-US" sz="1800" dirty="0">
                <a:latin typeface="Courier New" panose="02070309020205020404" pitchFamily="49" charset="0"/>
                <a:cs typeface="Courier New" panose="02070309020205020404" pitchFamily="49" charset="0"/>
              </a:rPr>
              <a:t>(time(0)); </a:t>
            </a:r>
          </a:p>
          <a:p>
            <a:pPr marL="0" indent="0" defTabSz="45720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hits = 0; </a:t>
            </a:r>
          </a:p>
          <a:p>
            <a:pPr marL="0" indent="0" defTabSz="457200">
              <a:spcBef>
                <a:spcPts val="0"/>
              </a:spcBef>
              <a:buNone/>
            </a:pPr>
            <a:r>
              <a:rPr lang="en-US" sz="1800" dirty="0">
                <a:latin typeface="Courier New" panose="02070309020205020404" pitchFamily="49" charset="0"/>
                <a:cs typeface="Courier New" panose="02070309020205020404" pitchFamily="49" charset="0"/>
              </a:rPr>
              <a:t>	for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1;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TRIES;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p>
          <a:p>
            <a:pPr marL="0" indent="0" defTabSz="457200">
              <a:spcBef>
                <a:spcPts val="0"/>
              </a:spcBef>
              <a:buNone/>
            </a:pPr>
            <a:r>
              <a:rPr lang="en-US" sz="1800" dirty="0">
                <a:latin typeface="Courier New" panose="02070309020205020404" pitchFamily="49" charset="0"/>
                <a:cs typeface="Courier New" panose="02070309020205020404" pitchFamily="49" charset="0"/>
              </a:rPr>
              <a:t> 	{  </a:t>
            </a:r>
          </a:p>
          <a:p>
            <a:pPr marL="0" indent="0" defTabSz="457200">
              <a:spcBef>
                <a:spcPts val="0"/>
              </a:spcBef>
              <a:buNone/>
            </a:pPr>
            <a:r>
              <a:rPr lang="en-US" sz="1800" dirty="0">
                <a:latin typeface="Courier New" panose="02070309020205020404" pitchFamily="49" charset="0"/>
                <a:cs typeface="Courier New" panose="02070309020205020404" pitchFamily="49" charset="0"/>
              </a:rPr>
              <a:t>		double r = rand() * 1.0 / RAND_MAX; </a:t>
            </a:r>
            <a:r>
              <a:rPr lang="en-US" sz="1400" dirty="0">
                <a:latin typeface="Courier New" panose="02070309020205020404" pitchFamily="49" charset="0"/>
                <a:cs typeface="Courier New" panose="02070309020205020404" pitchFamily="49" charset="0"/>
              </a:rPr>
              <a:t>// Between 0 and 1 </a:t>
            </a:r>
          </a:p>
          <a:p>
            <a:pPr marL="0" indent="0" defTabSz="457200">
              <a:spcBef>
                <a:spcPts val="0"/>
              </a:spcBef>
              <a:buNone/>
            </a:pPr>
            <a:r>
              <a:rPr lang="en-US" sz="1800" dirty="0">
                <a:latin typeface="Courier New" panose="02070309020205020404" pitchFamily="49" charset="0"/>
                <a:cs typeface="Courier New" panose="02070309020205020404" pitchFamily="49" charset="0"/>
              </a:rPr>
              <a:t>		double x = -1 + 2 * r; // x in range –1 to 1 </a:t>
            </a:r>
          </a:p>
          <a:p>
            <a:pPr marL="0" indent="0" defTabSz="457200">
              <a:spcBef>
                <a:spcPts val="0"/>
              </a:spcBef>
              <a:buNone/>
            </a:pPr>
            <a:r>
              <a:rPr lang="en-US" sz="1800" dirty="0">
                <a:latin typeface="Courier New" panose="02070309020205020404" pitchFamily="49" charset="0"/>
                <a:cs typeface="Courier New" panose="02070309020205020404" pitchFamily="49" charset="0"/>
              </a:rPr>
              <a:t> 		r = rand() * 1.0 / RAND_MAX; //rand value for y </a:t>
            </a:r>
          </a:p>
          <a:p>
            <a:pPr marL="0" indent="0" defTabSz="457200">
              <a:spcBef>
                <a:spcPts val="0"/>
              </a:spcBef>
              <a:buNone/>
            </a:pPr>
            <a:r>
              <a:rPr lang="en-US" sz="1800" dirty="0">
                <a:latin typeface="Courier New" panose="02070309020205020404" pitchFamily="49" charset="0"/>
                <a:cs typeface="Courier New" panose="02070309020205020404" pitchFamily="49" charset="0"/>
              </a:rPr>
              <a:t>		double y = -1 + 2 * r; </a:t>
            </a:r>
          </a:p>
          <a:p>
            <a:pPr marL="0" indent="0" defTabSz="457200">
              <a:spcBef>
                <a:spcPts val="0"/>
              </a:spcBef>
              <a:buNone/>
            </a:pPr>
            <a:r>
              <a:rPr lang="en-US" sz="1800" dirty="0">
                <a:latin typeface="Courier New" panose="02070309020205020404" pitchFamily="49" charset="0"/>
                <a:cs typeface="Courier New" panose="02070309020205020404" pitchFamily="49" charset="0"/>
              </a:rPr>
              <a:t>		if (x * x + y * y &lt;= 1) //hit inside circle</a:t>
            </a:r>
          </a:p>
          <a:p>
            <a:pPr marL="0" indent="0" defTabSz="457200">
              <a:spcBef>
                <a:spcPts val="0"/>
              </a:spcBef>
              <a:buNone/>
            </a:pPr>
            <a:r>
              <a:rPr lang="en-US" sz="1800" dirty="0">
                <a:latin typeface="Courier New" panose="02070309020205020404" pitchFamily="49" charset="0"/>
                <a:cs typeface="Courier New" panose="02070309020205020404" pitchFamily="49" charset="0"/>
              </a:rPr>
              <a:t>			{ hits++; } </a:t>
            </a:r>
          </a:p>
          <a:p>
            <a:pPr marL="0" indent="0" defTabSz="457200">
              <a:spcBef>
                <a:spcPts val="0"/>
              </a:spcBef>
              <a:buNone/>
            </a:pPr>
            <a:r>
              <a:rPr lang="en-US" sz="1800" dirty="0">
                <a:latin typeface="Courier New" panose="02070309020205020404" pitchFamily="49" charset="0"/>
                <a:cs typeface="Courier New" panose="02070309020205020404" pitchFamily="49" charset="0"/>
              </a:rPr>
              <a:t>	} </a:t>
            </a:r>
          </a:p>
          <a:p>
            <a:pPr marL="0" indent="0" defTabSz="457200">
              <a:spcBef>
                <a:spcPts val="0"/>
              </a:spcBef>
              <a:buNone/>
            </a:pPr>
            <a:r>
              <a:rPr lang="en-US" sz="1800" dirty="0">
                <a:latin typeface="Courier New" panose="02070309020205020404" pitchFamily="49" charset="0"/>
                <a:cs typeface="Courier New" panose="02070309020205020404" pitchFamily="49" charset="0"/>
              </a:rPr>
              <a:t> 	double </a:t>
            </a:r>
            <a:r>
              <a:rPr lang="en-US" sz="1800" dirty="0" err="1">
                <a:latin typeface="Courier New" panose="02070309020205020404" pitchFamily="49" charset="0"/>
                <a:cs typeface="Courier New" panose="02070309020205020404" pitchFamily="49" charset="0"/>
              </a:rPr>
              <a:t>pi_estimate</a:t>
            </a:r>
            <a:r>
              <a:rPr lang="en-US" sz="1800" dirty="0">
                <a:latin typeface="Courier New" panose="02070309020205020404" pitchFamily="49" charset="0"/>
                <a:cs typeface="Courier New" panose="02070309020205020404" pitchFamily="49" charset="0"/>
              </a:rPr>
              <a:t> = 4.0 * hits / TRIES; </a:t>
            </a:r>
          </a:p>
          <a:p>
            <a:pPr marL="0" indent="0" defTabSz="45720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 "Estimate for pi: " &lt;&lt; </a:t>
            </a:r>
            <a:r>
              <a:rPr lang="en-US" sz="1800" dirty="0" err="1">
                <a:latin typeface="Courier New" panose="02070309020205020404" pitchFamily="49" charset="0"/>
                <a:cs typeface="Courier New" panose="02070309020205020404" pitchFamily="49" charset="0"/>
              </a:rPr>
              <a:t>pi_estimate</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 </a:t>
            </a:r>
          </a:p>
          <a:p>
            <a:pPr marL="0" indent="0" defTabSz="457200">
              <a:spcBef>
                <a:spcPts val="0"/>
              </a:spcBef>
              <a:buNone/>
            </a:pPr>
            <a:r>
              <a:rPr lang="en-US" sz="1800" dirty="0">
                <a:latin typeface="Courier New" panose="02070309020205020404" pitchFamily="49" charset="0"/>
                <a:cs typeface="Courier New" panose="02070309020205020404" pitchFamily="49" charset="0"/>
              </a:rPr>
              <a:t>	return 0;</a:t>
            </a:r>
          </a:p>
          <a:p>
            <a:pPr marL="0" indent="0" defTabSz="457200">
              <a:spcBef>
                <a:spcPts val="0"/>
              </a:spcBef>
              <a:buNone/>
            </a:pPr>
            <a:r>
              <a:rPr lang="en-US" sz="18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i="1"/>
              <a:t>Big C++ </a:t>
            </a:r>
            <a:r>
              <a:rPr lang="en-US" altLang="en-US"/>
              <a:t>by Cay Horstmann </a:t>
            </a:r>
          </a:p>
          <a:p>
            <a:r>
              <a:rPr lang="en-US" altLang="en-US"/>
              <a:t>Copyright © 2018 by John Wiley &amp; Sons. All rights reserved  </a:t>
            </a:r>
            <a:fld id="{CAFB0CE1-330A-4056-8F6C-29898ADC6BF6}" type="slidenum">
              <a:rPr lang="en-US" altLang="en-US" smtClean="0"/>
              <a:pPr/>
              <a:t>90</a:t>
            </a:fld>
            <a:endParaRPr lang="en-US" altLang="en-US" dirty="0"/>
          </a:p>
        </p:txBody>
      </p:sp>
    </p:spTree>
    <p:extLst>
      <p:ext uri="{BB962C8B-B14F-4D97-AF65-F5344CB8AC3E}">
        <p14:creationId xmlns:p14="http://schemas.microsoft.com/office/powerpoint/2010/main" val="22262851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11</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u="sng" dirty="0">
                <a:solidFill>
                  <a:srgbClr val="FF0000"/>
                </a:solidFill>
              </a:rPr>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7755801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1</a:t>
            </a:r>
          </a:p>
        </p:txBody>
      </p:sp>
      <p:sp>
        <p:nvSpPr>
          <p:cNvPr id="3" name="Content Placeholder 2"/>
          <p:cNvSpPr>
            <a:spLocks noGrp="1"/>
          </p:cNvSpPr>
          <p:nvPr>
            <p:ph idx="1"/>
          </p:nvPr>
        </p:nvSpPr>
        <p:spPr>
          <a:xfrm>
            <a:off x="377190" y="861378"/>
            <a:ext cx="8229600" cy="5463222"/>
          </a:xfrm>
        </p:spPr>
        <p:txBody>
          <a:bodyPr/>
          <a:lstStyle/>
          <a:p>
            <a:r>
              <a:rPr lang="en-US" sz="2000" dirty="0"/>
              <a:t>Explain the flow of execution in a loop. </a:t>
            </a:r>
          </a:p>
          <a:p>
            <a:pPr marL="685800" lvl="1"/>
            <a:r>
              <a:rPr lang="en-US" sz="1600" dirty="0"/>
              <a:t>Loops execute a block of code repeatedly while a condition remains true. </a:t>
            </a:r>
          </a:p>
          <a:p>
            <a:pPr marL="685800" lvl="1"/>
            <a:r>
              <a:rPr lang="en-US" sz="1600" dirty="0"/>
              <a:t>An off-by-one error is a common error when programming loops. Think through simple test cases to avoid this type of error.</a:t>
            </a:r>
          </a:p>
          <a:p>
            <a:r>
              <a:rPr lang="en-US" sz="2000" dirty="0"/>
              <a:t>Use the technique of hand-tracing to analyze the behavior of a program. </a:t>
            </a:r>
          </a:p>
          <a:p>
            <a:pPr marL="685800" lvl="1"/>
            <a:r>
              <a:rPr lang="en-US" sz="1600" dirty="0"/>
              <a:t>a simulation of code execution in which you step through instructions and track the values of the variables.</a:t>
            </a:r>
          </a:p>
          <a:p>
            <a:pPr marL="685800" lvl="1"/>
            <a:r>
              <a:rPr lang="en-US" sz="1600" dirty="0"/>
              <a:t>helps you understand how an unfamiliar algorithm works. </a:t>
            </a:r>
          </a:p>
          <a:p>
            <a:pPr marL="685800" lvl="1"/>
            <a:r>
              <a:rPr lang="en-US" sz="1600" dirty="0"/>
              <a:t>can show errors in code or pseudocode. Use for loops for implementing counting loops.</a:t>
            </a:r>
          </a:p>
          <a:p>
            <a:r>
              <a:rPr lang="en-US" sz="2000" dirty="0"/>
              <a:t>Choose between the </a:t>
            </a:r>
            <a:r>
              <a:rPr lang="en-US" sz="2000" dirty="0">
                <a:latin typeface="Courier New" panose="02070309020205020404" pitchFamily="49" charset="0"/>
                <a:cs typeface="Courier New" panose="02070309020205020404" pitchFamily="49" charset="0"/>
              </a:rPr>
              <a:t>while</a:t>
            </a:r>
            <a:r>
              <a:rPr lang="en-US" sz="2000" dirty="0"/>
              <a:t> loop and the </a:t>
            </a:r>
            <a:r>
              <a:rPr lang="en-US" sz="2000" dirty="0">
                <a:latin typeface="Courier New" panose="02070309020205020404" pitchFamily="49" charset="0"/>
                <a:cs typeface="Courier New" panose="02070309020205020404" pitchFamily="49" charset="0"/>
              </a:rPr>
              <a:t>do</a:t>
            </a:r>
            <a:r>
              <a:rPr lang="en-US" sz="2000" dirty="0"/>
              <a:t> loop.</a:t>
            </a:r>
          </a:p>
          <a:p>
            <a:pPr lvl="1"/>
            <a:r>
              <a:rPr lang="en-US" sz="1600" dirty="0"/>
              <a:t>The </a:t>
            </a:r>
            <a:r>
              <a:rPr lang="en-US" sz="1600" dirty="0">
                <a:latin typeface="Courier New" panose="02070309020205020404" pitchFamily="49" charset="0"/>
                <a:cs typeface="Courier New" panose="02070309020205020404" pitchFamily="49" charset="0"/>
              </a:rPr>
              <a:t>while</a:t>
            </a:r>
            <a:r>
              <a:rPr lang="en-US" sz="1600" dirty="0"/>
              <a:t> loop is for loops that only should run if the condition is true at the beginning</a:t>
            </a:r>
          </a:p>
          <a:p>
            <a:pPr lvl="1"/>
            <a:r>
              <a:rPr lang="en-US" sz="1600" dirty="0"/>
              <a:t>The </a:t>
            </a:r>
            <a:r>
              <a:rPr lang="en-US" sz="1600" dirty="0">
                <a:latin typeface="Courier New" panose="02070309020205020404" pitchFamily="49" charset="0"/>
                <a:cs typeface="Courier New" panose="02070309020205020404" pitchFamily="49" charset="0"/>
              </a:rPr>
              <a:t>do </a:t>
            </a:r>
            <a:r>
              <a:rPr lang="en-US" sz="1600" dirty="0"/>
              <a:t>loop is appropriate when the loop body must be executed at least once, such as prompting the user to enter correct input.</a:t>
            </a:r>
          </a:p>
          <a:p>
            <a:r>
              <a:rPr lang="en-US" sz="2000" dirty="0"/>
              <a:t>The </a:t>
            </a:r>
            <a:r>
              <a:rPr lang="en-US" sz="2000" dirty="0">
                <a:latin typeface="Courier New" panose="02070309020205020404" pitchFamily="49" charset="0"/>
                <a:cs typeface="Courier New" panose="02070309020205020404" pitchFamily="49" charset="0"/>
              </a:rPr>
              <a:t>for</a:t>
            </a:r>
            <a:r>
              <a:rPr lang="en-US" sz="2000" dirty="0"/>
              <a:t> loop is used when a value runs from a starting point to an ending point with a constant increment or decrement.</a:t>
            </a:r>
          </a:p>
          <a:p>
            <a:endParaRPr lang="en-US" sz="2000" dirty="0"/>
          </a:p>
          <a:p>
            <a:endParaRPr lang="en-US" sz="2000" dirty="0"/>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25686130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2</a:t>
            </a:r>
          </a:p>
        </p:txBody>
      </p:sp>
      <p:sp>
        <p:nvSpPr>
          <p:cNvPr id="3" name="Content Placeholder 2"/>
          <p:cNvSpPr>
            <a:spLocks noGrp="1"/>
          </p:cNvSpPr>
          <p:nvPr>
            <p:ph idx="1"/>
          </p:nvPr>
        </p:nvSpPr>
        <p:spPr>
          <a:xfrm>
            <a:off x="457200" y="907098"/>
            <a:ext cx="8481060" cy="4525962"/>
          </a:xfrm>
        </p:spPr>
        <p:txBody>
          <a:bodyPr/>
          <a:lstStyle/>
          <a:p>
            <a:r>
              <a:rPr lang="en-US" sz="2000" dirty="0"/>
              <a:t>Implement loops that read sequences of input data.</a:t>
            </a:r>
          </a:p>
          <a:p>
            <a:pPr lvl="1"/>
            <a:r>
              <a:rPr lang="en-US" sz="1600" dirty="0"/>
              <a:t>A sentinel value denotes the end of a data set, but it is not part of the data. </a:t>
            </a:r>
          </a:p>
          <a:p>
            <a:pPr lvl="1"/>
            <a:r>
              <a:rPr lang="en-US" sz="1600" dirty="0"/>
              <a:t>You can use a Boolean variable to control a loop. Set the variable before entering the loop, then set it to the opposite to leave the loop. </a:t>
            </a:r>
          </a:p>
          <a:p>
            <a:pPr lvl="1"/>
            <a:r>
              <a:rPr lang="en-US" sz="1600" dirty="0"/>
              <a:t>Use input redirection to read input from a file. Use output redirection to capture program output in a file. </a:t>
            </a:r>
          </a:p>
          <a:p>
            <a:r>
              <a:rPr lang="en-US" sz="2000" dirty="0"/>
              <a:t>Use the technique of storyboarding for planning user interactions. </a:t>
            </a:r>
          </a:p>
          <a:p>
            <a:pPr lvl="1"/>
            <a:r>
              <a:rPr lang="en-US" sz="1600" dirty="0"/>
              <a:t>A storyboard consists of annotated sketches for each step in an action sequence. </a:t>
            </a:r>
          </a:p>
          <a:p>
            <a:pPr lvl="1"/>
            <a:r>
              <a:rPr lang="en-US" sz="1600" dirty="0"/>
              <a:t>Developing a storyboard helps you understand the inputs and outputs required for a program. </a:t>
            </a:r>
          </a:p>
          <a:p>
            <a:r>
              <a:rPr lang="en-US" sz="2000" dirty="0"/>
              <a:t>Know the most common loop algorithms. </a:t>
            </a:r>
          </a:p>
          <a:p>
            <a:pPr lvl="1"/>
            <a:r>
              <a:rPr lang="en-US" sz="1600" dirty="0"/>
              <a:t>To compute an average, keep a total and a count of all values. </a:t>
            </a:r>
          </a:p>
          <a:p>
            <a:pPr lvl="1"/>
            <a:r>
              <a:rPr lang="en-US" sz="1600" dirty="0"/>
              <a:t>To count values that fulfill a condition, check all values and increment a counter for each match. </a:t>
            </a:r>
          </a:p>
          <a:p>
            <a:pPr lvl="1"/>
            <a:r>
              <a:rPr lang="en-US" sz="1600" dirty="0"/>
              <a:t>To find a match, exit the loop when the match is found.</a:t>
            </a:r>
          </a:p>
          <a:p>
            <a:pPr lvl="1"/>
            <a:r>
              <a:rPr lang="en-US" sz="1600" dirty="0"/>
              <a:t>To find the largest value, update the largest value seen so far whenever you see a larger one. </a:t>
            </a:r>
          </a:p>
          <a:p>
            <a:pPr lvl="1"/>
            <a:r>
              <a:rPr lang="en-US" sz="1600" dirty="0"/>
              <a:t>To compare adjacent inputs, store the preceding input in a variable.</a:t>
            </a:r>
          </a:p>
        </p:txBody>
      </p:sp>
      <p:sp>
        <p:nvSpPr>
          <p:cNvPr id="4" name="Footer Placeholder 3"/>
          <p:cNvSpPr>
            <a:spLocks noGrp="1"/>
          </p:cNvSpPr>
          <p:nvPr>
            <p:ph type="ftr" sz="quarter" idx="10"/>
          </p:nvPr>
        </p:nvSpPr>
        <p:spPr/>
        <p:txBody>
          <a:bodyPr/>
          <a:lstStyle/>
          <a:p>
            <a:r>
              <a:rPr lang="en-US" altLang="en-US" i="1"/>
              <a:t>Big C++ </a:t>
            </a:r>
            <a:r>
              <a:rPr lang="en-US" altLang="en-US"/>
              <a:t>by Cay Horstmann </a:t>
            </a:r>
          </a:p>
          <a:p>
            <a:r>
              <a:rPr lang="en-US" altLang="en-US"/>
              <a:t>Copyright © 2018 by John Wiley &amp; Sons. All rights reserved  </a:t>
            </a:r>
            <a:fld id="{CAFB0CE1-330A-4056-8F6C-29898ADC6BF6}" type="slidenum">
              <a:rPr lang="en-US" altLang="en-US" smtClean="0"/>
              <a:pPr/>
              <a:t>93</a:t>
            </a:fld>
            <a:endParaRPr lang="en-US" altLang="en-US" dirty="0"/>
          </a:p>
        </p:txBody>
      </p:sp>
    </p:spTree>
    <p:extLst>
      <p:ext uri="{BB962C8B-B14F-4D97-AF65-F5344CB8AC3E}">
        <p14:creationId xmlns:p14="http://schemas.microsoft.com/office/powerpoint/2010/main" val="2806611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 Part 3</a:t>
            </a:r>
          </a:p>
        </p:txBody>
      </p:sp>
      <p:sp>
        <p:nvSpPr>
          <p:cNvPr id="3" name="Content Placeholder 2"/>
          <p:cNvSpPr>
            <a:spLocks noGrp="1"/>
          </p:cNvSpPr>
          <p:nvPr>
            <p:ph idx="1"/>
          </p:nvPr>
        </p:nvSpPr>
        <p:spPr>
          <a:xfrm>
            <a:off x="445770" y="1009968"/>
            <a:ext cx="8458200" cy="4525962"/>
          </a:xfrm>
        </p:spPr>
        <p:txBody>
          <a:bodyPr/>
          <a:lstStyle/>
          <a:p>
            <a:r>
              <a:rPr lang="en-US" sz="2400" dirty="0"/>
              <a:t>Use nested loops to implement multiple levels of iteration. </a:t>
            </a:r>
          </a:p>
          <a:p>
            <a:pPr lvl="1"/>
            <a:r>
              <a:rPr lang="en-US" sz="1800" dirty="0"/>
              <a:t>When the body of a loop contains another loop, the loops are nested. </a:t>
            </a:r>
          </a:p>
          <a:p>
            <a:pPr lvl="1"/>
            <a:r>
              <a:rPr lang="en-US" sz="1800" dirty="0"/>
              <a:t>A typical use of nested loops is printing a table with rows and columns. </a:t>
            </a:r>
          </a:p>
          <a:p>
            <a:pPr lvl="1"/>
            <a:endParaRPr lang="en-US" sz="1800" dirty="0"/>
          </a:p>
          <a:p>
            <a:r>
              <a:rPr lang="en-US" sz="2400" dirty="0"/>
              <a:t>Design programs that carry out complex tasks. </a:t>
            </a:r>
          </a:p>
          <a:p>
            <a:pPr lvl="1"/>
            <a:r>
              <a:rPr lang="en-US" sz="1800" dirty="0"/>
              <a:t>To solve a complex problem, first solve a simpler task. </a:t>
            </a:r>
          </a:p>
          <a:p>
            <a:pPr lvl="1"/>
            <a:r>
              <a:rPr lang="en-US" sz="1800" dirty="0"/>
              <a:t>Make a plan consisting of a series of tasks, each a simple extension of the previous one, and ending with the original problem. </a:t>
            </a:r>
          </a:p>
          <a:p>
            <a:pPr lvl="1"/>
            <a:endParaRPr lang="en-US" sz="1800" dirty="0"/>
          </a:p>
          <a:p>
            <a:r>
              <a:rPr lang="en-US" sz="2400" dirty="0"/>
              <a:t>Apply loops to the implementation of simulations. </a:t>
            </a:r>
          </a:p>
          <a:p>
            <a:pPr lvl="1"/>
            <a:r>
              <a:rPr lang="en-US" sz="1800" dirty="0"/>
              <a:t>In a simulation, you use the computer to model an activity. </a:t>
            </a:r>
          </a:p>
          <a:p>
            <a:pPr lvl="1"/>
            <a:r>
              <a:rPr lang="en-US" sz="1800" dirty="0"/>
              <a:t>You can introduce randomness by calling the random number generator </a:t>
            </a:r>
            <a:r>
              <a:rPr lang="en-US" sz="1800" dirty="0">
                <a:latin typeface="Courier New" panose="02070309020205020404" pitchFamily="49" charset="0"/>
                <a:cs typeface="Courier New" panose="02070309020205020404" pitchFamily="49" charset="0"/>
              </a:rPr>
              <a:t>rand() </a:t>
            </a:r>
            <a:r>
              <a:rPr lang="en-US" sz="1800" dirty="0"/>
              <a:t>after seeding the generator by calling </a:t>
            </a:r>
            <a:r>
              <a:rPr lang="en-US" sz="1800" dirty="0" err="1">
                <a:latin typeface="Courier New" panose="02070309020205020404" pitchFamily="49" charset="0"/>
                <a:cs typeface="Courier New" panose="02070309020205020404" pitchFamily="49" charset="0"/>
              </a:rPr>
              <a:t>srand</a:t>
            </a:r>
            <a:r>
              <a:rPr lang="en-US" sz="1800" dirty="0">
                <a:latin typeface="Courier New" panose="02070309020205020404" pitchFamily="49" charset="0"/>
                <a:cs typeface="Courier New" panose="02070309020205020404" pitchFamily="49" charset="0"/>
              </a:rPr>
              <a:t>(time(0))</a:t>
            </a:r>
          </a:p>
        </p:txBody>
      </p:sp>
      <p:sp>
        <p:nvSpPr>
          <p:cNvPr id="4" name="Footer Placeholder 3"/>
          <p:cNvSpPr>
            <a:spLocks noGrp="1"/>
          </p:cNvSpPr>
          <p:nvPr>
            <p:ph type="ftr" sz="quarter" idx="10"/>
          </p:nvPr>
        </p:nvSpPr>
        <p:spPr/>
        <p:txBody>
          <a:bodyPr/>
          <a:lstStyle/>
          <a:p>
            <a:r>
              <a:rPr lang="en-US" altLang="en-US" i="1"/>
              <a:t>Big C++ </a:t>
            </a:r>
            <a:r>
              <a:rPr lang="en-US" altLang="en-US"/>
              <a:t>by Cay Horstmann </a:t>
            </a:r>
          </a:p>
          <a:p>
            <a:r>
              <a:rPr lang="en-US" altLang="en-US"/>
              <a:t>Copyright © 2018 by John Wiley &amp; Sons. All rights reserved  </a:t>
            </a:r>
            <a:fld id="{CAFB0CE1-330A-4056-8F6C-29898ADC6BF6}" type="slidenum">
              <a:rPr lang="en-US" altLang="en-US" smtClean="0"/>
              <a:pPr/>
              <a:t>94</a:t>
            </a:fld>
            <a:endParaRPr lang="en-US" altLang="en-US" dirty="0"/>
          </a:p>
        </p:txBody>
      </p:sp>
    </p:spTree>
    <p:extLst>
      <p:ext uri="{BB962C8B-B14F-4D97-AF65-F5344CB8AC3E}">
        <p14:creationId xmlns:p14="http://schemas.microsoft.com/office/powerpoint/2010/main" val="15129780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6971</TotalTime>
  <Words>7231</Words>
  <Application>Microsoft Office PowerPoint</Application>
  <PresentationFormat>On-screen Show (4:3)</PresentationFormat>
  <Paragraphs>1404</Paragraphs>
  <Slides>94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ＭＳ Ｐゴシック</vt:lpstr>
      <vt:lpstr>ＭＳ Ｐゴシック</vt:lpstr>
      <vt:lpstr>Arial</vt:lpstr>
      <vt:lpstr>Comic Sans MS</vt:lpstr>
      <vt:lpstr>Courier New</vt:lpstr>
      <vt:lpstr>DejaVuSans</vt:lpstr>
      <vt:lpstr>LucidaSansTypewriter</vt:lpstr>
      <vt:lpstr>Roboto</vt:lpstr>
      <vt:lpstr>StempelGaramond-Roman</vt:lpstr>
      <vt:lpstr>Symbol</vt:lpstr>
      <vt:lpstr>Default Design</vt:lpstr>
      <vt:lpstr>Chapter Four: Loops  </vt:lpstr>
      <vt:lpstr>PowerPoint Presentation</vt:lpstr>
      <vt:lpstr>Topic 1</vt:lpstr>
      <vt:lpstr>PowerPoint Presentation</vt:lpstr>
      <vt:lpstr>The Three Loops in C++</vt:lpstr>
      <vt:lpstr>The while Loop</vt:lpstr>
      <vt:lpstr>The while Loop template</vt:lpstr>
      <vt:lpstr>Using a Loop to Solve an Investment Problem</vt:lpstr>
      <vt:lpstr>PowerPoint Presentation</vt:lpstr>
      <vt:lpstr>PowerPoint Presentation</vt:lpstr>
      <vt:lpstr>Flowchart of the Investment Calculation while Loop</vt:lpstr>
      <vt:lpstr>The while Statement</vt:lpstr>
      <vt:lpstr>while Loop Examples: Table 1</vt:lpstr>
      <vt:lpstr>Example of Normal Execution</vt:lpstr>
      <vt:lpstr>Example of a Problem – An Infinite Loop</vt:lpstr>
      <vt:lpstr>Common Error – Infinite Loops</vt:lpstr>
      <vt:lpstr>Another Programmer Error</vt:lpstr>
      <vt:lpstr>A Very Difficult Error to Find (especially after looking for hours and hours!)</vt:lpstr>
      <vt:lpstr>Another infinite loop  –  caused by the semicolon after the parentheses. </vt:lpstr>
      <vt:lpstr>Common Error – Off-by-One Errors</vt:lpstr>
      <vt:lpstr>Off-by-One Errors</vt:lpstr>
      <vt:lpstr>Think to Decide!</vt:lpstr>
      <vt:lpstr>Topic 2</vt:lpstr>
      <vt:lpstr>Problem Solving: Hand-Tracing</vt:lpstr>
      <vt:lpstr>Hand-Tracing</vt:lpstr>
      <vt:lpstr>while() Loop Hand-Tracing Example</vt:lpstr>
      <vt:lpstr>Hand-Tracing Example, continued #2</vt:lpstr>
      <vt:lpstr>Hand-Tracing Example, continued #3</vt:lpstr>
      <vt:lpstr>Topic 3</vt:lpstr>
      <vt:lpstr>The for Loop vs. the while loop</vt:lpstr>
      <vt:lpstr>The for Loop</vt:lpstr>
      <vt:lpstr>The for Loop Is Better than while for Certain Things</vt:lpstr>
      <vt:lpstr>for() loop execution</vt:lpstr>
      <vt:lpstr>Scope of the Loop Variable – Define it in the for or earlier?</vt:lpstr>
      <vt:lpstr>The for Can Count Up or Down</vt:lpstr>
      <vt:lpstr>for Loop Examples, Index Values: Table 2</vt:lpstr>
      <vt:lpstr>Solving a Problem with a for Statement</vt:lpstr>
      <vt:lpstr>Solving a Problem with a for: Desired Output</vt:lpstr>
      <vt:lpstr>PowerPoint Presentation</vt:lpstr>
      <vt:lpstr>Infinite Loops Can Occur in for Statements</vt:lpstr>
      <vt:lpstr>Topic 4</vt:lpstr>
      <vt:lpstr>The do{ } while() Loop</vt:lpstr>
      <vt:lpstr>The do Loop</vt:lpstr>
      <vt:lpstr>do{ } Loop Code: getting user input Repeatedly</vt:lpstr>
      <vt:lpstr>Flowcharts for the while Loop and the do Loop</vt:lpstr>
      <vt:lpstr>Practice It: Example of do…while</vt:lpstr>
      <vt:lpstr>Topic 5</vt:lpstr>
      <vt:lpstr>Processing Input – When and/or How to Stop?</vt:lpstr>
      <vt:lpstr>Sentinel and a Salary Average Program (part 1)</vt:lpstr>
      <vt:lpstr>The Salary Average Program (part 2)</vt:lpstr>
      <vt:lpstr>Using Failed Input for Processing</vt:lpstr>
      <vt:lpstr>Code Example: Testing cin.fail()</vt:lpstr>
      <vt:lpstr>The Loop and a Half Problem</vt:lpstr>
      <vt:lpstr>The Loop and a Half Problem and the break Statement </vt:lpstr>
      <vt:lpstr>Using Failed Input in the Loop Test</vt:lpstr>
      <vt:lpstr>Failed Input Loop Control – No cin.fail() needed</vt:lpstr>
      <vt:lpstr>Redirection of Input and Output to Files</vt:lpstr>
      <vt:lpstr>Topic 6</vt:lpstr>
      <vt:lpstr>Problem Solving: Storyboards for User Interaction</vt:lpstr>
      <vt:lpstr>Storyboarding</vt:lpstr>
      <vt:lpstr>Topic 7</vt:lpstr>
      <vt:lpstr>Common Loop Algorithms</vt:lpstr>
      <vt:lpstr>Common Loop Algorithms: Counting Matches</vt:lpstr>
      <vt:lpstr>Common Loop Algorithms: Finding First Location</vt:lpstr>
      <vt:lpstr>Common Loop Algorithms: Prompting Until Matched</vt:lpstr>
      <vt:lpstr>Common Loop Algorithms: Min and Max</vt:lpstr>
      <vt:lpstr>Common Loop Algorithms: Comparing Adjacent Values</vt:lpstr>
      <vt:lpstr>How to Write a Loop</vt:lpstr>
      <vt:lpstr>Worked Example 4.1: Loop to Remove Chars from string</vt:lpstr>
      <vt:lpstr>Topic 8</vt:lpstr>
      <vt:lpstr>Nested Loops</vt:lpstr>
      <vt:lpstr>Nested Loop Example: Table of Powers</vt:lpstr>
      <vt:lpstr>Nested Loop Inner Loop</vt:lpstr>
      <vt:lpstr>Nested Loop Outer Loop</vt:lpstr>
      <vt:lpstr>Nested Loop Program for Table of Powers</vt:lpstr>
      <vt:lpstr>More Nested Loop Examples</vt:lpstr>
      <vt:lpstr>Nested Loop Example: Triangle</vt:lpstr>
      <vt:lpstr>Nested Loop: Array of Numbers (Practice It #3)</vt:lpstr>
      <vt:lpstr>Worked Example 4.2: Pixels in an Image</vt:lpstr>
      <vt:lpstr>Worked Example 4.2: Code</vt:lpstr>
      <vt:lpstr>Topic 9</vt:lpstr>
      <vt:lpstr>Problem Solving: Solving a Simpler Problem First</vt:lpstr>
      <vt:lpstr>Solving a Simpler Problem</vt:lpstr>
      <vt:lpstr>Topic 10</vt:lpstr>
      <vt:lpstr>Random Numbers and Simulations</vt:lpstr>
      <vt:lpstr>Simulations and the rand Function</vt:lpstr>
      <vt:lpstr>The rand Function is "Pseudorandom"</vt:lpstr>
      <vt:lpstr>Simulation Example: Die Tosses</vt:lpstr>
      <vt:lpstr>Simulations: the Monte Carlo Method for </vt:lpstr>
      <vt:lpstr>Code for Monte Carlo Simulation of </vt:lpstr>
      <vt:lpstr>Topic 11</vt:lpstr>
      <vt:lpstr>Chapter Summary, Part 1</vt:lpstr>
      <vt:lpstr>Chapter Summary, Part 2</vt:lpstr>
      <vt:lpstr>Chapter Summary, Part 3</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Looping</dc:title>
  <dc:creator>etg</dc:creator>
  <cp:lastModifiedBy>Graig Donini</cp:lastModifiedBy>
  <cp:revision>2088</cp:revision>
  <cp:lastPrinted>2012-01-25T13:19:04Z</cp:lastPrinted>
  <dcterms:created xsi:type="dcterms:W3CDTF">2010-12-29T15:35:25Z</dcterms:created>
  <dcterms:modified xsi:type="dcterms:W3CDTF">2017-11-17T05:01:16Z</dcterms:modified>
</cp:coreProperties>
</file>