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72" r:id="rId2"/>
    <p:sldId id="258" r:id="rId3"/>
    <p:sldId id="1220" r:id="rId4"/>
    <p:sldId id="1024" r:id="rId5"/>
    <p:sldId id="295" r:id="rId6"/>
    <p:sldId id="263" r:id="rId7"/>
    <p:sldId id="292" r:id="rId8"/>
    <p:sldId id="260" r:id="rId9"/>
    <p:sldId id="1161" r:id="rId10"/>
    <p:sldId id="1162" r:id="rId11"/>
    <p:sldId id="1164" r:id="rId12"/>
    <p:sldId id="1160" r:id="rId13"/>
    <p:sldId id="1165" r:id="rId14"/>
    <p:sldId id="268" r:id="rId15"/>
    <p:sldId id="271" r:id="rId16"/>
    <p:sldId id="279" r:id="rId17"/>
    <p:sldId id="274" r:id="rId18"/>
    <p:sldId id="276" r:id="rId19"/>
    <p:sldId id="277" r:id="rId20"/>
    <p:sldId id="1166" r:id="rId21"/>
    <p:sldId id="1167" r:id="rId22"/>
    <p:sldId id="1168" r:id="rId23"/>
  </p:sldIdLst>
  <p:sldSz cx="9144000" cy="6858000" type="screen4x3"/>
  <p:notesSz cx="92233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EBF1"/>
    <a:srgbClr val="CCECFF"/>
    <a:srgbClr val="DEE7EE"/>
    <a:srgbClr val="C6E6E8"/>
    <a:srgbClr val="DFE7ED"/>
    <a:srgbClr val="E9EFF3"/>
    <a:srgbClr val="DEE0E3"/>
    <a:srgbClr val="F4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0" autoAdjust="0"/>
    <p:restoredTop sz="94027" autoAdjust="0"/>
  </p:normalViewPr>
  <p:slideViewPr>
    <p:cSldViewPr snapToGrid="0">
      <p:cViewPr varScale="1">
        <p:scale>
          <a:sx n="71" d="100"/>
          <a:sy n="71" d="100"/>
        </p:scale>
        <p:origin x="14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3510"/>
    </p:cViewPr>
  </p:sorterViewPr>
  <p:notesViewPr>
    <p:cSldViewPr snapToGrid="0">
      <p:cViewPr>
        <p:scale>
          <a:sx n="75" d="100"/>
          <a:sy n="75" d="100"/>
        </p:scale>
        <p:origin x="-1560" y="-390"/>
      </p:cViewPr>
      <p:guideLst>
        <p:guide orient="horz" pos="2208"/>
        <p:guide pos="29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872163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dirty="0"/>
              <a:t>Big C++  Ch.4 Highlights   Problems: 4.1, 6, 12, 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031038" y="0"/>
            <a:ext cx="2190750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FCE14DA4-F4C7-4684-8662-73045860C052}" type="datetimeFigureOut">
              <a:rPr lang="en-US"/>
              <a:pPr>
                <a:defRPr/>
              </a:pPr>
              <a:t>9/8/20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399732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IVY Tech Community College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4463" y="6657975"/>
            <a:ext cx="3997325" cy="3508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CB8ABC-2C42-414C-B355-86D39FBAB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807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973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4463" y="0"/>
            <a:ext cx="39973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9088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3330575"/>
            <a:ext cx="737870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39973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24463" y="6657975"/>
            <a:ext cx="39973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1AC3CE84-9849-4E43-AF99-D47521F609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164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6775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9681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07242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0767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70039"/>
            <a:ext cx="4038600" cy="218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8426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7403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52400"/>
            <a:ext cx="62865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97530" y="6324600"/>
            <a:ext cx="5970270" cy="381000"/>
          </a:xfrm>
        </p:spPr>
        <p:txBody>
          <a:bodyPr/>
          <a:lstStyle>
            <a:lvl1pPr>
              <a:defRPr i="0" smtClean="0">
                <a:ea typeface="MS PGothic" panose="020B0600070205080204" pitchFamily="34" charset="-128"/>
              </a:defRPr>
            </a:lvl1pPr>
          </a:lstStyle>
          <a:p>
            <a:r>
              <a:rPr lang="en-US" altLang="en-US" i="1" dirty="0"/>
              <a:t>Big C++ </a:t>
            </a:r>
            <a:r>
              <a:rPr lang="en-US" altLang="en-US" dirty="0"/>
              <a:t>by Cay </a:t>
            </a:r>
            <a:r>
              <a:rPr lang="en-US" altLang="en-US" dirty="0" err="1"/>
              <a:t>Horstmann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Copyright © 2018 by John Wiley &amp; Sons. All rights reserved  </a:t>
            </a:r>
            <a:fld id="{CAFB0CE1-330A-4056-8F6C-29898ADC6BF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212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2936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3989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854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3966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4390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7257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795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1"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  <p:sp>
        <p:nvSpPr>
          <p:cNvPr id="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46588" y="2146300"/>
            <a:ext cx="4240212" cy="1982788"/>
          </a:xfrm>
        </p:spPr>
        <p:txBody>
          <a:bodyPr/>
          <a:lstStyle/>
          <a:p>
            <a:pPr eaLnBrk="1" hangingPunct="1"/>
            <a:r>
              <a:rPr lang="en-US" altLang="en-US" sz="3200" b="0" dirty="0"/>
              <a:t>Chapter Four: Loops</a:t>
            </a:r>
            <a:br>
              <a:rPr lang="en-US" altLang="en-US" sz="3200" b="0" dirty="0"/>
            </a:br>
            <a:br>
              <a:rPr lang="en-US" altLang="en-US" sz="3200" b="0" dirty="0"/>
            </a:br>
            <a:endParaRPr lang="en-US" altLang="en-US" sz="3200" b="0" dirty="0"/>
          </a:p>
        </p:txBody>
      </p:sp>
      <p:pic>
        <p:nvPicPr>
          <p:cNvPr id="2" name="Picture 1" descr="Image of roller coaster 360 degree loop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08" y="1179881"/>
            <a:ext cx="369570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60419" name="Text Box 9"/>
          <p:cNvSpPr txBox="1">
            <a:spLocks noChangeArrowheads="1"/>
          </p:cNvSpPr>
          <p:nvPr/>
        </p:nvSpPr>
        <p:spPr bwMode="auto">
          <a:xfrm>
            <a:off x="-1" y="1456808"/>
            <a:ext cx="2764465" cy="415498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…the values are updated for 15 iterations…</a:t>
            </a:r>
          </a:p>
          <a:p>
            <a:pPr algn="ctr" eaLnBrk="1" hangingPunct="1">
              <a:spcBef>
                <a:spcPct val="50000"/>
              </a:spcBef>
            </a:pPr>
            <a:endParaRPr lang="en-US" altLang="en-US" sz="2400" b="0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…until the </a:t>
            </a:r>
            <a:r>
              <a:rPr lang="en-US" altLang="en-US" sz="2400" dirty="0"/>
              <a:t>balance</a:t>
            </a:r>
            <a:r>
              <a:rPr lang="en-US" altLang="en-US" sz="2400" b="0" dirty="0">
                <a:latin typeface="Arial" panose="020B0604020202020204" pitchFamily="34" charset="0"/>
              </a:rPr>
              <a:t> is finally(!) over $20,000 and the </a:t>
            </a:r>
            <a:r>
              <a:rPr lang="en-US" altLang="en-US" sz="2400" dirty="0">
                <a:cs typeface="Courier New" panose="02070309020205020404" pitchFamily="49" charset="0"/>
              </a:rPr>
              <a:t>while() </a:t>
            </a:r>
            <a:r>
              <a:rPr lang="en-US" altLang="en-US" sz="2400" b="0" dirty="0">
                <a:latin typeface="Arial" panose="020B0604020202020204" pitchFamily="34" charset="0"/>
              </a:rPr>
              <a:t>test becomes </a:t>
            </a:r>
            <a:r>
              <a:rPr lang="en-US" altLang="en-US" sz="2400" dirty="0"/>
              <a:t>false</a:t>
            </a:r>
            <a:r>
              <a:rPr lang="en-US" altLang="en-US" sz="2400" b="0" dirty="0"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0420" name="Text Box 10"/>
          <p:cNvSpPr txBox="1">
            <a:spLocks noChangeArrowheads="1"/>
          </p:cNvSpPr>
          <p:nvPr/>
        </p:nvSpPr>
        <p:spPr bwMode="auto">
          <a:xfrm>
            <a:off x="0" y="2032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Program Run</a:t>
            </a:r>
          </a:p>
        </p:txBody>
      </p:sp>
      <p:graphicFrame>
        <p:nvGraphicFramePr>
          <p:cNvPr id="1024458" name="Group 458" descr="Table showing hand trace of balance, year, and interest, for 15 years, one year per row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26452"/>
              </p:ext>
            </p:extLst>
          </p:nvPr>
        </p:nvGraphicFramePr>
        <p:xfrm>
          <a:off x="2477386" y="733530"/>
          <a:ext cx="6220047" cy="5551114"/>
        </p:xfrm>
        <a:graphic>
          <a:graphicData uri="http://schemas.openxmlformats.org/drawingml/2006/table">
            <a:tbl>
              <a:tblPr/>
              <a:tblGrid>
                <a:gridCol w="199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7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8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10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455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before entering while's body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at the end of while's body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6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Courier New" panose="02070309020205020404" pitchFamily="49" charset="0"/>
                        </a:rPr>
                        <a:t>balance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Courier New" panose="02070309020205020404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Courier New" panose="02070309020205020404" pitchFamily="49" charset="0"/>
                        </a:rPr>
                        <a:t>year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Courier New" panose="02070309020205020404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Courier New" panose="02070309020205020404" pitchFamily="49" charset="0"/>
                        </a:rPr>
                        <a:t>interest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Courier New" panose="02070309020205020404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Courier New" panose="02070309020205020404" pitchFamily="49" charset="0"/>
                        </a:rPr>
                        <a:t>balance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Courier New" panose="02070309020205020404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Courier New" panose="02070309020205020404" pitchFamily="49" charset="0"/>
                        </a:rPr>
                        <a:t>year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Courier New" panose="02070309020205020404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10000.00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0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500.00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10500.00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8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10500.00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525.00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11025.00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6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11025.00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551.25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11576.25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11576.25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578.81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12155.06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6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12155.06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4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607.75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12762.82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12762.82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5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638.14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13400.96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6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13400.96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6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670.05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14071.00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14071.00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7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703.55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14774.55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6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14774.55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8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738.73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15513.28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6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15513.28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9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775.66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16288.95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16288.95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10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814.45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17103.39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11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6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17103.39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11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855.17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17958.56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5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17958.56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12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897.93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18856.49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13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66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18856.49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13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942.82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19799.32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502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19799.32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14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989.97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20789.28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15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66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20789.28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15</a:t>
                      </a:r>
                      <a:endParaRPr kumimoji="0" lang="en-US" alt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S PGothic" panose="020B0600070205080204" pitchFamily="34" charset="-128"/>
                          <a:cs typeface="Arial" panose="020B0604020202020204" pitchFamily="34" charset="0"/>
                        </a:rPr>
                        <a:t>while statement is over</a:t>
                      </a:r>
                      <a:endParaRPr kumimoji="0" lang="en-US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8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69635" name="Rectangle 1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Flowchart of the Investment Calculation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</a:t>
            </a:r>
          </a:p>
        </p:txBody>
      </p:sp>
      <p:pic>
        <p:nvPicPr>
          <p:cNvPr id="69636" name="Picture 14" descr="Flowchart with decision diamond at the top, and 2 task boxes below to increment year and add interest to balance, then branch back to diamond." title="Flowchart of the while Loop"/>
          <p:cNvPicPr>
            <a:picLocks noChangeAspect="1" noChangeArrowheads="1"/>
          </p:cNvPicPr>
          <p:nvPr/>
        </p:nvPicPr>
        <p:blipFill>
          <a:blip r:embed="rId2">
            <a:lum contras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619" y="746088"/>
            <a:ext cx="3279775" cy="589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3241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Statement</a:t>
            </a:r>
          </a:p>
        </p:txBody>
      </p:sp>
      <p:pic>
        <p:nvPicPr>
          <p:cNvPr id="45060" name="Picture 4" descr="Diagram showing hints for while statement syntax, such as never putting a semicolon after the parentheses, and lining up the braces vertically.&#10;&#10;If the condition never becomes false, an infinite loop occur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3" y="1144588"/>
            <a:ext cx="9029700" cy="491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71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Examples: Table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7760"/>
              </p:ext>
            </p:extLst>
          </p:nvPr>
        </p:nvGraphicFramePr>
        <p:xfrm>
          <a:off x="244549" y="797443"/>
          <a:ext cx="8729331" cy="5521357"/>
        </p:xfrm>
        <a:graphic>
          <a:graphicData uri="http://schemas.openxmlformats.org/drawingml/2006/table">
            <a:tbl>
              <a:tblPr/>
              <a:tblGrid>
                <a:gridCol w="3147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9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82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Loop (all preceded by </a:t>
                      </a:r>
                      <a:r>
                        <a:rPr lang="en-US" sz="1600" b="1" i="0" dirty="0" err="1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b="1" i="0" dirty="0">
                          <a:solidFill>
                            <a:srgbClr val="006CB7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=5;</a:t>
                      </a:r>
                      <a:r>
                        <a:rPr lang="en-US" sz="1600" b="1" i="0" baseline="0" dirty="0">
                          <a:solidFill>
                            <a:srgbClr val="006CB7"/>
                          </a:solidFill>
                          <a:effectLst/>
                          <a:latin typeface="DejaVuSans"/>
                        </a:rPr>
                        <a:t> )</a:t>
                      </a:r>
                      <a:endParaRPr lang="en-US" sz="1600" b="1" i="0" dirty="0">
                        <a:solidFill>
                          <a:srgbClr val="006CB7"/>
                        </a:solidFill>
                        <a:effectLst/>
                        <a:latin typeface="DejaVuSans"/>
                      </a:endParaRP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Output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Explanation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20">
                <a:tc>
                  <a:txBody>
                    <a:bodyPr/>
                    <a:lstStyle/>
                    <a:p>
                      <a:r>
                        <a:rPr lang="nn-NO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(i &gt; 0) </a:t>
                      </a:r>
                    </a:p>
                    <a:p>
                      <a:r>
                        <a:rPr lang="nn-NO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cout &lt;&lt; i &lt;&lt; " "; i--; }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5 4 3 2 1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When 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is 0, the loop condition is false, and the loop ends.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770">
                <a:tc>
                  <a:txBody>
                    <a:bodyPr/>
                    <a:lstStyle/>
                    <a:p>
                      <a:r>
                        <a:rPr lang="nn-NO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(i &gt; 0) </a:t>
                      </a:r>
                    </a:p>
                    <a:p>
                      <a:r>
                        <a:rPr lang="nn-NO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cout &lt;&lt; i &lt;&lt; " "; i++; }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5 6 7 8 9 10 11 ...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 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++ statement is an error causing an “infinite loop” (see Common Error 4.1).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077">
                <a:tc>
                  <a:txBody>
                    <a:bodyPr/>
                    <a:lstStyle/>
                    <a:p>
                      <a:r>
                        <a:rPr lang="nn-NO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(i &gt; 5) </a:t>
                      </a:r>
                    </a:p>
                    <a:p>
                      <a:r>
                        <a:rPr lang="nn-NO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cout &lt;&lt; i &lt;&lt; " "; i--; }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(No output)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statement 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&gt; 5 is false, and the loop is never executed.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6444">
                <a:tc>
                  <a:txBody>
                    <a:bodyPr/>
                    <a:lstStyle/>
                    <a:p>
                      <a:r>
                        <a:rPr lang="nn-NO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(i &lt; 0) </a:t>
                      </a:r>
                    </a:p>
                    <a:p>
                      <a:r>
                        <a:rPr lang="nn-NO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cout &lt;&lt; i &lt;&lt; " "; </a:t>
                      </a:r>
                    </a:p>
                    <a:p>
                      <a:r>
                        <a:rPr lang="nn-NO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i--; </a:t>
                      </a:r>
                    </a:p>
                    <a:p>
                      <a:r>
                        <a:rPr lang="nn-NO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(No output)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programmer probably thought, “Stop when 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is less than 0”. However, the loop condition controls when the loop is executed, not when it ends (see Common Error 4.2).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7070">
                <a:tc>
                  <a:txBody>
                    <a:bodyPr/>
                    <a:lstStyle/>
                    <a:p>
                      <a:r>
                        <a:rPr lang="nn-NO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(i &gt; 0); </a:t>
                      </a:r>
                    </a:p>
                    <a:p>
                      <a:r>
                        <a:rPr lang="nn-NO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 cout &lt;&lt; i &lt;&lt; " "; </a:t>
                      </a:r>
                    </a:p>
                    <a:p>
                      <a:r>
                        <a:rPr lang="nn-NO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i--; </a:t>
                      </a:r>
                    </a:p>
                    <a:p>
                      <a:r>
                        <a:rPr lang="nn-NO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>
                          <a:solidFill>
                            <a:srgbClr val="C00000"/>
                          </a:solidFill>
                          <a:effectLst/>
                          <a:latin typeface="+mn-lt"/>
                        </a:rPr>
                        <a:t>(No output, program does not terminate)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 the </a:t>
                      </a:r>
                      <a:r>
                        <a:rPr lang="en-US" sz="1600" b="0" i="0" u="sng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semicolon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before the {. This loop has an empty body. It runs forever, checking whether </a:t>
                      </a:r>
                      <a:r>
                        <a:rPr lang="en-US" sz="16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&gt; 0 and doing nothing in the body.</a:t>
                      </a:r>
                    </a:p>
                  </a:txBody>
                  <a:tcPr marR="39701" marT="34030" marB="397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97530" y="6324600"/>
            <a:ext cx="5970270" cy="381000"/>
          </a:xfrm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23433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8675" name="Rectangle 1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Example of Normal Execution</a:t>
            </a:r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762000" y="1146175"/>
            <a:ext cx="4191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>
                <a:cs typeface="Courier New" panose="02070309020205020404" pitchFamily="49" charset="0"/>
              </a:rPr>
              <a:t>while</a:t>
            </a:r>
            <a:r>
              <a:rPr lang="en-US" altLang="en-US" sz="2400" b="0">
                <a:latin typeface="Arial" panose="020B0604020202020204" pitchFamily="34" charset="0"/>
                <a:cs typeface="Courier New" panose="02070309020205020404" pitchFamily="49" charset="0"/>
              </a:rPr>
              <a:t> loop to hand-trace</a:t>
            </a:r>
          </a:p>
        </p:txBody>
      </p:sp>
      <p:sp>
        <p:nvSpPr>
          <p:cNvPr id="28677" name="Rectangle 8"/>
          <p:cNvSpPr>
            <a:spLocks noChangeArrowheads="1"/>
          </p:cNvSpPr>
          <p:nvPr/>
        </p:nvSpPr>
        <p:spPr bwMode="auto">
          <a:xfrm>
            <a:off x="5268913" y="1146175"/>
            <a:ext cx="34290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What is the output?</a:t>
            </a:r>
          </a:p>
        </p:txBody>
      </p:sp>
      <p:sp>
        <p:nvSpPr>
          <p:cNvPr id="28678" name="Text Box 9"/>
          <p:cNvSpPr txBox="1">
            <a:spLocks noChangeArrowheads="1"/>
          </p:cNvSpPr>
          <p:nvPr/>
        </p:nvSpPr>
        <p:spPr bwMode="auto">
          <a:xfrm>
            <a:off x="762000" y="2122636"/>
            <a:ext cx="3886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 err="1"/>
              <a:t>i</a:t>
            </a:r>
            <a:r>
              <a:rPr lang="en-US" altLang="en-US" sz="2400" dirty="0"/>
              <a:t> = 5;</a:t>
            </a:r>
          </a:p>
          <a:p>
            <a:pPr eaLnBrk="1" hangingPunct="1"/>
            <a:r>
              <a:rPr lang="en-US" altLang="en-US" sz="2400" dirty="0"/>
              <a:t>while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&gt; 0)</a:t>
            </a:r>
          </a:p>
          <a:p>
            <a:pPr eaLnBrk="1" hangingPunct="1"/>
            <a:r>
              <a:rPr lang="en-US" altLang="en-US" sz="2400" dirty="0"/>
              <a:t>{</a:t>
            </a:r>
          </a:p>
          <a:p>
            <a:pPr eaLnBrk="1" hangingPunct="1"/>
            <a:r>
              <a:rPr lang="en-US" altLang="en-US" sz="2400" dirty="0"/>
              <a:t>   </a:t>
            </a:r>
            <a:r>
              <a:rPr lang="en-US" altLang="en-US" sz="2400" dirty="0" err="1"/>
              <a:t>cout</a:t>
            </a:r>
            <a:r>
              <a:rPr lang="en-US" altLang="en-US" sz="2400" dirty="0"/>
              <a:t> &lt;&lt;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&lt;&lt; " ";</a:t>
            </a:r>
          </a:p>
          <a:p>
            <a:pPr eaLnBrk="1" hangingPunct="1"/>
            <a:r>
              <a:rPr lang="en-US" altLang="en-US" sz="2400" dirty="0"/>
              <a:t>  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--;</a:t>
            </a:r>
          </a:p>
          <a:p>
            <a:pPr eaLnBrk="1" hangingPunct="1"/>
            <a:r>
              <a:rPr lang="en-US" altLang="en-US" sz="2400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600700" y="3017838"/>
            <a:ext cx="3352800" cy="639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The output never ends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62000" y="3017838"/>
            <a:ext cx="3886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 err="1"/>
              <a:t>i</a:t>
            </a:r>
            <a:r>
              <a:rPr lang="en-US" altLang="en-US" sz="2400" dirty="0"/>
              <a:t> = 5;</a:t>
            </a:r>
          </a:p>
          <a:p>
            <a:pPr eaLnBrk="1" hangingPunct="1"/>
            <a:r>
              <a:rPr lang="en-US" altLang="en-US" sz="2400" dirty="0"/>
              <a:t>while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&gt; 0)</a:t>
            </a:r>
          </a:p>
          <a:p>
            <a:pPr eaLnBrk="1" hangingPunct="1"/>
            <a:r>
              <a:rPr lang="en-US" altLang="en-US" sz="2400" dirty="0"/>
              <a:t>{</a:t>
            </a:r>
          </a:p>
          <a:p>
            <a:pPr eaLnBrk="1" hangingPunct="1"/>
            <a:r>
              <a:rPr lang="en-US" altLang="en-US" sz="2400" dirty="0"/>
              <a:t>   </a:t>
            </a:r>
            <a:r>
              <a:rPr lang="en-US" altLang="en-US" sz="2400" dirty="0" err="1"/>
              <a:t>cout</a:t>
            </a:r>
            <a:r>
              <a:rPr lang="en-US" altLang="en-US" sz="2400" dirty="0"/>
              <a:t> &lt;&lt;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&lt;&lt; " ";</a:t>
            </a:r>
          </a:p>
          <a:p>
            <a:pPr eaLnBrk="1" hangingPunct="1"/>
            <a:r>
              <a:rPr lang="en-US" altLang="en-US" sz="2400" dirty="0"/>
              <a:t>  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++;</a:t>
            </a:r>
          </a:p>
          <a:p>
            <a:pPr eaLnBrk="1" hangingPunct="1"/>
            <a:r>
              <a:rPr lang="en-US" altLang="en-US" sz="2400" dirty="0"/>
              <a:t>}</a:t>
            </a:r>
          </a:p>
        </p:txBody>
      </p:sp>
      <p:sp>
        <p:nvSpPr>
          <p:cNvPr id="29703" name="Rectangle 11"/>
          <p:cNvSpPr>
            <a:spLocks noChangeArrowheads="1"/>
          </p:cNvSpPr>
          <p:nvPr/>
        </p:nvSpPr>
        <p:spPr bwMode="auto">
          <a:xfrm>
            <a:off x="762000" y="1066800"/>
            <a:ext cx="7848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400" dirty="0" err="1"/>
              <a:t>i</a:t>
            </a:r>
            <a:r>
              <a:rPr lang="en-US" altLang="en-US" sz="2400" dirty="0">
                <a:latin typeface="Arial" panose="020B0604020202020204" pitchFamily="34" charset="0"/>
              </a:rPr>
              <a:t> is set to 5</a:t>
            </a:r>
          </a:p>
          <a:p>
            <a:pPr algn="ctr" eaLnBrk="1" hangingPunct="1"/>
            <a:r>
              <a:rPr lang="en-US" altLang="en-US" sz="2400" dirty="0">
                <a:latin typeface="Arial" panose="020B0604020202020204" pitchFamily="34" charset="0"/>
              </a:rPr>
              <a:t>The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++;</a:t>
            </a:r>
            <a:r>
              <a:rPr lang="en-US" altLang="en-US" sz="2400" dirty="0">
                <a:latin typeface="Arial" panose="020B0604020202020204" pitchFamily="34" charset="0"/>
              </a:rPr>
              <a:t> statement makes </a:t>
            </a:r>
            <a:r>
              <a:rPr lang="en-US" altLang="en-US" sz="2400" dirty="0" err="1"/>
              <a:t>i</a:t>
            </a:r>
            <a:r>
              <a:rPr lang="en-US" altLang="en-US" sz="2400" dirty="0">
                <a:latin typeface="Arial" panose="020B0604020202020204" pitchFamily="34" charset="0"/>
              </a:rPr>
              <a:t> get bigger and bigger</a:t>
            </a:r>
          </a:p>
          <a:p>
            <a:pPr algn="ctr" eaLnBrk="1" hangingPunct="1"/>
            <a:r>
              <a:rPr lang="en-US" altLang="en-US" sz="2400" dirty="0">
                <a:latin typeface="Arial" panose="020B0604020202020204" pitchFamily="34" charset="0"/>
              </a:rPr>
              <a:t>the condition will never become false – </a:t>
            </a:r>
          </a:p>
          <a:p>
            <a:pPr algn="ctr" eaLnBrk="1" hangingPunct="1"/>
            <a:r>
              <a:rPr lang="en-US" altLang="en-US" sz="2400" dirty="0">
                <a:latin typeface="Arial" panose="020B0604020202020204" pitchFamily="34" charset="0"/>
              </a:rPr>
              <a:t>an infinite loop</a:t>
            </a:r>
          </a:p>
          <a:p>
            <a:pPr algn="ctr" eaLnBrk="1" hangingPunct="1"/>
            <a:r>
              <a:rPr lang="en-US" altLang="en-US" sz="1400" dirty="0">
                <a:latin typeface="Arial" panose="020B0604020202020204" pitchFamily="34" charset="0"/>
              </a:rPr>
              <a:t> </a:t>
            </a:r>
            <a:br>
              <a:rPr lang="en-US" altLang="en-US" sz="1800" dirty="0">
                <a:latin typeface="Arial" panose="020B0604020202020204" pitchFamily="34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9704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a Problem – An Infinite Loop</a:t>
            </a:r>
          </a:p>
        </p:txBody>
      </p:sp>
      <p:sp>
        <p:nvSpPr>
          <p:cNvPr id="20502" name="Text Box 22"/>
          <p:cNvSpPr txBox="1">
            <a:spLocks noChangeArrowheads="1"/>
          </p:cNvSpPr>
          <p:nvPr/>
        </p:nvSpPr>
        <p:spPr bwMode="auto">
          <a:xfrm>
            <a:off x="5257800" y="3498850"/>
            <a:ext cx="3505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5 6 7 8 9 10 11…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12" descr="A circle of several arrows head to tail."/>
          <p:cNvGrpSpPr>
            <a:grpSpLocks/>
          </p:cNvGrpSpPr>
          <p:nvPr/>
        </p:nvGrpSpPr>
        <p:grpSpPr bwMode="auto">
          <a:xfrm rot="180878">
            <a:off x="5967041" y="1141387"/>
            <a:ext cx="2560675" cy="2507847"/>
            <a:chOff x="1970" y="947"/>
            <a:chExt cx="1970" cy="1983"/>
          </a:xfrm>
        </p:grpSpPr>
        <p:sp>
          <p:nvSpPr>
            <p:cNvPr id="30730" name="Line 4"/>
            <p:cNvSpPr>
              <a:spLocks noChangeShapeType="1"/>
            </p:cNvSpPr>
            <p:nvPr/>
          </p:nvSpPr>
          <p:spPr bwMode="auto">
            <a:xfrm flipV="1">
              <a:off x="1970" y="1566"/>
              <a:ext cx="33" cy="547"/>
            </a:xfrm>
            <a:prstGeom prst="line">
              <a:avLst/>
            </a:prstGeom>
            <a:noFill/>
            <a:ln w="1016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1" name="Line 5"/>
            <p:cNvSpPr>
              <a:spLocks noChangeShapeType="1"/>
            </p:cNvSpPr>
            <p:nvPr/>
          </p:nvSpPr>
          <p:spPr bwMode="auto">
            <a:xfrm rot="16200000" flipV="1">
              <a:off x="2917" y="2612"/>
              <a:ext cx="33" cy="547"/>
            </a:xfrm>
            <a:prstGeom prst="line">
              <a:avLst/>
            </a:prstGeom>
            <a:noFill/>
            <a:ln w="1016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2" name="Line 6"/>
            <p:cNvSpPr>
              <a:spLocks noChangeShapeType="1"/>
            </p:cNvSpPr>
            <p:nvPr/>
          </p:nvSpPr>
          <p:spPr bwMode="auto">
            <a:xfrm rot="10800000" flipV="1">
              <a:off x="3907" y="1738"/>
              <a:ext cx="33" cy="547"/>
            </a:xfrm>
            <a:prstGeom prst="line">
              <a:avLst/>
            </a:prstGeom>
            <a:noFill/>
            <a:ln w="1016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3" name="Line 7"/>
            <p:cNvSpPr>
              <a:spLocks noChangeShapeType="1"/>
            </p:cNvSpPr>
            <p:nvPr/>
          </p:nvSpPr>
          <p:spPr bwMode="auto">
            <a:xfrm rot="5400000" flipV="1">
              <a:off x="3089" y="743"/>
              <a:ext cx="33" cy="547"/>
            </a:xfrm>
            <a:prstGeom prst="line">
              <a:avLst/>
            </a:prstGeom>
            <a:noFill/>
            <a:ln w="1016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4" name="Line 8"/>
            <p:cNvSpPr>
              <a:spLocks noChangeShapeType="1"/>
            </p:cNvSpPr>
            <p:nvPr/>
          </p:nvSpPr>
          <p:spPr bwMode="auto">
            <a:xfrm rot="2681927" flipV="1">
              <a:off x="2314" y="947"/>
              <a:ext cx="33" cy="547"/>
            </a:xfrm>
            <a:prstGeom prst="line">
              <a:avLst/>
            </a:prstGeom>
            <a:noFill/>
            <a:ln w="1016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5" name="Line 9"/>
            <p:cNvSpPr>
              <a:spLocks noChangeShapeType="1"/>
            </p:cNvSpPr>
            <p:nvPr/>
          </p:nvSpPr>
          <p:spPr bwMode="auto">
            <a:xfrm rot="13330856" flipV="1">
              <a:off x="3601" y="2383"/>
              <a:ext cx="33" cy="547"/>
            </a:xfrm>
            <a:prstGeom prst="line">
              <a:avLst/>
            </a:prstGeom>
            <a:noFill/>
            <a:ln w="1016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 rot="8563420" flipV="1">
              <a:off x="3677" y="1059"/>
              <a:ext cx="33" cy="547"/>
            </a:xfrm>
            <a:prstGeom prst="line">
              <a:avLst/>
            </a:prstGeom>
            <a:noFill/>
            <a:ln w="1016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 rot="19401024" flipV="1">
              <a:off x="2228" y="2293"/>
              <a:ext cx="33" cy="547"/>
            </a:xfrm>
            <a:prstGeom prst="line">
              <a:avLst/>
            </a:prstGeom>
            <a:noFill/>
            <a:ln w="101600">
              <a:solidFill>
                <a:srgbClr val="FFCC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23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5181600" cy="2316163"/>
          </a:xfrm>
        </p:spPr>
        <p:txBody>
          <a:bodyPr/>
          <a:lstStyle/>
          <a:p>
            <a:pPr eaLnBrk="1" hangingPunct="1"/>
            <a:r>
              <a:rPr lang="en-US" altLang="en-US" sz="2400"/>
              <a:t>Forgetting to update the variable used in the condition is common.</a:t>
            </a:r>
          </a:p>
          <a:p>
            <a:pPr eaLnBrk="1" hangingPunct="1"/>
            <a:r>
              <a:rPr lang="en-US" altLang="en-US" sz="2400"/>
              <a:t>In the investment program, it might look like this:</a:t>
            </a:r>
            <a:r>
              <a:rPr lang="en-US" altLang="en-US" sz="2800"/>
              <a:t> 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066800" y="3048000"/>
            <a:ext cx="7816850" cy="204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year = 1;</a:t>
            </a:r>
          </a:p>
          <a:p>
            <a:pPr eaLnBrk="1" hangingPunct="1"/>
            <a:r>
              <a:rPr lang="en-US" altLang="en-US" sz="2400" dirty="0"/>
              <a:t>while (year &lt;= 20)</a:t>
            </a:r>
          </a:p>
          <a:p>
            <a:pPr eaLnBrk="1" hangingPunct="1"/>
            <a:r>
              <a:rPr lang="en-US" altLang="en-US" sz="2400" dirty="0"/>
              <a:t>{</a:t>
            </a:r>
          </a:p>
          <a:p>
            <a:pPr eaLnBrk="1" hangingPunct="1"/>
            <a:r>
              <a:rPr lang="en-US" altLang="en-US" sz="2400" dirty="0"/>
              <a:t>   balance = balance * (1 + RATE / 100);</a:t>
            </a:r>
          </a:p>
          <a:p>
            <a:pPr eaLnBrk="1" hangingPunct="1"/>
            <a:endParaRPr lang="en-US" altLang="en-US" sz="700" dirty="0"/>
          </a:p>
          <a:p>
            <a:pPr eaLnBrk="1" hangingPunct="1"/>
            <a:r>
              <a:rPr lang="en-US" altLang="en-US" sz="2400" dirty="0"/>
              <a:t>}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57200" y="5441950"/>
            <a:ext cx="83820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800" b="0">
                <a:latin typeface="Arial" panose="020B0604020202020204" pitchFamily="34" charset="0"/>
              </a:rPr>
              <a:t>  </a:t>
            </a:r>
            <a:r>
              <a:rPr lang="en-US" altLang="en-US" sz="2400" b="0">
                <a:latin typeface="Arial" panose="020B0604020202020204" pitchFamily="34" charset="0"/>
              </a:rPr>
              <a:t>The variable </a:t>
            </a:r>
            <a:r>
              <a:rPr lang="en-US" altLang="en-US" sz="2400"/>
              <a:t>year</a:t>
            </a:r>
            <a:r>
              <a:rPr lang="en-US" altLang="en-US" sz="2400" b="0">
                <a:latin typeface="Arial" panose="020B0604020202020204" pitchFamily="34" charset="0"/>
              </a:rPr>
              <a:t> is not updated in the body</a:t>
            </a:r>
          </a:p>
          <a:p>
            <a:pPr algn="ctr" eaLnBrk="1" hangingPunct="1">
              <a:spcBef>
                <a:spcPct val="50000"/>
              </a:spcBef>
            </a:pPr>
            <a:endParaRPr lang="en-US" altLang="en-US" sz="1800" b="0">
              <a:latin typeface="Arial" panose="020B0604020202020204" pitchFamily="34" charset="0"/>
            </a:endParaRPr>
          </a:p>
        </p:txBody>
      </p:sp>
      <p:sp>
        <p:nvSpPr>
          <p:cNvPr id="30729" name="Rectangle 9"/>
          <p:cNvSpPr>
            <a:spLocks noGrp="1" noChangeArrowheads="1"/>
          </p:cNvSpPr>
          <p:nvPr>
            <p:ph type="title"/>
          </p:nvPr>
        </p:nvSpPr>
        <p:spPr>
          <a:xfrm>
            <a:off x="800100" y="152400"/>
            <a:ext cx="6286500" cy="533400"/>
          </a:xfrm>
        </p:spPr>
        <p:txBody>
          <a:bodyPr/>
          <a:lstStyle/>
          <a:p>
            <a:pPr eaLnBrk="1" hangingPunct="1"/>
            <a:r>
              <a:rPr lang="en-US" altLang="en-US"/>
              <a:t>Common Error – Infinite Loops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58718" y="1640730"/>
            <a:ext cx="3352800" cy="639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What is the output?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685800" y="1863725"/>
            <a:ext cx="38862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 err="1"/>
              <a:t>i</a:t>
            </a:r>
            <a:r>
              <a:rPr lang="en-US" altLang="en-US" sz="2400" dirty="0"/>
              <a:t> = 5;</a:t>
            </a:r>
          </a:p>
          <a:p>
            <a:pPr eaLnBrk="1" hangingPunct="1"/>
            <a:r>
              <a:rPr lang="en-US" altLang="en-US" sz="2400" dirty="0"/>
              <a:t>while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&lt; 0)</a:t>
            </a:r>
          </a:p>
          <a:p>
            <a:pPr eaLnBrk="1" hangingPunct="1"/>
            <a:r>
              <a:rPr lang="en-US" altLang="en-US" sz="2400" dirty="0"/>
              <a:t>{</a:t>
            </a:r>
          </a:p>
          <a:p>
            <a:pPr eaLnBrk="1" hangingPunct="1"/>
            <a:r>
              <a:rPr lang="en-US" altLang="en-US" sz="2400" dirty="0"/>
              <a:t>   </a:t>
            </a:r>
            <a:r>
              <a:rPr lang="en-US" altLang="en-US" sz="2400" dirty="0" err="1"/>
              <a:t>cout</a:t>
            </a:r>
            <a:r>
              <a:rPr lang="en-US" altLang="en-US" sz="2400" dirty="0"/>
              <a:t> &lt;&lt;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&lt;&lt; " ";</a:t>
            </a:r>
          </a:p>
          <a:p>
            <a:pPr eaLnBrk="1" hangingPunct="1"/>
            <a:r>
              <a:rPr lang="en-US" altLang="en-US" sz="2400" dirty="0"/>
              <a:t>  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--;</a:t>
            </a:r>
          </a:p>
          <a:p>
            <a:pPr eaLnBrk="1" hangingPunct="1"/>
            <a:r>
              <a:rPr lang="en-US" altLang="en-US" sz="2400" dirty="0"/>
              <a:t>}</a:t>
            </a:r>
          </a:p>
        </p:txBody>
      </p:sp>
      <p:sp>
        <p:nvSpPr>
          <p:cNvPr id="31751" name="Rectangle 9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Another Programmer Error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57870" y="1904408"/>
            <a:ext cx="3352800" cy="639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What is the output?</a:t>
            </a:r>
          </a:p>
        </p:txBody>
      </p:sp>
      <p:sp>
        <p:nvSpPr>
          <p:cNvPr id="32773" name="Text Box 7"/>
          <p:cNvSpPr txBox="1">
            <a:spLocks noChangeArrowheads="1"/>
          </p:cNvSpPr>
          <p:nvPr/>
        </p:nvSpPr>
        <p:spPr bwMode="auto">
          <a:xfrm>
            <a:off x="685800" y="1973855"/>
            <a:ext cx="38862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 err="1"/>
              <a:t>i</a:t>
            </a:r>
            <a:r>
              <a:rPr lang="en-US" altLang="en-US" sz="2400" dirty="0"/>
              <a:t> = 5;</a:t>
            </a:r>
          </a:p>
          <a:p>
            <a:pPr eaLnBrk="1" hangingPunct="1"/>
            <a:r>
              <a:rPr lang="en-US" altLang="en-US" sz="2400" dirty="0"/>
              <a:t>while 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&gt; 0);</a:t>
            </a:r>
            <a:r>
              <a:rPr lang="en-US" altLang="en-US" sz="3600" dirty="0"/>
              <a:t> </a:t>
            </a:r>
          </a:p>
          <a:p>
            <a:pPr eaLnBrk="1" hangingPunct="1"/>
            <a:r>
              <a:rPr lang="en-US" altLang="en-US" sz="2400" dirty="0"/>
              <a:t>{</a:t>
            </a:r>
          </a:p>
          <a:p>
            <a:pPr eaLnBrk="1" hangingPunct="1"/>
            <a:r>
              <a:rPr lang="en-US" altLang="en-US" sz="2400" dirty="0"/>
              <a:t>   </a:t>
            </a:r>
            <a:r>
              <a:rPr lang="en-US" altLang="en-US" sz="2400" dirty="0" err="1"/>
              <a:t>cout</a:t>
            </a:r>
            <a:r>
              <a:rPr lang="en-US" altLang="en-US" sz="2400" dirty="0"/>
              <a:t> &lt;&lt;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&lt;&lt; " ";</a:t>
            </a:r>
          </a:p>
          <a:p>
            <a:pPr eaLnBrk="1" hangingPunct="1"/>
            <a:r>
              <a:rPr lang="en-US" altLang="en-US" sz="2400" dirty="0"/>
              <a:t>  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--;</a:t>
            </a:r>
          </a:p>
          <a:p>
            <a:pPr eaLnBrk="1" hangingPunct="1"/>
            <a:r>
              <a:rPr lang="en-US" altLang="en-US" sz="2400" dirty="0"/>
              <a:t>}</a:t>
            </a:r>
          </a:p>
        </p:txBody>
      </p:sp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A Very Difficult Error to Find </a:t>
            </a:r>
            <a:r>
              <a:rPr lang="en-US" altLang="en-US" sz="1400" dirty="0"/>
              <a:t>(especially after looking for hours and hours!)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title"/>
          </p:nvPr>
        </p:nvSpPr>
        <p:spPr>
          <a:xfrm>
            <a:off x="303213" y="977045"/>
            <a:ext cx="8383587" cy="438150"/>
          </a:xfrm>
          <a:noFill/>
        </p:spPr>
        <p:txBody>
          <a:bodyPr/>
          <a:lstStyle/>
          <a:p>
            <a:pPr algn="ctr" eaLnBrk="1" hangingPunct="1"/>
            <a:r>
              <a:rPr lang="en-US" altLang="en-US" b="0" dirty="0">
                <a:solidFill>
                  <a:schemeClr val="tx1"/>
                </a:solidFill>
              </a:rPr>
              <a:t>Another infinite loop  –  caused by the semicolon after the parentheses.</a:t>
            </a:r>
            <a:r>
              <a:rPr lang="en-US" altLang="en-US" sz="3600" b="0" dirty="0">
                <a:solidFill>
                  <a:schemeClr val="tx1"/>
                </a:solidFill>
              </a:rPr>
              <a:t> </a:t>
            </a:r>
            <a:endParaRPr lang="en-US" altLang="en-US" b="0" dirty="0">
              <a:solidFill>
                <a:schemeClr val="tx1"/>
              </a:solidFill>
            </a:endParaRPr>
          </a:p>
        </p:txBody>
      </p:sp>
      <p:sp>
        <p:nvSpPr>
          <p:cNvPr id="33798" name="Rectangle 15"/>
          <p:cNvSpPr>
            <a:spLocks noChangeArrowheads="1"/>
          </p:cNvSpPr>
          <p:nvPr/>
        </p:nvSpPr>
        <p:spPr bwMode="auto">
          <a:xfrm>
            <a:off x="762000" y="2992438"/>
            <a:ext cx="3810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/>
              <a:t>while</a:t>
            </a:r>
            <a:r>
              <a:rPr lang="en-US" altLang="en-US" sz="2400" b="0">
                <a:latin typeface="Arial" panose="020B0604020202020204" pitchFamily="34" charset="0"/>
              </a:rPr>
              <a:t> loop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81600" y="3017838"/>
            <a:ext cx="3429000" cy="639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There is no output!</a:t>
            </a:r>
          </a:p>
        </p:txBody>
      </p:sp>
      <p:sp>
        <p:nvSpPr>
          <p:cNvPr id="33801" name="Text Box 8"/>
          <p:cNvSpPr txBox="1">
            <a:spLocks noChangeArrowheads="1"/>
          </p:cNvSpPr>
          <p:nvPr/>
        </p:nvSpPr>
        <p:spPr bwMode="auto">
          <a:xfrm>
            <a:off x="762000" y="3505200"/>
            <a:ext cx="3886200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/>
              <a:t>i = 5;</a:t>
            </a:r>
          </a:p>
          <a:p>
            <a:pPr eaLnBrk="1" hangingPunct="1"/>
            <a:r>
              <a:rPr lang="en-US" altLang="en-US" sz="2400"/>
              <a:t>while (i &gt; 0)</a:t>
            </a:r>
            <a:r>
              <a:rPr lang="en-US" altLang="en-US" sz="3600"/>
              <a:t>;</a:t>
            </a:r>
          </a:p>
          <a:p>
            <a:pPr eaLnBrk="1" hangingPunct="1"/>
            <a:r>
              <a:rPr lang="en-US" altLang="en-US" sz="2400"/>
              <a:t>{</a:t>
            </a:r>
          </a:p>
          <a:p>
            <a:pPr eaLnBrk="1" hangingPunct="1"/>
            <a:r>
              <a:rPr lang="en-US" altLang="en-US" sz="2400"/>
              <a:t>   cout &lt;&lt; i &lt;&lt; " ";</a:t>
            </a:r>
          </a:p>
          <a:p>
            <a:pPr eaLnBrk="1" hangingPunct="1"/>
            <a:r>
              <a:rPr lang="en-US" altLang="en-US" sz="2400"/>
              <a:t>   i--;</a:t>
            </a:r>
          </a:p>
          <a:p>
            <a:pPr eaLnBrk="1" hangingPunct="1"/>
            <a:r>
              <a:rPr lang="en-US" altLang="en-US" sz="2400"/>
              <a:t>}</a:t>
            </a:r>
          </a:p>
        </p:txBody>
      </p:sp>
      <p:sp>
        <p:nvSpPr>
          <p:cNvPr id="33803" name="Rectangle 10"/>
          <p:cNvSpPr>
            <a:spLocks noChangeArrowheads="1"/>
          </p:cNvSpPr>
          <p:nvPr/>
        </p:nvSpPr>
        <p:spPr bwMode="auto">
          <a:xfrm>
            <a:off x="0" y="152400"/>
            <a:ext cx="9144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33CC"/>
                </a:solidFill>
                <a:latin typeface="Arial" panose="020B0604020202020204" pitchFamily="34" charset="0"/>
              </a:rPr>
              <a:t>The Answer: Difficult Error to Find</a:t>
            </a:r>
            <a:endParaRPr lang="en-US" altLang="en-US" sz="1400" dirty="0">
              <a:solidFill>
                <a:srgbClr val="0033CC"/>
              </a:solidFill>
              <a:latin typeface="Arial" panose="020B0604020202020204" pitchFamily="34" charset="0"/>
            </a:endParaRP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1071563" y="1587500"/>
            <a:ext cx="70818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That semicolon causes the </a:t>
            </a:r>
            <a:r>
              <a:rPr lang="en-US" altLang="en-US" sz="2400" dirty="0"/>
              <a:t>while</a:t>
            </a:r>
            <a:r>
              <a:rPr lang="en-US" altLang="en-US" sz="2400" b="0" dirty="0">
                <a:latin typeface="Arial" panose="020B0604020202020204" pitchFamily="34" charset="0"/>
              </a:rPr>
              <a:t> loop to have</a:t>
            </a:r>
            <a:br>
              <a:rPr lang="en-US" altLang="en-US" sz="2400" b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an “empty body” which is executed forever.</a:t>
            </a:r>
          </a:p>
        </p:txBody>
      </p:sp>
      <p:sp>
        <p:nvSpPr>
          <p:cNvPr id="28691" name="Text Box 19"/>
          <p:cNvSpPr txBox="1">
            <a:spLocks noChangeArrowheads="1"/>
          </p:cNvSpPr>
          <p:nvPr/>
        </p:nvSpPr>
        <p:spPr bwMode="auto">
          <a:xfrm>
            <a:off x="1395413" y="2473325"/>
            <a:ext cx="6084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The </a:t>
            </a:r>
            <a:r>
              <a:rPr lang="en-US" altLang="en-US" sz="2400"/>
              <a:t>i</a:t>
            </a:r>
            <a:r>
              <a:rPr lang="en-US" altLang="en-US" sz="2400" b="0">
                <a:latin typeface="Arial" panose="020B0604020202020204" pitchFamily="34" charset="0"/>
              </a:rPr>
              <a:t> in </a:t>
            </a:r>
            <a:r>
              <a:rPr lang="en-US" altLang="en-US" sz="2400"/>
              <a:t>(i &gt; 0)</a:t>
            </a:r>
            <a:r>
              <a:rPr lang="en-US" altLang="en-US" sz="2400" b="0">
                <a:latin typeface="Arial" panose="020B0604020202020204" pitchFamily="34" charset="0"/>
              </a:rPr>
              <a:t> is never changed.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implement </a:t>
            </a: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b="1" dirty="0"/>
              <a:t>, </a:t>
            </a: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b="1" dirty="0"/>
              <a:t> and </a:t>
            </a:r>
            <a:r>
              <a:rPr lang="en-US" altLang="en-US" sz="2400" b="1" dirty="0">
                <a:latin typeface="Courier New" panose="02070309020205020404" pitchFamily="49" charset="0"/>
              </a:rPr>
              <a:t>do…while</a:t>
            </a:r>
            <a:r>
              <a:rPr lang="en-US" altLang="en-US" sz="2400" dirty="0"/>
              <a:t> loops</a:t>
            </a: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avoid infinite loops and off-by-one errors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understand nested loops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implement programs that read and process data sets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To use a computer for simulations</a:t>
            </a:r>
          </a:p>
        </p:txBody>
      </p:sp>
      <p:sp>
        <p:nvSpPr>
          <p:cNvPr id="16388" name="Text Box 7"/>
          <p:cNvSpPr txBox="1">
            <a:spLocks noChangeArrowheads="1"/>
          </p:cNvSpPr>
          <p:nvPr/>
        </p:nvSpPr>
        <p:spPr bwMode="auto">
          <a:xfrm>
            <a:off x="679450" y="152400"/>
            <a:ext cx="81597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>
                <a:solidFill>
                  <a:srgbClr val="0033CC"/>
                </a:solidFill>
                <a:latin typeface="Arial" panose="020B0604020202020204" pitchFamily="34" charset="0"/>
              </a:rPr>
              <a:t>Chapter Goals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Error – Off-by-One Errors</a:t>
            </a:r>
          </a:p>
        </p:txBody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0700" y="939800"/>
            <a:ext cx="83820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In the code to find when we have doubled our investment: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   Do we start the variable for the years</a:t>
            </a:r>
            <a:br>
              <a:rPr lang="en-US" altLang="en-US" sz="2400" dirty="0"/>
            </a:br>
            <a:r>
              <a:rPr lang="en-US" altLang="en-US" sz="2400" dirty="0"/>
              <a:t>   at 0 or 1 years?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   Do we test for </a:t>
            </a:r>
            <a:r>
              <a:rPr lang="en-US" altLang="en-US" sz="2400" b="1" dirty="0">
                <a:latin typeface="Courier New" panose="02070309020205020404" pitchFamily="49" charset="0"/>
              </a:rPr>
              <a:t>&lt; TARGET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br>
              <a:rPr lang="en-US" altLang="en-US" sz="2400" dirty="0"/>
            </a:br>
            <a:r>
              <a:rPr lang="en-US" altLang="en-US" sz="2400" dirty="0"/>
              <a:t>                 or for </a:t>
            </a:r>
            <a:r>
              <a:rPr lang="en-US" altLang="en-US" sz="2400" b="1" dirty="0">
                <a:latin typeface="Courier New" panose="02070309020205020404" pitchFamily="49" charset="0"/>
              </a:rPr>
              <a:t>&lt;= TARGET</a:t>
            </a:r>
            <a:r>
              <a:rPr lang="en-US" alt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2166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098" y="1049338"/>
            <a:ext cx="8022102" cy="3382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Maybe if you start trying some numbers and</a:t>
            </a:r>
            <a:br>
              <a:rPr lang="en-US" altLang="en-US" sz="2400" dirty="0"/>
            </a:br>
            <a:r>
              <a:rPr lang="en-US" altLang="en-US" sz="2400" dirty="0"/>
              <a:t>add +1 or -1 until you get the right answer</a:t>
            </a:r>
            <a:br>
              <a:rPr lang="en-US" altLang="en-US" sz="2400" dirty="0"/>
            </a:br>
            <a:r>
              <a:rPr lang="en-US" altLang="en-US" sz="2400" dirty="0"/>
              <a:t>you can figure these things out.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It will most likely take a very long time to try</a:t>
            </a:r>
            <a:br>
              <a:rPr lang="en-US" altLang="en-US" sz="2400" dirty="0"/>
            </a:br>
            <a:r>
              <a:rPr lang="en-US" altLang="en-US" sz="2400" dirty="0"/>
              <a:t>ALL the possibilities.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No, just try a couple of “test cases”</a:t>
            </a:r>
            <a:br>
              <a:rPr lang="en-US" altLang="en-US" sz="2400" dirty="0"/>
            </a:br>
            <a:r>
              <a:rPr lang="en-US" altLang="en-US" sz="2400" dirty="0"/>
              <a:t>(</a:t>
            </a:r>
            <a:r>
              <a:rPr lang="en-US" altLang="en-US" sz="2400" b="1" dirty="0"/>
              <a:t>while </a:t>
            </a:r>
            <a:r>
              <a:rPr lang="en-US" altLang="en-US" sz="2800" b="1" i="1" dirty="0"/>
              <a:t>thinking</a:t>
            </a:r>
            <a:r>
              <a:rPr lang="en-US" altLang="en-US" sz="2400" dirty="0"/>
              <a:t>).</a:t>
            </a:r>
          </a:p>
        </p:txBody>
      </p:sp>
      <p:sp>
        <p:nvSpPr>
          <p:cNvPr id="10957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Off-by-One Errors</a:t>
            </a:r>
          </a:p>
        </p:txBody>
      </p:sp>
    </p:spTree>
    <p:extLst>
      <p:ext uri="{BB962C8B-B14F-4D97-AF65-F5344CB8AC3E}">
        <p14:creationId xmlns:p14="http://schemas.microsoft.com/office/powerpoint/2010/main" val="4230532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16000"/>
            <a:ext cx="8610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Consider starting with $100 and a </a:t>
            </a:r>
            <a:r>
              <a:rPr lang="en-US" altLang="en-US" sz="2400" b="1">
                <a:latin typeface="Courier New" panose="02070309020205020404" pitchFamily="49" charset="0"/>
              </a:rPr>
              <a:t>RATE</a:t>
            </a:r>
            <a:r>
              <a:rPr lang="en-US" altLang="en-US" sz="2400"/>
              <a:t> of 50%.</a:t>
            </a:r>
            <a:br>
              <a:rPr lang="en-US" altLang="en-US" sz="2400"/>
            </a:br>
            <a:endParaRPr lang="en-US" altLang="en-US" sz="1200"/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We want $200 (or more).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At the end of the first year,</a:t>
            </a:r>
            <a:br>
              <a:rPr lang="en-US" altLang="en-US" sz="2400"/>
            </a:br>
            <a:r>
              <a:rPr lang="en-US" altLang="en-US" sz="2400"/>
              <a:t>    the balance is $150 – not done yet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At the end of the second year,</a:t>
            </a:r>
            <a:br>
              <a:rPr lang="en-US" altLang="en-US" sz="2400"/>
            </a:br>
            <a:r>
              <a:rPr lang="en-US" altLang="en-US" sz="2400"/>
              <a:t>    the balance is $225 – definitely over </a:t>
            </a:r>
            <a:r>
              <a:rPr lang="en-US" altLang="en-US" sz="2400" b="1">
                <a:latin typeface="Courier New" panose="02070309020205020404" pitchFamily="49" charset="0"/>
              </a:rPr>
              <a:t>TARGET</a:t>
            </a:r>
            <a:br>
              <a:rPr lang="en-US" altLang="en-US" sz="2400"/>
            </a:br>
            <a:r>
              <a:rPr lang="en-US" altLang="en-US" sz="2400"/>
              <a:t>    and we are done.</a:t>
            </a:r>
            <a:br>
              <a:rPr lang="en-US" altLang="en-US" sz="2400"/>
            </a:br>
            <a:endParaRPr lang="en-US" altLang="en-US" sz="12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We made two increments.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What must the original value be so that we end up with 2?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/>
              <a:t>				Zero, of course.</a:t>
            </a:r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Think to Decide!</a:t>
            </a:r>
          </a:p>
        </p:txBody>
      </p:sp>
    </p:spTree>
    <p:extLst>
      <p:ext uri="{BB962C8B-B14F-4D97-AF65-F5344CB8AC3E}">
        <p14:creationId xmlns:p14="http://schemas.microsoft.com/office/powerpoint/2010/main" val="61604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The </a:t>
            </a:r>
            <a:r>
              <a:rPr lang="en-US" sz="28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u="sng" dirty="0">
                <a:solidFill>
                  <a:srgbClr val="FF0000"/>
                </a:solidFill>
              </a:rPr>
              <a:t>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hand-tracing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/>
              <a:t>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2800" dirty="0"/>
              <a:t>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Processing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storyboards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Common loop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solve a simpler problem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numbers and simulations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013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286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sz="2800" dirty="0"/>
              <a:t>       </a:t>
            </a:r>
            <a:r>
              <a:rPr lang="en-US" altLang="en-US" sz="2400" dirty="0"/>
              <a:t>A loop is a statement that is used to: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marL="463550" lvl="1" indent="-6350" eaLnBrk="1" hangingPunct="1">
              <a:buFontTx/>
              <a:buNone/>
            </a:pPr>
            <a:r>
              <a:rPr lang="en-US" altLang="en-US" sz="2400" dirty="0"/>
              <a:t>		execute one or more statements </a:t>
            </a:r>
            <a:br>
              <a:rPr lang="en-US" altLang="en-US" sz="2400" dirty="0"/>
            </a:br>
            <a:r>
              <a:rPr lang="en-US" altLang="en-US" sz="2400" dirty="0"/>
              <a:t>	repeatedly until a goal is reached.</a:t>
            </a:r>
          </a:p>
          <a:p>
            <a:pPr marL="463550" lvl="1" indent="-6350" algn="ctr" eaLnBrk="1" hangingPunct="1">
              <a:buFontTx/>
              <a:buNone/>
            </a:pPr>
            <a:endParaRPr lang="en-US" altLang="en-US" sz="2400" dirty="0"/>
          </a:p>
          <a:p>
            <a:pPr algn="ctr" eaLnBrk="1" hangingPunct="1">
              <a:buFontTx/>
              <a:buNone/>
            </a:pPr>
            <a:r>
              <a:rPr lang="en-US" altLang="en-US" sz="2400" dirty="0"/>
              <a:t>Sometimes these statements will not be executed at all</a:t>
            </a:r>
          </a:p>
          <a:p>
            <a:pPr algn="ctr" eaLnBrk="1" hangingPunct="1">
              <a:buFontTx/>
              <a:buNone/>
            </a:pPr>
            <a:r>
              <a:rPr lang="en-US" altLang="en-US" sz="2400" dirty="0"/>
              <a:t>—if that’s the way to reach the goal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0" y="152400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What Is the Purpose of a Loop?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5538"/>
            <a:ext cx="9144000" cy="37338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dirty="0"/>
              <a:t>C++ has three looping statements:</a:t>
            </a:r>
          </a:p>
          <a:p>
            <a:pPr algn="ctr" eaLnBrk="1" hangingPunct="1">
              <a:buFontTx/>
              <a:buNone/>
            </a:pPr>
            <a:endParaRPr lang="en-US" altLang="en-US" sz="1600" dirty="0"/>
          </a:p>
          <a:p>
            <a:pPr algn="ctr" eaLnBrk="1" hangingPunct="1">
              <a:buFontTx/>
              <a:buNone/>
            </a:pPr>
            <a:endParaRPr lang="en-US" altLang="en-US" sz="2000" dirty="0"/>
          </a:p>
          <a:p>
            <a:pPr algn="ctr"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while()</a:t>
            </a:r>
          </a:p>
          <a:p>
            <a:pPr algn="ctr"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for()</a:t>
            </a:r>
          </a:p>
          <a:p>
            <a:pPr algn="ctr" eaLnBrk="1" hangingPunct="1"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do {} while()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>
          <a:xfrm>
            <a:off x="800100" y="152400"/>
            <a:ext cx="62865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Three Loops in C++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52400"/>
            <a:ext cx="62865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6849"/>
            <a:ext cx="8229600" cy="1809976"/>
          </a:xfrm>
        </p:spPr>
        <p:txBody>
          <a:bodyPr/>
          <a:lstStyle/>
          <a:p>
            <a:r>
              <a:rPr lang="en-US" dirty="0"/>
              <a:t>Chapter 1 had an example of an algorithm needing a loop</a:t>
            </a:r>
          </a:p>
          <a:p>
            <a:pPr lvl="1"/>
            <a:r>
              <a:rPr lang="en-US" dirty="0"/>
              <a:t>"repeat … while the balance is less…"</a:t>
            </a:r>
          </a:p>
        </p:txBody>
      </p:sp>
      <p:pic>
        <p:nvPicPr>
          <p:cNvPr id="3" name="Picture 2" descr="Handwritten algorithm and trace table showing the year, interest, and balance per row, algorithm shows a repeating of the code." title="Handwritten algorithm and trace 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332" y="3237875"/>
            <a:ext cx="6903336" cy="29547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52400"/>
            <a:ext cx="62865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 template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267200"/>
            <a:ext cx="8001000" cy="1600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	The </a:t>
            </a:r>
            <a:r>
              <a:rPr lang="en-US" altLang="en-US" sz="2400" i="1" dirty="0"/>
              <a:t>condition</a:t>
            </a:r>
            <a:r>
              <a:rPr lang="en-US" altLang="en-US" sz="2400" dirty="0"/>
              <a:t> is some kind of test</a:t>
            </a:r>
            <a:br>
              <a:rPr lang="en-US" altLang="en-US" sz="2400" dirty="0"/>
            </a:br>
            <a:r>
              <a:rPr lang="en-US" altLang="en-US" sz="2400" dirty="0"/>
              <a:t>(just like the </a:t>
            </a:r>
            <a:r>
              <a:rPr lang="en-US" altLang="en-US" sz="2400" b="1" dirty="0">
                <a:latin typeface="Courier New" panose="02070309020205020404" pitchFamily="49" charset="0"/>
              </a:rPr>
              <a:t>if</a:t>
            </a:r>
            <a:r>
              <a:rPr lang="en-US" altLang="en-US" sz="2400" dirty="0"/>
              <a:t> statement)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i="1" dirty="0"/>
              <a:t>The statements</a:t>
            </a:r>
            <a:r>
              <a:rPr lang="en-US" altLang="en-US" sz="2400" dirty="0"/>
              <a:t> are repeatedly executed</a:t>
            </a:r>
            <a:br>
              <a:rPr lang="en-US" altLang="en-US" sz="2400" dirty="0"/>
            </a:br>
            <a:r>
              <a:rPr lang="en-US" altLang="en-US" sz="2400" dirty="0"/>
              <a:t>until the condition is </a:t>
            </a:r>
            <a:r>
              <a:rPr lang="en-US" altLang="en-US" sz="2400" b="1" dirty="0">
                <a:latin typeface="Courier New" panose="02070309020205020404" pitchFamily="49" charset="0"/>
              </a:rPr>
              <a:t>false</a:t>
            </a: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438400" y="1752600"/>
            <a:ext cx="43434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/>
              <a:t>while (</a:t>
            </a:r>
            <a:r>
              <a:rPr lang="en-US" altLang="en-US" sz="3200" i="1"/>
              <a:t>condition</a:t>
            </a:r>
            <a:r>
              <a:rPr lang="en-US" altLang="en-US" sz="3200"/>
              <a:t>)</a:t>
            </a:r>
            <a:br>
              <a:rPr lang="en-US" altLang="en-US" sz="3200"/>
            </a:br>
            <a:r>
              <a:rPr lang="en-US" altLang="en-US" sz="3200"/>
              <a:t>{</a:t>
            </a:r>
          </a:p>
          <a:p>
            <a:pPr eaLnBrk="1" hangingPunct="1"/>
            <a:r>
              <a:rPr lang="en-US" altLang="en-US" sz="3200" i="1"/>
              <a:t>   statements</a:t>
            </a:r>
          </a:p>
          <a:p>
            <a:pPr eaLnBrk="1" hangingPunct="1"/>
            <a:r>
              <a:rPr lang="en-US" altLang="en-US" sz="320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1052513"/>
            <a:ext cx="8610600" cy="46021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An investment problem: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Starting with $10,000, how many years until we have at least $20,000, at 5% interest?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5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The algorithm: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1. Start with a year value of 0 and a balance of $10,000.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2. </a:t>
            </a:r>
            <a:r>
              <a:rPr lang="en-US" altLang="en-US" b="1" u="sng" dirty="0"/>
              <a:t>Repeat</a:t>
            </a:r>
            <a:r>
              <a:rPr lang="en-US" altLang="en-US" sz="2000" dirty="0"/>
              <a:t> </a:t>
            </a:r>
            <a:r>
              <a:rPr lang="en-US" altLang="en-US" sz="2400" dirty="0"/>
              <a:t>the following steps </a:t>
            </a:r>
            <a:r>
              <a:rPr lang="en-US" altLang="en-US" sz="2400" b="1" u="sng" dirty="0"/>
              <a:t>while the balance is less than $20,000</a:t>
            </a:r>
            <a:r>
              <a:rPr lang="en-US" altLang="en-US" sz="2000" u="sng" dirty="0"/>
              <a:t>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Add 1 to the year value.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Compute the interest by multiplying the balance value</a:t>
            </a:r>
            <a:br>
              <a:rPr lang="en-US" altLang="en-US" sz="2000" dirty="0"/>
            </a:br>
            <a:r>
              <a:rPr lang="en-US" altLang="en-US" sz="2000" dirty="0"/>
              <a:t>by 0.05 (5 percent interest) (will be a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const</a:t>
            </a:r>
            <a:r>
              <a:rPr lang="en-US" altLang="en-US" sz="2000" dirty="0"/>
              <a:t>, of course).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2000" dirty="0"/>
              <a:t>Add the interest to the balance.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3. Report the final year value as the answer.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154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Using a Loop to Solve an Investment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228600" y="725488"/>
            <a:ext cx="8153400" cy="56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noProof="1"/>
              <a:t>#include &lt;iostream&gt;</a:t>
            </a:r>
          </a:p>
          <a:p>
            <a:pPr eaLnBrk="1" hangingPunct="1"/>
            <a:r>
              <a:rPr lang="en-US" altLang="en-US" sz="1400" noProof="1"/>
              <a:t>using namespace std;</a:t>
            </a:r>
          </a:p>
          <a:p>
            <a:pPr eaLnBrk="1" hangingPunct="1"/>
            <a:endParaRPr lang="en-US" altLang="en-US" sz="600" noProof="1"/>
          </a:p>
          <a:p>
            <a:pPr eaLnBrk="1" hangingPunct="1"/>
            <a:r>
              <a:rPr lang="en-US" altLang="en-US" sz="1600" noProof="1"/>
              <a:t>int main()</a:t>
            </a:r>
          </a:p>
          <a:p>
            <a:pPr eaLnBrk="1" hangingPunct="1"/>
            <a:r>
              <a:rPr lang="en-US" altLang="en-US" sz="1600" noProof="1"/>
              <a:t>{  </a:t>
            </a:r>
          </a:p>
          <a:p>
            <a:pPr eaLnBrk="1" hangingPunct="1"/>
            <a:r>
              <a:rPr lang="en-US" altLang="en-US" sz="1600" noProof="1"/>
              <a:t>   const double RATE = 5;</a:t>
            </a:r>
          </a:p>
          <a:p>
            <a:pPr eaLnBrk="1" hangingPunct="1"/>
            <a:r>
              <a:rPr lang="en-US" altLang="en-US" sz="1600" noProof="1"/>
              <a:t>   const double INITIAL_BALANCE = 10000;</a:t>
            </a:r>
          </a:p>
          <a:p>
            <a:pPr eaLnBrk="1" hangingPunct="1"/>
            <a:r>
              <a:rPr lang="en-US" altLang="en-US" sz="1600" noProof="1"/>
              <a:t>   const double TARGET = 2 * INITIAL_BALANCE;</a:t>
            </a:r>
          </a:p>
          <a:p>
            <a:pPr eaLnBrk="1" hangingPunct="1"/>
            <a:endParaRPr lang="en-US" altLang="en-US" sz="1100" noProof="1"/>
          </a:p>
          <a:p>
            <a:pPr eaLnBrk="1" hangingPunct="1"/>
            <a:r>
              <a:rPr lang="en-US" altLang="en-US" sz="1600" noProof="1"/>
              <a:t>   double balance = INITIAL_BALANCE;</a:t>
            </a:r>
          </a:p>
          <a:p>
            <a:pPr eaLnBrk="1" hangingPunct="1"/>
            <a:r>
              <a:rPr lang="en-US" altLang="en-US" sz="1600" noProof="1"/>
              <a:t>   int year = 0;</a:t>
            </a:r>
          </a:p>
          <a:p>
            <a:pPr eaLnBrk="1" hangingPunct="1"/>
            <a:endParaRPr lang="en-US" altLang="en-US" sz="1200" noProof="1"/>
          </a:p>
          <a:p>
            <a:pPr eaLnBrk="1" hangingPunct="1"/>
            <a:r>
              <a:rPr lang="en-US" altLang="en-US" sz="1600" noProof="1"/>
              <a:t>   </a:t>
            </a:r>
            <a:r>
              <a:rPr lang="en-US" altLang="en-US" sz="1600" dirty="0"/>
              <a:t>while (balance &lt; TARGET)</a:t>
            </a:r>
          </a:p>
          <a:p>
            <a:pPr eaLnBrk="1" hangingPunct="1"/>
            <a:r>
              <a:rPr lang="en-US" altLang="en-US" sz="1600" dirty="0"/>
              <a:t>   {</a:t>
            </a:r>
          </a:p>
          <a:p>
            <a:pPr eaLnBrk="1" hangingPunct="1"/>
            <a:r>
              <a:rPr lang="en-US" altLang="en-US" sz="1600" dirty="0"/>
              <a:t>      year++;</a:t>
            </a:r>
          </a:p>
          <a:p>
            <a:pPr eaLnBrk="1" hangingPunct="1"/>
            <a:r>
              <a:rPr lang="en-US" altLang="en-US" sz="1600" dirty="0"/>
              <a:t>      double interest = balance * RATE / 100;</a:t>
            </a:r>
          </a:p>
          <a:p>
            <a:pPr eaLnBrk="1" hangingPunct="1"/>
            <a:r>
              <a:rPr lang="en-US" altLang="en-US" sz="1600" dirty="0"/>
              <a:t>      balance = balance + interest;</a:t>
            </a:r>
          </a:p>
          <a:p>
            <a:pPr eaLnBrk="1" hangingPunct="1"/>
            <a:r>
              <a:rPr lang="en-US" altLang="en-US" sz="1600" dirty="0"/>
              <a:t>   }</a:t>
            </a:r>
          </a:p>
          <a:p>
            <a:pPr eaLnBrk="1" hangingPunct="1"/>
            <a:endParaRPr lang="en-US" altLang="en-US" sz="1200" noProof="1"/>
          </a:p>
          <a:p>
            <a:pPr eaLnBrk="1" hangingPunct="1"/>
            <a:r>
              <a:rPr lang="en-US" altLang="en-US" sz="1600" noProof="1"/>
              <a:t>   cout &lt;&lt; "The investment doubled after "</a:t>
            </a:r>
          </a:p>
          <a:p>
            <a:pPr eaLnBrk="1" hangingPunct="1"/>
            <a:r>
              <a:rPr lang="en-US" altLang="en-US" sz="1600" noProof="1"/>
              <a:t>      </a:t>
            </a:r>
            <a:r>
              <a:rPr lang="en-US" altLang="en-US" sz="1600" dirty="0"/>
              <a:t>  </a:t>
            </a:r>
            <a:r>
              <a:rPr lang="en-US" altLang="en-US" sz="1600" noProof="1"/>
              <a:t>&lt;&lt; year &lt;&lt; " years." &lt;&lt; endl;</a:t>
            </a:r>
          </a:p>
          <a:p>
            <a:pPr eaLnBrk="1" hangingPunct="1"/>
            <a:endParaRPr lang="en-US" altLang="en-US" sz="1200" noProof="1"/>
          </a:p>
          <a:p>
            <a:pPr eaLnBrk="1" hangingPunct="1"/>
            <a:r>
              <a:rPr lang="en-US" altLang="en-US" sz="1600" noProof="1"/>
              <a:t>   return 0;</a:t>
            </a:r>
          </a:p>
          <a:p>
            <a:pPr eaLnBrk="1" hangingPunct="1"/>
            <a:r>
              <a:rPr lang="en-US" altLang="en-US" sz="1600" noProof="1"/>
              <a:t>}</a:t>
            </a:r>
            <a:endParaRPr lang="en-US" altLang="en-US" sz="1600" dirty="0"/>
          </a:p>
        </p:txBody>
      </p:sp>
      <p:sp>
        <p:nvSpPr>
          <p:cNvPr id="46084" name="Text Box 6"/>
          <p:cNvSpPr txBox="1">
            <a:spLocks noChangeArrowheads="1"/>
          </p:cNvSpPr>
          <p:nvPr/>
        </p:nvSpPr>
        <p:spPr bwMode="auto">
          <a:xfrm>
            <a:off x="0" y="212725"/>
            <a:ext cx="655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The Complete Investment Program</a:t>
            </a:r>
          </a:p>
        </p:txBody>
      </p:sp>
      <p:sp>
        <p:nvSpPr>
          <p:cNvPr id="46085" name="Text Box 7"/>
          <p:cNvSpPr txBox="1">
            <a:spLocks noChangeArrowheads="1"/>
          </p:cNvSpPr>
          <p:nvPr/>
        </p:nvSpPr>
        <p:spPr bwMode="auto">
          <a:xfrm>
            <a:off x="6096000" y="886265"/>
            <a:ext cx="29718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</a:rPr>
              <a:t>sec01/doublinv.cpp</a:t>
            </a:r>
          </a:p>
        </p:txBody>
      </p:sp>
      <p:pic>
        <p:nvPicPr>
          <p:cNvPr id="2" name="Picture 1" descr="Screen capture showing the investment doubled after 15 year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6029325"/>
            <a:ext cx="34385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18269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6972</TotalTime>
  <Words>1766</Words>
  <Application>Microsoft Macintosh PowerPoint</Application>
  <PresentationFormat>On-screen Show (4:3)</PresentationFormat>
  <Paragraphs>328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Courier New</vt:lpstr>
      <vt:lpstr>DejaVuSans</vt:lpstr>
      <vt:lpstr>Default Design</vt:lpstr>
      <vt:lpstr>Chapter Four: Loops  </vt:lpstr>
      <vt:lpstr>PowerPoint Presentation</vt:lpstr>
      <vt:lpstr>Topic 1</vt:lpstr>
      <vt:lpstr>PowerPoint Presentation</vt:lpstr>
      <vt:lpstr>The Three Loops in C++</vt:lpstr>
      <vt:lpstr>The while Loop</vt:lpstr>
      <vt:lpstr>The while Loop template</vt:lpstr>
      <vt:lpstr>Using a Loop to Solve an Investment Problem</vt:lpstr>
      <vt:lpstr>PowerPoint Presentation</vt:lpstr>
      <vt:lpstr>PowerPoint Presentation</vt:lpstr>
      <vt:lpstr>Flowchart of the Investment Calculation while Loop</vt:lpstr>
      <vt:lpstr>The while Statement</vt:lpstr>
      <vt:lpstr>while Loop Examples: Table 1</vt:lpstr>
      <vt:lpstr>Example of Normal Execution</vt:lpstr>
      <vt:lpstr>Example of a Problem – An Infinite Loop</vt:lpstr>
      <vt:lpstr>Common Error – Infinite Loops</vt:lpstr>
      <vt:lpstr>Another Programmer Error</vt:lpstr>
      <vt:lpstr>A Very Difficult Error to Find (especially after looking for hours and hours!)</vt:lpstr>
      <vt:lpstr>Another infinite loop  –  caused by the semicolon after the parentheses. </vt:lpstr>
      <vt:lpstr>Common Error – Off-by-One Errors</vt:lpstr>
      <vt:lpstr>Off-by-One Errors</vt:lpstr>
      <vt:lpstr>Think to Decide!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2089</cp:revision>
  <cp:lastPrinted>2012-01-25T13:19:04Z</cp:lastPrinted>
  <dcterms:created xsi:type="dcterms:W3CDTF">2010-12-29T15:35:25Z</dcterms:created>
  <dcterms:modified xsi:type="dcterms:W3CDTF">2020-09-09T02:25:54Z</dcterms:modified>
</cp:coreProperties>
</file>