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1221" r:id="rId2"/>
    <p:sldId id="1159" r:id="rId3"/>
    <p:sldId id="1169" r:id="rId4"/>
    <p:sldId id="1170" r:id="rId5"/>
    <p:sldId id="1171" r:id="rId6"/>
    <p:sldId id="1175" r:id="rId7"/>
    <p:sldId id="1222" r:id="rId8"/>
    <p:sldId id="358" r:id="rId9"/>
    <p:sldId id="1120" r:id="rId10"/>
    <p:sldId id="291" r:id="rId11"/>
    <p:sldId id="1176" r:id="rId12"/>
    <p:sldId id="299" r:id="rId13"/>
    <p:sldId id="1124" r:id="rId14"/>
    <p:sldId id="1177" r:id="rId15"/>
    <p:sldId id="300" r:id="rId16"/>
    <p:sldId id="301" r:id="rId17"/>
    <p:sldId id="304" r:id="rId18"/>
    <p:sldId id="317" r:id="rId19"/>
  </p:sldIdLst>
  <p:sldSz cx="9144000" cy="6858000" type="screen4x3"/>
  <p:notesSz cx="92233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>
          <p15:clr>
            <a:srgbClr val="A4A3A4"/>
          </p15:clr>
        </p15:guide>
        <p15:guide id="2" pos="29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3EBF1"/>
    <a:srgbClr val="CCECFF"/>
    <a:srgbClr val="DEE7EE"/>
    <a:srgbClr val="C6E6E8"/>
    <a:srgbClr val="DFE7ED"/>
    <a:srgbClr val="E9EFF3"/>
    <a:srgbClr val="DEE0E3"/>
    <a:srgbClr val="F4F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0" autoAdjust="0"/>
    <p:restoredTop sz="94027" autoAdjust="0"/>
  </p:normalViewPr>
  <p:slideViewPr>
    <p:cSldViewPr snapToGrid="0">
      <p:cViewPr varScale="1">
        <p:scale>
          <a:sx n="71" d="100"/>
          <a:sy n="71" d="100"/>
        </p:scale>
        <p:origin x="140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067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3510"/>
    </p:cViewPr>
  </p:sorterViewPr>
  <p:notesViewPr>
    <p:cSldViewPr snapToGrid="0">
      <p:cViewPr>
        <p:scale>
          <a:sx n="75" d="100"/>
          <a:sy n="75" d="100"/>
        </p:scale>
        <p:origin x="-1560" y="-390"/>
      </p:cViewPr>
      <p:guideLst>
        <p:guide orient="horz" pos="2208"/>
        <p:guide pos="29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872163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dirty="0"/>
              <a:t>Big C++  Ch.4 Highlights   Problems: 4.1, 6, 12, 21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031038" y="0"/>
            <a:ext cx="2190750" cy="350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fld id="{FCE14DA4-F4C7-4684-8662-73045860C052}" type="datetimeFigureOut">
              <a:rPr lang="en-US"/>
              <a:pPr>
                <a:defRPr/>
              </a:pPr>
              <a:t>9/8/20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7975"/>
            <a:ext cx="3997325" cy="3508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/>
              <a:t>IVY Tech Community College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4463" y="6657975"/>
            <a:ext cx="3997325" cy="3508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CB8ABC-2C42-414C-B355-86D39FBAB8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48070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973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24463" y="0"/>
            <a:ext cx="39973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9088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2338" y="3330575"/>
            <a:ext cx="737870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39973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24463" y="6657975"/>
            <a:ext cx="399732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1AC3CE84-9849-4E43-AF99-D47521F609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71646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267755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99681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072428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07671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570039"/>
            <a:ext cx="4038600" cy="2185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08426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7403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1" y="152400"/>
            <a:ext cx="62865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097530" y="6324600"/>
            <a:ext cx="5970270" cy="381000"/>
          </a:xfrm>
        </p:spPr>
        <p:txBody>
          <a:bodyPr/>
          <a:lstStyle>
            <a:lvl1pPr>
              <a:defRPr i="0" smtClean="0">
                <a:ea typeface="MS PGothic" panose="020B0600070205080204" pitchFamily="34" charset="-128"/>
              </a:defRPr>
            </a:lvl1pPr>
          </a:lstStyle>
          <a:p>
            <a:r>
              <a:rPr lang="en-US" altLang="en-US" i="1" dirty="0"/>
              <a:t>Big C++ </a:t>
            </a:r>
            <a:r>
              <a:rPr lang="en-US" altLang="en-US" dirty="0"/>
              <a:t>by Cay </a:t>
            </a:r>
            <a:r>
              <a:rPr lang="en-US" altLang="en-US" dirty="0" err="1"/>
              <a:t>Horstmann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Copyright © 2018 by John Wiley &amp; Sons. All rights reserved  </a:t>
            </a:r>
            <a:fld id="{CAFB0CE1-330A-4056-8F6C-29898ADC6BF6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2129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2936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93989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854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3966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4390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72570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0"/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7955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1">
                <a:latin typeface="Arial" pitchFamily="34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dirty="0"/>
              <a:t>Big C++ by Cay </a:t>
            </a:r>
            <a:r>
              <a:rPr lang="en-US" dirty="0" err="1"/>
              <a:t>Horstmann</a:t>
            </a:r>
            <a:endParaRPr lang="en-US" dirty="0"/>
          </a:p>
          <a:p>
            <a:pPr>
              <a:defRPr/>
            </a:pPr>
            <a:r>
              <a:rPr lang="en-US" dirty="0"/>
              <a:t>Copyright © 2018 by John Wiley &amp; Sons. All rights reserved</a:t>
            </a:r>
          </a:p>
        </p:txBody>
      </p:sp>
      <p:sp>
        <p:nvSpPr>
          <p:cNvPr id="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/>
              <a:t>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Problem solving: hand-tracing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dirty="0"/>
              <a:t>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2800" dirty="0"/>
              <a:t>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Processing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storyboards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Common loop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solve a simpler problem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numbers and simulations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5640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39939" name="Text Box 4"/>
          <p:cNvSpPr txBox="1">
            <a:spLocks noChangeArrowheads="1"/>
          </p:cNvSpPr>
          <p:nvPr/>
        </p:nvSpPr>
        <p:spPr bwMode="auto">
          <a:xfrm>
            <a:off x="838200" y="5208588"/>
            <a:ext cx="6019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0" i="1" u="sng">
                <a:latin typeface="Arial" panose="020B0604020202020204" pitchFamily="34" charset="0"/>
              </a:rPr>
              <a:t>initialization</a:t>
            </a:r>
            <a:r>
              <a:rPr lang="en-US" altLang="en-US" sz="1800" b="0" i="1">
                <a:latin typeface="Arial" panose="020B0604020202020204" pitchFamily="34" charset="0"/>
              </a:rPr>
              <a:t>        </a:t>
            </a:r>
            <a:r>
              <a:rPr lang="en-US" altLang="en-US" sz="1800" b="0" i="1" u="sng">
                <a:latin typeface="Arial" panose="020B0604020202020204" pitchFamily="34" charset="0"/>
              </a:rPr>
              <a:t>condition</a:t>
            </a:r>
            <a:r>
              <a:rPr lang="en-US" altLang="en-US" sz="1800" b="0" i="1">
                <a:latin typeface="Arial" panose="020B0604020202020204" pitchFamily="34" charset="0"/>
              </a:rPr>
              <a:t>         </a:t>
            </a:r>
            <a:r>
              <a:rPr lang="en-US" altLang="en-US" sz="1800" b="0" i="1" u="sng">
                <a:latin typeface="Arial" panose="020B0604020202020204" pitchFamily="34" charset="0"/>
              </a:rPr>
              <a:t>statements</a:t>
            </a:r>
            <a:r>
              <a:rPr lang="en-US" altLang="en-US" sz="1800" b="0" i="1">
                <a:latin typeface="Arial" panose="020B0604020202020204" pitchFamily="34" charset="0"/>
              </a:rPr>
              <a:t>        </a:t>
            </a:r>
            <a:r>
              <a:rPr lang="en-US" altLang="en-US" sz="1800" b="0" i="1" u="sng">
                <a:latin typeface="Arial" panose="020B0604020202020204" pitchFamily="34" charset="0"/>
              </a:rPr>
              <a:t>update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685800" y="3200400"/>
            <a:ext cx="77724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/>
              <a:t>for (</a:t>
            </a:r>
            <a:r>
              <a:rPr lang="en-US" altLang="en-US" sz="2400" u="sng"/>
              <a:t>int count = 1</a:t>
            </a:r>
            <a:r>
              <a:rPr lang="en-US" altLang="en-US" sz="2400"/>
              <a:t>; </a:t>
            </a:r>
            <a:r>
              <a:rPr lang="en-US" altLang="en-US" sz="2400" u="sng"/>
              <a:t>count &lt;= 10</a:t>
            </a:r>
            <a:r>
              <a:rPr lang="en-US" altLang="en-US" sz="2400"/>
              <a:t>; </a:t>
            </a:r>
            <a:r>
              <a:rPr lang="en-US" altLang="en-US" sz="2400" u="sng"/>
              <a:t>count++</a:t>
            </a:r>
            <a:r>
              <a:rPr lang="en-US" altLang="en-US" sz="2400"/>
              <a:t>)</a:t>
            </a:r>
          </a:p>
          <a:p>
            <a:pPr eaLnBrk="1" hangingPunct="1"/>
            <a:r>
              <a:rPr lang="en-US" altLang="en-US" sz="2400"/>
              <a:t>{</a:t>
            </a:r>
          </a:p>
          <a:p>
            <a:pPr eaLnBrk="1" hangingPunct="1"/>
            <a:r>
              <a:rPr lang="en-US" altLang="en-US" sz="2400"/>
              <a:t>   </a:t>
            </a:r>
            <a:r>
              <a:rPr lang="en-US" altLang="en-US" sz="2400" u="sng"/>
              <a:t>cout &lt;&lt; count &lt;&lt; endl;</a:t>
            </a:r>
          </a:p>
          <a:p>
            <a:pPr eaLnBrk="1" hangingPunct="1"/>
            <a:r>
              <a:rPr lang="en-US" altLang="en-US" sz="2400"/>
              <a:t>}</a:t>
            </a:r>
          </a:p>
        </p:txBody>
      </p:sp>
      <p:sp>
        <p:nvSpPr>
          <p:cNvPr id="39941" name="Line 6"/>
          <p:cNvSpPr>
            <a:spLocks noChangeShapeType="1"/>
          </p:cNvSpPr>
          <p:nvPr/>
        </p:nvSpPr>
        <p:spPr bwMode="auto">
          <a:xfrm flipV="1">
            <a:off x="1828800" y="3670300"/>
            <a:ext cx="457200" cy="1600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2" name="Line 7"/>
          <p:cNvSpPr>
            <a:spLocks noChangeShapeType="1"/>
          </p:cNvSpPr>
          <p:nvPr/>
        </p:nvSpPr>
        <p:spPr bwMode="auto">
          <a:xfrm flipV="1">
            <a:off x="3352800" y="3670300"/>
            <a:ext cx="1371600" cy="1600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3" name="Line 8"/>
          <p:cNvSpPr>
            <a:spLocks noChangeShapeType="1"/>
          </p:cNvSpPr>
          <p:nvPr/>
        </p:nvSpPr>
        <p:spPr bwMode="auto">
          <a:xfrm flipV="1">
            <a:off x="6096000" y="3670300"/>
            <a:ext cx="1066800" cy="1600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4" name="Line 10"/>
          <p:cNvSpPr>
            <a:spLocks noChangeShapeType="1"/>
          </p:cNvSpPr>
          <p:nvPr/>
        </p:nvSpPr>
        <p:spPr bwMode="auto">
          <a:xfrm flipH="1" flipV="1">
            <a:off x="3200400" y="4356100"/>
            <a:ext cx="1524000" cy="914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45" name="Text Box 11"/>
          <p:cNvSpPr txBox="1">
            <a:spLocks noChangeArrowheads="1"/>
          </p:cNvSpPr>
          <p:nvPr/>
        </p:nvSpPr>
        <p:spPr bwMode="auto">
          <a:xfrm>
            <a:off x="762000" y="1447800"/>
            <a:ext cx="7467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Doing something a known number of times or causing a variable to take on a sequence of values is so common, C++ has a statement just for that:</a:t>
            </a:r>
            <a:endParaRPr lang="en-US" altLang="en-US" sz="3600" b="0">
              <a:latin typeface="Arial" panose="020B0604020202020204" pitchFamily="34" charset="0"/>
            </a:endParaRPr>
          </a:p>
        </p:txBody>
      </p:sp>
      <p:sp>
        <p:nvSpPr>
          <p:cNvPr id="39946" name="Rectangle 14"/>
          <p:cNvSpPr>
            <a:spLocks noGrp="1" noChangeArrowheads="1"/>
          </p:cNvSpPr>
          <p:nvPr>
            <p:ph type="title"/>
          </p:nvPr>
        </p:nvSpPr>
        <p:spPr>
          <a:xfrm>
            <a:off x="522288" y="152400"/>
            <a:ext cx="8621712" cy="5334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 Is Better than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/>
              <a:t> for Certain Things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for()</a:t>
            </a:r>
            <a:r>
              <a:rPr lang="en-US" dirty="0"/>
              <a:t> loop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16" y="741770"/>
            <a:ext cx="8229600" cy="45259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 (initialization; condition; update)</a:t>
            </a:r>
          </a:p>
          <a:p>
            <a:pPr marL="457200" lvl="1" indent="0">
              <a:buNone/>
            </a:pPr>
            <a:r>
              <a:rPr lang="en-US" altLang="en-US" dirty="0">
                <a:latin typeface="Courier New" panose="02070309020205020404" pitchFamily="49" charset="0"/>
              </a:rPr>
              <a:t>{ statements; }</a:t>
            </a:r>
          </a:p>
          <a:p>
            <a:endParaRPr lang="en-US" altLang="en-US" sz="2400" b="1" dirty="0">
              <a:latin typeface="Courier New" panose="02070309020205020404" pitchFamily="49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</a:rPr>
              <a:t>The </a:t>
            </a:r>
            <a:r>
              <a:rPr lang="en-US" altLang="en-US" sz="2000" b="1" i="1" u="sng" dirty="0">
                <a:latin typeface="Arial" panose="020B0604020202020204" pitchFamily="34" charset="0"/>
              </a:rPr>
              <a:t>initialization</a:t>
            </a:r>
            <a:r>
              <a:rPr lang="en-US" altLang="en-US" sz="2000" dirty="0">
                <a:latin typeface="Arial" panose="020B0604020202020204" pitchFamily="34" charset="0"/>
              </a:rPr>
              <a:t> is code that happens once, before the check is made, to set up counting how many times the </a:t>
            </a:r>
            <a:r>
              <a:rPr lang="en-US" altLang="en-US" sz="2000" i="1" dirty="0">
                <a:latin typeface="Arial" panose="020B0604020202020204" pitchFamily="34" charset="0"/>
              </a:rPr>
              <a:t>statements</a:t>
            </a:r>
            <a:r>
              <a:rPr lang="en-US" altLang="en-US" sz="2000" dirty="0">
                <a:latin typeface="Arial" panose="020B0604020202020204" pitchFamily="34" charset="0"/>
              </a:rPr>
              <a:t> will happen. The loop variable may be created here, or before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for() </a:t>
            </a:r>
            <a:r>
              <a:rPr lang="en-US" altLang="en-US" sz="2000" dirty="0">
                <a:latin typeface="Arial" panose="020B0604020202020204" pitchFamily="34" charset="0"/>
              </a:rPr>
              <a:t>statement.</a:t>
            </a:r>
          </a:p>
          <a:p>
            <a:r>
              <a:rPr lang="en-US" altLang="en-US" sz="2000" dirty="0">
                <a:latin typeface="Arial" panose="020B0604020202020204" pitchFamily="34" charset="0"/>
              </a:rPr>
              <a:t>The </a:t>
            </a:r>
            <a:r>
              <a:rPr lang="en-US" altLang="en-US" sz="2000" b="1" i="1" u="sng" dirty="0">
                <a:latin typeface="Arial" panose="020B0604020202020204" pitchFamily="34" charset="0"/>
              </a:rPr>
              <a:t>condition</a:t>
            </a:r>
            <a:r>
              <a:rPr lang="en-US" altLang="en-US" sz="2000" u="sng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is a comparison to test if the loop is done.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When this test is false, we skip out of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for(), </a:t>
            </a:r>
            <a:r>
              <a:rPr lang="en-US" altLang="en-US" sz="2000" dirty="0">
                <a:latin typeface="Arial" panose="020B0604020202020204" pitchFamily="34" charset="0"/>
              </a:rPr>
              <a:t>going on to the next statement.</a:t>
            </a:r>
          </a:p>
          <a:p>
            <a:r>
              <a:rPr lang="en-US" altLang="en-US" sz="2000" dirty="0">
                <a:latin typeface="Arial" panose="020B0604020202020204" pitchFamily="34" charset="0"/>
              </a:rPr>
              <a:t>The </a:t>
            </a:r>
            <a:r>
              <a:rPr lang="en-US" altLang="en-US" sz="2000" b="1" i="1" u="sng" dirty="0">
                <a:latin typeface="Arial" panose="020B0604020202020204" pitchFamily="34" charset="0"/>
              </a:rPr>
              <a:t>update</a:t>
            </a: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lang="en-US" altLang="en-US" sz="2000" dirty="0">
                <a:latin typeface="Arial" panose="020B0604020202020204" pitchFamily="34" charset="0"/>
              </a:rPr>
              <a:t>is code that is executed at the bottom of each iteration of the loop, immediate before re-testing the condition.  Usually it is a counter increment or decrement.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r>
              <a:rPr lang="en-US" altLang="en-US" sz="2000" dirty="0">
                <a:latin typeface="Arial" panose="020B0604020202020204" pitchFamily="34" charset="0"/>
              </a:rPr>
              <a:t>The </a:t>
            </a:r>
            <a:r>
              <a:rPr lang="en-US" altLang="en-US" sz="2000" b="1" i="1" u="sng" dirty="0">
                <a:latin typeface="Arial" panose="020B0604020202020204" pitchFamily="34" charset="0"/>
              </a:rPr>
              <a:t>statements</a:t>
            </a:r>
            <a:r>
              <a:rPr lang="en-US" altLang="en-US" sz="2000" dirty="0">
                <a:latin typeface="Arial" panose="020B0604020202020204" pitchFamily="34" charset="0"/>
              </a:rPr>
              <a:t> are repeatedly executed until the condition is false. These also are known as the "loop body".</a:t>
            </a:r>
            <a:endParaRPr lang="en-US" altLang="en-US" sz="2000" b="1" dirty="0">
              <a:latin typeface="Courier New" panose="02070309020205020404" pitchFamily="49" charset="0"/>
            </a:endParaRPr>
          </a:p>
          <a:p>
            <a:endParaRPr lang="en-US" sz="2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0" y="6324600"/>
            <a:ext cx="5257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68927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Scope of the Loop Variable – Define it in the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or earlier?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492" y="1066800"/>
            <a:ext cx="842730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“loop variable” can be defined inside the </a:t>
            </a: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parentheses: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strlen_error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s)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for(</a:t>
            </a:r>
            <a:r>
              <a:rPr lang="en-US" altLang="en-US" sz="20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s[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]!=0;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syntax error: unknown identifier "</a:t>
            </a:r>
            <a:r>
              <a:rPr lang="en-US" altLang="en-US" sz="20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But then it </a:t>
            </a:r>
            <a:r>
              <a:rPr lang="en-US" altLang="en-US" sz="2000" u="sng" dirty="0"/>
              <a:t>cannot be used before or after the </a:t>
            </a:r>
            <a:r>
              <a:rPr lang="en-US" altLang="en-US" sz="2000" b="1" u="sng" dirty="0">
                <a:latin typeface="Courier New" panose="02070309020205020404" pitchFamily="49" charset="0"/>
              </a:rPr>
              <a:t>for</a:t>
            </a:r>
            <a:r>
              <a:rPr lang="en-US" altLang="en-US" sz="2000" dirty="0"/>
              <a:t> statement – it only exists as part of the </a:t>
            </a:r>
            <a:r>
              <a:rPr lang="en-US" altLang="en-US" sz="2000" b="1" dirty="0">
                <a:latin typeface="Courier New" panose="02070309020205020404" pitchFamily="49" charset="0"/>
              </a:rPr>
              <a:t>for</a:t>
            </a:r>
            <a:r>
              <a:rPr lang="en-US" altLang="en-US" sz="2000" dirty="0"/>
              <a:t> statement and should not need to be used anywhere else in a program.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A </a:t>
            </a: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statement can use variables that were previously defined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(In an earlier example, </a:t>
            </a:r>
            <a:r>
              <a:rPr lang="en-US" altLang="en-US" sz="2000" b="1" dirty="0">
                <a:latin typeface="Courier New" panose="02070309020205020404" pitchFamily="49" charset="0"/>
              </a:rPr>
              <a:t>counter</a:t>
            </a:r>
            <a:r>
              <a:rPr lang="en-US" altLang="en-US" sz="2000" dirty="0"/>
              <a:t> was defined before the loop – so it could be accessed after the loop exited.)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Can Count Up or Down</a:t>
            </a:r>
          </a:p>
        </p:txBody>
      </p:sp>
      <p:sp>
        <p:nvSpPr>
          <p:cNvPr id="112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0" y="1066800"/>
            <a:ext cx="904875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>
                <a:latin typeface="StempelGaramond-Roman" charset="0"/>
              </a:rPr>
              <a:t>	</a:t>
            </a:r>
            <a:r>
              <a:rPr lang="en-US" altLang="en-US" sz="2400"/>
              <a:t>A </a:t>
            </a: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/>
              <a:t> loop can count down instead of up: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StempelGaramond-Roman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 (counter = 10; counter &gt;= 0; counter--)…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StempelGaramond-Roman" charset="0"/>
            </a:endParaRPr>
          </a:p>
          <a:p>
            <a:pPr eaLnBrk="1" hangingPunct="1">
              <a:buFontTx/>
              <a:buNone/>
            </a:pPr>
            <a:r>
              <a:rPr lang="en-US" altLang="en-US" sz="2400"/>
              <a:t>	The increment or decrement need not be in steps of 1:</a:t>
            </a:r>
          </a:p>
          <a:p>
            <a:pPr eaLnBrk="1" hangingPunct="1">
              <a:buFontTx/>
              <a:buNone/>
            </a:pPr>
            <a:endParaRPr lang="en-US" altLang="en-US" sz="2400">
              <a:latin typeface="LucidaSansTypewriter" charset="0"/>
            </a:endParaRP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 (cntr = 0; cntr &lt;= 10; cntr +=2)…</a:t>
            </a:r>
          </a:p>
          <a:p>
            <a:pPr eaLnBrk="1" hangingPunct="1">
              <a:buFontTx/>
              <a:buNone/>
            </a:pP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z="2400"/>
              <a:t>	Notice that in these examples, the loop variable is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defined </a:t>
            </a:r>
            <a:r>
              <a:rPr lang="en-US" altLang="en-US" sz="2400" b="1"/>
              <a:t>in</a:t>
            </a:r>
            <a:r>
              <a:rPr lang="en-US" altLang="en-US" sz="2400"/>
              <a:t> the </a:t>
            </a:r>
            <a:r>
              <a:rPr lang="en-US" altLang="en-US" sz="2400" i="1"/>
              <a:t>initialization</a:t>
            </a:r>
            <a:r>
              <a:rPr lang="en-US" altLang="en-US" sz="2400"/>
              <a:t> (where it really should be!).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586" y="89770"/>
            <a:ext cx="7855384" cy="533400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/>
              <a:t>Loop Examples, Index Values: Table 2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810000" y="6324600"/>
            <a:ext cx="5257800" cy="381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87743"/>
              </p:ext>
            </p:extLst>
          </p:nvPr>
        </p:nvGraphicFramePr>
        <p:xfrm>
          <a:off x="187890" y="806825"/>
          <a:ext cx="8879910" cy="5405261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2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4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746"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Loop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Values of i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Comment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932">
                <a:tc>
                  <a:txBody>
                    <a:bodyPr/>
                    <a:lstStyle/>
                    <a:p>
                      <a:r>
                        <a:rPr lang="nn-NO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(i = 0; i &lt;= 5; i++) 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0 1 2 3 4 5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Note that the loop is executed 6 times. (See Programming Tip 4.3)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776">
                <a:tc>
                  <a:txBody>
                    <a:bodyPr/>
                    <a:lstStyle/>
                    <a:p>
                      <a:r>
                        <a:rPr lang="nn-NO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(i = 5; i &gt;= 0; i--) 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5 4 3 2 1 0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 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for decreasing values.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671">
                <a:tc>
                  <a:txBody>
                    <a:bodyPr/>
                    <a:lstStyle/>
                    <a:p>
                      <a:r>
                        <a:rPr lang="nn-NO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(i = 0; i &lt; 9; i = i + 2) 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0 2 4 6 8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 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+ 2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for a step size of 2.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4522">
                <a:tc>
                  <a:txBody>
                    <a:bodyPr/>
                    <a:lstStyle/>
                    <a:p>
                      <a:r>
                        <a:rPr lang="nn-NO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(i = 0; i != 9; i += 2) 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2 4 6 8 10 ... (infinite loop)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 can use &lt; or &lt;= instead of != to avoid this problem.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5597">
                <a:tc>
                  <a:txBody>
                    <a:bodyPr/>
                    <a:lstStyle/>
                    <a:p>
                      <a:r>
                        <a:rPr lang="nn-NO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(i = 1; i &lt;= 20; i = i * 2) 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1 2 4 8 16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You can specify any rule for modifying 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such as doubling it in every step.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93447">
                <a:tc>
                  <a:txBody>
                    <a:bodyPr/>
                    <a:lstStyle/>
                    <a:p>
                      <a:r>
                        <a:rPr lang="nn-NO" sz="18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(i = 0; i &lt; str.length(); i++) 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 1 2 … until the last valid index of the string str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 the loop body, use the expression 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str.substr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1)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 get a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containing the 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ith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character.</a:t>
                      </a:r>
                    </a:p>
                  </a:txBody>
                  <a:tcPr marR="45533" marT="39028" marB="45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438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52400"/>
            <a:ext cx="62865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Solving a Problem with a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Statement</a:t>
            </a:r>
          </a:p>
        </p:txBody>
      </p:sp>
      <p:sp>
        <p:nvSpPr>
          <p:cNvPr id="53252" name="Rectangle 3"/>
          <p:cNvSpPr>
            <a:spLocks noChangeArrowheads="1"/>
          </p:cNvSpPr>
          <p:nvPr/>
        </p:nvSpPr>
        <p:spPr bwMode="auto">
          <a:xfrm>
            <a:off x="955675" y="938213"/>
            <a:ext cx="7300913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0">
                <a:latin typeface="Arial" panose="020B0604020202020204" pitchFamily="34" charset="0"/>
              </a:rPr>
              <a:t>Earlier we determined the number of years it would take to (at least) double our balance.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0">
                <a:latin typeface="Arial" panose="020B0604020202020204" pitchFamily="34" charset="0"/>
              </a:rPr>
              <a:t>Now let’s see the interest in action: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r>
              <a:rPr lang="en-US" altLang="en-US" sz="2400" b="0">
                <a:latin typeface="Arial" panose="020B0604020202020204" pitchFamily="34" charset="0"/>
              </a:rPr>
              <a:t>We want to print the balance of our savings account over a five-year period.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The “…over a five-year period” indicates that</a:t>
            </a:r>
          </a:p>
          <a:p>
            <a:pPr lvl="1" eaLnBrk="1" hangingPunct="1">
              <a:spcBef>
                <a:spcPct val="2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a </a:t>
            </a:r>
            <a:r>
              <a:rPr lang="en-US" altLang="en-US" sz="2400">
                <a:cs typeface="Courier New" panose="02070309020205020404" pitchFamily="49" charset="0"/>
              </a:rPr>
              <a:t>for</a:t>
            </a:r>
            <a:r>
              <a:rPr lang="en-US" altLang="en-US" sz="2400" b="0">
                <a:latin typeface="Arial" panose="020B0604020202020204" pitchFamily="34" charset="0"/>
              </a:rPr>
              <a:t> loop should be used.</a:t>
            </a:r>
          </a:p>
          <a:p>
            <a:pPr lvl="1" eaLnBrk="1" hangingPunct="1">
              <a:spcBef>
                <a:spcPct val="20000"/>
              </a:spcBef>
              <a:buFontTx/>
              <a:buChar char="–"/>
            </a:pPr>
            <a:endParaRPr lang="en-US" altLang="en-US" sz="2400" b="0">
              <a:latin typeface="Arial" panose="020B0604020202020204" pitchFamily="34" charset="0"/>
            </a:endParaRPr>
          </a:p>
          <a:p>
            <a:pPr lvl="1" eaLnBrk="1" hangingPunct="1">
              <a:spcBef>
                <a:spcPct val="20000"/>
              </a:spcBef>
            </a:pPr>
            <a:r>
              <a:rPr lang="en-US" altLang="en-US" sz="2400" b="0">
                <a:latin typeface="Arial" panose="020B0604020202020204" pitchFamily="34" charset="0"/>
              </a:rPr>
              <a:t>	Because we know how many times the statements must be executed, we choose</a:t>
            </a:r>
            <a:br>
              <a:rPr lang="en-US" altLang="en-US" sz="2400" b="0">
                <a:latin typeface="Arial" panose="020B0604020202020204" pitchFamily="34" charset="0"/>
              </a:rPr>
            </a:br>
            <a:r>
              <a:rPr lang="en-US" altLang="en-US" sz="2400" b="0">
                <a:latin typeface="Arial" panose="020B0604020202020204" pitchFamily="34" charset="0"/>
              </a:rPr>
              <a:t>a </a:t>
            </a:r>
            <a:r>
              <a:rPr lang="en-US" altLang="en-US" sz="2400">
                <a:cs typeface="Courier New" panose="02070309020205020404" pitchFamily="49" charset="0"/>
              </a:rPr>
              <a:t>for</a:t>
            </a:r>
            <a:r>
              <a:rPr lang="en-US" altLang="en-US" sz="2400" b="0">
                <a:latin typeface="Arial" panose="020B0604020202020204" pitchFamily="34" charset="0"/>
              </a:rPr>
              <a:t> loop.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800099" y="152400"/>
            <a:ext cx="7726955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Solving a Problem with a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>
                <a:cs typeface="Courier New" panose="02070309020205020404" pitchFamily="49" charset="0"/>
              </a:rPr>
              <a:t>: Desired Output</a:t>
            </a:r>
            <a:endParaRPr lang="en-US" altLang="en-US" dirty="0"/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9801"/>
            <a:ext cx="8229600" cy="944084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altLang="en-US" sz="2400" dirty="0"/>
              <a:t>The output should be a table with columns for year and balance, something like this:</a:t>
            </a:r>
          </a:p>
          <a:p>
            <a:pPr eaLnBrk="1" hangingPunct="1"/>
            <a:endParaRPr lang="en-US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2094190"/>
              </p:ext>
            </p:extLst>
          </p:nvPr>
        </p:nvGraphicFramePr>
        <p:xfrm>
          <a:off x="2066794" y="1883886"/>
          <a:ext cx="5323562" cy="4241340"/>
        </p:xfrm>
        <a:graphic>
          <a:graphicData uri="http://schemas.openxmlformats.org/drawingml/2006/table">
            <a:tbl>
              <a:tblPr/>
              <a:tblGrid>
                <a:gridCol w="26617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1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689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Year</a:t>
                      </a:r>
                    </a:p>
                  </a:txBody>
                  <a:tcPr marL="57150" marR="66675" marT="57150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Balance</a:t>
                      </a:r>
                    </a:p>
                  </a:txBody>
                  <a:tcPr marL="57150" marR="66675" marT="57150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89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57150" marR="66675" marT="57150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10500.00</a:t>
                      </a:r>
                    </a:p>
                  </a:txBody>
                  <a:tcPr marL="57150" marR="66675" marT="57150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89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57150" marR="66675" marT="57150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11025.00</a:t>
                      </a:r>
                    </a:p>
                  </a:txBody>
                  <a:tcPr marL="57150" marR="66675" marT="57150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89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57150" marR="66675" marT="57150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11576.25</a:t>
                      </a:r>
                    </a:p>
                  </a:txBody>
                  <a:tcPr marL="57150" marR="66675" marT="57150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689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57150" marR="66675" marT="57150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12155.06</a:t>
                      </a:r>
                    </a:p>
                  </a:txBody>
                  <a:tcPr marL="57150" marR="66675" marT="57150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6890"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57150" marR="66675" marT="57150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12762.82</a:t>
                      </a:r>
                    </a:p>
                  </a:txBody>
                  <a:tcPr marL="57150" marR="66675" marT="57150" marB="6667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F0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45059" name="Rectangle 4"/>
          <p:cNvSpPr>
            <a:spLocks noChangeArrowheads="1"/>
          </p:cNvSpPr>
          <p:nvPr/>
        </p:nvSpPr>
        <p:spPr bwMode="auto">
          <a:xfrm>
            <a:off x="304800" y="741363"/>
            <a:ext cx="8610600" cy="574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noProof="1"/>
              <a:t>#include &lt;iostream&gt;</a:t>
            </a:r>
          </a:p>
          <a:p>
            <a:pPr eaLnBrk="1" hangingPunct="1"/>
            <a:r>
              <a:rPr lang="en-US" altLang="en-US" sz="1200" noProof="1"/>
              <a:t>#include &lt;iomanip&gt;</a:t>
            </a:r>
          </a:p>
          <a:p>
            <a:pPr eaLnBrk="1" hangingPunct="1"/>
            <a:r>
              <a:rPr lang="en-US" altLang="en-US" sz="1200" noProof="1"/>
              <a:t>using namespace std;</a:t>
            </a:r>
          </a:p>
          <a:p>
            <a:pPr eaLnBrk="1" hangingPunct="1"/>
            <a:endParaRPr lang="en-US" altLang="en-US" sz="700" noProof="1"/>
          </a:p>
          <a:p>
            <a:pPr eaLnBrk="1" hangingPunct="1"/>
            <a:r>
              <a:rPr lang="en-US" altLang="en-US" sz="1800" noProof="1"/>
              <a:t>int main()</a:t>
            </a:r>
          </a:p>
          <a:p>
            <a:pPr eaLnBrk="1" hangingPunct="1"/>
            <a:r>
              <a:rPr lang="en-US" altLang="en-US" sz="1800" noProof="1"/>
              <a:t>{  </a:t>
            </a:r>
          </a:p>
          <a:p>
            <a:pPr eaLnBrk="1" hangingPunct="1"/>
            <a:r>
              <a:rPr lang="en-US" altLang="en-US" sz="1800" noProof="1"/>
              <a:t>   const double RATE = 5;</a:t>
            </a:r>
          </a:p>
          <a:p>
            <a:pPr eaLnBrk="1" hangingPunct="1"/>
            <a:r>
              <a:rPr lang="en-US" altLang="en-US" sz="1800" noProof="1"/>
              <a:t>   const double INITIAL_BALANCE = 10000;</a:t>
            </a:r>
          </a:p>
          <a:p>
            <a:pPr eaLnBrk="1" hangingPunct="1"/>
            <a:r>
              <a:rPr lang="en-US" altLang="en-US" sz="1800" noProof="1"/>
              <a:t>   double balance = INITIAL_BALANCE;</a:t>
            </a:r>
          </a:p>
          <a:p>
            <a:pPr eaLnBrk="1" hangingPunct="1"/>
            <a:r>
              <a:rPr lang="en-US" altLang="en-US" sz="1800" noProof="1"/>
              <a:t>   int nyears;</a:t>
            </a:r>
          </a:p>
          <a:p>
            <a:pPr eaLnBrk="1" hangingPunct="1"/>
            <a:r>
              <a:rPr lang="en-US" altLang="en-US" sz="1800" noProof="1"/>
              <a:t>   cout &lt;&lt; "Enter number of years: ";</a:t>
            </a:r>
          </a:p>
          <a:p>
            <a:pPr eaLnBrk="1" hangingPunct="1"/>
            <a:r>
              <a:rPr lang="en-US" altLang="en-US" sz="1800" noProof="1"/>
              <a:t>   cin &gt;&gt; nyears;</a:t>
            </a:r>
          </a:p>
          <a:p>
            <a:pPr eaLnBrk="1" hangingPunct="1"/>
            <a:endParaRPr lang="en-US" altLang="en-US" sz="1800" noProof="1"/>
          </a:p>
          <a:p>
            <a:pPr eaLnBrk="1" hangingPunct="1"/>
            <a:r>
              <a:rPr lang="en-US" altLang="en-US" sz="1800" noProof="1"/>
              <a:t>   cout &lt;&lt; fixed &lt;&lt; setprecision(2);</a:t>
            </a:r>
          </a:p>
          <a:p>
            <a:pPr eaLnBrk="1" hangingPunct="1"/>
            <a:r>
              <a:rPr lang="en-US" altLang="en-US" sz="1800" noProof="1"/>
              <a:t>   for (int year = 1; year &lt;= nyears; year++)</a:t>
            </a:r>
          </a:p>
          <a:p>
            <a:pPr eaLnBrk="1" hangingPunct="1"/>
            <a:r>
              <a:rPr lang="en-US" altLang="en-US" sz="1800" noProof="1"/>
              <a:t>   { </a:t>
            </a:r>
          </a:p>
          <a:p>
            <a:pPr eaLnBrk="1" hangingPunct="1"/>
            <a:r>
              <a:rPr lang="en-US" altLang="en-US" sz="1800" noProof="1"/>
              <a:t>      balance = balance * (1 + RATE / 100);</a:t>
            </a:r>
          </a:p>
          <a:p>
            <a:pPr eaLnBrk="1" hangingPunct="1"/>
            <a:r>
              <a:rPr lang="en-US" altLang="en-US" sz="1800" noProof="1"/>
              <a:t>      cout &lt;&lt; setw(4) &lt;&lt; year &lt;&lt; setw(10) &lt;&lt; balance &lt;&lt; endl;</a:t>
            </a:r>
          </a:p>
          <a:p>
            <a:pPr eaLnBrk="1" hangingPunct="1"/>
            <a:r>
              <a:rPr lang="en-US" altLang="en-US" sz="1800" noProof="1"/>
              <a:t>   }</a:t>
            </a:r>
          </a:p>
          <a:p>
            <a:pPr eaLnBrk="1" hangingPunct="1"/>
            <a:endParaRPr lang="en-US" altLang="en-US" sz="1800" noProof="1"/>
          </a:p>
          <a:p>
            <a:pPr eaLnBrk="1" hangingPunct="1"/>
            <a:r>
              <a:rPr lang="en-US" altLang="en-US" sz="1800" noProof="1"/>
              <a:t>   return 0;</a:t>
            </a:r>
          </a:p>
          <a:p>
            <a:pPr eaLnBrk="1" hangingPunct="1"/>
            <a:r>
              <a:rPr lang="en-US" altLang="en-US" sz="1800" noProof="1"/>
              <a:t>}</a:t>
            </a:r>
          </a:p>
        </p:txBody>
      </p:sp>
      <p:sp>
        <p:nvSpPr>
          <p:cNvPr id="45060" name="Text Box 8"/>
          <p:cNvSpPr txBox="1">
            <a:spLocks noChangeArrowheads="1"/>
          </p:cNvSpPr>
          <p:nvPr/>
        </p:nvSpPr>
        <p:spPr bwMode="auto">
          <a:xfrm>
            <a:off x="0" y="212725"/>
            <a:ext cx="9144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The Modified Investment Program Using a </a:t>
            </a:r>
            <a:r>
              <a:rPr lang="en-US" altLang="en-US" sz="2400">
                <a:solidFill>
                  <a:srgbClr val="0033CC"/>
                </a:solidFill>
              </a:rPr>
              <a:t>for</a:t>
            </a:r>
            <a:r>
              <a:rPr lang="en-US" altLang="en-US" sz="2400" i="1">
                <a:latin typeface="Arial" panose="020B0604020202020204" pitchFamily="34" charset="0"/>
              </a:rPr>
              <a:t> </a:t>
            </a:r>
            <a:r>
              <a:rPr lang="en-US" altLang="en-US" sz="2400">
                <a:solidFill>
                  <a:srgbClr val="0033CC"/>
                </a:solidFill>
                <a:latin typeface="Arial" panose="020B0604020202020204" pitchFamily="34" charset="0"/>
              </a:rPr>
              <a:t>Loop</a:t>
            </a:r>
          </a:p>
        </p:txBody>
      </p:sp>
      <p:sp>
        <p:nvSpPr>
          <p:cNvPr id="45061" name="Text Box 10"/>
          <p:cNvSpPr txBox="1">
            <a:spLocks noChangeArrowheads="1"/>
          </p:cNvSpPr>
          <p:nvPr/>
        </p:nvSpPr>
        <p:spPr bwMode="auto">
          <a:xfrm>
            <a:off x="6478588" y="914400"/>
            <a:ext cx="24384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0">
                <a:latin typeface="Arial" panose="020B0604020202020204" pitchFamily="34" charset="0"/>
              </a:rPr>
              <a:t>ch04/invtable.cpp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4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2392363"/>
            <a:ext cx="2819400" cy="6397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for</a:t>
            </a:r>
            <a:r>
              <a:rPr lang="en-US" altLang="en-US" sz="2400"/>
              <a:t> loop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181600" y="2362200"/>
            <a:ext cx="3352800" cy="6397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The output never ends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372100" y="3171825"/>
            <a:ext cx="3429000" cy="193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0 2 4 6 8 10 12… 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80999" y="4246563"/>
            <a:ext cx="59947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dirty="0"/>
              <a:t>for (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= 0;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!= 9;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+= 2)</a:t>
            </a:r>
          </a:p>
          <a:p>
            <a:pPr eaLnBrk="1" hangingPunct="1"/>
            <a:r>
              <a:rPr lang="en-US" altLang="en-US" sz="2400" dirty="0"/>
              <a:t>   </a:t>
            </a:r>
            <a:r>
              <a:rPr lang="en-US" altLang="en-US" sz="2400" dirty="0" err="1"/>
              <a:t>cout</a:t>
            </a:r>
            <a:r>
              <a:rPr lang="en-US" altLang="en-US" sz="2400" dirty="0"/>
              <a:t> &lt;&lt;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&lt;&lt; " ";</a:t>
            </a:r>
          </a:p>
        </p:txBody>
      </p:sp>
      <p:sp>
        <p:nvSpPr>
          <p:cNvPr id="47111" name="Text Box 7"/>
          <p:cNvSpPr txBox="1">
            <a:spLocks noChangeArrowheads="1"/>
          </p:cNvSpPr>
          <p:nvPr/>
        </p:nvSpPr>
        <p:spPr bwMode="auto">
          <a:xfrm>
            <a:off x="2036763" y="1069975"/>
            <a:ext cx="50704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/>
              <a:t>=</a:t>
            </a:r>
            <a:r>
              <a:rPr lang="en-US" altLang="en-US" sz="900"/>
              <a:t> </a:t>
            </a:r>
            <a:r>
              <a:rPr lang="en-US" altLang="en-US" sz="2400"/>
              <a:t>=</a:t>
            </a:r>
            <a:r>
              <a:rPr lang="en-US" altLang="en-US" sz="2400" b="0">
                <a:latin typeface="Arial" panose="020B0604020202020204" pitchFamily="34" charset="0"/>
              </a:rPr>
              <a:t> and </a:t>
            </a:r>
            <a:r>
              <a:rPr lang="en-US" altLang="en-US" sz="2400"/>
              <a:t>!=</a:t>
            </a:r>
            <a:r>
              <a:rPr lang="en-US" altLang="en-US" sz="2400" b="0">
                <a:latin typeface="Arial" panose="020B0604020202020204" pitchFamily="34" charset="0"/>
              </a:rPr>
              <a:t> are best avoided</a:t>
            </a:r>
            <a:br>
              <a:rPr lang="en-US" altLang="en-US" sz="2400" b="0">
                <a:latin typeface="Arial" panose="020B0604020202020204" pitchFamily="34" charset="0"/>
              </a:rPr>
            </a:br>
            <a:r>
              <a:rPr lang="en-US" altLang="en-US" sz="2400" b="0">
                <a:latin typeface="Arial" panose="020B0604020202020204" pitchFamily="34" charset="0"/>
              </a:rPr>
              <a:t>in the check of a </a:t>
            </a:r>
            <a:r>
              <a:rPr lang="en-US" altLang="en-US" sz="2400"/>
              <a:t>for</a:t>
            </a:r>
            <a:r>
              <a:rPr lang="en-US" altLang="en-US" sz="2400" b="0">
                <a:latin typeface="Arial" panose="020B0604020202020204" pitchFamily="34" charset="0"/>
              </a:rPr>
              <a:t> statement</a:t>
            </a:r>
          </a:p>
        </p:txBody>
      </p:sp>
      <p:sp>
        <p:nvSpPr>
          <p:cNvPr id="47112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Infinite Loops Can Occur in </a:t>
            </a:r>
            <a:r>
              <a:rPr lang="en-US" altLang="en-US" sz="2600">
                <a:latin typeface="Courier New" panose="02070309020205020404" pitchFamily="49" charset="0"/>
              </a:rPr>
              <a:t>for</a:t>
            </a:r>
            <a:r>
              <a:rPr lang="en-US" altLang="en-US"/>
              <a:t> Statements</a:t>
            </a:r>
          </a:p>
        </p:txBody>
      </p:sp>
      <p:sp>
        <p:nvSpPr>
          <p:cNvPr id="47113" name="Rectangle 10"/>
          <p:cNvSpPr>
            <a:spLocks noChangeArrowheads="1"/>
          </p:cNvSpPr>
          <p:nvPr/>
        </p:nvSpPr>
        <p:spPr bwMode="auto">
          <a:xfrm>
            <a:off x="1189038" y="3279775"/>
            <a:ext cx="1516062" cy="7445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39800"/>
            <a:ext cx="82296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Hand-tracing is a method of checking your work.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To do a hand-trace, write your variables on a sheet of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paper and mentally execute each step of your code…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		writing down the values of the variables</a:t>
            </a:r>
            <a:br>
              <a:rPr lang="en-US" altLang="en-US" sz="2400"/>
            </a:br>
            <a:r>
              <a:rPr lang="en-US" altLang="en-US" sz="2400"/>
              <a:t>	as they are changed in the code.</a:t>
            </a:r>
          </a:p>
          <a:p>
            <a:pPr eaLnBrk="1" hangingPunct="1">
              <a:buFontTx/>
              <a:buNone/>
            </a:pP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Cross out the old value and write down the new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value as they are changed – that way you can also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see the history of the values.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>
          <a:xfrm>
            <a:off x="800100" y="152400"/>
            <a:ext cx="6286500" cy="533400"/>
          </a:xfrm>
        </p:spPr>
        <p:txBody>
          <a:bodyPr/>
          <a:lstStyle/>
          <a:p>
            <a:pPr eaLnBrk="1" hangingPunct="1"/>
            <a:r>
              <a:rPr lang="en-US" altLang="en-US"/>
              <a:t>Problem Solving: Hand-Tracing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111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39800"/>
            <a:ext cx="8229600" cy="4724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To keep up with which statement is about to be executed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you should use a marker.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Preferably something that doesn’t obliterate the code: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Like a paper clip.</a:t>
            </a:r>
          </a:p>
          <a:p>
            <a:pPr eaLnBrk="1" hangingPunct="1">
              <a:buFontTx/>
              <a:buNone/>
            </a:pPr>
            <a:endParaRPr lang="en-US" altLang="en-US" sz="1600" dirty="0"/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11571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Hand-Tracing</a:t>
            </a:r>
          </a:p>
        </p:txBody>
      </p:sp>
      <p:pic>
        <p:nvPicPr>
          <p:cNvPr id="1111044" name="Picture 4" descr="ch04-paperCl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075" y="2955925"/>
            <a:ext cx="1965325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6709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while() </a:t>
            </a:r>
            <a:r>
              <a:rPr lang="en-US" altLang="en-US" dirty="0"/>
              <a:t>Loop Hand-Tracing Example</a:t>
            </a:r>
          </a:p>
        </p:txBody>
      </p:sp>
      <p:sp>
        <p:nvSpPr>
          <p:cNvPr id="2" name="Rectangle 1"/>
          <p:cNvSpPr/>
          <p:nvPr/>
        </p:nvSpPr>
        <p:spPr>
          <a:xfrm>
            <a:off x="240958" y="821234"/>
            <a:ext cx="684564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+mn-lt"/>
              </a:rPr>
              <a:t>Consider this example. What value is displayed? 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n = 1729; </a:t>
            </a:r>
          </a:p>
          <a:p>
            <a:r>
              <a:rPr lang="en-US" dirty="0" err="1"/>
              <a:t>int</a:t>
            </a:r>
            <a:r>
              <a:rPr lang="en-US" dirty="0"/>
              <a:t> sum = 0; </a:t>
            </a:r>
          </a:p>
          <a:p>
            <a:r>
              <a:rPr lang="en-US" dirty="0"/>
              <a:t>while (n &gt; 0) {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digit = n % 10;</a:t>
            </a:r>
          </a:p>
          <a:p>
            <a:r>
              <a:rPr lang="en-US" dirty="0"/>
              <a:t> sum = sum + digit;</a:t>
            </a:r>
          </a:p>
          <a:p>
            <a:r>
              <a:rPr lang="en-US" dirty="0"/>
              <a:t> n = n / 10; </a:t>
            </a:r>
          </a:p>
          <a:p>
            <a:r>
              <a:rPr lang="en-US" dirty="0"/>
              <a:t>} </a:t>
            </a:r>
          </a:p>
          <a:p>
            <a:r>
              <a:rPr lang="en-US" dirty="0" err="1"/>
              <a:t>cout</a:t>
            </a:r>
            <a:r>
              <a:rPr lang="en-US" dirty="0"/>
              <a:t> &lt;&lt; sum &lt;&lt; </a:t>
            </a:r>
            <a:r>
              <a:rPr lang="en-US" dirty="0" err="1"/>
              <a:t>endl</a:t>
            </a:r>
            <a:r>
              <a:rPr lang="en-US" dirty="0"/>
              <a:t>; </a:t>
            </a:r>
          </a:p>
          <a:p>
            <a:endParaRPr lang="en-US" dirty="0"/>
          </a:p>
          <a:p>
            <a:r>
              <a:rPr lang="en-US" dirty="0">
                <a:latin typeface="+mn-lt"/>
              </a:rPr>
              <a:t>There are three variables:  n, sum, and digit.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So we make a table with a column for each variable, and fill in one iteration of the loop per row.</a:t>
            </a:r>
          </a:p>
          <a:p>
            <a:endParaRPr lang="en-US" dirty="0">
              <a:latin typeface="+mn-lt"/>
            </a:endParaRPr>
          </a:p>
          <a:p>
            <a:r>
              <a:rPr lang="en-US" b="0" dirty="0"/>
              <a:t>The first two variables are initialized with 1729 and 0 before the loop</a:t>
            </a:r>
            <a:endParaRPr lang="en-US" dirty="0">
              <a:latin typeface="+mn-lt"/>
            </a:endParaRPr>
          </a:p>
        </p:txBody>
      </p:sp>
      <p:graphicFrame>
        <p:nvGraphicFramePr>
          <p:cNvPr id="3" name="Table 2" descr="Table of variable values, one row per loop iter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385763"/>
              </p:ext>
            </p:extLst>
          </p:nvPr>
        </p:nvGraphicFramePr>
        <p:xfrm>
          <a:off x="5029199" y="1693562"/>
          <a:ext cx="370290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4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16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Hand-Tracing Example, continued #2</a:t>
            </a:r>
          </a:p>
        </p:txBody>
      </p:sp>
      <p:graphicFrame>
        <p:nvGraphicFramePr>
          <p:cNvPr id="5" name="Table 4" descr="Table of variable values, one row per loop iter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592427"/>
              </p:ext>
            </p:extLst>
          </p:nvPr>
        </p:nvGraphicFramePr>
        <p:xfrm>
          <a:off x="5029199" y="1693562"/>
          <a:ext cx="3702909" cy="11125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4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83059" y="3072348"/>
            <a:ext cx="83490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3C3C3C"/>
                </a:solidFill>
                <a:latin typeface="+mn-lt"/>
              </a:rPr>
              <a:t>Because n is greater than zero, enter the loop.</a:t>
            </a:r>
          </a:p>
          <a:p>
            <a:r>
              <a:rPr lang="en-US" sz="2400" b="0" dirty="0">
                <a:solidFill>
                  <a:srgbClr val="3C3C3C"/>
                </a:solidFill>
                <a:latin typeface="+mn-lt"/>
              </a:rPr>
              <a:t> </a:t>
            </a:r>
          </a:p>
          <a:p>
            <a:r>
              <a:rPr lang="en-US" sz="2400" b="0" dirty="0">
                <a:solidFill>
                  <a:srgbClr val="3C3C3C"/>
                </a:solidFill>
                <a:latin typeface="+mn-lt"/>
              </a:rPr>
              <a:t>The variable digit is set to 9 (the remainder of 1729 %10). </a:t>
            </a:r>
          </a:p>
          <a:p>
            <a:endParaRPr lang="en-US" sz="2400" b="0" dirty="0">
              <a:solidFill>
                <a:srgbClr val="3C3C3C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3C3C3C"/>
                </a:solidFill>
                <a:latin typeface="+mn-lt"/>
              </a:rPr>
              <a:t>The variable sum is set to 0 + 9 = 9, in the 2</a:t>
            </a:r>
            <a:r>
              <a:rPr lang="en-US" sz="2400" b="0" baseline="30000" dirty="0">
                <a:solidFill>
                  <a:srgbClr val="3C3C3C"/>
                </a:solidFill>
                <a:latin typeface="+mn-lt"/>
              </a:rPr>
              <a:t>nd</a:t>
            </a:r>
            <a:r>
              <a:rPr lang="en-US" sz="2400" b="0" dirty="0">
                <a:solidFill>
                  <a:srgbClr val="3C3C3C"/>
                </a:solidFill>
                <a:latin typeface="+mn-lt"/>
              </a:rPr>
              <a:t> row of the table.</a:t>
            </a:r>
          </a:p>
          <a:p>
            <a:endParaRPr lang="en-US" sz="2400" b="0" dirty="0">
              <a:solidFill>
                <a:srgbClr val="3C3C3C"/>
              </a:solidFill>
              <a:latin typeface="+mn-lt"/>
            </a:endParaRPr>
          </a:p>
          <a:p>
            <a:r>
              <a:rPr lang="en-US" sz="2400" dirty="0">
                <a:latin typeface="+mn-lt"/>
              </a:rPr>
              <a:t>When updating variable values, cross off the obsolete values, such as sum=0 above.</a:t>
            </a:r>
          </a:p>
          <a:p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36112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Hand-Tracing Example, continued #3</a:t>
            </a:r>
          </a:p>
        </p:txBody>
      </p:sp>
      <p:graphicFrame>
        <p:nvGraphicFramePr>
          <p:cNvPr id="5" name="Table 4" descr="Table of variable values, one row per loop iteration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31401"/>
              </p:ext>
            </p:extLst>
          </p:nvPr>
        </p:nvGraphicFramePr>
        <p:xfrm>
          <a:off x="5029199" y="1693562"/>
          <a:ext cx="3702909" cy="2204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34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4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digit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57433" y="1272428"/>
            <a:ext cx="45369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3C3C3C"/>
                </a:solidFill>
                <a:latin typeface="+mn-lt"/>
              </a:rPr>
              <a:t>Keep filling in the table as you move the clip, cycling through the loop.</a:t>
            </a:r>
          </a:p>
          <a:p>
            <a:endParaRPr lang="en-US" sz="2400" b="0" dirty="0">
              <a:solidFill>
                <a:srgbClr val="3C3C3C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3C3C3C"/>
                </a:solidFill>
                <a:latin typeface="+mn-lt"/>
              </a:rPr>
              <a:t>After the 4</a:t>
            </a:r>
            <a:r>
              <a:rPr lang="en-US" sz="2400" b="0" baseline="30000" dirty="0">
                <a:solidFill>
                  <a:srgbClr val="3C3C3C"/>
                </a:solidFill>
                <a:latin typeface="+mn-lt"/>
              </a:rPr>
              <a:t>th</a:t>
            </a:r>
            <a:r>
              <a:rPr lang="en-US" sz="2400" b="0" dirty="0">
                <a:solidFill>
                  <a:srgbClr val="3C3C3C"/>
                </a:solidFill>
                <a:latin typeface="+mn-lt"/>
              </a:rPr>
              <a:t> time through the loop, n=0, so the loop is not entered again…</a:t>
            </a:r>
          </a:p>
          <a:p>
            <a:endParaRPr lang="en-US" sz="2400" b="0" dirty="0">
              <a:solidFill>
                <a:srgbClr val="3C3C3C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3C3C3C"/>
                </a:solidFill>
                <a:latin typeface="+mn-lt"/>
              </a:rPr>
              <a:t>… and execution ends with the completion of the</a:t>
            </a:r>
            <a:r>
              <a:rPr lang="en-US" sz="2400" b="0" dirty="0">
                <a:solidFill>
                  <a:srgbClr val="3C3C3C"/>
                </a:solidFill>
                <a:latin typeface="Roboto"/>
              </a:rPr>
              <a:t> </a:t>
            </a:r>
            <a:r>
              <a:rPr lang="en-US" sz="2400" b="0" dirty="0" err="1">
                <a:solidFill>
                  <a:srgbClr val="3C3C3C"/>
                </a:solidFill>
                <a:cs typeface="Courier New" panose="02070309020205020404" pitchFamily="49" charset="0"/>
              </a:rPr>
              <a:t>cout</a:t>
            </a:r>
            <a:r>
              <a:rPr lang="en-US" sz="2400" b="0" dirty="0">
                <a:solidFill>
                  <a:srgbClr val="3C3C3C"/>
                </a:solidFill>
                <a:latin typeface="Roboto"/>
              </a:rPr>
              <a:t> </a:t>
            </a:r>
            <a:r>
              <a:rPr lang="en-US" sz="2400" b="0" dirty="0">
                <a:solidFill>
                  <a:srgbClr val="3C3C3C"/>
                </a:solidFill>
                <a:latin typeface="+mn-lt"/>
              </a:rPr>
              <a:t>statement printing the final sum=19. </a:t>
            </a:r>
          </a:p>
        </p:txBody>
      </p:sp>
    </p:spTree>
    <p:extLst>
      <p:ext uri="{BB962C8B-B14F-4D97-AF65-F5344CB8AC3E}">
        <p14:creationId xmlns:p14="http://schemas.microsoft.com/office/powerpoint/2010/main" val="666833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800" dirty="0"/>
              <a:t>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hand-tracing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The </a:t>
            </a:r>
            <a:r>
              <a:rPr lang="en-US" sz="28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800" u="sng" dirty="0">
                <a:solidFill>
                  <a:srgbClr val="FF0000"/>
                </a:solidFill>
              </a:rPr>
              <a:t>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The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2800" dirty="0"/>
              <a:t> loop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Processing input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storyboards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Common loop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loops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solve a simpler problem first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Random numbers and simulations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155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title"/>
          </p:nvPr>
        </p:nvSpPr>
        <p:spPr>
          <a:xfrm>
            <a:off x="800100" y="152400"/>
            <a:ext cx="62865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 vs.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altLang="en-US" dirty="0"/>
              <a:t> loop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520700" y="939800"/>
            <a:ext cx="8382000" cy="45259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 </a:t>
            </a:r>
            <a:r>
              <a:rPr lang="en-US" altLang="en-US" sz="2400" dirty="0"/>
              <a:t>Often you will need to execute a sequence of</a:t>
            </a:r>
            <a:br>
              <a:rPr lang="en-US" altLang="en-US" sz="2400" dirty="0"/>
            </a:br>
            <a:r>
              <a:rPr lang="en-US" altLang="en-US" sz="2400" dirty="0"/>
              <a:t>statements a given number of times.</a:t>
            </a:r>
          </a:p>
          <a:p>
            <a:pPr eaLnBrk="1" hangingPunct="1">
              <a:buFontTx/>
              <a:buNone/>
            </a:pPr>
            <a:endParaRPr lang="en-US" altLang="en-US" sz="9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 You could use a </a:t>
            </a:r>
            <a:r>
              <a:rPr lang="en-US" altLang="en-US" sz="2400" b="1" dirty="0">
                <a:latin typeface="Courier New" panose="02070309020205020404" pitchFamily="49" charset="0"/>
              </a:rPr>
              <a:t>while</a:t>
            </a:r>
            <a:r>
              <a:rPr lang="en-US" altLang="en-US" sz="2400" dirty="0"/>
              <a:t> loop: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900" dirty="0"/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counter = 1; // Initialize the counter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while (counter &lt;= 10) // Check the counter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{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</a:rPr>
              <a:t> &lt;&lt; counter &lt;&lt;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   counter++; // Update the counter</a:t>
            </a:r>
          </a:p>
          <a:p>
            <a:pPr eaLnBrk="1" hangingPunct="1"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i="1" dirty="0">
                <a:latin typeface="Arial" panose="020B0604020202020204" pitchFamily="34" charset="0"/>
              </a:rPr>
              <a:t>Big C++</a:t>
            </a:r>
            <a:r>
              <a:rPr lang="en-US" altLang="en-US" sz="1200" b="0" dirty="0">
                <a:latin typeface="Arial" panose="020B0604020202020204" pitchFamily="34" charset="0"/>
              </a:rPr>
              <a:t> by Cay </a:t>
            </a:r>
            <a:r>
              <a:rPr lang="en-US" altLang="en-US" sz="1200" b="0" dirty="0" err="1">
                <a:latin typeface="Arial" panose="020B0604020202020204" pitchFamily="34" charset="0"/>
              </a:rPr>
              <a:t>Horstmann</a:t>
            </a:r>
            <a:endParaRPr lang="en-US" altLang="en-US" sz="1200" b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52400"/>
            <a:ext cx="6286500" cy="5334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/>
              <a:t> Loop</a:t>
            </a:r>
          </a:p>
        </p:txBody>
      </p:sp>
      <p:sp>
        <p:nvSpPr>
          <p:cNvPr id="1121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9800"/>
            <a:ext cx="8382000" cy="4525963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	      C++ has a statement custom made </a:t>
            </a:r>
            <a:r>
              <a:rPr lang="en-US" altLang="en-US" sz="2800" b="1" i="1" dirty="0"/>
              <a:t>for</a:t>
            </a:r>
            <a:br>
              <a:rPr lang="en-US" altLang="en-US" sz="2400" dirty="0"/>
            </a:br>
            <a:r>
              <a:rPr lang="en-US" altLang="en-US" sz="2400" dirty="0"/>
              <a:t>      this sort of processing: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					the </a:t>
            </a:r>
            <a:r>
              <a:rPr lang="en-US" altLang="en-US" sz="2400" b="1" dirty="0">
                <a:latin typeface="Courier New" panose="02070309020205020404" pitchFamily="49" charset="0"/>
              </a:rPr>
              <a:t>for</a:t>
            </a:r>
            <a:r>
              <a:rPr lang="en-US" altLang="en-US" sz="2400" dirty="0"/>
              <a:t> loop.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for (counter = 1; counter &lt;= 10; counter++)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counter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urier New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</TotalTime>
  <Words>1889</Words>
  <Application>Microsoft Macintosh PowerPoint</Application>
  <PresentationFormat>On-screen Show (4:3)</PresentationFormat>
  <Paragraphs>269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Courier New</vt:lpstr>
      <vt:lpstr>LucidaSansTypewriter</vt:lpstr>
      <vt:lpstr>Roboto</vt:lpstr>
      <vt:lpstr>StempelGaramond-Roman</vt:lpstr>
      <vt:lpstr>Default Design</vt:lpstr>
      <vt:lpstr>Topic 2</vt:lpstr>
      <vt:lpstr>Problem Solving: Hand-Tracing</vt:lpstr>
      <vt:lpstr>Hand-Tracing</vt:lpstr>
      <vt:lpstr>while() Loop Hand-Tracing Example</vt:lpstr>
      <vt:lpstr>Hand-Tracing Example, continued #2</vt:lpstr>
      <vt:lpstr>Hand-Tracing Example, continued #3</vt:lpstr>
      <vt:lpstr>Topic 3</vt:lpstr>
      <vt:lpstr>The for Loop vs. the while loop</vt:lpstr>
      <vt:lpstr>The for Loop</vt:lpstr>
      <vt:lpstr>The for Loop Is Better than while for Certain Things</vt:lpstr>
      <vt:lpstr>for() loop execution</vt:lpstr>
      <vt:lpstr>Scope of the Loop Variable – Define it in the for or earlier?</vt:lpstr>
      <vt:lpstr>The for Can Count Up or Down</vt:lpstr>
      <vt:lpstr>for Loop Examples, Index Values: Table 2</vt:lpstr>
      <vt:lpstr>Solving a Problem with a for Statement</vt:lpstr>
      <vt:lpstr>Solving a Problem with a for: Desired Output</vt:lpstr>
      <vt:lpstr>PowerPoint Presentation</vt:lpstr>
      <vt:lpstr>Infinite Loops Can Occur in for Statements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2089</cp:revision>
  <cp:lastPrinted>2012-01-25T13:19:04Z</cp:lastPrinted>
  <dcterms:created xsi:type="dcterms:W3CDTF">2010-12-29T15:35:25Z</dcterms:created>
  <dcterms:modified xsi:type="dcterms:W3CDTF">2020-09-09T02:30:09Z</dcterms:modified>
</cp:coreProperties>
</file>