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1223" r:id="rId2"/>
    <p:sldId id="323" r:id="rId3"/>
    <p:sldId id="363" r:id="rId4"/>
    <p:sldId id="326" r:id="rId5"/>
    <p:sldId id="1128" r:id="rId6"/>
    <p:sldId id="1178" r:id="rId7"/>
    <p:sldId id="1224" r:id="rId8"/>
    <p:sldId id="338" r:id="rId9"/>
    <p:sldId id="341" r:id="rId10"/>
    <p:sldId id="342" r:id="rId11"/>
    <p:sldId id="344" r:id="rId12"/>
    <p:sldId id="365" r:id="rId13"/>
    <p:sldId id="1181" r:id="rId14"/>
    <p:sldId id="1182" r:id="rId15"/>
    <p:sldId id="1179" r:id="rId16"/>
    <p:sldId id="1180" r:id="rId17"/>
    <p:sldId id="1183" r:id="rId18"/>
  </p:sldIdLst>
  <p:sldSz cx="9144000" cy="6858000" type="screen4x3"/>
  <p:notesSz cx="9223375" cy="7010400"/>
  <p:defaultTextStyle>
    <a:defPPr>
      <a:defRPr lang="en-US"/>
    </a:defPPr>
    <a:lvl1pPr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1pPr>
    <a:lvl2pPr marL="457200"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2pPr>
    <a:lvl3pPr marL="914400"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3pPr>
    <a:lvl4pPr marL="1371600"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4pPr>
    <a:lvl5pPr marL="1828800" algn="l" rtl="0" fontAlgn="base">
      <a:spcBef>
        <a:spcPct val="0"/>
      </a:spcBef>
      <a:spcAft>
        <a:spcPct val="0"/>
      </a:spcAft>
      <a:defRPr sz="2000" b="1" kern="1200">
        <a:solidFill>
          <a:schemeClr val="tx1"/>
        </a:solidFill>
        <a:latin typeface="Courier New" panose="02070309020205020404" pitchFamily="49" charset="0"/>
        <a:ea typeface="MS PGothic" panose="020B0600070205080204" pitchFamily="34" charset="-128"/>
        <a:cs typeface="+mn-cs"/>
      </a:defRPr>
    </a:lvl5pPr>
    <a:lvl6pPr marL="22860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6pPr>
    <a:lvl7pPr marL="27432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7pPr>
    <a:lvl8pPr marL="32004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8pPr>
    <a:lvl9pPr marL="3657600" algn="l" defTabSz="914400" rtl="0" eaLnBrk="1" latinLnBrk="0" hangingPunct="1">
      <a:defRPr sz="2000" b="1" kern="1200">
        <a:solidFill>
          <a:schemeClr val="tx1"/>
        </a:solidFill>
        <a:latin typeface="Courier New" panose="02070309020205020404" pitchFamily="49"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p15:clr>
            <a:srgbClr val="A4A3A4"/>
          </p15:clr>
        </p15:guide>
        <p15:guide id="2" pos="29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Rg st="1" end="386"/>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EBF1"/>
    <a:srgbClr val="CCECFF"/>
    <a:srgbClr val="DEE7EE"/>
    <a:srgbClr val="C6E6E8"/>
    <a:srgbClr val="DFE7ED"/>
    <a:srgbClr val="E9EFF3"/>
    <a:srgbClr val="DEE0E3"/>
    <a:srgbClr val="F4F7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60" autoAdjust="0"/>
    <p:restoredTop sz="94027" autoAdjust="0"/>
  </p:normalViewPr>
  <p:slideViewPr>
    <p:cSldViewPr snapToGrid="0">
      <p:cViewPr varScale="1">
        <p:scale>
          <a:sx n="71" d="100"/>
          <a:sy n="71" d="100"/>
        </p:scale>
        <p:origin x="1408" y="168"/>
      </p:cViewPr>
      <p:guideLst>
        <p:guide orient="horz" pos="2160"/>
        <p:guide pos="2880"/>
      </p:guideLst>
    </p:cSldViewPr>
  </p:slideViewPr>
  <p:outlineViewPr>
    <p:cViewPr>
      <p:scale>
        <a:sx n="33" d="100"/>
        <a:sy n="33" d="100"/>
      </p:scale>
      <p:origin x="0" y="-60678"/>
    </p:cViewPr>
  </p:outlineViewPr>
  <p:notesTextViewPr>
    <p:cViewPr>
      <p:scale>
        <a:sx n="100" d="100"/>
        <a:sy n="100" d="100"/>
      </p:scale>
      <p:origin x="0" y="0"/>
    </p:cViewPr>
  </p:notesTextViewPr>
  <p:sorterViewPr>
    <p:cViewPr varScale="1">
      <p:scale>
        <a:sx n="1" d="1"/>
        <a:sy n="1" d="1"/>
      </p:scale>
      <p:origin x="0" y="-33510"/>
    </p:cViewPr>
  </p:sorterViewPr>
  <p:notesViewPr>
    <p:cSldViewPr snapToGrid="0">
      <p:cViewPr>
        <p:scale>
          <a:sx n="75" d="100"/>
          <a:sy n="75" d="100"/>
        </p:scale>
        <p:origin x="-1560" y="-390"/>
      </p:cViewPr>
      <p:guideLst>
        <p:guide orient="horz" pos="2208"/>
        <p:guide pos="29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872163" cy="350838"/>
          </a:xfrm>
          <a:prstGeom prst="rect">
            <a:avLst/>
          </a:prstGeom>
        </p:spPr>
        <p:txBody>
          <a:bodyPr vert="horz" lIns="91440" tIns="45720" rIns="91440" bIns="45720" rtlCol="0"/>
          <a:lstStyle>
            <a:lvl1pPr algn="l">
              <a:defRPr sz="1200" dirty="0">
                <a:ea typeface="ＭＳ Ｐゴシック" charset="-128"/>
              </a:defRPr>
            </a:lvl1pPr>
          </a:lstStyle>
          <a:p>
            <a:pPr>
              <a:defRPr/>
            </a:pPr>
            <a:r>
              <a:rPr lang="en-US" dirty="0"/>
              <a:t>Big C++  Ch.4 Highlights   Problems: 4.1, 6, 12, 21</a:t>
            </a:r>
          </a:p>
        </p:txBody>
      </p:sp>
      <p:sp>
        <p:nvSpPr>
          <p:cNvPr id="3" name="Date Placeholder 2"/>
          <p:cNvSpPr>
            <a:spLocks noGrp="1"/>
          </p:cNvSpPr>
          <p:nvPr>
            <p:ph type="dt" sz="quarter" idx="1"/>
          </p:nvPr>
        </p:nvSpPr>
        <p:spPr>
          <a:xfrm>
            <a:off x="7031038" y="0"/>
            <a:ext cx="2190750" cy="350838"/>
          </a:xfrm>
          <a:prstGeom prst="rect">
            <a:avLst/>
          </a:prstGeom>
        </p:spPr>
        <p:txBody>
          <a:bodyPr vert="horz" lIns="91440" tIns="45720" rIns="91440" bIns="45720" rtlCol="0"/>
          <a:lstStyle>
            <a:lvl1pPr algn="r">
              <a:defRPr sz="1200">
                <a:ea typeface="ＭＳ Ｐゴシック" charset="-128"/>
              </a:defRPr>
            </a:lvl1pPr>
          </a:lstStyle>
          <a:p>
            <a:pPr>
              <a:defRPr/>
            </a:pPr>
            <a:fld id="{FCE14DA4-F4C7-4684-8662-73045860C052}" type="datetimeFigureOut">
              <a:rPr lang="en-US"/>
              <a:pPr>
                <a:defRPr/>
              </a:pPr>
              <a:t>9/8/20</a:t>
            </a:fld>
            <a:endParaRPr lang="en-US"/>
          </a:p>
        </p:txBody>
      </p:sp>
      <p:sp>
        <p:nvSpPr>
          <p:cNvPr id="4" name="Footer Placeholder 3"/>
          <p:cNvSpPr>
            <a:spLocks noGrp="1"/>
          </p:cNvSpPr>
          <p:nvPr>
            <p:ph type="ftr" sz="quarter" idx="2"/>
          </p:nvPr>
        </p:nvSpPr>
        <p:spPr>
          <a:xfrm>
            <a:off x="0" y="6657975"/>
            <a:ext cx="3997325" cy="350838"/>
          </a:xfrm>
          <a:prstGeom prst="rect">
            <a:avLst/>
          </a:prstGeom>
        </p:spPr>
        <p:txBody>
          <a:bodyPr vert="horz" lIns="91440" tIns="45720" rIns="91440" bIns="45720" rtlCol="0" anchor="b"/>
          <a:lstStyle>
            <a:lvl1pPr algn="l">
              <a:defRPr sz="1200">
                <a:ea typeface="ＭＳ Ｐゴシック" charset="-128"/>
              </a:defRPr>
            </a:lvl1pPr>
          </a:lstStyle>
          <a:p>
            <a:pPr>
              <a:defRPr/>
            </a:pPr>
            <a:r>
              <a:rPr lang="en-US"/>
              <a:t>IVY Tech Community College</a:t>
            </a:r>
          </a:p>
        </p:txBody>
      </p:sp>
      <p:sp>
        <p:nvSpPr>
          <p:cNvPr id="5" name="Slide Number Placeholder 4"/>
          <p:cNvSpPr>
            <a:spLocks noGrp="1"/>
          </p:cNvSpPr>
          <p:nvPr>
            <p:ph type="sldNum" sz="quarter" idx="3"/>
          </p:nvPr>
        </p:nvSpPr>
        <p:spPr>
          <a:xfrm>
            <a:off x="5224463" y="6657975"/>
            <a:ext cx="3997325" cy="3508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0CB8ABC-2C42-414C-B355-86D39FBAB831}" type="slidenum">
              <a:rPr lang="en-US" altLang="en-US"/>
              <a:pPr/>
              <a:t>‹#›</a:t>
            </a:fld>
            <a:endParaRPr lang="en-US" altLang="en-US"/>
          </a:p>
        </p:txBody>
      </p:sp>
    </p:spTree>
    <p:extLst>
      <p:ext uri="{BB962C8B-B14F-4D97-AF65-F5344CB8AC3E}">
        <p14:creationId xmlns:p14="http://schemas.microsoft.com/office/powerpoint/2010/main" val="4014807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997325" cy="350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mn-ea"/>
              </a:defRPr>
            </a:lvl1pPr>
          </a:lstStyle>
          <a:p>
            <a:pPr>
              <a:defRPr/>
            </a:pPr>
            <a:endParaRPr lang="en-US"/>
          </a:p>
        </p:txBody>
      </p:sp>
      <p:sp>
        <p:nvSpPr>
          <p:cNvPr id="111619" name="Rectangle 3"/>
          <p:cNvSpPr>
            <a:spLocks noGrp="1" noChangeArrowheads="1"/>
          </p:cNvSpPr>
          <p:nvPr>
            <p:ph type="dt" idx="1"/>
          </p:nvPr>
        </p:nvSpPr>
        <p:spPr bwMode="auto">
          <a:xfrm>
            <a:off x="5224463" y="0"/>
            <a:ext cx="3997325" cy="350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mn-ea"/>
              </a:defRPr>
            </a:lvl1pPr>
          </a:lstStyle>
          <a:p>
            <a:pPr>
              <a:defRPr/>
            </a:pPr>
            <a:endParaRPr lang="en-US"/>
          </a:p>
        </p:txBody>
      </p:sp>
      <p:sp>
        <p:nvSpPr>
          <p:cNvPr id="70660" name="Rectangle 4"/>
          <p:cNvSpPr>
            <a:spLocks noGrp="1" noRot="1" noChangeAspect="1" noChangeArrowheads="1" noTextEdit="1"/>
          </p:cNvSpPr>
          <p:nvPr>
            <p:ph type="sldImg" idx="2"/>
          </p:nvPr>
        </p:nvSpPr>
        <p:spPr bwMode="auto">
          <a:xfrm>
            <a:off x="2859088" y="525463"/>
            <a:ext cx="3505200" cy="2628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5"/>
          <p:cNvSpPr>
            <a:spLocks noGrp="1" noChangeArrowheads="1"/>
          </p:cNvSpPr>
          <p:nvPr>
            <p:ph type="body" sz="quarter" idx="3"/>
          </p:nvPr>
        </p:nvSpPr>
        <p:spPr bwMode="auto">
          <a:xfrm>
            <a:off x="922338" y="3330575"/>
            <a:ext cx="7378700" cy="3154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auto">
          <a:xfrm>
            <a:off x="0" y="6657975"/>
            <a:ext cx="399732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mn-ea"/>
              </a:defRPr>
            </a:lvl1pPr>
          </a:lstStyle>
          <a:p>
            <a:pPr>
              <a:defRPr/>
            </a:pPr>
            <a:endParaRPr lang="en-US"/>
          </a:p>
        </p:txBody>
      </p:sp>
      <p:sp>
        <p:nvSpPr>
          <p:cNvPr id="111623" name="Rectangle 7"/>
          <p:cNvSpPr>
            <a:spLocks noGrp="1" noChangeArrowheads="1"/>
          </p:cNvSpPr>
          <p:nvPr>
            <p:ph type="sldNum" sz="quarter" idx="5"/>
          </p:nvPr>
        </p:nvSpPr>
        <p:spPr bwMode="auto">
          <a:xfrm>
            <a:off x="5224463" y="6657975"/>
            <a:ext cx="399732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panose="020B0604020202020204" pitchFamily="34" charset="0"/>
              </a:defRPr>
            </a:lvl1pPr>
          </a:lstStyle>
          <a:p>
            <a:fld id="{1AC3CE84-9849-4E43-AF99-D47521F60941}" type="slidenum">
              <a:rPr lang="en-US" altLang="en-US"/>
              <a:pPr/>
              <a:t>‹#›</a:t>
            </a:fld>
            <a:endParaRPr lang="en-US" altLang="en-US"/>
          </a:p>
        </p:txBody>
      </p:sp>
    </p:spTree>
    <p:extLst>
      <p:ext uri="{BB962C8B-B14F-4D97-AF65-F5344CB8AC3E}">
        <p14:creationId xmlns:p14="http://schemas.microsoft.com/office/powerpoint/2010/main" val="31671646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3267755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399681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152400"/>
            <a:ext cx="21717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 y="152400"/>
            <a:ext cx="63627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807242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086600" cy="533400"/>
          </a:xfrm>
        </p:spPr>
        <p:txBody>
          <a:bodyPr/>
          <a:lstStyle/>
          <a:p>
            <a:r>
              <a:rPr lang="en-US"/>
              <a:t>Click to edit Master title style</a:t>
            </a:r>
          </a:p>
        </p:txBody>
      </p:sp>
      <p:sp>
        <p:nvSpPr>
          <p:cNvPr id="3" name="Text Placeholder 2"/>
          <p:cNvSpPr>
            <a:spLocks noGrp="1"/>
          </p:cNvSpPr>
          <p:nvPr>
            <p:ph type="body" sz="half" idx="1"/>
          </p:nvPr>
        </p:nvSpPr>
        <p:spPr>
          <a:xfrm>
            <a:off x="457200" y="157003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003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3607671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086600" cy="533400"/>
          </a:xfrm>
        </p:spPr>
        <p:txBody>
          <a:bodyPr/>
          <a:lstStyle/>
          <a:p>
            <a:r>
              <a:rPr lang="en-US"/>
              <a:t>Click to edit Master title style</a:t>
            </a:r>
          </a:p>
        </p:txBody>
      </p:sp>
      <p:sp>
        <p:nvSpPr>
          <p:cNvPr id="3" name="Text Placeholder 2"/>
          <p:cNvSpPr>
            <a:spLocks noGrp="1"/>
          </p:cNvSpPr>
          <p:nvPr>
            <p:ph type="body" sz="half" idx="1"/>
          </p:nvPr>
        </p:nvSpPr>
        <p:spPr>
          <a:xfrm>
            <a:off x="457200" y="157003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70039"/>
            <a:ext cx="4038600" cy="218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08426"/>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297403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0101" y="152400"/>
            <a:ext cx="6286500" cy="53340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3097530" y="6324600"/>
            <a:ext cx="5970270" cy="381000"/>
          </a:xfrm>
        </p:spPr>
        <p:txBody>
          <a:bodyPr/>
          <a:lstStyle>
            <a:lvl1pPr>
              <a:defRPr i="0" smtClean="0">
                <a:ea typeface="MS PGothic" panose="020B0600070205080204" pitchFamily="34" charset="-128"/>
              </a:defRPr>
            </a:lvl1pPr>
          </a:lstStyle>
          <a:p>
            <a:r>
              <a:rPr lang="en-US" altLang="en-US" i="1" dirty="0"/>
              <a:t>Big C++ </a:t>
            </a:r>
            <a:r>
              <a:rPr lang="en-US" altLang="en-US" dirty="0"/>
              <a:t>by Cay </a:t>
            </a:r>
            <a:r>
              <a:rPr lang="en-US" altLang="en-US" dirty="0" err="1"/>
              <a:t>Horstmann</a:t>
            </a:r>
            <a:r>
              <a:rPr lang="en-US" altLang="en-US" dirty="0"/>
              <a:t> </a:t>
            </a:r>
          </a:p>
          <a:p>
            <a:r>
              <a:rPr lang="en-US" altLang="en-US" dirty="0"/>
              <a:t>Copyright © 2018 by John Wiley &amp; Sons. All rights reserved  </a:t>
            </a:r>
            <a:fld id="{CAFB0CE1-330A-4056-8F6C-29898ADC6BF6}" type="slidenum">
              <a:rPr lang="en-US" altLang="en-US" smtClean="0"/>
              <a:pPr/>
              <a:t>‹#›</a:t>
            </a:fld>
            <a:endParaRPr lang="en-US" altLang="en-US" dirty="0"/>
          </a:p>
        </p:txBody>
      </p:sp>
    </p:spTree>
    <p:extLst>
      <p:ext uri="{BB962C8B-B14F-4D97-AF65-F5344CB8AC3E}">
        <p14:creationId xmlns:p14="http://schemas.microsoft.com/office/powerpoint/2010/main" val="379212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372936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293989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248547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383966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284390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772570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i="0"/>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Tree>
    <p:extLst>
      <p:ext uri="{BB962C8B-B14F-4D97-AF65-F5344CB8AC3E}">
        <p14:creationId xmlns:p14="http://schemas.microsoft.com/office/powerpoint/2010/main" val="237955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7086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570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29" name="Rectangle 5"/>
          <p:cNvSpPr>
            <a:spLocks noGrp="1" noChangeArrowheads="1"/>
          </p:cNvSpPr>
          <p:nvPr>
            <p:ph type="ftr" sz="quarter" idx="3"/>
          </p:nvPr>
        </p:nvSpPr>
        <p:spPr bwMode="auto">
          <a:xfrm>
            <a:off x="3810000" y="6324600"/>
            <a:ext cx="5257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1">
                <a:latin typeface="Arial" pitchFamily="34" charset="0"/>
                <a:ea typeface="ＭＳ Ｐゴシック" charset="-128"/>
              </a:defRPr>
            </a:lvl1pPr>
          </a:lstStyle>
          <a:p>
            <a:pPr>
              <a:defRPr/>
            </a:pPr>
            <a:r>
              <a:rPr lang="en-US" dirty="0"/>
              <a:t>Big C++ by Cay </a:t>
            </a:r>
            <a:r>
              <a:rPr lang="en-US" dirty="0" err="1"/>
              <a:t>Horstmann</a:t>
            </a:r>
            <a:endParaRPr lang="en-US" dirty="0"/>
          </a:p>
          <a:p>
            <a:pPr>
              <a:defRPr/>
            </a:pPr>
            <a:r>
              <a:rPr lang="en-US" dirty="0"/>
              <a:t>Copyright © 2018 by John Wiley &amp; Sons. All rights reserved</a:t>
            </a:r>
          </a:p>
        </p:txBody>
      </p:sp>
      <p:sp>
        <p:nvSpPr>
          <p:cNvPr id="2" name="Line 8"/>
          <p:cNvSpPr>
            <a:spLocks noChangeShapeType="1"/>
          </p:cNvSpPr>
          <p:nvPr userDrawn="1"/>
        </p:nvSpPr>
        <p:spPr bwMode="auto">
          <a:xfrm>
            <a:off x="0" y="685800"/>
            <a:ext cx="9144000" cy="0"/>
          </a:xfrm>
          <a:prstGeom prst="line">
            <a:avLst/>
          </a:prstGeom>
          <a:noFill/>
          <a:ln w="5715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Lst>
  <p:hf sldNum="0" hdr="0" dt="0"/>
  <p:txStyles>
    <p:titleStyle>
      <a:lvl1pPr algn="l" rtl="0" eaLnBrk="0" fontAlgn="base" hangingPunct="0">
        <a:spcBef>
          <a:spcPct val="0"/>
        </a:spcBef>
        <a:spcAft>
          <a:spcPct val="0"/>
        </a:spcAft>
        <a:defRPr sz="2400" b="1">
          <a:solidFill>
            <a:srgbClr val="0033CC"/>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400" b="1">
          <a:solidFill>
            <a:srgbClr val="0033CC"/>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400" b="1">
          <a:solidFill>
            <a:srgbClr val="0033CC"/>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400" b="1">
          <a:solidFill>
            <a:srgbClr val="0033CC"/>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400" b="1">
          <a:solidFill>
            <a:srgbClr val="0033CC"/>
          </a:solidFill>
          <a:latin typeface="Arial" charset="0"/>
          <a:ea typeface="MS PGothic" panose="020B0600070205080204" pitchFamily="34" charset="-128"/>
          <a:cs typeface="ＭＳ Ｐゴシック" charset="-128"/>
        </a:defRPr>
      </a:lvl5pPr>
      <a:lvl6pPr marL="457200" algn="l" rtl="0" fontAlgn="base">
        <a:spcBef>
          <a:spcPct val="0"/>
        </a:spcBef>
        <a:spcAft>
          <a:spcPct val="0"/>
        </a:spcAft>
        <a:defRPr sz="2400" b="1">
          <a:solidFill>
            <a:srgbClr val="0033CC"/>
          </a:solidFill>
          <a:latin typeface="Arial" charset="0"/>
        </a:defRPr>
      </a:lvl6pPr>
      <a:lvl7pPr marL="914400" algn="l" rtl="0" fontAlgn="base">
        <a:spcBef>
          <a:spcPct val="0"/>
        </a:spcBef>
        <a:spcAft>
          <a:spcPct val="0"/>
        </a:spcAft>
        <a:defRPr sz="2400" b="1">
          <a:solidFill>
            <a:srgbClr val="0033CC"/>
          </a:solidFill>
          <a:latin typeface="Arial" charset="0"/>
        </a:defRPr>
      </a:lvl7pPr>
      <a:lvl8pPr marL="1371600" algn="l" rtl="0" fontAlgn="base">
        <a:spcBef>
          <a:spcPct val="0"/>
        </a:spcBef>
        <a:spcAft>
          <a:spcPct val="0"/>
        </a:spcAft>
        <a:defRPr sz="2400" b="1">
          <a:solidFill>
            <a:srgbClr val="0033CC"/>
          </a:solidFill>
          <a:latin typeface="Arial" charset="0"/>
        </a:defRPr>
      </a:lvl8pPr>
      <a:lvl9pPr marL="1828800" algn="l" rtl="0" fontAlgn="base">
        <a:spcBef>
          <a:spcPct val="0"/>
        </a:spcBef>
        <a:spcAft>
          <a:spcPct val="0"/>
        </a:spcAft>
        <a:defRPr sz="2400" b="1">
          <a:solidFill>
            <a:srgbClr val="0033CC"/>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4</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while</a:t>
            </a:r>
            <a:r>
              <a:rPr lang="en-US" sz="2800" dirty="0"/>
              <a:t> loop</a:t>
            </a:r>
          </a:p>
          <a:p>
            <a:pPr marL="514350" indent="-514350">
              <a:buFont typeface="+mj-lt"/>
              <a:buAutoNum type="arabicPeriod"/>
            </a:pPr>
            <a:r>
              <a:rPr lang="en-US" sz="2800" dirty="0"/>
              <a:t>Problem solving: hand-tracing</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for</a:t>
            </a:r>
            <a:r>
              <a:rPr lang="en-US" sz="2800" dirty="0"/>
              <a:t> loop</a:t>
            </a:r>
          </a:p>
          <a:p>
            <a:pPr marL="514350" indent="-514350">
              <a:buFont typeface="+mj-lt"/>
              <a:buAutoNum type="arabicPeriod"/>
            </a:pPr>
            <a:r>
              <a:rPr lang="en-US" sz="2800" u="sng" dirty="0">
                <a:solidFill>
                  <a:srgbClr val="FF0000"/>
                </a:solidFill>
              </a:rPr>
              <a:t>The </a:t>
            </a:r>
            <a:r>
              <a:rPr lang="en-US" sz="2800" u="sng" dirty="0">
                <a:solidFill>
                  <a:srgbClr val="FF0000"/>
                </a:solidFill>
                <a:latin typeface="Courier New" panose="02070309020205020404" pitchFamily="49" charset="0"/>
                <a:cs typeface="Courier New" panose="02070309020205020404" pitchFamily="49" charset="0"/>
              </a:rPr>
              <a:t>do</a:t>
            </a:r>
            <a:r>
              <a:rPr lang="en-US" sz="2800" u="sng" dirty="0">
                <a:solidFill>
                  <a:srgbClr val="FF0000"/>
                </a:solidFill>
              </a:rPr>
              <a:t> loop</a:t>
            </a:r>
          </a:p>
          <a:p>
            <a:pPr marL="514350" indent="-514350">
              <a:buFont typeface="+mj-lt"/>
              <a:buAutoNum type="arabicPeriod"/>
            </a:pPr>
            <a:r>
              <a:rPr lang="en-US" sz="2800" dirty="0"/>
              <a:t>Processing input</a:t>
            </a:r>
          </a:p>
          <a:p>
            <a:pPr marL="514350" indent="-514350">
              <a:buFont typeface="+mj-lt"/>
              <a:buAutoNum type="arabicPeriod"/>
            </a:pPr>
            <a:r>
              <a:rPr lang="en-US" sz="2800" dirty="0"/>
              <a:t>Problem solving: storyboards</a:t>
            </a:r>
          </a:p>
          <a:p>
            <a:pPr marL="514350" indent="-514350">
              <a:buFont typeface="+mj-lt"/>
              <a:buAutoNum type="arabicPeriod"/>
            </a:pPr>
            <a:r>
              <a:rPr lang="en-US" sz="2800" dirty="0"/>
              <a:t>Common loop algorithms</a:t>
            </a:r>
          </a:p>
          <a:p>
            <a:pPr marL="514350" indent="-514350">
              <a:buFont typeface="+mj-lt"/>
              <a:buAutoNum type="arabicPeriod"/>
            </a:pPr>
            <a:r>
              <a:rPr lang="en-US" sz="2800" dirty="0"/>
              <a:t>Nested loops</a:t>
            </a:r>
          </a:p>
          <a:p>
            <a:pPr marL="514350" indent="-514350">
              <a:buFont typeface="+mj-lt"/>
              <a:buAutoNum type="arabicPeriod"/>
            </a:pPr>
            <a:r>
              <a:rPr lang="en-US" sz="2800" dirty="0"/>
              <a:t>Problem solving: solve a simpler problem first</a:t>
            </a:r>
          </a:p>
          <a:p>
            <a:pPr marL="514350" indent="-514350">
              <a:buFont typeface="+mj-lt"/>
              <a:buAutoNum type="arabicPeriod"/>
            </a:pPr>
            <a:r>
              <a:rPr lang="en-US" sz="2800" dirty="0"/>
              <a:t>Random numbers and simulations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4143279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183299" name="Rectangle 4"/>
          <p:cNvSpPr>
            <a:spLocks noChangeArrowheads="1"/>
          </p:cNvSpPr>
          <p:nvPr/>
        </p:nvSpPr>
        <p:spPr bwMode="auto">
          <a:xfrm>
            <a:off x="609600" y="790575"/>
            <a:ext cx="8229600" cy="5508625"/>
          </a:xfrm>
          <a:prstGeom prst="rect">
            <a:avLst/>
          </a:prstGeom>
          <a:noFill/>
          <a:ln w="9525">
            <a:noFill/>
            <a:miter lim="800000"/>
            <a:headEnd/>
            <a:tailEnd/>
          </a:ln>
        </p:spPr>
        <p:txBody>
          <a:bodyPr>
            <a:spAutoFit/>
          </a:bodyPr>
          <a:lstStyle/>
          <a:p>
            <a:pPr>
              <a:defRPr/>
            </a:pPr>
            <a:r>
              <a:rPr lang="en-US" dirty="0">
                <a:ea typeface="ＭＳ Ｐゴシック" charset="-128"/>
              </a:rPr>
              <a:t>   // process and display the average</a:t>
            </a:r>
          </a:p>
          <a:p>
            <a:pPr>
              <a:defRPr/>
            </a:pPr>
            <a:r>
              <a:rPr lang="en-US" dirty="0">
                <a:ea typeface="ＭＳ Ｐゴシック" charset="-128"/>
              </a:rPr>
              <a:t>   if (count &gt; 0)</a:t>
            </a:r>
          </a:p>
          <a:p>
            <a:pPr>
              <a:defRPr/>
            </a:pPr>
            <a:r>
              <a:rPr lang="en-US" dirty="0">
                <a:ea typeface="ＭＳ Ｐゴシック" charset="-128"/>
              </a:rPr>
              <a:t>   {</a:t>
            </a:r>
          </a:p>
          <a:p>
            <a:pPr>
              <a:defRPr/>
            </a:pPr>
            <a:r>
              <a:rPr lang="en-US" dirty="0">
                <a:ea typeface="ＭＳ Ｐゴシック" charset="-128"/>
              </a:rPr>
              <a:t>      double average = sum / count;</a:t>
            </a:r>
          </a:p>
          <a:p>
            <a:pPr>
              <a:defRPr/>
            </a:pPr>
            <a:r>
              <a:rPr lang="en-US" dirty="0">
                <a:ea typeface="ＭＳ Ｐゴシック" charset="-128"/>
              </a:rPr>
              <a:t>      </a:t>
            </a:r>
            <a:r>
              <a:rPr lang="en-US" dirty="0" err="1">
                <a:ea typeface="ＭＳ Ｐゴシック" charset="-128"/>
              </a:rPr>
              <a:t>cout</a:t>
            </a:r>
            <a:r>
              <a:rPr lang="en-US" dirty="0">
                <a:ea typeface="ＭＳ Ｐゴシック" charset="-128"/>
              </a:rPr>
              <a:t> &lt;&lt; "Average salary: " &lt;&lt; average &lt;&lt; </a:t>
            </a:r>
            <a:r>
              <a:rPr lang="en-US" dirty="0" err="1">
                <a:ea typeface="ＭＳ Ｐゴシック" charset="-128"/>
              </a:rPr>
              <a:t>endl</a:t>
            </a:r>
            <a:r>
              <a:rPr lang="en-US" dirty="0">
                <a:ea typeface="ＭＳ Ｐゴシック" charset="-128"/>
              </a:rPr>
              <a:t>;</a:t>
            </a:r>
          </a:p>
          <a:p>
            <a:pPr>
              <a:defRPr/>
            </a:pPr>
            <a:r>
              <a:rPr lang="en-US" dirty="0">
                <a:ea typeface="ＭＳ Ｐゴシック" charset="-128"/>
              </a:rPr>
              <a:t>   }</a:t>
            </a:r>
          </a:p>
          <a:p>
            <a:pPr>
              <a:defRPr/>
            </a:pPr>
            <a:r>
              <a:rPr lang="en-US" dirty="0">
                <a:ea typeface="ＭＳ Ｐゴシック" charset="-128"/>
              </a:rPr>
              <a:t>   else</a:t>
            </a:r>
          </a:p>
          <a:p>
            <a:pPr>
              <a:defRPr/>
            </a:pPr>
            <a:r>
              <a:rPr lang="en-US" dirty="0">
                <a:ea typeface="ＭＳ Ｐゴシック" charset="-128"/>
              </a:rPr>
              <a:t>   {</a:t>
            </a:r>
          </a:p>
          <a:p>
            <a:pPr>
              <a:defRPr/>
            </a:pPr>
            <a:r>
              <a:rPr lang="en-US" dirty="0">
                <a:ea typeface="ＭＳ Ｐゴシック" charset="-128"/>
              </a:rPr>
              <a:t>      </a:t>
            </a:r>
            <a:r>
              <a:rPr lang="en-US" dirty="0" err="1">
                <a:ea typeface="ＭＳ Ｐゴシック" charset="-128"/>
              </a:rPr>
              <a:t>cout</a:t>
            </a:r>
            <a:r>
              <a:rPr lang="en-US" dirty="0">
                <a:ea typeface="ＭＳ Ｐゴシック" charset="-128"/>
              </a:rPr>
              <a:t> &lt;&lt; "No data" &lt;&lt; </a:t>
            </a:r>
            <a:r>
              <a:rPr lang="en-US" dirty="0" err="1">
                <a:ea typeface="ＭＳ Ｐゴシック" charset="-128"/>
              </a:rPr>
              <a:t>endl</a:t>
            </a:r>
            <a:r>
              <a:rPr lang="en-US" dirty="0">
                <a:ea typeface="ＭＳ Ｐゴシック" charset="-128"/>
              </a:rPr>
              <a:t>;</a:t>
            </a:r>
          </a:p>
          <a:p>
            <a:pPr>
              <a:defRPr/>
            </a:pPr>
            <a:r>
              <a:rPr lang="en-US" dirty="0">
                <a:ea typeface="ＭＳ Ｐゴシック" charset="-128"/>
              </a:rPr>
              <a:t>   }</a:t>
            </a:r>
          </a:p>
          <a:p>
            <a:pPr>
              <a:defRPr/>
            </a:pPr>
            <a:r>
              <a:rPr lang="en-US" dirty="0">
                <a:ea typeface="ＭＳ Ｐゴシック" charset="-128"/>
              </a:rPr>
              <a:t>   </a:t>
            </a:r>
          </a:p>
          <a:p>
            <a:pPr>
              <a:defRPr/>
            </a:pPr>
            <a:r>
              <a:rPr lang="en-US" dirty="0">
                <a:ea typeface="ＭＳ Ｐゴシック" charset="-128"/>
              </a:rPr>
              <a:t>   return 0;</a:t>
            </a:r>
          </a:p>
          <a:p>
            <a:pPr>
              <a:defRPr/>
            </a:pPr>
            <a:r>
              <a:rPr lang="en-US" dirty="0">
                <a:ea typeface="ＭＳ Ｐゴシック" charset="-128"/>
              </a:rPr>
              <a:t>}</a:t>
            </a:r>
          </a:p>
          <a:p>
            <a:pPr>
              <a:defRPr/>
            </a:pPr>
            <a:endParaRPr lang="en-US" dirty="0">
              <a:ea typeface="ＭＳ Ｐゴシック" charset="-128"/>
            </a:endParaRPr>
          </a:p>
          <a:p>
            <a:pPr>
              <a:defRPr/>
            </a:pPr>
            <a:r>
              <a:rPr lang="en-US" sz="1800" b="0" dirty="0">
                <a:latin typeface="Arial" pitchFamily="34" charset="0"/>
                <a:ea typeface="ＭＳ Ｐゴシック" charset="-128"/>
              </a:rPr>
              <a:t>A program run:</a:t>
            </a:r>
          </a:p>
          <a:p>
            <a:pPr>
              <a:defRPr/>
            </a:pPr>
            <a:endParaRPr lang="en-US" sz="1800" b="0" dirty="0">
              <a:latin typeface="Arial" pitchFamily="34" charset="0"/>
              <a:ea typeface="ＭＳ Ｐゴシック" charset="-128"/>
            </a:endParaRPr>
          </a:p>
          <a:p>
            <a:pPr>
              <a:defRPr/>
            </a:pPr>
            <a:r>
              <a:rPr lang="en-US" sz="1800" dirty="0">
                <a:solidFill>
                  <a:srgbClr val="FF0000"/>
                </a:solidFill>
                <a:latin typeface="+mj-lt"/>
                <a:ea typeface="ＭＳ Ｐゴシック" charset="-128"/>
              </a:rPr>
              <a:t>Enter salaries, -1 to finish: 10 10 40 -1</a:t>
            </a:r>
          </a:p>
          <a:p>
            <a:pPr>
              <a:defRPr/>
            </a:pPr>
            <a:r>
              <a:rPr lang="en-US" sz="1800" dirty="0">
                <a:solidFill>
                  <a:srgbClr val="FF0000"/>
                </a:solidFill>
                <a:latin typeface="+mj-lt"/>
                <a:ea typeface="ＭＳ Ｐゴシック" charset="-128"/>
              </a:rPr>
              <a:t>Average salary: 20</a:t>
            </a:r>
          </a:p>
        </p:txBody>
      </p:sp>
      <p:sp>
        <p:nvSpPr>
          <p:cNvPr id="57348" name="Rectangle 5"/>
          <p:cNvSpPr>
            <a:spLocks noGrp="1" noChangeArrowheads="1"/>
          </p:cNvSpPr>
          <p:nvPr>
            <p:ph type="title"/>
          </p:nvPr>
        </p:nvSpPr>
        <p:spPr>
          <a:xfrm>
            <a:off x="800100" y="152400"/>
            <a:ext cx="6286500" cy="533400"/>
          </a:xfrm>
          <a:noFill/>
        </p:spPr>
        <p:txBody>
          <a:bodyPr/>
          <a:lstStyle/>
          <a:p>
            <a:pPr eaLnBrk="1" hangingPunct="1"/>
            <a:r>
              <a:rPr lang="en-US" altLang="en-US"/>
              <a:t>The Salary Average Program (part 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8371" name="Rectangle 3"/>
          <p:cNvSpPr>
            <a:spLocks noGrp="1" noChangeArrowheads="1"/>
          </p:cNvSpPr>
          <p:nvPr>
            <p:ph type="body" idx="1"/>
          </p:nvPr>
        </p:nvSpPr>
        <p:spPr>
          <a:xfrm>
            <a:off x="381000" y="1285875"/>
            <a:ext cx="8229600" cy="4946650"/>
          </a:xfrm>
        </p:spPr>
        <p:txBody>
          <a:bodyPr/>
          <a:lstStyle/>
          <a:p>
            <a:pPr eaLnBrk="1" hangingPunct="1">
              <a:lnSpc>
                <a:spcPct val="80000"/>
              </a:lnSpc>
            </a:pPr>
            <a:r>
              <a:rPr lang="en-US" altLang="en-US" sz="2400" dirty="0"/>
              <a:t>Sometimes it is easier to ask the user to “Hit Q to Quit” instead of requiring the input of a sentinel value. </a:t>
            </a:r>
          </a:p>
          <a:p>
            <a:pPr eaLnBrk="1" hangingPunct="1">
              <a:lnSpc>
                <a:spcPct val="80000"/>
              </a:lnSpc>
            </a:pPr>
            <a:endParaRPr lang="en-US" altLang="en-US" sz="2400" dirty="0"/>
          </a:p>
          <a:p>
            <a:pPr eaLnBrk="1" hangingPunct="1">
              <a:lnSpc>
                <a:spcPct val="80000"/>
              </a:lnSpc>
            </a:pPr>
            <a:r>
              <a:rPr lang="en-US" altLang="en-US" sz="2400" dirty="0"/>
              <a:t>In the previous chapter, we used </a:t>
            </a:r>
            <a:r>
              <a:rPr lang="en-US" altLang="en-US" sz="2400" b="1" dirty="0" err="1">
                <a:latin typeface="Courier New" panose="02070309020205020404" pitchFamily="49" charset="0"/>
              </a:rPr>
              <a:t>cin.fail</a:t>
            </a:r>
            <a:r>
              <a:rPr lang="en-US" altLang="en-US" sz="2400" b="1" dirty="0">
                <a:latin typeface="Courier New" panose="02070309020205020404" pitchFamily="49" charset="0"/>
              </a:rPr>
              <a:t>()</a:t>
            </a:r>
            <a:br>
              <a:rPr lang="en-US" altLang="en-US" sz="2400" dirty="0"/>
            </a:br>
            <a:r>
              <a:rPr lang="en-US" altLang="en-US" sz="2400" dirty="0"/>
              <a:t>to test if the most recent input failed.</a:t>
            </a:r>
            <a:br>
              <a:rPr lang="en-US" altLang="en-US" sz="2400" dirty="0"/>
            </a:br>
            <a:endParaRPr lang="en-US" altLang="en-US" sz="2400" dirty="0"/>
          </a:p>
          <a:p>
            <a:pPr eaLnBrk="1" hangingPunct="1">
              <a:lnSpc>
                <a:spcPct val="80000"/>
              </a:lnSpc>
            </a:pPr>
            <a:r>
              <a:rPr lang="en-US" altLang="en-US" sz="2400" dirty="0"/>
              <a:t>Note that if you intend to take more input from the keyboard after using failed input to end a loop,</a:t>
            </a:r>
            <a:br>
              <a:rPr lang="en-US" altLang="en-US" sz="2400" dirty="0"/>
            </a:br>
            <a:br>
              <a:rPr lang="en-US" altLang="en-US" sz="300" dirty="0"/>
            </a:br>
            <a:r>
              <a:rPr lang="en-US" altLang="en-US" sz="2400" dirty="0"/>
              <a:t>you must reset the keyboard with </a:t>
            </a:r>
            <a:r>
              <a:rPr lang="en-US" altLang="en-US" sz="2400" b="1" dirty="0" err="1">
                <a:latin typeface="Courier New" panose="02070309020205020404" pitchFamily="49" charset="0"/>
              </a:rPr>
              <a:t>cin.clear</a:t>
            </a:r>
            <a:r>
              <a:rPr lang="en-US" altLang="en-US" sz="2400" b="1" dirty="0">
                <a:latin typeface="Courier New" panose="02070309020205020404" pitchFamily="49" charset="0"/>
              </a:rPr>
              <a:t>()</a:t>
            </a:r>
            <a:r>
              <a:rPr lang="en-US" altLang="en-US" sz="2400" dirty="0"/>
              <a:t>.</a:t>
            </a:r>
          </a:p>
          <a:p>
            <a:pPr eaLnBrk="1" hangingPunct="1">
              <a:lnSpc>
                <a:spcPct val="80000"/>
              </a:lnSpc>
            </a:pPr>
            <a:endParaRPr lang="en-US" altLang="en-US" sz="2400" dirty="0"/>
          </a:p>
          <a:p>
            <a:r>
              <a:rPr lang="en-US" altLang="en-US" sz="2400" dirty="0"/>
              <a:t>Use a bool variable to keep track of the status, and use </a:t>
            </a:r>
            <a:r>
              <a:rPr lang="en-US" altLang="en-US" sz="2400" dirty="0" err="1">
                <a:latin typeface="Courier New" panose="02070309020205020404" pitchFamily="49" charset="0"/>
                <a:cs typeface="Courier New" panose="02070309020205020404" pitchFamily="49" charset="0"/>
              </a:rPr>
              <a:t>cin.fail</a:t>
            </a:r>
            <a:r>
              <a:rPr lang="en-US" altLang="en-US" sz="2400" dirty="0">
                <a:latin typeface="Courier New" panose="02070309020205020404" pitchFamily="49" charset="0"/>
                <a:cs typeface="Courier New" panose="02070309020205020404" pitchFamily="49" charset="0"/>
              </a:rPr>
              <a:t>() </a:t>
            </a:r>
            <a:r>
              <a:rPr lang="en-US" altLang="en-US" sz="2400" dirty="0"/>
              <a:t>to test for the input of a </a:t>
            </a:r>
            <a:r>
              <a:rPr lang="en-US" altLang="en-US" sz="2400" b="1" u="sng" dirty="0"/>
              <a:t>non-numeric </a:t>
            </a:r>
            <a:r>
              <a:rPr lang="en-US" altLang="en-US" sz="2400" dirty="0"/>
              <a:t>when expecting a number:</a:t>
            </a:r>
          </a:p>
          <a:p>
            <a:pPr eaLnBrk="1" hangingPunct="1">
              <a:lnSpc>
                <a:spcPct val="80000"/>
              </a:lnSpc>
            </a:pPr>
            <a:endParaRPr lang="en-US" altLang="en-US" sz="2400" dirty="0"/>
          </a:p>
          <a:p>
            <a:pPr eaLnBrk="1" hangingPunct="1">
              <a:lnSpc>
                <a:spcPct val="80000"/>
              </a:lnSpc>
            </a:pPr>
            <a:endParaRPr lang="en-US" altLang="en-US" sz="2400" dirty="0"/>
          </a:p>
        </p:txBody>
      </p:sp>
      <p:sp>
        <p:nvSpPr>
          <p:cNvPr id="58372" name="Rectangle 6"/>
          <p:cNvSpPr>
            <a:spLocks noGrp="1" noChangeArrowheads="1"/>
          </p:cNvSpPr>
          <p:nvPr>
            <p:ph type="title"/>
          </p:nvPr>
        </p:nvSpPr>
        <p:spPr>
          <a:xfrm>
            <a:off x="800100" y="152400"/>
            <a:ext cx="6286500" cy="533400"/>
          </a:xfrm>
          <a:noFill/>
        </p:spPr>
        <p:txBody>
          <a:bodyPr/>
          <a:lstStyle/>
          <a:p>
            <a:pPr eaLnBrk="1" hangingPunct="1"/>
            <a:r>
              <a:rPr lang="en-US" altLang="en-US"/>
              <a:t>Using Failed Input for Processing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9395" name="Text Box 2"/>
          <p:cNvSpPr txBox="1">
            <a:spLocks noChangeArrowheads="1"/>
          </p:cNvSpPr>
          <p:nvPr/>
        </p:nvSpPr>
        <p:spPr bwMode="auto">
          <a:xfrm>
            <a:off x="1176338" y="974725"/>
            <a:ext cx="7434262"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dirty="0" err="1"/>
              <a:t>cout</a:t>
            </a:r>
            <a:r>
              <a:rPr lang="en-US" altLang="en-US" dirty="0"/>
              <a:t> &lt;&lt; "Enter values, Q to quit: ";</a:t>
            </a:r>
          </a:p>
          <a:p>
            <a:pPr eaLnBrk="1" hangingPunct="1"/>
            <a:r>
              <a:rPr lang="en-US" altLang="en-US" dirty="0" err="1"/>
              <a:t>int</a:t>
            </a:r>
            <a:r>
              <a:rPr lang="en-US" altLang="en-US" dirty="0"/>
              <a:t> value;</a:t>
            </a:r>
          </a:p>
          <a:p>
            <a:pPr eaLnBrk="1" hangingPunct="1"/>
            <a:r>
              <a:rPr lang="en-US" altLang="en-US" dirty="0"/>
              <a:t>bool more = true;</a:t>
            </a:r>
          </a:p>
          <a:p>
            <a:pPr eaLnBrk="1" hangingPunct="1"/>
            <a:r>
              <a:rPr lang="en-US" altLang="en-US" dirty="0"/>
              <a:t>while (more)</a:t>
            </a:r>
          </a:p>
          <a:p>
            <a:pPr eaLnBrk="1" hangingPunct="1"/>
            <a:r>
              <a:rPr lang="en-US" altLang="en-US" dirty="0"/>
              <a:t>{</a:t>
            </a:r>
          </a:p>
          <a:p>
            <a:pPr eaLnBrk="1" hangingPunct="1"/>
            <a:r>
              <a:rPr lang="en-US" altLang="en-US" dirty="0"/>
              <a:t>   </a:t>
            </a:r>
            <a:r>
              <a:rPr lang="en-US" altLang="en-US" dirty="0" err="1"/>
              <a:t>cin</a:t>
            </a:r>
            <a:r>
              <a:rPr lang="en-US" altLang="en-US" dirty="0"/>
              <a:t> &gt;&gt; value;</a:t>
            </a:r>
          </a:p>
          <a:p>
            <a:pPr eaLnBrk="1" hangingPunct="1"/>
            <a:r>
              <a:rPr lang="en-US" altLang="en-US" dirty="0"/>
              <a:t>   </a:t>
            </a:r>
            <a:r>
              <a:rPr lang="en-US" altLang="en-US" u="sng" dirty="0">
                <a:solidFill>
                  <a:srgbClr val="FF0000"/>
                </a:solidFill>
              </a:rPr>
              <a:t>if (</a:t>
            </a:r>
            <a:r>
              <a:rPr lang="en-US" altLang="en-US" u="sng" dirty="0" err="1">
                <a:solidFill>
                  <a:srgbClr val="FF0000"/>
                </a:solidFill>
              </a:rPr>
              <a:t>cin.fail</a:t>
            </a:r>
            <a:r>
              <a:rPr lang="en-US" altLang="en-US" u="sng" dirty="0">
                <a:solidFill>
                  <a:srgbClr val="FF0000"/>
                </a:solidFill>
              </a:rPr>
              <a:t>())</a:t>
            </a:r>
          </a:p>
          <a:p>
            <a:pPr eaLnBrk="1" hangingPunct="1"/>
            <a:r>
              <a:rPr lang="en-US" altLang="en-US" dirty="0"/>
              <a:t>   {</a:t>
            </a:r>
          </a:p>
          <a:p>
            <a:pPr eaLnBrk="1" hangingPunct="1"/>
            <a:r>
              <a:rPr lang="en-US" altLang="en-US" dirty="0"/>
              <a:t>      more = false;</a:t>
            </a:r>
          </a:p>
          <a:p>
            <a:pPr eaLnBrk="1" hangingPunct="1"/>
            <a:r>
              <a:rPr lang="en-US" altLang="en-US" dirty="0"/>
              <a:t>   }</a:t>
            </a:r>
          </a:p>
          <a:p>
            <a:pPr eaLnBrk="1" hangingPunct="1"/>
            <a:r>
              <a:rPr lang="en-US" altLang="en-US" dirty="0"/>
              <a:t>   else</a:t>
            </a:r>
          </a:p>
          <a:p>
            <a:pPr eaLnBrk="1" hangingPunct="1"/>
            <a:r>
              <a:rPr lang="en-US" altLang="en-US" dirty="0"/>
              <a:t>   {</a:t>
            </a:r>
          </a:p>
          <a:p>
            <a:pPr eaLnBrk="1" hangingPunct="1"/>
            <a:r>
              <a:rPr lang="en-US" altLang="en-US" dirty="0"/>
              <a:t>      // </a:t>
            </a:r>
            <a:r>
              <a:rPr lang="en-US" altLang="en-US" i="1" dirty="0"/>
              <a:t>process value here</a:t>
            </a:r>
          </a:p>
          <a:p>
            <a:pPr eaLnBrk="1" hangingPunct="1"/>
            <a:r>
              <a:rPr lang="en-US" altLang="en-US" dirty="0"/>
              <a:t>   }</a:t>
            </a:r>
          </a:p>
          <a:p>
            <a:pPr eaLnBrk="1" hangingPunct="1"/>
            <a:r>
              <a:rPr lang="en-US" altLang="en-US" dirty="0"/>
              <a:t>}</a:t>
            </a:r>
          </a:p>
          <a:p>
            <a:pPr eaLnBrk="1" hangingPunct="1"/>
            <a:r>
              <a:rPr lang="en-US" altLang="en-US" u="sng" dirty="0" err="1">
                <a:solidFill>
                  <a:srgbClr val="FF0000"/>
                </a:solidFill>
              </a:rPr>
              <a:t>cin.clear</a:t>
            </a:r>
            <a:r>
              <a:rPr lang="en-US" altLang="en-US" u="sng" dirty="0">
                <a:solidFill>
                  <a:srgbClr val="FF0000"/>
                </a:solidFill>
              </a:rPr>
              <a:t>()</a:t>
            </a:r>
            <a:r>
              <a:rPr lang="en-US" altLang="en-US" dirty="0"/>
              <a:t>; // reset if more input needed</a:t>
            </a:r>
          </a:p>
        </p:txBody>
      </p:sp>
      <p:sp>
        <p:nvSpPr>
          <p:cNvPr id="59396" name="Rectangle 3"/>
          <p:cNvSpPr>
            <a:spLocks noGrp="1" noChangeArrowheads="1"/>
          </p:cNvSpPr>
          <p:nvPr>
            <p:ph type="title"/>
          </p:nvPr>
        </p:nvSpPr>
        <p:spPr>
          <a:xfrm>
            <a:off x="800100" y="152400"/>
            <a:ext cx="6286500" cy="533400"/>
          </a:xfrm>
          <a:noFill/>
        </p:spPr>
        <p:txBody>
          <a:bodyPr/>
          <a:lstStyle/>
          <a:p>
            <a:pPr eaLnBrk="1" hangingPunct="1"/>
            <a:r>
              <a:rPr lang="en-US" altLang="en-US" dirty="0"/>
              <a:t>Code Example: Testing </a:t>
            </a:r>
            <a:r>
              <a:rPr lang="en-US" altLang="en-US" dirty="0" err="1">
                <a:latin typeface="Courier New" panose="02070309020205020404" pitchFamily="49" charset="0"/>
                <a:cs typeface="Courier New" panose="02070309020205020404" pitchFamily="49" charset="0"/>
              </a:rPr>
              <a:t>cin.fail</a:t>
            </a:r>
            <a:r>
              <a:rPr lang="en-US" altLang="en-US" dirty="0">
                <a:latin typeface="Courier New" panose="02070309020205020404" pitchFamily="49" charset="0"/>
                <a:cs typeface="Courier New" panose="02070309020205020404" pitchFamily="49"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Text Box 2"/>
          <p:cNvSpPr txBox="1">
            <a:spLocks noChangeArrowheads="1"/>
          </p:cNvSpPr>
          <p:nvPr/>
        </p:nvSpPr>
        <p:spPr bwMode="auto">
          <a:xfrm>
            <a:off x="533400" y="974725"/>
            <a:ext cx="75104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b="0" dirty="0">
                <a:latin typeface="Arial" panose="020B0604020202020204" pitchFamily="34" charset="0"/>
              </a:rPr>
              <a:t>Those same programmers who dislike loops that are controlled by a </a:t>
            </a:r>
            <a:r>
              <a:rPr lang="en-US" altLang="en-US" sz="2400" dirty="0"/>
              <a:t>bool</a:t>
            </a:r>
            <a:r>
              <a:rPr lang="en-US" altLang="en-US" sz="2400" b="0" dirty="0">
                <a:latin typeface="Arial" panose="020B0604020202020204" pitchFamily="34" charset="0"/>
              </a:rPr>
              <a:t> variable have another reason: the actual test for loop termination is in the </a:t>
            </a:r>
            <a:r>
              <a:rPr lang="en-US" altLang="en-US" sz="2400" b="0" i="1" dirty="0">
                <a:latin typeface="Arial" panose="020B0604020202020204" pitchFamily="34" charset="0"/>
              </a:rPr>
              <a:t>middle</a:t>
            </a:r>
            <a:r>
              <a:rPr lang="en-US" altLang="en-US" sz="2400" b="0" dirty="0">
                <a:latin typeface="Arial" panose="020B0604020202020204" pitchFamily="34" charset="0"/>
              </a:rPr>
              <a:t> of the loop. Again it is not really a top or bottom test.</a:t>
            </a:r>
          </a:p>
          <a:p>
            <a:pPr eaLnBrk="1" hangingPunct="1"/>
            <a:endParaRPr lang="en-US" altLang="en-US" sz="2400" b="0" dirty="0">
              <a:latin typeface="Arial" panose="020B0604020202020204" pitchFamily="34" charset="0"/>
            </a:endParaRPr>
          </a:p>
          <a:p>
            <a:pPr eaLnBrk="1" hangingPunct="1"/>
            <a:r>
              <a:rPr lang="en-US" altLang="en-US" sz="2400" b="0" dirty="0">
                <a:latin typeface="Arial" panose="020B0604020202020204" pitchFamily="34" charset="0"/>
              </a:rPr>
              <a:t>This is called a loop-and-a-half.</a:t>
            </a:r>
          </a:p>
        </p:txBody>
      </p:sp>
      <p:sp>
        <p:nvSpPr>
          <p:cNvPr id="190468" name="Rectangle 3"/>
          <p:cNvSpPr>
            <a:spLocks noGrp="1" noChangeArrowheads="1"/>
          </p:cNvSpPr>
          <p:nvPr>
            <p:ph type="title"/>
          </p:nvPr>
        </p:nvSpPr>
        <p:spPr>
          <a:xfrm>
            <a:off x="0" y="152400"/>
            <a:ext cx="9144000" cy="533400"/>
          </a:xfrm>
          <a:noFill/>
        </p:spPr>
        <p:txBody>
          <a:bodyPr/>
          <a:lstStyle/>
          <a:p>
            <a:pPr eaLnBrk="1" hangingPunct="1"/>
            <a:r>
              <a:rPr lang="en-US" altLang="en-US" dirty="0"/>
              <a:t>The Loop and a Half Problem</a:t>
            </a: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419175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Text Box 2"/>
          <p:cNvSpPr txBox="1">
            <a:spLocks noChangeArrowheads="1"/>
          </p:cNvSpPr>
          <p:nvPr/>
        </p:nvSpPr>
        <p:spPr bwMode="auto">
          <a:xfrm>
            <a:off x="533400" y="974725"/>
            <a:ext cx="8077200" cy="4647426"/>
          </a:xfrm>
          <a:prstGeom prst="rect">
            <a:avLst/>
          </a:prstGeom>
          <a:noFill/>
          <a:ln w="9525">
            <a:noFill/>
            <a:miter lim="800000"/>
            <a:headEnd/>
            <a:tailEnd/>
          </a:ln>
          <a:effectLst/>
        </p:spPr>
        <p:txBody>
          <a:bodyPr>
            <a:spAutoFit/>
          </a:bodyPr>
          <a:lstStyle/>
          <a:p>
            <a:pPr>
              <a:defRPr/>
            </a:pPr>
            <a:r>
              <a:rPr lang="en-US" sz="2400" b="0" dirty="0">
                <a:latin typeface="Arial" charset="0"/>
                <a:ea typeface="+mn-ea"/>
              </a:rPr>
              <a:t>If we test for a failed read, we can stop the loop</a:t>
            </a:r>
            <a:br>
              <a:rPr lang="en-US" sz="2400" b="0" dirty="0">
                <a:latin typeface="Arial" charset="0"/>
                <a:ea typeface="+mn-ea"/>
              </a:rPr>
            </a:br>
            <a:r>
              <a:rPr lang="en-US" sz="2400" b="0" i="1" dirty="0">
                <a:latin typeface="Arial" charset="0"/>
                <a:ea typeface="+mn-ea"/>
              </a:rPr>
              <a:t>at that point</a:t>
            </a:r>
            <a:r>
              <a:rPr lang="en-US" sz="2400" b="0" dirty="0">
                <a:latin typeface="Arial" charset="0"/>
                <a:ea typeface="+mn-ea"/>
              </a:rPr>
              <a:t>:</a:t>
            </a:r>
          </a:p>
          <a:p>
            <a:pPr>
              <a:defRPr/>
            </a:pPr>
            <a:r>
              <a:rPr lang="en-US" b="0" dirty="0">
                <a:latin typeface="Arial" charset="0"/>
                <a:ea typeface="+mn-ea"/>
              </a:rPr>
              <a:t> </a:t>
            </a:r>
            <a:r>
              <a:rPr lang="en-US" dirty="0">
                <a:latin typeface="Courier New" charset="0"/>
                <a:ea typeface="+mn-ea"/>
              </a:rPr>
              <a:t>	</a:t>
            </a:r>
          </a:p>
          <a:p>
            <a:pPr>
              <a:defRPr/>
            </a:pPr>
            <a:r>
              <a:rPr lang="en-US" dirty="0">
                <a:latin typeface="Courier New" charset="0"/>
                <a:ea typeface="+mn-ea"/>
              </a:rPr>
              <a:t>while (true)</a:t>
            </a:r>
          </a:p>
          <a:p>
            <a:pPr>
              <a:defRPr/>
            </a:pPr>
            <a:r>
              <a:rPr lang="en-US" dirty="0">
                <a:latin typeface="Courier New" charset="0"/>
                <a:ea typeface="+mn-ea"/>
              </a:rPr>
              <a:t>{</a:t>
            </a:r>
          </a:p>
          <a:p>
            <a:pPr>
              <a:defRPr/>
            </a:pPr>
            <a:r>
              <a:rPr lang="en-US" dirty="0">
                <a:latin typeface="Courier New" charset="0"/>
                <a:ea typeface="+mn-ea"/>
              </a:rPr>
              <a:t>   </a:t>
            </a:r>
            <a:r>
              <a:rPr lang="en-US" dirty="0" err="1">
                <a:latin typeface="Courier New" charset="0"/>
                <a:ea typeface="+mn-ea"/>
              </a:rPr>
              <a:t>cin</a:t>
            </a:r>
            <a:r>
              <a:rPr lang="en-US" dirty="0">
                <a:latin typeface="Courier New" charset="0"/>
                <a:ea typeface="+mn-ea"/>
              </a:rPr>
              <a:t> &gt;&gt; value;</a:t>
            </a:r>
          </a:p>
          <a:p>
            <a:pPr>
              <a:defRPr/>
            </a:pPr>
            <a:r>
              <a:rPr lang="en-US" dirty="0">
                <a:latin typeface="Courier New" charset="0"/>
                <a:ea typeface="+mn-ea"/>
              </a:rPr>
              <a:t>   if (</a:t>
            </a:r>
            <a:r>
              <a:rPr lang="en-US" dirty="0" err="1">
                <a:latin typeface="Courier New" charset="0"/>
                <a:ea typeface="+mn-ea"/>
              </a:rPr>
              <a:t>cin.fail</a:t>
            </a:r>
            <a:r>
              <a:rPr lang="en-US" dirty="0">
                <a:latin typeface="Courier New" charset="0"/>
                <a:ea typeface="+mn-ea"/>
              </a:rPr>
              <a:t>()) </a:t>
            </a:r>
          </a:p>
          <a:p>
            <a:pPr>
              <a:defRPr/>
            </a:pPr>
            <a:r>
              <a:rPr lang="en-US" dirty="0">
                <a:latin typeface="Courier New" charset="0"/>
                <a:ea typeface="+mn-ea"/>
              </a:rPr>
              <a:t>	</a:t>
            </a:r>
            <a:r>
              <a:rPr lang="en-US" u="sng" dirty="0">
                <a:solidFill>
                  <a:srgbClr val="FF0000"/>
                </a:solidFill>
                <a:latin typeface="Courier New" charset="0"/>
                <a:ea typeface="+mn-ea"/>
              </a:rPr>
              <a:t>{ break; }</a:t>
            </a:r>
          </a:p>
          <a:p>
            <a:pPr>
              <a:defRPr/>
            </a:pPr>
            <a:r>
              <a:rPr lang="en-US" dirty="0">
                <a:latin typeface="Courier New" charset="0"/>
                <a:ea typeface="+mn-ea"/>
              </a:rPr>
              <a:t>   // </a:t>
            </a:r>
            <a:r>
              <a:rPr lang="en-US" i="1" dirty="0">
                <a:latin typeface="Courier New" charset="0"/>
                <a:ea typeface="+mn-ea"/>
              </a:rPr>
              <a:t>process value here</a:t>
            </a:r>
          </a:p>
          <a:p>
            <a:pPr>
              <a:defRPr/>
            </a:pPr>
            <a:r>
              <a:rPr lang="en-US" dirty="0">
                <a:latin typeface="Courier New" charset="0"/>
                <a:ea typeface="+mn-ea"/>
              </a:rPr>
              <a:t>}</a:t>
            </a:r>
          </a:p>
          <a:p>
            <a:pPr>
              <a:defRPr/>
            </a:pPr>
            <a:r>
              <a:rPr lang="en-US" dirty="0" err="1">
                <a:latin typeface="Courier New" charset="0"/>
                <a:ea typeface="+mn-ea"/>
              </a:rPr>
              <a:t>cin.clear</a:t>
            </a:r>
            <a:r>
              <a:rPr lang="en-US" dirty="0">
                <a:latin typeface="Courier New" charset="0"/>
                <a:ea typeface="+mn-ea"/>
              </a:rPr>
              <a:t>() // reset if more input is to be taken</a:t>
            </a:r>
          </a:p>
          <a:p>
            <a:pPr>
              <a:defRPr/>
            </a:pPr>
            <a:endParaRPr lang="en-US" dirty="0">
              <a:latin typeface="Courier New" charset="0"/>
              <a:ea typeface="+mn-ea"/>
            </a:endParaRPr>
          </a:p>
          <a:p>
            <a:pPr>
              <a:defRPr/>
            </a:pPr>
            <a:r>
              <a:rPr lang="en-US" sz="2400" b="0" dirty="0">
                <a:latin typeface="Arial" charset="0"/>
                <a:ea typeface="+mn-ea"/>
              </a:rPr>
              <a:t>The </a:t>
            </a:r>
            <a:r>
              <a:rPr lang="en-US" sz="2400" dirty="0">
                <a:latin typeface="Courier New" charset="0"/>
                <a:ea typeface="+mn-ea"/>
              </a:rPr>
              <a:t>break</a:t>
            </a:r>
            <a:r>
              <a:rPr lang="en-US" sz="2400" b="0" dirty="0">
                <a:latin typeface="Arial" charset="0"/>
                <a:ea typeface="+mn-ea"/>
              </a:rPr>
              <a:t> statement </a:t>
            </a:r>
            <a:r>
              <a:rPr lang="en-US" sz="2400" b="0" dirty="0">
                <a:latin typeface="+mn-lt"/>
                <a:ea typeface="+mn-ea"/>
              </a:rPr>
              <a:t>breaks out of the enclosing</a:t>
            </a:r>
            <a:br>
              <a:rPr lang="en-US" sz="2400" b="0" dirty="0">
                <a:latin typeface="+mn-lt"/>
                <a:ea typeface="+mn-ea"/>
              </a:rPr>
            </a:br>
            <a:r>
              <a:rPr lang="en-US" sz="2400" b="0" dirty="0">
                <a:latin typeface="+mn-lt"/>
                <a:ea typeface="+mn-ea"/>
              </a:rPr>
              <a:t>loop, independent of the loop condition.</a:t>
            </a:r>
          </a:p>
        </p:txBody>
      </p:sp>
      <p:sp>
        <p:nvSpPr>
          <p:cNvPr id="191492" name="Rectangle 3"/>
          <p:cNvSpPr>
            <a:spLocks noGrp="1" noChangeArrowheads="1"/>
          </p:cNvSpPr>
          <p:nvPr>
            <p:ph type="title"/>
          </p:nvPr>
        </p:nvSpPr>
        <p:spPr>
          <a:xfrm>
            <a:off x="0" y="152400"/>
            <a:ext cx="9144000" cy="533400"/>
          </a:xfrm>
          <a:noFill/>
        </p:spPr>
        <p:txBody>
          <a:bodyPr/>
          <a:lstStyle/>
          <a:p>
            <a:pPr eaLnBrk="1" hangingPunct="1"/>
            <a:r>
              <a:rPr lang="en-US" altLang="en-US"/>
              <a:t>The Loop and a Half Problem and the </a:t>
            </a:r>
            <a:r>
              <a:rPr lang="en-US" altLang="en-US">
                <a:latin typeface="Courier New" panose="02070309020205020404" pitchFamily="49" charset="0"/>
              </a:rPr>
              <a:t>break</a:t>
            </a:r>
            <a:r>
              <a:rPr lang="en-US" altLang="en-US"/>
              <a:t> Statement </a:t>
            </a: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410384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Grp="1" noChangeArrowheads="1"/>
          </p:cNvSpPr>
          <p:nvPr>
            <p:ph type="title"/>
          </p:nvPr>
        </p:nvSpPr>
        <p:spPr>
          <a:xfrm>
            <a:off x="0" y="152400"/>
            <a:ext cx="8994775" cy="533400"/>
          </a:xfrm>
        </p:spPr>
        <p:txBody>
          <a:bodyPr/>
          <a:lstStyle/>
          <a:p>
            <a:pPr eaLnBrk="1" hangingPunct="1"/>
            <a:r>
              <a:rPr lang="en-US" altLang="en-US" dirty="0"/>
              <a:t>Using Failed Input in the Loop Test</a:t>
            </a:r>
          </a:p>
        </p:txBody>
      </p:sp>
      <p:sp>
        <p:nvSpPr>
          <p:cNvPr id="188420" name="Rectangle 3"/>
          <p:cNvSpPr>
            <a:spLocks noChangeArrowheads="1"/>
          </p:cNvSpPr>
          <p:nvPr/>
        </p:nvSpPr>
        <p:spPr bwMode="auto">
          <a:xfrm>
            <a:off x="941388" y="928688"/>
            <a:ext cx="73152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spcBef>
                <a:spcPct val="20000"/>
              </a:spcBef>
              <a:buFontTx/>
              <a:buChar char="•"/>
            </a:pPr>
            <a:r>
              <a:rPr lang="en-US" altLang="en-US" sz="2400" b="0" dirty="0">
                <a:latin typeface="Arial" panose="020B0604020202020204" pitchFamily="34" charset="0"/>
              </a:rPr>
              <a:t>Using a </a:t>
            </a:r>
            <a:r>
              <a:rPr lang="en-US" altLang="en-US" sz="2400" dirty="0">
                <a:cs typeface="Courier New" panose="02070309020205020404" pitchFamily="49" charset="0"/>
              </a:rPr>
              <a:t>bool</a:t>
            </a:r>
            <a:r>
              <a:rPr lang="en-US" altLang="en-US" sz="2400" b="0" dirty="0">
                <a:latin typeface="Arial" panose="020B0604020202020204" pitchFamily="34" charset="0"/>
                <a:cs typeface="Courier New" panose="02070309020205020404" pitchFamily="49" charset="0"/>
              </a:rPr>
              <a:t> variable in this way is disliked by many programmers. </a:t>
            </a:r>
          </a:p>
          <a:p>
            <a:pPr eaLnBrk="1" hangingPunct="1">
              <a:spcBef>
                <a:spcPct val="20000"/>
              </a:spcBef>
            </a:pPr>
            <a:r>
              <a:rPr lang="en-US" altLang="en-US" sz="1600" b="0" dirty="0">
                <a:latin typeface="Arial" panose="020B0604020202020204" pitchFamily="34" charset="0"/>
                <a:cs typeface="Courier New" panose="02070309020205020404" pitchFamily="49" charset="0"/>
              </a:rPr>
              <a:t>	</a:t>
            </a:r>
          </a:p>
          <a:p>
            <a:pPr eaLnBrk="1" hangingPunct="1">
              <a:spcBef>
                <a:spcPct val="20000"/>
              </a:spcBef>
            </a:pPr>
            <a:r>
              <a:rPr lang="en-US" altLang="en-US" sz="2400" b="0" i="1" dirty="0">
                <a:latin typeface="Arial" panose="020B0604020202020204" pitchFamily="34" charset="0"/>
                <a:cs typeface="Courier New" panose="02070309020205020404" pitchFamily="49" charset="0"/>
              </a:rPr>
              <a:t>	Why?</a:t>
            </a:r>
          </a:p>
          <a:p>
            <a:pPr eaLnBrk="1" hangingPunct="1">
              <a:spcBef>
                <a:spcPct val="20000"/>
              </a:spcBef>
            </a:pPr>
            <a:endParaRPr lang="en-US" altLang="en-US" sz="1600" b="0" i="1" dirty="0">
              <a:latin typeface="Arial" panose="020B0604020202020204" pitchFamily="34" charset="0"/>
              <a:cs typeface="Courier New" panose="02070309020205020404" pitchFamily="49" charset="0"/>
            </a:endParaRPr>
          </a:p>
          <a:p>
            <a:pPr eaLnBrk="1" hangingPunct="1">
              <a:spcBef>
                <a:spcPct val="20000"/>
              </a:spcBef>
              <a:buFontTx/>
              <a:buChar char="•"/>
            </a:pPr>
            <a:r>
              <a:rPr lang="en-US" altLang="en-US" sz="2400" dirty="0" err="1">
                <a:cs typeface="Courier New" panose="02070309020205020404" pitchFamily="49" charset="0"/>
              </a:rPr>
              <a:t>cin.fail</a:t>
            </a:r>
            <a:r>
              <a:rPr lang="en-US" altLang="en-US" sz="2400" b="0" dirty="0">
                <a:latin typeface="Arial" panose="020B0604020202020204" pitchFamily="34" charset="0"/>
                <a:cs typeface="Courier New" panose="02070309020205020404" pitchFamily="49" charset="0"/>
              </a:rPr>
              <a:t> is set </a:t>
            </a:r>
            <a:r>
              <a:rPr lang="en-US" altLang="en-US" sz="2400" b="0" i="1" dirty="0">
                <a:latin typeface="Arial" panose="020B0604020202020204" pitchFamily="34" charset="0"/>
                <a:cs typeface="Courier New" panose="02070309020205020404" pitchFamily="49" charset="0"/>
              </a:rPr>
              <a:t>when</a:t>
            </a:r>
            <a:r>
              <a:rPr lang="en-US" altLang="en-US" sz="2400" b="0" dirty="0">
                <a:latin typeface="Arial" panose="020B0604020202020204" pitchFamily="34" charset="0"/>
                <a:cs typeface="Courier New" panose="02070309020205020404" pitchFamily="49" charset="0"/>
              </a:rPr>
              <a:t> </a:t>
            </a:r>
            <a:r>
              <a:rPr lang="en-US" altLang="en-US" sz="2400" dirty="0">
                <a:cs typeface="Courier New" panose="02070309020205020404" pitchFamily="49" charset="0"/>
              </a:rPr>
              <a:t>&gt;&gt;</a:t>
            </a:r>
            <a:r>
              <a:rPr lang="en-US" altLang="en-US" sz="2400" b="0" dirty="0">
                <a:latin typeface="Arial" panose="020B0604020202020204" pitchFamily="34" charset="0"/>
                <a:cs typeface="Courier New" panose="02070309020205020404" pitchFamily="49" charset="0"/>
              </a:rPr>
              <a:t> fails </a:t>
            </a:r>
            <a:br>
              <a:rPr lang="en-US" altLang="en-US" sz="2400" b="0" dirty="0">
                <a:latin typeface="Arial" panose="020B0604020202020204" pitchFamily="34" charset="0"/>
                <a:cs typeface="Courier New" panose="02070309020205020404" pitchFamily="49" charset="0"/>
              </a:rPr>
            </a:br>
            <a:r>
              <a:rPr lang="en-US" altLang="en-US" sz="2400" b="0" dirty="0">
                <a:latin typeface="Arial" panose="020B0604020202020204" pitchFamily="34" charset="0"/>
                <a:cs typeface="Courier New" panose="02070309020205020404" pitchFamily="49" charset="0"/>
              </a:rPr>
              <a:t>It is not really a top or bottom test.</a:t>
            </a:r>
            <a:br>
              <a:rPr lang="en-US" altLang="en-US" sz="2400" b="0" dirty="0">
                <a:latin typeface="Arial" panose="020B0604020202020204" pitchFamily="34" charset="0"/>
                <a:cs typeface="Courier New" panose="02070309020205020404" pitchFamily="49" charset="0"/>
              </a:rPr>
            </a:br>
            <a:br>
              <a:rPr lang="en-US" altLang="en-US" sz="1600" b="0" dirty="0">
                <a:latin typeface="Arial" panose="020B0604020202020204" pitchFamily="34" charset="0"/>
                <a:cs typeface="Courier New" panose="02070309020205020404" pitchFamily="49" charset="0"/>
              </a:rPr>
            </a:br>
            <a:r>
              <a:rPr lang="en-US" altLang="en-US" sz="2400" b="0" dirty="0">
                <a:latin typeface="Arial" panose="020B0604020202020204" pitchFamily="34" charset="0"/>
                <a:cs typeface="Courier New" panose="02070309020205020404" pitchFamily="49" charset="0"/>
              </a:rPr>
              <a:t>If only we could use the input itself to control</a:t>
            </a:r>
            <a:br>
              <a:rPr lang="en-US" altLang="en-US" sz="2400" b="0" dirty="0">
                <a:latin typeface="Arial" panose="020B0604020202020204" pitchFamily="34" charset="0"/>
                <a:cs typeface="Courier New" panose="02070309020205020404" pitchFamily="49" charset="0"/>
              </a:rPr>
            </a:br>
            <a:r>
              <a:rPr lang="en-US" altLang="en-US" sz="2400" b="0" dirty="0">
                <a:latin typeface="Arial" panose="020B0604020202020204" pitchFamily="34" charset="0"/>
                <a:cs typeface="Courier New" panose="02070309020205020404" pitchFamily="49" charset="0"/>
              </a:rPr>
              <a:t>the loop – we can!</a:t>
            </a:r>
          </a:p>
          <a:p>
            <a:pPr eaLnBrk="1" hangingPunct="1">
              <a:spcBef>
                <a:spcPct val="20000"/>
              </a:spcBef>
              <a:buFontTx/>
              <a:buChar char="•"/>
            </a:pPr>
            <a:endParaRPr lang="en-US" altLang="en-US" sz="1600" b="0" dirty="0">
              <a:latin typeface="Arial" panose="020B0604020202020204" pitchFamily="34" charset="0"/>
              <a:cs typeface="Courier New" panose="02070309020205020404" pitchFamily="49" charset="0"/>
            </a:endParaRPr>
          </a:p>
          <a:p>
            <a:pPr eaLnBrk="1" hangingPunct="1">
              <a:spcBef>
                <a:spcPct val="20000"/>
              </a:spcBef>
              <a:buFontTx/>
              <a:buChar char="•"/>
            </a:pPr>
            <a:r>
              <a:rPr lang="en-US" altLang="en-US" sz="2400" b="0" dirty="0">
                <a:latin typeface="Arial" panose="020B0604020202020204" pitchFamily="34" charset="0"/>
                <a:cs typeface="Courier New" panose="02070309020205020404" pitchFamily="49" charset="0"/>
              </a:rPr>
              <a:t>An input &gt;&gt; operation that does not succeed returns </a:t>
            </a:r>
            <a:r>
              <a:rPr lang="en-US" altLang="en-US" sz="2400" dirty="0">
                <a:cs typeface="Courier New" panose="02070309020205020404" pitchFamily="49" charset="0"/>
              </a:rPr>
              <a:t>false,</a:t>
            </a:r>
            <a:r>
              <a:rPr lang="en-US" altLang="en-US" sz="2400" b="0" dirty="0">
                <a:latin typeface="Arial" panose="020B0604020202020204" pitchFamily="34" charset="0"/>
                <a:cs typeface="Courier New" panose="02070309020205020404" pitchFamily="49" charset="0"/>
              </a:rPr>
              <a:t> so it can be used in the </a:t>
            </a:r>
            <a:r>
              <a:rPr lang="en-US" altLang="en-US" sz="2400" dirty="0">
                <a:cs typeface="Courier New" panose="02070309020205020404" pitchFamily="49" charset="0"/>
              </a:rPr>
              <a:t>while</a:t>
            </a:r>
            <a:r>
              <a:rPr lang="en-US" altLang="en-US" sz="2400" b="0" dirty="0">
                <a:latin typeface="Arial" panose="020B0604020202020204" pitchFamily="34" charset="0"/>
                <a:cs typeface="Courier New" panose="02070309020205020404" pitchFamily="49" charset="0"/>
              </a:rPr>
              <a:t>’s test.</a:t>
            </a: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2592223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4"/>
          <p:cNvSpPr>
            <a:spLocks noChangeArrowheads="1"/>
          </p:cNvSpPr>
          <p:nvPr/>
        </p:nvSpPr>
        <p:spPr bwMode="auto">
          <a:xfrm>
            <a:off x="457200" y="673100"/>
            <a:ext cx="8077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37931725" indent="-37474525" eaLnBrk="0" hangingPunct="0">
              <a:defRPr sz="2000" b="1">
                <a:solidFill>
                  <a:schemeClr val="tx1"/>
                </a:solidFill>
                <a:latin typeface="Courier New" panose="02070309020205020404" pitchFamily="49" charset="0"/>
                <a:ea typeface="MS PGothic" panose="020B0600070205080204" pitchFamily="34" charset="-128"/>
              </a:defRPr>
            </a:lvl2pPr>
            <a:lvl3pPr eaLnBrk="0" hangingPunct="0">
              <a:defRPr sz="2000" b="1">
                <a:solidFill>
                  <a:schemeClr val="tx1"/>
                </a:solidFill>
                <a:latin typeface="Courier New" panose="02070309020205020404" pitchFamily="49" charset="0"/>
                <a:ea typeface="MS PGothic" panose="020B0600070205080204" pitchFamily="34" charset="-128"/>
              </a:defRPr>
            </a:lvl3pPr>
            <a:lvl4pPr eaLnBrk="0" hangingPunct="0">
              <a:defRPr sz="2000" b="1">
                <a:solidFill>
                  <a:schemeClr val="tx1"/>
                </a:solidFill>
                <a:latin typeface="Courier New" panose="02070309020205020404" pitchFamily="49" charset="0"/>
                <a:ea typeface="MS PGothic" panose="020B0600070205080204" pitchFamily="34" charset="-128"/>
              </a:defRPr>
            </a:lvl4pPr>
            <a:lvl5pPr eaLnBrk="0" hangingPunct="0">
              <a:defRPr sz="2000" b="1">
                <a:solidFill>
                  <a:schemeClr val="tx1"/>
                </a:solidFill>
                <a:latin typeface="Courier New" panose="0207030902020502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endParaRPr lang="en-US" altLang="en-US" sz="2400" b="0" dirty="0">
              <a:latin typeface="Arial" panose="020B0604020202020204" pitchFamily="34" charset="0"/>
            </a:endParaRPr>
          </a:p>
          <a:p>
            <a:pPr eaLnBrk="1" hangingPunct="1"/>
            <a:r>
              <a:rPr lang="en-US" altLang="en-US" sz="2400" b="0" dirty="0">
                <a:latin typeface="Arial" panose="020B0604020202020204" pitchFamily="34" charset="0"/>
              </a:rPr>
              <a:t>To avoid the need for </a:t>
            </a:r>
            <a:r>
              <a:rPr lang="en-US" altLang="en-US" sz="2400" b="0" dirty="0">
                <a:cs typeface="Courier New" panose="02070309020205020404" pitchFamily="49" charset="0"/>
              </a:rPr>
              <a:t>break</a:t>
            </a:r>
            <a:r>
              <a:rPr lang="en-US" altLang="en-US" sz="2400" b="0" dirty="0">
                <a:latin typeface="Arial" panose="020B0604020202020204" pitchFamily="34" charset="0"/>
              </a:rPr>
              <a:t> and testing </a:t>
            </a:r>
            <a:r>
              <a:rPr lang="en-US" altLang="en-US" sz="2400" b="0" dirty="0" err="1">
                <a:cs typeface="Courier New" panose="02070309020205020404" pitchFamily="49" charset="0"/>
              </a:rPr>
              <a:t>cin.fail</a:t>
            </a:r>
            <a:r>
              <a:rPr lang="en-US" altLang="en-US" sz="2400" b="0" dirty="0">
                <a:latin typeface="Arial" panose="020B0604020202020204" pitchFamily="34" charset="0"/>
              </a:rPr>
              <a:t>, you can use the input statement as the condition of the </a:t>
            </a:r>
            <a:r>
              <a:rPr lang="en-US" altLang="en-US" sz="2400" b="0" dirty="0">
                <a:cs typeface="Courier New" panose="02070309020205020404" pitchFamily="49" charset="0"/>
              </a:rPr>
              <a:t>while() </a:t>
            </a:r>
            <a:r>
              <a:rPr lang="en-US" altLang="en-US" sz="2400" b="0" dirty="0">
                <a:latin typeface="Arial" panose="020B0604020202020204" pitchFamily="34" charset="0"/>
              </a:rPr>
              <a:t>loop:</a:t>
            </a:r>
          </a:p>
          <a:p>
            <a:pPr eaLnBrk="1" hangingPunct="1"/>
            <a:endParaRPr lang="en-US" altLang="en-US" sz="2400" b="0" dirty="0">
              <a:latin typeface="Arial" panose="020B0604020202020204" pitchFamily="34" charset="0"/>
            </a:endParaRPr>
          </a:p>
          <a:p>
            <a:pPr eaLnBrk="1" hangingPunct="1"/>
            <a:endParaRPr lang="en-US" altLang="en-US" sz="2400" b="0" dirty="0">
              <a:latin typeface="Arial" panose="020B0604020202020204" pitchFamily="34" charset="0"/>
            </a:endParaRPr>
          </a:p>
          <a:p>
            <a:pPr eaLnBrk="1" hangingPunct="1"/>
            <a:r>
              <a:rPr lang="en-US" altLang="en-US" sz="2400" dirty="0" err="1"/>
              <a:t>cout</a:t>
            </a:r>
            <a:r>
              <a:rPr lang="en-US" altLang="en-US" sz="2400" dirty="0"/>
              <a:t> &lt;&lt; "Enter values, Q to quit: ";</a:t>
            </a:r>
          </a:p>
          <a:p>
            <a:pPr eaLnBrk="1" hangingPunct="1"/>
            <a:r>
              <a:rPr lang="en-US" altLang="en-US" sz="2400" dirty="0"/>
              <a:t>while (</a:t>
            </a:r>
            <a:r>
              <a:rPr lang="en-US" altLang="en-US" sz="2400" u="sng" dirty="0" err="1">
                <a:solidFill>
                  <a:srgbClr val="FF0000"/>
                </a:solidFill>
              </a:rPr>
              <a:t>cin</a:t>
            </a:r>
            <a:r>
              <a:rPr lang="en-US" altLang="en-US" sz="2400" u="sng" dirty="0">
                <a:solidFill>
                  <a:srgbClr val="FF0000"/>
                </a:solidFill>
              </a:rPr>
              <a:t> &gt;&gt; value</a:t>
            </a:r>
            <a:r>
              <a:rPr lang="en-US" altLang="en-US" sz="2400" dirty="0"/>
              <a:t>)</a:t>
            </a:r>
          </a:p>
          <a:p>
            <a:pPr eaLnBrk="1" hangingPunct="1"/>
            <a:r>
              <a:rPr lang="en-US" altLang="en-US" sz="2400" dirty="0"/>
              <a:t>{</a:t>
            </a:r>
          </a:p>
          <a:p>
            <a:pPr eaLnBrk="1" hangingPunct="1"/>
            <a:r>
              <a:rPr lang="en-US" altLang="en-US" sz="2400" dirty="0"/>
              <a:t>   </a:t>
            </a:r>
            <a:r>
              <a:rPr lang="en-US" altLang="en-US" sz="2400" i="1" dirty="0"/>
              <a:t>// process value here</a:t>
            </a:r>
          </a:p>
          <a:p>
            <a:pPr eaLnBrk="1" hangingPunct="1"/>
            <a:r>
              <a:rPr lang="en-US" altLang="en-US" sz="2400" dirty="0"/>
              <a:t>}</a:t>
            </a:r>
          </a:p>
          <a:p>
            <a:pPr eaLnBrk="1" hangingPunct="1"/>
            <a:r>
              <a:rPr lang="en-US" altLang="en-US" sz="2400" dirty="0" err="1"/>
              <a:t>cin.clear</a:t>
            </a:r>
            <a:r>
              <a:rPr lang="en-US" altLang="en-US" sz="2400" dirty="0"/>
              <a:t>();</a:t>
            </a:r>
          </a:p>
        </p:txBody>
      </p:sp>
      <p:sp>
        <p:nvSpPr>
          <p:cNvPr id="189444" name="Rectangle 5"/>
          <p:cNvSpPr>
            <a:spLocks noGrp="1" noChangeArrowheads="1"/>
          </p:cNvSpPr>
          <p:nvPr>
            <p:ph type="title"/>
          </p:nvPr>
        </p:nvSpPr>
        <p:spPr>
          <a:xfrm>
            <a:off x="361950" y="139700"/>
            <a:ext cx="8267699" cy="533400"/>
          </a:xfrm>
          <a:noFill/>
        </p:spPr>
        <p:txBody>
          <a:bodyPr/>
          <a:lstStyle/>
          <a:p>
            <a:pPr eaLnBrk="1" hangingPunct="1"/>
            <a:r>
              <a:rPr lang="en-US" altLang="en-US" dirty="0"/>
              <a:t>Failed Input Loop Control – No </a:t>
            </a:r>
            <a:r>
              <a:rPr lang="en-US" altLang="en-US" dirty="0" err="1">
                <a:latin typeface="Courier New" panose="02070309020205020404" pitchFamily="49" charset="0"/>
                <a:cs typeface="Courier New" panose="02070309020205020404" pitchFamily="49" charset="0"/>
              </a:rPr>
              <a:t>cin.fail</a:t>
            </a:r>
            <a:r>
              <a:rPr lang="en-US" altLang="en-US" dirty="0">
                <a:latin typeface="Courier New" panose="02070309020205020404" pitchFamily="49" charset="0"/>
                <a:cs typeface="Courier New" panose="02070309020205020404" pitchFamily="49" charset="0"/>
              </a:rPr>
              <a:t>() </a:t>
            </a:r>
            <a:r>
              <a:rPr lang="en-US" altLang="en-US" dirty="0"/>
              <a:t>needed</a:t>
            </a: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62620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52400"/>
            <a:ext cx="7886699" cy="533400"/>
          </a:xfrm>
        </p:spPr>
        <p:txBody>
          <a:bodyPr/>
          <a:lstStyle/>
          <a:p>
            <a:r>
              <a:rPr lang="en-US" dirty="0"/>
              <a:t>Redirection of Input and Output to Files</a:t>
            </a:r>
          </a:p>
        </p:txBody>
      </p:sp>
      <p:sp>
        <p:nvSpPr>
          <p:cNvPr id="3" name="Content Placeholder 2"/>
          <p:cNvSpPr>
            <a:spLocks noGrp="1"/>
          </p:cNvSpPr>
          <p:nvPr>
            <p:ph idx="1"/>
          </p:nvPr>
        </p:nvSpPr>
        <p:spPr>
          <a:xfrm>
            <a:off x="334370" y="685800"/>
            <a:ext cx="8229600" cy="4525962"/>
          </a:xfrm>
        </p:spPr>
        <p:txBody>
          <a:bodyPr/>
          <a:lstStyle/>
          <a:p>
            <a:r>
              <a:rPr lang="en-US" sz="2400" dirty="0"/>
              <a:t>To avoid having to type all the input to your program every time you re-test it, you can save the input in a text file, and run your program with "input redirection" via the &lt; sign, as:</a:t>
            </a:r>
          </a:p>
          <a:p>
            <a:pPr marL="457200" lvl="1" indent="0" algn="ctr">
              <a:buNone/>
            </a:pPr>
            <a:r>
              <a:rPr lang="en-US" sz="2400" b="1" dirty="0" err="1">
                <a:solidFill>
                  <a:srgbClr val="FF0000"/>
                </a:solidFill>
                <a:latin typeface="Courier New" panose="02070309020205020404" pitchFamily="49" charset="0"/>
                <a:cs typeface="Courier New" panose="02070309020205020404" pitchFamily="49" charset="0"/>
              </a:rPr>
              <a:t>myprogram</a:t>
            </a:r>
            <a:r>
              <a:rPr lang="en-US" sz="2400" b="1" dirty="0">
                <a:solidFill>
                  <a:srgbClr val="FF0000"/>
                </a:solidFill>
                <a:latin typeface="Courier New" panose="02070309020205020404" pitchFamily="49" charset="0"/>
                <a:cs typeface="Courier New" panose="02070309020205020404" pitchFamily="49" charset="0"/>
              </a:rPr>
              <a:t> &lt; myinput.txt</a:t>
            </a:r>
          </a:p>
          <a:p>
            <a:pPr lvl="2"/>
            <a:r>
              <a:rPr lang="en-US" sz="2000" dirty="0"/>
              <a:t>This assumes you have compiled an ".exe" file from your code called myprogram.exe, and have typed the above in a command line window</a:t>
            </a:r>
          </a:p>
          <a:p>
            <a:r>
              <a:rPr lang="en-US" sz="2400" dirty="0"/>
              <a:t>Likewise, to store the output from your program, you can redirect it to a file instead of the screen by using &gt;</a:t>
            </a:r>
          </a:p>
          <a:p>
            <a:pPr marL="457200" lvl="1" indent="0" algn="ctr">
              <a:buNone/>
            </a:pPr>
            <a:r>
              <a:rPr lang="en-US" sz="2400" b="1" dirty="0" err="1">
                <a:solidFill>
                  <a:srgbClr val="FF0000"/>
                </a:solidFill>
                <a:latin typeface="Courier New" panose="02070309020205020404" pitchFamily="49" charset="0"/>
                <a:cs typeface="Courier New" panose="02070309020205020404" pitchFamily="49" charset="0"/>
              </a:rPr>
              <a:t>myprogram</a:t>
            </a:r>
            <a:r>
              <a:rPr lang="en-US" sz="2400" b="1" dirty="0">
                <a:solidFill>
                  <a:srgbClr val="FF0000"/>
                </a:solidFill>
                <a:latin typeface="Courier New" panose="02070309020205020404" pitchFamily="49" charset="0"/>
                <a:cs typeface="Courier New" panose="02070309020205020404" pitchFamily="49" charset="0"/>
              </a:rPr>
              <a:t> &gt; myoutput.txt</a:t>
            </a:r>
          </a:p>
          <a:p>
            <a:r>
              <a:rPr lang="en-US" sz="2400" dirty="0"/>
              <a:t>And you can do both input and output from files:</a:t>
            </a:r>
          </a:p>
          <a:p>
            <a:pPr marL="457200" lvl="1" indent="0" algn="ctr">
              <a:buNone/>
            </a:pPr>
            <a:r>
              <a:rPr lang="en-US" sz="2400" b="1" dirty="0" err="1">
                <a:solidFill>
                  <a:srgbClr val="FF0000"/>
                </a:solidFill>
                <a:latin typeface="Courier New" panose="02070309020205020404" pitchFamily="49" charset="0"/>
                <a:cs typeface="Courier New" panose="02070309020205020404" pitchFamily="49" charset="0"/>
              </a:rPr>
              <a:t>myprogram</a:t>
            </a:r>
            <a:r>
              <a:rPr lang="en-US" sz="2400" b="1" dirty="0">
                <a:solidFill>
                  <a:srgbClr val="FF0000"/>
                </a:solidFill>
                <a:latin typeface="Courier New" panose="02070309020205020404" pitchFamily="49" charset="0"/>
                <a:cs typeface="Courier New" panose="02070309020205020404" pitchFamily="49" charset="0"/>
              </a:rPr>
              <a:t> &lt; myinput.txt &gt; myoutput.txt</a:t>
            </a:r>
          </a:p>
          <a:p>
            <a:pPr marL="457200" lvl="1" indent="0" algn="ctr">
              <a:buNone/>
            </a:pPr>
            <a:endParaRPr lang="en-US" sz="2400" b="1" dirty="0">
              <a:solidFill>
                <a:srgbClr val="FF0000"/>
              </a:solidFill>
              <a:latin typeface="Courier New" panose="02070309020205020404" pitchFamily="49" charset="0"/>
              <a:cs typeface="Courier New" panose="02070309020205020404" pitchFamily="49" charset="0"/>
            </a:endParaRPr>
          </a:p>
          <a:p>
            <a:endParaRPr lang="en-US" sz="2800" dirty="0"/>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157493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0179" name="Text Box 5"/>
          <p:cNvSpPr txBox="1">
            <a:spLocks noChangeArrowheads="1"/>
          </p:cNvSpPr>
          <p:nvPr/>
        </p:nvSpPr>
        <p:spPr bwMode="auto">
          <a:xfrm>
            <a:off x="442000" y="1124211"/>
            <a:ext cx="8010525"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2400" b="0" dirty="0">
                <a:latin typeface="Arial" panose="020B0604020202020204" pitchFamily="34" charset="0"/>
              </a:rPr>
              <a:t>The </a:t>
            </a:r>
            <a:r>
              <a:rPr lang="en-US" altLang="en-US" sz="2400" dirty="0"/>
              <a:t>while()</a:t>
            </a:r>
            <a:r>
              <a:rPr lang="en-US" altLang="en-US" sz="2400" b="0" dirty="0">
                <a:latin typeface="Arial" panose="020B0604020202020204" pitchFamily="34" charset="0"/>
              </a:rPr>
              <a:t> loop’s condition test is the first thing</a:t>
            </a:r>
            <a:br>
              <a:rPr lang="en-US" altLang="en-US" sz="2400" b="0" dirty="0">
                <a:latin typeface="Arial" panose="020B0604020202020204" pitchFamily="34" charset="0"/>
              </a:rPr>
            </a:br>
            <a:r>
              <a:rPr lang="en-US" altLang="en-US" sz="2400" b="0" dirty="0">
                <a:latin typeface="Arial" panose="020B0604020202020204" pitchFamily="34" charset="0"/>
              </a:rPr>
              <a:t>that occurs in its execution.</a:t>
            </a:r>
          </a:p>
          <a:p>
            <a:pPr algn="ctr" eaLnBrk="1" hangingPunct="1">
              <a:spcBef>
                <a:spcPct val="50000"/>
              </a:spcBef>
            </a:pPr>
            <a:endParaRPr lang="en-US" altLang="en-US" sz="2400" b="0" dirty="0">
              <a:latin typeface="Arial" panose="020B0604020202020204" pitchFamily="34" charset="0"/>
            </a:endParaRPr>
          </a:p>
          <a:p>
            <a:pPr algn="ctr" eaLnBrk="1" hangingPunct="1">
              <a:spcBef>
                <a:spcPct val="50000"/>
              </a:spcBef>
            </a:pPr>
            <a:r>
              <a:rPr lang="en-US" altLang="en-US" sz="2400" b="0" dirty="0">
                <a:latin typeface="Arial" panose="020B0604020202020204" pitchFamily="34" charset="0"/>
              </a:rPr>
              <a:t>The </a:t>
            </a:r>
            <a:r>
              <a:rPr lang="en-US" altLang="en-US" sz="2400" dirty="0"/>
              <a:t>do</a:t>
            </a:r>
            <a:r>
              <a:rPr lang="en-US" altLang="en-US" sz="2400" b="0" dirty="0">
                <a:latin typeface="Arial" panose="020B0604020202020204" pitchFamily="34" charset="0"/>
              </a:rPr>
              <a:t> loop (or </a:t>
            </a:r>
            <a:r>
              <a:rPr lang="en-US" altLang="en-US" sz="2400" dirty="0"/>
              <a:t>do-while</a:t>
            </a:r>
            <a:r>
              <a:rPr lang="en-US" altLang="en-US" sz="2400" b="0" dirty="0">
                <a:latin typeface="Arial" panose="020B0604020202020204" pitchFamily="34" charset="0"/>
              </a:rPr>
              <a:t> loop) has its condition tested only after at least one execution of the statements.  The test is at the bottom of the loop:</a:t>
            </a:r>
          </a:p>
          <a:p>
            <a:pPr eaLnBrk="1" hangingPunct="1">
              <a:spcBef>
                <a:spcPct val="50000"/>
              </a:spcBef>
            </a:pPr>
            <a:r>
              <a:rPr lang="en-US" altLang="en-US" sz="2800" dirty="0"/>
              <a:t>do</a:t>
            </a:r>
          </a:p>
          <a:p>
            <a:pPr eaLnBrk="1" hangingPunct="1"/>
            <a:r>
              <a:rPr lang="en-US" altLang="en-US" sz="2800" dirty="0"/>
              <a:t>{</a:t>
            </a:r>
          </a:p>
          <a:p>
            <a:pPr eaLnBrk="1" hangingPunct="1"/>
            <a:r>
              <a:rPr lang="en-US" altLang="en-US" sz="2800" i="1" dirty="0"/>
              <a:t>   statements</a:t>
            </a:r>
          </a:p>
          <a:p>
            <a:pPr eaLnBrk="1" hangingPunct="1"/>
            <a:r>
              <a:rPr lang="en-US" altLang="en-US" sz="2800" dirty="0"/>
              <a:t>}</a:t>
            </a:r>
          </a:p>
          <a:p>
            <a:pPr eaLnBrk="1" hangingPunct="1"/>
            <a:r>
              <a:rPr lang="en-US" altLang="en-US" sz="2800" dirty="0"/>
              <a:t>while (</a:t>
            </a:r>
            <a:r>
              <a:rPr lang="en-US" altLang="en-US" sz="2800" i="1" dirty="0"/>
              <a:t>condition</a:t>
            </a:r>
            <a:r>
              <a:rPr lang="en-US" altLang="en-US" sz="2800" dirty="0"/>
              <a:t>);</a:t>
            </a:r>
          </a:p>
        </p:txBody>
      </p:sp>
      <p:sp>
        <p:nvSpPr>
          <p:cNvPr id="50180" name="Rectangle 6"/>
          <p:cNvSpPr>
            <a:spLocks noGrp="1" noChangeArrowheads="1"/>
          </p:cNvSpPr>
          <p:nvPr>
            <p:ph type="title"/>
          </p:nvPr>
        </p:nvSpPr>
        <p:spPr>
          <a:xfrm>
            <a:off x="800100" y="152400"/>
            <a:ext cx="6286500" cy="533400"/>
          </a:xfrm>
        </p:spPr>
        <p:txBody>
          <a:bodyPr/>
          <a:lstStyle/>
          <a:p>
            <a:pPr eaLnBrk="1" hangingPunct="1"/>
            <a:r>
              <a:rPr lang="en-US" altLang="en-US" dirty="0"/>
              <a:t>The </a:t>
            </a:r>
            <a:r>
              <a:rPr lang="en-US" altLang="en-US" sz="2600" dirty="0">
                <a:latin typeface="Courier New" panose="02070309020205020404" pitchFamily="49" charset="0"/>
                <a:cs typeface="Courier New" panose="02070309020205020404" pitchFamily="49" charset="0"/>
              </a:rPr>
              <a:t>do{ } </a:t>
            </a:r>
            <a:r>
              <a:rPr lang="en-US" altLang="en-US" dirty="0">
                <a:latin typeface="Courier New" panose="02070309020205020404" pitchFamily="49" charset="0"/>
                <a:cs typeface="Courier New" panose="02070309020205020404" pitchFamily="49" charset="0"/>
              </a:rPr>
              <a:t>while() </a:t>
            </a:r>
            <a:r>
              <a:rPr lang="en-US" altLang="en-US" dirty="0"/>
              <a:t>Loop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1203" name="Text Box 2"/>
          <p:cNvSpPr txBox="1">
            <a:spLocks noChangeArrowheads="1"/>
          </p:cNvSpPr>
          <p:nvPr/>
        </p:nvSpPr>
        <p:spPr bwMode="auto">
          <a:xfrm>
            <a:off x="703263" y="1571625"/>
            <a:ext cx="7585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2400" b="0">
                <a:latin typeface="Arial" panose="020B0604020202020204" pitchFamily="34" charset="0"/>
              </a:rPr>
              <a:t>This means that the </a:t>
            </a:r>
            <a:r>
              <a:rPr lang="en-US" altLang="en-US" sz="2400"/>
              <a:t>do</a:t>
            </a:r>
            <a:r>
              <a:rPr lang="en-US" altLang="en-US" sz="2400" b="0">
                <a:latin typeface="Arial" panose="020B0604020202020204" pitchFamily="34" charset="0"/>
              </a:rPr>
              <a:t> loop should be used only</a:t>
            </a:r>
            <a:br>
              <a:rPr lang="en-US" altLang="en-US" sz="2400" b="0">
                <a:latin typeface="Arial" panose="020B0604020202020204" pitchFamily="34" charset="0"/>
              </a:rPr>
            </a:br>
            <a:r>
              <a:rPr lang="en-US" altLang="en-US" sz="2400" b="0">
                <a:latin typeface="Arial" panose="020B0604020202020204" pitchFamily="34" charset="0"/>
              </a:rPr>
              <a:t>when the statements must be executed before</a:t>
            </a:r>
            <a:br>
              <a:rPr lang="en-US" altLang="en-US" sz="2400" b="0">
                <a:latin typeface="Arial" panose="020B0604020202020204" pitchFamily="34" charset="0"/>
              </a:rPr>
            </a:br>
            <a:r>
              <a:rPr lang="en-US" altLang="en-US" sz="2400" b="0">
                <a:latin typeface="Arial" panose="020B0604020202020204" pitchFamily="34" charset="0"/>
              </a:rPr>
              <a:t>there is any knowledge of the condition.</a:t>
            </a:r>
          </a:p>
        </p:txBody>
      </p:sp>
      <p:sp>
        <p:nvSpPr>
          <p:cNvPr id="51204" name="Rectangle 3"/>
          <p:cNvSpPr>
            <a:spLocks noGrp="1" noChangeArrowheads="1"/>
          </p:cNvSpPr>
          <p:nvPr>
            <p:ph type="title"/>
          </p:nvPr>
        </p:nvSpPr>
        <p:spPr>
          <a:xfrm>
            <a:off x="800100" y="152400"/>
            <a:ext cx="6286500" cy="533400"/>
          </a:xfrm>
        </p:spPr>
        <p:txBody>
          <a:bodyPr/>
          <a:lstStyle/>
          <a:p>
            <a:pPr eaLnBrk="1" hangingPunct="1"/>
            <a:r>
              <a:rPr lang="en-US" altLang="en-US"/>
              <a:t>The </a:t>
            </a:r>
            <a:r>
              <a:rPr lang="en-US" altLang="en-US" sz="2600">
                <a:latin typeface="Courier New" panose="02070309020205020404" pitchFamily="49" charset="0"/>
                <a:cs typeface="Courier New" panose="02070309020205020404" pitchFamily="49" charset="0"/>
              </a:rPr>
              <a:t>do</a:t>
            </a:r>
            <a:r>
              <a:rPr lang="en-US" altLang="en-US"/>
              <a:t> Loop</a:t>
            </a:r>
          </a:p>
        </p:txBody>
      </p:sp>
      <p:sp>
        <p:nvSpPr>
          <p:cNvPr id="126980" name="Text Box 4"/>
          <p:cNvSpPr txBox="1">
            <a:spLocks noChangeArrowheads="1"/>
          </p:cNvSpPr>
          <p:nvPr/>
        </p:nvSpPr>
        <p:spPr bwMode="auto">
          <a:xfrm>
            <a:off x="685800" y="4495800"/>
            <a:ext cx="7696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2400" b="0">
                <a:latin typeface="Arial" panose="020B0604020202020204" pitchFamily="34" charset="0"/>
              </a:rPr>
              <a:t>This also means that the </a:t>
            </a:r>
            <a:r>
              <a:rPr lang="en-US" altLang="en-US" sz="2400"/>
              <a:t>do</a:t>
            </a:r>
            <a:r>
              <a:rPr lang="en-US" altLang="en-US" sz="2400" b="0">
                <a:latin typeface="Arial" panose="020B0604020202020204" pitchFamily="34" charset="0"/>
              </a:rPr>
              <a:t> loop is the least used loop.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8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2227" name="Text Box 4"/>
          <p:cNvSpPr txBox="1">
            <a:spLocks noChangeArrowheads="1"/>
          </p:cNvSpPr>
          <p:nvPr/>
        </p:nvSpPr>
        <p:spPr bwMode="auto">
          <a:xfrm>
            <a:off x="590550" y="908222"/>
            <a:ext cx="82296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2400" b="0" dirty="0">
                <a:latin typeface="Arial" panose="020B0604020202020204" pitchFamily="34" charset="0"/>
              </a:rPr>
              <a:t>Code to keep asking a user for input until it satisfies a condition, such as non-negative for applying the </a:t>
            </a:r>
            <a:r>
              <a:rPr lang="en-US" altLang="en-US" sz="2400" b="0" dirty="0" err="1">
                <a:cs typeface="Courier New" panose="02070309020205020404" pitchFamily="49" charset="0"/>
              </a:rPr>
              <a:t>sqrt</a:t>
            </a:r>
            <a:r>
              <a:rPr lang="en-US" altLang="en-US" sz="2400" b="0" dirty="0">
                <a:cs typeface="Courier New" panose="02070309020205020404" pitchFamily="49" charset="0"/>
              </a:rPr>
              <a:t>()</a:t>
            </a:r>
            <a:r>
              <a:rPr lang="en-US" altLang="en-US" sz="2400" b="0" dirty="0">
                <a:latin typeface="Arial" panose="020B0604020202020204" pitchFamily="34" charset="0"/>
              </a:rPr>
              <a:t>:</a:t>
            </a:r>
          </a:p>
          <a:p>
            <a:pPr eaLnBrk="1" hangingPunct="1"/>
            <a:endParaRPr lang="en-US" altLang="en-US" sz="2400" b="0" dirty="0">
              <a:latin typeface="Arial" panose="020B0604020202020204" pitchFamily="34" charset="0"/>
            </a:endParaRPr>
          </a:p>
          <a:p>
            <a:pPr eaLnBrk="1" hangingPunct="1"/>
            <a:r>
              <a:rPr lang="en-US" sz="2400" b="0" dirty="0"/>
              <a:t>double value; </a:t>
            </a:r>
          </a:p>
          <a:p>
            <a:pPr eaLnBrk="1" hangingPunct="1"/>
            <a:r>
              <a:rPr lang="en-US" sz="2400" b="0" dirty="0"/>
              <a:t>do </a:t>
            </a:r>
          </a:p>
          <a:p>
            <a:pPr eaLnBrk="1" hangingPunct="1"/>
            <a:r>
              <a:rPr lang="en-US" sz="2400" b="0" dirty="0"/>
              <a:t>{ </a:t>
            </a:r>
          </a:p>
          <a:p>
            <a:pPr eaLnBrk="1" hangingPunct="1"/>
            <a:r>
              <a:rPr lang="en-US" sz="2400" b="0" dirty="0"/>
              <a:t> </a:t>
            </a:r>
            <a:r>
              <a:rPr lang="en-US" sz="2400" b="0" dirty="0" err="1"/>
              <a:t>cout</a:t>
            </a:r>
            <a:r>
              <a:rPr lang="en-US" sz="2400" b="0" dirty="0"/>
              <a:t> &lt;&lt; "Enter a number &gt;= 0: ";</a:t>
            </a:r>
          </a:p>
          <a:p>
            <a:pPr eaLnBrk="1" hangingPunct="1"/>
            <a:r>
              <a:rPr lang="en-US" sz="2400" b="0" dirty="0"/>
              <a:t> </a:t>
            </a:r>
            <a:r>
              <a:rPr lang="en-US" sz="2400" b="0" dirty="0" err="1"/>
              <a:t>cin</a:t>
            </a:r>
            <a:r>
              <a:rPr lang="en-US" sz="2400" b="0" dirty="0"/>
              <a:t> &gt;&gt; value; </a:t>
            </a:r>
          </a:p>
          <a:p>
            <a:pPr eaLnBrk="1" hangingPunct="1"/>
            <a:r>
              <a:rPr lang="en-US" sz="2400" b="0" dirty="0"/>
              <a:t>}</a:t>
            </a:r>
          </a:p>
          <a:p>
            <a:pPr eaLnBrk="1" hangingPunct="1"/>
            <a:r>
              <a:rPr lang="en-US" sz="2400" b="0" dirty="0"/>
              <a:t>while (value &lt; 0); </a:t>
            </a:r>
          </a:p>
          <a:p>
            <a:pPr eaLnBrk="1" hangingPunct="1"/>
            <a:endParaRPr lang="en-US" sz="2400" b="0" dirty="0"/>
          </a:p>
          <a:p>
            <a:pPr eaLnBrk="1" hangingPunct="1"/>
            <a:r>
              <a:rPr lang="en-US" sz="2400" b="0" dirty="0" err="1"/>
              <a:t>cout</a:t>
            </a:r>
            <a:r>
              <a:rPr lang="en-US" sz="2400" b="0" dirty="0"/>
              <a:t> &lt;&lt; "The square root is " &lt;&lt; </a:t>
            </a:r>
            <a:r>
              <a:rPr lang="en-US" sz="2400" b="0" dirty="0" err="1"/>
              <a:t>sqrt</a:t>
            </a:r>
            <a:r>
              <a:rPr lang="en-US" sz="2400" b="0" dirty="0"/>
              <a:t>(value) &lt;&lt; </a:t>
            </a:r>
            <a:r>
              <a:rPr lang="en-US" sz="2400" b="0" dirty="0" err="1"/>
              <a:t>endl</a:t>
            </a:r>
            <a:r>
              <a:rPr lang="en-US" sz="2400" b="0" dirty="0"/>
              <a:t>;</a:t>
            </a:r>
            <a:endParaRPr lang="en-US" altLang="en-US" sz="2400" dirty="0"/>
          </a:p>
          <a:p>
            <a:pPr eaLnBrk="1" hangingPunct="1"/>
            <a:br>
              <a:rPr lang="en-US" altLang="en-US" sz="2400" b="0" dirty="0">
                <a:latin typeface="Arial" panose="020B0604020202020204" pitchFamily="34" charset="0"/>
              </a:rPr>
            </a:br>
            <a:endParaRPr lang="en-US" altLang="en-US" sz="2400" dirty="0"/>
          </a:p>
        </p:txBody>
      </p:sp>
      <p:sp>
        <p:nvSpPr>
          <p:cNvPr id="52228" name="Rectangle 7"/>
          <p:cNvSpPr>
            <a:spLocks noGrp="1" noChangeArrowheads="1"/>
          </p:cNvSpPr>
          <p:nvPr>
            <p:ph type="title"/>
          </p:nvPr>
        </p:nvSpPr>
        <p:spPr>
          <a:xfrm>
            <a:off x="800100" y="152400"/>
            <a:ext cx="7810500" cy="533400"/>
          </a:xfrm>
          <a:noFill/>
        </p:spPr>
        <p:txBody>
          <a:bodyPr/>
          <a:lstStyle/>
          <a:p>
            <a:pPr eaLnBrk="1" hangingPunct="1"/>
            <a:r>
              <a:rPr lang="en-US" altLang="en-US" sz="2600" dirty="0">
                <a:latin typeface="Courier New" panose="02070309020205020404" pitchFamily="49" charset="0"/>
                <a:cs typeface="Courier New" panose="02070309020205020404" pitchFamily="49" charset="0"/>
              </a:rPr>
              <a:t>do{ }</a:t>
            </a:r>
            <a:r>
              <a:rPr lang="en-US" altLang="en-US" dirty="0"/>
              <a:t> Loop Code: getting user input Repeatedly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3251" name="Rectangle 3"/>
          <p:cNvSpPr>
            <a:spLocks noGrp="1" noChangeArrowheads="1"/>
          </p:cNvSpPr>
          <p:nvPr>
            <p:ph type="title"/>
          </p:nvPr>
        </p:nvSpPr>
        <p:spPr>
          <a:xfrm>
            <a:off x="0" y="152400"/>
            <a:ext cx="8181975" cy="533400"/>
          </a:xfrm>
          <a:noFill/>
        </p:spPr>
        <p:txBody>
          <a:bodyPr/>
          <a:lstStyle/>
          <a:p>
            <a:pPr eaLnBrk="1" hangingPunct="1"/>
            <a:r>
              <a:rPr lang="en-US" altLang="en-US"/>
              <a:t>Flowcharts for the </a:t>
            </a:r>
            <a:r>
              <a:rPr lang="en-US" altLang="en-US">
                <a:latin typeface="Courier New" panose="02070309020205020404" pitchFamily="49" charset="0"/>
              </a:rPr>
              <a:t>while</a:t>
            </a:r>
            <a:r>
              <a:rPr lang="en-US" altLang="en-US"/>
              <a:t> Loop and the </a:t>
            </a:r>
            <a:r>
              <a:rPr lang="en-US" altLang="en-US" sz="2600">
                <a:latin typeface="Courier New" panose="02070309020205020404" pitchFamily="49" charset="0"/>
                <a:cs typeface="Courier New" panose="02070309020205020404" pitchFamily="49" charset="0"/>
              </a:rPr>
              <a:t>do</a:t>
            </a:r>
            <a:r>
              <a:rPr lang="en-US" altLang="en-US"/>
              <a:t> Loop</a:t>
            </a:r>
          </a:p>
        </p:txBody>
      </p:sp>
      <p:pic>
        <p:nvPicPr>
          <p:cNvPr id="53252" name="Picture 4" descr="Flowcharts for while() and do while, with decision diamond at the top of the while loop, and at the bottom of the do..while loop. The only other box in the charts is the loop body 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085850"/>
            <a:ext cx="852487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Example of </a:t>
            </a:r>
            <a:r>
              <a:rPr lang="en-US" dirty="0">
                <a:latin typeface="Courier New" panose="02070309020205020404" pitchFamily="49" charset="0"/>
                <a:cs typeface="Courier New" panose="02070309020205020404" pitchFamily="49" charset="0"/>
              </a:rPr>
              <a:t>do…while</a:t>
            </a:r>
          </a:p>
        </p:txBody>
      </p:sp>
      <p:sp>
        <p:nvSpPr>
          <p:cNvPr id="3" name="Content Placeholder 2"/>
          <p:cNvSpPr>
            <a:spLocks noGrp="1"/>
          </p:cNvSpPr>
          <p:nvPr>
            <p:ph idx="1"/>
          </p:nvPr>
        </p:nvSpPr>
        <p:spPr>
          <a:xfrm>
            <a:off x="469557" y="982727"/>
            <a:ext cx="8229600" cy="4525962"/>
          </a:xfrm>
        </p:spPr>
        <p:txBody>
          <a:bodyPr/>
          <a:lstStyle/>
          <a:p>
            <a:r>
              <a:rPr lang="en-US" dirty="0"/>
              <a:t>What output does this loop generate?</a:t>
            </a:r>
          </a:p>
          <a:p>
            <a:pPr marL="0" indent="0">
              <a:buNone/>
            </a:pPr>
            <a:r>
              <a:rPr lang="en-US" dirty="0"/>
              <a:t> </a:t>
            </a: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j = 1; </a:t>
            </a:r>
          </a:p>
          <a:p>
            <a:pPr marL="0" indent="0">
              <a:buNone/>
            </a:pPr>
            <a:r>
              <a:rPr lang="en-US" dirty="0">
                <a:latin typeface="Courier New" panose="02070309020205020404" pitchFamily="49" charset="0"/>
                <a:cs typeface="Courier New" panose="02070309020205020404" pitchFamily="49" charset="0"/>
              </a:rPr>
              <a:t>do </a:t>
            </a:r>
          </a:p>
          <a:p>
            <a:pPr marL="0"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value = j * 2; </a:t>
            </a:r>
          </a:p>
          <a:p>
            <a:pPr marL="457200" lvl="1" indent="0">
              <a:buNone/>
            </a:pPr>
            <a:r>
              <a:rPr lang="en-US" dirty="0" err="1">
                <a:latin typeface="Courier New" panose="02070309020205020404" pitchFamily="49" charset="0"/>
                <a:cs typeface="Courier New" panose="02070309020205020404" pitchFamily="49" charset="0"/>
              </a:rPr>
              <a:t>j++</a:t>
            </a:r>
            <a:r>
              <a:rPr lang="en-US" dirty="0">
                <a:latin typeface="Courier New" panose="02070309020205020404" pitchFamily="49" charset="0"/>
                <a:cs typeface="Courier New" panose="02070309020205020404" pitchFamily="49" charset="0"/>
              </a:rPr>
              <a:t>; </a:t>
            </a:r>
          </a:p>
          <a:p>
            <a:pPr marL="457200" lvl="1" indent="0">
              <a:buNone/>
            </a:pP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value &lt;&lt; ", "; </a:t>
            </a:r>
          </a:p>
          <a:p>
            <a:pPr marL="57150" indent="0">
              <a:buNone/>
            </a:pPr>
            <a:r>
              <a:rPr lang="en-US" sz="2800" dirty="0">
                <a:latin typeface="Courier New" panose="02070309020205020404" pitchFamily="49" charset="0"/>
                <a:cs typeface="Courier New" panose="02070309020205020404" pitchFamily="49" charset="0"/>
              </a:rPr>
              <a:t>} while (j &lt;= 5);</a:t>
            </a:r>
          </a:p>
        </p:txBody>
      </p:sp>
      <p:sp>
        <p:nvSpPr>
          <p:cNvPr id="5" name="Footer Placeholder 3"/>
          <p:cNvSpPr>
            <a:spLocks noGrp="1"/>
          </p:cNvSpPr>
          <p:nvPr>
            <p:ph type="ftr" sz="quarter" idx="10"/>
          </p:nvPr>
        </p:nvSpPr>
        <p:spPr>
          <a:xfrm>
            <a:off x="3810000" y="6324600"/>
            <a:ext cx="5257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Tree>
    <p:extLst>
      <p:ext uri="{BB962C8B-B14F-4D97-AF65-F5344CB8AC3E}">
        <p14:creationId xmlns:p14="http://schemas.microsoft.com/office/powerpoint/2010/main" val="154890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5</a:t>
            </a:r>
          </a:p>
        </p:txBody>
      </p:sp>
      <p:sp>
        <p:nvSpPr>
          <p:cNvPr id="3" name="Content Placeholder 2"/>
          <p:cNvSpPr>
            <a:spLocks noGrp="1"/>
          </p:cNvSpPr>
          <p:nvPr>
            <p:ph idx="1"/>
          </p:nvPr>
        </p:nvSpPr>
        <p:spPr>
          <a:xfrm>
            <a:off x="447675" y="903288"/>
            <a:ext cx="8229600" cy="4525962"/>
          </a:xfrm>
        </p:spPr>
        <p:txBody>
          <a:bodyPr/>
          <a:lstStyle/>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while</a:t>
            </a:r>
            <a:r>
              <a:rPr lang="en-US" sz="2800" dirty="0"/>
              <a:t> loop</a:t>
            </a:r>
          </a:p>
          <a:p>
            <a:pPr marL="514350" indent="-514350">
              <a:buFont typeface="+mj-lt"/>
              <a:buAutoNum type="arabicPeriod"/>
            </a:pPr>
            <a:r>
              <a:rPr lang="en-US" sz="2800" dirty="0"/>
              <a:t>Problem solving: hand-tracing</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for</a:t>
            </a:r>
            <a:r>
              <a:rPr lang="en-US" sz="2800" dirty="0"/>
              <a:t> loop</a:t>
            </a:r>
          </a:p>
          <a:p>
            <a:pPr marL="514350" indent="-514350">
              <a:buFont typeface="+mj-lt"/>
              <a:buAutoNum type="arabicPeriod"/>
            </a:pPr>
            <a:r>
              <a:rPr lang="en-US" sz="2800" dirty="0"/>
              <a:t>The </a:t>
            </a:r>
            <a:r>
              <a:rPr lang="en-US" sz="2800" dirty="0">
                <a:latin typeface="Courier New" panose="02070309020205020404" pitchFamily="49" charset="0"/>
                <a:cs typeface="Courier New" panose="02070309020205020404" pitchFamily="49" charset="0"/>
              </a:rPr>
              <a:t>do</a:t>
            </a:r>
            <a:r>
              <a:rPr lang="en-US" sz="2800" dirty="0"/>
              <a:t> loop</a:t>
            </a:r>
          </a:p>
          <a:p>
            <a:pPr marL="514350" indent="-514350">
              <a:buFont typeface="+mj-lt"/>
              <a:buAutoNum type="arabicPeriod"/>
            </a:pPr>
            <a:r>
              <a:rPr lang="en-US" sz="2800" u="sng" dirty="0">
                <a:solidFill>
                  <a:srgbClr val="FF0000"/>
                </a:solidFill>
              </a:rPr>
              <a:t>Processing input</a:t>
            </a:r>
          </a:p>
          <a:p>
            <a:pPr marL="514350" indent="-514350">
              <a:buFont typeface="+mj-lt"/>
              <a:buAutoNum type="arabicPeriod"/>
            </a:pPr>
            <a:r>
              <a:rPr lang="en-US" sz="2800" dirty="0"/>
              <a:t>Problem solving: storyboards</a:t>
            </a:r>
          </a:p>
          <a:p>
            <a:pPr marL="514350" indent="-514350">
              <a:buFont typeface="+mj-lt"/>
              <a:buAutoNum type="arabicPeriod"/>
            </a:pPr>
            <a:r>
              <a:rPr lang="en-US" sz="2800" dirty="0"/>
              <a:t>Common loop algorithms</a:t>
            </a:r>
          </a:p>
          <a:p>
            <a:pPr marL="514350" indent="-514350">
              <a:buFont typeface="+mj-lt"/>
              <a:buAutoNum type="arabicPeriod"/>
            </a:pPr>
            <a:r>
              <a:rPr lang="en-US" sz="2800" dirty="0"/>
              <a:t>Nested loops</a:t>
            </a:r>
          </a:p>
          <a:p>
            <a:pPr marL="514350" indent="-514350">
              <a:buFont typeface="+mj-lt"/>
              <a:buAutoNum type="arabicPeriod"/>
            </a:pPr>
            <a:r>
              <a:rPr lang="en-US" sz="2800" dirty="0"/>
              <a:t>Problem solving: solve a simpler problem first</a:t>
            </a:r>
          </a:p>
          <a:p>
            <a:pPr marL="514350" indent="-514350">
              <a:buFont typeface="+mj-lt"/>
              <a:buAutoNum type="arabicPeriod"/>
            </a:pPr>
            <a:r>
              <a:rPr lang="en-US" sz="2800" dirty="0"/>
              <a:t>Random numbers and simulations</a:t>
            </a:r>
          </a:p>
          <a:p>
            <a:pPr marL="514350" indent="-514350">
              <a:buFont typeface="+mj-lt"/>
              <a:buAutoNum type="arabicPeriod"/>
            </a:pPr>
            <a:r>
              <a:rPr lang="en-US" sz="2800" dirty="0"/>
              <a:t>Chapter summary</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02460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5299" name="Rectangle 2"/>
          <p:cNvSpPr>
            <a:spLocks noGrp="1" noChangeArrowheads="1"/>
          </p:cNvSpPr>
          <p:nvPr>
            <p:ph type="title"/>
          </p:nvPr>
        </p:nvSpPr>
        <p:spPr>
          <a:xfrm>
            <a:off x="800100" y="152400"/>
            <a:ext cx="7443788" cy="533400"/>
          </a:xfrm>
        </p:spPr>
        <p:txBody>
          <a:bodyPr/>
          <a:lstStyle/>
          <a:p>
            <a:pPr eaLnBrk="1" hangingPunct="1"/>
            <a:r>
              <a:rPr lang="en-US" altLang="en-US"/>
              <a:t>Processing Input – When and/or How to Stop?</a:t>
            </a:r>
          </a:p>
        </p:txBody>
      </p:sp>
      <p:sp>
        <p:nvSpPr>
          <p:cNvPr id="55300" name="Rectangle 3"/>
          <p:cNvSpPr>
            <a:spLocks noGrp="1" noChangeArrowheads="1"/>
          </p:cNvSpPr>
          <p:nvPr>
            <p:ph type="body" idx="1"/>
          </p:nvPr>
        </p:nvSpPr>
        <p:spPr>
          <a:xfrm>
            <a:off x="141288" y="962025"/>
            <a:ext cx="8763000" cy="4525963"/>
          </a:xfrm>
        </p:spPr>
        <p:txBody>
          <a:bodyPr/>
          <a:lstStyle/>
          <a:p>
            <a:pPr eaLnBrk="1" hangingPunct="1"/>
            <a:r>
              <a:rPr lang="en-US" altLang="en-US" sz="2400" dirty="0"/>
              <a:t>We need to know, when getting input from a user, when they are done.</a:t>
            </a:r>
          </a:p>
          <a:p>
            <a:pPr eaLnBrk="1" hangingPunct="1"/>
            <a:endParaRPr lang="en-US" altLang="en-US" sz="2400" dirty="0"/>
          </a:p>
          <a:p>
            <a:pPr eaLnBrk="1" hangingPunct="1"/>
            <a:r>
              <a:rPr lang="en-US" altLang="en-US" sz="2400" dirty="0"/>
              <a:t>One method is a </a:t>
            </a:r>
            <a:r>
              <a:rPr lang="en-US" altLang="en-US" sz="2400" b="1" u="sng" dirty="0"/>
              <a:t>sentinel</a:t>
            </a:r>
            <a:r>
              <a:rPr lang="en-US" altLang="en-US" sz="2400" dirty="0"/>
              <a:t> (a </a:t>
            </a:r>
            <a:r>
              <a:rPr lang="en-US" altLang="en-US" sz="2400" i="1" dirty="0"/>
              <a:t>value</a:t>
            </a:r>
            <a:r>
              <a:rPr lang="en-US" altLang="en-US" sz="2400" dirty="0"/>
              <a:t> whose meaning is STOP!)</a:t>
            </a:r>
          </a:p>
          <a:p>
            <a:pPr lvl="1" eaLnBrk="1" hangingPunct="1"/>
            <a:r>
              <a:rPr lang="en-US" altLang="en-US" sz="2000" dirty="0"/>
              <a:t>For example, when user is entering salary values, a negative number would indicate the end (since legitimate salaries cannot be negative)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b="0" i="1" dirty="0">
                <a:latin typeface="Arial" panose="020B0604020202020204" pitchFamily="34" charset="0"/>
              </a:rPr>
              <a:t>Big C++</a:t>
            </a:r>
            <a:r>
              <a:rPr lang="en-US" altLang="en-US" sz="1200" b="0" dirty="0">
                <a:latin typeface="Arial" panose="020B0604020202020204" pitchFamily="34" charset="0"/>
              </a:rPr>
              <a:t> by Cay </a:t>
            </a:r>
            <a:r>
              <a:rPr lang="en-US" altLang="en-US" sz="1200" b="0" dirty="0" err="1">
                <a:latin typeface="Arial" panose="020B0604020202020204" pitchFamily="34" charset="0"/>
              </a:rPr>
              <a:t>Horstmann</a:t>
            </a:r>
            <a:endParaRPr lang="en-US" altLang="en-US" sz="1200" b="0" dirty="0">
              <a:latin typeface="Arial" panose="020B0604020202020204" pitchFamily="34" charset="0"/>
            </a:endParaRPr>
          </a:p>
          <a:p>
            <a:pPr eaLnBrk="1" hangingPunct="1"/>
            <a:r>
              <a:rPr lang="en-US" altLang="en-US" sz="1200" b="0" dirty="0">
                <a:latin typeface="Arial" panose="020B0604020202020204" pitchFamily="34" charset="0"/>
              </a:rPr>
              <a:t>Copyright © 2018 by John Wiley &amp; Sons. All rights reserved</a:t>
            </a:r>
          </a:p>
        </p:txBody>
      </p:sp>
      <p:sp>
        <p:nvSpPr>
          <p:cNvPr id="56323" name="Text Box 4"/>
          <p:cNvSpPr txBox="1">
            <a:spLocks noChangeArrowheads="1"/>
          </p:cNvSpPr>
          <p:nvPr/>
        </p:nvSpPr>
        <p:spPr bwMode="auto">
          <a:xfrm>
            <a:off x="685800" y="685800"/>
            <a:ext cx="7772400" cy="557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eaLnBrk="1" hangingPunct="1"/>
            <a:r>
              <a:rPr lang="en-US" altLang="en-US" sz="1200"/>
              <a:t>#include &lt;iostream&gt;</a:t>
            </a:r>
          </a:p>
          <a:p>
            <a:pPr eaLnBrk="1" hangingPunct="1"/>
            <a:r>
              <a:rPr lang="en-US" altLang="en-US" sz="1200"/>
              <a:t>using namespace std;</a:t>
            </a:r>
          </a:p>
          <a:p>
            <a:pPr eaLnBrk="1" hangingPunct="1"/>
            <a:r>
              <a:rPr lang="en-US" altLang="en-US" sz="1200"/>
              <a:t> </a:t>
            </a:r>
          </a:p>
          <a:p>
            <a:pPr eaLnBrk="1" hangingPunct="1"/>
            <a:r>
              <a:rPr lang="en-US" altLang="en-US"/>
              <a:t>int main()</a:t>
            </a:r>
          </a:p>
          <a:p>
            <a:pPr eaLnBrk="1" hangingPunct="1"/>
            <a:r>
              <a:rPr lang="en-US" altLang="en-US"/>
              <a:t>{</a:t>
            </a:r>
          </a:p>
          <a:p>
            <a:pPr eaLnBrk="1" hangingPunct="1"/>
            <a:r>
              <a:rPr lang="en-US" altLang="en-US"/>
              <a:t>   double sum = 0;</a:t>
            </a:r>
          </a:p>
          <a:p>
            <a:pPr eaLnBrk="1" hangingPunct="1"/>
            <a:r>
              <a:rPr lang="en-US" altLang="en-US"/>
              <a:t>   int count = 0;</a:t>
            </a:r>
          </a:p>
          <a:p>
            <a:pPr eaLnBrk="1" hangingPunct="1"/>
            <a:r>
              <a:rPr lang="en-US" altLang="en-US"/>
              <a:t>   double salary = 0;</a:t>
            </a:r>
          </a:p>
          <a:p>
            <a:pPr eaLnBrk="1" hangingPunct="1"/>
            <a:r>
              <a:rPr lang="en-US" altLang="en-US"/>
              <a:t>   // get all the inputs</a:t>
            </a:r>
          </a:p>
          <a:p>
            <a:pPr eaLnBrk="1" hangingPunct="1"/>
            <a:r>
              <a:rPr lang="en-US" altLang="en-US"/>
              <a:t>   cout &lt;&lt; "Enter salaries, -1 to finish: ";</a:t>
            </a:r>
          </a:p>
          <a:p>
            <a:pPr eaLnBrk="1" hangingPunct="1"/>
            <a:r>
              <a:rPr lang="en-US" altLang="en-US"/>
              <a:t>   while (salary != -1)</a:t>
            </a:r>
          </a:p>
          <a:p>
            <a:pPr eaLnBrk="1" hangingPunct="1"/>
            <a:r>
              <a:rPr lang="en-US" altLang="en-US"/>
              <a:t>   {</a:t>
            </a:r>
          </a:p>
          <a:p>
            <a:pPr eaLnBrk="1" hangingPunct="1"/>
            <a:r>
              <a:rPr lang="en-US" altLang="en-US"/>
              <a:t>      cin &gt;&gt; salary;</a:t>
            </a:r>
          </a:p>
          <a:p>
            <a:pPr eaLnBrk="1" hangingPunct="1"/>
            <a:r>
              <a:rPr lang="en-US" altLang="en-US"/>
              <a:t>      if (salary != –1)</a:t>
            </a:r>
          </a:p>
          <a:p>
            <a:pPr eaLnBrk="1" hangingPunct="1"/>
            <a:r>
              <a:rPr lang="en-US" altLang="en-US"/>
              <a:t>      {</a:t>
            </a:r>
          </a:p>
          <a:p>
            <a:pPr eaLnBrk="1" hangingPunct="1"/>
            <a:r>
              <a:rPr lang="en-US" altLang="en-US"/>
              <a:t>         sum = sum + salary;</a:t>
            </a:r>
          </a:p>
          <a:p>
            <a:pPr eaLnBrk="1" hangingPunct="1"/>
            <a:r>
              <a:rPr lang="en-US" altLang="en-US"/>
              <a:t>         count++;</a:t>
            </a:r>
          </a:p>
          <a:p>
            <a:pPr eaLnBrk="1" hangingPunct="1"/>
            <a:r>
              <a:rPr lang="en-US" altLang="en-US"/>
              <a:t>      }</a:t>
            </a:r>
          </a:p>
          <a:p>
            <a:pPr eaLnBrk="1" hangingPunct="1"/>
            <a:r>
              <a:rPr lang="en-US" altLang="en-US"/>
              <a:t>   }</a:t>
            </a:r>
          </a:p>
        </p:txBody>
      </p:sp>
      <p:sp>
        <p:nvSpPr>
          <p:cNvPr id="56324" name="Text Box 6"/>
          <p:cNvSpPr txBox="1">
            <a:spLocks noChangeArrowheads="1"/>
          </p:cNvSpPr>
          <p:nvPr/>
        </p:nvSpPr>
        <p:spPr bwMode="auto">
          <a:xfrm>
            <a:off x="6019800" y="903288"/>
            <a:ext cx="2362200" cy="3698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b="1">
                <a:solidFill>
                  <a:schemeClr val="tx1"/>
                </a:solidFill>
                <a:latin typeface="Courier New" panose="02070309020205020404" pitchFamily="49" charset="0"/>
                <a:ea typeface="MS PGothic" panose="020B0600070205080204" pitchFamily="34" charset="-128"/>
              </a:defRPr>
            </a:lvl1pPr>
            <a:lvl2pPr marL="742950" indent="-285750" eaLnBrk="0" hangingPunct="0">
              <a:defRPr sz="2000" b="1">
                <a:solidFill>
                  <a:schemeClr val="tx1"/>
                </a:solidFill>
                <a:latin typeface="Courier New" panose="02070309020205020404" pitchFamily="49" charset="0"/>
                <a:ea typeface="MS PGothic" panose="020B0600070205080204" pitchFamily="34" charset="-128"/>
              </a:defRPr>
            </a:lvl2pPr>
            <a:lvl3pPr marL="1143000" indent="-228600" eaLnBrk="0" hangingPunct="0">
              <a:defRPr sz="2000" b="1">
                <a:solidFill>
                  <a:schemeClr val="tx1"/>
                </a:solidFill>
                <a:latin typeface="Courier New" panose="02070309020205020404" pitchFamily="49" charset="0"/>
                <a:ea typeface="MS PGothic" panose="020B0600070205080204" pitchFamily="34" charset="-128"/>
              </a:defRPr>
            </a:lvl3pPr>
            <a:lvl4pPr marL="1600200" indent="-228600" eaLnBrk="0" hangingPunct="0">
              <a:defRPr sz="2000" b="1">
                <a:solidFill>
                  <a:schemeClr val="tx1"/>
                </a:solidFill>
                <a:latin typeface="Courier New" panose="02070309020205020404" pitchFamily="49" charset="0"/>
                <a:ea typeface="MS PGothic" panose="020B0600070205080204" pitchFamily="34" charset="-128"/>
              </a:defRPr>
            </a:lvl4pPr>
            <a:lvl5pPr marL="2057400" indent="-228600" eaLnBrk="0" hangingPunct="0">
              <a:defRPr sz="2000" b="1">
                <a:solidFill>
                  <a:schemeClr val="tx1"/>
                </a:solidFill>
                <a:latin typeface="Courier New" panose="02070309020205020404" pitchFamily="49" charset="0"/>
                <a:ea typeface="MS PGothic" panose="020B0600070205080204" pitchFamily="34" charset="-128"/>
              </a:defRPr>
            </a:lvl5pPr>
            <a:lvl6pPr marL="25146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6pPr>
            <a:lvl7pPr marL="29718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7pPr>
            <a:lvl8pPr marL="34290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8pPr>
            <a:lvl9pPr marL="3886200" indent="-228600" eaLnBrk="0" fontAlgn="base" hangingPunct="0">
              <a:spcBef>
                <a:spcPct val="0"/>
              </a:spcBef>
              <a:spcAft>
                <a:spcPct val="0"/>
              </a:spcAft>
              <a:defRPr sz="2000" b="1">
                <a:solidFill>
                  <a:schemeClr val="tx1"/>
                </a:solidFill>
                <a:latin typeface="Courier New" panose="02070309020205020404" pitchFamily="49" charset="0"/>
                <a:ea typeface="MS PGothic" panose="020B0600070205080204" pitchFamily="34" charset="-128"/>
              </a:defRPr>
            </a:lvl9pPr>
          </a:lstStyle>
          <a:p>
            <a:pPr algn="ctr" eaLnBrk="1" hangingPunct="1">
              <a:spcBef>
                <a:spcPct val="50000"/>
              </a:spcBef>
            </a:pPr>
            <a:r>
              <a:rPr lang="en-US" altLang="en-US" sz="1800" b="0">
                <a:latin typeface="Arial" panose="020B0604020202020204" pitchFamily="34" charset="0"/>
              </a:rPr>
              <a:t>ch04/sentinel.cpp</a:t>
            </a:r>
          </a:p>
        </p:txBody>
      </p:sp>
      <p:sp>
        <p:nvSpPr>
          <p:cNvPr id="56325" name="Rectangle 7"/>
          <p:cNvSpPr>
            <a:spLocks noGrp="1" noChangeArrowheads="1"/>
          </p:cNvSpPr>
          <p:nvPr>
            <p:ph type="title"/>
          </p:nvPr>
        </p:nvSpPr>
        <p:spPr>
          <a:xfrm>
            <a:off x="800100" y="152400"/>
            <a:ext cx="7658100" cy="533400"/>
          </a:xfrm>
          <a:noFill/>
        </p:spPr>
        <p:txBody>
          <a:bodyPr/>
          <a:lstStyle/>
          <a:p>
            <a:pPr eaLnBrk="1" hangingPunct="1"/>
            <a:r>
              <a:rPr lang="en-US" altLang="en-US" dirty="0"/>
              <a:t>Sentinel and a Salary Average Program (part 1)</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6972</TotalTime>
  <Words>1499</Words>
  <Application>Microsoft Macintosh PowerPoint</Application>
  <PresentationFormat>On-screen Show (4:3)</PresentationFormat>
  <Paragraphs>207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Courier New</vt:lpstr>
      <vt:lpstr>Default Design</vt:lpstr>
      <vt:lpstr>Topic 4</vt:lpstr>
      <vt:lpstr>The do{ } while() Loop</vt:lpstr>
      <vt:lpstr>The do Loop</vt:lpstr>
      <vt:lpstr>do{ } Loop Code: getting user input Repeatedly</vt:lpstr>
      <vt:lpstr>Flowcharts for the while Loop and the do Loop</vt:lpstr>
      <vt:lpstr>Practice It: Example of do…while</vt:lpstr>
      <vt:lpstr>Topic 5</vt:lpstr>
      <vt:lpstr>Processing Input – When and/or How to Stop?</vt:lpstr>
      <vt:lpstr>Sentinel and a Salary Average Program (part 1)</vt:lpstr>
      <vt:lpstr>The Salary Average Program (part 2)</vt:lpstr>
      <vt:lpstr>Using Failed Input for Processing</vt:lpstr>
      <vt:lpstr>Code Example: Testing cin.fail()</vt:lpstr>
      <vt:lpstr>The Loop and a Half Problem</vt:lpstr>
      <vt:lpstr>The Loop and a Half Problem and the break Statement </vt:lpstr>
      <vt:lpstr>Using Failed Input in the Loop Test</vt:lpstr>
      <vt:lpstr>Failed Input Loop Control – No cin.fail() needed</vt:lpstr>
      <vt:lpstr>Redirection of Input and Output to Files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Four: Looping</dc:title>
  <dc:creator>etg</dc:creator>
  <cp:lastModifiedBy>Microsoft Office User</cp:lastModifiedBy>
  <cp:revision>2089</cp:revision>
  <cp:lastPrinted>2012-01-25T13:19:04Z</cp:lastPrinted>
  <dcterms:created xsi:type="dcterms:W3CDTF">2010-12-29T15:35:25Z</dcterms:created>
  <dcterms:modified xsi:type="dcterms:W3CDTF">2020-09-09T02:32:09Z</dcterms:modified>
</cp:coreProperties>
</file>