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971" r:id="rId2"/>
    <p:sldId id="768" r:id="rId3"/>
    <p:sldId id="964" r:id="rId4"/>
    <p:sldId id="773" r:id="rId5"/>
    <p:sldId id="785" r:id="rId6"/>
    <p:sldId id="786" r:id="rId7"/>
    <p:sldId id="793" r:id="rId8"/>
    <p:sldId id="945" r:id="rId9"/>
    <p:sldId id="946" r:id="rId10"/>
    <p:sldId id="972" r:id="rId11"/>
    <p:sldId id="800" r:id="rId12"/>
    <p:sldId id="959" r:id="rId13"/>
    <p:sldId id="815" r:id="rId14"/>
    <p:sldId id="816" r:id="rId15"/>
    <p:sldId id="818" r:id="rId16"/>
    <p:sldId id="824" r:id="rId17"/>
    <p:sldId id="826" r:id="rId18"/>
    <p:sldId id="834" r:id="rId19"/>
    <p:sldId id="836" r:id="rId20"/>
    <p:sldId id="838" r:id="rId21"/>
    <p:sldId id="841" r:id="rId22"/>
    <p:sldId id="842" r:id="rId23"/>
    <p:sldId id="84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>
        <p:scale>
          <a:sx n="100" d="100"/>
          <a:sy n="100" d="100"/>
        </p:scale>
        <p:origin x="584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78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04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Nested Branches – Taxes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912" y="990600"/>
            <a:ext cx="8701087" cy="255269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2400" y="929482"/>
            <a:ext cx="8630356" cy="144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In the United States different tax rates are used depending on the taxpayer’s marital status – single rates are higher.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Married taxpayers add their income together and pay taxes on the total.  See the IRS table below from a recent year:</a:t>
            </a:r>
          </a:p>
        </p:txBody>
      </p:sp>
      <p:sp>
        <p:nvSpPr>
          <p:cNvPr id="12083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75823"/>
              </p:ext>
            </p:extLst>
          </p:nvPr>
        </p:nvGraphicFramePr>
        <p:xfrm>
          <a:off x="457200" y="2379186"/>
          <a:ext cx="8229600" cy="388429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Table 4 Federal Tax Rate Schedule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If your status is Single and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if the taxable income is</a:t>
                      </a:r>
                      <a:endParaRPr lang="en-US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the tax is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 the amount over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 most 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over 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$3,200 + 25%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If your status is Married and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if the taxable income is</a:t>
                      </a:r>
                      <a:endParaRPr lang="en-US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the tax is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 the amount over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at most $64,000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over $64,000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$6,400 + 25%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$64,000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Tax Table Decisions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pic>
        <p:nvPicPr>
          <p:cNvPr id="8" name="Picture 7" descr="Flowchart for the tax rate table. First decison diamond box decides if single/married, then a separate diamond box for each case (single, married) applies income bracket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4" y="1238492"/>
            <a:ext cx="5898014" cy="46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– Complete Code part 1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04800" y="741363"/>
            <a:ext cx="8545513" cy="557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#include &lt;</a:t>
            </a:r>
            <a:r>
              <a:rPr lang="en-US" altLang="en-US" sz="1100" i="0" dirty="0" err="1"/>
              <a:t>iostream</a:t>
            </a:r>
            <a:r>
              <a:rPr lang="en-US" altLang="en-US" sz="1100" i="0" dirty="0"/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#include &lt;string&gt;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using namespace </a:t>
            </a:r>
            <a:r>
              <a:rPr lang="en-US" altLang="en-US" sz="1100" i="0" dirty="0" err="1"/>
              <a:t>std</a:t>
            </a:r>
            <a:r>
              <a:rPr lang="en-US" altLang="en-US" sz="1100" i="0" dirty="0"/>
              <a:t>;</a:t>
            </a:r>
            <a:endParaRPr lang="en-US" altLang="en-US" sz="24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 err="1"/>
              <a:t>int</a:t>
            </a:r>
            <a:r>
              <a:rPr lang="en-US" altLang="en-US" sz="1600" i="0" dirty="0"/>
              <a:t> main()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 = 0.10;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RATE2 = 0.25;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RATE1_SINGLE_LIMIT = 32000;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RATE1_MARRIED_LIMIT = 64000;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tax1 =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tax2 = 0;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"Please enter your income: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cin</a:t>
            </a:r>
            <a:r>
              <a:rPr lang="en-US" altLang="en-US" sz="1600" i="0" dirty="0"/>
              <a:t> &gt;&gt; income;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"Please enter s for single, m for married: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string </a:t>
            </a:r>
            <a:r>
              <a:rPr lang="en-US" altLang="en-US" sz="1600" i="0" dirty="0" err="1"/>
              <a:t>marital_status</a:t>
            </a:r>
            <a:r>
              <a:rPr lang="en-US" altLang="en-US" sz="1600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cin</a:t>
            </a:r>
            <a:r>
              <a:rPr lang="en-US" altLang="en-US" sz="1600" i="0" dirty="0"/>
              <a:t> &gt;&gt; </a:t>
            </a:r>
            <a:r>
              <a:rPr lang="en-US" altLang="en-US" sz="1600" i="0" dirty="0" err="1"/>
              <a:t>marital_status</a:t>
            </a:r>
            <a:r>
              <a:rPr lang="en-US" altLang="en-US" sz="1600" i="0" dirty="0"/>
              <a:t>;</a:t>
            </a:r>
          </a:p>
        </p:txBody>
      </p:sp>
      <p:sp>
        <p:nvSpPr>
          <p:cNvPr id="1341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(Code part 2)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5173" name="Rectangle 6"/>
          <p:cNvSpPr>
            <a:spLocks noChangeArrowheads="1"/>
          </p:cNvSpPr>
          <p:nvPr/>
        </p:nvSpPr>
        <p:spPr bwMode="auto">
          <a:xfrm>
            <a:off x="304800" y="74136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if (</a:t>
            </a:r>
            <a:r>
              <a:rPr lang="en-US" altLang="en-US" i="0" dirty="0" err="1"/>
              <a:t>marital_status</a:t>
            </a:r>
            <a:r>
              <a:rPr lang="en-US" altLang="en-US" i="0" dirty="0"/>
              <a:t> == "s")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if (income &lt;= RATE1_SINGLE_LIMIT)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tax1 = RATE1 * RATE1_SINGLE_LIMIT;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tax2 = RATE2 * (income - RATE1_SINGLE_LIMIT);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</a:t>
            </a:r>
          </a:p>
        </p:txBody>
      </p:sp>
      <p:sp>
        <p:nvSpPr>
          <p:cNvPr id="13517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(Code part 3)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04800" y="74136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if (income &lt;= RATE1_MARRIED_LIMIT)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else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tax1 = RATE1 * RATE1_MARRIED_LIMIT;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tax2 = RATE2 * (income - RATE1_MARRIED_LIMIT);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double </a:t>
            </a:r>
            <a:r>
              <a:rPr lang="en-US" altLang="en-US" sz="1800" i="0" dirty="0" err="1"/>
              <a:t>total_tax</a:t>
            </a:r>
            <a:r>
              <a:rPr lang="en-US" altLang="en-US" sz="1800" i="0" dirty="0"/>
              <a:t> = tax1 + tax2;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  <a:r>
              <a:rPr lang="en-US" altLang="en-US" sz="1800" i="0" dirty="0" err="1"/>
              <a:t>cout</a:t>
            </a:r>
            <a:r>
              <a:rPr lang="en-US" altLang="en-US" sz="1800" i="0" dirty="0"/>
              <a:t> &lt;&lt; "The tax is $" &lt;&lt; </a:t>
            </a:r>
            <a:r>
              <a:rPr lang="en-US" altLang="en-US" sz="1800" i="0" dirty="0" err="1"/>
              <a:t>total_tax</a:t>
            </a:r>
            <a:r>
              <a:rPr lang="en-US" altLang="en-US" sz="1800" i="0" dirty="0"/>
              <a:t> &lt;&lt; </a:t>
            </a:r>
            <a:r>
              <a:rPr lang="en-US" altLang="en-US" sz="1800" i="0" dirty="0" err="1"/>
              <a:t>endl</a:t>
            </a:r>
            <a:r>
              <a:rPr lang="en-US" altLang="en-US" sz="1800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}</a:t>
            </a:r>
          </a:p>
        </p:txBody>
      </p:sp>
      <p:sp>
        <p:nvSpPr>
          <p:cNvPr id="13619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Hand-Tracing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8246" name="Rectangle 9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 very useful technique for understanding whether a program works correctly is called </a:t>
            </a:r>
            <a:r>
              <a:rPr lang="en-US" altLang="en-US" sz="2400" b="0" dirty="0">
                <a:latin typeface="Arial" panose="020B0604020202020204" pitchFamily="34" charset="0"/>
              </a:rPr>
              <a:t>hand-tracing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simulate the program’s activity on a sheet of paper.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can use this method with pseudocode or C++ code.</a:t>
            </a:r>
          </a:p>
        </p:txBody>
      </p:sp>
      <p:sp>
        <p:nvSpPr>
          <p:cNvPr id="1382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Hand-Tracing, How to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25959" name="Rectangle 6"/>
          <p:cNvSpPr>
            <a:spLocks noChangeArrowheads="1"/>
          </p:cNvSpPr>
          <p:nvPr/>
        </p:nvSpPr>
        <p:spPr bwMode="auto">
          <a:xfrm>
            <a:off x="941388" y="915988"/>
            <a:ext cx="73294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Looking at your pseudocode or C++ code, 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Use a marker, such as a paper clip,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(or toothpick from an olive)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to mark the current statement.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“Execute” the statements one at a time.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Every time the value of a variable changes,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cross out the old value, and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write the new value below the old one.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14541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the Tax Program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49510" name="Rectangle 1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700" i="0" dirty="0" err="1"/>
              <a:t>int</a:t>
            </a:r>
            <a:r>
              <a:rPr lang="en-US" altLang="en-US" sz="1700" i="0" dirty="0"/>
              <a:t> main()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 = 0.10;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RATE2 = 0.25;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RATE1_SINGLE_LIMIT = 32000;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RATE1_MARRIED_LIMIT = 64000;</a:t>
            </a:r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tax1 = 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tax2 = 0;</a:t>
            </a:r>
          </a:p>
          <a:p>
            <a:pPr algn="ctr"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</p:txBody>
      </p:sp>
      <p:pic>
        <p:nvPicPr>
          <p:cNvPr id="149511" name="Picture 13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03600"/>
            <a:ext cx="42957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Hand-Tracing, Filling in the Trace Table</a:t>
            </a: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381000" y="3673475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50532" name="Rectangle 9"/>
          <p:cNvSpPr>
            <a:spLocks noChangeArrowheads="1"/>
          </p:cNvSpPr>
          <p:nvPr/>
        </p:nvSpPr>
        <p:spPr bwMode="auto">
          <a:xfrm>
            <a:off x="304799" y="1066800"/>
            <a:ext cx="7298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700" i="0" dirty="0"/>
              <a:t>	double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cout</a:t>
            </a:r>
            <a:r>
              <a:rPr lang="en-US" altLang="en-US" sz="1700" i="0" dirty="0"/>
              <a:t> &lt;&lt; "Please enter your income: ";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cin</a:t>
            </a:r>
            <a:r>
              <a:rPr lang="en-US" altLang="en-US" sz="1700" i="0" dirty="0"/>
              <a:t> &gt;&gt; income;</a:t>
            </a: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sz="2400" b="0" dirty="0">
                <a:latin typeface="Arial" panose="020B0604020202020204" pitchFamily="34" charset="0"/>
              </a:rPr>
              <a:t>Assume user typed 80000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r>
              <a:rPr lang="en-US" altLang="en-US" sz="1400" i="0" dirty="0"/>
              <a:t>	</a:t>
            </a:r>
            <a:r>
              <a:rPr lang="en-US" altLang="en-US" sz="1600" i="0" dirty="0" err="1">
                <a:cs typeface="Courier New" panose="02070309020205020404" pitchFamily="49" charset="0"/>
              </a:rPr>
              <a:t>cout</a:t>
            </a:r>
            <a:r>
              <a:rPr lang="en-US" altLang="en-US" sz="1600" i="0" dirty="0">
                <a:cs typeface="Courier New" panose="02070309020205020404" pitchFamily="49" charset="0"/>
              </a:rPr>
              <a:t> &lt;&lt; "Please enter s for single, m for married: ";</a:t>
            </a:r>
          </a:p>
          <a:p>
            <a:pPr>
              <a:spcBef>
                <a:spcPct val="20000"/>
              </a:spcBef>
            </a:pPr>
            <a:r>
              <a:rPr lang="en-US" altLang="en-US" sz="1600" i="0" dirty="0">
                <a:cs typeface="Courier New" panose="02070309020205020404" pitchFamily="49" charset="0"/>
              </a:rPr>
              <a:t>   string </a:t>
            </a:r>
            <a:r>
              <a:rPr lang="en-US" altLang="en-US" sz="1600" i="0" dirty="0" err="1">
                <a:cs typeface="Courier New" panose="02070309020205020404" pitchFamily="49" charset="0"/>
              </a:rPr>
              <a:t>marital_status</a:t>
            </a:r>
            <a:r>
              <a:rPr lang="en-US" altLang="en-US" sz="1600" i="0" dirty="0"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600" i="0" dirty="0">
                <a:cs typeface="Courier New" panose="02070309020205020404" pitchFamily="49" charset="0"/>
              </a:rPr>
              <a:t>   </a:t>
            </a:r>
            <a:r>
              <a:rPr lang="en-US" altLang="en-US" sz="1600" i="0" dirty="0" err="1">
                <a:cs typeface="Courier New" panose="02070309020205020404" pitchFamily="49" charset="0"/>
              </a:rPr>
              <a:t>cin</a:t>
            </a:r>
            <a:r>
              <a:rPr lang="en-US" altLang="en-US" sz="1600" i="0" dirty="0">
                <a:cs typeface="Courier New" panose="02070309020205020404" pitchFamily="49" charset="0"/>
              </a:rPr>
              <a:t> &gt;&gt; </a:t>
            </a:r>
            <a:r>
              <a:rPr lang="en-US" altLang="en-US" sz="1600" i="0" dirty="0" err="1">
                <a:cs typeface="Courier New" panose="02070309020205020404" pitchFamily="49" charset="0"/>
              </a:rPr>
              <a:t>marital_status</a:t>
            </a:r>
            <a:r>
              <a:rPr lang="en-US" altLang="en-US" sz="1600" i="0" dirty="0">
                <a:cs typeface="Courier New" panose="02070309020205020404" pitchFamily="49" charset="0"/>
              </a:rPr>
              <a:t>;</a:t>
            </a:r>
            <a:endParaRPr lang="en-US" altLang="en-US" sz="2400" i="0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en-US" altLang="en-US" sz="2400" i="0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i="0" dirty="0">
                <a:latin typeface="Arial" panose="020B0604020202020204" pitchFamily="34" charset="0"/>
              </a:rPr>
              <a:t>	</a:t>
            </a:r>
            <a:r>
              <a:rPr lang="en-US" altLang="en-US" sz="1800" b="0" i="0" dirty="0">
                <a:latin typeface="Arial" panose="020B0604020202020204" pitchFamily="34" charset="0"/>
              </a:rPr>
              <a:t>The user typed </a:t>
            </a:r>
            <a:r>
              <a:rPr lang="en-US" altLang="en-US" sz="1800" i="0" dirty="0"/>
              <a:t>m</a:t>
            </a:r>
            <a:endParaRPr lang="en-US" altLang="en-US" sz="1400" b="0" i="0" dirty="0">
              <a:latin typeface="Arial" panose="020B0604020202020204" pitchFamily="34" charset="0"/>
            </a:endParaRPr>
          </a:p>
        </p:txBody>
      </p:sp>
      <p:sp>
        <p:nvSpPr>
          <p:cNvPr id="15053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8" name="Picture 11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322762"/>
            <a:ext cx="42957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Need Multiple Nested if() Statements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880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041" y="4476433"/>
            <a:ext cx="814191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In the case of the Richter Scale for earthquake magnitude, there are five branches: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one each for the four descriptions of damage, and a  "default" fifth one for no destruction (not shown).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19540"/>
              </p:ext>
            </p:extLst>
          </p:nvPr>
        </p:nvGraphicFramePr>
        <p:xfrm>
          <a:off x="762358" y="990600"/>
          <a:ext cx="7619283" cy="3303270"/>
        </p:xfrm>
        <a:graphic>
          <a:graphicData uri="http://schemas.openxmlformats.org/drawingml/2006/table">
            <a:tbl>
              <a:tblPr/>
              <a:tblGrid>
                <a:gridCol w="115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Table 3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Richter Scale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Most structures fall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Many buildings destroyed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Many buildings considerably damaged, some collapse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Damage to poorly constructed buildings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#2</a:t>
            </a:r>
          </a:p>
        </p:txBody>
      </p:sp>
      <p:sp>
        <p:nvSpPr>
          <p:cNvPr id="152579" name="Rectangle 5"/>
          <p:cNvSpPr>
            <a:spLocks noChangeArrowheads="1"/>
          </p:cNvSpPr>
          <p:nvPr/>
        </p:nvSpPr>
        <p:spPr bwMode="auto">
          <a:xfrm>
            <a:off x="381000" y="11811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2580" name="Text Box 10"/>
          <p:cNvSpPr txBox="1">
            <a:spLocks noChangeArrowheads="1"/>
          </p:cNvSpPr>
          <p:nvPr/>
        </p:nvSpPr>
        <p:spPr bwMode="auto">
          <a:xfrm>
            <a:off x="749300" y="2855913"/>
            <a:ext cx="721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2581" name="Rectangle 12"/>
          <p:cNvSpPr>
            <a:spLocks noChangeArrowheads="1"/>
          </p:cNvSpPr>
          <p:nvPr/>
        </p:nvSpPr>
        <p:spPr bwMode="auto">
          <a:xfrm>
            <a:off x="279748" y="76041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300" i="0" dirty="0"/>
              <a:t> </a:t>
            </a:r>
            <a:r>
              <a:rPr lang="en-US" altLang="en-US" sz="1700" i="0" dirty="0"/>
              <a:t>if (</a:t>
            </a:r>
            <a:r>
              <a:rPr lang="en-US" altLang="en-US" sz="1700" i="0" dirty="0" err="1"/>
              <a:t>marital_status</a:t>
            </a:r>
            <a:r>
              <a:rPr lang="en-US" altLang="en-US" sz="1700" i="0" dirty="0"/>
              <a:t> == "s")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RATE1_SINGLE_LIMIT)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RATE1_SINGLE_LIMIT;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tax2 = RATE2 * (income - RATE1_SINGLE_LIMIT);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>
                <a:solidFill>
                  <a:srgbClr val="FF0000"/>
                </a:solidFill>
              </a:rPr>
              <a:t>else  //this branch is taken because </a:t>
            </a:r>
            <a:r>
              <a:rPr lang="en-US" altLang="en-US" sz="1700" i="0" dirty="0" err="1">
                <a:solidFill>
                  <a:srgbClr val="FF0000"/>
                </a:solidFill>
              </a:rPr>
              <a:t>marital_status</a:t>
            </a:r>
            <a:r>
              <a:rPr lang="en-US" altLang="en-US" sz="1700" i="0" dirty="0">
                <a:solidFill>
                  <a:srgbClr val="FF0000"/>
                </a:solidFill>
              </a:rPr>
              <a:t> != "s"</a:t>
            </a:r>
          </a:p>
        </p:txBody>
      </p:sp>
      <p:sp>
        <p:nvSpPr>
          <p:cNvPr id="15258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#3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04800" y="1066800"/>
            <a:ext cx="8382000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200" i="0" dirty="0"/>
              <a:t> </a:t>
            </a:r>
            <a:r>
              <a:rPr lang="en-US" altLang="en-US" sz="1700" i="0" dirty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if (income &lt;= RATE1_MARRIED_LIMIT)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else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tax1 = RATE1 * RATE1_MARRIED_LIMIT;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tax2 = RATE2 * (income - RATE1_MARRIED_LIMIT);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double </a:t>
            </a:r>
            <a:r>
              <a:rPr lang="en-US" altLang="en-US" sz="1700" i="0" dirty="0" err="1"/>
              <a:t>total_tax</a:t>
            </a:r>
            <a:r>
              <a:rPr lang="en-US" altLang="en-US" sz="1700" i="0" dirty="0"/>
              <a:t> = tax1 + tax2;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</p:txBody>
      </p:sp>
      <p:pic>
        <p:nvPicPr>
          <p:cNvPr id="155655" name="Picture 10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739775"/>
            <a:ext cx="42957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#4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6677" name="Rectangle 16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300" i="0" dirty="0"/>
              <a:t> </a:t>
            </a:r>
            <a:r>
              <a:rPr lang="en-US" altLang="en-US" sz="1700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 64000) //this branch is skipped, false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else //this branch is taken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</a:t>
            </a:r>
            <a:r>
              <a:rPr lang="en-US" altLang="en-US" sz="1700" i="0" dirty="0">
                <a:solidFill>
                  <a:srgbClr val="FF0000"/>
                </a:solidFill>
              </a:rPr>
              <a:t>tax1 = RATE1 * RATE1_MARRIED_LIMIT;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tax2 = RATE2 * (income - RATE1_MARRIED_LIMIT);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</a:t>
            </a:r>
            <a:r>
              <a:rPr lang="en-US" altLang="en-US" sz="1700" i="0" dirty="0" err="1"/>
              <a:t>total_tax</a:t>
            </a:r>
            <a:r>
              <a:rPr lang="en-US" altLang="en-US" sz="1700" i="0" dirty="0"/>
              <a:t> = tax1 + tax2;</a:t>
            </a:r>
          </a:p>
        </p:txBody>
      </p:sp>
      <p:sp>
        <p:nvSpPr>
          <p:cNvPr id="15668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#5</a:t>
            </a:r>
          </a:p>
        </p:txBody>
      </p:sp>
      <p:sp>
        <p:nvSpPr>
          <p:cNvPr id="159747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9748" name="Rectangle 1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200" i="0" dirty="0"/>
              <a:t> </a:t>
            </a:r>
            <a:r>
              <a:rPr lang="en-US" altLang="en-US" sz="1700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RATE1_MARRIED_LIMIT)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</a:t>
            </a:r>
            <a:r>
              <a:rPr lang="en-US" altLang="en-US" sz="1700" i="0" dirty="0">
                <a:solidFill>
                  <a:srgbClr val="FF0000"/>
                </a:solidFill>
              </a:rPr>
              <a:t>else //executed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tax1 = RATE1 * RATE1_MARRIED_LIMIT;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tax2 = RATE2 * (income - RATE1_MARRIED_LIMIT);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>
                <a:solidFill>
                  <a:srgbClr val="FF0000"/>
                </a:solidFill>
              </a:rPr>
              <a:t>double </a:t>
            </a:r>
            <a:r>
              <a:rPr lang="en-US" altLang="en-US" sz="1700" i="0" dirty="0" err="1">
                <a:solidFill>
                  <a:srgbClr val="FF0000"/>
                </a:solidFill>
              </a:rPr>
              <a:t>total_tax</a:t>
            </a:r>
            <a:r>
              <a:rPr lang="en-US" altLang="en-US" sz="1700" i="0" dirty="0">
                <a:solidFill>
                  <a:srgbClr val="FF0000"/>
                </a:solidFill>
              </a:rPr>
              <a:t> = tax1 + tax2; //always executed</a:t>
            </a:r>
          </a:p>
          <a:p>
            <a:pPr>
              <a:spcBef>
                <a:spcPct val="20000"/>
              </a:spcBef>
            </a:pPr>
            <a:endParaRPr lang="en-US" altLang="en-US" sz="1700" i="0" dirty="0"/>
          </a:p>
        </p:txBody>
      </p:sp>
      <p:sp>
        <p:nvSpPr>
          <p:cNvPr id="1597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9" name="Picture 11" descr="Hand drawn trace table showing columns for each of tax1, tax2, income, and status variables, completed showing total tax final value also, as 1040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06" y="731837"/>
            <a:ext cx="4954588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the Richter Scale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  <p:pic>
        <p:nvPicPr>
          <p:cNvPr id="6" name="Picture 5" descr="Figure 3, a flowchart showing 4 sequential decision boxes for each value of Richter magnitude (with highest value, 8 at the top), and 5 action boxes with the text to print for each magnitud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45" y="750851"/>
            <a:ext cx="3185230" cy="57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(Richter Scale Code)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81000" y="685800"/>
            <a:ext cx="8305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if (richter &gt;= 8.0)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"Most structures fall";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7.0)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"Many buildings destroyed";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6.0)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"Many buildings considerably damaged, some collapse";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4.5)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"Damage to poorly constructed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"No destruction of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i="0"/>
              <a:t>. . .</a:t>
            </a:r>
          </a:p>
        </p:txBody>
      </p:sp>
      <p:sp>
        <p:nvSpPr>
          <p:cNvPr id="9216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– Order of Tests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928688" y="2060575"/>
            <a:ext cx="73279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Because of this execution order,</a:t>
            </a:r>
            <a:br>
              <a:rPr lang="en-US" altLang="en-US" sz="2400" b="0" i="0">
                <a:latin typeface="Arial" panose="020B0604020202020204" pitchFamily="34" charset="0"/>
              </a:rPr>
            </a:br>
            <a:br>
              <a:rPr lang="en-US" altLang="en-US" sz="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when using multiple </a:t>
            </a:r>
            <a:r>
              <a:rPr lang="en-US" altLang="en-US" sz="2400" i="0">
                <a:cs typeface="Courier New" panose="02070309020205020404" pitchFamily="49" charset="0"/>
              </a:rPr>
              <a:t>if</a:t>
            </a:r>
            <a: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  <a:t> statements,</a:t>
            </a:r>
            <a:b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</a:br>
            <a:br>
              <a:rPr lang="en-US" altLang="en-US" sz="300" b="0" i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  <a:t>pay attention to the order of the conditions.</a:t>
            </a:r>
          </a:p>
        </p:txBody>
      </p:sp>
      <p:sp>
        <p:nvSpPr>
          <p:cNvPr id="10138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64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Multiple Alternatives – Wrong Order of Tests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56364" y="37338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762000"/>
            <a:ext cx="8305800" cy="53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4.5)    // Tests in wrong order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"Damage to poorly constructed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6.0)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"Many buildings considerably damaged, some collapse";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7.0)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"Many buildings destroyed";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8.0)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"Most structures fall";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 dirty="0">
                <a:latin typeface="+mn-lt"/>
              </a:rPr>
              <a:t>Suppose the value of </a:t>
            </a:r>
            <a:r>
              <a:rPr lang="en-US" altLang="en-US" b="0" i="0" dirty="0" err="1">
                <a:latin typeface="+mn-lt"/>
                <a:cs typeface="Courier New" panose="02070309020205020404" pitchFamily="49" charset="0"/>
              </a:rPr>
              <a:t>richter</a:t>
            </a:r>
            <a:r>
              <a:rPr lang="en-US" altLang="en-US" b="0" i="0" dirty="0">
                <a:latin typeface="+mn-lt"/>
                <a:cs typeface="Courier New" panose="02070309020205020404" pitchFamily="49" charset="0"/>
              </a:rPr>
              <a:t> is 7.1.  Because we tested small first with a &gt;=, the first statement is (wrongly) printed.</a:t>
            </a:r>
            <a:endParaRPr lang="en-US" altLang="en-US" b="0" i="0" dirty="0">
              <a:latin typeface="+mn-lt"/>
            </a:endParaRPr>
          </a:p>
        </p:txBody>
      </p:sp>
      <p:sp>
        <p:nvSpPr>
          <p:cNvPr id="102407" name="Footer Placeholder 3"/>
          <p:cNvSpPr txBox="1">
            <a:spLocks noGrp="1"/>
          </p:cNvSpPr>
          <p:nvPr/>
        </p:nvSpPr>
        <p:spPr bwMode="auto">
          <a:xfrm>
            <a:off x="3797474" y="6348609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</a:t>
            </a:r>
            <a:r>
              <a:rPr lang="en-US" altLang="en-US" dirty="0">
                <a:ea typeface="ＭＳ Ｐゴシック" panose="020B0600070205080204" pitchFamily="34" charset="-128"/>
              </a:rPr>
              <a:t> Statement vs. 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dirty="0">
                <a:ea typeface="ＭＳ Ｐゴシック" panose="020B0600070205080204" pitchFamily="34" charset="-128"/>
              </a:rPr>
              <a:t>statement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08550" name="Rectangle 9"/>
          <p:cNvSpPr>
            <a:spLocks noChangeArrowheads="1"/>
          </p:cNvSpPr>
          <p:nvPr/>
        </p:nvSpPr>
        <p:spPr bwMode="auto">
          <a:xfrm>
            <a:off x="381000" y="808037"/>
            <a:ext cx="8763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Below is a complicated</a:t>
            </a:r>
            <a:r>
              <a:rPr lang="en-US" altLang="en-US" b="0" i="0" dirty="0">
                <a:cs typeface="Courier New" panose="02070309020205020404" pitchFamily="49" charset="0"/>
              </a:rPr>
              <a:t> if() </a:t>
            </a:r>
            <a:r>
              <a:rPr lang="en-US" altLang="en-US" b="0" i="0" dirty="0">
                <a:latin typeface="Arial" panose="020B0604020202020204" pitchFamily="34" charset="0"/>
              </a:rPr>
              <a:t>statement to choose a text </a:t>
            </a:r>
            <a:r>
              <a:rPr lang="en-US" altLang="en-US" b="0" i="0" dirty="0">
                <a:cs typeface="Courier New" panose="02070309020205020404" pitchFamily="49" charset="0"/>
              </a:rPr>
              <a:t>string</a:t>
            </a:r>
            <a:r>
              <a:rPr lang="en-US" altLang="en-US" b="0" i="0" dirty="0">
                <a:latin typeface="Arial" panose="020B0604020202020204" pitchFamily="34" charset="0"/>
              </a:rPr>
              <a:t> to assign based on the value of an </a:t>
            </a:r>
            <a:r>
              <a:rPr lang="en-US" altLang="en-US" b="0" i="0" dirty="0" err="1">
                <a:cs typeface="Courier New" panose="02070309020205020404" pitchFamily="49" charset="0"/>
              </a:rPr>
              <a:t>int</a:t>
            </a:r>
            <a:r>
              <a:rPr lang="en-US" altLang="en-US" b="0" i="0" dirty="0">
                <a:latin typeface="Arial" panose="020B0604020202020204" pitchFamily="34" charset="0"/>
              </a:rPr>
              <a:t> variable: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i="0" dirty="0" err="1"/>
              <a:t>int</a:t>
            </a:r>
            <a:r>
              <a:rPr lang="en-US" altLang="en-US" i="0" dirty="0"/>
              <a:t> digit; </a:t>
            </a:r>
            <a:endParaRPr lang="en-US" altLang="en-US" i="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i="0" dirty="0"/>
              <a:t>…  //digit variable gets set here by some code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if (digit == 1)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"one";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2)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"two";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3)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"three";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4)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"four";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5)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"five";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6)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"six";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7)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"seven";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8)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"eight";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9)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"nine";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""; }</a:t>
            </a:r>
          </a:p>
        </p:txBody>
      </p:sp>
      <p:sp>
        <p:nvSpPr>
          <p:cNvPr id="10855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33350" y="685800"/>
            <a:ext cx="8877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The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statement is an alternative to nested </a:t>
            </a:r>
            <a:r>
              <a:rPr lang="en-US" altLang="en-US" b="0" i="0" dirty="0">
                <a:cs typeface="Courier New" panose="02070309020205020404" pitchFamily="49" charset="0"/>
              </a:rPr>
              <a:t>if() else </a:t>
            </a:r>
            <a:r>
              <a:rPr lang="en-US" altLang="en-US" b="0" i="0" dirty="0">
                <a:latin typeface="Arial" panose="020B0604020202020204" pitchFamily="34" charset="0"/>
              </a:rPr>
              <a:t>statements. But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is at least as awkward to code as nested </a:t>
            </a:r>
            <a:r>
              <a:rPr lang="en-US" altLang="en-US" b="0" i="0" dirty="0">
                <a:cs typeface="Courier New" panose="02070309020205020404" pitchFamily="49" charset="0"/>
              </a:rPr>
              <a:t>if() else</a:t>
            </a:r>
            <a:r>
              <a:rPr lang="en-US" altLang="en-US" b="0" i="0" dirty="0">
                <a:latin typeface="Arial" panose="020B0604020202020204" pitchFamily="34" charset="0"/>
              </a:rPr>
              <a:t>:</a:t>
            </a:r>
            <a:endParaRPr lang="en-US" altLang="en-US" sz="1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i="0" dirty="0" err="1"/>
              <a:t>int</a:t>
            </a:r>
            <a:r>
              <a:rPr lang="en-US" altLang="en-US" sz="1800" i="0" dirty="0"/>
              <a:t> digit; </a:t>
            </a:r>
            <a:r>
              <a:rPr lang="en-US" altLang="en-US" sz="1800" i="0" dirty="0">
                <a:solidFill>
                  <a:srgbClr val="FF0000"/>
                </a:solidFill>
              </a:rPr>
              <a:t>//switch can </a:t>
            </a:r>
            <a:r>
              <a:rPr lang="en-US" altLang="en-US" sz="1800" i="0" u="sng" dirty="0">
                <a:solidFill>
                  <a:srgbClr val="FF0000"/>
                </a:solidFill>
              </a:rPr>
              <a:t>only</a:t>
            </a:r>
            <a:r>
              <a:rPr lang="en-US" altLang="en-US" sz="1800" i="0" dirty="0">
                <a:solidFill>
                  <a:srgbClr val="FF0000"/>
                </a:solidFill>
              </a:rPr>
              <a:t> test </a:t>
            </a:r>
            <a:r>
              <a:rPr lang="en-US" altLang="en-US" sz="1800" i="0" dirty="0" err="1">
                <a:solidFill>
                  <a:srgbClr val="FF0000"/>
                </a:solidFill>
              </a:rPr>
              <a:t>int</a:t>
            </a:r>
            <a:r>
              <a:rPr lang="en-US" altLang="en-US" sz="1800" i="0" dirty="0">
                <a:solidFill>
                  <a:srgbClr val="FF0000"/>
                </a:solidFill>
              </a:rPr>
              <a:t> and char types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…  //digit variable gets set here by some code 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switch(digit)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1: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"one";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2: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"two";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3: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"three";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4: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"four";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5: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"five";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6: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"six";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7: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"seven";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8: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"eight";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9: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"nine";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default: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""; break; //taken if none of the above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}</a:t>
            </a:r>
          </a:p>
        </p:txBody>
      </p:sp>
      <p:sp>
        <p:nvSpPr>
          <p:cNvPr id="1105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break</a:t>
            </a:r>
            <a:r>
              <a:rPr lang="en-US" altLang="en-US" dirty="0">
                <a:ea typeface="ＭＳ Ｐゴシック" panose="020B0600070205080204" pitchFamily="34" charset="-128"/>
              </a:rPr>
              <a:t> statements in 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switch</a:t>
            </a:r>
            <a:r>
              <a:rPr lang="en-US" altLang="en-US" dirty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42913" y="1006475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56369" y="792162"/>
            <a:ext cx="8831262" cy="50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Every branch of the switch must be terminated by a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statement. And each branch must terminate with a semicolon.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tells the machine to skip down to the end of the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statement, because a match was found.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If the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is missing, execution falls through to the next branch, and so on, until finally a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or the end of the switch is reached.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In practice, this fall-through behavior is rarely useful, and </a:t>
            </a:r>
          </a:p>
          <a:p>
            <a:pPr marL="0" indent="0" algn="ctr">
              <a:spcBef>
                <a:spcPct val="20000"/>
              </a:spcBef>
            </a:pPr>
            <a:r>
              <a:rPr lang="en-US" altLang="en-US" sz="2400" b="0" u="sng" dirty="0">
                <a:solidFill>
                  <a:srgbClr val="FF0000"/>
                </a:solidFill>
                <a:latin typeface="Arial" panose="020B0604020202020204" pitchFamily="34" charset="0"/>
              </a:rPr>
              <a:t>it is a common cause of errors.</a:t>
            </a:r>
            <a:br>
              <a:rPr lang="en-US" altLang="en-US" b="0" i="0" dirty="0">
                <a:latin typeface="Arial" panose="020B0604020202020204" pitchFamily="34" charset="0"/>
              </a:rPr>
            </a:b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If you accidentally forget the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statement, your program compiles but executes unwanted code.  Try it and see!</a:t>
            </a:r>
          </a:p>
        </p:txBody>
      </p:sp>
      <p:sp>
        <p:nvSpPr>
          <p:cNvPr id="1126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2349</Words>
  <Application>Microsoft Macintosh PowerPoint</Application>
  <PresentationFormat>On-screen Show (4:3)</PresentationFormat>
  <Paragraphs>400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Default Design</vt:lpstr>
      <vt:lpstr>Topic 3</vt:lpstr>
      <vt:lpstr>Multiple Alternatives Need Multiple Nested if() Statements</vt:lpstr>
      <vt:lpstr>Flowchart for the Richter Scale Code</vt:lpstr>
      <vt:lpstr>Multiple Alternatives (Richter Scale Code)</vt:lpstr>
      <vt:lpstr>Multiple Alternatives – Order of Tests</vt:lpstr>
      <vt:lpstr>Multiple Alternatives – Wrong Order of Tests</vt:lpstr>
      <vt:lpstr>The switch Statement vs. the if statement</vt:lpstr>
      <vt:lpstr>The switch Statement</vt:lpstr>
      <vt:lpstr>break statements in the switch statement</vt:lpstr>
      <vt:lpstr>Topic 4</vt:lpstr>
      <vt:lpstr>Nested Branches – Taxes</vt:lpstr>
      <vt:lpstr>Flowchart for Tax Table Decisions</vt:lpstr>
      <vt:lpstr>Nested Branches – Taxes – Complete Code part 1</vt:lpstr>
      <vt:lpstr>Nested Branches – Taxes (Code part 2)</vt:lpstr>
      <vt:lpstr>Nested Branches – Taxes (Code part 3)</vt:lpstr>
      <vt:lpstr>Hand-Tracing</vt:lpstr>
      <vt:lpstr>Hand-Tracing, How to</vt:lpstr>
      <vt:lpstr>Hand-Tracing the Tax Program</vt:lpstr>
      <vt:lpstr>Hand-Tracing, Filling in the Trace Table</vt:lpstr>
      <vt:lpstr>Hand-Tracing #2</vt:lpstr>
      <vt:lpstr>Hand-Tracing #3</vt:lpstr>
      <vt:lpstr>Hand-Tracing #4</vt:lpstr>
      <vt:lpstr>Hand-Tracing #5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1892</cp:revision>
  <dcterms:created xsi:type="dcterms:W3CDTF">2010-12-29T15:18:28Z</dcterms:created>
  <dcterms:modified xsi:type="dcterms:W3CDTF">2020-09-21T11:52:42Z</dcterms:modified>
</cp:coreProperties>
</file>