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75" r:id="rId2"/>
    <p:sldId id="960" r:id="rId3"/>
    <p:sldId id="878" r:id="rId4"/>
    <p:sldId id="879" r:id="rId5"/>
    <p:sldId id="881" r:id="rId6"/>
    <p:sldId id="880" r:id="rId7"/>
    <p:sldId id="884" r:id="rId8"/>
    <p:sldId id="967" r:id="rId9"/>
    <p:sldId id="961" r:id="rId10"/>
    <p:sldId id="894" r:id="rId11"/>
    <p:sldId id="896" r:id="rId12"/>
    <p:sldId id="897" r:id="rId13"/>
    <p:sldId id="898" r:id="rId14"/>
    <p:sldId id="949" r:id="rId15"/>
    <p:sldId id="952" r:id="rId16"/>
    <p:sldId id="951" r:id="rId17"/>
    <p:sldId id="976" r:id="rId18"/>
    <p:sldId id="953" r:id="rId19"/>
    <p:sldId id="9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3" autoAdjust="0"/>
    <p:restoredTop sz="94053"/>
  </p:normalViewPr>
  <p:slideViewPr>
    <p:cSldViewPr snapToGrid="0">
      <p:cViewPr>
        <p:scale>
          <a:sx n="94" d="100"/>
          <a:sy n="94" d="100"/>
        </p:scale>
        <p:origin x="784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(</a:t>
            </a:r>
            <a:r>
              <a:rPr lang="en-US" altLang="en-US" sz="1200" i="0" dirty="0"/>
              <a:t>country == "USA"</a:t>
            </a:r>
          </a:p>
          <a:p>
            <a:pPr>
              <a:spcBef>
                <a:spcPct val="20000"/>
              </a:spcBef>
            </a:pPr>
            <a:r>
              <a:rPr lang="en-US" altLang="en-US" sz="1200" i="0" dirty="0"/>
              <a:t>      &amp;&amp; state != "AK"</a:t>
            </a:r>
          </a:p>
          <a:p>
            <a:pPr>
              <a:spcBef>
                <a:spcPct val="20000"/>
              </a:spcBef>
            </a:pPr>
            <a:r>
              <a:rPr lang="en-US" altLang="en-US" sz="1200" i="0" dirty="0"/>
              <a:t>      &amp;&amp; state != "HI") means USA mainland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E6930-8421-4ADB-9524-41C9295B61C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94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1200" i="0" dirty="0"/>
              <a:t>(country != "USA"</a:t>
            </a:r>
          </a:p>
          <a:p>
            <a:pPr>
              <a:spcBef>
                <a:spcPct val="20000"/>
              </a:spcBef>
            </a:pPr>
            <a:r>
              <a:rPr lang="en-US" altLang="en-US" sz="1200" i="0" dirty="0"/>
              <a:t>    || state == "AK"</a:t>
            </a:r>
          </a:p>
          <a:p>
            <a:pPr>
              <a:spcBef>
                <a:spcPct val="20000"/>
              </a:spcBef>
            </a:pPr>
            <a:r>
              <a:rPr lang="en-US" altLang="en-US" sz="1200" i="0" dirty="0"/>
              <a:t>    || state == "HI")</a:t>
            </a:r>
          </a:p>
          <a:p>
            <a:r>
              <a:rPr lang="en-US" dirty="0"/>
              <a:t>means country other than USA or AK or 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E6930-8421-4ADB-9524-41C9295B61C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1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43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Another common error, along the same lines, is to write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&amp;&amp; y &gt; 0) ... // Error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 of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&gt; 0 &amp;&amp; y &gt; 0) ...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						(</a:t>
            </a:r>
            <a:r>
              <a:rPr lang="en-US" altLang="en-US" i="0" dirty="0"/>
              <a:t>x</a:t>
            </a:r>
            <a:r>
              <a:rPr lang="en-US" altLang="en-US" b="0" i="0" dirty="0">
                <a:latin typeface="Arial" panose="020B0604020202020204" pitchFamily="34" charset="0"/>
              </a:rPr>
              <a:t> and </a:t>
            </a:r>
            <a:r>
              <a:rPr lang="en-US" altLang="en-US" i="0" dirty="0"/>
              <a:t>y</a:t>
            </a:r>
            <a:r>
              <a:rPr lang="en-US" altLang="en-US" b="0" i="0" dirty="0">
                <a:latin typeface="Arial" panose="020B0604020202020204" pitchFamily="34" charset="0"/>
              </a:rPr>
              <a:t> are </a:t>
            </a:r>
            <a:r>
              <a:rPr lang="en-US" altLang="en-US" i="0" dirty="0" err="1"/>
              <a:t>int</a:t>
            </a:r>
            <a:r>
              <a:rPr lang="en-US" altLang="en-US" b="0" i="0" dirty="0" err="1">
                <a:latin typeface="Arial" panose="020B0604020202020204" pitchFamily="34" charset="0"/>
              </a:rPr>
              <a:t>s</a:t>
            </a:r>
            <a:r>
              <a:rPr lang="en-US" altLang="en-US" b="0" i="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/>
          </a:p>
        </p:txBody>
      </p:sp>
      <p:sp>
        <p:nvSpPr>
          <p:cNvPr id="2017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1732" name="Rectangle 11"/>
          <p:cNvSpPr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Combining Multiple Relational Operators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07388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Confusing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dirty="0">
                <a:ea typeface="ＭＳ Ｐゴシック" panose="020B0600070205080204" pitchFamily="34" charset="-128"/>
              </a:rPr>
              <a:t> Conditions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quite common that the individual conditions are nicely set apart in a bulleted list, but with little indication of how they should be combined.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Our tax code is a good example of this.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03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Consider these instructions for filing a tax return.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are of single filing status if any one of the following is true: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never married.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legally separated or divorced on the last day of the tax 	year.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widowed, and did not remarry.</a:t>
            </a:r>
          </a:p>
          <a:p>
            <a:pPr>
              <a:spcBef>
                <a:spcPct val="20000"/>
              </a:spcBef>
            </a:pPr>
            <a:endParaRPr lang="en-US" altLang="en-US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Is this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situation?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Since the test passes if any one of the conditions is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, you must combine the conditions with the </a:t>
            </a:r>
            <a:r>
              <a:rPr lang="en-US" altLang="en-US" sz="2400" i="0" dirty="0"/>
              <a:t>or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operator.</a:t>
            </a:r>
          </a:p>
        </p:txBody>
      </p:sp>
      <p:sp>
        <p:nvSpPr>
          <p:cNvPr id="20480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4804" name="Rectangle 2"/>
          <p:cNvSpPr>
            <a:spLocks noChangeArrowheads="1"/>
          </p:cNvSpPr>
          <p:nvPr/>
        </p:nvSpPr>
        <p:spPr bwMode="auto">
          <a:xfrm>
            <a:off x="0" y="1524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Common Error – Confusing </a:t>
            </a:r>
            <a:r>
              <a:rPr lang="en-US" altLang="en-US" sz="2600" i="0">
                <a:solidFill>
                  <a:srgbClr val="0033CC"/>
                </a:solidFill>
              </a:rPr>
              <a:t>&amp;&amp;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>
                <a:solidFill>
                  <a:srgbClr val="0033CC"/>
                </a:solidFill>
              </a:rPr>
              <a:t>||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Conditions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Elsewhere, the same instructions:</a:t>
            </a:r>
          </a:p>
          <a:p>
            <a:pPr>
              <a:spcBef>
                <a:spcPct val="20000"/>
              </a:spcBef>
            </a:pP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may use the status of married filing jointly if all five of the following conditions are true: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Your spouse died less than two years ago and you did not remarry.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have a child whom you can claim as dependent.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That child lived in your home for all of the tax year.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paid over half the cost of keeping up your home for this child.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filed a joint return with your spouse the year he or she died.</a:t>
            </a: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endParaRPr lang="en-US" altLang="en-US" sz="2600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Because all of the conditions must be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for the test to pass, you must combine them with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582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582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Confusing </a:t>
            </a:r>
            <a:r>
              <a:rPr lang="en-US" altLang="en-US" sz="2600" i="0" dirty="0">
                <a:solidFill>
                  <a:srgbClr val="0033CC"/>
                </a:solidFill>
              </a:rPr>
              <a:t>&amp;&amp;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 dirty="0">
                <a:solidFill>
                  <a:srgbClr val="0033CC"/>
                </a:solidFill>
              </a:rPr>
              <a:t>||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Conditions, continued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When does an expression become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or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9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&amp;&amp; expression &amp;&amp; expression &amp;&amp;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&amp;&amp;’s, we can stop after finding the first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endParaRPr lang="en-US" altLang="en-US" sz="10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|| expression || expression ||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’s, we can stop after finding the first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This is called </a:t>
            </a:r>
            <a:r>
              <a:rPr lang="en-US" altLang="en-US" sz="2400" b="0" dirty="0">
                <a:latin typeface="Arial" panose="020B0604020202020204" pitchFamily="34" charset="0"/>
              </a:rPr>
              <a:t>short circuit evaluation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088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8900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Short Circuit Evaluation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92101" y="914400"/>
            <a:ext cx="8620406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Suppose we want to charge a higher shipping rate if we don’t ship within the continental </a:t>
            </a:r>
            <a:r>
              <a:rPr lang="en-US" altLang="en-US" sz="2400" b="0" i="0" dirty="0">
                <a:latin typeface="+mn-lt"/>
              </a:rPr>
              <a:t>United States</a:t>
            </a:r>
            <a:r>
              <a:rPr lang="en-US" altLang="en-US" sz="2400" b="0" i="0" dirty="0">
                <a:latin typeface="StempelGaramond-Roman" charset="0"/>
              </a:rPr>
              <a:t>. Picture is from https://</a:t>
            </a:r>
            <a:r>
              <a:rPr lang="en-US" altLang="en-US" sz="2400" b="0" i="0" dirty="0" err="1">
                <a:latin typeface="StempelGaramond-Roman" charset="0"/>
              </a:rPr>
              <a:t>upload.wikimedia.org</a:t>
            </a:r>
            <a:r>
              <a:rPr lang="en-US" altLang="en-US" sz="2400" b="0" i="0" dirty="0">
                <a:latin typeface="StempelGaramond-Roman" charset="0"/>
              </a:rPr>
              <a:t>/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(!(country ==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"HI"))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This test is a little bit complicated.</a:t>
            </a:r>
          </a:p>
          <a:p>
            <a:pPr>
              <a:spcBef>
                <a:spcPct val="20000"/>
              </a:spcBef>
            </a:pPr>
            <a:endParaRPr lang="en-US" altLang="en-US" sz="18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 				 	</a:t>
            </a:r>
            <a:r>
              <a:rPr lang="en-US" altLang="en-US" sz="2400" b="0" i="0" dirty="0" err="1">
                <a:latin typeface="StempelGaramond-Roman" charset="0"/>
              </a:rPr>
              <a:t>DeMorgan’s</a:t>
            </a:r>
            <a:r>
              <a:rPr lang="en-US" altLang="en-US" sz="2400" b="0" i="0" dirty="0">
                <a:latin typeface="StempelGaramond-Roman" charset="0"/>
              </a:rPr>
              <a:t> Law to the rescue!</a:t>
            </a:r>
          </a:p>
        </p:txBody>
      </p:sp>
      <p:sp>
        <p:nvSpPr>
          <p:cNvPr id="2109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094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DeMorgan’s Law</a:t>
            </a:r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FDB93209-515A-9E4D-82CF-F68883D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12" y="1990968"/>
            <a:ext cx="2983792" cy="18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 allows us to rewrite complicated </a:t>
            </a:r>
            <a:r>
              <a:rPr lang="en-US" altLang="en-US" sz="2400" b="0" dirty="0">
                <a:latin typeface="Arial" panose="020B0604020202020204" pitchFamily="34" charset="0"/>
              </a:rPr>
              <a:t>not/and/or</a:t>
            </a:r>
            <a:r>
              <a:rPr lang="en-US" altLang="en-US" sz="2400" b="0" i="0" dirty="0">
                <a:latin typeface="Arial" panose="020B0604020202020204" pitchFamily="34" charset="0"/>
              </a:rPr>
              <a:t> messes so that they are more clearly read.</a:t>
            </a:r>
            <a:endParaRPr lang="en-US" altLang="en-US" sz="24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(country !=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"HI")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24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Ah, much nicer.</a:t>
            </a:r>
            <a:br>
              <a:rPr lang="en-US" altLang="en-US" sz="2400" b="0" i="0" dirty="0">
                <a:latin typeface="StempelGaramond-Roman" charset="0"/>
              </a:rPr>
            </a:br>
            <a:endParaRPr lang="en-US" altLang="en-US" sz="12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		But how did they do that?	</a:t>
            </a:r>
          </a:p>
        </p:txBody>
      </p:sp>
      <p:sp>
        <p:nvSpPr>
          <p:cNvPr id="2119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1972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Law, continued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F6C-E58A-6344-81BF-F98AC475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E808-B9D4-1245-BFBA-EE20A6C8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temp be temperature of water.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(temp &gt; 0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temp &lt; 100) </a:t>
            </a:r>
            <a:r>
              <a:rPr lang="en-US" altLang="en-US" dirty="0"/>
              <a:t>means the water is liquid.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(temp &gt; 0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temp &lt; 100)) </a:t>
            </a:r>
            <a:r>
              <a:rPr lang="en-US" altLang="en-US" dirty="0"/>
              <a:t>means the water is not liquid. The condition can be simplified as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(temp &lt;= 0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temp &gt;= 100)</a:t>
            </a:r>
          </a:p>
          <a:p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BE5AC-4BAF-A54E-AF62-3E7A595125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2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!(A &amp;&amp;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||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!(A ||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&amp;&amp;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299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2996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 Equivalencies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Examples: </a:t>
            </a:r>
            <a:r>
              <a:rPr lang="en-US" dirty="0" err="1"/>
              <a:t>DeMorgan's</a:t>
            </a:r>
            <a:r>
              <a:rPr lang="en-US" dirty="0"/>
              <a:t>,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938029"/>
            <a:ext cx="9110133" cy="4525962"/>
          </a:xfrm>
        </p:spPr>
        <p:txBody>
          <a:bodyPr/>
          <a:lstStyle/>
          <a:p>
            <a:r>
              <a:rPr lang="en-US" sz="2800" dirty="0"/>
              <a:t>Simplify the following logical conditions: </a:t>
            </a:r>
          </a:p>
          <a:p>
            <a:pPr marL="85725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 bool b; //definition of variables</a:t>
            </a:r>
          </a:p>
          <a:p>
            <a:pPr marL="857250" lvl="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 5 || n ==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!=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&gt;=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|| n &gt;= 5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!(n &lt;= 5)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!!b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true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471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Variables and Operators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9438" y="928688"/>
            <a:ext cx="7677150" cy="45259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evaluate a logical condition in one part of a program and use it elsewhere.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To store a condition 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you use a Boolean variable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Variables of type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can hold exactly two values,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integers; </a:t>
            </a:r>
            <a:r>
              <a:rPr lang="en-US" altLang="en-US" sz="2000" dirty="0">
                <a:ea typeface="ＭＳ Ｐゴシック" panose="020B0600070205080204" pitchFamily="34" charset="-128"/>
              </a:rPr>
              <a:t>they are special values, just for Boolean variables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BUT actually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zero, and any non-zero value is treated as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61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51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>
                <a:ea typeface="ＭＳ Ｐゴシック" panose="020B0600070205080204" pitchFamily="34" charset="-128"/>
              </a:rPr>
              <a:t> (and)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29487" cy="535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C++,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when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conditions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&gt; 0 &amp;&amp; temp &lt;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temp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within the range, then both the left-hand side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the right-hand side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making the whole expression’s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all other cases, the whole expression’s value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89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5FE43-97BB-A640-9918-46B3CD63570F}"/>
              </a:ext>
            </a:extLst>
          </p:cNvPr>
          <p:cNvGrpSpPr/>
          <p:nvPr/>
        </p:nvGrpSpPr>
        <p:grpSpPr>
          <a:xfrm>
            <a:off x="6275294" y="2808194"/>
            <a:ext cx="2348753" cy="664569"/>
            <a:chOff x="6275294" y="2808194"/>
            <a:chExt cx="2348753" cy="66456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12EA36-619B-824C-B63A-8EE8EB792FEE}"/>
                </a:ext>
              </a:extLst>
            </p:cNvPr>
            <p:cNvCxnSpPr/>
            <p:nvPr/>
          </p:nvCxnSpPr>
          <p:spPr bwMode="auto">
            <a:xfrm>
              <a:off x="6275294" y="2922494"/>
              <a:ext cx="234875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BB2FAF-409F-6743-9E80-077835F72B53}"/>
                </a:ext>
              </a:extLst>
            </p:cNvPr>
            <p:cNvSpPr/>
            <p:nvPr/>
          </p:nvSpPr>
          <p:spPr bwMode="auto">
            <a:xfrm>
              <a:off x="6858000" y="2808194"/>
              <a:ext cx="228600" cy="228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5563AF-BC11-2349-8239-57C150C948AD}"/>
                </a:ext>
              </a:extLst>
            </p:cNvPr>
            <p:cNvSpPr/>
            <p:nvPr/>
          </p:nvSpPr>
          <p:spPr bwMode="auto">
            <a:xfrm>
              <a:off x="7929749" y="2808194"/>
              <a:ext cx="228600" cy="228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EA9C6-D231-DF4A-BBB0-EEC96AEAC2DE}"/>
                </a:ext>
              </a:extLst>
            </p:cNvPr>
            <p:cNvSpPr txBox="1"/>
            <p:nvPr/>
          </p:nvSpPr>
          <p:spPr>
            <a:xfrm>
              <a:off x="6764167" y="3050801"/>
              <a:ext cx="761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DD4188-8C23-784C-A59B-8C09560825E0}"/>
                </a:ext>
              </a:extLst>
            </p:cNvPr>
            <p:cNvSpPr txBox="1"/>
            <p:nvPr/>
          </p:nvSpPr>
          <p:spPr>
            <a:xfrm>
              <a:off x="7711981" y="3072653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F0B33F-B9D5-2443-B68D-9E3B9084B261}"/>
                </a:ext>
              </a:extLst>
            </p:cNvPr>
            <p:cNvCxnSpPr>
              <a:cxnSpLocks/>
              <a:stCxn id="4" idx="6"/>
            </p:cNvCxnSpPr>
            <p:nvPr/>
          </p:nvCxnSpPr>
          <p:spPr bwMode="auto">
            <a:xfrm>
              <a:off x="7086600" y="2922494"/>
              <a:ext cx="843149" cy="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>
                <a:ea typeface="ＭＳ Ｐゴシック" panose="020B0600070205080204" pitchFamily="34" charset="-128"/>
              </a:rPr>
              <a:t> (or)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the result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at least one of the conditions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is written as two adjacent vertical bar symbols.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&lt;= 0 || temp &gt;=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either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the whole expression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only way “Not liquid” won’t appear is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90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27239-16F1-8143-9BE6-57C0F575D61E}"/>
              </a:ext>
            </a:extLst>
          </p:cNvPr>
          <p:cNvGrpSpPr/>
          <p:nvPr/>
        </p:nvGrpSpPr>
        <p:grpSpPr>
          <a:xfrm>
            <a:off x="6416784" y="3290390"/>
            <a:ext cx="2348753" cy="664569"/>
            <a:chOff x="6275294" y="2808194"/>
            <a:chExt cx="2348753" cy="6645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A026A3-064E-A840-9EBA-DF6F01300D9A}"/>
                </a:ext>
              </a:extLst>
            </p:cNvPr>
            <p:cNvCxnSpPr/>
            <p:nvPr/>
          </p:nvCxnSpPr>
          <p:spPr bwMode="auto">
            <a:xfrm>
              <a:off x="6275294" y="2922494"/>
              <a:ext cx="234875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B18A60-CBF3-994F-96A7-ABB07D9A0FB3}"/>
                </a:ext>
              </a:extLst>
            </p:cNvPr>
            <p:cNvSpPr/>
            <p:nvPr/>
          </p:nvSpPr>
          <p:spPr bwMode="auto">
            <a:xfrm>
              <a:off x="6858000" y="2808194"/>
              <a:ext cx="228600" cy="2286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7EBA27-EC1A-A54D-86D1-440E701E1D9B}"/>
                </a:ext>
              </a:extLst>
            </p:cNvPr>
            <p:cNvSpPr/>
            <p:nvPr/>
          </p:nvSpPr>
          <p:spPr bwMode="auto">
            <a:xfrm>
              <a:off x="7929749" y="2808194"/>
              <a:ext cx="228600" cy="2286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4F65DF-6B7A-3F44-8D24-A308216A58A0}"/>
                </a:ext>
              </a:extLst>
            </p:cNvPr>
            <p:cNvSpPr txBox="1"/>
            <p:nvPr/>
          </p:nvSpPr>
          <p:spPr>
            <a:xfrm>
              <a:off x="6764167" y="3050801"/>
              <a:ext cx="761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684C4-FDA1-1642-83F5-B78F8D0EEDC7}"/>
                </a:ext>
              </a:extLst>
            </p:cNvPr>
            <p:cNvSpPr txBox="1"/>
            <p:nvPr/>
          </p:nvSpPr>
          <p:spPr>
            <a:xfrm>
              <a:off x="7711981" y="3072653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C98DA982-E0B1-734A-B0B4-9ABADA938CBE}"/>
              </a:ext>
            </a:extLst>
          </p:cNvPr>
          <p:cNvSpPr/>
          <p:nvPr/>
        </p:nvSpPr>
        <p:spPr bwMode="auto">
          <a:xfrm>
            <a:off x="8157882" y="2991539"/>
            <a:ext cx="663389" cy="289543"/>
          </a:xfrm>
          <a:custGeom>
            <a:avLst/>
            <a:gdLst>
              <a:gd name="connsiteX0" fmla="*/ 0 w 663389"/>
              <a:gd name="connsiteY0" fmla="*/ 289543 h 289543"/>
              <a:gd name="connsiteX1" fmla="*/ 537883 w 663389"/>
              <a:gd name="connsiteY1" fmla="*/ 20602 h 289543"/>
              <a:gd name="connsiteX2" fmla="*/ 663389 w 663389"/>
              <a:gd name="connsiteY2" fmla="*/ 20602 h 28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389" h="289543">
                <a:moveTo>
                  <a:pt x="0" y="289543"/>
                </a:moveTo>
                <a:cubicBezTo>
                  <a:pt x="213659" y="177484"/>
                  <a:pt x="427318" y="65425"/>
                  <a:pt x="537883" y="20602"/>
                </a:cubicBezTo>
                <a:cubicBezTo>
                  <a:pt x="648448" y="-24221"/>
                  <a:pt x="642471" y="17614"/>
                  <a:pt x="663389" y="206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C1DCFC1-E748-A641-A2E1-B805B0772667}"/>
              </a:ext>
            </a:extLst>
          </p:cNvPr>
          <p:cNvSpPr/>
          <p:nvPr/>
        </p:nvSpPr>
        <p:spPr bwMode="auto">
          <a:xfrm>
            <a:off x="6131859" y="3022010"/>
            <a:ext cx="932329" cy="259072"/>
          </a:xfrm>
          <a:custGeom>
            <a:avLst/>
            <a:gdLst>
              <a:gd name="connsiteX0" fmla="*/ 932329 w 932329"/>
              <a:gd name="connsiteY0" fmla="*/ 259072 h 259072"/>
              <a:gd name="connsiteX1" fmla="*/ 215153 w 932329"/>
              <a:gd name="connsiteY1" fmla="*/ 8061 h 259072"/>
              <a:gd name="connsiteX2" fmla="*/ 35859 w 932329"/>
              <a:gd name="connsiteY2" fmla="*/ 61849 h 259072"/>
              <a:gd name="connsiteX3" fmla="*/ 0 w 932329"/>
              <a:gd name="connsiteY3" fmla="*/ 61849 h 25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329" h="259072">
                <a:moveTo>
                  <a:pt x="932329" y="259072"/>
                </a:moveTo>
                <a:cubicBezTo>
                  <a:pt x="648447" y="150001"/>
                  <a:pt x="364565" y="40931"/>
                  <a:pt x="215153" y="8061"/>
                </a:cubicBezTo>
                <a:cubicBezTo>
                  <a:pt x="65741" y="-24810"/>
                  <a:pt x="71718" y="52884"/>
                  <a:pt x="35859" y="61849"/>
                </a:cubicBezTo>
                <a:cubicBezTo>
                  <a:pt x="0" y="70814"/>
                  <a:pt x="11953" y="64837"/>
                  <a:pt x="0" y="6184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>
                <a:ea typeface="ＭＳ Ｐゴシック" panose="020B0600070205080204" pitchFamily="34" charset="-128"/>
              </a:rPr>
              <a:t> (not)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874713"/>
            <a:ext cx="7808912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invert a condition with the logical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takes a single condition and evaluates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that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the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(!frozen) {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frozen"; 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“Not frozen” will be written only when frozen contains the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1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Truth Tables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14401"/>
            <a:ext cx="8707437" cy="12982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This information is traditionally collected into a table called a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truth 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where A and B denote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 or Boolean expressions.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92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65155"/>
              </p:ext>
            </p:extLst>
          </p:nvPr>
        </p:nvGraphicFramePr>
        <p:xfrm>
          <a:off x="378178" y="2585157"/>
          <a:ext cx="8229600" cy="1990725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 &amp;&amp;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8178" y="22127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1)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68677"/>
              </p:ext>
            </p:extLst>
          </p:nvPr>
        </p:nvGraphicFramePr>
        <p:xfrm>
          <a:off x="198963" y="857250"/>
          <a:ext cx="8771469" cy="5295899"/>
        </p:xfrm>
        <a:graphic>
          <a:graphicData uri="http://schemas.openxmlformats.org/drawingml/2006/table">
            <a:tbl>
              <a:tblPr/>
              <a:tblGrid>
                <a:gridCol w="161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8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Table 6 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Boolean Operators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2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&amp;&amp;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Only 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 Note that the &lt; operator has a higher precedence than the &amp;&amp; 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100 &lt; 200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|| is not a test for “either-or”. If both conditions are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, the result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6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The expression 0 &lt; 200 is true, which is converted to 1. The expression 1 &lt; 100 is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2)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89462"/>
              </p:ext>
            </p:extLst>
          </p:nvPr>
        </p:nvGraphicFramePr>
        <p:xfrm>
          <a:off x="186263" y="939800"/>
          <a:ext cx="8771469" cy="5160504"/>
        </p:xfrm>
        <a:graphic>
          <a:graphicData uri="http://schemas.openxmlformats.org/drawingml/2006/table">
            <a:tbl>
              <a:tblPr/>
              <a:tblGrid>
                <a:gridCol w="137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87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 &amp;&amp; 10 &gt; 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–10 is not zero. It is converted to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 &amp;&amp; x&lt;100 || x== 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 &amp;&amp; x&lt;100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|| x== 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&amp;&amp; operator has a higher precedence than the || 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!(0 &lt; 200)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 &lt; 200 is true, therefore its negation is 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There is no need to compare a Boolean variable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It is clearer to use ! than to compare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Common Error –  Combining Multiple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914400"/>
            <a:ext cx="8772525" cy="5387975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 Consider the expression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if(0 &lt;= temp &lt;= 100)…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This looks just like the mathematical test:</a:t>
            </a:r>
          </a:p>
          <a:p>
            <a:pPr>
              <a:buFontTx/>
              <a:buNone/>
            </a:pPr>
            <a:br>
              <a:rPr lang="en-US" altLang="en-US" sz="10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0 ≤ temp ≤ 100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Unfortunately, it is not.  It will compile OK, but will not run the way you expect.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DO NOT USE THAT SYNTAX IN C++.  INSTEAD, USE the Boolean &amp;&amp; operator to combine two pair compares:</a:t>
            </a:r>
          </a:p>
          <a:p>
            <a:pPr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if(0 &lt;= temp &amp;&amp; temp &lt;= 100)…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96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68737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1962</Words>
  <Application>Microsoft Macintosh PowerPoint</Application>
  <PresentationFormat>On-screen Show (4:3)</PresentationFormat>
  <Paragraphs>283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Comic Sans MS</vt:lpstr>
      <vt:lpstr>Courier New</vt:lpstr>
      <vt:lpstr>LucidaSansTypewriter</vt:lpstr>
      <vt:lpstr>StempelGaramond-Roman</vt:lpstr>
      <vt:lpstr>Times</vt:lpstr>
      <vt:lpstr>Default Design</vt:lpstr>
      <vt:lpstr>Topic 7</vt:lpstr>
      <vt:lpstr>Boolean Variables and Operators</vt:lpstr>
      <vt:lpstr>The Boolean Operator &amp;&amp; (and)</vt:lpstr>
      <vt:lpstr>The Boolean Operator || (or)</vt:lpstr>
      <vt:lpstr>The Boolean Operator ! (not)</vt:lpstr>
      <vt:lpstr>Boolean Operator Truth Tables</vt:lpstr>
      <vt:lpstr>Boolean Operator Examples: Table 6 (Part 1)</vt:lpstr>
      <vt:lpstr>Boolean Operator Examples: Table 6 (Part 2)</vt:lpstr>
      <vt:lpstr>Common Error –  Combining Multiple Relational Operators</vt:lpstr>
      <vt:lpstr>PowerPoint Presentation</vt:lpstr>
      <vt:lpstr>Confusing &amp;&amp; and ||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Simplification Examples: DeMorgan's, et al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1899</cp:revision>
  <dcterms:created xsi:type="dcterms:W3CDTF">2010-12-29T15:18:28Z</dcterms:created>
  <dcterms:modified xsi:type="dcterms:W3CDTF">2020-09-21T11:30:00Z</dcterms:modified>
</cp:coreProperties>
</file>