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976" r:id="rId2"/>
    <p:sldId id="902" r:id="rId3"/>
    <p:sldId id="905" r:id="rId4"/>
    <p:sldId id="906" r:id="rId5"/>
    <p:sldId id="908" r:id="rId6"/>
    <p:sldId id="910" r:id="rId7"/>
    <p:sldId id="912" r:id="rId8"/>
    <p:sldId id="913" r:id="rId9"/>
    <p:sldId id="977" r:id="rId10"/>
    <p:sldId id="914" r:id="rId11"/>
    <p:sldId id="956" r:id="rId12"/>
    <p:sldId id="957" r:id="rId13"/>
    <p:sldId id="95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MSOffic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8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9CC"/>
    <a:srgbClr val="FF0000"/>
    <a:srgbClr val="FFCC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12" autoAdjust="0"/>
    <p:restoredTop sz="94053"/>
  </p:normalViewPr>
  <p:slideViewPr>
    <p:cSldViewPr snapToGrid="0">
      <p:cViewPr varScale="1">
        <p:scale>
          <a:sx n="71" d="100"/>
          <a:sy n="71" d="100"/>
        </p:scale>
        <p:origin x="14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59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AE6E6930-8421-4ADB-9524-41C9295B61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81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6471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1434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63096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086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4928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847" y="938029"/>
            <a:ext cx="7328648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3286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2409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5005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6727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6013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3504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8806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211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/>
              <a:t>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Comparing numbers and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Multiple alternatives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Nested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flowcharts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test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Boolean variables and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Application: input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196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Chapter Summary Part #1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117600"/>
            <a:ext cx="8478838" cy="5202238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if()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statement implements a decision.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• The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if()</a:t>
            </a:r>
            <a:r>
              <a:rPr lang="en-US" altLang="en-US" sz="2000" dirty="0">
                <a:ea typeface="ＭＳ Ｐゴシック" panose="020B0600070205080204" pitchFamily="34" charset="-128"/>
              </a:rPr>
              <a:t> statement allows a program to carry out    different actions depending on the nature of the data to be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 processed.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1000" b="1" dirty="0"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Implement comparisons of numbers and objects.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• Relational operators 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&lt;=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&gt;=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==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!=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</a:t>
            </a:r>
            <a:r>
              <a:rPr lang="en-US" altLang="en-US" sz="2000" dirty="0">
                <a:ea typeface="ＭＳ Ｐゴシック" panose="020B0600070205080204" pitchFamily="34" charset="-128"/>
              </a:rPr>
              <a:t>are used to compare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 numbers and strings.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• Lexicographic order is used to compare strings.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	"car" is less than "cart"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1000" dirty="0"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Complex decisions require multiple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if()…else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statements.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• Multiple alternatives are required for decisions that have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more than two cases.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• When using multiple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if()</a:t>
            </a:r>
            <a:r>
              <a:rPr lang="en-US" altLang="en-US" sz="2000" dirty="0">
                <a:ea typeface="ＭＳ Ｐゴシック" panose="020B0600070205080204" pitchFamily="34" charset="-128"/>
              </a:rPr>
              <a:t> statements, pay attention to the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order of the conditions.</a:t>
            </a:r>
            <a:endParaRPr lang="en-US" altLang="en-US" sz="2000" dirty="0">
              <a:latin typeface="StempelGaramond-Roman" charset="0"/>
              <a:ea typeface="ＭＳ Ｐゴシック" panose="020B0600070205080204" pitchFamily="34" charset="-128"/>
            </a:endParaRPr>
          </a:p>
        </p:txBody>
      </p:sp>
      <p:sp>
        <p:nvSpPr>
          <p:cNvPr id="22835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Chapter Summary Part #2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5113" y="746125"/>
            <a:ext cx="8759825" cy="56324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1400" b="1" dirty="0">
              <a:latin typeface="LucidaSans-Bold" charset="0"/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Implement decisions whose branches require further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decisions.</a:t>
            </a:r>
            <a:endParaRPr lang="en-US" altLang="en-US" sz="2400" b="1" dirty="0">
              <a:latin typeface="LucidaSans-Bold" charset="0"/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When a decision statement is contained inside the branch of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 another decision statement, the statements are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nested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Nested decisions are required for problems that have &gt;=2   levels of decision making, such as the tax code.</a:t>
            </a:r>
            <a:endParaRPr lang="en-US" altLang="en-US" sz="2400" dirty="0">
              <a:latin typeface="StempelGaramond-Roman" charset="0"/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latin typeface="StempelGaramond-Roman" charset="0"/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Draw flowcharts to visualize control flow in a program.</a:t>
            </a:r>
            <a:endParaRPr lang="en-US" altLang="en-US" sz="2400" b="1" dirty="0">
              <a:latin typeface="LucidaSans-Bold" charset="0"/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Flow charts are made up of elements for tasks, input/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 outputs, and decisions.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Each branch of a decision can contain tasks and further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 decisions.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Never point an arrow inside another branch.</a:t>
            </a:r>
            <a:endParaRPr lang="en-US" altLang="en-US" sz="2400" dirty="0">
              <a:latin typeface="StempelGaramond-Roman" charset="0"/>
              <a:ea typeface="ＭＳ Ｐゴシック" panose="020B0600070205080204" pitchFamily="34" charset="-128"/>
            </a:endParaRPr>
          </a:p>
        </p:txBody>
      </p:sp>
      <p:sp>
        <p:nvSpPr>
          <p:cNvPr id="22938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Chapter Summary Part #3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5113" y="746125"/>
            <a:ext cx="8759825" cy="56324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Design test cases for your programs.</a:t>
            </a:r>
            <a:endParaRPr lang="en-US" altLang="en-US" sz="2400" b="1" dirty="0">
              <a:latin typeface="LucidaSans-Bold" charset="0"/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StempelGaramond-Roman" charset="0"/>
                <a:ea typeface="ＭＳ Ｐゴシック" panose="020B0600070205080204" pitchFamily="34" charset="-128"/>
              </a:rPr>
              <a:t>• </a:t>
            </a:r>
            <a:r>
              <a:rPr lang="en-US" altLang="en-US" sz="2400" dirty="0">
                <a:ea typeface="ＭＳ Ｐゴシック" panose="020B0600070205080204" pitchFamily="34" charset="-128"/>
              </a:rPr>
              <a:t>Each branch of your program should be tested.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Design test cases </a:t>
            </a:r>
            <a:r>
              <a:rPr lang="en-US" altLang="en-US" sz="2400" b="1" u="sng" dirty="0">
                <a:ea typeface="ＭＳ Ｐゴシック" panose="020B0600070205080204" pitchFamily="34" charset="-128"/>
              </a:rPr>
              <a:t>before</a:t>
            </a:r>
            <a:r>
              <a:rPr lang="en-US" altLang="en-US" sz="2400" dirty="0">
                <a:ea typeface="ＭＳ Ｐゴシック" panose="020B0600070205080204" pitchFamily="34" charset="-128"/>
              </a:rPr>
              <a:t> implementing a program.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1400" b="1" dirty="0">
              <a:latin typeface="LucidaSans-Bold" charset="0"/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Use the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bool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data type to store and combine conditions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that can be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or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C++ has two Boolean operators that combine conditions: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&amp;&amp;</a:t>
            </a:r>
            <a:r>
              <a:rPr lang="en-US" altLang="en-US" sz="2400" dirty="0">
                <a:ea typeface="ＭＳ Ｐゴシック" panose="020B0600070205080204" pitchFamily="34" charset="-128"/>
              </a:rPr>
              <a:t> (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and</a:t>
            </a:r>
            <a:r>
              <a:rPr lang="en-US" altLang="en-US" sz="2400" dirty="0">
                <a:ea typeface="ＭＳ Ｐゴシック" panose="020B0600070205080204" pitchFamily="34" charset="-128"/>
              </a:rPr>
              <a:t>) and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||</a:t>
            </a:r>
            <a:r>
              <a:rPr lang="en-US" altLang="en-US" sz="2400" dirty="0">
                <a:ea typeface="ＭＳ Ｐゴシック" panose="020B0600070205080204" pitchFamily="34" charset="-128"/>
              </a:rPr>
              <a:t> (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or</a:t>
            </a:r>
            <a:r>
              <a:rPr lang="en-US" altLang="en-US" sz="2400" dirty="0">
                <a:ea typeface="ＭＳ Ｐゴシック" panose="020B0600070205080204" pitchFamily="34" charset="-128"/>
              </a:rPr>
              <a:t>).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To invert a condition, use the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!</a:t>
            </a:r>
            <a:r>
              <a:rPr lang="en-US" altLang="en-US" sz="2400" dirty="0">
                <a:ea typeface="ＭＳ Ｐゴシック" panose="020B0600070205080204" pitchFamily="34" charset="-128"/>
              </a:rPr>
              <a:t> (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not</a:t>
            </a:r>
            <a:r>
              <a:rPr lang="en-US" altLang="en-US" sz="2400" dirty="0">
                <a:ea typeface="ＭＳ Ｐゴシック" panose="020B0600070205080204" pitchFamily="34" charset="-128"/>
              </a:rPr>
              <a:t>) operator.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The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&amp;&amp;</a:t>
            </a:r>
            <a:r>
              <a:rPr lang="en-US" altLang="en-US" sz="24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||</a:t>
            </a:r>
            <a:r>
              <a:rPr lang="en-US" altLang="en-US" sz="2400" dirty="0">
                <a:ea typeface="ＭＳ Ｐゴシック" panose="020B0600070205080204" pitchFamily="34" charset="-128"/>
              </a:rPr>
              <a:t> operators use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short-circuit evaluation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 As soon as the value is determined, no further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 conditions are evaluated.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Use De Morgan’s law to simplify combinations: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!(A &amp;&amp; B) </a:t>
            </a:r>
            <a:r>
              <a:rPr lang="en-US" altLang="en-US" sz="2400" dirty="0">
                <a:latin typeface="Arial" panose="020B0604020202020204" pitchFamily="34" charset="0"/>
              </a:rPr>
              <a:t>is the same as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!A || !B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!(A || B) </a:t>
            </a:r>
            <a:r>
              <a:rPr lang="en-US" altLang="en-US" sz="2400" dirty="0">
                <a:latin typeface="Arial" panose="020B0604020202020204" pitchFamily="34" charset="0"/>
              </a:rPr>
              <a:t>is the same as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!A &amp;&amp; !B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latin typeface="StempelGaramond-Roman" charset="0"/>
              <a:ea typeface="ＭＳ Ｐゴシック" panose="020B0600070205080204" pitchFamily="34" charset="-128"/>
            </a:endParaRPr>
          </a:p>
        </p:txBody>
      </p:sp>
      <p:sp>
        <p:nvSpPr>
          <p:cNvPr id="23040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Chapter Summary Part #4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5113" y="1174043"/>
            <a:ext cx="8759825" cy="5204531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Apply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if()</a:t>
            </a:r>
            <a:r>
              <a:rPr lang="en-US" altLang="en-US" sz="2400" dirty="0">
                <a:latin typeface="LucidaSansTypewriter-Bd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statements to detect whether input is valid.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400" b="1" dirty="0">
              <a:latin typeface="LucidaSans-Bold" charset="0"/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When reading a value, check that it is within the required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 range.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Use the 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fail()</a:t>
            </a:r>
            <a:r>
              <a:rPr lang="en-US" altLang="en-US" sz="2400" dirty="0">
                <a:ea typeface="ＭＳ Ｐゴシック" panose="020B0600070205080204" pitchFamily="34" charset="-128"/>
              </a:rPr>
              <a:t> function to test whether the input stream has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 failed: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800" dirty="0">
              <a:latin typeface="StempelGaramond-Roman" charset="0"/>
              <a:ea typeface="ＭＳ Ｐゴシック" panose="020B0600070205080204" pitchFamily="34" charset="-128"/>
            </a:endParaRPr>
          </a:p>
          <a:p>
            <a:pPr lvl="1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 (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cin.fail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())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"Error: Not an integer." &lt;&lt;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return 1;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800" dirty="0">
              <a:latin typeface="StempelGaramond-Roman" charset="0"/>
              <a:ea typeface="ＭＳ Ｐゴシック" panose="020B0600070205080204" pitchFamily="34" charset="-128"/>
            </a:endParaRPr>
          </a:p>
        </p:txBody>
      </p:sp>
      <p:sp>
        <p:nvSpPr>
          <p:cNvPr id="23142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Input Validation with </a:t>
            </a:r>
            <a:r>
              <a:rPr lang="en-US" altLang="en-US" sz="2600">
                <a:latin typeface="Courier New" panose="020703090202050204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>
                <a:ea typeface="ＭＳ Ｐゴシック" panose="020B0600070205080204" pitchFamily="34" charset="-128"/>
              </a:rPr>
              <a:t> Statements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3822" y="926571"/>
            <a:ext cx="5919611" cy="3154362"/>
          </a:xfrm>
        </p:spPr>
        <p:txBody>
          <a:bodyPr/>
          <a:lstStyle/>
          <a:p>
            <a:pPr algn="ctr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Let’s return to the elevator program to consider input validation.</a:t>
            </a:r>
          </a:p>
          <a:p>
            <a:pPr marL="0" indent="0" algn="ctr"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Assume that the elevator panel has buttons labeled 1 through 20 (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but not 13!</a:t>
            </a:r>
            <a:r>
              <a:rPr lang="en-US" altLang="en-US" sz="2400" dirty="0">
                <a:ea typeface="ＭＳ Ｐゴシック" panose="020B0600070205080204" pitchFamily="34" charset="-128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Possible illegal inputs: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The number 13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Zero or a negative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 number larger than 20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 value that is not a sequence of digits, such as five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In each of these cases, we will give an error message and exit the program.</a:t>
            </a:r>
          </a:p>
          <a:p>
            <a:pPr marL="0" indent="0" algn="ctr"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17093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pic>
        <p:nvPicPr>
          <p:cNvPr id="7" name="Picture 6" descr="Again, the photo of the elevator floor button panel with no floor 13."/>
          <p:cNvPicPr>
            <a:picLocks noChangeAspect="1"/>
          </p:cNvPicPr>
          <p:nvPr/>
        </p:nvPicPr>
        <p:blipFill rotWithShape="1">
          <a:blip r:embed="rId2"/>
          <a:srcRect b="6301"/>
          <a:stretch/>
        </p:blipFill>
        <p:spPr>
          <a:xfrm>
            <a:off x="6438900" y="758960"/>
            <a:ext cx="2468386" cy="32034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Input Validation with </a:t>
            </a:r>
            <a:r>
              <a:rPr lang="en-US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dirty="0">
                <a:ea typeface="ＭＳ Ｐゴシック" panose="020B0600070205080204" pitchFamily="34" charset="-128"/>
              </a:rPr>
              <a:t> Statements: Code</a:t>
            </a:r>
          </a:p>
        </p:txBody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366" y="990600"/>
            <a:ext cx="8778433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+mn-ea"/>
                <a:cs typeface="+mn-cs"/>
              </a:rPr>
              <a:t>It is simple to guard against an input of 13, or outside the range of floors:</a:t>
            </a:r>
          </a:p>
          <a:p>
            <a:pPr eaLnBrk="1" hangingPunct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if (floor == 13)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   </a:t>
            </a:r>
            <a:r>
              <a:rPr lang="en-US" sz="1800" b="1" dirty="0" err="1">
                <a:latin typeface="Courier New" pitchFamily="49" charset="0"/>
                <a:ea typeface="+mn-ea"/>
                <a:cs typeface="+mn-cs"/>
              </a:rPr>
              <a:t>cout</a:t>
            </a: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 &lt;&lt; "Error: "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      &lt;&lt; " There is no thirteenth floor."</a:t>
            </a:r>
            <a:br>
              <a:rPr lang="en-US" sz="1800" b="1" dirty="0">
                <a:latin typeface="Courier New" pitchFamily="49" charset="0"/>
                <a:ea typeface="+mn-ea"/>
                <a:cs typeface="+mn-cs"/>
              </a:rPr>
            </a:b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      &lt;&lt; </a:t>
            </a:r>
            <a:r>
              <a:rPr lang="en-US" sz="1800" b="1" dirty="0" err="1">
                <a:latin typeface="Courier New" pitchFamily="49" charset="0"/>
                <a:ea typeface="+mn-ea"/>
                <a:cs typeface="+mn-cs"/>
              </a:rPr>
              <a:t>endl</a:t>
            </a: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   return 1;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 marL="0" indent="0" eaLnBrk="1" hangingPunct="1">
              <a:buFontTx/>
              <a:buNone/>
              <a:defRPr/>
            </a:pPr>
            <a:endParaRPr lang="en-US" sz="1800" b="1" dirty="0">
              <a:latin typeface="Courier New" pitchFamily="49" charset="0"/>
              <a:ea typeface="+mn-ea"/>
              <a:cs typeface="+mn-cs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 (floor &lt;= 0 || floor &gt; 20)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"Error: " 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&lt;&lt; " The floor must be between 1 and 20."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&lt;&lt;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return 1;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 eaLnBrk="1" hangingPunct="1">
              <a:buFontTx/>
              <a:buNone/>
              <a:defRPr/>
            </a:pPr>
            <a:endParaRPr lang="en-US" sz="1800" b="1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1914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Using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ea typeface="ＭＳ Ｐゴシック" panose="020B0600070205080204" pitchFamily="34" charset="-128"/>
              </a:rPr>
              <a:t>to exit the program upon Error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944563"/>
            <a:ext cx="7300913" cy="50292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The statement: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return 1;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immediately exits the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main</a:t>
            </a:r>
            <a:r>
              <a:rPr lang="en-US" altLang="en-US" sz="2400" dirty="0">
                <a:ea typeface="ＭＳ Ｐゴシック" panose="020B0600070205080204" pitchFamily="34" charset="-128"/>
              </a:rPr>
              <a:t> function and therefore terminates the program.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It is a convention to return  the value 0 if the program completes normally, and a non-zero value when an error is encountered.</a:t>
            </a:r>
          </a:p>
        </p:txBody>
      </p:sp>
      <p:sp>
        <p:nvSpPr>
          <p:cNvPr id="22016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Input Validation: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cin.fail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626" y="957263"/>
            <a:ext cx="7970250" cy="50292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What if the user does not type a number in response to the prompt?</a:t>
            </a: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‘F’ ‘o’ ‘u’ ‘r’ is not an integer response.</a:t>
            </a: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When 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	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cin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&gt;&gt; floor;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is executed, and the user types in a bad input, the integer variable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floor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 not set.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Instead, the input stream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cin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 set to a failed state.</a:t>
            </a: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2221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Example of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cin.fail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806097"/>
            <a:ext cx="8448675" cy="50292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You can call the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fail()</a:t>
            </a:r>
            <a:r>
              <a:rPr lang="en-US" altLang="en-US" sz="2400" dirty="0">
                <a:ea typeface="ＭＳ Ｐゴシック" panose="020B0600070205080204" pitchFamily="34" charset="-128"/>
              </a:rPr>
              <a:t> member function to test for that failed state.</a:t>
            </a: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So you can test for bad user input this way:</a:t>
            </a: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 (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cin.fail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())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"Error: Not an integer." &lt;&lt;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endl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return 1;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In a later chapter, we will explain how to clear the failed state, so further input can be taken.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22426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Input Validation with </a:t>
            </a:r>
            <a:r>
              <a:rPr lang="en-US" altLang="en-US" sz="2600">
                <a:latin typeface="Courier New" panose="020703090202050204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>
                <a:ea typeface="ＭＳ Ｐゴシック" panose="020B0600070205080204" pitchFamily="34" charset="-128"/>
              </a:rPr>
              <a:t> Statements – Elevator Program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686800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</a:t>
            </a:r>
            <a:r>
              <a:rPr lang="en-US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iostream</a:t>
            </a: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using namespace </a:t>
            </a:r>
            <a:r>
              <a:rPr lang="en-US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std</a:t>
            </a: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floor;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"Floor: 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cin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&gt;&gt; floor;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// The following statements check various input errors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if (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cin.fail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"Error: Not an integer." &lt;&lt;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endl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return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if (floor == 13)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"Error: There is no thirteenth floor." &lt;&lt;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endl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return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if (floor &lt;= 0 || floor &gt; 20)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"Error: The floor must be between 1 and 20." &lt;&lt;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endl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return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}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6327775" y="974725"/>
            <a:ext cx="23399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 i="0">
                <a:latin typeface="Arial" panose="020B0604020202020204" pitchFamily="34" charset="0"/>
              </a:rPr>
              <a:t>ch03/elevator2.cpp</a:t>
            </a:r>
          </a:p>
        </p:txBody>
      </p:sp>
      <p:sp>
        <p:nvSpPr>
          <p:cNvPr id="226309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Input Validation with </a:t>
            </a:r>
            <a:r>
              <a:rPr lang="en-US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dirty="0">
                <a:ea typeface="ＭＳ Ｐゴシック" panose="020B0600070205080204" pitchFamily="34" charset="-128"/>
              </a:rPr>
              <a:t> Statements – Elevator Program, Pt.2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5344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// Now we know that the input is valid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if (floor &gt; 13)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{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floor - 1;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floor;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"The elevator will travel to the actual floor 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&lt;&lt;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endl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22733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/>
              <a:t>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Comparing numbers and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Multiple alternatives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Nested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flowcharts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test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Boolean variables and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Application: input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12171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6029</TotalTime>
  <Words>1377</Words>
  <Application>Microsoft Macintosh PowerPoint</Application>
  <PresentationFormat>On-screen Show (4:3)</PresentationFormat>
  <Paragraphs>207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LucidaSans-Bold</vt:lpstr>
      <vt:lpstr>LucidaSansTypewriter-Bd</vt:lpstr>
      <vt:lpstr>StempelGaramond-Roman</vt:lpstr>
      <vt:lpstr>Default Design</vt:lpstr>
      <vt:lpstr>Topic 8</vt:lpstr>
      <vt:lpstr>Input Validation with if Statements</vt:lpstr>
      <vt:lpstr>Input Validation with if Statements: Code</vt:lpstr>
      <vt:lpstr>Using return to exit the program upon Error</vt:lpstr>
      <vt:lpstr>Input Validation: cin.fail()</vt:lpstr>
      <vt:lpstr>Example of cin.fail()</vt:lpstr>
      <vt:lpstr>Input Validation with if Statements – Elevator Program</vt:lpstr>
      <vt:lpstr>Input Validation with if Statements – Elevator Program, Pt.2</vt:lpstr>
      <vt:lpstr>Topic 9</vt:lpstr>
      <vt:lpstr>Chapter Summary Part #1</vt:lpstr>
      <vt:lpstr>Chapter Summary Part #2</vt:lpstr>
      <vt:lpstr>Chapter Summary Part #3</vt:lpstr>
      <vt:lpstr>Chapter Summary Part #4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Four: Looping</dc:title>
  <dc:creator>etg</dc:creator>
  <cp:lastModifiedBy>Microsoft Office User</cp:lastModifiedBy>
  <cp:revision>1892</cp:revision>
  <dcterms:created xsi:type="dcterms:W3CDTF">2010-12-29T15:18:28Z</dcterms:created>
  <dcterms:modified xsi:type="dcterms:W3CDTF">2020-09-21T11:55:26Z</dcterms:modified>
</cp:coreProperties>
</file>