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8" r:id="rId2"/>
  </p:sldMasterIdLst>
  <p:notesMasterIdLst>
    <p:notesMasterId r:id="rId14"/>
  </p:notesMasterIdLst>
  <p:sldIdLst>
    <p:sldId id="256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9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9465D-B7D3-4BF2-B578-BC5C618988B3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2233C-AAC6-4C7F-89A9-2718B0594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4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B435-1DB2-44DB-835A-6F41E575FC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1A0-3275-425C-80BF-9256406C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9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B435-1DB2-44DB-835A-6F41E575FC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1A0-3275-425C-80BF-9256406C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5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B435-1DB2-44DB-835A-6F41E575FC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1A0-3275-425C-80BF-9256406C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3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74D-1A5A-4D46-9065-8A814AAA15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844D-36DA-4DD6-958C-8FCFAEAE8B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40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74D-1A5A-4D46-9065-8A814AAA15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844D-36DA-4DD6-958C-8FCFAEAE8B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14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74D-1A5A-4D46-9065-8A814AAA15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844D-36DA-4DD6-958C-8FCFAEAE8B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30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74D-1A5A-4D46-9065-8A814AAA15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844D-36DA-4DD6-958C-8FCFAEAE8B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25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74D-1A5A-4D46-9065-8A814AAA15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844D-36DA-4DD6-958C-8FCFAEAE8B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18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74D-1A5A-4D46-9065-8A814AAA15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844D-36DA-4DD6-958C-8FCFAEAE8B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4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74D-1A5A-4D46-9065-8A814AAA15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844D-36DA-4DD6-958C-8FCFAEAE8B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19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74D-1A5A-4D46-9065-8A814AAA15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844D-36DA-4DD6-958C-8FCFAEAE8B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8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B435-1DB2-44DB-835A-6F41E575FC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1A0-3275-425C-80BF-9256406C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82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74D-1A5A-4D46-9065-8A814AAA15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844D-36DA-4DD6-958C-8FCFAEAE8B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421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74D-1A5A-4D46-9065-8A814AAA15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844D-36DA-4DD6-958C-8FCFAEAE8B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646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974D-1A5A-4D46-9065-8A814AAA15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5844D-36DA-4DD6-958C-8FCFAEAE8B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43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B435-1DB2-44DB-835A-6F41E575FC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1A0-3275-425C-80BF-9256406C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4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B435-1DB2-44DB-835A-6F41E575FC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1A0-3275-425C-80BF-9256406C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6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B435-1DB2-44DB-835A-6F41E575FC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1A0-3275-425C-80BF-9256406C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9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B435-1DB2-44DB-835A-6F41E575FC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1A0-3275-425C-80BF-9256406C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3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B435-1DB2-44DB-835A-6F41E575FC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1A0-3275-425C-80BF-9256406C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0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B435-1DB2-44DB-835A-6F41E575FC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1A0-3275-425C-80BF-9256406C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3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FB435-1DB2-44DB-835A-6F41E575FC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01A0-3275-425C-80BF-9256406C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2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FB435-1DB2-44DB-835A-6F41E575FC42}" type="datetimeFigureOut">
              <a:rPr lang="en-US" smtClean="0"/>
              <a:t>9/21/20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01A0-3275-425C-80BF-9256406C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3974D-1A5A-4D46-9065-8A814AAA150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9/21/20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5844D-36DA-4DD6-958C-8FCFAEAE8B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75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Switch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4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conditional operator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0" y="1907381"/>
            <a:ext cx="97790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84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conditional operator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250" y="2548731"/>
            <a:ext cx="9461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3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708526"/>
          </a:xfrm>
        </p:spPr>
        <p:txBody>
          <a:bodyPr/>
          <a:lstStyle/>
          <a:p>
            <a:r>
              <a:rPr lang="en-US" dirty="0"/>
              <a:t>Switch statement is another (and easier) way to represent SOME nested if-else statement.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E457E-1B6E-B740-8AD4-A7A853AC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270" y="2466580"/>
            <a:ext cx="8539032" cy="365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7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statement: more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integral expression can be used after keyword </a:t>
            </a:r>
            <a:r>
              <a:rPr lang="en-US" b="1" dirty="0">
                <a:solidFill>
                  <a:srgbClr val="6600FF"/>
                </a:solidFill>
              </a:rPr>
              <a:t>switch</a:t>
            </a:r>
            <a:r>
              <a:rPr lang="en-US" dirty="0"/>
              <a:t>.</a:t>
            </a:r>
          </a:p>
          <a:p>
            <a:r>
              <a:rPr lang="en-US" dirty="0"/>
              <a:t>Only integral value can be used after keyword </a:t>
            </a:r>
            <a:r>
              <a:rPr lang="en-US" b="1" dirty="0">
                <a:solidFill>
                  <a:srgbClr val="6600FF"/>
                </a:solidFill>
              </a:rPr>
              <a:t>case</a:t>
            </a:r>
            <a:r>
              <a:rPr lang="en-US" dirty="0"/>
              <a:t>. </a:t>
            </a:r>
          </a:p>
          <a:p>
            <a:r>
              <a:rPr lang="en-US" dirty="0"/>
              <a:t>Starting from Java 1.70, we can use String in switch statement, but not in the old version.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5-Point Star 3"/>
          <p:cNvSpPr/>
          <p:nvPr/>
        </p:nvSpPr>
        <p:spPr>
          <a:xfrm>
            <a:off x="1700500" y="1622462"/>
            <a:ext cx="152400" cy="2286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940" y="2834899"/>
            <a:ext cx="212725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265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Statement: more details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 </a:t>
            </a:r>
            <a:r>
              <a:rPr lang="en-US" b="1" dirty="0">
                <a:solidFill>
                  <a:srgbClr val="6600FF"/>
                </a:solidFill>
              </a:rPr>
              <a:t>break;</a:t>
            </a:r>
            <a:r>
              <a:rPr lang="en-US" dirty="0"/>
              <a:t> means to jump out the switch-block (enclosed by { and }).</a:t>
            </a:r>
          </a:p>
          <a:p>
            <a:r>
              <a:rPr lang="en-US" dirty="0"/>
              <a:t>In each case, there is a colon 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/>
              <a:t> after each value, enter </a:t>
            </a:r>
            <a:r>
              <a:rPr lang="en-US" b="1" dirty="0">
                <a:solidFill>
                  <a:srgbClr val="6600FF"/>
                </a:solidFill>
              </a:rPr>
              <a:t>break;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Statement </a:t>
            </a:r>
            <a:r>
              <a:rPr lang="en-US" b="1" dirty="0">
                <a:solidFill>
                  <a:srgbClr val="6600FF"/>
                </a:solidFill>
              </a:rPr>
              <a:t>break;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right before the closing }</a:t>
            </a:r>
            <a:r>
              <a:rPr lang="en-US" dirty="0"/>
              <a:t> can be omitted.</a:t>
            </a:r>
            <a:endParaRPr lang="en-US" b="1" dirty="0">
              <a:solidFill>
                <a:srgbClr val="6600FF"/>
              </a:solidFill>
            </a:endParaRPr>
          </a:p>
          <a:p>
            <a:r>
              <a:rPr lang="en-US" b="1" dirty="0">
                <a:solidFill>
                  <a:srgbClr val="6600FF"/>
                </a:solidFill>
              </a:rPr>
              <a:t>default:</a:t>
            </a:r>
            <a:r>
              <a:rPr lang="en-US" dirty="0"/>
              <a:t> means all the rest cases, it is optional. </a:t>
            </a:r>
          </a:p>
          <a:p>
            <a:r>
              <a:rPr lang="en-US" dirty="0"/>
              <a:t>However, if </a:t>
            </a:r>
            <a:r>
              <a:rPr lang="en-US" b="1" dirty="0">
                <a:solidFill>
                  <a:srgbClr val="6600FF"/>
                </a:solidFill>
              </a:rPr>
              <a:t>default:</a:t>
            </a:r>
            <a:r>
              <a:rPr lang="en-US" dirty="0"/>
              <a:t> is present, it must be put in the end of all other cases.</a:t>
            </a:r>
          </a:p>
        </p:txBody>
      </p:sp>
    </p:spTree>
    <p:extLst>
      <p:ext uri="{BB962C8B-B14F-4D97-AF65-F5344CB8AC3E}">
        <p14:creationId xmlns:p14="http://schemas.microsoft.com/office/powerpoint/2010/main" val="314865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Warning: missing not-the-last </a:t>
            </a:r>
            <a:r>
              <a:rPr lang="en-US" dirty="0">
                <a:solidFill>
                  <a:srgbClr val="6600FF"/>
                </a:solidFill>
              </a:rPr>
              <a:t>break;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wrong with the following code? It is supposed to find out whether an int is odd or even.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6FC5B-CD6B-8A4D-B186-A16877A45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819320"/>
            <a:ext cx="11887200" cy="303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6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light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Check the state of traffic light, if it is green, then print out “</a:t>
            </a:r>
            <a:r>
              <a:rPr lang="en-US" dirty="0">
                <a:solidFill>
                  <a:srgbClr val="00B050"/>
                </a:solidFill>
              </a:rPr>
              <a:t>go!</a:t>
            </a:r>
            <a:r>
              <a:rPr lang="en-US" dirty="0"/>
              <a:t>”; if it is red, then print out “</a:t>
            </a:r>
            <a:r>
              <a:rPr lang="en-US" dirty="0">
                <a:solidFill>
                  <a:srgbClr val="FF0000"/>
                </a:solidFill>
              </a:rPr>
              <a:t>stop.</a:t>
            </a:r>
            <a:r>
              <a:rPr lang="en-US" dirty="0"/>
              <a:t>”; if it is yellow, then print out “</a:t>
            </a:r>
            <a:r>
              <a:rPr lang="en-US" dirty="0">
                <a:solidFill>
                  <a:srgbClr val="FFC000"/>
                </a:solidFill>
              </a:rPr>
              <a:t>slow down.</a:t>
            </a:r>
            <a:r>
              <a:rPr lang="en-US" dirty="0"/>
              <a:t>”.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30636"/>
            <a:ext cx="1600200" cy="2016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4038600" y="3182774"/>
            <a:ext cx="5234684" cy="1240654"/>
            <a:chOff x="2514600" y="3015734"/>
            <a:chExt cx="5234684" cy="1240654"/>
          </a:xfrm>
        </p:grpSpPr>
        <p:grpSp>
          <p:nvGrpSpPr>
            <p:cNvPr id="16" name="Group 15"/>
            <p:cNvGrpSpPr/>
            <p:nvPr/>
          </p:nvGrpSpPr>
          <p:grpSpPr>
            <a:xfrm>
              <a:off x="2514600" y="3015734"/>
              <a:ext cx="5189732" cy="1240654"/>
              <a:chOff x="1219199" y="3186701"/>
              <a:chExt cx="5189732" cy="1240654"/>
            </a:xfrm>
          </p:grpSpPr>
          <p:sp>
            <p:nvSpPr>
              <p:cNvPr id="19" name="Left Brace 18"/>
              <p:cNvSpPr/>
              <p:nvPr/>
            </p:nvSpPr>
            <p:spPr>
              <a:xfrm>
                <a:off x="1219199" y="3371367"/>
                <a:ext cx="685801" cy="972033"/>
              </a:xfrm>
              <a:prstGeom prst="leftBrace">
                <a:avLst>
                  <a:gd name="adj1" fmla="val 3921"/>
                  <a:gd name="adj2" fmla="val 5000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948667" y="318670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Print “</a:t>
                </a:r>
                <a:r>
                  <a:rPr lang="en-US" dirty="0">
                    <a:solidFill>
                      <a:srgbClr val="FF0000"/>
                    </a:solidFill>
                  </a:rPr>
                  <a:t>stop.</a:t>
                </a:r>
                <a:r>
                  <a:rPr lang="en-US" dirty="0">
                    <a:solidFill>
                      <a:prstClr val="black"/>
                    </a:solidFill>
                  </a:rPr>
                  <a:t>”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57399" y="4057167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Print “</a:t>
                </a:r>
                <a:r>
                  <a:rPr lang="en-US" dirty="0">
                    <a:solidFill>
                      <a:srgbClr val="00B050"/>
                    </a:solidFill>
                  </a:rPr>
                  <a:t>go!</a:t>
                </a:r>
                <a:r>
                  <a:rPr lang="en-US" dirty="0">
                    <a:solidFill>
                      <a:prstClr val="black"/>
                    </a:solidFill>
                  </a:rPr>
                  <a:t>”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696143" y="3186701"/>
                <a:ext cx="1591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if color is red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41094" y="4058023"/>
                <a:ext cx="1667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if color is green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3271464" y="3407008"/>
              <a:ext cx="1910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Print “</a:t>
              </a:r>
              <a:r>
                <a:rPr lang="en-US" dirty="0">
                  <a:solidFill>
                    <a:srgbClr val="FFC000"/>
                  </a:solidFill>
                </a:rPr>
                <a:t>slow down.</a:t>
              </a:r>
              <a:r>
                <a:rPr lang="en-US" dirty="0">
                  <a:solidFill>
                    <a:prstClr val="black"/>
                  </a:solidFill>
                </a:rPr>
                <a:t>”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91544" y="3408402"/>
              <a:ext cx="1757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if color is yellow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943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Use String in Switch Statement: cautious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5344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The following code only works in Java </a:t>
            </a:r>
            <a:r>
              <a:rPr lang="en-US" sz="4000" dirty="0">
                <a:solidFill>
                  <a:srgbClr val="FF0000"/>
                </a:solidFill>
              </a:rPr>
              <a:t>1.70 and above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endParaRPr lang="en-US" b="1" dirty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switch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(color)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    case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"red"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"stop"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    case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"green"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"Go"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/>
              </a:rPr>
              <a:t>"yellow"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"slow down."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default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"Wrong color"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  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en-US" b="1" dirty="0">
                <a:solidFill>
                  <a:srgbClr val="3F7F5F"/>
                </a:solidFill>
                <a:latin typeface="Consolas"/>
              </a:rPr>
              <a:t>//the last break; can be omitted.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1" y="2057400"/>
            <a:ext cx="1297819" cy="1635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0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grade to letter 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numerical grade in [0, 100], translate them into letter grade (A, B, C, D, F).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char</a:t>
            </a:r>
            <a:r>
              <a:rPr lang="en-US" dirty="0"/>
              <a:t> variable to hold the letter grade.</a:t>
            </a:r>
          </a:p>
          <a:p>
            <a:pPr lvl="1"/>
            <a:r>
              <a:rPr lang="en-US" dirty="0"/>
              <a:t>Letter </a:t>
            </a:r>
            <a:r>
              <a:rPr lang="en-US" dirty="0">
                <a:solidFill>
                  <a:srgbClr val="6600FF"/>
                </a:solidFill>
              </a:rPr>
              <a:t>A</a:t>
            </a:r>
            <a:r>
              <a:rPr lang="en-US" dirty="0"/>
              <a:t> can be represented by </a:t>
            </a:r>
            <a:r>
              <a:rPr lang="en-US" dirty="0">
                <a:solidFill>
                  <a:srgbClr val="6600FF"/>
                </a:solidFill>
              </a:rPr>
              <a:t>‘A’ (enclosed in single quotes)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848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 ?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2034381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5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407</Words>
  <Application>Microsoft Macintosh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10_Office Theme</vt:lpstr>
      <vt:lpstr>Switch statement</vt:lpstr>
      <vt:lpstr>Switch statement structure</vt:lpstr>
      <vt:lpstr>Switch statement: more details</vt:lpstr>
      <vt:lpstr>Switch Statement: more details II</vt:lpstr>
      <vt:lpstr>Warning: missing not-the-last break; </vt:lpstr>
      <vt:lpstr>Traffic light</vt:lpstr>
      <vt:lpstr>Use String in Switch Statement: cautious</vt:lpstr>
      <vt:lpstr>Numerical grade to letter grade</vt:lpstr>
      <vt:lpstr>Conditional operator ? :</vt:lpstr>
      <vt:lpstr>Application of conditional operator</vt:lpstr>
      <vt:lpstr>Application of conditional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Java</dc:title>
  <dc:creator>tongyi</dc:creator>
  <cp:lastModifiedBy>Microsoft Office User</cp:lastModifiedBy>
  <cp:revision>24</cp:revision>
  <dcterms:created xsi:type="dcterms:W3CDTF">2015-01-14T14:13:52Z</dcterms:created>
  <dcterms:modified xsi:type="dcterms:W3CDTF">2020-09-21T04:04:36Z</dcterms:modified>
</cp:coreProperties>
</file>