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62" r:id="rId5"/>
    <p:sldId id="264" r:id="rId6"/>
    <p:sldId id="268" r:id="rId7"/>
    <p:sldId id="265" r:id="rId8"/>
    <p:sldId id="266" r:id="rId9"/>
    <p:sldId id="287" r:id="rId10"/>
    <p:sldId id="277" r:id="rId11"/>
    <p:sldId id="267" r:id="rId12"/>
    <p:sldId id="289" r:id="rId13"/>
    <p:sldId id="269" r:id="rId14"/>
    <p:sldId id="282" r:id="rId15"/>
    <p:sldId id="270" r:id="rId16"/>
    <p:sldId id="288" r:id="rId17"/>
    <p:sldId id="280" r:id="rId18"/>
    <p:sldId id="271" r:id="rId19"/>
    <p:sldId id="273" r:id="rId20"/>
    <p:sldId id="274" r:id="rId21"/>
    <p:sldId id="275" r:id="rId22"/>
    <p:sldId id="276" r:id="rId23"/>
    <p:sldId id="284" r:id="rId24"/>
    <p:sldId id="285" r:id="rId25"/>
    <p:sldId id="286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/>
    <p:restoredTop sz="92899"/>
  </p:normalViewPr>
  <p:slideViewPr>
    <p:cSldViewPr>
      <p:cViewPr>
        <p:scale>
          <a:sx n="130" d="100"/>
          <a:sy n="130" d="100"/>
        </p:scale>
        <p:origin x="140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AFFE-0D94-4082-85FD-CD67B60CD49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Hare and Tortoise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Race between hare and tortoise</a:t>
            </a:r>
          </a:p>
          <a:p>
            <a:r>
              <a:rPr lang="en-US" dirty="0"/>
              <a:t>Learn array, class, and object</a:t>
            </a:r>
          </a:p>
        </p:txBody>
      </p:sp>
    </p:spTree>
    <p:extLst>
      <p:ext uri="{BB962C8B-B14F-4D97-AF65-F5344CB8AC3E}">
        <p14:creationId xmlns:p14="http://schemas.microsoft.com/office/powerpoint/2010/main" val="173037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//Move the tortoise by generating a random number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//in </a:t>
            </a:r>
            <a:r>
              <a:rPr lang="en-US" sz="2800" dirty="0">
                <a:solidFill>
                  <a:srgbClr val="3366FF"/>
                </a:solidFill>
                <a:highlight>
                  <a:srgbClr val="FFFF00"/>
                </a:highlight>
              </a:rPr>
              <a:t>[0, size of array pattern)</a:t>
            </a:r>
            <a:r>
              <a:rPr lang="en-US" sz="2800" dirty="0">
                <a:solidFill>
                  <a:srgbClr val="3366FF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//then move the animal according to its move pattern.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//The position will be further validated once the animal //participates in a competition and knows road length.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//Competitor call fall of roads (suppose we have pads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//at both ends of the road.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void Tortoise::move()  {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48200" y="5081486"/>
            <a:ext cx="3810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Hints: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No need to use if-else statement.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index of array instead.</a:t>
            </a:r>
          </a:p>
        </p:txBody>
      </p:sp>
    </p:spTree>
    <p:extLst>
      <p:ext uri="{BB962C8B-B14F-4D97-AF65-F5344CB8AC3E}">
        <p14:creationId xmlns:p14="http://schemas.microsoft.com/office/powerpoint/2010/main" val="300654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Tortoise: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C00FF"/>
                </a:solidFill>
              </a:rPr>
              <a:t>int</a:t>
            </a:r>
            <a:r>
              <a:rPr lang="en-US" sz="2800" dirty="0"/>
              <a:t> Tortoise::</a:t>
            </a:r>
            <a:r>
              <a:rPr lang="en-US" sz="2800" dirty="0" err="1"/>
              <a:t>getPosition</a:t>
            </a:r>
            <a:r>
              <a:rPr lang="en-US" sz="2800" dirty="0"/>
              <a:t>() </a:t>
            </a:r>
            <a:r>
              <a:rPr lang="en-US" sz="2800" dirty="0">
                <a:solidFill>
                  <a:srgbClr val="CC00FF"/>
                </a:solidFill>
              </a:rPr>
              <a:t>const</a:t>
            </a:r>
            <a:r>
              <a:rPr lang="en-US" sz="2800" dirty="0"/>
              <a:t>  {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//Position generated by move() might be out of //boundary of the road (slip pass the leftmost block or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//slop past the rightmost block of the road),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//reset the position to an appropriate number.</a:t>
            </a:r>
          </a:p>
          <a:p>
            <a:pPr marL="0" indent="0">
              <a:buNone/>
            </a:pPr>
            <a:r>
              <a:rPr lang="en-US" sz="2800" dirty="0"/>
              <a:t>void Tortoise::</a:t>
            </a:r>
            <a:r>
              <a:rPr lang="en-US" sz="2800" dirty="0" err="1"/>
              <a:t>setPosition</a:t>
            </a:r>
            <a:r>
              <a:rPr lang="en-US" sz="2800" dirty="0"/>
              <a:t>(int </a:t>
            </a:r>
            <a:r>
              <a:rPr lang="en-US" sz="2800" dirty="0" err="1"/>
              <a:t>newPosition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8458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8AD7-EB51-B84D-B28D-8128F9AF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Tortoise: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0AD1-AAC5-6C44-BF5C-EA52622C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//Return move pattern.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//What is the method header?</a:t>
            </a:r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//Return pattern length.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//What is the method header?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6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Hare class similarly.</a:t>
            </a:r>
          </a:p>
        </p:txBody>
      </p:sp>
    </p:spTree>
    <p:extLst>
      <p:ext uri="{BB962C8B-B14F-4D97-AF65-F5344CB8AC3E}">
        <p14:creationId xmlns:p14="http://schemas.microsoft.com/office/powerpoint/2010/main" val="247881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 can be thought as adjacent blocks (squares) of mud, when an animal step on a block, the animal will leave a mark.</a:t>
            </a:r>
          </a:p>
          <a:p>
            <a:pPr lvl="1"/>
            <a:r>
              <a:rPr lang="en-US" dirty="0"/>
              <a:t>A hare leaves letter ‘H’, while a tortoise leaves letter ‘T’. An untouched block is represented by a space.</a:t>
            </a:r>
          </a:p>
          <a:p>
            <a:r>
              <a:rPr lang="en-US" dirty="0"/>
              <a:t>Use an array of char to represent a road. It remains to find operations for this data member.</a:t>
            </a:r>
          </a:p>
        </p:txBody>
      </p:sp>
    </p:spTree>
    <p:extLst>
      <p:ext uri="{BB962C8B-B14F-4D97-AF65-F5344CB8AC3E}">
        <p14:creationId xmlns:p14="http://schemas.microsoft.com/office/powerpoint/2010/main" val="85292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Autofit/>
          </a:bodyPr>
          <a:lstStyle/>
          <a:p>
            <a:r>
              <a:rPr lang="en-US" sz="2800" dirty="0"/>
              <a:t>What are data members?</a:t>
            </a:r>
          </a:p>
          <a:p>
            <a:r>
              <a:rPr lang="en-US" sz="2800" dirty="0"/>
              <a:t>What are operations on data members?</a:t>
            </a:r>
          </a:p>
          <a:p>
            <a:r>
              <a:rPr lang="en-US" sz="2800" dirty="0"/>
              <a:t>How to define constructor?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//Default constructor to create a road with 70 blocks, //each block is initialized with a space char.</a:t>
            </a:r>
          </a:p>
          <a:p>
            <a:pPr marL="0" indent="0">
              <a:buNone/>
            </a:pPr>
            <a:endParaRPr lang="en-US" sz="2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//A non-default constructor to create a road with proper //length. A parameter representing length is provided.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endParaRPr lang="en-US" sz="23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3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99139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//Clear each block of road to be space char.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//It is equivalent to clean the road.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//This method is called by constructors.</a:t>
            </a:r>
          </a:p>
          <a:p>
            <a:pPr marL="0" indent="0">
              <a:buNone/>
            </a:pPr>
            <a:r>
              <a:rPr lang="en-US" sz="2800" dirty="0"/>
              <a:t>void Road::clear() {</a:t>
            </a:r>
          </a:p>
          <a:p>
            <a:pPr marL="0" indent="0">
              <a:buNone/>
            </a:pPr>
            <a:r>
              <a:rPr lang="en-US" sz="2800" dirty="0"/>
              <a:t>  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3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3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4727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//Suppose the first block starts from zero.</a:t>
            </a:r>
            <a:endParaRPr lang="en-US" sz="2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//Get the last block of the road.</a:t>
            </a:r>
          </a:p>
          <a:p>
            <a:pPr marL="0" indent="0">
              <a:buNone/>
            </a:pPr>
            <a:r>
              <a:rPr lang="en-US" sz="2800" dirty="0"/>
              <a:t>int Road::</a:t>
            </a:r>
            <a:r>
              <a:rPr lang="en-US" sz="2800" dirty="0" err="1"/>
              <a:t>getLastBlock</a:t>
            </a:r>
            <a:r>
              <a:rPr lang="en-US" sz="2800" dirty="0"/>
              <a:t>(){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//Put </a:t>
            </a:r>
            <a:r>
              <a:rPr lang="en-US" sz="2800" dirty="0" err="1">
                <a:solidFill>
                  <a:srgbClr val="3333FF"/>
                </a:solidFill>
              </a:rPr>
              <a:t>ch</a:t>
            </a:r>
            <a:r>
              <a:rPr lang="en-US" sz="2800" dirty="0">
                <a:solidFill>
                  <a:srgbClr val="3333FF"/>
                </a:solidFill>
              </a:rPr>
              <a:t> into position (representing index) of array blocks.</a:t>
            </a:r>
          </a:p>
          <a:p>
            <a:pPr marL="0" indent="0">
              <a:buNone/>
            </a:pPr>
            <a:r>
              <a:rPr lang="en-US" sz="2800" dirty="0"/>
              <a:t>void Road::mark(int position, char </a:t>
            </a:r>
            <a:r>
              <a:rPr lang="en-US" sz="2800" dirty="0" err="1"/>
              <a:t>ch</a:t>
            </a:r>
            <a:r>
              <a:rPr lang="en-US" sz="2800" dirty="0"/>
              <a:t>){</a:t>
            </a:r>
          </a:p>
          <a:p>
            <a:pPr marL="0" indent="0">
              <a:buNone/>
            </a:pPr>
            <a:r>
              <a:rPr lang="en-US" sz="2800" dirty="0"/>
              <a:t>  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814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//Return a char array to represent the contents of //blocks of the road object.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C00FF"/>
                </a:solidFill>
              </a:rPr>
              <a:t>char* </a:t>
            </a:r>
            <a:r>
              <a:rPr lang="en-US" sz="2800" dirty="0"/>
              <a:t>Road::</a:t>
            </a:r>
            <a:r>
              <a:rPr lang="en-US" sz="2800" dirty="0" err="1"/>
              <a:t>toString</a:t>
            </a:r>
            <a:r>
              <a:rPr lang="en-US" sz="2800" dirty="0"/>
              <a:t>() </a:t>
            </a:r>
            <a:r>
              <a:rPr lang="en-US" sz="2800" dirty="0">
                <a:solidFill>
                  <a:srgbClr val="CC00FF"/>
                </a:solidFill>
              </a:rPr>
              <a:t>const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           …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49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members</a:t>
            </a:r>
          </a:p>
          <a:p>
            <a:pPr marL="0" indent="0">
              <a:buNone/>
            </a:pPr>
            <a:r>
              <a:rPr lang="en-US" dirty="0"/>
              <a:t>Constructors</a:t>
            </a:r>
          </a:p>
          <a:p>
            <a:pPr marL="0" indent="0">
              <a:buNone/>
            </a:pPr>
            <a:r>
              <a:rPr lang="en-US" dirty="0"/>
              <a:t>Destructor</a:t>
            </a:r>
          </a:p>
          <a:p>
            <a:pPr marL="0" indent="0">
              <a:buNone/>
            </a:pPr>
            <a:r>
              <a:rPr lang="en-US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9766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Hare and Tortoise move in a pattern recorded in array. Simulate the competition between them.</a:t>
            </a:r>
          </a:p>
          <a:p>
            <a:r>
              <a:rPr lang="en-US" dirty="0"/>
              <a:t>This project has the following classes:</a:t>
            </a:r>
          </a:p>
          <a:p>
            <a:pPr lvl="1"/>
            <a:r>
              <a:rPr lang="en-US" dirty="0"/>
              <a:t>Hare: record the current position of a hare and how it moves.</a:t>
            </a:r>
          </a:p>
          <a:p>
            <a:pPr lvl="1"/>
            <a:r>
              <a:rPr lang="en-US" dirty="0"/>
              <a:t>Tortoise: similar to hare</a:t>
            </a:r>
          </a:p>
          <a:p>
            <a:pPr lvl="1"/>
            <a:r>
              <a:rPr lang="en-US" dirty="0"/>
              <a:t>Road: describe a road object in competition</a:t>
            </a:r>
          </a:p>
          <a:p>
            <a:pPr lvl="1"/>
            <a:r>
              <a:rPr lang="en-US" dirty="0"/>
              <a:t>Competition: how hare, tortoise, and road work together to simulate the competition process</a:t>
            </a:r>
          </a:p>
          <a:p>
            <a:pPr lvl="1"/>
            <a:r>
              <a:rPr lang="en-US" dirty="0" err="1"/>
              <a:t>RunCompetition</a:t>
            </a:r>
            <a:r>
              <a:rPr lang="en-US" dirty="0"/>
              <a:t>: test the competition class</a:t>
            </a:r>
          </a:p>
        </p:txBody>
      </p:sp>
    </p:spTree>
    <p:extLst>
      <p:ext uri="{BB962C8B-B14F-4D97-AF65-F5344CB8AC3E}">
        <p14:creationId xmlns:p14="http://schemas.microsoft.com/office/powerpoint/2010/main" val="121553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void </a:t>
            </a:r>
            <a:r>
              <a:rPr lang="en-US" sz="2200" dirty="0" err="1"/>
              <a:t>Competiton</a:t>
            </a:r>
            <a:r>
              <a:rPr lang="en-US" sz="2200" dirty="0"/>
              <a:t>::start() {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3333FF"/>
                </a:solidFill>
              </a:rPr>
              <a:t>//find out last block of the road.</a:t>
            </a:r>
          </a:p>
          <a:p>
            <a:pPr marL="0" indent="0">
              <a:buNone/>
            </a:pPr>
            <a:r>
              <a:rPr lang="en-US" sz="2200" dirty="0"/>
              <a:t>     int </a:t>
            </a:r>
            <a:r>
              <a:rPr lang="en-US" sz="2200" dirty="0" err="1"/>
              <a:t>lastBlock</a:t>
            </a:r>
            <a:r>
              <a:rPr lang="en-US" sz="2200" dirty="0"/>
              <a:t> = …;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int</a:t>
            </a:r>
            <a:r>
              <a:rPr lang="en-US" sz="2200" dirty="0"/>
              <a:t> round = 1; </a:t>
            </a:r>
            <a:r>
              <a:rPr lang="en-US" sz="2200" dirty="0">
                <a:solidFill>
                  <a:srgbClr val="3333FF"/>
                </a:solidFill>
              </a:rPr>
              <a:t>//Record time to start race.</a:t>
            </a:r>
          </a:p>
          <a:p>
            <a:pPr marL="0" indent="0">
              <a:buNone/>
            </a:pPr>
            <a:r>
              <a:rPr lang="en-US" sz="2200" dirty="0"/>
              <a:t>     as long as neither hare nor tortoise reaches the last block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7030A0"/>
                </a:solidFill>
              </a:rPr>
              <a:t>move hare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         move tortoise 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FF0000"/>
                </a:solidFill>
              </a:rPr>
              <a:t>adjust hare’s position if it is too left or too right.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    adjust tortoise’s position if it is too left or too right.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3333FF"/>
                </a:solidFill>
              </a:rPr>
              <a:t>Mark road blocks where hare and tor reach.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Print out round, then print road as a string.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CC00FF"/>
                </a:solidFill>
              </a:rPr>
              <a:t>Clear road to prepare for the next round.</a:t>
            </a:r>
          </a:p>
        </p:txBody>
      </p:sp>
    </p:spTree>
    <p:extLst>
      <p:ext uri="{BB962C8B-B14F-4D97-AF65-F5344CB8AC3E}">
        <p14:creationId xmlns:p14="http://schemas.microsoft.com/office/powerpoint/2010/main" val="4206489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//Once at least one of hare and tortoise //reaches the last block, report the result.</a:t>
            </a:r>
          </a:p>
          <a:p>
            <a:pPr marL="0" indent="0">
              <a:buNone/>
            </a:pPr>
            <a:r>
              <a:rPr lang="en-US" dirty="0"/>
              <a:t>if both animals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 out </a:t>
            </a:r>
            <a:r>
              <a:rPr lang="en-US" dirty="0">
                <a:solidFill>
                  <a:srgbClr val="00B0F0"/>
                </a:solidFill>
              </a:rPr>
              <a:t>“It is a tie.”</a:t>
            </a:r>
          </a:p>
          <a:p>
            <a:pPr marL="0" indent="0">
              <a:buNone/>
            </a:pPr>
            <a:r>
              <a:rPr lang="en-US" dirty="0"/>
              <a:t>else if hare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print out </a:t>
            </a:r>
            <a:r>
              <a:rPr lang="en-US" dirty="0">
                <a:solidFill>
                  <a:srgbClr val="7030A0"/>
                </a:solidFill>
              </a:rPr>
              <a:t>“Yuck. Hare wins.”</a:t>
            </a:r>
          </a:p>
          <a:p>
            <a:pPr marL="0" indent="0">
              <a:buNone/>
            </a:pPr>
            <a:r>
              <a:rPr lang="en-US" dirty="0"/>
              <a:t>        else print out </a:t>
            </a:r>
            <a:r>
              <a:rPr lang="en-US" dirty="0">
                <a:solidFill>
                  <a:srgbClr val="FF0000"/>
                </a:solidFill>
              </a:rPr>
              <a:t>“Yay!!! Tortoise wins.”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3333FF"/>
                </a:solidFill>
              </a:rPr>
              <a:t>//end of method start</a:t>
            </a:r>
          </a:p>
        </p:txBody>
      </p:sp>
    </p:spTree>
    <p:extLst>
      <p:ext uri="{BB962C8B-B14F-4D97-AF65-F5344CB8AC3E}">
        <p14:creationId xmlns:p14="http://schemas.microsoft.com/office/powerpoint/2010/main" val="4260771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Client of Competition – string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  Competition race;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race.start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3333FF"/>
                </a:solidFill>
              </a:rPr>
              <a:t>//Create a object of Competition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      //using non-default constructor.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      //Call start method from this object.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92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sz="2200" dirty="0"/>
              <a:t>   1:   T 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2:  H   T    </a:t>
            </a:r>
          </a:p>
          <a:p>
            <a:pPr marL="0" indent="0">
              <a:buNone/>
            </a:pPr>
            <a:r>
              <a:rPr lang="is-IS" sz="2200" dirty="0"/>
              <a:t>   3: H      T  </a:t>
            </a:r>
          </a:p>
          <a:p>
            <a:pPr marL="0" indent="0">
              <a:buNone/>
            </a:pPr>
            <a:r>
              <a:rPr lang="is-IS" sz="2200" dirty="0"/>
              <a:t>   4:    T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5: T    H    </a:t>
            </a:r>
          </a:p>
          <a:p>
            <a:pPr marL="0" indent="0">
              <a:buNone/>
            </a:pPr>
            <a:r>
              <a:rPr lang="is-IS" sz="2200" dirty="0"/>
              <a:t>   6:   T H     </a:t>
            </a:r>
          </a:p>
          <a:p>
            <a:pPr marL="0" indent="0">
              <a:buNone/>
            </a:pPr>
            <a:r>
              <a:rPr lang="is-IS" sz="2200" dirty="0"/>
              <a:t>   7:   H  T    </a:t>
            </a:r>
          </a:p>
          <a:p>
            <a:pPr marL="0" indent="0">
              <a:buNone/>
            </a:pPr>
            <a:r>
              <a:rPr lang="is-IS" sz="2200" dirty="0"/>
              <a:t>   8:  H     T  </a:t>
            </a:r>
          </a:p>
          <a:p>
            <a:pPr marL="0" indent="0">
              <a:buNone/>
            </a:pPr>
            <a:r>
              <a:rPr lang="is-IS" sz="2200" dirty="0"/>
              <a:t>   9: H        T</a:t>
            </a:r>
          </a:p>
          <a:p>
            <a:pPr marL="0" indent="0">
              <a:buNone/>
            </a:pPr>
            <a:r>
              <a:rPr lang="is-IS" sz="2200" dirty="0"/>
              <a:t>Tortoise wins. Yay!!!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90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H    T    </a:t>
            </a:r>
          </a:p>
          <a:p>
            <a:pPr marL="0" indent="0">
              <a:buNone/>
            </a:pPr>
            <a:r>
              <a:rPr lang="is-IS" dirty="0"/>
              <a:t>   3: HT        </a:t>
            </a:r>
          </a:p>
          <a:p>
            <a:pPr marL="0" indent="0">
              <a:buNone/>
            </a:pPr>
            <a:r>
              <a:rPr lang="is-IS" dirty="0"/>
              <a:t>   4: T  H      </a:t>
            </a:r>
          </a:p>
          <a:p>
            <a:pPr marL="0" indent="0">
              <a:buNone/>
            </a:pPr>
            <a:r>
              <a:rPr lang="is-IS" dirty="0"/>
              <a:t>   5:   T  H    </a:t>
            </a:r>
          </a:p>
          <a:p>
            <a:pPr marL="0" indent="0">
              <a:buNone/>
            </a:pPr>
            <a:r>
              <a:rPr lang="is-IS" dirty="0"/>
              <a:t>   6:      T  H </a:t>
            </a:r>
          </a:p>
          <a:p>
            <a:pPr marL="0" indent="0">
              <a:buNone/>
            </a:pPr>
            <a:r>
              <a:rPr lang="is-IS" dirty="0"/>
              <a:t>   7:  T       H</a:t>
            </a:r>
          </a:p>
          <a:p>
            <a:pPr marL="0" indent="0">
              <a:buNone/>
            </a:pPr>
            <a:r>
              <a:rPr lang="is-IS" dirty="0"/>
              <a:t>Hare wins. Yuck.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7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of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T H       </a:t>
            </a:r>
          </a:p>
          <a:p>
            <a:pPr marL="0" indent="0">
              <a:buNone/>
            </a:pPr>
            <a:r>
              <a:rPr lang="is-IS" dirty="0"/>
              <a:t>   3: T     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  4: H T       </a:t>
            </a:r>
          </a:p>
          <a:p>
            <a:pPr marL="0" indent="0">
              <a:buNone/>
            </a:pPr>
            <a:r>
              <a:rPr lang="is-IS" dirty="0"/>
              <a:t>   5:    H T    </a:t>
            </a:r>
          </a:p>
          <a:p>
            <a:pPr marL="0" indent="0">
              <a:buNone/>
            </a:pPr>
            <a:r>
              <a:rPr lang="is-IS" dirty="0"/>
              <a:t>   6:  TH       </a:t>
            </a:r>
          </a:p>
          <a:p>
            <a:pPr marL="0" indent="0">
              <a:buNone/>
            </a:pPr>
            <a:r>
              <a:rPr lang="is-IS" dirty="0"/>
              <a:t>   7: TH        </a:t>
            </a:r>
          </a:p>
          <a:p>
            <a:pPr marL="0" indent="0">
              <a:buNone/>
            </a:pPr>
            <a:r>
              <a:rPr lang="is-IS" dirty="0"/>
              <a:t>   8:   T H     </a:t>
            </a:r>
          </a:p>
          <a:p>
            <a:pPr marL="0" indent="0">
              <a:buNone/>
            </a:pPr>
            <a:r>
              <a:rPr lang="is-IS" dirty="0"/>
              <a:t>   9:     HT    </a:t>
            </a:r>
          </a:p>
          <a:p>
            <a:pPr marL="0" indent="0">
              <a:buNone/>
            </a:pPr>
            <a:r>
              <a:rPr lang="is-IS" dirty="0"/>
              <a:t>  10:  T     H  </a:t>
            </a:r>
          </a:p>
          <a:p>
            <a:pPr marL="0" indent="0">
              <a:buNone/>
            </a:pPr>
            <a:r>
              <a:rPr lang="is-IS" dirty="0"/>
              <a:t>  11: T     H   </a:t>
            </a:r>
          </a:p>
          <a:p>
            <a:pPr marL="0" indent="0">
              <a:buNone/>
            </a:pPr>
            <a:r>
              <a:rPr lang="is-IS" dirty="0"/>
              <a:t>  12:    T  H   </a:t>
            </a:r>
          </a:p>
          <a:p>
            <a:pPr marL="0" indent="0">
              <a:buNone/>
            </a:pPr>
            <a:r>
              <a:rPr lang="is-IS" dirty="0"/>
              <a:t>  13:      T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 14:        HT </a:t>
            </a:r>
          </a:p>
          <a:p>
            <a:pPr marL="0" indent="0">
              <a:buNone/>
            </a:pPr>
            <a:r>
              <a:rPr lang="is-IS" dirty="0"/>
              <a:t>  15:          T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It is a tie.</a:t>
            </a:r>
          </a:p>
        </p:txBody>
      </p:sp>
    </p:spTree>
    <p:extLst>
      <p:ext uri="{BB962C8B-B14F-4D97-AF65-F5344CB8AC3E}">
        <p14:creationId xmlns:p14="http://schemas.microsoft.com/office/powerpoint/2010/main" val="2024582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learn how to simulate or model problems.</a:t>
            </a:r>
          </a:p>
          <a:p>
            <a:r>
              <a:rPr lang="en-US" dirty="0"/>
              <a:t>We define class and create objects to call on appropriate methods.</a:t>
            </a:r>
          </a:p>
          <a:p>
            <a:r>
              <a:rPr lang="en-US" dirty="0"/>
              <a:t>We use array to represent the moving pattern of animals, and we use an array as data member of a road. </a:t>
            </a:r>
          </a:p>
        </p:txBody>
      </p:sp>
    </p:spTree>
    <p:extLst>
      <p:ext uri="{BB962C8B-B14F-4D97-AF65-F5344CB8AC3E}">
        <p14:creationId xmlns:p14="http://schemas.microsoft.com/office/powerpoint/2010/main" val="194084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competition involves a hare, a tortoise and a road. Once a road is given, its last block is known.</a:t>
            </a:r>
          </a:p>
          <a:p>
            <a:r>
              <a:rPr lang="en-US" dirty="0"/>
              <a:t>The road can be slippery, so competitors can fall backward (but not further left to block 0, image we put a pad at block 0. Similarly, competitors cannot go beyond the last block.)</a:t>
            </a:r>
          </a:p>
          <a:p>
            <a:pPr lvl="1"/>
            <a:r>
              <a:rPr lang="en-US" dirty="0"/>
              <a:t>Assume that block starts from 0.</a:t>
            </a:r>
          </a:p>
          <a:p>
            <a:r>
              <a:rPr lang="en-US" dirty="0"/>
              <a:t>In each round, each competitor takes its turn to move, until at least one of them reaches the last block. Report result.</a:t>
            </a:r>
          </a:p>
        </p:txBody>
      </p:sp>
    </p:spTree>
    <p:extLst>
      <p:ext uri="{BB962C8B-B14F-4D97-AF65-F5344CB8AC3E}">
        <p14:creationId xmlns:p14="http://schemas.microsoft.com/office/powerpoint/2010/main" val="190141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blocks forward) 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blocks backward) 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block forward)        </a:t>
            </a:r>
            <a:r>
              <a:rPr lang="en-US" dirty="0"/>
              <a:t>30%</a:t>
            </a:r>
          </a:p>
          <a:p>
            <a:r>
              <a:rPr lang="en-US" dirty="0"/>
              <a:t>How to represent this movement pattern?</a:t>
            </a:r>
          </a:p>
          <a:p>
            <a:pPr marL="0" indent="0">
              <a:buNone/>
            </a:pPr>
            <a:r>
              <a:rPr lang="en-US" dirty="0"/>
              <a:t>   Generate a random number in [1, 10]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1   2   3   4   5   </a:t>
            </a:r>
            <a:r>
              <a:rPr lang="en-US" dirty="0">
                <a:solidFill>
                  <a:srgbClr val="00B0F0"/>
                </a:solidFill>
              </a:rPr>
              <a:t>6   7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8   9   10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[1, 5],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[6, 7],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[8, 10],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</p:txBody>
      </p:sp>
    </p:spTree>
    <p:extLst>
      <p:ext uri="{BB962C8B-B14F-4D97-AF65-F5344CB8AC3E}">
        <p14:creationId xmlns:p14="http://schemas.microsoft.com/office/powerpoint/2010/main" val="395030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blocks forward)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blocks backward)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block forward)       </a:t>
            </a:r>
            <a:r>
              <a:rPr lang="en-US" dirty="0"/>
              <a:t>30%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dirty="0"/>
              <a:t>   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14589"/>
              </p:ext>
            </p:extLst>
          </p:nvPr>
        </p:nvGraphicFramePr>
        <p:xfrm>
          <a:off x="990600" y="586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move 3 blocks;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move -6 blocks;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move 1 block.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that the tortoise's current position is 25, suppose random number 4 is generated, where element at index 4 represents moving forward 3 blocks, so current position is changed to 25 + 3 = 28.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09162"/>
              </p:ext>
            </p:extLst>
          </p:nvPr>
        </p:nvGraphicFramePr>
        <p:xfrm>
          <a:off x="1219200" y="3886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2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FF0000"/>
                </a:solidFill>
              </a:rPr>
              <a:t>hare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Sleep (no move at all) 	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FF0000"/>
                </a:solidFill>
              </a:rPr>
              <a:t>Big hop (9 blocks forward) 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3333FF"/>
                </a:solidFill>
              </a:rPr>
              <a:t>Big slip (12 blocks backward) 	     </a:t>
            </a:r>
            <a:r>
              <a:rPr lang="en-US" dirty="0"/>
              <a:t>10%</a:t>
            </a:r>
          </a:p>
          <a:p>
            <a:r>
              <a:rPr lang="en-US" dirty="0">
                <a:solidFill>
                  <a:srgbClr val="00B0F0"/>
                </a:solidFill>
              </a:rPr>
              <a:t>Small hop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(1 block forward) 	     </a:t>
            </a:r>
            <a:r>
              <a:rPr lang="en-US" dirty="0"/>
              <a:t>30%</a:t>
            </a:r>
          </a:p>
          <a:p>
            <a:r>
              <a:rPr lang="en-US" dirty="0">
                <a:solidFill>
                  <a:srgbClr val="00B050"/>
                </a:solidFill>
              </a:rPr>
              <a:t>Small slip (2 blocks backward)        </a:t>
            </a:r>
            <a:r>
              <a:rPr lang="en-US" dirty="0"/>
              <a:t>20%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7030A0"/>
                </a:solidFill>
              </a:rPr>
              <a:t>0         1</a:t>
            </a:r>
            <a:r>
              <a:rPr lang="en-US" sz="2200" i="1" dirty="0">
                <a:solidFill>
                  <a:srgbClr val="FF0000"/>
                </a:solidFill>
              </a:rPr>
              <a:t>       2        3        </a:t>
            </a:r>
            <a:r>
              <a:rPr lang="en-US" sz="2200" i="1" dirty="0">
                <a:solidFill>
                  <a:srgbClr val="3333FF"/>
                </a:solidFill>
              </a:rPr>
              <a:t>4</a:t>
            </a: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00B0F0"/>
                </a:solidFill>
              </a:rPr>
              <a:t>5        6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F0"/>
                </a:solidFill>
              </a:rPr>
              <a:t>7</a:t>
            </a:r>
            <a:r>
              <a:rPr lang="en-US" sz="2200" i="1" dirty="0">
                <a:solidFill>
                  <a:srgbClr val="00B050"/>
                </a:solidFill>
              </a:rPr>
              <a:t>        8        9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06383"/>
              </p:ext>
            </p:extLst>
          </p:nvPr>
        </p:nvGraphicFramePr>
        <p:xfrm>
          <a:off x="838200" y="5181600"/>
          <a:ext cx="6400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3333FF"/>
                          </a:solidFill>
                        </a:rPr>
                        <a:t>-12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Autofit/>
          </a:bodyPr>
          <a:lstStyle/>
          <a:p>
            <a:r>
              <a:rPr lang="en-US" sz="2800" dirty="0"/>
              <a:t>What are data members of Tortoise class?</a:t>
            </a:r>
          </a:p>
          <a:p>
            <a:r>
              <a:rPr lang="en-US" sz="2800" dirty="0"/>
              <a:t>How to define </a:t>
            </a:r>
          </a:p>
          <a:p>
            <a:r>
              <a:rPr lang="en-US" sz="2800" dirty="0"/>
              <a:t>What are function members?</a:t>
            </a:r>
            <a:endParaRPr lang="nb-NO" sz="2800" dirty="0"/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r>
              <a:rPr lang="nb-NO" sz="2800" dirty="0">
                <a:solidFill>
                  <a:srgbClr val="3366FF"/>
                </a:solidFill>
              </a:rPr>
              <a:t>//TODO: </a:t>
            </a:r>
            <a:r>
              <a:rPr lang="nb-NO" sz="2800" dirty="0" err="1">
                <a:solidFill>
                  <a:srgbClr val="3366FF"/>
                </a:solidFill>
              </a:rPr>
              <a:t>define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constructors</a:t>
            </a:r>
            <a:r>
              <a:rPr lang="nb-NO" sz="2800" dirty="0">
                <a:solidFill>
                  <a:srgbClr val="3366FF"/>
                </a:solidFill>
              </a:rPr>
              <a:t>. 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3366FF"/>
                </a:solidFill>
              </a:rPr>
              <a:t>//1. </a:t>
            </a:r>
            <a:r>
              <a:rPr lang="nb-NO" sz="2800" dirty="0" err="1">
                <a:solidFill>
                  <a:srgbClr val="3366FF"/>
                </a:solidFill>
              </a:rPr>
              <a:t>Default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constructor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initializes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position</a:t>
            </a:r>
            <a:r>
              <a:rPr lang="nb-NO" sz="2800" dirty="0">
                <a:solidFill>
                  <a:srgbClr val="3366FF"/>
                </a:solidFill>
              </a:rPr>
              <a:t> to be 0,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3366FF"/>
                </a:solidFill>
              </a:rPr>
              <a:t>//and </a:t>
            </a:r>
            <a:r>
              <a:rPr lang="nb-NO" sz="2800" dirty="0" err="1">
                <a:solidFill>
                  <a:srgbClr val="3366FF"/>
                </a:solidFill>
              </a:rPr>
              <a:t>move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pattern</a:t>
            </a:r>
            <a:r>
              <a:rPr lang="nb-NO" sz="2800" dirty="0">
                <a:solidFill>
                  <a:srgbClr val="3366FF"/>
                </a:solidFill>
              </a:rPr>
              <a:t> to </a:t>
            </a:r>
            <a:r>
              <a:rPr lang="nb-NO" sz="2800" dirty="0" err="1">
                <a:solidFill>
                  <a:srgbClr val="3366FF"/>
                </a:solidFill>
              </a:rPr>
              <a:t>reflect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the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following</a:t>
            </a:r>
            <a:r>
              <a:rPr lang="nb-NO" sz="2800" dirty="0">
                <a:solidFill>
                  <a:srgbClr val="3366FF"/>
                </a:solidFill>
              </a:rPr>
              <a:t> data.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//50% of the time, tortoise moves forward 3 blocks.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//20% of the time, tortoise moves 6 blocks backward.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//30% of the time, tortoise moves 1 block forward.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1340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//TODO: non-default constructor with given move //pattern together with pattern size, and given //position, use give parameter to initialize //corresponding data members.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380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12567</TotalTime>
  <Words>1829</Words>
  <Application>Microsoft Macintosh PowerPoint</Application>
  <PresentationFormat>On-screen Show (4:3)</PresentationFormat>
  <Paragraphs>259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Project: Hare and Tortoise Competition</vt:lpstr>
      <vt:lpstr>Hare and Tortoise Competition</vt:lpstr>
      <vt:lpstr>Hare and Tortoise competition</vt:lpstr>
      <vt:lpstr>Movement of tortoise</vt:lpstr>
      <vt:lpstr>Movement of tortoise in array</vt:lpstr>
      <vt:lpstr>Movement of tortoise in array</vt:lpstr>
      <vt:lpstr>Movement of hare in array</vt:lpstr>
      <vt:lpstr>Class Tortoise</vt:lpstr>
      <vt:lpstr>Class Tortoise: II</vt:lpstr>
      <vt:lpstr>Class Tortoise: III</vt:lpstr>
      <vt:lpstr>Class Tortoise: IV</vt:lpstr>
      <vt:lpstr>Class Tortoise: V</vt:lpstr>
      <vt:lpstr>Class Hare</vt:lpstr>
      <vt:lpstr>Road</vt:lpstr>
      <vt:lpstr>Class Road</vt:lpstr>
      <vt:lpstr>Class Road: II</vt:lpstr>
      <vt:lpstr>Class road: III</vt:lpstr>
      <vt:lpstr>Class road: IV</vt:lpstr>
      <vt:lpstr>Class Competition</vt:lpstr>
      <vt:lpstr>Class Competition - II</vt:lpstr>
      <vt:lpstr>Class Competition -- III</vt:lpstr>
      <vt:lpstr>Client of Competition – string things up</vt:lpstr>
      <vt:lpstr>Sample output for a road of 10 blocks</vt:lpstr>
      <vt:lpstr>Sample output for a road of 10 blocks</vt:lpstr>
      <vt:lpstr>Sample output of a road of 10 blocks</vt:lpstr>
      <vt:lpstr>Summary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5: array application</dc:title>
  <dc:creator>Windows User</dc:creator>
  <cp:lastModifiedBy>Microsoft Office User</cp:lastModifiedBy>
  <cp:revision>93</cp:revision>
  <cp:lastPrinted>2017-03-02T22:23:53Z</cp:lastPrinted>
  <dcterms:created xsi:type="dcterms:W3CDTF">2012-01-18T18:20:45Z</dcterms:created>
  <dcterms:modified xsi:type="dcterms:W3CDTF">2020-11-11T22:03:17Z</dcterms:modified>
</cp:coreProperties>
</file>