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373" r:id="rId2"/>
    <p:sldId id="435" r:id="rId3"/>
    <p:sldId id="897" r:id="rId4"/>
    <p:sldId id="436" r:id="rId5"/>
    <p:sldId id="437" r:id="rId6"/>
    <p:sldId id="442" r:id="rId7"/>
    <p:sldId id="444" r:id="rId8"/>
    <p:sldId id="445" r:id="rId9"/>
    <p:sldId id="447" r:id="rId10"/>
    <p:sldId id="456" r:id="rId11"/>
    <p:sldId id="896" r:id="rId12"/>
    <p:sldId id="446" r:id="rId13"/>
    <p:sldId id="449" r:id="rId14"/>
    <p:sldId id="450" r:id="rId15"/>
    <p:sldId id="458" r:id="rId16"/>
    <p:sldId id="459" r:id="rId17"/>
    <p:sldId id="461" r:id="rId18"/>
    <p:sldId id="464" r:id="rId19"/>
    <p:sldId id="467" r:id="rId20"/>
    <p:sldId id="477" r:id="rId21"/>
    <p:sldId id="478" r:id="rId22"/>
    <p:sldId id="480" r:id="rId23"/>
    <p:sldId id="483" r:id="rId24"/>
    <p:sldId id="482" r:id="rId25"/>
    <p:sldId id="451" r:id="rId26"/>
    <p:sldId id="452" r:id="rId27"/>
    <p:sldId id="819" r:id="rId28"/>
    <p:sldId id="454" r:id="rId29"/>
    <p:sldId id="457" r:id="rId30"/>
    <p:sldId id="833" r:id="rId31"/>
    <p:sldId id="844" r:id="rId32"/>
    <p:sldId id="834" r:id="rId33"/>
    <p:sldId id="824" r:id="rId34"/>
    <p:sldId id="835" r:id="rId35"/>
    <p:sldId id="836" r:id="rId36"/>
    <p:sldId id="837" r:id="rId37"/>
    <p:sldId id="883" r:id="rId38"/>
    <p:sldId id="884" r:id="rId39"/>
    <p:sldId id="885" r:id="rId40"/>
    <p:sldId id="899" r:id="rId41"/>
    <p:sldId id="487" r:id="rId42"/>
    <p:sldId id="488" r:id="rId43"/>
    <p:sldId id="463" r:id="rId44"/>
    <p:sldId id="471" r:id="rId45"/>
    <p:sldId id="490" r:id="rId46"/>
    <p:sldId id="492" r:id="rId47"/>
    <p:sldId id="886" r:id="rId48"/>
    <p:sldId id="499" r:id="rId49"/>
    <p:sldId id="495" r:id="rId50"/>
    <p:sldId id="496" r:id="rId51"/>
    <p:sldId id="497" r:id="rId52"/>
    <p:sldId id="839" r:id="rId53"/>
    <p:sldId id="498" r:id="rId54"/>
    <p:sldId id="887" r:id="rId55"/>
    <p:sldId id="489" r:id="rId56"/>
    <p:sldId id="840" r:id="rId57"/>
    <p:sldId id="841" r:id="rId58"/>
    <p:sldId id="843" r:id="rId59"/>
    <p:sldId id="505" r:id="rId60"/>
    <p:sldId id="508" r:id="rId61"/>
    <p:sldId id="845" r:id="rId62"/>
    <p:sldId id="846" r:id="rId63"/>
    <p:sldId id="847" r:id="rId64"/>
    <p:sldId id="848" r:id="rId65"/>
    <p:sldId id="888" r:id="rId66"/>
    <p:sldId id="849" r:id="rId67"/>
    <p:sldId id="486" r:id="rId68"/>
    <p:sldId id="900" r:id="rId69"/>
    <p:sldId id="472" r:id="rId70"/>
    <p:sldId id="474" r:id="rId71"/>
    <p:sldId id="881" r:id="rId72"/>
    <p:sldId id="501" r:id="rId73"/>
    <p:sldId id="502" r:id="rId74"/>
    <p:sldId id="504" r:id="rId75"/>
    <p:sldId id="503" r:id="rId76"/>
    <p:sldId id="870" r:id="rId77"/>
    <p:sldId id="889" r:id="rId78"/>
    <p:sldId id="872" r:id="rId79"/>
    <p:sldId id="873" r:id="rId80"/>
    <p:sldId id="820" r:id="rId81"/>
    <p:sldId id="821" r:id="rId82"/>
    <p:sldId id="901" r:id="rId83"/>
    <p:sldId id="890" r:id="rId84"/>
    <p:sldId id="902" r:id="rId85"/>
    <p:sldId id="891" r:id="rId86"/>
    <p:sldId id="892" r:id="rId87"/>
    <p:sldId id="893" r:id="rId88"/>
    <p:sldId id="894" r:id="rId89"/>
    <p:sldId id="515" r:id="rId90"/>
    <p:sldId id="516" r:id="rId91"/>
    <p:sldId id="517" r:id="rId92"/>
    <p:sldId id="518" r:id="rId93"/>
    <p:sldId id="519" r:id="rId94"/>
    <p:sldId id="877" r:id="rId95"/>
    <p:sldId id="875" r:id="rId96"/>
    <p:sldId id="827" r:id="rId97"/>
    <p:sldId id="822" r:id="rId98"/>
    <p:sldId id="895" r:id="rId99"/>
    <p:sldId id="903" r:id="rId100"/>
    <p:sldId id="526" r:id="rId101"/>
    <p:sldId id="878" r:id="rId102"/>
    <p:sldId id="528" r:id="rId103"/>
    <p:sldId id="879" r:id="rId104"/>
    <p:sldId id="880" r:id="rId10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046" autoAdjust="0"/>
    <p:restoredTop sz="95590" autoAdjust="0"/>
  </p:normalViewPr>
  <p:slideViewPr>
    <p:cSldViewPr snapToGrid="0">
      <p:cViewPr varScale="1">
        <p:scale>
          <a:sx n="91" d="100"/>
          <a:sy n="91" d="100"/>
        </p:scale>
        <p:origin x="96" y="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9948"/>
    </p:cViewPr>
  </p:sorterViewPr>
  <p:notesViewPr>
    <p:cSldViewPr snapToGrid="0"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</a:defRPr>
            </a:lvl1pPr>
          </a:lstStyle>
          <a:p>
            <a:fld id="{12A49107-DB3B-4AA1-AF38-367D58DC9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4934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597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522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5371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97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899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89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83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793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8068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20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8089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076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5181600"/>
            <a:ext cx="4038600" cy="914400"/>
          </a:xfrm>
        </p:spPr>
        <p:txBody>
          <a:bodyPr/>
          <a:lstStyle/>
          <a:p>
            <a:pPr eaLnBrk="1" hangingPunct="1"/>
            <a:r>
              <a:rPr lang="en-US" altLang="en-US" b="0" dirty="0">
                <a:latin typeface="+mn-lt"/>
              </a:rPr>
              <a:t>Chapter Two: Fundamental</a:t>
            </a:r>
            <a:br>
              <a:rPr lang="en-US" altLang="en-US" b="0" dirty="0">
                <a:latin typeface="+mn-lt"/>
              </a:rPr>
            </a:br>
            <a:r>
              <a:rPr lang="en-US" altLang="en-US" b="0" dirty="0">
                <a:latin typeface="+mn-lt"/>
              </a:rPr>
              <a:t>                       Data Types</a:t>
            </a:r>
          </a:p>
        </p:txBody>
      </p:sp>
      <p:pic>
        <p:nvPicPr>
          <p:cNvPr id="2" name="Picture 1" descr="Photo of an airport flight status display, showing various data types (numbers, text)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890712"/>
            <a:ext cx="377190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 descr="Chart of various number types for int and double variables.&#10;Note that no commas nor fractions are permitted in variable values.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Number</a:t>
            </a:r>
            <a:r>
              <a:rPr lang="en-US" altLang="en-US" sz="800" dirty="0"/>
              <a:t> </a:t>
            </a:r>
            <a:r>
              <a:rPr lang="en-US" altLang="en-US" dirty="0"/>
              <a:t> Literals: Table 2</a:t>
            </a:r>
          </a:p>
        </p:txBody>
      </p:sp>
      <p:sp>
        <p:nvSpPr>
          <p:cNvPr id="2867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74788"/>
              </p:ext>
            </p:extLst>
          </p:nvPr>
        </p:nvGraphicFramePr>
        <p:xfrm>
          <a:off x="670207" y="885407"/>
          <a:ext cx="7803586" cy="5239586"/>
        </p:xfrm>
        <a:graphic>
          <a:graphicData uri="http://schemas.openxmlformats.org/drawingml/2006/table">
            <a:tbl>
              <a:tblPr/>
              <a:tblGrid>
                <a:gridCol w="17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7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5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01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Number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Type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919">
                <a:tc rowSpan="9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 integer has no fractional part.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87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–6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Integers can be negative.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019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Zero is an integer.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0.5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number with a fractional part has type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1.0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 integer with a fractional part .0 has type 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63863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1E6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 number in exponential notation: 1 × 106 or 1000000. Numbers in exponential notation always have type double.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0724">
                <a:tc vMerge="1">
                  <a:txBody>
                    <a:bodyPr/>
                    <a:lstStyle/>
                    <a:p>
                      <a:endParaRPr lang="en-US" sz="800" dirty="0">
                        <a:effectLst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2.96E-2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Negative exponent: 2.96 × 10–2 = 2.96 / 100 = 0.0296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300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100,000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Do not use a comma as a decimal separator.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013">
                <a:tc vMerge="1">
                  <a:txBody>
                    <a:bodyPr/>
                    <a:lstStyle/>
                    <a:p>
                      <a:pPr algn="ctr"/>
                      <a:endParaRPr lang="en-US" sz="800" b="0" i="0" dirty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+mn-lt"/>
                        </a:rPr>
                        <a:t>3 1/2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Do not use fractions; use decimal notation: 3.5.</a:t>
                      </a:r>
                    </a:p>
                  </a:txBody>
                  <a:tcPr marL="25823" marR="30127" marT="25823" marB="301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224479" y="1187265"/>
            <a:ext cx="597749" cy="5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224479" y="1187265"/>
            <a:ext cx="597749" cy="59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1</a:t>
            </a:r>
          </a:p>
        </p:txBody>
      </p:sp>
      <p:sp>
        <p:nvSpPr>
          <p:cNvPr id="1474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300038" y="814388"/>
            <a:ext cx="8315325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Write variable definitions in C++.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800" i="0" dirty="0">
              <a:latin typeface="StempelGaramond-Roman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000" i="0" dirty="0">
              <a:latin typeface="StempelGaramond-Roman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A variable is a storage location with a name.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When defining a variable, you MUST specify the  type of its values.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	And you should also specify an initial value: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 err="1">
                <a:cs typeface="Courier New" panose="02070309020205020404" pitchFamily="49" charset="0"/>
              </a:rPr>
              <a:t>int</a:t>
            </a:r>
            <a:r>
              <a:rPr lang="en-US" altLang="en-US" sz="2400" i="0" dirty="0">
                <a:cs typeface="Courier New" panose="02070309020205020404" pitchFamily="49" charset="0"/>
              </a:rPr>
              <a:t> x=0;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Use the </a:t>
            </a:r>
            <a:r>
              <a:rPr lang="en-US" altLang="en-US" sz="2400" b="1" i="0" dirty="0" err="1">
                <a:cs typeface="Courier New" panose="02070309020205020404" pitchFamily="49" charset="0"/>
              </a:rPr>
              <a:t>int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type for numbers that cannot have  a</a:t>
            </a:r>
            <a:b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 fractional part.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Use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double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type for floating-point numbers.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2</a:t>
            </a:r>
          </a:p>
        </p:txBody>
      </p:sp>
      <p:sp>
        <p:nvSpPr>
          <p:cNvPr id="14848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255135" y="1100592"/>
            <a:ext cx="725836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An assignment statement stores a new value in a variable, replacing the previously stored value.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The assignment operator </a:t>
            </a:r>
            <a:r>
              <a:rPr lang="en-US" altLang="en-US" sz="2400" b="1" i="0" dirty="0">
                <a:cs typeface="Courier New" panose="02070309020205020404" pitchFamily="49" charset="0"/>
              </a:rPr>
              <a:t>=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does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not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denote mathematical equality.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You cannot change the value of a variable that is defined as </a:t>
            </a:r>
            <a:r>
              <a:rPr lang="en-US" altLang="en-US" sz="2400" b="1" i="0" dirty="0">
                <a:cs typeface="Courier New" panose="02070309020205020404" pitchFamily="49" charset="0"/>
              </a:rPr>
              <a:t>const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Use comments to add explanations for humans who read your code.  The compiler ignores comments.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i="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3</a:t>
            </a:r>
          </a:p>
        </p:txBody>
      </p:sp>
      <p:sp>
        <p:nvSpPr>
          <p:cNvPr id="14950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252413" y="847725"/>
            <a:ext cx="84582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Use the arithmetic operations in C ++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Use </a:t>
            </a:r>
            <a:r>
              <a:rPr lang="en-US" altLang="en-US" sz="2400" b="1" i="0" dirty="0">
                <a:latin typeface="Arial" panose="020B0604020202020204" pitchFamily="34" charset="0"/>
              </a:rPr>
              <a:t>*</a:t>
            </a:r>
            <a:r>
              <a:rPr lang="en-US" altLang="en-US" sz="2400" i="0" dirty="0">
                <a:latin typeface="Arial" panose="020B0604020202020204" pitchFamily="34" charset="0"/>
              </a:rPr>
              <a:t> for multiplication and </a:t>
            </a:r>
            <a:r>
              <a:rPr lang="en-US" altLang="en-US" sz="2400" b="1" i="0" dirty="0">
                <a:latin typeface="Arial" panose="020B0604020202020204" pitchFamily="34" charset="0"/>
              </a:rPr>
              <a:t>/</a:t>
            </a:r>
            <a:r>
              <a:rPr lang="en-US" altLang="en-US" sz="2400" i="0" dirty="0">
                <a:latin typeface="Arial" panose="020B0604020202020204" pitchFamily="34" charset="0"/>
              </a:rPr>
              <a:t> for division.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++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operator adds 1 to a variable;</a:t>
            </a:r>
            <a:b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 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--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operator subtracts 1.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If both arguments of </a:t>
            </a:r>
            <a:r>
              <a:rPr lang="en-US" altLang="en-US" sz="2400" b="1" i="0" dirty="0">
                <a:latin typeface="Arial" panose="020B0604020202020204" pitchFamily="34" charset="0"/>
                <a:cs typeface="Courier New" panose="02070309020205020404" pitchFamily="49" charset="0"/>
              </a:rPr>
              <a:t>/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are integers, the quotient is an </a:t>
            </a:r>
            <a:r>
              <a:rPr lang="en-US" altLang="en-US" sz="2400" i="0" dirty="0" err="1">
                <a:latin typeface="Arial" panose="020B060402020202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, and the remainder is discarded.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The </a:t>
            </a:r>
            <a:r>
              <a:rPr lang="en-US" altLang="en-US" sz="2400" b="1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%</a:t>
            </a: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operator computes the remainder of an integer division.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• Assigning a floating-point variable to an integer drops</a:t>
            </a:r>
            <a:b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the fractional part.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• The C++ &lt;</a:t>
            </a:r>
            <a:r>
              <a:rPr lang="en-US" altLang="en-US" sz="2400" i="0" dirty="0" err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cmath</a:t>
            </a: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 library defines many math functions such</a:t>
            </a:r>
            <a:b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as </a:t>
            </a:r>
            <a:r>
              <a:rPr lang="en-US" altLang="en-US" sz="2400" b="1" i="0" dirty="0" err="1">
                <a:cs typeface="Courier New" panose="02070309020205020404" pitchFamily="49" charset="0"/>
              </a:rPr>
              <a:t>sqrt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(square root) and </a:t>
            </a:r>
            <a:r>
              <a:rPr lang="en-US" altLang="en-US" sz="2400" b="1" i="0" dirty="0">
                <a:cs typeface="Courier New" panose="02070309020205020404" pitchFamily="49" charset="0"/>
              </a:rPr>
              <a:t>pow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(raising to a power).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4</a:t>
            </a:r>
          </a:p>
        </p:txBody>
      </p:sp>
      <p:sp>
        <p:nvSpPr>
          <p:cNvPr id="15053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20663" y="847725"/>
            <a:ext cx="9032875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Write programs that read user input and write</a:t>
            </a:r>
            <a:br>
              <a:rPr lang="en-US" altLang="en-US" sz="2400" b="1" i="0" dirty="0">
                <a:latin typeface="Arial" panose="020B0604020202020204" pitchFamily="34" charset="0"/>
              </a:rPr>
            </a:br>
            <a:r>
              <a:rPr lang="en-US" altLang="en-US" sz="2400" b="1" i="0" dirty="0">
                <a:latin typeface="Arial" panose="020B0604020202020204" pitchFamily="34" charset="0"/>
              </a:rPr>
              <a:t>formatted output.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Use the </a:t>
            </a:r>
            <a:r>
              <a:rPr lang="en-US" altLang="en-US" sz="2400" b="1" i="0" dirty="0">
                <a:latin typeface="Arial" panose="020B0604020202020204" pitchFamily="34" charset="0"/>
              </a:rPr>
              <a:t>&gt;&gt;</a:t>
            </a:r>
            <a:r>
              <a:rPr lang="en-US" altLang="en-US" sz="2400" i="0" dirty="0">
                <a:latin typeface="Arial" panose="020B0604020202020204" pitchFamily="34" charset="0"/>
              </a:rPr>
              <a:t> operator to read a value and place it in a variable.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int</a:t>
            </a:r>
            <a:r>
              <a:rPr lang="en-US" altLang="en-US" sz="1800" i="0" dirty="0">
                <a:cs typeface="Courier New" panose="02070309020205020404" pitchFamily="49" charset="0"/>
              </a:rPr>
              <a:t> x=0;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cout</a:t>
            </a:r>
            <a:r>
              <a:rPr lang="en-US" altLang="en-US" sz="1800" i="0" dirty="0">
                <a:cs typeface="Courier New" panose="02070309020205020404" pitchFamily="49" charset="0"/>
              </a:rPr>
              <a:t> &lt;&lt; "Enter value for x: ";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cin</a:t>
            </a:r>
            <a:r>
              <a:rPr lang="en-US" altLang="en-US" sz="1800" i="0" dirty="0">
                <a:cs typeface="Courier New" panose="02070309020205020404" pitchFamily="49" charset="0"/>
              </a:rPr>
              <a:t> &gt;&gt; x;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You use manipulators to specify how OUTPUT values should be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i="0" dirty="0">
                <a:latin typeface="Arial" panose="020B0604020202020204" pitchFamily="34" charset="0"/>
              </a:rPr>
              <a:t>   formatted.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const</a:t>
            </a:r>
            <a:r>
              <a:rPr lang="en-US" altLang="en-US" sz="1800" i="0" dirty="0">
                <a:cs typeface="Courier New" panose="02070309020205020404" pitchFamily="49" charset="0"/>
              </a:rPr>
              <a:t> double PI=3.14159265;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cout</a:t>
            </a:r>
            <a:r>
              <a:rPr lang="en-US" altLang="en-US" sz="1800" i="0" dirty="0">
                <a:cs typeface="Courier New" panose="02070309020205020404" pitchFamily="49" charset="0"/>
              </a:rPr>
              <a:t> &lt;&lt; "Pi =" &lt;&lt; </a:t>
            </a:r>
            <a:r>
              <a:rPr lang="en-US" altLang="en-US" sz="1800" i="0" dirty="0" err="1">
                <a:cs typeface="Courier New" panose="02070309020205020404" pitchFamily="49" charset="0"/>
              </a:rPr>
              <a:t>setprecision</a:t>
            </a:r>
            <a:r>
              <a:rPr lang="en-US" altLang="en-US" sz="1800" i="0" dirty="0">
                <a:cs typeface="Courier New" panose="02070309020205020404" pitchFamily="49" charset="0"/>
              </a:rPr>
              <a:t>(8) &lt;&lt; </a:t>
            </a:r>
            <a:r>
              <a:rPr lang="en-US" altLang="en-US" sz="1800" i="0" dirty="0" err="1">
                <a:cs typeface="Courier New" panose="02070309020205020404" pitchFamily="49" charset="0"/>
              </a:rPr>
              <a:t>setw</a:t>
            </a:r>
            <a:r>
              <a:rPr lang="en-US" altLang="en-US" sz="1800" i="0" dirty="0">
                <a:cs typeface="Courier New" panose="02070309020205020404" pitchFamily="49" charset="0"/>
              </a:rPr>
              <a:t>(10) &lt;&lt; PI&lt;&lt; </a:t>
            </a:r>
            <a:r>
              <a:rPr lang="en-US" altLang="en-US" sz="1800" i="0" dirty="0" err="1">
                <a:cs typeface="Courier New" panose="02070309020205020404" pitchFamily="49" charset="0"/>
              </a:rPr>
              <a:t>endl</a:t>
            </a:r>
            <a:r>
              <a:rPr lang="en-US" altLang="en-US" sz="1800" i="0" dirty="0"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Carry out hand calculations when developing an algorithm, </a:t>
            </a:r>
            <a:r>
              <a:rPr lang="en-US" altLang="en-US" sz="2400" b="1" u="sng" dirty="0">
                <a:latin typeface="Arial" panose="020B0604020202020204" pitchFamily="34" charset="0"/>
              </a:rPr>
              <a:t>before</a:t>
            </a:r>
            <a:r>
              <a:rPr lang="en-US" altLang="en-US" sz="2400" b="1" i="0" dirty="0">
                <a:latin typeface="Arial" panose="020B0604020202020204" pitchFamily="34" charset="0"/>
              </a:rPr>
              <a:t> typing your C++ code.</a:t>
            </a:r>
            <a:endParaRPr lang="en-US" altLang="en-US" sz="1000" b="1" i="0" dirty="0">
              <a:latin typeface="StempelGaramond-Roman" charset="0"/>
            </a:endParaRPr>
          </a:p>
          <a:p>
            <a:pPr marL="862013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</a:t>
            </a:r>
            <a:r>
              <a:rPr lang="en-US" altLang="en-US" i="0" dirty="0">
                <a:latin typeface="Arial" panose="020B0604020202020204" pitchFamily="34" charset="0"/>
              </a:rPr>
              <a:t>Pick concrete values for a typical situation to use in a hand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  calculation, to very algorithm correctness.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en-US" sz="2400" i="0" dirty="0">
              <a:latin typeface="StempelGaramond-Roman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5</a:t>
            </a:r>
            <a:r>
              <a:rPr lang="en-US" altLang="en-US"/>
              <a:t>: Strings</a:t>
            </a:r>
          </a:p>
        </p:txBody>
      </p:sp>
      <p:sp>
        <p:nvSpPr>
          <p:cNvPr id="15155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52413" y="847725"/>
            <a:ext cx="8891587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Write programs that process strings.</a:t>
            </a:r>
            <a:endParaRPr lang="en-US" altLang="en-US" sz="1800" i="0" dirty="0">
              <a:latin typeface="StempelGaramond-Roman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  Strings are sequences of characters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  Use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+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operator to concatenate strings;  that is, put them together to yield a longer string.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i="0" dirty="0">
                <a:cs typeface="Courier New" panose="02070309020205020404" pitchFamily="49" charset="0"/>
              </a:rPr>
              <a:t>string s1= "hello", s2= " world";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i="0" dirty="0">
                <a:cs typeface="Courier New" panose="02070309020205020404" pitchFamily="49" charset="0"/>
              </a:rPr>
              <a:t>string s3 = s1 + s2; //s3 gets "hello world"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length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member function yields the number of characters in a string. A member function is invoked using the dot notation: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 err="1">
                <a:cs typeface="Courier New" panose="02070309020205020404" pitchFamily="49" charset="0"/>
              </a:rPr>
              <a:t>int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 err="1">
                <a:cs typeface="Courier New" panose="02070309020205020404" pitchFamily="49" charset="0"/>
              </a:rPr>
              <a:t>len</a:t>
            </a:r>
            <a:r>
              <a:rPr lang="en-US" altLang="en-US" sz="2400" i="0" dirty="0">
                <a:cs typeface="Courier New" panose="02070309020205020404" pitchFamily="49" charset="0"/>
              </a:rPr>
              <a:t> =s1.length();</a:t>
            </a:r>
            <a:endParaRPr lang="en-US" altLang="en-US" sz="2400" i="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Use the </a:t>
            </a:r>
            <a:r>
              <a:rPr lang="en-US" altLang="en-US" sz="2400" b="1" i="0" dirty="0" err="1">
                <a:cs typeface="Courier New" panose="02070309020205020404" pitchFamily="49" charset="0"/>
              </a:rPr>
              <a:t>substr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member function to extract a substring: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i="0" dirty="0">
                <a:cs typeface="Courier New" panose="02070309020205020404" pitchFamily="49" charset="0"/>
              </a:rPr>
              <a:t>string s3 = s1.substr(0,2); //s3 gets "he"</a:t>
            </a:r>
            <a:endParaRPr lang="en-US" altLang="en-US" i="0" dirty="0">
              <a:latin typeface="StempelGaramond-Roman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857656"/>
            <a:ext cx="8229600" cy="4525962"/>
          </a:xfrm>
        </p:spPr>
        <p:txBody>
          <a:bodyPr/>
          <a:lstStyle/>
          <a:p>
            <a:r>
              <a:rPr lang="en-US" sz="2000" dirty="0"/>
              <a:t>What is the C++ type of each of the following numbers? Write "error" if the number is not valid.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65958"/>
              </p:ext>
            </p:extLst>
          </p:nvPr>
        </p:nvGraphicFramePr>
        <p:xfrm>
          <a:off x="788240" y="1840477"/>
          <a:ext cx="7057158" cy="3627120"/>
        </p:xfrm>
        <a:graphic>
          <a:graphicData uri="http://schemas.openxmlformats.org/drawingml/2006/table">
            <a:tbl>
              <a:tblPr/>
              <a:tblGrid>
                <a:gridCol w="1795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3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  <a:latin typeface="STIXTwoText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-3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3.14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3.0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3E-6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300,000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  <a:latin typeface="STIXTwoTex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STIXTwoText"/>
                        </a:rPr>
                        <a:t>3 14/100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91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Variable Names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922338"/>
            <a:ext cx="7162800" cy="4525962"/>
          </a:xfrm>
          <a:noFill/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When you define a variable, you should pick a name that explains its purpose.	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For example, it is better to use a descriptive name, such as </a:t>
            </a:r>
            <a:r>
              <a:rPr lang="en-US" altLang="en-US" sz="2400" b="1"/>
              <a:t>can_volume</a:t>
            </a:r>
            <a:r>
              <a:rPr lang="en-US" altLang="en-US" sz="2400"/>
              <a:t>, than a terse name, such as </a:t>
            </a:r>
            <a:r>
              <a:rPr lang="en-US" altLang="en-US" sz="2400" b="1"/>
              <a:t>cv</a:t>
            </a:r>
            <a:r>
              <a:rPr lang="en-US" altLang="en-US" sz="2400"/>
              <a:t>.</a:t>
            </a:r>
          </a:p>
        </p:txBody>
      </p:sp>
      <p:sp>
        <p:nvSpPr>
          <p:cNvPr id="2970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Variable Naming Rules</a:t>
            </a: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457200" y="906463"/>
            <a:ext cx="8610600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Variable names must start with a letter or the underscore (_) character, and the remaining characters must be letters numbers, or underscores.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Do not use other symbols such as $ or %. Spaces are not permitted inside names; you can use an underscore instead, as in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Variable names are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case-sensitive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, that is,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and </a:t>
            </a:r>
            <a:r>
              <a:rPr lang="en-US" altLang="en-US" sz="2500" b="1" i="0" dirty="0" err="1">
                <a:cs typeface="Courier New" panose="02070309020205020404" pitchFamily="49" charset="0"/>
              </a:rPr>
              <a:t>can_Volume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are different names.</a:t>
            </a:r>
            <a:b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For that reason, it is a good idea to use only lowercase letters in variable names.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You cannot use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reserved words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such as </a:t>
            </a:r>
            <a:r>
              <a:rPr lang="en-US" altLang="en-US" sz="2500" b="1" i="0" dirty="0">
                <a:cs typeface="Courier New" panose="02070309020205020404" pitchFamily="49" charset="0"/>
              </a:rPr>
              <a:t>double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or </a:t>
            </a:r>
            <a:r>
              <a:rPr lang="en-US" altLang="en-US" sz="2500" b="1" i="0" dirty="0">
                <a:cs typeface="Courier New" panose="02070309020205020404" pitchFamily="49" charset="0"/>
              </a:rPr>
              <a:t>return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as names; these words are reserved exclusively for their special C++ meanings.  See Appendix B.</a:t>
            </a:r>
          </a:p>
        </p:txBody>
      </p:sp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Variable Name Examples: Table 3</a:t>
            </a:r>
          </a:p>
        </p:txBody>
      </p:sp>
      <p:sp>
        <p:nvSpPr>
          <p:cNvPr id="3277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233624"/>
              </p:ext>
            </p:extLst>
          </p:nvPr>
        </p:nvGraphicFramePr>
        <p:xfrm>
          <a:off x="345557" y="909157"/>
          <a:ext cx="8452886" cy="5550544"/>
        </p:xfrm>
        <a:graphic>
          <a:graphicData uri="http://schemas.openxmlformats.org/drawingml/2006/table">
            <a:tbl>
              <a:tblPr/>
              <a:tblGrid>
                <a:gridCol w="1839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804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Variable Name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can_volume1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Variable names consist of letters, numbers, and the underscore character.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48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mathematics, you use short variable names such as 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or </a:t>
                      </a:r>
                      <a:r>
                        <a:rPr lang="en-US" sz="20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This is legal in C++, but not very common, because it can make programs harder to understand (see Programming Tip 2.1)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Caution: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Variable names are case sensitive. This variable name is different from </a:t>
                      </a:r>
                      <a:r>
                        <a:rPr lang="en-US" sz="20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can_volume</a:t>
                      </a: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6pack 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Variable names cannot start with a number.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volume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Variable names cannot contain spaces.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3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You cannot use a reserved word as a variable name.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4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ltr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20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fl.oz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2000" b="0" i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You cannot use symbols such as . or /</a:t>
                      </a:r>
                    </a:p>
                  </a:txBody>
                  <a:tcPr marL="30803" marR="35937" marT="30803" marB="359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caut11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1836348" y="909157"/>
            <a:ext cx="572816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The Assignment Statement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3925"/>
            <a:ext cx="7696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contents in variables can “vary” over time</a:t>
            </a:r>
            <a:br>
              <a:rPr lang="en-US" altLang="en-US" sz="2400" dirty="0"/>
            </a:br>
            <a:r>
              <a:rPr lang="en-US" altLang="en-US" sz="2400" dirty="0"/>
              <a:t>(hence the name!).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Variables can be changed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assigning to them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assignment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using the increment or decrement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inputting into them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The input statement</a:t>
            </a:r>
          </a:p>
        </p:txBody>
      </p:sp>
      <p:sp>
        <p:nvSpPr>
          <p:cNvPr id="337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Assignment Statement Example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76962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i="1" dirty="0"/>
              <a:t>assignment statement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		stores a new value in a variable,</a:t>
            </a:r>
            <a:br>
              <a:rPr lang="en-US" altLang="en-US" sz="2400" dirty="0"/>
            </a:br>
            <a:r>
              <a:rPr lang="en-US" altLang="en-US" sz="2400" dirty="0"/>
              <a:t>	replacing the previously stored value.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b="1" dirty="0">
                <a:latin typeface="Courier New" panose="02070309020205020404" pitchFamily="49" charset="0"/>
              </a:rPr>
              <a:t> = 8;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This assignment statement changes the value stored in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dirty="0"/>
              <a:t> to be 8.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    The previous value is replaced.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348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Statement: Defining vs. Assigning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There is an important difference between a variable definition and an assignment statement: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b="1" dirty="0">
                <a:latin typeface="Courier New" panose="02070309020205020404" pitchFamily="49" charset="0"/>
              </a:rPr>
              <a:t> = 6; // Variable definition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b="1" dirty="0">
                <a:latin typeface="Courier New" panose="02070309020205020404" pitchFamily="49" charset="0"/>
              </a:rPr>
              <a:t> = 8; // Assignment statement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first statement is the </a:t>
            </a:r>
            <a:r>
              <a:rPr lang="en-US" altLang="en-US" sz="2400" i="1" dirty="0"/>
              <a:t>definition </a:t>
            </a:r>
            <a:r>
              <a:rPr lang="en-US" altLang="en-US" sz="2400" dirty="0"/>
              <a:t>of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 variable's definition must occur </a:t>
            </a:r>
            <a:r>
              <a:rPr lang="en-US" altLang="en-US" sz="2000" b="1" i="1" u="sng" dirty="0"/>
              <a:t>only once </a:t>
            </a:r>
            <a:r>
              <a:rPr lang="en-US" altLang="en-US" sz="2000" dirty="0"/>
              <a:t>in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second statement is an </a:t>
            </a:r>
            <a:r>
              <a:rPr lang="en-US" altLang="en-US" sz="2400" i="1" dirty="0"/>
              <a:t>assignment statement.</a:t>
            </a:r>
            <a:br>
              <a:rPr lang="en-US" altLang="en-US" sz="2400" i="1" dirty="0"/>
            </a:br>
            <a:r>
              <a:rPr lang="en-US" altLang="en-US" sz="2400" dirty="0"/>
              <a:t>An </a:t>
            </a:r>
            <a:r>
              <a:rPr lang="en-US" altLang="en-US" sz="2400" i="1" dirty="0"/>
              <a:t>existing</a:t>
            </a:r>
            <a:r>
              <a:rPr lang="en-US" altLang="en-US" sz="2400" dirty="0"/>
              <a:t> variable’s contents are replaced.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same variable may be in several assignment statements in a program.</a:t>
            </a:r>
          </a:p>
        </p:txBody>
      </p:sp>
      <p:sp>
        <p:nvSpPr>
          <p:cNvPr id="378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Meaning of the Assignment = Symbol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= in an assignment does </a:t>
            </a:r>
            <a:r>
              <a:rPr lang="en-US" altLang="en-US" sz="2400" b="1" i="1" dirty="0"/>
              <a:t>not</a:t>
            </a:r>
            <a:r>
              <a:rPr lang="en-US" altLang="en-US" sz="2400" dirty="0"/>
              <a:t> mean the left hand</a:t>
            </a:r>
            <a:br>
              <a:rPr lang="en-US" altLang="en-US" sz="2400" dirty="0"/>
            </a:br>
            <a:r>
              <a:rPr lang="en-US" altLang="en-US" sz="2400" dirty="0"/>
              <a:t>side is equal to the right hand side as it does in math.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= is an instruction to do something: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200" b="1" i="1" dirty="0"/>
              <a:t>	</a:t>
            </a:r>
            <a:r>
              <a:rPr lang="en-US" altLang="en-US" sz="2400" b="1" i="1" dirty="0"/>
              <a:t>copy</a:t>
            </a:r>
            <a:r>
              <a:rPr lang="en-US" altLang="en-US" sz="2400" dirty="0"/>
              <a:t> the value of the expression on the right</a:t>
            </a:r>
            <a:br>
              <a:rPr lang="en-US" altLang="en-US" sz="2400" dirty="0"/>
            </a:br>
            <a:r>
              <a:rPr lang="en-US" altLang="en-US" sz="2400" b="1" i="1" dirty="0"/>
              <a:t>into</a:t>
            </a:r>
            <a:r>
              <a:rPr lang="en-US" altLang="en-US" sz="2400" dirty="0"/>
              <a:t> the variable on the left.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Consider what it would mean, mathematically, to state:</a:t>
            </a:r>
            <a:br>
              <a:rPr lang="en-US" altLang="en-US" sz="2400" dirty="0"/>
            </a:br>
            <a:br>
              <a:rPr lang="en-US" altLang="en-US" sz="12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counter = counter + 2;</a:t>
            </a:r>
          </a:p>
          <a:p>
            <a:pPr eaLnBrk="1" hangingPunct="1">
              <a:lnSpc>
                <a:spcPct val="90000"/>
              </a:lnSpc>
            </a:pPr>
            <a:endParaRPr lang="en-US" altLang="en-US" sz="1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dirty="0"/>
              <a:t>				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counter </a:t>
            </a:r>
            <a:r>
              <a:rPr lang="en-US" alt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EQUALS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counter + 2</a:t>
            </a:r>
            <a:br>
              <a:rPr lang="en-US" altLang="en-US" sz="2400" dirty="0">
                <a:latin typeface="Comic Sans MS" panose="030F0702030302020204" pitchFamily="66" charset="0"/>
              </a:rPr>
            </a:b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8639175" y="0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b="1"/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7354888" y="4022725"/>
            <a:ext cx="6921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66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891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Assignment Examples</a:t>
            </a:r>
          </a:p>
        </p:txBody>
      </p:sp>
      <p:sp>
        <p:nvSpPr>
          <p:cNvPr id="41987" name="Rectangle 7"/>
          <p:cNvSpPr>
            <a:spLocks noChangeArrowheads="1"/>
          </p:cNvSpPr>
          <p:nvPr/>
        </p:nvSpPr>
        <p:spPr bwMode="auto">
          <a:xfrm>
            <a:off x="457200" y="1143000"/>
            <a:ext cx="8686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i="0" dirty="0"/>
              <a:t>	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400" b="1" i="0" dirty="0"/>
              <a:t>		counter = 11; // set counter to 11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b="1" i="0" dirty="0"/>
              <a:t>	counter = counter + 2; // increment</a:t>
            </a: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First statement assigns 11 to counter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i="0" dirty="0">
                <a:latin typeface="Arial" panose="020B0604020202020204" pitchFamily="34" charset="0"/>
              </a:rPr>
              <a:t>Second statement looks up what is currently in counter (11)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Then  it adds 2 and copies</a:t>
            </a:r>
            <a:r>
              <a:rPr lang="en-US" altLang="en-US" sz="2400" i="0" dirty="0">
                <a:latin typeface="Arial" panose="020B0604020202020204" pitchFamily="34" charset="0"/>
              </a:rPr>
              <a:t> the result of the addition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into</a:t>
            </a:r>
            <a:r>
              <a:rPr lang="en-US" altLang="en-US" sz="2400" i="0" dirty="0">
                <a:latin typeface="Arial" panose="020B0604020202020204" pitchFamily="34" charset="0"/>
              </a:rPr>
              <a:t> the variable on the left, changing counter to 13</a:t>
            </a:r>
          </a:p>
        </p:txBody>
      </p:sp>
      <p:sp>
        <p:nvSpPr>
          <p:cNvPr id="419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sp>
        <p:nvSpPr>
          <p:cNvPr id="17411" name="Text Box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+mn-lt"/>
              </a:rPr>
              <a:t>Chapter Goals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define and initialize variables and constants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understand the properties and limitations of integer and floating-point numbers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write arithmetic expressions and assignment statements in C++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appreciate the importance of comments and good code layout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create programs that read and process input, and display the results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To process strings, using the standard C++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 type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Constants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/>
              <a:t>Sometimes the programmer knows certain values just from analyzing the problem</a:t>
            </a:r>
          </a:p>
          <a:p>
            <a:pPr lvl="1" eaLnBrk="1" hangingPunct="1"/>
            <a:r>
              <a:rPr lang="en-US" altLang="en-US" sz="2000" dirty="0"/>
              <a:t>For this kind of information, use the reserved word </a:t>
            </a:r>
            <a:r>
              <a:rPr lang="en-US" altLang="en-US" sz="2000" b="1" dirty="0">
                <a:latin typeface="Courier New" panose="02070309020205020404" pitchFamily="49" charset="0"/>
              </a:rPr>
              <a:t>const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400" dirty="0"/>
              <a:t>The reserved word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400" dirty="0"/>
              <a:t> is used to define a constant.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dirty="0"/>
              <a:t> is a "variable" whose contents cannot be changed and must be set when created.</a:t>
            </a:r>
            <a:br>
              <a:rPr lang="en-US" altLang="en-US" sz="2400" dirty="0"/>
            </a:br>
            <a:r>
              <a:rPr lang="en-US" altLang="en-US" sz="2000" dirty="0"/>
              <a:t>(Most programmers just call them constants, not variables.)</a:t>
            </a:r>
          </a:p>
          <a:p>
            <a:pPr eaLnBrk="1" hangingPunct="1"/>
            <a:r>
              <a:rPr lang="en-US" altLang="en-US" sz="2400" dirty="0"/>
              <a:t>Constants are commonly written using capital letters to distinguish them visually from regular variables: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BOTTLE_VOLUME = 2;</a:t>
            </a:r>
          </a:p>
        </p:txBody>
      </p:sp>
      <p:sp>
        <p:nvSpPr>
          <p:cNvPr id="4403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Another good reason for using constants: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volume = bottles * 2;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What does that 2 mean?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If we use a constant there is no question: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volume = bottles * BOTTLE_VOLUME;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Any questions?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450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 (2)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44563"/>
            <a:ext cx="8558213" cy="54594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And still another good reason for using constants: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bottles *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cans *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What does </a:t>
            </a:r>
            <a:r>
              <a:rPr lang="en-US" altLang="en-US" sz="2400" i="1" dirty="0"/>
              <a:t>that</a:t>
            </a:r>
            <a:r>
              <a:rPr lang="en-US" altLang="en-US" sz="2400" dirty="0"/>
              <a:t> 2 mean?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			—    </a:t>
            </a:r>
            <a:r>
              <a:rPr lang="en-US" altLang="en-US" sz="2400" i="1" dirty="0"/>
              <a:t>WHICH 2?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It is not good programming practice to use magic numbers.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Use constants.</a:t>
            </a:r>
          </a:p>
        </p:txBody>
      </p:sp>
      <p:sp>
        <p:nvSpPr>
          <p:cNvPr id="4711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Prevent Unclear Numbers in Code (3)</a:t>
            </a:r>
            <a:endParaRPr lang="en-US" altLang="en-US" dirty="0">
              <a:latin typeface="+mn-lt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And it can get even worse 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Suppose that the number 2 appears hundreds of times throughout a five-hundred-line program?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Now we need to change the BOTTLE_VOLUME to 2.23 </a:t>
            </a:r>
            <a:r>
              <a:rPr lang="en-US" altLang="en-US" sz="2300" dirty="0"/>
              <a:t>(because we are now using a bottle with a different shape)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How to change </a:t>
            </a:r>
            <a:r>
              <a:rPr lang="en-US" altLang="en-US" sz="2400" b="1" i="1" dirty="0"/>
              <a:t>only</a:t>
            </a:r>
            <a:r>
              <a:rPr lang="en-US" altLang="en-US" sz="2400" dirty="0"/>
              <a:t> some of those 2’s?</a:t>
            </a:r>
          </a:p>
        </p:txBody>
      </p:sp>
      <p:sp>
        <p:nvSpPr>
          <p:cNvPr id="481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Constants again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44563"/>
            <a:ext cx="876300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Constants to the rescue!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BOTTLE_VOLUME = 2.23;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 CAN_VOLUME =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bottle_volume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bottles * BOTTLE_VOLUME;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cans * CAN_VOLUME;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491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501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20750"/>
            <a:ext cx="8686800" cy="4525963"/>
          </a:xfrm>
          <a:noFill/>
        </p:spPr>
        <p:txBody>
          <a:bodyPr/>
          <a:lstStyle/>
          <a:p>
            <a:pPr eaLnBrk="1" hangingPunct="1"/>
            <a:r>
              <a:rPr lang="en-US" altLang="en-US" sz="2400" i="1" dirty="0"/>
              <a:t>Comments  </a:t>
            </a:r>
            <a:r>
              <a:rPr lang="en-US" altLang="en-US" sz="2400" dirty="0"/>
              <a:t>are explanations for human readers of your code (other programmers or your instructor).</a:t>
            </a:r>
          </a:p>
          <a:p>
            <a:pPr eaLnBrk="1" hangingPunct="1"/>
            <a:r>
              <a:rPr lang="en-US" altLang="en-US" sz="2400" dirty="0"/>
              <a:t>The compiler ignores comments completely.</a:t>
            </a:r>
          </a:p>
          <a:p>
            <a:pPr eaLnBrk="1" hangingPunct="1"/>
            <a:r>
              <a:rPr lang="en-US" altLang="en-US" sz="2400" dirty="0"/>
              <a:t>A leading double slash // tells the compiler the remainder of this line is a comment, to be ignored</a:t>
            </a:r>
          </a:p>
          <a:p>
            <a:pPr eaLnBrk="1" hangingPunct="1"/>
            <a:r>
              <a:rPr lang="en-US" altLang="en-US" sz="2400" dirty="0"/>
              <a:t>For example,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0.355; // Liters in a 12-ounce can</a:t>
            </a:r>
          </a:p>
        </p:txBody>
      </p:sp>
      <p:sp>
        <p:nvSpPr>
          <p:cNvPr id="5018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Comments: // 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 multi-line */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686800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Comments can be written in two styles:</a:t>
            </a:r>
          </a:p>
          <a:p>
            <a:pPr eaLnBrk="1" hangingPunct="1"/>
            <a:r>
              <a:rPr lang="en-US" altLang="en-US" sz="2400" dirty="0"/>
              <a:t>Single line:</a:t>
            </a:r>
            <a:br>
              <a:rPr lang="en-US" altLang="en-US" sz="2400" dirty="0"/>
            </a:br>
            <a:endParaRPr lang="en-US" altLang="en-US" sz="14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double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0.355; // Liters in a 12-ounce can</a:t>
            </a:r>
          </a:p>
          <a:p>
            <a:pPr eaLnBrk="1" hangingPunct="1">
              <a:buFontTx/>
              <a:buNone/>
            </a:pPr>
            <a:endParaRPr lang="en-US" altLang="en-US" sz="10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dirty="0"/>
              <a:t>The compiler ignores everything after </a:t>
            </a:r>
            <a:r>
              <a:rPr lang="en-US" altLang="en-US" sz="2000" b="1" dirty="0">
                <a:cs typeface="Courier New" panose="02070309020205020404" pitchFamily="49" charset="0"/>
              </a:rPr>
              <a:t>//</a:t>
            </a:r>
            <a:r>
              <a:rPr lang="en-US" altLang="en-US" sz="2400" dirty="0"/>
              <a:t> to the end of line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Multiline for longer comments, where the compiler ignores everything between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 </a:t>
            </a:r>
            <a:r>
              <a:rPr lang="en-US" altLang="en-US" sz="2400" dirty="0"/>
              <a:t>       and       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/*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This program computes the volume (in liters)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   of a six-pack of soda cans.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r>
              <a:rPr lang="en-US" altLang="en-US" sz="2000" b="1" dirty="0">
                <a:latin typeface="Courier New" panose="02070309020205020404" pitchFamily="49" charset="0"/>
              </a:rPr>
              <a:t>*/</a:t>
            </a:r>
          </a:p>
        </p:txBody>
      </p:sp>
      <p:sp>
        <p:nvSpPr>
          <p:cNvPr id="522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760413"/>
            <a:ext cx="9348788" cy="5092700"/>
          </a:xfrm>
          <a:noFill/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/*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This program computes the volume (in liters) of a six-pack of soda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cans and the total volume of a six-pack and a two-liter bottle.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*/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1800" b="1" dirty="0">
                <a:latin typeface="Courier New" panose="02070309020205020404" pitchFamily="49" charset="0"/>
              </a:rPr>
              <a:t> = 6;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latin typeface="Courier New" panose="02070309020205020404" pitchFamily="49" charset="0"/>
              </a:rPr>
              <a:t> double CAN_VOLUME = 0.355; // Liters in a 12-ounce can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total_volume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1800" b="1" dirty="0">
                <a:latin typeface="Courier New" panose="02070309020205020404" pitchFamily="49" charset="0"/>
              </a:rPr>
              <a:t> * CAN_VOLUME;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"A six-pack of 12-ounce cans contains "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total_volume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 liters."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latin typeface="Courier New" panose="02070309020205020404" pitchFamily="49" charset="0"/>
              </a:rPr>
              <a:t> double BOTTLE_VOLUME = 2; // Two-liter bottle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total_volume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total_volume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+ BOTTLE_VOLUME;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"A six-pack and a two-liter bottle contain "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total_volume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 liters."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return 0;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" y="152400"/>
            <a:ext cx="900684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Complete Program: volume1.cpp</a:t>
            </a:r>
          </a:p>
        </p:txBody>
      </p:sp>
      <p:sp>
        <p:nvSpPr>
          <p:cNvPr id="5325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Using Undefined Variables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38213"/>
            <a:ext cx="87630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You must define a variable before you use it for the first time.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For example, the following sequence of statements would not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be legal:</a:t>
            </a:r>
            <a:br>
              <a:rPr lang="en-US" altLang="en-US" sz="2400" dirty="0"/>
            </a:br>
            <a:endParaRPr lang="en-US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2400" b="1" dirty="0">
                <a:latin typeface="Courier New" panose="02070309020205020404" pitchFamily="49" charset="0"/>
              </a:rPr>
              <a:t> = 12 *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double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b="1" dirty="0">
                <a:latin typeface="Courier New" panose="02070309020205020404" pitchFamily="49" charset="0"/>
              </a:rPr>
              <a:t> = 0.0296;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Statements are compiled in top to bottom order.</a:t>
            </a:r>
            <a:br>
              <a:rPr lang="en-US" altLang="en-US" sz="2400" dirty="0"/>
            </a:br>
            <a:br>
              <a:rPr lang="en-US" altLang="en-US" sz="1400" dirty="0"/>
            </a:br>
            <a:r>
              <a:rPr lang="en-US" altLang="en-US" sz="2400" dirty="0"/>
              <a:t>When the compiler reaches the first statement, it does not know that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liter_per_ounce</a:t>
            </a:r>
            <a:r>
              <a:rPr lang="en-US" altLang="en-US" sz="2400" dirty="0"/>
              <a:t> will be defined in the next line, and it reports an error.</a:t>
            </a:r>
          </a:p>
        </p:txBody>
      </p:sp>
      <p:sp>
        <p:nvSpPr>
          <p:cNvPr id="5427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Using Uninitialized Variables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003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Initializing a variable is not required, but there is always a</a:t>
            </a:r>
            <a:br>
              <a:rPr lang="en-US" altLang="en-US" sz="2400" dirty="0"/>
            </a:br>
            <a:r>
              <a:rPr lang="en-US" altLang="en-US" sz="2400" dirty="0"/>
              <a:t>	 value in every variable, even uninitialized ones.</a:t>
            </a:r>
            <a:br>
              <a:rPr lang="en-US" altLang="en-US" sz="2400" dirty="0"/>
            </a:br>
            <a:r>
              <a:rPr lang="en-US" altLang="en-US" sz="2400" dirty="0"/>
              <a:t>Some value will be there, the flotsam left over from some 	previous calculation or simply the random value there</a:t>
            </a:r>
            <a:br>
              <a:rPr lang="en-US" altLang="en-US" sz="2400" dirty="0"/>
            </a:br>
            <a:r>
              <a:rPr lang="en-US" altLang="en-US" sz="2400" dirty="0"/>
              <a:t>	when the transistors in RAM were first turned 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bottles; // Forgot to initialize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= bottles * 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What value would be output from the following statement?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bottle_volume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4637088" y="5106988"/>
            <a:ext cx="3094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>
                <a:solidFill>
                  <a:srgbClr val="FF0000"/>
                </a:solidFill>
              </a:rPr>
              <a:t>// Unpredictable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749800" y="3571875"/>
            <a:ext cx="4379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i="0" dirty="0">
                <a:solidFill>
                  <a:srgbClr val="FF0000"/>
                </a:solidFill>
              </a:rPr>
              <a:t>// Result is unpredictable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5530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0132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More Numeric Types in C++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057275"/>
            <a:ext cx="8267700" cy="53625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	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In addition to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b="1" dirty="0"/>
              <a:t> </a:t>
            </a:r>
            <a:r>
              <a:rPr lang="en-US" altLang="en-US" sz="2400" dirty="0"/>
              <a:t>types, </a:t>
            </a:r>
            <a:br>
              <a:rPr lang="en-US" altLang="en-US" sz="2400" dirty="0"/>
            </a:br>
            <a:r>
              <a:rPr lang="en-US" altLang="en-US" sz="2400" dirty="0"/>
              <a:t>C++ has several other numeric types.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C++ has two other floating-point types.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type uses half the storage of the double type that we use in this book, but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can only store 6–7 digits. </a:t>
            </a:r>
          </a:p>
        </p:txBody>
      </p:sp>
      <p:sp>
        <p:nvSpPr>
          <p:cNvPr id="563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and </a:t>
            </a:r>
            <a:r>
              <a:rPr lang="en-US" altLang="en-US" dirty="0">
                <a:latin typeface="Courier New" panose="02070309020205020404" pitchFamily="49" charset="0"/>
              </a:rPr>
              <a:t>long double</a:t>
            </a:r>
            <a:r>
              <a:rPr lang="en-US" altLang="en-US" dirty="0"/>
              <a:t> types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475" y="1009650"/>
            <a:ext cx="8267700" cy="5599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Many years ago, when computers had far less memory than they have today,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was the standard type for floating-point computations, and programmers would </a:t>
            </a:r>
            <a:r>
              <a:rPr lang="en-US" altLang="en-US" sz="2400" i="1" dirty="0"/>
              <a:t>indulge in the luxury of “double precision”</a:t>
            </a:r>
            <a:r>
              <a:rPr lang="en-US" altLang="en-US" sz="2400" dirty="0"/>
              <a:t> only when they really needed the additional digits.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		</a:t>
            </a:r>
            <a:endParaRPr lang="en-US" altLang="en-US" sz="1000" dirty="0">
              <a:latin typeface="Blackadder ITC" panose="04020505051007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Today, the </a:t>
            </a:r>
            <a:r>
              <a:rPr lang="en-US" altLang="en-US" sz="2400" b="1" dirty="0">
                <a:latin typeface="Courier New" panose="02070309020205020404" pitchFamily="49" charset="0"/>
              </a:rPr>
              <a:t>float</a:t>
            </a:r>
            <a:r>
              <a:rPr lang="en-US" altLang="en-US" sz="2400" dirty="0"/>
              <a:t> type is rarely used.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The third type is called </a:t>
            </a:r>
            <a:r>
              <a:rPr lang="en-US" altLang="en-US" sz="2400" b="1" dirty="0">
                <a:latin typeface="Courier New" panose="02070309020205020404" pitchFamily="49" charset="0"/>
              </a:rPr>
              <a:t>long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/>
              <a:t>and is for quadruple precision.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Most contemporary compilers use this type when a programmer asks for a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 so just choose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.</a:t>
            </a:r>
          </a:p>
        </p:txBody>
      </p:sp>
      <p:sp>
        <p:nvSpPr>
          <p:cNvPr id="573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Floating Point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49325"/>
            <a:ext cx="9144000" cy="51117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By the way, these numbers are called “floating-point” because of their internal representation in the computer.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Consider the numbers 29600, 2.96, and 0.0296.</a:t>
            </a:r>
            <a:br>
              <a:rPr lang="en-US" altLang="en-US" sz="2400" dirty="0"/>
            </a:br>
            <a:r>
              <a:rPr lang="en-US" altLang="en-US" sz="2400" dirty="0"/>
              <a:t>They can be represented in a very similar way: </a:t>
            </a:r>
          </a:p>
          <a:p>
            <a:r>
              <a:rPr lang="en-US" altLang="en-US" sz="2400" dirty="0"/>
              <a:t>a sequence of the significant digits: 296</a:t>
            </a:r>
          </a:p>
          <a:p>
            <a:r>
              <a:rPr lang="en-US" altLang="en-US" sz="2400" dirty="0"/>
              <a:t>an indication of the position of the decimal point.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the values are multiplied or divided by 10, only the position of the decimal point changes; it “floats”.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Computers use base 2, not base 10, but the principle is the same.</a:t>
            </a:r>
          </a:p>
        </p:txBody>
      </p:sp>
      <p:sp>
        <p:nvSpPr>
          <p:cNvPr id="5837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sz="3200" dirty="0"/>
              <a:t>Numeric Types in C++: Table 4</a:t>
            </a:r>
          </a:p>
        </p:txBody>
      </p:sp>
      <p:sp>
        <p:nvSpPr>
          <p:cNvPr id="593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59637" y="5345549"/>
            <a:ext cx="85953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The C++ Standard does not completely specify  the number of bytes or ranges.  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Values above are typical.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67188"/>
              </p:ext>
            </p:extLst>
          </p:nvPr>
        </p:nvGraphicFramePr>
        <p:xfrm>
          <a:off x="840256" y="790832"/>
          <a:ext cx="7574694" cy="45765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Type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Typical Range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Typical Size (Bytes)</a:t>
                      </a:r>
                      <a:endParaRPr lang="en-US" sz="1600" b="0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–2,147,483,648 … 2,147,483,647 (about 2 billion)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 … 4294967295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–32,768 … 32,767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 short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0 … 65,535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 </a:t>
                      </a:r>
                      <a:r>
                        <a:rPr lang="en-US" sz="1800" kern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effectLst/>
                        </a:rPr>
                        <a:t>–9,223,372,036,854,775,808  … </a:t>
                      </a:r>
                    </a:p>
                    <a:p>
                      <a:pPr algn="ctr"/>
                      <a:r>
                        <a:rPr lang="en-US" sz="1600" kern="1200" dirty="0">
                          <a:effectLst/>
                        </a:rPr>
                        <a:t>9,223,372,036,854,775,807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effectLst/>
                        </a:rPr>
                        <a:t>±10</a:t>
                      </a:r>
                      <a:r>
                        <a:rPr lang="en-US" sz="1800" kern="1200" baseline="30000" dirty="0">
                          <a:effectLst/>
                        </a:rPr>
                        <a:t>308</a:t>
                      </a:r>
                      <a:r>
                        <a:rPr lang="en-US" sz="1800" kern="1200" dirty="0">
                          <a:effectLst/>
                        </a:rPr>
                        <a:t> with about 15 significant decimal 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2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±10</a:t>
                      </a:r>
                      <a:r>
                        <a:rPr lang="en-US" sz="1800" kern="1200" baseline="30000" dirty="0">
                          <a:effectLst/>
                        </a:rPr>
                        <a:t>38</a:t>
                      </a:r>
                      <a:r>
                        <a:rPr lang="en-US" sz="1800" kern="1200" dirty="0">
                          <a:effectLst/>
                        </a:rPr>
                        <a:t> with about 7 significant decimal digits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Numeric Types: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and long, unsigned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	In addition to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type, C++ has these additional integer types: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long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For each integer type, there is an unsigned equivalent: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unsigned short</a:t>
            </a:r>
            <a:r>
              <a:rPr lang="en-US" altLang="en-US" sz="2400" dirty="0"/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unsigned long</a:t>
            </a:r>
            <a:r>
              <a:rPr lang="en-US" altLang="en-US" sz="2400" b="1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typically has a range from –32,768 to 32,767 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latin typeface="Courier New" panose="02070309020205020404" pitchFamily="49" charset="0"/>
              </a:rPr>
              <a:t>unsigned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has range 0 to 65,535. (2</a:t>
            </a:r>
            <a:r>
              <a:rPr lang="en-US" altLang="en-US" sz="2400" baseline="30000" dirty="0"/>
              <a:t>16 </a:t>
            </a:r>
            <a:r>
              <a:rPr lang="en-US" altLang="en-US" sz="2400" dirty="0"/>
              <a:t>-1)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altLang="en-US" sz="2400" dirty="0"/>
            </a:br>
            <a:r>
              <a:rPr lang="en-US" altLang="en-US" sz="2400" dirty="0"/>
              <a:t>A </a:t>
            </a:r>
            <a:r>
              <a:rPr lang="en-US" altLang="en-US" sz="2400" b="1" dirty="0">
                <a:latin typeface="Courier New" panose="02070309020205020404" pitchFamily="49" charset="0"/>
              </a:rPr>
              <a:t>short</a:t>
            </a:r>
            <a:r>
              <a:rPr lang="en-US" altLang="en-US" sz="2400" dirty="0"/>
              <a:t> value uses 16 bits, which can encode 2</a:t>
            </a:r>
            <a:r>
              <a:rPr lang="en-US" altLang="en-US" sz="2400" baseline="30000" dirty="0"/>
              <a:t>16</a:t>
            </a:r>
            <a:r>
              <a:rPr lang="en-US" altLang="en-US" sz="2400" dirty="0"/>
              <a:t> = 65,536 values.</a:t>
            </a:r>
          </a:p>
        </p:txBody>
      </p:sp>
      <p:sp>
        <p:nvSpPr>
          <p:cNvPr id="604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Integer Overflow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type has a </a:t>
            </a:r>
            <a:r>
              <a:rPr lang="en-US" altLang="en-US" sz="2400" i="1" dirty="0"/>
              <a:t>limited range:</a:t>
            </a:r>
            <a:br>
              <a:rPr lang="en-US" altLang="en-US" sz="2400" i="1" dirty="0"/>
            </a:br>
            <a:endParaRPr lang="en-US" altLang="en-US" sz="24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i="1" dirty="0"/>
              <a:t>       </a:t>
            </a:r>
            <a:r>
              <a:rPr lang="en-US" altLang="en-US" sz="2400" dirty="0"/>
              <a:t>On most platforms, it can represent numbers up to 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   little more than two billion.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For many applications, this is not a problem, but you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cannot use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to represent the world population.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If a computation yields a value that is outside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range, the result </a:t>
            </a:r>
            <a:r>
              <a:rPr lang="en-US" altLang="en-US" sz="2400" i="1" dirty="0"/>
              <a:t>overflows.</a:t>
            </a:r>
            <a:br>
              <a:rPr lang="en-US" altLang="en-US" sz="2400" i="1" dirty="0"/>
            </a:br>
            <a:endParaRPr lang="en-US" altLang="en-US" sz="2400" i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No error is displayed.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Instead, the result is </a:t>
            </a:r>
            <a:r>
              <a:rPr lang="en-US" altLang="en-US" sz="2400" i="1" dirty="0"/>
              <a:t>truncated</a:t>
            </a:r>
            <a:r>
              <a:rPr lang="en-US" altLang="en-US" sz="2400" dirty="0"/>
              <a:t> to fit into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, yielding a value that is most likely WRONG.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63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Integer Overflow Example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14400"/>
            <a:ext cx="82296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For example: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one_billion</a:t>
            </a:r>
            <a:r>
              <a:rPr lang="en-US" altLang="en-US" sz="2400" b="1" dirty="0">
                <a:latin typeface="Courier New" panose="02070309020205020404" pitchFamily="49" charset="0"/>
              </a:rPr>
              <a:t> = 1000000000;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3 *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one_billion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displays –1294967296 because the result is larger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than an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 can hold.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In situations such as this, you could instead use</a:t>
            </a: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 type.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However, you will need to think about a related issue: </a:t>
            </a:r>
            <a:r>
              <a:rPr lang="en-US" altLang="en-US" sz="2400" i="1" dirty="0" err="1"/>
              <a:t>roundoff</a:t>
            </a:r>
            <a:r>
              <a:rPr lang="en-US" altLang="en-US" sz="2400" i="1" dirty="0"/>
              <a:t> errors</a:t>
            </a:r>
            <a:r>
              <a:rPr lang="en-US" altLang="en-US" sz="2400" dirty="0"/>
              <a:t>.</a:t>
            </a:r>
          </a:p>
        </p:txBody>
      </p:sp>
      <p:sp>
        <p:nvSpPr>
          <p:cNvPr id="645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Roundoff Errors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53863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This program produces the wrong output, even though it uses the very precise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400" dirty="0"/>
              <a:t> variable type: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double price = 4.35;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// Should be 100 * 4.35 = 435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cents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// Prints 434!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Why?</a:t>
            </a:r>
          </a:p>
        </p:txBody>
      </p:sp>
      <p:sp>
        <p:nvSpPr>
          <p:cNvPr id="9216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3267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Common Error – </a:t>
            </a:r>
            <a:r>
              <a:rPr lang="en-US" altLang="en-US" dirty="0" err="1"/>
              <a:t>Roundoff</a:t>
            </a:r>
            <a:r>
              <a:rPr lang="en-US" altLang="en-US" dirty="0"/>
              <a:t> Errors, continued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 computers, numbers are binary, not decimal.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 the binary system, there is no exact representation for decimal 4.35, just as there is no exact representation for ⅓ in the decimal system (nor in binary).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binary representation is just a little less than 4.35, so 100 times that value is just a little less than 435.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And when a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/>
              <a:t> value is assigned to an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/>
              <a:t>variable, as in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price;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endParaRPr lang="en-US" altLang="en-US" sz="2400" b="1" i="1" dirty="0"/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i="1" dirty="0"/>
              <a:t>The fractional part is simply discarded (truncated).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remedy is to add 0.5 in order to </a:t>
            </a:r>
            <a:r>
              <a:rPr lang="en-US" altLang="en-US" sz="2400" b="1" u="sng" dirty="0"/>
              <a:t>round</a:t>
            </a:r>
            <a:r>
              <a:rPr lang="en-US" altLang="en-US" sz="2400" dirty="0"/>
              <a:t> to the nearest integer: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cents = 100 * price + 0.5;</a:t>
            </a:r>
          </a:p>
        </p:txBody>
      </p:sp>
      <p:sp>
        <p:nvSpPr>
          <p:cNvPr id="931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4710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686800" cy="533400"/>
          </a:xfrm>
        </p:spPr>
        <p:txBody>
          <a:bodyPr/>
          <a:lstStyle/>
          <a:p>
            <a:r>
              <a:rPr lang="en-US" dirty="0"/>
              <a:t>Defining Variables with "auto"  (C++11 and later)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033009"/>
            <a:ext cx="8683171" cy="4525962"/>
          </a:xfrm>
        </p:spPr>
        <p:txBody>
          <a:bodyPr/>
          <a:lstStyle/>
          <a:p>
            <a:r>
              <a:rPr lang="en-US" sz="2800" dirty="0"/>
              <a:t>Instead of providing a type for a variable, you can use the reserved word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sz="2800" dirty="0"/>
              <a:t>. </a:t>
            </a:r>
          </a:p>
          <a:p>
            <a:r>
              <a:rPr lang="en-US" sz="2800" dirty="0"/>
              <a:t>The type is </a:t>
            </a:r>
            <a:r>
              <a:rPr lang="en-US" sz="2800" u="sng" dirty="0"/>
              <a:t>auto</a:t>
            </a:r>
            <a:r>
              <a:rPr lang="en-US" sz="2800" dirty="0"/>
              <a:t>matically deduced from the type of the initialization data: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 cans = 6;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variable has 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auto CAN_VOLUME = 0.355;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is double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dirty="0">
                <a:cs typeface="Courier New" panose="02070309020205020404" pitchFamily="49" charset="0"/>
              </a:rPr>
              <a:t>The auto type is handy for complex types like pointers to structures and objects, to be discussed in later chapters.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596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Variables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variable</a:t>
            </a:r>
          </a:p>
          <a:p>
            <a:pPr lvl="1" eaLnBrk="1" hangingPunct="1"/>
            <a:r>
              <a:rPr lang="en-US" altLang="en-US" sz="2400" dirty="0"/>
              <a:t>is used to store information:</a:t>
            </a:r>
          </a:p>
          <a:p>
            <a:pPr lvl="2" eaLnBrk="1" hangingPunct="1"/>
            <a:r>
              <a:rPr lang="en-US" altLang="en-US" sz="2000" i="0" dirty="0">
                <a:latin typeface="+mn-lt"/>
              </a:rPr>
              <a:t>the contents of the variable:</a:t>
            </a:r>
            <a:endParaRPr lang="en-US" altLang="en-US" sz="2000" dirty="0"/>
          </a:p>
          <a:p>
            <a:pPr lvl="3" eaLnBrk="1" hangingPunct="1"/>
            <a:r>
              <a:rPr lang="en-US" altLang="en-US" dirty="0"/>
              <a:t>can contain one piece </a:t>
            </a:r>
            <a:br>
              <a:rPr lang="en-US" altLang="en-US" dirty="0"/>
            </a:br>
            <a:r>
              <a:rPr lang="en-US" altLang="en-US" dirty="0"/>
              <a:t>of information at a time.</a:t>
            </a:r>
          </a:p>
          <a:p>
            <a:pPr lvl="1" eaLnBrk="1" hangingPunct="1"/>
            <a:r>
              <a:rPr lang="en-US" altLang="en-US" sz="2400" dirty="0"/>
              <a:t>has an identifier:</a:t>
            </a:r>
          </a:p>
          <a:p>
            <a:pPr lvl="2" eaLnBrk="1" hangingPunct="1"/>
            <a:r>
              <a:rPr lang="en-US" altLang="en-US" sz="2000" i="0" dirty="0">
                <a:latin typeface="+mn-lt"/>
              </a:rPr>
              <a:t>the name of the variable</a:t>
            </a:r>
            <a:endParaRPr lang="en-US" altLang="en-US" sz="2000" dirty="0"/>
          </a:p>
          <a:p>
            <a:pPr lvl="1" eaLnBrk="1" hangingPunct="1"/>
            <a:br>
              <a:rPr lang="en-US" altLang="en-US" sz="700" dirty="0"/>
            </a:br>
            <a:r>
              <a:rPr lang="en-US" altLang="en-US" sz="2400" dirty="0"/>
              <a:t>The programmer picks a good name</a:t>
            </a:r>
          </a:p>
          <a:p>
            <a:pPr lvl="2" eaLnBrk="1" hangingPunct="1"/>
            <a:r>
              <a:rPr lang="en-US" altLang="en-US" dirty="0"/>
              <a:t>A good name describes the contents of the</a:t>
            </a:r>
            <a:br>
              <a:rPr lang="en-US" altLang="en-US" dirty="0"/>
            </a:br>
            <a:r>
              <a:rPr lang="en-US" altLang="en-US" dirty="0"/>
              <a:t>variable or what the variable will be used for</a:t>
            </a:r>
          </a:p>
        </p:txBody>
      </p:sp>
      <p:sp>
        <p:nvSpPr>
          <p:cNvPr id="1843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8060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Operators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644900" y="935038"/>
            <a:ext cx="5181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C++ has the same arithmetic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i="0" dirty="0">
                <a:latin typeface="Arial" panose="020B0604020202020204" pitchFamily="34" charset="0"/>
              </a:rPr>
              <a:t>operators as a calculator: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*     for multiplication:    </a:t>
            </a:r>
            <a:r>
              <a:rPr lang="en-US" altLang="en-US" sz="1800" b="1" i="0" dirty="0">
                <a:latin typeface="Arial" panose="020B0604020202020204" pitchFamily="34" charset="0"/>
              </a:rPr>
              <a:t>a * b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i="0" dirty="0">
                <a:latin typeface="Arial" panose="020B0604020202020204" pitchFamily="34" charset="0"/>
              </a:rPr>
              <a:t>	</a:t>
            </a:r>
            <a:r>
              <a:rPr lang="en-US" altLang="en-US" i="0" dirty="0">
                <a:latin typeface="Arial" panose="020B0604020202020204" pitchFamily="34" charset="0"/>
              </a:rPr>
              <a:t>(not  </a:t>
            </a:r>
            <a:r>
              <a:rPr lang="en-US" altLang="en-US" b="1" i="0" dirty="0"/>
              <a:t>a</a:t>
            </a:r>
            <a:r>
              <a:rPr lang="en-US" altLang="en-US" sz="900" b="1" i="0" dirty="0"/>
              <a:t> </a:t>
            </a:r>
            <a:r>
              <a:rPr lang="en-US" altLang="en-US" sz="4000" b="1" i="0" baseline="14000" dirty="0">
                <a:latin typeface="Arial" panose="020B0604020202020204" pitchFamily="34" charset="0"/>
              </a:rPr>
              <a:t>.</a:t>
            </a:r>
            <a:r>
              <a:rPr lang="en-US" altLang="en-US" sz="900" b="1" i="0" dirty="0"/>
              <a:t> </a:t>
            </a:r>
            <a:r>
              <a:rPr lang="en-US" altLang="en-US" b="1" i="0" dirty="0"/>
              <a:t>b</a:t>
            </a:r>
            <a:r>
              <a:rPr lang="en-US" altLang="en-US" i="0" dirty="0">
                <a:latin typeface="Arial" panose="020B0604020202020204" pitchFamily="34" charset="0"/>
              </a:rPr>
              <a:t>  or  </a:t>
            </a:r>
            <a:r>
              <a:rPr lang="en-US" altLang="en-US" b="1" i="0" dirty="0"/>
              <a:t>ab</a:t>
            </a:r>
            <a:r>
              <a:rPr lang="en-US" altLang="en-US" i="0" dirty="0">
                <a:latin typeface="Arial" panose="020B0604020202020204" pitchFamily="34" charset="0"/>
              </a:rPr>
              <a:t>  as in math)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/     for division:    </a:t>
            </a:r>
            <a:r>
              <a:rPr lang="en-US" altLang="en-US" i="0" dirty="0">
                <a:latin typeface="Arial" panose="020B0604020202020204" pitchFamily="34" charset="0"/>
              </a:rPr>
              <a:t>           </a:t>
            </a:r>
            <a:r>
              <a:rPr lang="en-US" altLang="en-US" b="1" i="0" dirty="0">
                <a:latin typeface="Arial" panose="020B0604020202020204" pitchFamily="34" charset="0"/>
              </a:rPr>
              <a:t>a / b</a:t>
            </a:r>
            <a:br>
              <a:rPr lang="en-US" altLang="en-US" b="1" i="0" dirty="0">
                <a:latin typeface="Arial" panose="020B0604020202020204" pitchFamily="34" charset="0"/>
              </a:rPr>
            </a:br>
            <a:r>
              <a:rPr lang="en-US" altLang="en-US" b="1" i="0" dirty="0">
                <a:latin typeface="Arial" panose="020B0604020202020204" pitchFamily="34" charset="0"/>
              </a:rPr>
              <a:t>	(</a:t>
            </a:r>
            <a:r>
              <a:rPr lang="en-US" altLang="en-US" i="0" dirty="0">
                <a:latin typeface="Arial" panose="020B0604020202020204" pitchFamily="34" charset="0"/>
              </a:rPr>
              <a:t>not </a:t>
            </a:r>
            <a:r>
              <a:rPr lang="en-US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÷ or a fraction bar as in math)</a:t>
            </a:r>
            <a:endParaRPr lang="en-US" alt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+    for addition:   </a:t>
            </a:r>
            <a:r>
              <a:rPr lang="en-US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a + b</a:t>
            </a:r>
            <a:endParaRPr lang="en-US" alt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-     for subtraction:   </a:t>
            </a:r>
            <a:r>
              <a:rPr lang="en-US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a – b</a:t>
            </a:r>
          </a:p>
        </p:txBody>
      </p:sp>
      <p:sp>
        <p:nvSpPr>
          <p:cNvPr id="6554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6" name="Picture 5" descr="Photo of an electronic calculator."/>
          <p:cNvPicPr>
            <a:picLocks noChangeAspect="1"/>
          </p:cNvPicPr>
          <p:nvPr/>
        </p:nvPicPr>
        <p:blipFill rotWithShape="1">
          <a:blip r:embed="rId2"/>
          <a:srcRect b="12804"/>
          <a:stretch/>
        </p:blipFill>
        <p:spPr>
          <a:xfrm>
            <a:off x="824909" y="1476867"/>
            <a:ext cx="2070028" cy="179043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Operator Precedence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87513" y="1681163"/>
            <a:ext cx="6283325" cy="3224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	Just as in regular algebraic notation,</a:t>
            </a:r>
            <a:br>
              <a:rPr lang="en-US" altLang="en-US" sz="2400" dirty="0"/>
            </a:br>
            <a:r>
              <a:rPr lang="en-US" altLang="en-US" sz="2400" dirty="0"/>
              <a:t>* and / have higher precedence</a:t>
            </a:r>
            <a:br>
              <a:rPr lang="en-US" altLang="en-US" sz="2400" dirty="0"/>
            </a:br>
            <a:r>
              <a:rPr lang="en-US" altLang="en-US" sz="2400" dirty="0"/>
              <a:t>than + and –.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In  </a:t>
            </a:r>
            <a:r>
              <a:rPr lang="en-US" altLang="en-US" sz="2400" b="1" dirty="0">
                <a:latin typeface="Courier New" panose="02070309020205020404" pitchFamily="49" charset="0"/>
              </a:rPr>
              <a:t>a + b / 2</a:t>
            </a:r>
            <a:r>
              <a:rPr lang="en-US" altLang="en-US" sz="2400" dirty="0"/>
              <a:t>,</a:t>
            </a:r>
            <a:br>
              <a:rPr lang="en-US" altLang="en-US" sz="2400" dirty="0"/>
            </a:br>
            <a:r>
              <a:rPr lang="en-US" altLang="en-US" sz="2400" dirty="0"/>
              <a:t>the  </a:t>
            </a:r>
            <a:r>
              <a:rPr lang="en-US" altLang="en-US" sz="2400" b="1" dirty="0">
                <a:latin typeface="Courier New" panose="02070309020205020404" pitchFamily="49" charset="0"/>
              </a:rPr>
              <a:t>b / 2</a:t>
            </a:r>
            <a:r>
              <a:rPr lang="en-US" altLang="en-US" sz="2400" dirty="0"/>
              <a:t>  happens first.</a:t>
            </a:r>
          </a:p>
        </p:txBody>
      </p:sp>
      <p:sp>
        <p:nvSpPr>
          <p:cNvPr id="6656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Increment and Decrement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Changing a variable by adding or subtracting 1 is so common that there is a special shorthand for these: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br>
              <a:rPr lang="en-US" altLang="en-US" sz="2400" dirty="0"/>
            </a:br>
            <a:r>
              <a:rPr lang="en-US" altLang="en-US" sz="2400" dirty="0"/>
              <a:t>The increment and decrement operators.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count++; // add 1 to count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count--; // subtract 1 from count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dirty="0"/>
              <a:t>What is the value of variable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 after the code below?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 = 3;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count--;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count + 2;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5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Increment and C++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38213"/>
            <a:ext cx="9144000" cy="452596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C++ was based on C and so it’s one better than C, right?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Guess how C++ got its name!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86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820364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% operator computes the remainder of an integer division.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It is called the </a:t>
            </a:r>
            <a:r>
              <a:rPr lang="en-US" altLang="en-US" sz="2400" b="1" i="1" dirty="0"/>
              <a:t>modulus operator </a:t>
            </a:r>
            <a:r>
              <a:rPr lang="en-US" altLang="en-US" sz="2400" dirty="0"/>
              <a:t>(also modulo and mod)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It has nothing to do with the % key on a calculator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Division and Remainder</a:t>
            </a:r>
          </a:p>
        </p:txBody>
      </p:sp>
      <p:sp>
        <p:nvSpPr>
          <p:cNvPr id="6963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Division and Remainder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0" y="914400"/>
            <a:ext cx="9002713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You want to determine the value in dollars and cents stored in the piggy bank.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i="0" dirty="0">
                <a:latin typeface="Arial" panose="020B0604020202020204" pitchFamily="34" charset="0"/>
              </a:rPr>
              <a:t>	  </a:t>
            </a:r>
            <a:r>
              <a:rPr lang="en-US" altLang="en-US" sz="1200" i="0" dirty="0">
                <a:latin typeface="Arial" panose="020B0604020202020204" pitchFamily="34" charset="0"/>
              </a:rPr>
              <a:t>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You obtain the dollars through an integer division by 100.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	  </a:t>
            </a:r>
            <a:r>
              <a:rPr lang="en-US" altLang="en-US" sz="1400" i="0" dirty="0">
                <a:latin typeface="Arial" panose="020B0604020202020204" pitchFamily="34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</a:rPr>
              <a:t>The integer division discards the remainder.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400" i="0" dirty="0">
                <a:latin typeface="Arial" panose="020B0604020202020204" pitchFamily="34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</a:rPr>
              <a:t>To obtain the remainder (the cents), use the % operator:</a:t>
            </a:r>
          </a:p>
          <a:p>
            <a:pPr eaLnBrk="1" hangingPunct="1"/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200" b="1" i="0" dirty="0"/>
              <a:t> </a:t>
            </a:r>
            <a:r>
              <a:rPr lang="en-US" altLang="en-US" sz="2200" b="1" i="0" dirty="0" err="1"/>
              <a:t>int</a:t>
            </a:r>
            <a:r>
              <a:rPr lang="en-US" altLang="en-US" sz="2200" b="1" i="0" dirty="0"/>
              <a:t> pennies = 1729;</a:t>
            </a:r>
          </a:p>
          <a:p>
            <a:pPr eaLnBrk="1" hangingPunct="1"/>
            <a:r>
              <a:rPr lang="en-US" altLang="en-US" sz="2200" b="1" i="0" dirty="0"/>
              <a:t> </a:t>
            </a:r>
            <a:r>
              <a:rPr lang="en-US" altLang="en-US" sz="2200" b="1" i="0" dirty="0" err="1"/>
              <a:t>int</a:t>
            </a:r>
            <a:r>
              <a:rPr lang="en-US" altLang="en-US" sz="2200" b="1" i="0" dirty="0"/>
              <a:t> dollars = pennies / 100; // Sets dollars to 17</a:t>
            </a:r>
          </a:p>
          <a:p>
            <a:pPr eaLnBrk="1" hangingPunct="1"/>
            <a:r>
              <a:rPr lang="en-US" altLang="en-US" sz="2200" b="1" i="0" dirty="0"/>
              <a:t> </a:t>
            </a:r>
            <a:r>
              <a:rPr lang="en-US" altLang="en-US" sz="2200" b="1" i="0" dirty="0" err="1"/>
              <a:t>int</a:t>
            </a:r>
            <a:r>
              <a:rPr lang="en-US" altLang="en-US" sz="2200" b="1" i="0" dirty="0"/>
              <a:t> cents = pennies % 100; // Sets cents to 29</a:t>
            </a:r>
          </a:p>
          <a:p>
            <a:pPr eaLnBrk="1" hangingPunct="1"/>
            <a:endParaRPr lang="en-US" altLang="en-US" sz="2400" b="1" i="0" dirty="0"/>
          </a:p>
          <a:p>
            <a:pPr algn="ctr" eaLnBrk="1" hangingPunct="1"/>
            <a:r>
              <a:rPr lang="en-US" altLang="en-US" sz="1600" b="1" i="0" dirty="0"/>
              <a:t>                                        (yes, 100 is a magic number)</a:t>
            </a:r>
          </a:p>
        </p:txBody>
      </p:sp>
      <p:sp>
        <p:nvSpPr>
          <p:cNvPr id="7373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Integer Division and Remainder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58" y="881669"/>
            <a:ext cx="8713341" cy="4525962"/>
          </a:xfrm>
        </p:spPr>
        <p:txBody>
          <a:bodyPr/>
          <a:lstStyle/>
          <a:p>
            <a:r>
              <a:rPr lang="en-US" dirty="0"/>
              <a:t>What is the result from each of the following?</a:t>
            </a:r>
          </a:p>
          <a:p>
            <a:endParaRPr lang="en-US" dirty="0"/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 / 4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27.0 / 4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27 % 4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-27 % 4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27 % 10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27 %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60219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Converting Floating-Point Numbers to Integers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6625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When a floating-point value is assigned to an integer variable, the fractional part is discarded:</a:t>
            </a:r>
            <a:br>
              <a:rPr lang="en-US" altLang="en-US" sz="2400"/>
            </a:br>
            <a:endParaRPr lang="en-US" altLang="en-US" sz="900"/>
          </a:p>
          <a:p>
            <a:pPr eaLnBrk="1" hangingPunct="1">
              <a:buFontTx/>
              <a:buNone/>
            </a:pPr>
            <a:r>
              <a:rPr lang="en-US" altLang="en-US" sz="1200"/>
              <a:t>	</a:t>
            </a: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double price = 2.55;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int dollars = price;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     // Sets dollars to 2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/>
              <a:t>You probably want to round to the </a:t>
            </a:r>
            <a:r>
              <a:rPr lang="en-US" altLang="en-US" sz="2400" i="1"/>
              <a:t>nearest </a:t>
            </a:r>
            <a:r>
              <a:rPr lang="en-US" altLang="en-US" sz="2400"/>
              <a:t>integer.</a:t>
            </a:r>
            <a:br>
              <a:rPr lang="en-US" altLang="en-US" sz="2400"/>
            </a:br>
            <a:r>
              <a:rPr lang="en-US" altLang="en-US" sz="2400"/>
              <a:t>To round a positive floating-point value to the nearest integer, add 0.5 and then convert to an integer:</a:t>
            </a:r>
          </a:p>
          <a:p>
            <a:pPr eaLnBrk="1" hangingPunct="1"/>
            <a:endParaRPr lang="en-US" altLang="en-US" sz="900"/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int dollars = price + 0.5;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         // Rounds to the nearest integer</a:t>
            </a:r>
          </a:p>
        </p:txBody>
      </p:sp>
      <p:sp>
        <p:nvSpPr>
          <p:cNvPr id="757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990600" y="882650"/>
            <a:ext cx="8001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latin typeface="Arial" charset="0"/>
                <a:ea typeface="+mn-ea"/>
              </a:rPr>
              <a:t>What about this?</a:t>
            </a:r>
          </a:p>
          <a:p>
            <a:pPr>
              <a:spcBef>
                <a:spcPct val="50000"/>
              </a:spcBef>
              <a:defRPr/>
            </a:pPr>
            <a:endParaRPr lang="en-US" sz="2400" i="0" dirty="0">
              <a:latin typeface="Arial" charset="0"/>
              <a:ea typeface="+mn-ea"/>
            </a:endParaRPr>
          </a:p>
          <a:p>
            <a:pPr>
              <a:spcBef>
                <a:spcPct val="50000"/>
              </a:spcBef>
              <a:defRPr/>
            </a:pPr>
            <a:endParaRPr lang="en-US" sz="2400" i="0" dirty="0">
              <a:latin typeface="Arial" charset="0"/>
              <a:ea typeface="+mn-ea"/>
            </a:endParaRPr>
          </a:p>
          <a:p>
            <a:pPr>
              <a:spcBef>
                <a:spcPct val="50000"/>
              </a:spcBef>
              <a:defRPr/>
            </a:pPr>
            <a:endParaRPr lang="en-US" sz="2400" i="0" dirty="0">
              <a:latin typeface="Arial" charset="0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i="0" dirty="0">
                <a:latin typeface="Arial" charset="0"/>
                <a:ea typeface="+mn-ea"/>
              </a:rPr>
              <a:t>Inside the parentheses is easy: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i="0" dirty="0">
                <a:ea typeface="+mn-ea"/>
              </a:rPr>
              <a:t>	1 + (r / 100)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i="0" dirty="0">
                <a:latin typeface="+mn-lt"/>
                <a:ea typeface="+mn-ea"/>
              </a:rPr>
              <a:t>But that raised to the </a:t>
            </a:r>
            <a:r>
              <a:rPr lang="en-US" sz="2400" dirty="0">
                <a:latin typeface="+mn-lt"/>
                <a:ea typeface="+mn-ea"/>
              </a:rPr>
              <a:t>n</a:t>
            </a:r>
            <a:r>
              <a:rPr lang="en-US" sz="2400" i="0" dirty="0">
                <a:latin typeface="+mn-lt"/>
                <a:ea typeface="+mn-ea"/>
              </a:rPr>
              <a:t>?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Powers and Roots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28688"/>
            <a:ext cx="4038600" cy="4525962"/>
          </a:xfrm>
        </p:spPr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</p:txBody>
      </p:sp>
      <p:graphicFrame>
        <p:nvGraphicFramePr>
          <p:cNvPr id="7680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0" y="1568450"/>
          <a:ext cx="1752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Equation" r:id="rId3" imgW="1193760" imgH="672840" progId="Equation.3">
                  <p:embed/>
                </p:oleObj>
              </mc:Choice>
              <mc:Fallback>
                <p:oleObj name="Equation" r:id="rId3" imgW="1193760" imgH="672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8450"/>
                        <a:ext cx="17526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Variables: Like a Parking Garage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3044825"/>
            <a:ext cx="6671310" cy="276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sz="2400" i="0" dirty="0">
                <a:latin typeface="+mn-lt"/>
              </a:rPr>
              <a:t>Parking garages store cars.</a:t>
            </a:r>
          </a:p>
          <a:p>
            <a:pPr lvl="1" eaLnBrk="1" hangingPunct="1">
              <a:spcBef>
                <a:spcPct val="20000"/>
              </a:spcBef>
            </a:pPr>
            <a:endParaRPr lang="en-US" altLang="en-US" sz="2400" i="0" dirty="0">
              <a:latin typeface="+mn-lt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i="0" dirty="0">
                <a:latin typeface="+mn-lt"/>
              </a:rPr>
              <a:t>Each parking space is identified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i="0" dirty="0">
                <a:latin typeface="+mn-lt"/>
              </a:rPr>
              <a:t> – like a variable’s identifier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i="0" dirty="0">
                <a:latin typeface="+mn-lt"/>
              </a:rPr>
              <a:t>Each parking space “contains” a  car</a:t>
            </a:r>
            <a:br>
              <a:rPr lang="en-US" altLang="en-US" sz="2400" i="0" dirty="0">
                <a:latin typeface="+mn-lt"/>
              </a:rPr>
            </a:br>
            <a:r>
              <a:rPr lang="en-US" altLang="en-US" sz="2400" i="0" dirty="0">
                <a:latin typeface="+mn-lt"/>
              </a:rPr>
              <a:t>– like a variable’s current contents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i="0" dirty="0">
                <a:latin typeface="+mn-lt"/>
              </a:rPr>
              <a:t>Each space can contain only </a:t>
            </a:r>
            <a:r>
              <a:rPr lang="en-US" altLang="en-US" sz="2800" dirty="0">
                <a:latin typeface="+mn-lt"/>
              </a:rPr>
              <a:t>one</a:t>
            </a:r>
            <a:r>
              <a:rPr lang="en-US" altLang="en-US" sz="2400" i="0" dirty="0">
                <a:latin typeface="+mn-lt"/>
              </a:rPr>
              <a:t> car</a:t>
            </a:r>
          </a:p>
          <a:p>
            <a:pPr marL="628650" lvl="2" eaLnBrk="1" hangingPunct="1">
              <a:spcBef>
                <a:spcPct val="20000"/>
              </a:spcBef>
            </a:pPr>
            <a:r>
              <a:rPr lang="en-US" altLang="en-US" sz="2400" i="0" dirty="0">
                <a:latin typeface="+mn-lt"/>
              </a:rPr>
              <a:t>and not trucks or buses, just a car</a:t>
            </a:r>
          </a:p>
          <a:p>
            <a:pPr lvl="1" eaLnBrk="1" hangingPunct="1">
              <a:spcBef>
                <a:spcPct val="20000"/>
              </a:spcBef>
            </a:pPr>
            <a:endParaRPr lang="en-US" altLang="en-US" sz="2400" i="0" dirty="0">
              <a:latin typeface="+mn-lt"/>
            </a:endParaRPr>
          </a:p>
          <a:p>
            <a:pPr lvl="1" eaLnBrk="1" hangingPunct="1">
              <a:spcBef>
                <a:spcPct val="20000"/>
              </a:spcBef>
            </a:pPr>
            <a:endParaRPr lang="en-US" altLang="en-US" sz="2400" i="0" dirty="0">
              <a:latin typeface="+mn-lt"/>
            </a:endParaRPr>
          </a:p>
        </p:txBody>
      </p:sp>
      <p:sp>
        <p:nvSpPr>
          <p:cNvPr id="1946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pic>
        <p:nvPicPr>
          <p:cNvPr id="3" name="Picture 2" descr="Photo of interior of parking garage, showing cars and pillars with ID letters and number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4" y="815748"/>
            <a:ext cx="4012338" cy="222907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Powers and Roots – #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8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In C++, there are no symbols for powers and roots.</a:t>
            </a:r>
            <a:br>
              <a:rPr lang="en-US" altLang="en-US" sz="2400"/>
            </a:br>
            <a:r>
              <a:rPr lang="en-US" altLang="en-US" sz="2400"/>
              <a:t>To compute them, you must call </a:t>
            </a:r>
            <a:r>
              <a:rPr lang="en-US" altLang="en-US" sz="2400" i="1"/>
              <a:t>functions</a:t>
            </a:r>
            <a:r>
              <a:rPr lang="en-US" altLang="en-US" sz="2400"/>
              <a:t>.</a:t>
            </a:r>
            <a:endParaRPr lang="en-US" altLang="en-US" sz="2400" i="1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C++ library defines many mathematical functions such as </a:t>
            </a:r>
            <a:r>
              <a:rPr lang="en-US" altLang="en-US" sz="2400" b="1">
                <a:latin typeface="Courier New" panose="02070309020205020404" pitchFamily="49" charset="0"/>
              </a:rPr>
              <a:t>sqrt</a:t>
            </a:r>
            <a:r>
              <a:rPr lang="en-US" altLang="en-US" sz="2400"/>
              <a:t> (square root) and </a:t>
            </a:r>
            <a:r>
              <a:rPr lang="en-US" altLang="en-US" sz="2400" b="1">
                <a:latin typeface="Courier New" panose="02070309020205020404" pitchFamily="49" charset="0"/>
              </a:rPr>
              <a:t>pow</a:t>
            </a:r>
            <a:r>
              <a:rPr lang="en-US" altLang="en-US" sz="2400"/>
              <a:t> (raising to a power).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To use the functions in this library, called the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en-US" sz="2400"/>
              <a:t> library, you must place the line: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#include &lt;cmath&gt;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br>
              <a:rPr lang="en-US" altLang="en-US" sz="2400"/>
            </a:br>
            <a:r>
              <a:rPr lang="en-US" altLang="en-US" sz="2400"/>
              <a:t>at the top of your program file.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It is also necessary to include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using namespace std;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at the top of your program file.</a:t>
            </a:r>
          </a:p>
        </p:txBody>
      </p:sp>
      <p:sp>
        <p:nvSpPr>
          <p:cNvPr id="778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pow() </a:t>
            </a:r>
            <a:r>
              <a:rPr lang="en-US" altLang="en-US" dirty="0"/>
              <a:t>function call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power function has the base followed by a comma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followed by the power to raise the base to: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	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pow(base, exponent)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Using the </a:t>
            </a:r>
            <a:r>
              <a:rPr lang="en-US" altLang="en-US" sz="2400" b="1" dirty="0">
                <a:latin typeface="Courier New" panose="02070309020205020404" pitchFamily="49" charset="0"/>
              </a:rPr>
              <a:t>pow</a:t>
            </a:r>
            <a:r>
              <a:rPr lang="en-US" altLang="en-US" sz="2400" dirty="0"/>
              <a:t> function: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= </a:t>
            </a:r>
            <a:r>
              <a:rPr lang="en-US" altLang="en-US" sz="2400" b="1" dirty="0">
                <a:latin typeface="Courier New" panose="02070309020205020404" pitchFamily="49" charset="0"/>
              </a:rPr>
              <a:t>b * pow(1 + r / 100, n);</a:t>
            </a:r>
          </a:p>
        </p:txBody>
      </p:sp>
      <p:sp>
        <p:nvSpPr>
          <p:cNvPr id="788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Powers and Roots Examples: Table 5</a:t>
            </a:r>
          </a:p>
        </p:txBody>
      </p:sp>
      <p:sp>
        <p:nvSpPr>
          <p:cNvPr id="7987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05729"/>
              </p:ext>
            </p:extLst>
          </p:nvPr>
        </p:nvGraphicFramePr>
        <p:xfrm>
          <a:off x="304800" y="1112836"/>
          <a:ext cx="8594652" cy="4830764"/>
        </p:xfrm>
        <a:graphic>
          <a:graphicData uri="http://schemas.openxmlformats.org/drawingml/2006/table">
            <a:tbl>
              <a:tblPr/>
              <a:tblGrid>
                <a:gridCol w="16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961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006CB7"/>
                          </a:solidFill>
                          <a:effectLst/>
                          <a:latin typeface="DejaVuSans"/>
                        </a:rPr>
                        <a:t>Mathematical Expression</a:t>
                      </a: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C++ Expression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Comments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70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y) / 2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parentheses are required;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y/ 2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computes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(y/2)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.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961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y / 2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Parentheses are not required; operators with the same precedence are evaluated left to right.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xy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as a math expression is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x*y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 in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 C++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61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pow(1 + r / 100, n)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Remember to add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cmath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to the top of your program.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961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i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* a + </a:t>
                      </a:r>
                    </a:p>
                    <a:p>
                      <a:pPr algn="ctr"/>
                      <a:r>
                        <a:rPr lang="en-US" sz="1600" i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* b)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* 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simpler than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pow(a, 2).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61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j + k) / 3.0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 </a:t>
                      </a:r>
                      <a:r>
                        <a:rPr lang="en-US" sz="1800" b="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 </a:t>
                      </a:r>
                      <a:r>
                        <a:rPr lang="en-US" sz="18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and </a:t>
                      </a:r>
                      <a:r>
                        <a:rPr lang="en-US" sz="18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are integers, using a denominator of 3.0 forces floating-point division.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eqn_02_03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eqn_02_08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eqn_02_04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jigsaw.vitalsource.com/books/BIGCLATEOBJ-REVIEW/epub/OEBPS/image/eqn_02_05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ttps://jigsaw.vitalsource.com/books/BIGCLATEOBJ-REVIEW/epub/OEBPS/image/eqn_02_06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jigsaw.vitalsource.com/books/BIGCLATEOBJ-REVIEW/epub/OEBPS/image/eqn_02_07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Image of various math expressions equivalent to the C++ expressions in the 2nd column of tabl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6" y="1943322"/>
            <a:ext cx="1285335" cy="38833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78456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Other Mathematical Functions (from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/>
              <a:t>): Table 6</a:t>
            </a:r>
          </a:p>
        </p:txBody>
      </p:sp>
      <p:pic>
        <p:nvPicPr>
          <p:cNvPr id="80899" name="Picture 32" descr="Ch02-tbl6 showing the sin(), cos(), tan(), log10(), and abs() func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3" y="810232"/>
            <a:ext cx="86772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530" y="5198724"/>
            <a:ext cx="6647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Example: </a:t>
            </a:r>
          </a:p>
          <a:p>
            <a:pPr lvl="1"/>
            <a:r>
              <a:rPr lang="fr-FR" i="0" dirty="0"/>
              <a:t>double population = 73693997551.0; </a:t>
            </a:r>
          </a:p>
          <a:p>
            <a:pPr lvl="1"/>
            <a:r>
              <a:rPr lang="fr-FR" i="0" dirty="0"/>
              <a:t>double </a:t>
            </a:r>
            <a:r>
              <a:rPr lang="fr-FR" i="0" dirty="0" err="1"/>
              <a:t>decimal_log</a:t>
            </a:r>
            <a:r>
              <a:rPr lang="fr-FR" i="0" dirty="0"/>
              <a:t> = log10(population);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30307" y="843897"/>
            <a:ext cx="8229600" cy="4525962"/>
          </a:xfrm>
        </p:spPr>
        <p:txBody>
          <a:bodyPr/>
          <a:lstStyle/>
          <a:p>
            <a:r>
              <a:rPr lang="en-US" sz="2800" dirty="0"/>
              <a:t>Compute the result of each: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pow(10, 3)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(100)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abs(3 - 10)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log10(1000)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max(3, -10)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cos(3.1415926535)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tan(M_PI/4)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//M_PI constant is defined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48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Common Error – Unintended Integer Division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If both arguments of / are integers,</a:t>
            </a:r>
            <a:br>
              <a:rPr lang="en-US" altLang="en-US" sz="2400"/>
            </a:br>
            <a:r>
              <a:rPr lang="en-US" altLang="en-US" sz="2400"/>
              <a:t>the remainder is discarded: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7 / 3 </a:t>
            </a:r>
            <a:r>
              <a:rPr lang="en-US" altLang="en-US" sz="2400"/>
              <a:t> is  </a:t>
            </a:r>
            <a:r>
              <a:rPr lang="en-US" altLang="en-US" sz="2400" b="1">
                <a:latin typeface="Courier New" panose="02070309020205020404" pitchFamily="49" charset="0"/>
              </a:rPr>
              <a:t>2</a:t>
            </a:r>
            <a:r>
              <a:rPr lang="en-US" altLang="en-US" sz="2400"/>
              <a:t>,  not </a:t>
            </a:r>
            <a:r>
              <a:rPr lang="en-US" altLang="en-US" sz="2400" b="1">
                <a:latin typeface="Courier New" panose="02070309020205020404" pitchFamily="49" charset="0"/>
              </a:rPr>
              <a:t>2.5</a:t>
            </a:r>
            <a:endParaRPr lang="en-US" altLang="en-US" sz="2400"/>
          </a:p>
          <a:p>
            <a:pPr eaLnBrk="1" hangingPunct="1"/>
            <a:r>
              <a:rPr lang="en-US" altLang="en-US" sz="2400"/>
              <a:t>but</a:t>
            </a:r>
            <a:br>
              <a:rPr lang="en-US" altLang="en-US" sz="2400"/>
            </a:br>
            <a:r>
              <a:rPr lang="en-US" altLang="en-US" sz="2400" b="1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7.0 / 4.0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7 / 4.0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7.0 / 4</a:t>
            </a:r>
          </a:p>
          <a:p>
            <a:pPr eaLnBrk="1" hangingPunct="1"/>
            <a:r>
              <a:rPr lang="en-US" altLang="en-US" sz="2400"/>
              <a:t>all yield </a:t>
            </a:r>
            <a:r>
              <a:rPr lang="en-US" altLang="en-US" sz="2400" b="1">
                <a:latin typeface="Courier New" panose="02070309020205020404" pitchFamily="49" charset="0"/>
              </a:rPr>
              <a:t>1.75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819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52400"/>
            <a:ext cx="7846541" cy="533400"/>
          </a:xfrm>
        </p:spPr>
        <p:txBody>
          <a:bodyPr/>
          <a:lstStyle/>
          <a:p>
            <a:r>
              <a:rPr lang="en-US" altLang="en-US" dirty="0"/>
              <a:t>Common Error – Unintended Integer Division, cont.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938" y="868363"/>
            <a:ext cx="8905875" cy="5659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It is unfortunate that C++ uses the same symbol:  </a:t>
            </a:r>
            <a:r>
              <a:rPr lang="en-US" altLang="en-US" sz="2400" b="1" dirty="0">
                <a:latin typeface="Courier New" panose="02070309020205020404" pitchFamily="49" charset="0"/>
              </a:rPr>
              <a:t>/</a:t>
            </a:r>
            <a:br>
              <a:rPr lang="en-US" altLang="en-US" sz="2400" dirty="0"/>
            </a:br>
            <a:r>
              <a:rPr lang="en-US" altLang="en-US" sz="2400" dirty="0"/>
              <a:t>for both integer and floating-point division.</a:t>
            </a:r>
            <a:br>
              <a:rPr lang="en-US" altLang="en-US" sz="2400" dirty="0"/>
            </a:br>
            <a:r>
              <a:rPr lang="en-US" altLang="en-US" sz="2400" dirty="0"/>
              <a:t>These are really quite different operations.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It is a common error to use integer division by accident.</a:t>
            </a:r>
            <a:br>
              <a:rPr lang="en-US" altLang="en-US" sz="2400" dirty="0"/>
            </a:br>
            <a:r>
              <a:rPr lang="en-US" altLang="en-US" sz="2400" dirty="0"/>
              <a:t>Consider this segment that computes the average of three integers: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100" b="1" dirty="0">
                <a:latin typeface="Courier New" panose="02070309020205020404" pitchFamily="49" charset="0"/>
              </a:rPr>
              <a:t> &lt;&lt; "Please enter your last three test scores: ";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100" b="1" dirty="0">
                <a:latin typeface="Courier New" panose="02070309020205020404" pitchFamily="49" charset="0"/>
              </a:rPr>
              <a:t> s1;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100" b="1" dirty="0">
                <a:latin typeface="Courier New" panose="02070309020205020404" pitchFamily="49" charset="0"/>
              </a:rPr>
              <a:t> s2;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100" b="1" dirty="0">
                <a:latin typeface="Courier New" panose="02070309020205020404" pitchFamily="49" charset="0"/>
              </a:rPr>
              <a:t> s3;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100" b="1" dirty="0">
                <a:latin typeface="Courier New" panose="02070309020205020404" pitchFamily="49" charset="0"/>
              </a:rPr>
              <a:t> &gt;&gt; s1 &gt;&gt; s2 &gt;&gt; s3;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double average = (s1 + s2 + s3) / 3; </a:t>
            </a:r>
            <a:r>
              <a:rPr lang="en-US" altLang="en-US" sz="2800" b="1" dirty="0">
                <a:latin typeface="Courier New" panose="02070309020205020404" pitchFamily="49" charset="0"/>
              </a:rPr>
              <a:t>//</a:t>
            </a:r>
            <a:r>
              <a:rPr lang="en-US" altLang="en-US" sz="2800" b="1" u="sng" dirty="0">
                <a:latin typeface="Courier New" panose="02070309020205020404" pitchFamily="49" charset="0"/>
              </a:rPr>
              <a:t>ERROR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endParaRPr lang="en-US" altLang="en-US" sz="21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100" b="1" dirty="0">
                <a:latin typeface="Courier New" panose="02070309020205020404" pitchFamily="49" charset="0"/>
              </a:rPr>
              <a:t> &lt;&lt; "Your average score is " &lt;&lt; average &lt;&lt;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1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29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More on Unintended Integer Division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0193" y="1019432"/>
            <a:ext cx="8933807" cy="4591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What could be wrong with that?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Of course, in math the exact average of </a:t>
            </a:r>
            <a:r>
              <a:rPr lang="en-US" altLang="en-US" sz="2000" b="1" dirty="0">
                <a:latin typeface="Courier New" panose="02070309020205020404" pitchFamily="49" charset="0"/>
              </a:rPr>
              <a:t>s1</a:t>
            </a:r>
            <a:r>
              <a:rPr lang="en-US" altLang="en-US" sz="2000" dirty="0"/>
              <a:t>, </a:t>
            </a:r>
            <a:r>
              <a:rPr lang="en-US" altLang="en-US" sz="2000" b="1" dirty="0">
                <a:latin typeface="Courier New" panose="02070309020205020404" pitchFamily="49" charset="0"/>
              </a:rPr>
              <a:t>s2</a:t>
            </a:r>
            <a:r>
              <a:rPr lang="en-US" altLang="en-US" sz="2000" dirty="0"/>
              <a:t>, and </a:t>
            </a:r>
            <a:r>
              <a:rPr lang="en-US" altLang="en-US" sz="2000" b="1" dirty="0">
                <a:latin typeface="Courier New" panose="02070309020205020404" pitchFamily="49" charset="0"/>
              </a:rPr>
              <a:t>s3</a:t>
            </a:r>
            <a:r>
              <a:rPr lang="en-US" altLang="en-US" sz="2000" dirty="0"/>
              <a:t> is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b="1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s1+ s2+ s3) / 3</a:t>
            </a: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Here, however, the </a:t>
            </a:r>
            <a:r>
              <a:rPr lang="en-US" altLang="en-US" sz="2000" b="1" dirty="0">
                <a:latin typeface="Courier New" panose="02070309020205020404" pitchFamily="49" charset="0"/>
              </a:rPr>
              <a:t>/</a:t>
            </a:r>
            <a:r>
              <a:rPr lang="en-US" altLang="en-US" sz="2000" dirty="0"/>
              <a:t> denotes integer division because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both </a:t>
            </a:r>
            <a:r>
              <a:rPr lang="en-US" altLang="en-US" sz="2000" b="1" dirty="0">
                <a:latin typeface="Courier New" panose="02070309020205020404" pitchFamily="49" charset="0"/>
              </a:rPr>
              <a:t>(s1+s2+s3)</a:t>
            </a:r>
            <a:r>
              <a:rPr lang="en-US" altLang="en-US" sz="2000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3</a:t>
            </a:r>
            <a:r>
              <a:rPr lang="en-US" altLang="en-US" sz="2000" dirty="0"/>
              <a:t> are integers.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For example, if the scores add up to 14, the average = 4.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Yes, the result of the integer division of 14 by 3 is 4, and the fractional 0.66667 </a:t>
            </a:r>
            <a:r>
              <a:rPr lang="en-US" altLang="en-US" sz="2000" b="1" i="1" u="sng" dirty="0"/>
              <a:t>is discarded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That integer 4 is then moved into the double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average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  <p:sp>
        <p:nvSpPr>
          <p:cNvPr id="8397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Avoiding Unintended Integer Division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128713"/>
            <a:ext cx="7961312" cy="4762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The remedy is  to make the numerator or denominator into a floating-point number: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double total = s1 + s2 + s3;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double average = total / 3;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or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double average = (s1 + s2 + s3) / 3.0;</a:t>
            </a:r>
          </a:p>
        </p:txBody>
      </p:sp>
      <p:sp>
        <p:nvSpPr>
          <p:cNvPr id="860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Common Error – Unbalanced Parentheses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Consider the expression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 b="1">
                <a:latin typeface="Courier New" panose="02070309020205020404" pitchFamily="49" charset="0"/>
              </a:rPr>
              <a:t>(-(b * b - 4 * a * c) / (2 * a)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 What is wrong with it? 				  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838200" y="44196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0">
                <a:latin typeface="Arial" panose="020B0604020202020204" pitchFamily="34" charset="0"/>
              </a:rPr>
              <a:t>The parentheses are </a:t>
            </a:r>
            <a:r>
              <a:rPr lang="en-US" altLang="en-US" sz="2400">
                <a:latin typeface="Arial" panose="020B0604020202020204" pitchFamily="34" charset="0"/>
              </a:rPr>
              <a:t>unbalanced</a:t>
            </a:r>
            <a:r>
              <a:rPr lang="en-US" altLang="en-US" sz="2400" i="0">
                <a:latin typeface="Arial" panose="020B0604020202020204" pitchFamily="34" charset="0"/>
              </a:rPr>
              <a:t>.</a:t>
            </a:r>
            <a:br>
              <a:rPr lang="en-US" altLang="en-US" sz="2400" i="0">
                <a:latin typeface="Arial" panose="020B0604020202020204" pitchFamily="34" charset="0"/>
              </a:rPr>
            </a:br>
            <a:r>
              <a:rPr lang="en-US" altLang="en-US" sz="2400" i="0">
                <a:latin typeface="Arial" panose="020B0604020202020204" pitchFamily="34" charset="0"/>
              </a:rPr>
              <a:t>This is very common with complicated expressions.</a:t>
            </a:r>
            <a:br>
              <a:rPr lang="en-US" altLang="en-US" sz="2400" i="0">
                <a:latin typeface="Arial" panose="020B0604020202020204" pitchFamily="34" charset="0"/>
              </a:rPr>
            </a:b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870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Variable Definitions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75438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When creating variables, the programmer specifies the type of information to be stored.</a:t>
            </a:r>
          </a:p>
          <a:p>
            <a:pPr lvl="1" eaLnBrk="1" hangingPunct="1"/>
            <a:r>
              <a:rPr lang="en-US" altLang="en-US" sz="2400" dirty="0"/>
              <a:t>(more on types later)</a:t>
            </a:r>
          </a:p>
          <a:p>
            <a:pPr eaLnBrk="1" hangingPunct="1"/>
            <a:r>
              <a:rPr lang="en-US" altLang="en-US" sz="2400" dirty="0"/>
              <a:t>Unlike a parking space, a variable is often given an initial value.</a:t>
            </a:r>
          </a:p>
          <a:p>
            <a:pPr lvl="1" eaLnBrk="1" hangingPunct="1"/>
            <a:r>
              <a:rPr lang="en-US" altLang="en-US" sz="2400" i="1" dirty="0"/>
              <a:t>Initialization</a:t>
            </a:r>
            <a:r>
              <a:rPr lang="en-US" altLang="en-US" sz="2400" dirty="0"/>
              <a:t> is putting a value into a variable when the variable is created.</a:t>
            </a:r>
          </a:p>
          <a:p>
            <a:pPr lvl="1" eaLnBrk="1" hangingPunct="1"/>
            <a:r>
              <a:rPr lang="en-US" altLang="en-US" sz="2400" dirty="0"/>
              <a:t>Initialization is not required.</a:t>
            </a:r>
          </a:p>
        </p:txBody>
      </p:sp>
      <p:sp>
        <p:nvSpPr>
          <p:cNvPr id="225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Parentheses – A Solution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33CC"/>
                </a:solidFill>
              </a:rPr>
              <a:t>The Muttering Method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Count starting with 1 at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parenthesis</a:t>
            </a:r>
            <a:br>
              <a:rPr lang="en-US" altLang="en-US" sz="2400" dirty="0"/>
            </a:br>
            <a:r>
              <a:rPr lang="en-US" altLang="en-US" sz="2400" dirty="0"/>
              <a:t>add one for each left </a:t>
            </a:r>
            <a:r>
              <a:rPr lang="en-US" altLang="en-US" sz="2400" dirty="0" err="1"/>
              <a:t>paren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and </a:t>
            </a:r>
            <a:r>
              <a:rPr lang="en-US" altLang="en-US" sz="2400" dirty="0"/>
              <a:t>subtract one for each right </a:t>
            </a:r>
            <a:r>
              <a:rPr lang="en-US" altLang="en-US" sz="2400" dirty="0" err="1"/>
              <a:t>paren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- ( b * b - ( 4 * a * c ) )  ) / 2 * a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1         2           1 0  -1       -2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dirty="0"/>
              <a:t>If your count is not 0 when you finish, or if</a:t>
            </a:r>
            <a:br>
              <a:rPr lang="en-US" altLang="en-US" sz="2400" dirty="0"/>
            </a:br>
            <a:r>
              <a:rPr lang="en-US" altLang="en-US" sz="2400" dirty="0"/>
              <a:t>you ever drop to -1, then…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STOP, something is wrong.</a:t>
            </a:r>
          </a:p>
        </p:txBody>
      </p:sp>
      <p:sp>
        <p:nvSpPr>
          <p:cNvPr id="890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Common Error – Forgetting Header Files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700" y="103505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Every program that carries out input or output needs</a:t>
            </a: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&lt;iostream&gt;</a:t>
            </a:r>
            <a:r>
              <a:rPr lang="en-US" altLang="en-US" sz="2400" dirty="0"/>
              <a:t> header.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you use mathematical functions such as </a:t>
            </a:r>
            <a:r>
              <a:rPr lang="en-US" altLang="en-US" sz="2400" b="1" dirty="0">
                <a:latin typeface="Courier New" panose="02070309020205020404" pitchFamily="49" charset="0"/>
              </a:rPr>
              <a:t>sqrt</a:t>
            </a:r>
            <a:r>
              <a:rPr lang="en-US" altLang="en-US" sz="2400" dirty="0"/>
              <a:t>,</a:t>
            </a:r>
            <a:br>
              <a:rPr lang="en-US" altLang="en-US" sz="2400" dirty="0"/>
            </a:br>
            <a:r>
              <a:rPr lang="en-US" altLang="en-US" sz="2400" dirty="0"/>
              <a:t>you need to include 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cmath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you forget to include the appropriate header file,</a:t>
            </a:r>
            <a:br>
              <a:rPr lang="en-US" altLang="en-US" sz="2400" dirty="0"/>
            </a:br>
            <a:r>
              <a:rPr lang="en-US" altLang="en-US" sz="2400" dirty="0"/>
              <a:t>the compiler will not know symbols such as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/>
              <a:t> or </a:t>
            </a:r>
            <a:r>
              <a:rPr lang="en-US" altLang="en-US" sz="2400" b="1" dirty="0">
                <a:latin typeface="Courier New" panose="02070309020205020404" pitchFamily="49" charset="0"/>
              </a:rPr>
              <a:t>sqrt</a:t>
            </a:r>
            <a:r>
              <a:rPr lang="en-US" alt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the compiler complains about an undefined function</a:t>
            </a:r>
            <a:br>
              <a:rPr lang="en-US" altLang="en-US" sz="2400" dirty="0"/>
            </a:br>
            <a:r>
              <a:rPr lang="en-US" altLang="en-US" sz="2400" dirty="0"/>
              <a:t>or symbol, check your header files.</a:t>
            </a:r>
          </a:p>
        </p:txBody>
      </p:sp>
      <p:sp>
        <p:nvSpPr>
          <p:cNvPr id="901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Including the Right Header Files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2725" y="908050"/>
            <a:ext cx="8637588" cy="5376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Sometimes you may not know which header file to include.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Suppose you want to compute the absolute value of an integer using the </a:t>
            </a:r>
            <a:r>
              <a:rPr lang="en-US" altLang="en-US" sz="2400" b="1" dirty="0">
                <a:latin typeface="Courier New" panose="02070309020205020404" pitchFamily="49" charset="0"/>
              </a:rPr>
              <a:t>abs</a:t>
            </a:r>
            <a:r>
              <a:rPr lang="en-US" altLang="en-US" sz="2400" dirty="0"/>
              <a:t> function.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As it happens, this version of </a:t>
            </a:r>
            <a:r>
              <a:rPr lang="en-US" altLang="en-US" sz="2400" b="1" dirty="0">
                <a:latin typeface="Courier New" panose="02070309020205020404" pitchFamily="49" charset="0"/>
              </a:rPr>
              <a:t>abs</a:t>
            </a:r>
            <a:r>
              <a:rPr lang="en-US" altLang="en-US" sz="2400" dirty="0"/>
              <a:t> is not defined in the 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cmath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/>
              <a:t> header but in 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cstdlib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/>
              <a:t>.</a:t>
            </a:r>
            <a:br>
              <a:rPr lang="en-US" altLang="en-US" sz="2000" dirty="0"/>
            </a:b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How can you find the correct header file?</a:t>
            </a:r>
            <a:br>
              <a:rPr lang="en-US" altLang="en-US" sz="2400" dirty="0"/>
            </a:b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Why do you think Tim Berners-Lee invented going online?</a:t>
            </a:r>
            <a:br>
              <a:rPr lang="en-US" altLang="en-US" sz="2400" dirty="0"/>
            </a:b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Use a reference site on the Internet such as: </a:t>
            </a:r>
            <a:r>
              <a:rPr lang="en-US" altLang="en-US" sz="2400" dirty="0">
                <a:hlinkClick r:id="rId2"/>
              </a:rPr>
              <a:t>http://www.cplusplus.com</a:t>
            </a:r>
            <a:r>
              <a:rPr lang="en-US" altLang="en-US" sz="2400" dirty="0"/>
              <a:t>, or just Google "C++ abs()"</a:t>
            </a:r>
            <a:br>
              <a:rPr lang="en-US" altLang="en-US" sz="2400" dirty="0"/>
            </a:br>
            <a:endParaRPr lang="en-US" altLang="en-US" sz="1400" dirty="0"/>
          </a:p>
        </p:txBody>
      </p:sp>
      <p:sp>
        <p:nvSpPr>
          <p:cNvPr id="911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Spaces in Expressions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0925"/>
            <a:ext cx="8686800" cy="50450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It is easier to read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x1 = (-b +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</a:rPr>
              <a:t>(b * b - 4 * a * c)) / (2 * a);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than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x1=(-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b+sqrt</a:t>
            </a:r>
            <a:r>
              <a:rPr lang="en-US" altLang="en-US" sz="2400" b="1" dirty="0">
                <a:latin typeface="Courier New" panose="02070309020205020404" pitchFamily="49" charset="0"/>
              </a:rPr>
              <a:t>(b*b-4*a*c))/(2*a);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                </a:t>
            </a:r>
            <a:r>
              <a:rPr lang="en-US" altLang="en-US" sz="2800" dirty="0" err="1"/>
              <a:t>Itreallyiseasiertoreadwithspaces</a:t>
            </a:r>
            <a:r>
              <a:rPr lang="en-US" altLang="en-US" sz="2800" dirty="0"/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So always use spaces around all operators:   </a:t>
            </a:r>
            <a:r>
              <a:rPr lang="en-US" altLang="en-US" sz="2400" b="1" dirty="0">
                <a:latin typeface="Courier New" panose="02070309020205020404" pitchFamily="49" charset="0"/>
              </a:rPr>
              <a:t>+ - * / % =</a:t>
            </a:r>
          </a:p>
        </p:txBody>
      </p:sp>
      <p:sp>
        <p:nvSpPr>
          <p:cNvPr id="942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52400"/>
            <a:ext cx="8859795" cy="533400"/>
          </a:xfrm>
        </p:spPr>
        <p:txBody>
          <a:bodyPr/>
          <a:lstStyle/>
          <a:p>
            <a:r>
              <a:rPr lang="en-US" altLang="en-US" dirty="0"/>
              <a:t>Spaces in Expressions: Unary Minus, Parentheses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0925"/>
            <a:ext cx="8686800" cy="5045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However, don’t put a space after a </a:t>
            </a:r>
            <a:r>
              <a:rPr lang="en-US" altLang="en-US" sz="2400" i="1" dirty="0"/>
              <a:t>unary </a:t>
            </a:r>
            <a:r>
              <a:rPr lang="en-US" altLang="en-US" sz="2400" dirty="0"/>
              <a:t>minus: that’s a </a:t>
            </a:r>
            <a:r>
              <a:rPr lang="en-US" altLang="en-US" sz="2400" b="1" dirty="0">
                <a:latin typeface="Courier New" panose="02070309020205020404" pitchFamily="49" charset="0"/>
              </a:rPr>
              <a:t>–</a:t>
            </a:r>
            <a:r>
              <a:rPr lang="en-US" altLang="en-US" sz="2400" dirty="0"/>
              <a:t> used to negate a single quantity like this: </a:t>
            </a:r>
            <a:r>
              <a:rPr lang="en-US" altLang="en-US" sz="2400" b="1" dirty="0">
                <a:latin typeface="Courier New" panose="02070309020205020404" pitchFamily="49" charset="0"/>
              </a:rPr>
              <a:t>-b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That way, it can be easily distinguished from a </a:t>
            </a:r>
            <a:r>
              <a:rPr lang="en-US" altLang="en-US" sz="2400" i="1" dirty="0"/>
              <a:t>binary </a:t>
            </a:r>
            <a:r>
              <a:rPr lang="en-US" altLang="en-US" sz="2400" dirty="0"/>
              <a:t>minus, as in </a:t>
            </a:r>
            <a:r>
              <a:rPr lang="en-US" altLang="en-US" sz="2400" b="1" dirty="0">
                <a:latin typeface="Courier New" panose="02070309020205020404" pitchFamily="49" charset="0"/>
              </a:rPr>
              <a:t>a - b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It is customary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to put a space between a function name and the parentheses.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Write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</a:rPr>
              <a:t>(x)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1600" dirty="0"/>
              <a:t> </a:t>
            </a:r>
            <a:r>
              <a:rPr lang="en-US" altLang="en-US" sz="2400" dirty="0"/>
              <a:t>not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</a:rPr>
              <a:t> (x)</a:t>
            </a:r>
          </a:p>
        </p:txBody>
      </p:sp>
      <p:sp>
        <p:nvSpPr>
          <p:cNvPr id="9523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Casts	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439" y="685800"/>
            <a:ext cx="8352566" cy="52419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Occasionally, you need to store a value into a variable of a different type, or print it in a different way.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b="1" i="1" dirty="0"/>
              <a:t>cast</a:t>
            </a:r>
            <a:r>
              <a:rPr lang="en-US" altLang="en-US" sz="2400" dirty="0"/>
              <a:t> is a conversion from one type (such as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	to another type (such as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).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example, how to print or capture an exact quotient from two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variables?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x= 25;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quotient is " &lt;&lt; x / y;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//gives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quotient of 2, not what we want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962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632620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Casts Convert Variable Types	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439" y="685800"/>
            <a:ext cx="8352566" cy="52419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b="1" i="1" dirty="0"/>
              <a:t>cast</a:t>
            </a:r>
            <a:r>
              <a:rPr lang="en-US" altLang="en-US" sz="2400" dirty="0"/>
              <a:t> conversion 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static_cast</a:t>
            </a:r>
            <a:r>
              <a:rPr lang="en-US" altLang="en-US" sz="2000" dirty="0">
                <a:latin typeface="Courier New" panose="02070309020205020404" pitchFamily="49" charset="0"/>
              </a:rPr>
              <a:t>&lt;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newtype</a:t>
            </a:r>
            <a:r>
              <a:rPr lang="en-US" altLang="en-US" sz="2000" dirty="0">
                <a:latin typeface="Courier New" panose="02070309020205020404" pitchFamily="49" charset="0"/>
              </a:rPr>
              <a:t>&gt;( 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data_to_convert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example, to get an exact quotient, we cast one of the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variables to a double </a:t>
            </a:r>
            <a:r>
              <a:rPr lang="en-US" altLang="en-US" sz="2400" b="1" u="sng" dirty="0"/>
              <a:t>before</a:t>
            </a:r>
            <a:r>
              <a:rPr lang="en-US" altLang="en-US" sz="2400" dirty="0"/>
              <a:t> dividing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x= 25;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/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&lt;double&gt;(y);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//gives double quotient of 2.5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An older version of the </a:t>
            </a:r>
            <a:r>
              <a:rPr lang="en-US" altLang="en-US" sz="2000" b="1" i="1" dirty="0"/>
              <a:t>cast</a:t>
            </a:r>
            <a:r>
              <a:rPr lang="en-US" altLang="en-US" sz="2000" dirty="0"/>
              <a:t> conversion syntax also works, but its use is discouraged: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/>
              <a:t>		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newtype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data_to_convert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/ (double)y;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//gives double quotient of 2.5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962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Combining Assignment and Arithmetic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305800" cy="5029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/>
              <a:t>In C++, you can combine arithmetic and assignments.</a:t>
            </a:r>
          </a:p>
          <a:p>
            <a:pPr eaLnBrk="1" hangingPunct="1"/>
            <a:r>
              <a:rPr lang="en-US" altLang="en-US" sz="2400" dirty="0"/>
              <a:t>For example, the statement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total += cans * CAN_VOLUME;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is a shortcut for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total = total + cans * CAN_VOLUME;</a:t>
            </a:r>
          </a:p>
          <a:p>
            <a:pPr eaLnBrk="1" hangingPunct="1"/>
            <a:r>
              <a:rPr lang="en-US" altLang="en-US" sz="2400" dirty="0"/>
              <a:t>Similarly,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total *= 2;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is another way of writing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total = total * 2;</a:t>
            </a:r>
          </a:p>
          <a:p>
            <a:pPr eaLnBrk="1" hangingPunct="1"/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Many programmers </a:t>
            </a:r>
            <a:r>
              <a:rPr lang="en-US" altLang="en-US" sz="2400" i="1" dirty="0"/>
              <a:t>prefer</a:t>
            </a:r>
            <a:r>
              <a:rPr lang="en-US" altLang="en-US" sz="2400" dirty="0"/>
              <a:t> using this form of coding.</a:t>
            </a:r>
          </a:p>
        </p:txBody>
      </p:sp>
      <p:sp>
        <p:nvSpPr>
          <p:cNvPr id="1116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853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Input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Sometimes the programmer does not know what should</a:t>
            </a:r>
            <a:br>
              <a:rPr lang="en-US" altLang="en-US" sz="2400" dirty="0"/>
            </a:br>
            <a:r>
              <a:rPr lang="en-US" altLang="en-US" sz="2400" dirty="0"/>
              <a:t>be stored in a variable – but the user does.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programmer must get the input value from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Users need to be prompted -- </a:t>
            </a:r>
            <a:r>
              <a:rPr lang="en-US" altLang="en-US" sz="2400" i="1" dirty="0"/>
              <a:t>how else would they know they need to type something?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Prompts are done in output statements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keyboard needs to be read from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This is done with an input statement</a:t>
            </a:r>
            <a:br>
              <a:rPr lang="en-US" altLang="en-US" sz="2400" dirty="0"/>
            </a:b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126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0750"/>
            <a:ext cx="7467600" cy="531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following statement defines a variable:</a:t>
            </a:r>
            <a:endParaRPr lang="en-US" altLang="en-US" sz="28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cans_per_pack</a:t>
            </a:r>
            <a:r>
              <a:rPr lang="en-US" altLang="en-US" sz="2800" b="1" dirty="0">
                <a:latin typeface="Courier New" panose="02070309020205020404" pitchFamily="49" charset="0"/>
              </a:rPr>
              <a:t> = 6;</a:t>
            </a:r>
          </a:p>
          <a:p>
            <a:pPr eaLnBrk="1" hangingPunct="1">
              <a:buFontTx/>
              <a:buNone/>
            </a:pPr>
            <a:endParaRPr lang="en-US" altLang="en-US" b="1" dirty="0">
              <a:latin typeface="Courier New" panose="02070309020205020404" pitchFamily="49" charset="0"/>
            </a:endParaRPr>
          </a:p>
        </p:txBody>
      </p:sp>
      <p:sp>
        <p:nvSpPr>
          <p:cNvPr id="23564" name="Text Box 7"/>
          <p:cNvSpPr txBox="1">
            <a:spLocks noChangeArrowheads="1"/>
          </p:cNvSpPr>
          <p:nvPr/>
        </p:nvSpPr>
        <p:spPr bwMode="auto">
          <a:xfrm>
            <a:off x="1562099" y="2280039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b="1" i="0" dirty="0" err="1">
                <a:solidFill>
                  <a:srgbClr val="FF0000"/>
                </a:solidFill>
              </a:rPr>
              <a:t>cans_per_pack</a:t>
            </a:r>
            <a:r>
              <a:rPr lang="en-US" altLang="en-US" b="1" i="0" dirty="0"/>
              <a:t> i</a:t>
            </a:r>
            <a:r>
              <a:rPr lang="en-US" altLang="en-US" i="0" dirty="0">
                <a:latin typeface="Arial" panose="020B0604020202020204" pitchFamily="34" charset="0"/>
              </a:rPr>
              <a:t>s the variable’s name.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 Definitions: Example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82080" y="2824429"/>
            <a:ext cx="721783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0" dirty="0">
                <a:solidFill>
                  <a:srgbClr val="FF0000"/>
                </a:solidFill>
              </a:rPr>
              <a:t>  </a:t>
            </a:r>
            <a:r>
              <a:rPr lang="en-US" altLang="en-US" b="1" i="0" dirty="0" err="1">
                <a:solidFill>
                  <a:srgbClr val="FF0000"/>
                </a:solidFill>
              </a:rPr>
              <a:t>int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	</a:t>
            </a:r>
            <a:r>
              <a:rPr lang="en-US" altLang="en-US" i="0" dirty="0">
                <a:latin typeface="+mn-lt"/>
              </a:rPr>
              <a:t>indicates that the variable </a:t>
            </a:r>
            <a:r>
              <a:rPr lang="en-US" altLang="en-US" b="1" i="0" dirty="0" err="1">
                <a:latin typeface="+mn-lt"/>
              </a:rPr>
              <a:t>cans_per_pack</a:t>
            </a:r>
            <a:br>
              <a:rPr lang="en-US" altLang="en-US" i="0" dirty="0">
                <a:latin typeface="+mn-lt"/>
              </a:rPr>
            </a:br>
            <a:r>
              <a:rPr lang="en-US" altLang="en-US" i="0" dirty="0">
                <a:latin typeface="+mn-lt"/>
              </a:rPr>
              <a:t> will hold integers.  Other variable types covered later will hold strings and floating-point numbers.</a:t>
            </a:r>
          </a:p>
        </p:txBody>
      </p:sp>
      <p:sp>
        <p:nvSpPr>
          <p:cNvPr id="23560" name="Text Box 11"/>
          <p:cNvSpPr txBox="1">
            <a:spLocks noChangeArrowheads="1"/>
          </p:cNvSpPr>
          <p:nvPr/>
        </p:nvSpPr>
        <p:spPr bwMode="auto">
          <a:xfrm>
            <a:off x="457200" y="4497570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0" dirty="0"/>
              <a:t>		</a:t>
            </a:r>
            <a:r>
              <a:rPr lang="en-US" altLang="en-US" b="1" i="0" dirty="0">
                <a:solidFill>
                  <a:srgbClr val="FF0000"/>
                </a:solidFill>
              </a:rPr>
              <a:t>  = 6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			indicates that the variable </a:t>
            </a:r>
            <a:r>
              <a:rPr lang="en-US" altLang="en-US" b="1" i="0" dirty="0" err="1"/>
              <a:t>cans_per_pack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	 		will initially contain the value 6.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i="0" dirty="0">
                <a:latin typeface="Arial" panose="020B0604020202020204" pitchFamily="34" charset="0"/>
              </a:rPr>
              <a:t>Like all statements, it must end with a semicolon.</a:t>
            </a:r>
          </a:p>
        </p:txBody>
      </p:sp>
      <p:sp>
        <p:nvSpPr>
          <p:cNvPr id="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</a:t>
            </a:r>
          </a:p>
        </p:txBody>
      </p:sp>
      <p:sp>
        <p:nvSpPr>
          <p:cNvPr id="1136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44563"/>
            <a:ext cx="8229600" cy="452596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input statement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To read values from the keyboard, you input them from an object called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dirty="0"/>
              <a:t>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The "double greater than" operator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400" dirty="0"/>
              <a:t>denotes the “send to” command.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bottles;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             </a:t>
            </a:r>
            <a:r>
              <a:rPr lang="en-US" altLang="en-US" sz="2400" dirty="0"/>
              <a:t>is an </a:t>
            </a:r>
            <a:r>
              <a:rPr lang="en-US" altLang="en-US" sz="2400" i="1" dirty="0"/>
              <a:t>input statement</a:t>
            </a:r>
            <a:r>
              <a:rPr lang="en-US" altLang="en-US" sz="2400" dirty="0"/>
              <a:t>.</a:t>
            </a:r>
            <a:br>
              <a:rPr lang="en-US" altLang="en-US" sz="2400" i="1" dirty="0"/>
            </a:b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Of course, the variable </a:t>
            </a:r>
            <a:r>
              <a:rPr lang="en-US" altLang="en-US" sz="2400" b="1" dirty="0">
                <a:latin typeface="Courier New" panose="02070309020205020404" pitchFamily="49" charset="0"/>
              </a:rPr>
              <a:t>bottles</a:t>
            </a:r>
            <a:r>
              <a:rPr lang="en-US" altLang="en-US" sz="2400" dirty="0"/>
              <a:t> must be defined earlier.</a:t>
            </a:r>
          </a:p>
        </p:txBody>
      </p:sp>
      <p:sp>
        <p:nvSpPr>
          <p:cNvPr id="1136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to multiple variables</a:t>
            </a:r>
            <a:endParaRPr lang="en-US" altLang="en-US" dirty="0"/>
          </a:p>
        </p:txBody>
      </p:sp>
      <p:sp>
        <p:nvSpPr>
          <p:cNvPr id="11469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8438" y="944563"/>
            <a:ext cx="8843962" cy="517203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You can read more than one value in a single input statement: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Courier New" panose="02070309020205020404" pitchFamily="49" charset="0"/>
              </a:rPr>
              <a:t>Enter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the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number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of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bottles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and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cans: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bottles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cans;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The user can supply both inputs on the same line: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Enter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bottles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cans</a:t>
            </a:r>
            <a:r>
              <a:rPr lang="en-US" altLang="en-US" sz="24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en-US" sz="18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18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None/>
            </a:pPr>
            <a:r>
              <a:rPr lang="en-US" altLang="en-US" sz="2400" dirty="0"/>
              <a:t>Alternatively, the user can press the Enter key or tab key after each input, as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2400" dirty="0"/>
              <a:t> treats all blank spaces the same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46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Formatted Output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50" y="869592"/>
            <a:ext cx="8686800" cy="477243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When you print an amount in dollars and cents,</a:t>
            </a:r>
            <a:br>
              <a:rPr lang="en-US" altLang="en-US" sz="2400" dirty="0"/>
            </a:br>
            <a:r>
              <a:rPr lang="en-US" altLang="en-US" sz="2400" dirty="0"/>
              <a:t>you want it to be </a:t>
            </a:r>
            <a:r>
              <a:rPr lang="en-US" altLang="en-US" sz="2400" i="1" dirty="0"/>
              <a:t>rounded</a:t>
            </a:r>
            <a:r>
              <a:rPr lang="en-US" altLang="en-US" sz="2400" dirty="0"/>
              <a:t> to two significant digits.</a:t>
            </a:r>
          </a:p>
          <a:p>
            <a:pPr eaLnBrk="1" hangingPunct="1"/>
            <a:r>
              <a:rPr lang="en-US" altLang="en-US" sz="2400" dirty="0"/>
              <a:t>You learned earlier how to round off and store a value but, for output, we want to round off </a:t>
            </a:r>
            <a:r>
              <a:rPr lang="en-US" altLang="en-US" sz="2400" i="1" dirty="0"/>
              <a:t>only</a:t>
            </a:r>
            <a:r>
              <a:rPr lang="en-US" altLang="en-US" sz="2400" dirty="0"/>
              <a:t> for display.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i="1" dirty="0"/>
              <a:t>manipulator</a:t>
            </a:r>
            <a:r>
              <a:rPr lang="en-US" altLang="en-US" sz="2400" dirty="0"/>
              <a:t> is something that is sent to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/>
              <a:t> to specify how values should be formatted.</a:t>
            </a:r>
          </a:p>
          <a:p>
            <a:pPr eaLnBrk="1" hangingPunct="1"/>
            <a:r>
              <a:rPr lang="en-US" altLang="en-US" sz="2400" dirty="0"/>
              <a:t>To use manipulators, you must include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en-US" sz="2400" dirty="0"/>
              <a:t> header in your program: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iomanip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dirty="0"/>
              <a:t>and of course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dirty="0"/>
              <a:t>is also needed</a:t>
            </a:r>
          </a:p>
        </p:txBody>
      </p:sp>
      <p:sp>
        <p:nvSpPr>
          <p:cNvPr id="1187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Formatted Output for Dollars and Cents: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6625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Which do you think the user prefers to see on her gas bill?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Price per liter: $1.22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Price per liter: $1.21997</a:t>
            </a:r>
          </a:p>
        </p:txBody>
      </p:sp>
      <p:sp>
        <p:nvSpPr>
          <p:cNvPr id="1198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Formatted Output Examples: Table 7</a:t>
            </a:r>
          </a:p>
        </p:txBody>
      </p:sp>
      <p:sp>
        <p:nvSpPr>
          <p:cNvPr id="12083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02099"/>
              </p:ext>
            </p:extLst>
          </p:nvPr>
        </p:nvGraphicFramePr>
        <p:xfrm>
          <a:off x="308346" y="861238"/>
          <a:ext cx="8548575" cy="5295604"/>
        </p:xfrm>
        <a:graphic>
          <a:graphicData uri="http://schemas.openxmlformats.org/drawingml/2006/table">
            <a:tbl>
              <a:tblPr/>
              <a:tblGrid>
                <a:gridCol w="28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34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Output Statement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75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12.345678;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12.3457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 default, a number is printed with 6 significant digits.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39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fixed &lt;&lt;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setprecision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&lt;&lt; 12.3;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12.30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fixed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setprecision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manipulators control the number of digits after the decimal point.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48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":" &lt;&lt;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setw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 &lt;&lt; 12;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    12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Four spaces are printed before the number, for a total width of 6 characters.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2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":" &lt;&lt;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setw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&lt;&lt; 123;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:123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 the width not sufficient, it is ignored.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348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setw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 &lt;&lt; ":" &lt;&lt; 12;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:12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width only refers to the next item. Here, the : is preceded by five spaces.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Formatted Output, Dollars and Cents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22338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You can combine manipulators and values to be displayed into a single statement: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 b="1">
                <a:latin typeface="Courier New" panose="02070309020205020404" pitchFamily="49" charset="0"/>
              </a:rPr>
              <a:t>price_per_liter</a:t>
            </a:r>
            <a:r>
              <a:rPr lang="en-US" altLang="en-US" sz="2400"/>
              <a:t> = </a:t>
            </a:r>
            <a:r>
              <a:rPr lang="en-US" altLang="en-US" sz="2400" b="1">
                <a:latin typeface="Courier New" panose="02070309020205020404" pitchFamily="49" charset="0"/>
              </a:rPr>
              <a:t>1.21997;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cout &lt;&lt; fixed &lt;&lt; setprecision(2)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  &lt;&lt; "Price per liter: $" 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  &lt;&lt; price_per_liter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This code produces this 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Price per liter: $1.22 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1218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452022" cy="533400"/>
          </a:xfrm>
        </p:spPr>
        <p:txBody>
          <a:bodyPr/>
          <a:lstStyle/>
          <a:p>
            <a:r>
              <a:rPr lang="en-US" altLang="en-US" dirty="0"/>
              <a:t>Formatted Output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to Align Columns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3058" y="779077"/>
            <a:ext cx="856323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	Use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dirty="0"/>
              <a:t> manipulator to set the </a:t>
            </a:r>
            <a:r>
              <a:rPr lang="en-US" altLang="en-US" sz="2400" i="1" dirty="0"/>
              <a:t>width </a:t>
            </a:r>
            <a:r>
              <a:rPr lang="en-US" altLang="en-US" sz="2400" dirty="0"/>
              <a:t>of the next output field.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The width is the total number of characters, including digits, the decimal point, and spaces.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If you want aligned columns of certain widths, use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b="1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manipulator.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For example, if you want a number to be printed, right justified, in a column that is eight characters wide, you use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 </a:t>
            </a:r>
            <a:r>
              <a:rPr lang="en-US" altLang="en-US" sz="2400" b="1" dirty="0">
                <a:latin typeface="Courier New" panose="02070309020205020404" pitchFamily="49" charset="0"/>
              </a:rPr>
              <a:t>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b="1" dirty="0">
                <a:latin typeface="Courier New" panose="02070309020205020404" pitchFamily="49" charset="0"/>
              </a:rPr>
              <a:t>(8)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i="1" dirty="0"/>
              <a:t>before EVERY COLUMN's DATA.</a:t>
            </a:r>
          </a:p>
          <a:p>
            <a:pPr>
              <a:buFontTx/>
              <a:buNone/>
            </a:pPr>
            <a:endParaRPr lang="en-US" altLang="en-US" sz="2400" i="1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12288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" y="685800"/>
            <a:ext cx="7735330" cy="4525962"/>
          </a:xfrm>
        </p:spPr>
        <p:txBody>
          <a:bodyPr/>
          <a:lstStyle/>
          <a:p>
            <a:r>
              <a:rPr lang="en-US" sz="2400" dirty="0"/>
              <a:t>Given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 = 10;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price = 19.95;</a:t>
            </a:r>
          </a:p>
          <a:p>
            <a:pPr marL="57150" indent="0">
              <a:buNone/>
            </a:pPr>
            <a:r>
              <a:rPr lang="en-US" sz="2400" dirty="0"/>
              <a:t>What do the following statements print? </a:t>
            </a:r>
            <a:r>
              <a:rPr lang="en-US" sz="2400" i="1" dirty="0"/>
              <a:t>(show leading spaces as underscores  _ )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"Quantity:"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(4) &lt;&lt; quantity;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"Price:" &lt;&lt; fixed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(8) &lt;&lt;</a:t>
            </a:r>
          </a:p>
          <a:p>
            <a:pPr marL="5715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price;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"Price:" &lt;&lt; fixed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price;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 &lt;&lt; price;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&lt;&lt; price;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10959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Formatted Output, Another Example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752475"/>
            <a:ext cx="85852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This code: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price_per_ounce_1 = 10.2372;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price_per_ounce_2 = 117.2;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price_per_ounce_3 = 6.9923435;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setprecision(2);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setw(8) &lt;&lt; price_per_ounce_1;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setw(8) &lt;&lt; price_per_ounce_2;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setw(8) &lt;&lt; price_per_ounce_3;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>
                <a:latin typeface="Courier New" panose="02070309020205020404" pitchFamily="49" charset="0"/>
              </a:rPr>
              <a:t>--------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>
                <a:latin typeface="Courier New" panose="02070309020205020404" pitchFamily="49" charset="0"/>
              </a:rPr>
              <a:t> &lt;&lt; endl;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produces this output: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   10.24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117.20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6.99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--------</a:t>
            </a:r>
          </a:p>
          <a:p>
            <a:pPr>
              <a:lnSpc>
                <a:spcPct val="80000"/>
              </a:lnSpc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249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88400" cy="533400"/>
          </a:xfrm>
        </p:spPr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setprecision</a:t>
            </a:r>
            <a:r>
              <a:rPr lang="en-US" altLang="en-US" dirty="0"/>
              <a:t> versus </a:t>
            </a:r>
            <a:r>
              <a:rPr lang="en-US" altLang="en-US" dirty="0" err="1">
                <a:latin typeface="Courier New" panose="02070309020205020404" pitchFamily="49" charset="0"/>
              </a:rPr>
              <a:t>setw</a:t>
            </a:r>
            <a:r>
              <a:rPr lang="en-US" altLang="en-US" dirty="0">
                <a:latin typeface="Courier New" panose="02070309020205020404" pitchFamily="49" charset="0"/>
              </a:rPr>
              <a:t>: </a:t>
            </a:r>
            <a:r>
              <a:rPr lang="en-US" altLang="en-US" dirty="0">
                <a:latin typeface="+mn-lt"/>
              </a:rPr>
              <a:t>Persistence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001627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	There is a notable difference between the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setprecision</a:t>
            </a:r>
            <a:r>
              <a:rPr lang="en-US" altLang="en-US" sz="2400" dirty="0"/>
              <a:t> and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dirty="0"/>
              <a:t> manipulators.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Once you set the precision, that precision is used for all floating-point numbers until the next time you set the precision.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But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dirty="0"/>
              <a:t> affects only the </a:t>
            </a:r>
            <a:r>
              <a:rPr lang="en-US" altLang="en-US" sz="2400" i="1" dirty="0"/>
              <a:t>next </a:t>
            </a:r>
            <a:r>
              <a:rPr lang="en-US" altLang="en-US" sz="2400" dirty="0"/>
              <a:t>value.</a:t>
            </a:r>
          </a:p>
          <a:p>
            <a:pPr>
              <a:buFontTx/>
              <a:buNone/>
            </a:pPr>
            <a:r>
              <a:rPr lang="en-US" altLang="en-US" sz="2400" dirty="0"/>
              <a:t> 	Subsequent values are formatted without added spaces.</a:t>
            </a:r>
          </a:p>
        </p:txBody>
      </p:sp>
      <p:sp>
        <p:nvSpPr>
          <p:cNvPr id="1259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Variable Definitions: More Examples</a:t>
            </a:r>
          </a:p>
        </p:txBody>
      </p:sp>
      <p:sp>
        <p:nvSpPr>
          <p:cNvPr id="256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565969"/>
              </p:ext>
            </p:extLst>
          </p:nvPr>
        </p:nvGraphicFramePr>
        <p:xfrm>
          <a:off x="304800" y="1397000"/>
          <a:ext cx="8365474" cy="427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1: Variable Definitions in C++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cans = 6;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an integer variable and initializes it with 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total = cans +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initial value need not be a constant. (Of course, cans and bottles must have been previously defined.)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bottles = "10";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Error: You cannot initialize an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i="1" baseline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rgbClr val="FF0000"/>
                          </a:solidFill>
                        </a:rPr>
                        <a:t>variable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 with a 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an integer variable without initializing it. This can be a cause for errors—see Common Error 2.2.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cans, bottles;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two integer variables in a single statement. In this book, we will define each variable in a separate statement.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bottles = 1;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Caution: The type is missing. This statement is not a definition but an assignment of a new value to an existing variable—see Section 2.1.4.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Complete Program for Volumes</a:t>
            </a:r>
          </a:p>
        </p:txBody>
      </p:sp>
      <p:sp>
        <p:nvSpPr>
          <p:cNvPr id="126979" name="Text Box 4"/>
          <p:cNvSpPr txBox="1">
            <a:spLocks noChangeArrowheads="1"/>
          </p:cNvSpPr>
          <p:nvPr/>
        </p:nvSpPr>
        <p:spPr bwMode="auto">
          <a:xfrm>
            <a:off x="6540500" y="134938"/>
            <a:ext cx="2438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>
                <a:latin typeface="Arial" panose="020B0604020202020204" pitchFamily="34" charset="0"/>
              </a:rPr>
              <a:t>ch02/volume2.cpp</a:t>
            </a:r>
          </a:p>
        </p:txBody>
      </p:sp>
      <p:sp>
        <p:nvSpPr>
          <p:cNvPr id="1269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53975" y="1038225"/>
            <a:ext cx="9458325" cy="494289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iomanip</a:t>
            </a:r>
            <a:r>
              <a:rPr lang="en-US" altLang="en-US" sz="1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Read price per pack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"Please enter the price for a six-pack: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pack_price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pack_price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Read can volume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"Please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enter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the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volume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for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each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can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(in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ounces):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2698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3715" y="803790"/>
            <a:ext cx="929005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latin typeface="Courier New" panose="02070309020205020404" pitchFamily="49" charset="0"/>
              </a:rPr>
              <a:t>// Compute pack volume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latin typeface="Courier New" panose="02070309020205020404" pitchFamily="49" charset="0"/>
              </a:rPr>
              <a:t> double CANS_PER_PACK = 6;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* CANS_PER_PACK;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Compute and print price per ounce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price_per_ounce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pack_price</a:t>
            </a:r>
            <a:r>
              <a:rPr lang="en-US" altLang="en-US" sz="1800" b="1" dirty="0">
                <a:latin typeface="Courier New" panose="02070309020205020404" pitchFamily="49" charset="0"/>
              </a:rPr>
              <a:t> /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pack_volume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fixed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setprecision</a:t>
            </a:r>
            <a:r>
              <a:rPr lang="en-US" altLang="en-US" sz="1800" b="1" dirty="0">
                <a:latin typeface="Courier New" panose="02070309020205020404" pitchFamily="49" charset="0"/>
              </a:rPr>
              <a:t>(2);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"Price per ounce: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price_per_ounce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Sample Program Run: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Please enter the price for a six-pack: 2.95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Please enter the volume for each can (in ounces): 12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Price per ounce: 0.04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Complete Program for Volumes (continued)</a:t>
            </a:r>
          </a:p>
        </p:txBody>
      </p:sp>
      <p:sp>
        <p:nvSpPr>
          <p:cNvPr id="1280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815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598666" cy="533400"/>
          </a:xfrm>
        </p:spPr>
        <p:txBody>
          <a:bodyPr/>
          <a:lstStyle/>
          <a:p>
            <a:r>
              <a:rPr lang="en-US" dirty="0"/>
              <a:t>Problem Solving: Before you write C++, do it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066" y="964111"/>
                <a:ext cx="8229600" cy="5139234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400" dirty="0"/>
                  <a:t>Write the algorithm (steps) in English, and carry out hand calculations to verify it</a:t>
                </a:r>
              </a:p>
              <a:p>
                <a:pPr lvl="1" eaLnBrk="1" hangingPunct="1">
                  <a:lnSpc>
                    <a:spcPct val="75000"/>
                  </a:lnSpc>
                  <a:spcBef>
                    <a:spcPct val="50000"/>
                  </a:spcBef>
                </a:pPr>
                <a:r>
                  <a:rPr lang="en-US" altLang="en-US" sz="2000" u="sng" dirty="0"/>
                  <a:t>before</a:t>
                </a:r>
                <a:r>
                  <a:rPr lang="en-US" altLang="en-US" sz="2000" dirty="0"/>
                  <a:t> typing your C++ code.</a:t>
                </a:r>
                <a:endParaRPr lang="en-US" altLang="en-US" sz="2400" dirty="0"/>
              </a:p>
              <a:p>
                <a:pPr lvl="1" eaLnBrk="1" hangingPunct="1">
                  <a:lnSpc>
                    <a:spcPct val="75000"/>
                  </a:lnSpc>
                  <a:spcBef>
                    <a:spcPct val="50000"/>
                  </a:spcBef>
                </a:pPr>
                <a:r>
                  <a:rPr lang="en-US" altLang="en-US" sz="2000" dirty="0"/>
                  <a:t>Pick simple, concrete values to test your algorithm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  <a:p>
                <a:pPr lvl="1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rial" panose="020B0604020202020204" pitchFamily="34" charset="0"/>
                  </a:rPr>
                  <a:t>Comments at the top of the program are a good place to write the algorithm first</a:t>
                </a:r>
              </a:p>
              <a:p>
                <a:pPr lvl="1" eaLnBrk="1" hangingPunct="1">
                  <a:lnSpc>
                    <a:spcPct val="75000"/>
                  </a:lnSpc>
                  <a:spcBef>
                    <a:spcPct val="50000"/>
                  </a:spcBef>
                </a:pPr>
                <a:endParaRPr lang="en-US" sz="2000" dirty="0">
                  <a:latin typeface="Arial" panose="020B0604020202020204" pitchFamily="34" charset="0"/>
                </a:endParaRPr>
              </a:p>
              <a:p>
                <a:pPr eaLnBrk="1" hangingPunct="1">
                  <a:lnSpc>
                    <a:spcPct val="75000"/>
                  </a:lnSpc>
                  <a:spcBef>
                    <a:spcPct val="50000"/>
                  </a:spcBef>
                </a:pPr>
                <a:r>
                  <a:rPr lang="en-US" sz="2400" dirty="0">
                    <a:latin typeface="Arial" panose="020B0604020202020204" pitchFamily="34" charset="0"/>
                  </a:rPr>
                  <a:t>For example </a:t>
                </a:r>
                <a:r>
                  <a:rPr lang="en-US" sz="2000" dirty="0">
                    <a:latin typeface="Arial" panose="020B0604020202020204" pitchFamily="34" charset="0"/>
                  </a:rPr>
                  <a:t>(Ch. 2.4, Self Check 2&amp;3), </a:t>
                </a:r>
                <a:r>
                  <a:rPr lang="en-US" sz="2400" dirty="0">
                    <a:latin typeface="Arial" panose="020B0604020202020204" pitchFamily="34" charset="0"/>
                  </a:rPr>
                  <a:t>write the pseudocode for the following problem, and test with 2 sets of values:</a:t>
                </a:r>
              </a:p>
              <a:p>
                <a:pPr lvl="1" eaLnBrk="1" hangingPunct="1">
                  <a:spcBef>
                    <a:spcPct val="50000"/>
                  </a:spcBef>
                </a:pPr>
                <a:r>
                  <a:rPr lang="en-US" sz="2000" dirty="0"/>
                  <a:t>model inflating a spherical balloon. First the balloon is inflated to a diameter (which is provided as an input). Then inflate the balloon by an inch, and display the amount the volume has grown. Repeat that step twice. The volume of a sphere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066" y="964111"/>
                <a:ext cx="8229600" cy="5139234"/>
              </a:xfrm>
              <a:blipFill rotWithShape="0">
                <a:blip r:embed="rId2"/>
                <a:stretch>
                  <a:fillRect l="-1037" t="-83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254376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12056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52400"/>
            <a:ext cx="6581775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Strings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6625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Strings are sequences of characters: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"Hello world"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Include the string header, so you can create variables to hold strings: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iostream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&lt;string&gt;</a:t>
            </a: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using namespace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...</a:t>
            </a: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name = "Harry";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// literal string "Harry" stored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904091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52400"/>
            <a:ext cx="6581775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String Initializations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String variables are automatically initialized to the empty string if you don’t initialize them: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response;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// literal string "" stored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""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called the empty or null string.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83885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52400"/>
            <a:ext cx="6581775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Concatenation of Strings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Use the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</a:t>
            </a:r>
            <a:r>
              <a:rPr lang="en-US" altLang="en-US" sz="2400">
                <a:ea typeface="ＭＳ Ｐゴシック" panose="020B0600070205080204" pitchFamily="34" charset="-128"/>
              </a:rPr>
              <a:t> operator to </a:t>
            </a:r>
            <a:r>
              <a:rPr lang="en-US" altLang="en-US" sz="2400" i="1">
                <a:ea typeface="ＭＳ Ｐゴシック" panose="020B0600070205080204" pitchFamily="34" charset="-128"/>
              </a:rPr>
              <a:t>concatenate </a:t>
            </a:r>
            <a:r>
              <a:rPr lang="en-US" altLang="en-US" sz="2400">
                <a:ea typeface="ＭＳ Ｐゴシック" panose="020B0600070205080204" pitchFamily="34" charset="-128"/>
              </a:rPr>
              <a:t>strings;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that is, put them together to yield a longer string.</a:t>
            </a:r>
          </a:p>
          <a:p>
            <a:pPr eaLnBrk="1" hangingPunct="1">
              <a:buFontTx/>
              <a:buNone/>
            </a:pPr>
            <a:endParaRPr lang="en-US" altLang="en-US" sz="120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fname = "Harry";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lname = "Morgan";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name = fname + lname; //need a space!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name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name = fname + " " + lname; //got a 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name &lt;&lt; endl;</a:t>
            </a:r>
          </a:p>
          <a:p>
            <a:pPr eaLnBrk="1" hangingPunct="1">
              <a:buFontTx/>
              <a:buNone/>
            </a:pPr>
            <a:endParaRPr lang="en-US" altLang="en-US" sz="1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The output will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	HarryMorgan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	Harry Morgan</a:t>
            </a:r>
          </a:p>
        </p:txBody>
      </p:sp>
      <p:sp>
        <p:nvSpPr>
          <p:cNvPr id="645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46005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227888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Common Error – Concatenation of literal strings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06600"/>
            <a:ext cx="8610600" cy="3494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greeting = "Hello, " + " World!";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			  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will not compile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Literal strings cannot be concatenated.  And it’s pointless anyway, just do:</a:t>
            </a: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greeting = "Hello World!";</a:t>
            </a: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5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250726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Input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You can read a string from the console: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    </a:t>
            </a:r>
            <a:r>
              <a:rPr lang="en-US" altLang="en-US" sz="1200" dirty="0"/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"Please enter your name: ";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string name;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name;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When a string is read with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z="2400" dirty="0"/>
              <a:t> operator,</a:t>
            </a:r>
            <a:br>
              <a:rPr lang="en-US" altLang="en-US" sz="2400" dirty="0"/>
            </a:br>
            <a:r>
              <a:rPr lang="en-US" altLang="en-US" sz="2400" dirty="0"/>
              <a:t>only one word is placed into the </a:t>
            </a:r>
            <a:r>
              <a:rPr lang="en-US" altLang="en-US" sz="2400" b="1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variable.</a:t>
            </a:r>
            <a:br>
              <a:rPr lang="en-US" altLang="en-US" sz="2400" dirty="0"/>
            </a:br>
            <a:br>
              <a:rPr lang="en-US" altLang="en-US" sz="1000" dirty="0"/>
            </a:br>
            <a:r>
              <a:rPr lang="en-US" altLang="en-US" sz="2400" dirty="0"/>
              <a:t>For example, suppose the user types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Harry Morgan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as the response to the prompt.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Only the string "Harry" is placed into the variable name.</a:t>
            </a:r>
          </a:p>
        </p:txBody>
      </p:sp>
      <p:sp>
        <p:nvSpPr>
          <p:cNvPr id="1331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>
                <a:latin typeface="+mn-lt"/>
              </a:rPr>
              <a:t>Number</a:t>
            </a:r>
            <a:r>
              <a:rPr lang="en-US" altLang="en-US" sz="800">
                <a:latin typeface="+mn-lt"/>
              </a:rPr>
              <a:t> </a:t>
            </a:r>
            <a:r>
              <a:rPr lang="en-US" altLang="en-US">
                <a:latin typeface="+mn-lt"/>
              </a:rPr>
              <a:t>Types</a:t>
            </a:r>
          </a:p>
        </p:txBody>
      </p:sp>
      <p:sp>
        <p:nvSpPr>
          <p:cNvPr id="27651" name="Text Box 6"/>
          <p:cNvSpPr txBox="1">
            <a:spLocks noChangeArrowheads="1"/>
          </p:cNvSpPr>
          <p:nvPr/>
        </p:nvSpPr>
        <p:spPr bwMode="auto">
          <a:xfrm>
            <a:off x="0" y="925513"/>
            <a:ext cx="91440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1600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sz="1600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 i="0">
                <a:latin typeface="+mn-lt"/>
              </a:rPr>
              <a:t>A number written by a programmer is called a </a:t>
            </a:r>
            <a:r>
              <a:rPr lang="en-US" altLang="en-US" sz="2400">
                <a:latin typeface="+mn-lt"/>
              </a:rPr>
              <a:t>number literal</a:t>
            </a:r>
            <a:r>
              <a:rPr lang="en-US" altLang="en-US" sz="2400" i="0">
                <a:latin typeface="+mn-lt"/>
              </a:rPr>
              <a:t>.</a:t>
            </a:r>
            <a:r>
              <a:rPr lang="en-US" altLang="en-US" i="0">
                <a:latin typeface="+mn-lt"/>
              </a:rPr>
              <a:t> 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endParaRPr lang="en-US" altLang="en-US" i="0">
              <a:latin typeface="+mn-lt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 i="0">
                <a:latin typeface="+mn-lt"/>
              </a:rPr>
              <a:t>There are rules for writing literal values:</a:t>
            </a:r>
          </a:p>
        </p:txBody>
      </p:sp>
      <p:sp>
        <p:nvSpPr>
          <p:cNvPr id="276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+mn-lt"/>
              </a:rPr>
              <a:t>Big C++ </a:t>
            </a:r>
            <a:r>
              <a:rPr lang="en-US" altLang="en-US" sz="1200" i="0" dirty="0">
                <a:latin typeface="+mn-lt"/>
              </a:rPr>
              <a:t> by Cay </a:t>
            </a:r>
            <a:r>
              <a:rPr lang="en-US" altLang="en-US" sz="1200" i="0" dirty="0" err="1">
                <a:latin typeface="+mn-lt"/>
              </a:rPr>
              <a:t>Horstmann</a:t>
            </a:r>
            <a:endParaRPr lang="en-US" altLang="en-US" sz="1200" i="0" dirty="0">
              <a:latin typeface="+mn-lt"/>
            </a:endParaRPr>
          </a:p>
          <a:p>
            <a:pPr algn="r" eaLnBrk="1" hangingPunct="1"/>
            <a:r>
              <a:rPr lang="en-US" altLang="en-US" sz="1200" i="0" dirty="0">
                <a:latin typeface="+mn-lt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Input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You can use another input string to read the second word: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"Please enter your name: ";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string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fname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lname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fname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lname</a:t>
            </a:r>
            <a:r>
              <a:rPr lang="en-US" altLang="en-US" sz="2400" b="1" dirty="0">
                <a:latin typeface="Courier New" panose="02070309020205020404" pitchFamily="49" charset="0"/>
              </a:rPr>
              <a:t>;  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//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fname</a:t>
            </a:r>
            <a:r>
              <a:rPr lang="en-US" altLang="en-US" sz="2400" b="1" dirty="0">
                <a:latin typeface="Courier New" panose="02070309020205020404" pitchFamily="49" charset="0"/>
              </a:rPr>
              <a:t> gets Harry,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lname</a:t>
            </a:r>
            <a:r>
              <a:rPr lang="en-US" altLang="en-US" sz="2400" b="1" dirty="0">
                <a:latin typeface="Courier New" panose="02070309020205020404" pitchFamily="49" charset="0"/>
              </a:rPr>
              <a:t> gets Morgan</a:t>
            </a:r>
          </a:p>
        </p:txBody>
      </p:sp>
      <p:sp>
        <p:nvSpPr>
          <p:cNvPr id="1341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Functions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b="1">
                <a:latin typeface="Courier New" panose="02070309020205020404" pitchFamily="49" charset="0"/>
              </a:rPr>
              <a:t>length</a:t>
            </a:r>
            <a:r>
              <a:rPr lang="en-US" altLang="en-US" sz="2400"/>
              <a:t> </a:t>
            </a:r>
            <a:r>
              <a:rPr lang="en-US" altLang="en-US" sz="2400" i="1"/>
              <a:t>member function</a:t>
            </a:r>
            <a:r>
              <a:rPr lang="en-US" altLang="en-US" sz="2400"/>
              <a:t> yields the number of characters in a string.</a:t>
            </a:r>
          </a:p>
          <a:p>
            <a:pPr eaLnBrk="1" hangingPunct="1"/>
            <a:r>
              <a:rPr lang="en-US" altLang="en-US" sz="2400"/>
              <a:t>Unlike the </a:t>
            </a:r>
            <a:r>
              <a:rPr lang="en-US" altLang="en-US" sz="2400" b="1">
                <a:latin typeface="Courier New" panose="02070309020205020404" pitchFamily="49" charset="0"/>
              </a:rPr>
              <a:t>sqrt</a:t>
            </a:r>
            <a:r>
              <a:rPr lang="en-US" altLang="en-US" sz="2400"/>
              <a:t> or </a:t>
            </a:r>
            <a:r>
              <a:rPr lang="en-US" altLang="en-US" sz="2400" b="1">
                <a:latin typeface="Courier New" panose="02070309020205020404" pitchFamily="49" charset="0"/>
              </a:rPr>
              <a:t>pow</a:t>
            </a:r>
            <a:r>
              <a:rPr lang="en-US" altLang="en-US" sz="2400"/>
              <a:t> function, the </a:t>
            </a:r>
            <a:r>
              <a:rPr lang="en-US" altLang="en-US" sz="2400" b="1">
                <a:latin typeface="Courier New" panose="02070309020205020404" pitchFamily="49" charset="0"/>
              </a:rPr>
              <a:t>length</a:t>
            </a:r>
            <a:r>
              <a:rPr lang="en-US" altLang="en-US" sz="2400"/>
              <a:t> function is </a:t>
            </a:r>
            <a:r>
              <a:rPr lang="en-US" altLang="en-US" sz="2400" i="1"/>
              <a:t>invoked</a:t>
            </a:r>
            <a:r>
              <a:rPr lang="en-US" altLang="en-US" sz="2400"/>
              <a:t> with the </a:t>
            </a:r>
            <a:r>
              <a:rPr lang="en-US" altLang="en-US" sz="2400" i="1"/>
              <a:t>dot notation</a:t>
            </a:r>
            <a:r>
              <a:rPr lang="en-US" altLang="en-US" sz="2400"/>
              <a:t>: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int n = name.length();</a:t>
            </a:r>
          </a:p>
          <a:p>
            <a:pPr eaLnBrk="1" hangingPunct="1"/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517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substr</a:t>
            </a:r>
            <a:r>
              <a:rPr lang="en-US" altLang="en-US" dirty="0"/>
              <a:t> Function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Once you have a string, you can extract substrings by using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substr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member function.</a:t>
            </a:r>
          </a:p>
          <a:p>
            <a:pPr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s.substr</a:t>
            </a:r>
            <a:r>
              <a:rPr lang="en-US" altLang="en-US" sz="2400" b="1" dirty="0">
                <a:latin typeface="Courier New" panose="02070309020205020404" pitchFamily="49" charset="0"/>
              </a:rPr>
              <a:t>(start, length)</a:t>
            </a:r>
            <a:br>
              <a:rPr lang="en-US" altLang="en-US" sz="2400" dirty="0"/>
            </a:br>
            <a:r>
              <a:rPr lang="en-US" altLang="en-US" sz="2400" dirty="0"/>
              <a:t>returns a </a:t>
            </a:r>
            <a:r>
              <a:rPr lang="en-US" altLang="en-US" sz="2400" b="1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that is made from the characters in the </a:t>
            </a:r>
            <a:r>
              <a:rPr lang="en-US" altLang="en-US" sz="2400" b="1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 </a:t>
            </a:r>
            <a:r>
              <a:rPr lang="en-US" altLang="en-US" sz="2400" b="1" dirty="0">
                <a:latin typeface="Courier New" panose="02070309020205020404" pitchFamily="49" charset="0"/>
              </a:rPr>
              <a:t>s</a:t>
            </a:r>
            <a:r>
              <a:rPr lang="en-US" altLang="en-US" sz="2400" dirty="0"/>
              <a:t>, starting at character </a:t>
            </a:r>
            <a:r>
              <a:rPr lang="en-US" altLang="en-US" sz="2400" b="1" dirty="0">
                <a:latin typeface="Courier New" panose="02070309020205020404" pitchFamily="49" charset="0"/>
              </a:rPr>
              <a:t>start</a:t>
            </a:r>
            <a:r>
              <a:rPr lang="en-US" altLang="en-US" sz="2400" dirty="0"/>
              <a:t>, and containing </a:t>
            </a:r>
            <a:r>
              <a:rPr lang="en-US" altLang="en-US" sz="2400" b="1" dirty="0">
                <a:latin typeface="Courier New" panose="02070309020205020404" pitchFamily="49" charset="0"/>
              </a:rPr>
              <a:t>length</a:t>
            </a:r>
            <a:r>
              <a:rPr lang="en-US" altLang="en-US" sz="2400" dirty="0"/>
              <a:t> characters. (</a:t>
            </a:r>
            <a:r>
              <a:rPr lang="en-US" altLang="en-US" sz="2400" b="1" dirty="0">
                <a:latin typeface="Courier New" panose="02070309020205020404" pitchFamily="49" charset="0"/>
              </a:rPr>
              <a:t>start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latin typeface="Courier New" panose="02070309020205020404" pitchFamily="49" charset="0"/>
              </a:rPr>
              <a:t>length</a:t>
            </a:r>
            <a:r>
              <a:rPr lang="en-US" altLang="en-US" sz="2400" dirty="0"/>
              <a:t> are integers)</a:t>
            </a:r>
          </a:p>
          <a:p>
            <a:pPr lvl="1" eaLnBrk="1" hangingPunct="1"/>
            <a:r>
              <a:rPr lang="en-US" altLang="en-US" sz="2000" dirty="0"/>
              <a:t>NOTE: the first character has an index of 0, not 1.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greeting = "Hello, World!";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sub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greeting.substr</a:t>
            </a:r>
            <a:r>
              <a:rPr lang="en-US" altLang="en-US" sz="2400" b="1" dirty="0">
                <a:latin typeface="Courier New" panose="02070309020205020404" pitchFamily="49" charset="0"/>
              </a:rPr>
              <a:t>(0, 2);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// sub contains "He"</a:t>
            </a:r>
          </a:p>
        </p:txBody>
      </p:sp>
      <p:sp>
        <p:nvSpPr>
          <p:cNvPr id="1361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Example of the </a:t>
            </a:r>
            <a:r>
              <a:rPr lang="en-US" altLang="en-US" dirty="0" err="1">
                <a:latin typeface="Courier New" panose="02070309020205020404" pitchFamily="49" charset="0"/>
              </a:rPr>
              <a:t>substr</a:t>
            </a:r>
            <a:r>
              <a:rPr lang="en-US" altLang="en-US" dirty="0"/>
              <a:t> Function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greeting = "Hello, World!";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w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greeting.substr</a:t>
            </a:r>
            <a:r>
              <a:rPr lang="en-US" altLang="en-US" sz="2400" b="1" dirty="0">
                <a:latin typeface="Courier New" panose="02070309020205020404" pitchFamily="49" charset="0"/>
              </a:rPr>
              <a:t>(7, 5);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// w contains "World" (not the !)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</a:rPr>
              <a:t>"World"</a:t>
            </a:r>
            <a:r>
              <a:rPr lang="en-US" altLang="en-US" sz="2400" dirty="0"/>
              <a:t> is 5 characters long but…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Why is 7 the position of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“W” </a:t>
            </a:r>
            <a:r>
              <a:rPr lang="en-US" altLang="en-US" sz="2400" dirty="0"/>
              <a:t>in </a:t>
            </a:r>
            <a:r>
              <a:rPr lang="en-US" altLang="en-US" sz="2400" b="1" dirty="0">
                <a:latin typeface="Courier New" panose="02070309020205020404" pitchFamily="49" charset="0"/>
              </a:rPr>
              <a:t>"World"</a:t>
            </a:r>
            <a:r>
              <a:rPr lang="en-US" altLang="en-US" sz="2400" dirty="0"/>
              <a:t>?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Why is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altLang="en-US" sz="2400" dirty="0"/>
              <a:t> not @ 8?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i="1" dirty="0"/>
              <a:t>Because the first character has an index of 0, not 1.</a:t>
            </a:r>
          </a:p>
        </p:txBody>
      </p:sp>
      <p:sp>
        <p:nvSpPr>
          <p:cNvPr id="1382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String Data Representation &amp; Character Positions</a:t>
            </a:r>
          </a:p>
        </p:txBody>
      </p:sp>
      <p:sp>
        <p:nvSpPr>
          <p:cNvPr id="13926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304800" y="9906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b="1" i="0" dirty="0"/>
              <a:t> H  e  l  </a:t>
            </a:r>
            <a:r>
              <a:rPr lang="en-US" altLang="en-US" sz="2800" b="1" i="0" dirty="0" err="1"/>
              <a:t>l</a:t>
            </a:r>
            <a:r>
              <a:rPr lang="en-US" altLang="en-US" sz="2800" b="1" i="0" dirty="0"/>
              <a:t>  o  ,     W  o  r  l  d  !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 i="0" dirty="0"/>
              <a:t> 0  1  2  3  4  5  6  7  8  9 </a:t>
            </a:r>
            <a:r>
              <a:rPr lang="en-US" altLang="en-US" sz="1400" b="1" i="0" dirty="0"/>
              <a:t> </a:t>
            </a:r>
            <a:r>
              <a:rPr lang="en-US" altLang="en-US" sz="2800" b="1" i="0" dirty="0"/>
              <a:t>10 11 12</a:t>
            </a:r>
            <a:endParaRPr lang="en-US" altLang="en-US" b="1" i="0" dirty="0"/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In most computer languages, the starting position 0 means  “start at the beginning.”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The first position in a </a:t>
            </a:r>
            <a:r>
              <a:rPr lang="en-US" altLang="en-US" sz="2400" i="0" dirty="0">
                <a:cs typeface="Courier New" panose="02070309020205020404" pitchFamily="49" charset="0"/>
              </a:rPr>
              <a:t>string</a:t>
            </a:r>
            <a:r>
              <a:rPr lang="en-US" altLang="en-US" sz="2400" i="0" dirty="0">
                <a:latin typeface="Arial" panose="020B0604020202020204" pitchFamily="34" charset="0"/>
              </a:rPr>
              <a:t> is labeled 0, the second 1, and so on. And don’t forget to count the space character after the comma—but the quotation marks are </a:t>
            </a:r>
            <a:r>
              <a:rPr lang="en-US" altLang="en-US" sz="2400" b="1" dirty="0">
                <a:latin typeface="Arial" panose="020B0604020202020204" pitchFamily="34" charset="0"/>
              </a:rPr>
              <a:t>not</a:t>
            </a:r>
            <a:r>
              <a:rPr lang="en-US" altLang="en-US" sz="2400" i="0" dirty="0">
                <a:latin typeface="Arial" panose="020B0604020202020204" pitchFamily="34" charset="0"/>
              </a:rPr>
              <a:t> stored.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position number of the last character</a:t>
            </a:r>
            <a:b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is always one less than the length of the 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string.</a:t>
            </a:r>
            <a:br>
              <a:rPr lang="en-US" altLang="en-US" sz="2400" dirty="0"/>
            </a:b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Character Positions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2663"/>
            <a:ext cx="8610600" cy="5245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H  e  l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l</a:t>
            </a:r>
            <a:r>
              <a:rPr lang="en-US" altLang="en-US" sz="2800" b="1" dirty="0">
                <a:latin typeface="Courier New" panose="02070309020205020404" pitchFamily="49" charset="0"/>
              </a:rPr>
              <a:t>  o  ,     W  o  r  l  d  ! </a:t>
            </a:r>
          </a:p>
          <a:p>
            <a:pPr eaLnBrk="1" hangingPunct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0  1  2  3  4  5  6  7  8  9 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</a:rPr>
              <a:t>10 11 12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greeting = "Hello, World!";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w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greeting.substr</a:t>
            </a:r>
            <a:r>
              <a:rPr lang="en-US" altLang="en-US" sz="2400" b="1" dirty="0">
                <a:latin typeface="Courier New" panose="02070309020205020404" pitchFamily="49" charset="0"/>
              </a:rPr>
              <a:t>(7);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// w contains "World!"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If you do not specify how many characters to the </a:t>
            </a:r>
            <a:r>
              <a:rPr lang="en-US" altLang="en-US" sz="2400" dirty="0" err="1"/>
              <a:t>substr</a:t>
            </a:r>
            <a:r>
              <a:rPr lang="en-US" altLang="en-US" sz="2400" dirty="0"/>
              <a:t>() function, you get all the rest.</a:t>
            </a:r>
          </a:p>
        </p:txBody>
      </p:sp>
      <p:sp>
        <p:nvSpPr>
          <p:cNvPr id="1413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Operations Examples: Table 8</a:t>
            </a:r>
          </a:p>
        </p:txBody>
      </p:sp>
      <p:sp>
        <p:nvSpPr>
          <p:cNvPr id="1443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23153"/>
              </p:ext>
            </p:extLst>
          </p:nvPr>
        </p:nvGraphicFramePr>
        <p:xfrm>
          <a:off x="191385" y="708156"/>
          <a:ext cx="8771861" cy="5806944"/>
        </p:xfrm>
        <a:graphic>
          <a:graphicData uri="http://schemas.openxmlformats.org/drawingml/2006/table">
            <a:tbl>
              <a:tblPr/>
              <a:tblGrid>
                <a:gridCol w="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3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Statement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Result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93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"C";</a:t>
                      </a:r>
                    </a:p>
                    <a:p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"++";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set to "C++"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applied to strings,+ denotes concatenation.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93">
                <a:tc>
                  <a:txBody>
                    <a:bodyPr/>
                    <a:lstStyle/>
                    <a:p>
                      <a:pPr algn="ctr"/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"C" + "++";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You cannot concatenate two string literals.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8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"Enter name: ";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name;</a:t>
                      </a:r>
                    </a:p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User input: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Harry Morgan)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 contains</a:t>
                      </a:r>
                    </a:p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"Harry"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 &gt;&gt; operator places the next word into the string variable.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060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"Enter name: ";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name &gt;&gt;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User input: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Harry Morgan)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 contains</a:t>
                      </a:r>
                    </a:p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"Harry", 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last_name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contains "Morgan"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multiple &gt;&gt; operators to read more than one word.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693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greeting = "H &amp; S";</a:t>
                      </a:r>
                    </a:p>
                    <a:p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greeting.length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 is set to 5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Each space counts as one character.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27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"Sally";</a:t>
                      </a:r>
                    </a:p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str2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str2 is set to "all"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Extracts the substring of length 3 starting at position 1. (The initial position is 0.)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5060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"Sally";</a:t>
                      </a:r>
                    </a:p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str2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str2 is set to "ally"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 you omit the length, all characters from the position until the end are included.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48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a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 is set to the initial letter in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Extracts the substring of length 1 starting at position 0.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48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b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str.length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- 1);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 is set to the last letter in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last letter has position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str.length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 - 1. We need not specify the length.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737023" y="1412841"/>
            <a:ext cx="873463" cy="3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Functions, Complete Program Example</a:t>
            </a:r>
          </a:p>
        </p:txBody>
      </p:sp>
      <p:sp>
        <p:nvSpPr>
          <p:cNvPr id="146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5181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2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#include &lt;string&gt;</a:t>
            </a: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 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"Enter your first name: ";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string first;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 &gt;&gt; first;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"Enter your significant other's first name: ";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string second;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 &gt;&gt; second;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string initials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first.substr</a:t>
            </a:r>
            <a:r>
              <a:rPr lang="en-US" altLang="en-US" sz="1800" b="1" dirty="0">
                <a:latin typeface="Courier New" panose="02070309020205020404" pitchFamily="49" charset="0"/>
              </a:rPr>
              <a:t>(0, 1)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+ "&amp;"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second.substr</a:t>
            </a:r>
            <a:r>
              <a:rPr lang="en-US" altLang="en-US" sz="1800" b="1" dirty="0">
                <a:latin typeface="Courier New" panose="02070309020205020404" pitchFamily="49" charset="0"/>
              </a:rPr>
              <a:t>(0, 1);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initials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6436" name="Rectangle 6"/>
          <p:cNvSpPr>
            <a:spLocks noChangeArrowheads="1"/>
          </p:cNvSpPr>
          <p:nvPr/>
        </p:nvSpPr>
        <p:spPr bwMode="auto">
          <a:xfrm>
            <a:off x="7019925" y="815975"/>
            <a:ext cx="20018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0">
                <a:latin typeface="Arial" panose="020B0604020202020204" pitchFamily="34" charset="0"/>
              </a:rPr>
              <a:t>ch02/initials.cpp</a:t>
            </a:r>
          </a:p>
        </p:txBody>
      </p:sp>
      <p:sp>
        <p:nvSpPr>
          <p:cNvPr id="14643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04" y="152400"/>
            <a:ext cx="6888296" cy="533400"/>
          </a:xfrm>
        </p:spPr>
        <p:txBody>
          <a:bodyPr/>
          <a:lstStyle/>
          <a:p>
            <a:r>
              <a:rPr lang="en-US" dirty="0"/>
              <a:t>Representing Characters: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6140"/>
            <a:ext cx="8565614" cy="4525962"/>
          </a:xfrm>
        </p:spPr>
        <p:txBody>
          <a:bodyPr/>
          <a:lstStyle/>
          <a:p>
            <a:r>
              <a:rPr lang="en-US" sz="2400" dirty="0"/>
              <a:t>Printable characters in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/>
              <a:t>are stored as</a:t>
            </a:r>
          </a:p>
          <a:p>
            <a:pPr marL="0" indent="0">
              <a:buNone/>
            </a:pPr>
            <a:r>
              <a:rPr lang="en-US" sz="2400" dirty="0"/>
              <a:t> bits in a computer, just like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The bit patterns are standardized:</a:t>
            </a:r>
          </a:p>
          <a:p>
            <a:pPr lvl="1"/>
            <a:r>
              <a:rPr lang="en-US" sz="2000" dirty="0"/>
              <a:t>ASCII (American Standard Code for Information Interchange) is 7 bits long, specifying 2</a:t>
            </a:r>
            <a:r>
              <a:rPr lang="en-US" sz="2000" baseline="30000" dirty="0"/>
              <a:t>7</a:t>
            </a:r>
            <a:r>
              <a:rPr lang="en-US" sz="2000" dirty="0"/>
              <a:t> = 128 codes:</a:t>
            </a:r>
          </a:p>
          <a:p>
            <a:pPr lvl="2"/>
            <a:r>
              <a:rPr lang="en-US" sz="1600" dirty="0"/>
              <a:t>26 uppercase letters A through Z +  26 lowercase letters a through z</a:t>
            </a:r>
          </a:p>
          <a:p>
            <a:pPr lvl="2"/>
            <a:r>
              <a:rPr lang="en-US" sz="1600" dirty="0"/>
              <a:t>10 digits</a:t>
            </a:r>
          </a:p>
          <a:p>
            <a:pPr lvl="2"/>
            <a:r>
              <a:rPr lang="en-US" sz="1600" dirty="0"/>
              <a:t>32 typographical symbols such as +, -, ', \...</a:t>
            </a:r>
          </a:p>
          <a:p>
            <a:pPr lvl="2"/>
            <a:r>
              <a:rPr lang="en-US" sz="1600" dirty="0"/>
              <a:t>34 control characters such as space, newline, and 32 others for controlling printers and other devices. </a:t>
            </a:r>
          </a:p>
          <a:p>
            <a:pPr lvl="1"/>
            <a:r>
              <a:rPr lang="en-US" sz="2000" dirty="0"/>
              <a:t>Unicode, which has replaced ASCII in most cases, is 21 bits</a:t>
            </a:r>
          </a:p>
          <a:p>
            <a:pPr lvl="2"/>
            <a:r>
              <a:rPr lang="en-US" sz="1600" dirty="0"/>
              <a:t>superset of ASCII; the first 128 codes match</a:t>
            </a:r>
          </a:p>
          <a:p>
            <a:pPr lvl="2"/>
            <a:r>
              <a:rPr lang="en-US" sz="1600" dirty="0"/>
              <a:t>The extra bits allow many more characters (2</a:t>
            </a:r>
            <a:r>
              <a:rPr lang="en-US" sz="1600" baseline="30000" dirty="0"/>
              <a:t>21</a:t>
            </a:r>
            <a:r>
              <a:rPr lang="en-US" sz="1600" dirty="0"/>
              <a:t> &gt; 2x10</a:t>
            </a:r>
            <a:r>
              <a:rPr lang="en-US" sz="1600" baseline="30000" dirty="0"/>
              <a:t>6</a:t>
            </a:r>
            <a:r>
              <a:rPr lang="en-US" sz="1600" dirty="0"/>
              <a:t>), required for worldwide languages</a:t>
            </a:r>
          </a:p>
          <a:p>
            <a:pPr lvl="2"/>
            <a:r>
              <a:rPr lang="en-US" sz="1600" dirty="0"/>
              <a:t>About 136,000 characters have been assigned so far</a:t>
            </a:r>
          </a:p>
          <a:p>
            <a:pPr lvl="2"/>
            <a:r>
              <a:rPr lang="en-US" sz="1600" dirty="0"/>
              <a:t>UTF-8 is the 8-bit subset of Unicode, and UTF-16 is 16-bit, often used by websites and compilers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pic>
        <p:nvPicPr>
          <p:cNvPr id="5" name="Picture 4" descr="Photo of street sign with various languages and character sets, including English, Hebrew, and Arabic."/>
          <p:cNvPicPr>
            <a:picLocks noChangeAspect="1"/>
          </p:cNvPicPr>
          <p:nvPr/>
        </p:nvPicPr>
        <p:blipFill rotWithShape="1">
          <a:blip r:embed="rId2"/>
          <a:srcRect b="17889"/>
          <a:stretch/>
        </p:blipFill>
        <p:spPr>
          <a:xfrm>
            <a:off x="6866262" y="152400"/>
            <a:ext cx="2057400" cy="12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42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3912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10146</TotalTime>
  <Words>6104</Words>
  <Application>Microsoft Office PowerPoint</Application>
  <PresentationFormat>On-screen Show (4:3)</PresentationFormat>
  <Paragraphs>1272</Paragraphs>
  <Slides>104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7" baseType="lpstr">
      <vt:lpstr>ＭＳ Ｐゴシック</vt:lpstr>
      <vt:lpstr>ＭＳ Ｐゴシック</vt:lpstr>
      <vt:lpstr>Arial</vt:lpstr>
      <vt:lpstr>Arial Unicode MS</vt:lpstr>
      <vt:lpstr>Blackadder ITC</vt:lpstr>
      <vt:lpstr>Cambria Math</vt:lpstr>
      <vt:lpstr>Comic Sans MS</vt:lpstr>
      <vt:lpstr>Courier New</vt:lpstr>
      <vt:lpstr>DejaVuSans</vt:lpstr>
      <vt:lpstr>StempelGaramond-Roman</vt:lpstr>
      <vt:lpstr>STIXTwoText</vt:lpstr>
      <vt:lpstr>Default Design</vt:lpstr>
      <vt:lpstr>Equation</vt:lpstr>
      <vt:lpstr>Chapter Two: Fundamental                        Data Types</vt:lpstr>
      <vt:lpstr>Chapter Goals</vt:lpstr>
      <vt:lpstr>Topic 1</vt:lpstr>
      <vt:lpstr>Variables</vt:lpstr>
      <vt:lpstr>Variables: Like a Parking Garage</vt:lpstr>
      <vt:lpstr>Variable Definitions</vt:lpstr>
      <vt:lpstr>Variable Definitions: Example</vt:lpstr>
      <vt:lpstr>Variable Definitions: More Examples</vt:lpstr>
      <vt:lpstr>Number Types</vt:lpstr>
      <vt:lpstr>Number  Literals: Table 2</vt:lpstr>
      <vt:lpstr>Number Type Examples</vt:lpstr>
      <vt:lpstr>Variable Names</vt:lpstr>
      <vt:lpstr>Variable Naming Rules</vt:lpstr>
      <vt:lpstr>Variable Name Examples: Table 3</vt:lpstr>
      <vt:lpstr>The Assignment Statement</vt:lpstr>
      <vt:lpstr>Assignment Statement Example</vt:lpstr>
      <vt:lpstr>Assignment Statement: Defining vs. Assigning</vt:lpstr>
      <vt:lpstr>The Meaning of the Assignment = Symbol</vt:lpstr>
      <vt:lpstr>Assignment Examples</vt:lpstr>
      <vt:lpstr>Constants</vt:lpstr>
      <vt:lpstr>Constants Prevent Unclear Numbers in Code</vt:lpstr>
      <vt:lpstr>Constants Prevent Unclear Numbers in Code (2)</vt:lpstr>
      <vt:lpstr>Constants Prevent Unclear Numbers in Code (3)</vt:lpstr>
      <vt:lpstr>Constants again</vt:lpstr>
      <vt:lpstr>Comments</vt:lpstr>
      <vt:lpstr>Comments: // or /*  multi-line */</vt:lpstr>
      <vt:lpstr>Complete Program: volume1.cpp</vt:lpstr>
      <vt:lpstr>Common Error – Using Undefined Variables</vt:lpstr>
      <vt:lpstr>Common Error – Using Uninitialized Variables</vt:lpstr>
      <vt:lpstr>More Numeric Types in C++</vt:lpstr>
      <vt:lpstr>The float and long double types</vt:lpstr>
      <vt:lpstr>Floating Point</vt:lpstr>
      <vt:lpstr>Numeric Types in C++: Table 4</vt:lpstr>
      <vt:lpstr>Numeric Types: short and long, unsigned</vt:lpstr>
      <vt:lpstr>Integer Overflow</vt:lpstr>
      <vt:lpstr>Integer Overflow Example</vt:lpstr>
      <vt:lpstr>Common Error – Roundoff Errors</vt:lpstr>
      <vt:lpstr>Common Error – Roundoff Errors, continued</vt:lpstr>
      <vt:lpstr>Defining Variables with "auto"  (C++11 and later)</vt:lpstr>
      <vt:lpstr>Topic 2</vt:lpstr>
      <vt:lpstr>Arithmetic Operators</vt:lpstr>
      <vt:lpstr>Arithmetic Operator Precedence</vt:lpstr>
      <vt:lpstr>Increment and Decrement</vt:lpstr>
      <vt:lpstr>Increment and C++</vt:lpstr>
      <vt:lpstr>Integer Division and Remainder</vt:lpstr>
      <vt:lpstr>Integer Division and Remainder Example</vt:lpstr>
      <vt:lpstr>More Integer Division and Remainder Examples</vt:lpstr>
      <vt:lpstr>Converting Floating-Point Numbers to Integers</vt:lpstr>
      <vt:lpstr>Powers and Roots</vt:lpstr>
      <vt:lpstr>Powers and Roots – #include &lt;cmath&gt;</vt:lpstr>
      <vt:lpstr>Example of pow() function call</vt:lpstr>
      <vt:lpstr>Powers and Roots Examples: Table 5</vt:lpstr>
      <vt:lpstr>Other Mathematical Functions (from &lt;cmath&gt;): Table 6</vt:lpstr>
      <vt:lpstr>Math Function Examples</vt:lpstr>
      <vt:lpstr>Common Error – Unintended Integer Division</vt:lpstr>
      <vt:lpstr>Common Error – Unintended Integer Division, cont.</vt:lpstr>
      <vt:lpstr>More on Unintended Integer Division</vt:lpstr>
      <vt:lpstr>Avoiding Unintended Integer Division</vt:lpstr>
      <vt:lpstr>Common Error – Unbalanced Parentheses</vt:lpstr>
      <vt:lpstr>Unbalanced Parentheses – A Solution</vt:lpstr>
      <vt:lpstr>Common Error – Forgetting Header Files</vt:lpstr>
      <vt:lpstr>Including the Right Header Files</vt:lpstr>
      <vt:lpstr>Spaces in Expressions</vt:lpstr>
      <vt:lpstr>Spaces in Expressions: Unary Minus, Parentheses</vt:lpstr>
      <vt:lpstr>Casts </vt:lpstr>
      <vt:lpstr>Casts Convert Variable Types </vt:lpstr>
      <vt:lpstr>Combining Assignment and Arithmetic</vt:lpstr>
      <vt:lpstr>Topic 3</vt:lpstr>
      <vt:lpstr>Input</vt:lpstr>
      <vt:lpstr>Input with cin &gt;&gt;</vt:lpstr>
      <vt:lpstr>Input with cin &gt;&gt; to multiple variables</vt:lpstr>
      <vt:lpstr>Formatted Output</vt:lpstr>
      <vt:lpstr>Formatted Output for Dollars and Cents: setprecision()</vt:lpstr>
      <vt:lpstr>Formatted Output Examples: Table 7</vt:lpstr>
      <vt:lpstr>Formatted Output, Dollars and Cents</vt:lpstr>
      <vt:lpstr>Formatted Output with setw() to Align Columns</vt:lpstr>
      <vt:lpstr>Exercise: Formatting Examples</vt:lpstr>
      <vt:lpstr>Formatted Output, Another Example</vt:lpstr>
      <vt:lpstr>setprecision versus setw: Persistence</vt:lpstr>
      <vt:lpstr>A Complete Program for Volumes</vt:lpstr>
      <vt:lpstr>A Complete Program for Volumes (continued)</vt:lpstr>
      <vt:lpstr>Topic 4</vt:lpstr>
      <vt:lpstr>Problem Solving: Before you write C++, do it by hand</vt:lpstr>
      <vt:lpstr>Topic 5</vt:lpstr>
      <vt:lpstr>Strings</vt:lpstr>
      <vt:lpstr>String Initializations</vt:lpstr>
      <vt:lpstr>Concatenation of Strings</vt:lpstr>
      <vt:lpstr>Common Error – Concatenation of literal strings</vt:lpstr>
      <vt:lpstr>String Input</vt:lpstr>
      <vt:lpstr>String Input</vt:lpstr>
      <vt:lpstr>String Functions</vt:lpstr>
      <vt:lpstr>substr Function</vt:lpstr>
      <vt:lpstr>Another Example of the substr Function</vt:lpstr>
      <vt:lpstr>String Data Representation &amp; Character Positions</vt:lpstr>
      <vt:lpstr>String Character Positions</vt:lpstr>
      <vt:lpstr>String Operations Examples: Table 8</vt:lpstr>
      <vt:lpstr>String Functions, Complete Program Example</vt:lpstr>
      <vt:lpstr>Representing Characters: Unicode</vt:lpstr>
      <vt:lpstr>Topic 6</vt:lpstr>
      <vt:lpstr>Chapter Summary Part 1</vt:lpstr>
      <vt:lpstr>Chapter Summary Part 2</vt:lpstr>
      <vt:lpstr>Chapter Summary Part 3</vt:lpstr>
      <vt:lpstr>Chapter Summary Part 4</vt:lpstr>
      <vt:lpstr>Chapter Summary Part 5: Strings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Graig Donini</cp:lastModifiedBy>
  <cp:revision>2080</cp:revision>
  <dcterms:created xsi:type="dcterms:W3CDTF">2010-12-07T15:28:00Z</dcterms:created>
  <dcterms:modified xsi:type="dcterms:W3CDTF">2017-11-17T04:21:08Z</dcterms:modified>
</cp:coreProperties>
</file>