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73" r:id="rId2"/>
    <p:sldId id="901" r:id="rId3"/>
    <p:sldId id="269" r:id="rId4"/>
    <p:sldId id="442" r:id="rId5"/>
    <p:sldId id="898" r:id="rId6"/>
    <p:sldId id="445" r:id="rId7"/>
    <p:sldId id="447" r:id="rId8"/>
    <p:sldId id="456" r:id="rId9"/>
    <p:sldId id="446" r:id="rId10"/>
    <p:sldId id="449" r:id="rId11"/>
    <p:sldId id="450" r:id="rId12"/>
    <p:sldId id="458" r:id="rId13"/>
    <p:sldId id="459" r:id="rId14"/>
    <p:sldId id="461" r:id="rId15"/>
    <p:sldId id="464" r:id="rId16"/>
    <p:sldId id="467" r:id="rId17"/>
    <p:sldId id="477" r:id="rId18"/>
    <p:sldId id="478" r:id="rId19"/>
    <p:sldId id="480" r:id="rId20"/>
    <p:sldId id="483" r:id="rId21"/>
    <p:sldId id="482" r:id="rId22"/>
    <p:sldId id="451" r:id="rId23"/>
    <p:sldId id="452" r:id="rId24"/>
    <p:sldId id="819" r:id="rId25"/>
    <p:sldId id="454" r:id="rId26"/>
    <p:sldId id="457" r:id="rId27"/>
    <p:sldId id="833" r:id="rId28"/>
    <p:sldId id="844" r:id="rId29"/>
    <p:sldId id="834" r:id="rId30"/>
    <p:sldId id="899" r:id="rId31"/>
    <p:sldId id="900" r:id="rId32"/>
    <p:sldId id="824" r:id="rId33"/>
    <p:sldId id="835" r:id="rId34"/>
    <p:sldId id="836" r:id="rId35"/>
    <p:sldId id="837" r:id="rId36"/>
    <p:sldId id="883" r:id="rId37"/>
    <p:sldId id="884" r:id="rId38"/>
    <p:sldId id="88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3300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73" autoAdjust="0"/>
    <p:restoredTop sz="95590" autoAdjust="0"/>
  </p:normalViewPr>
  <p:slideViewPr>
    <p:cSldViewPr snapToGrid="0">
      <p:cViewPr>
        <p:scale>
          <a:sx n="79" d="100"/>
          <a:sy n="79" d="100"/>
        </p:scale>
        <p:origin x="1056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9948"/>
    </p:cViewPr>
  </p:sorterViewPr>
  <p:notesViewPr>
    <p:cSldViewPr snapToGrid="0"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fld id="{12A49107-DB3B-4AA1-AF38-367D58DC9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types of Java are </a:t>
            </a:r>
            <a:r>
              <a:rPr lang="en-US" sz="3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dirty="0"/>
              <a:t>, </a:t>
            </a:r>
            <a:r>
              <a:rPr lang="en-US" sz="3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float, double</a:t>
            </a:r>
            <a:r>
              <a:rPr lang="en-US" dirty="0"/>
              <a:t>, String, and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5E7B9-C421-494B-A2A2-B7F5405755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9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493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597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522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5371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97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89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89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83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793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806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0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8089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076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5181600"/>
            <a:ext cx="4038600" cy="914400"/>
          </a:xfrm>
        </p:spPr>
        <p:txBody>
          <a:bodyPr/>
          <a:lstStyle/>
          <a:p>
            <a:pPr eaLnBrk="1" hangingPunct="1"/>
            <a:r>
              <a:rPr lang="en-US" altLang="en-US" b="0" dirty="0">
                <a:latin typeface="+mn-lt"/>
              </a:rPr>
              <a:t>Chapter Two: Fundamental</a:t>
            </a:r>
            <a:br>
              <a:rPr lang="en-US" altLang="en-US" b="0" dirty="0">
                <a:latin typeface="+mn-lt"/>
              </a:rPr>
            </a:br>
            <a:r>
              <a:rPr lang="en-US" altLang="en-US" b="0" dirty="0">
                <a:latin typeface="+mn-lt"/>
              </a:rPr>
              <a:t>                       Data Types</a:t>
            </a:r>
          </a:p>
        </p:txBody>
      </p:sp>
      <p:pic>
        <p:nvPicPr>
          <p:cNvPr id="2" name="Picture 1" descr="Photo of an airport flight status display, showing various data types (numbers, text)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890712"/>
            <a:ext cx="37719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Variable Naming Rules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7200" y="906463"/>
            <a:ext cx="86106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Variable names must start with a letter or the underscore (_) character, and the remaining characters must be letters numbers, or underscores.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Do not use other symbols such as $ or %. Spaces are not permitted inside names; you can use an underscore instead, as in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Variable names are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case-sensitive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, that is,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and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are different names.</a:t>
            </a:r>
            <a:b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For that reason, it is a good idea to use only lowercase letters in variable names.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You cannot use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reserved words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such as </a:t>
            </a:r>
            <a:r>
              <a:rPr lang="en-US" altLang="en-US" sz="2500" b="1" i="0" dirty="0">
                <a:solidFill>
                  <a:srgbClr val="00B050"/>
                </a:solidFill>
                <a:cs typeface="Courier New" panose="02070309020205020404" pitchFamily="49" charset="0"/>
              </a:rPr>
              <a:t>double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or </a:t>
            </a:r>
            <a:r>
              <a:rPr lang="en-US" altLang="en-US" sz="2500" b="1" i="0" dirty="0">
                <a:solidFill>
                  <a:srgbClr val="00B050"/>
                </a:solidFill>
                <a:cs typeface="Courier New" panose="02070309020205020404" pitchFamily="49" charset="0"/>
              </a:rPr>
              <a:t>return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as names; these words are reserved exclusively for their special C++ meanings.  See Appendix B.</a:t>
            </a:r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Variable Name Examples: Table 3</a:t>
            </a:r>
          </a:p>
        </p:txBody>
      </p:sp>
      <p:sp>
        <p:nvSpPr>
          <p:cNvPr id="3277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33624"/>
              </p:ext>
            </p:extLst>
          </p:nvPr>
        </p:nvGraphicFramePr>
        <p:xfrm>
          <a:off x="345557" y="909157"/>
          <a:ext cx="8452886" cy="5550544"/>
        </p:xfrm>
        <a:graphic>
          <a:graphicData uri="http://schemas.openxmlformats.org/drawingml/2006/table">
            <a:tbl>
              <a:tblPr/>
              <a:tblGrid>
                <a:gridCol w="183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04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Variable Name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can_volume1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 names consist of letters, numbers, and the underscore character.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8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mathematics, you use short variable names such as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or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This is legal in C++, but not very common, because it can make programs harder to understand (see Programming Tip 2.1)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Caution: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Variable names are case sensitive. This variable name is different from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6pack 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Variable names cannot start with a number.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volume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Variable names cannot contain spaces.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You cannot use a reserved word as a variable name.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ltr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fl.oz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You cannot use symbols such as . or /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caut11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The Assignment Statement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3925"/>
            <a:ext cx="7696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contents in variables can “vary” over time</a:t>
            </a:r>
            <a:br>
              <a:rPr lang="en-US" altLang="en-US" sz="2400" dirty="0"/>
            </a:br>
            <a:r>
              <a:rPr lang="en-US" altLang="en-US" sz="2400" dirty="0"/>
              <a:t>(hence the name!).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Variables can be changed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assigning to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assignment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using the increment or decrement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inputting into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input statement</a:t>
            </a:r>
          </a:p>
        </p:txBody>
      </p:sp>
      <p:sp>
        <p:nvSpPr>
          <p:cNvPr id="337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Assignment Statement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76962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i="1" dirty="0"/>
              <a:t>assignment statement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		stores a new value in a variable,</a:t>
            </a:r>
            <a:br>
              <a:rPr lang="en-US" altLang="en-US" sz="2400" dirty="0"/>
            </a:br>
            <a:r>
              <a:rPr lang="en-US" altLang="en-US" sz="2400" dirty="0"/>
              <a:t>	replacing the previously stored value.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    </a:t>
            </a:r>
            <a:r>
              <a:rPr lang="en-US" altLang="en-US" sz="2400" dirty="0">
                <a:solidFill>
                  <a:srgbClr val="400BD9"/>
                </a:solidFill>
                <a:latin typeface="Menlo" panose="020B0609030804020204" pitchFamily="49" charset="0"/>
              </a:rPr>
              <a:t>// A variable is only declared once.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2FB41D"/>
                </a:solidFill>
                <a:latin typeface="Menlo-Regular" panose="020B0609030804020204" pitchFamily="49" charset="0"/>
              </a:rPr>
              <a:t>	int</a:t>
            </a: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-Regular" panose="020B0609030804020204" pitchFamily="49" charset="0"/>
              </a:rPr>
              <a:t>cans_per_pack</a:t>
            </a: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= </a:t>
            </a:r>
            <a:r>
              <a:rPr lang="en-US" sz="2400" dirty="0">
                <a:solidFill>
                  <a:srgbClr val="B42419"/>
                </a:solidFill>
                <a:latin typeface="Menlo-Regular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 </a:t>
            </a:r>
            <a:r>
              <a:rPr lang="en-US" sz="2400" dirty="0">
                <a:solidFill>
                  <a:srgbClr val="400BD9"/>
                </a:solidFill>
                <a:latin typeface="Menlo" panose="020B0609030804020204" pitchFamily="49" charset="0"/>
              </a:rPr>
              <a:t>//A variable can be used many times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400BD9"/>
                </a:solidFill>
                <a:latin typeface="Menlo" panose="020B0609030804020204" pitchFamily="49" charset="0"/>
              </a:rPr>
              <a:t>  //after its declaration.</a:t>
            </a:r>
            <a:endParaRPr lang="en-US" sz="2400" dirty="0">
              <a:solidFill>
                <a:srgbClr val="000000"/>
              </a:solidFill>
              <a:latin typeface="Menlo-Regular" panose="020B06090308040202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	</a:t>
            </a:r>
            <a:r>
              <a:rPr lang="en-US" altLang="en-US" sz="2400" dirty="0" err="1">
                <a:solidFill>
                  <a:srgbClr val="000000"/>
                </a:solidFill>
                <a:latin typeface="Menlo-Regular" panose="020B0609030804020204" pitchFamily="49" charset="0"/>
              </a:rPr>
              <a:t>cans_per_pack</a:t>
            </a:r>
            <a:r>
              <a:rPr lang="en-US" alt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 = </a:t>
            </a:r>
            <a:r>
              <a:rPr lang="en-US" altLang="en-US" sz="2400" dirty="0">
                <a:solidFill>
                  <a:srgbClr val="B42419"/>
                </a:solidFill>
                <a:latin typeface="Menlo-Regular" panose="020B0609030804020204" pitchFamily="49" charset="0"/>
              </a:rPr>
              <a:t>8</a:t>
            </a:r>
            <a:r>
              <a:rPr lang="en-US" altLang="en-US" sz="2400" dirty="0">
                <a:solidFill>
                  <a:srgbClr val="000000"/>
                </a:solidFill>
                <a:latin typeface="Menlo-Regular" panose="020B06090308040202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This assignment statement changes the value stored in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dirty="0"/>
              <a:t> to be </a:t>
            </a:r>
            <a:r>
              <a:rPr lang="en-US" altLang="en-US" sz="2400" dirty="0">
                <a:solidFill>
                  <a:srgbClr val="FF0000"/>
                </a:solidFill>
              </a:rPr>
              <a:t>8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The previous value is replaced.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348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Statement: Defining vs. Assigning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an important difference between a variable definition and an assignment statement: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b="1" dirty="0">
                <a:latin typeface="Courier New" panose="02070309020205020404" pitchFamily="49" charset="0"/>
              </a:rPr>
              <a:t> = 6; // Variable definition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b="1" dirty="0">
                <a:latin typeface="Courier New" panose="02070309020205020404" pitchFamily="49" charset="0"/>
              </a:rPr>
              <a:t> = 8; // Assignment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first statement is the </a:t>
            </a:r>
            <a:r>
              <a:rPr lang="en-US" altLang="en-US" sz="2400" i="1" dirty="0"/>
              <a:t>definition </a:t>
            </a:r>
            <a:r>
              <a:rPr lang="en-US" altLang="en-US" sz="2400" dirty="0"/>
              <a:t>of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variable's definition must occur </a:t>
            </a:r>
            <a:r>
              <a:rPr lang="en-US" altLang="en-US" sz="2000" b="1" i="1" u="sng" dirty="0"/>
              <a:t>only once </a:t>
            </a:r>
            <a:r>
              <a:rPr lang="en-US" altLang="en-US" sz="2000" dirty="0"/>
              <a:t>in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second statement is an </a:t>
            </a:r>
            <a:r>
              <a:rPr lang="en-US" altLang="en-US" sz="2400" i="1" dirty="0"/>
              <a:t>assignment statement.</a:t>
            </a:r>
            <a:br>
              <a:rPr lang="en-US" altLang="en-US" sz="2400" i="1" dirty="0"/>
            </a:br>
            <a:r>
              <a:rPr lang="en-US" altLang="en-US" sz="2400" dirty="0"/>
              <a:t>An </a:t>
            </a:r>
            <a:r>
              <a:rPr lang="en-US" altLang="en-US" sz="2400" i="1" dirty="0"/>
              <a:t>existing</a:t>
            </a:r>
            <a:r>
              <a:rPr lang="en-US" altLang="en-US" sz="2400" dirty="0"/>
              <a:t> variable’s contents are replaced.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same variable may be in several assignment statements in a program.</a:t>
            </a:r>
          </a:p>
        </p:txBody>
      </p:sp>
      <p:sp>
        <p:nvSpPr>
          <p:cNvPr id="378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Meaning of the Assignment = Symbol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= in an assignment does </a:t>
            </a:r>
            <a:r>
              <a:rPr lang="en-US" altLang="en-US" sz="2400" b="1" i="1" dirty="0"/>
              <a:t>not</a:t>
            </a:r>
            <a:r>
              <a:rPr lang="en-US" altLang="en-US" sz="2400" dirty="0"/>
              <a:t> mean the left hand</a:t>
            </a:r>
            <a:br>
              <a:rPr lang="en-US" altLang="en-US" sz="2400" dirty="0"/>
            </a:br>
            <a:r>
              <a:rPr lang="en-US" altLang="en-US" sz="2400" dirty="0"/>
              <a:t>side is equal to the right hand side as it does in math.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= is an instruction to do something: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i="1" dirty="0"/>
              <a:t>	</a:t>
            </a:r>
            <a:r>
              <a:rPr lang="en-US" altLang="en-US" sz="2400" b="1" i="1" dirty="0"/>
              <a:t>copy</a:t>
            </a:r>
            <a:r>
              <a:rPr lang="en-US" altLang="en-US" sz="2400" dirty="0"/>
              <a:t> the value of the expression on the right</a:t>
            </a:r>
            <a:br>
              <a:rPr lang="en-US" altLang="en-US" sz="2400" dirty="0"/>
            </a:br>
            <a:r>
              <a:rPr lang="en-US" altLang="en-US" sz="2400" b="1" i="1" dirty="0"/>
              <a:t>into</a:t>
            </a:r>
            <a:r>
              <a:rPr lang="en-US" altLang="en-US" sz="2400" dirty="0"/>
              <a:t> the variable on the left.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Consider what it would mean, mathematically, to state:</a:t>
            </a:r>
            <a:br>
              <a:rPr lang="en-US" altLang="en-US" sz="2400" dirty="0"/>
            </a:br>
            <a:br>
              <a:rPr lang="en-US" altLang="en-US" sz="12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counter = counter + 2;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/>
              <a:t>				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counter </a:t>
            </a:r>
            <a:r>
              <a:rPr lang="en-US" alt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EQUALS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counter + 2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8639175" y="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354888" y="4022725"/>
            <a:ext cx="6921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91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Examples</a:t>
            </a: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457200" y="11430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i="0" dirty="0"/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i="0" dirty="0"/>
              <a:t>		counter = 11; // set counter to 11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b="1" i="0" dirty="0"/>
              <a:t>	counter = counter + 2; // increment</a:t>
            </a: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First statement assigns 11 to counter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Second statement looks up what is currently in counter (11)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Then  it adds 2 and copies</a:t>
            </a:r>
            <a:r>
              <a:rPr lang="en-US" altLang="en-US" sz="2400" i="0" dirty="0">
                <a:latin typeface="Arial" panose="020B0604020202020204" pitchFamily="34" charset="0"/>
              </a:rPr>
              <a:t> the result of the addition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into</a:t>
            </a:r>
            <a:r>
              <a:rPr lang="en-US" altLang="en-US" sz="2400" i="0" dirty="0">
                <a:latin typeface="Arial" panose="020B0604020202020204" pitchFamily="34" charset="0"/>
              </a:rPr>
              <a:t> the variable on the left, changing counter to 13</a:t>
            </a: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Constants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Sometimes the programmer knows certain values just from analyzing the problem</a:t>
            </a:r>
          </a:p>
          <a:p>
            <a:pPr lvl="1" eaLnBrk="1" hangingPunct="1"/>
            <a:r>
              <a:rPr lang="en-US" altLang="en-US" sz="2000" dirty="0"/>
              <a:t>For this kind of information, use the reserved word </a:t>
            </a:r>
            <a:r>
              <a:rPr lang="en-US" altLang="en-US" sz="2000" b="1" dirty="0">
                <a:latin typeface="Courier New" panose="02070309020205020404" pitchFamily="49" charset="0"/>
              </a:rPr>
              <a:t>const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400" dirty="0"/>
              <a:t>The reserved word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dirty="0"/>
              <a:t> is used to define a constant.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dirty="0" err="1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altLang="en-US" sz="2400" dirty="0"/>
              <a:t> is a "variable" whose contents cannot be changed and must be set when created.</a:t>
            </a:r>
            <a:br>
              <a:rPr lang="en-US" altLang="en-US" sz="2400" dirty="0"/>
            </a:br>
            <a:r>
              <a:rPr lang="en-US" altLang="en-US" sz="2000" dirty="0"/>
              <a:t>(Most programmers just call them constants, not variables.)</a:t>
            </a:r>
          </a:p>
          <a:p>
            <a:pPr eaLnBrk="1" hangingPunct="1"/>
            <a:r>
              <a:rPr lang="en-US" altLang="en-US" sz="2400" dirty="0"/>
              <a:t>Constants are commonly written using capital letters to distinguish them visually from regular variables: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BOTTLE_VOLUME = </a:t>
            </a:r>
            <a:r>
              <a:rPr lang="en-US" sz="24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5734E3-0097-EF47-B4B3-16EED1339DB4}"/>
              </a:ext>
            </a:extLst>
          </p:cNvPr>
          <p:cNvSpPr txBox="1"/>
          <p:nvPr/>
        </p:nvSpPr>
        <p:spPr>
          <a:xfrm>
            <a:off x="1185333" y="4992827"/>
            <a:ext cx="6265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</a:rPr>
              <a:t>A const is like a dumb bell, only set its value once during declaration.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Another good reason for using constants: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volume = bottles * 2;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What does that 2 mean?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If we use a constant there is no question: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volume = bottles * BOTTLE_VOLUME;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Any questions?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450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 (2)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558213" cy="54594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And still another good reason for using constants: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bottles *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cans *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What does </a:t>
            </a:r>
            <a:r>
              <a:rPr lang="en-US" altLang="en-US" sz="2400" i="1" dirty="0"/>
              <a:t>that</a:t>
            </a:r>
            <a:r>
              <a:rPr lang="en-US" altLang="en-US" sz="2400" dirty="0"/>
              <a:t> 2 mean?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			—    </a:t>
            </a:r>
            <a:r>
              <a:rPr lang="en-US" altLang="en-US" sz="2400" i="1" dirty="0"/>
              <a:t>WHICH 2?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It is not good programming practice to use magic numbers.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Use constants.</a:t>
            </a:r>
          </a:p>
        </p:txBody>
      </p:sp>
      <p:sp>
        <p:nvSpPr>
          <p:cNvPr id="4711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6919-530A-DA40-88CA-8AF20ED7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5DA8-4A1A-7F49-9F6F-E8C4590E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 variable</a:t>
            </a:r>
          </a:p>
          <a:p>
            <a:r>
              <a:rPr lang="en-US" dirty="0"/>
              <a:t>Use assignment operator = to initialize or change values</a:t>
            </a:r>
          </a:p>
          <a:p>
            <a:r>
              <a:rPr lang="en-US" dirty="0"/>
              <a:t>Naming of variable</a:t>
            </a:r>
          </a:p>
          <a:p>
            <a:r>
              <a:rPr lang="en-US" dirty="0"/>
              <a:t>Variable types</a:t>
            </a:r>
          </a:p>
          <a:p>
            <a:r>
              <a:rPr lang="en-US" dirty="0"/>
              <a:t>Range of each type</a:t>
            </a:r>
          </a:p>
          <a:p>
            <a:r>
              <a:rPr lang="en-US" dirty="0"/>
              <a:t>Constant and its application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E6BC8-B9EA-7C41-AE07-17CAC5E2B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837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 (3)</a:t>
            </a:r>
            <a:endParaRPr lang="en-US" altLang="en-US" dirty="0">
              <a:latin typeface="+mn-lt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And it can get even worse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Suppose that the number 2 appears hundreds of times throughout a five-hundred-line program?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Now we need to change the BOTTLE_VOLUME to 2.23 </a:t>
            </a:r>
            <a:r>
              <a:rPr lang="en-US" altLang="en-US" sz="2300" dirty="0"/>
              <a:t>(because we are now using a bottle with a different shape)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How to change </a:t>
            </a:r>
            <a:r>
              <a:rPr lang="en-US" altLang="en-US" sz="2400" b="1" i="1" dirty="0"/>
              <a:t>only</a:t>
            </a:r>
            <a:r>
              <a:rPr lang="en-US" altLang="en-US" sz="2400" dirty="0"/>
              <a:t> some of those 2’s?</a:t>
            </a:r>
          </a:p>
        </p:txBody>
      </p:sp>
      <p:sp>
        <p:nvSpPr>
          <p:cNvPr id="481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again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7630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Constants to the rescue!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BOTTLE_VOLUME = 2.23;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CAN_VOLUME =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bottle_volume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bottles * BOTTLE_VOLUME;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cans * CAN_VOLUME;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91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20750"/>
            <a:ext cx="8686800" cy="4525963"/>
          </a:xfrm>
          <a:noFill/>
        </p:spPr>
        <p:txBody>
          <a:bodyPr/>
          <a:lstStyle/>
          <a:p>
            <a:pPr eaLnBrk="1" hangingPunct="1"/>
            <a:r>
              <a:rPr lang="en-US" altLang="en-US" sz="2400" i="1" dirty="0"/>
              <a:t>Comments  </a:t>
            </a:r>
            <a:r>
              <a:rPr lang="en-US" altLang="en-US" sz="2400" dirty="0"/>
              <a:t>are explanations for human readers of your code (other programmers or your instructor).</a:t>
            </a:r>
          </a:p>
          <a:p>
            <a:pPr eaLnBrk="1" hangingPunct="1"/>
            <a:r>
              <a:rPr lang="en-US" altLang="en-US" sz="2400" dirty="0"/>
              <a:t>The compiler ignores comments completely.</a:t>
            </a:r>
          </a:p>
          <a:p>
            <a:pPr eaLnBrk="1" hangingPunct="1"/>
            <a:r>
              <a:rPr lang="en-US" altLang="en-US" sz="2400" dirty="0"/>
              <a:t>A leading double slash // tells the compiler the remainder of this line is a comment, to be ignored</a:t>
            </a:r>
          </a:p>
          <a:p>
            <a:pPr eaLnBrk="1" hangingPunct="1"/>
            <a:r>
              <a:rPr lang="en-US" altLang="en-US" sz="2400" dirty="0"/>
              <a:t>For example,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0.355; // Liters in a 12-ounce can</a:t>
            </a:r>
          </a:p>
        </p:txBody>
      </p:sp>
      <p:sp>
        <p:nvSpPr>
          <p:cNvPr id="501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Comments: //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 multi-line */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6868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Comments can be written in two styles:</a:t>
            </a:r>
          </a:p>
          <a:p>
            <a:pPr eaLnBrk="1" hangingPunct="1"/>
            <a:r>
              <a:rPr lang="en-US" altLang="en-US" sz="2400" dirty="0"/>
              <a:t>Single line:</a:t>
            </a:r>
            <a:br>
              <a:rPr lang="en-US" altLang="en-US" sz="2400" dirty="0"/>
            </a:b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0.355; // Liters in a 12-ounce can</a:t>
            </a:r>
          </a:p>
          <a:p>
            <a:pPr eaLnBrk="1" hangingPunct="1">
              <a:buFontTx/>
              <a:buNone/>
            </a:pPr>
            <a:endParaRPr lang="en-US" altLang="en-US" sz="1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The compiler ignores everything after </a:t>
            </a:r>
            <a:r>
              <a:rPr lang="en-US" altLang="en-US" sz="2000" b="1" dirty="0">
                <a:cs typeface="Courier New" panose="02070309020205020404" pitchFamily="49" charset="0"/>
              </a:rPr>
              <a:t>//</a:t>
            </a:r>
            <a:r>
              <a:rPr lang="en-US" altLang="en-US" sz="2400" dirty="0"/>
              <a:t> to the end of line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Multiline for longer comments, where the compiler ignores everything between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 </a:t>
            </a:r>
            <a:r>
              <a:rPr lang="en-US" altLang="en-US" sz="2400" dirty="0"/>
              <a:t>       and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/*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This program computes the volume (in liters)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of a six-pack of soda cans.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*/</a:t>
            </a:r>
          </a:p>
        </p:txBody>
      </p:sp>
      <p:sp>
        <p:nvSpPr>
          <p:cNvPr id="522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-33814" y="592667"/>
            <a:ext cx="9348788" cy="50927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This program computes the volume (in liters) of a six-pack of soda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cans and the total volume of a six-pack and a two-liter bottle.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*/</a:t>
            </a:r>
            <a:endParaRPr lang="en-US" altLang="en-US" sz="1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cans_per_pack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CAN_VOLUME =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0.355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// Liters in a 12-ounce can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cans_per_pack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* CAN_VOLUME;</a:t>
            </a:r>
            <a:b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"A six-pack of 12-ounce cans contains 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 liters."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Menlo" panose="020B060903080402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BOTTLE_VOLUME =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1600" dirty="0">
                <a:solidFill>
                  <a:srgbClr val="400BD9"/>
                </a:solidFill>
                <a:latin typeface="Menlo" panose="020B0609030804020204" pitchFamily="49" charset="0"/>
              </a:rPr>
              <a:t>// Two-liter bottle</a:t>
            </a: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+ BOTTLE_VOLUME;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"A six-pack and a two-liter bottle contain "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total_volume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" liters."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-US" sz="1600" dirty="0">
                <a:solidFill>
                  <a:srgbClr val="C1651C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C1651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" y="152400"/>
            <a:ext cx="900684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Complete Program: volume1.cpp</a:t>
            </a:r>
          </a:p>
        </p:txBody>
      </p:sp>
      <p:sp>
        <p:nvSpPr>
          <p:cNvPr id="5325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652A5-8E4D-1644-AC41-60C494A5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67" y="3306763"/>
            <a:ext cx="925435" cy="2441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0E66A-452F-3B48-ADE3-2090DF08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1" y="1615703"/>
            <a:ext cx="1394512" cy="99674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Using Undefined Variables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8213"/>
            <a:ext cx="8763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You must define a variable before you use it for the first time.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For example, the following sequence of statements would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be legal:</a:t>
            </a:r>
            <a:br>
              <a:rPr lang="en-US" altLang="en-US" sz="2400" dirty="0"/>
            </a:br>
            <a:endParaRPr lang="en-US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12 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b="1" dirty="0">
                <a:latin typeface="Courier New" panose="02070309020205020404" pitchFamily="49" charset="0"/>
              </a:rPr>
              <a:t> = 0.0296;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Statements are compiled in top to bottom order.</a:t>
            </a:r>
            <a:br>
              <a:rPr lang="en-US" altLang="en-US" sz="2400" dirty="0"/>
            </a:br>
            <a:br>
              <a:rPr lang="en-US" altLang="en-US" sz="1400" dirty="0"/>
            </a:br>
            <a:r>
              <a:rPr lang="en-US" altLang="en-US" sz="2400" dirty="0"/>
              <a:t>When the compiler reaches the first statement, it does not know that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dirty="0"/>
              <a:t> will be defined in the next line, and it reports an error.</a:t>
            </a:r>
          </a:p>
        </p:txBody>
      </p:sp>
      <p:sp>
        <p:nvSpPr>
          <p:cNvPr id="5427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13D4-1D9B-854C-B937-511F5841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267" y="3031065"/>
            <a:ext cx="860570" cy="15134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Using Uninitialized Variables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Initializing a variable is not required, but there is always a</a:t>
            </a:r>
            <a:br>
              <a:rPr lang="en-US" altLang="en-US" sz="2400" dirty="0"/>
            </a:br>
            <a:r>
              <a:rPr lang="en-US" altLang="en-US" sz="2400" dirty="0"/>
              <a:t>	 value in every variable, even uninitialized ones.</a:t>
            </a:r>
            <a:br>
              <a:rPr lang="en-US" altLang="en-US" sz="2400" dirty="0"/>
            </a:br>
            <a:r>
              <a:rPr lang="en-US" altLang="en-US" sz="2400" dirty="0"/>
              <a:t>Some value will be there, the flotsam left over from some 	previous calculation or simply the random value there</a:t>
            </a:r>
            <a:br>
              <a:rPr lang="en-US" altLang="en-US" sz="2400" dirty="0"/>
            </a:br>
            <a:r>
              <a:rPr lang="en-US" altLang="en-US" sz="2400" dirty="0"/>
              <a:t>	when the transistors in RAM were first turned 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bottles; // Forgot to initialize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bottles *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What value would be output from the following statement?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637088" y="5106988"/>
            <a:ext cx="3094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>
                <a:solidFill>
                  <a:srgbClr val="FF0000"/>
                </a:solidFill>
              </a:rPr>
              <a:t>// Unpredictable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749800" y="3571875"/>
            <a:ext cx="4379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i="0" dirty="0">
                <a:solidFill>
                  <a:srgbClr val="FF0000"/>
                </a:solidFill>
              </a:rPr>
              <a:t>// Result is unpredictable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530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More Numeric Types in C++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7275"/>
            <a:ext cx="8267700" cy="5362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In addition to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b="1" dirty="0"/>
              <a:t> </a:t>
            </a:r>
            <a:r>
              <a:rPr lang="en-US" altLang="en-US" sz="2400" dirty="0"/>
              <a:t>types, </a:t>
            </a:r>
            <a:br>
              <a:rPr lang="en-US" altLang="en-US" sz="2400" dirty="0"/>
            </a:br>
            <a:r>
              <a:rPr lang="en-US" altLang="en-US" sz="2400" dirty="0"/>
              <a:t>C++ has several other numeric types.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C++ has two other floating-point types.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type uses half the storage of the double type that we use in this book, but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can only store 6–7 digits. </a:t>
            </a:r>
          </a:p>
        </p:txBody>
      </p:sp>
      <p:sp>
        <p:nvSpPr>
          <p:cNvPr id="563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and </a:t>
            </a:r>
            <a:r>
              <a:rPr lang="en-US" altLang="en-US" dirty="0">
                <a:latin typeface="Courier New" panose="02070309020205020404" pitchFamily="49" charset="0"/>
              </a:rPr>
              <a:t>long double</a:t>
            </a:r>
            <a:r>
              <a:rPr lang="en-US" altLang="en-US" dirty="0"/>
              <a:t> types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009650"/>
            <a:ext cx="8267700" cy="5599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Many years ago, when computers had far less memory than they have today,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was the standard type for floating-point computations, and programmers would </a:t>
            </a:r>
            <a:r>
              <a:rPr lang="en-US" altLang="en-US" sz="2400" i="1" dirty="0"/>
              <a:t>indulge in the luxury of “double precision”</a:t>
            </a:r>
            <a:r>
              <a:rPr lang="en-US" altLang="en-US" sz="2400" dirty="0"/>
              <a:t> only when they really needed the additional digits.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		</a:t>
            </a:r>
            <a:endParaRPr lang="en-US" altLang="en-US" sz="1000" dirty="0">
              <a:latin typeface="Blackadder ITC" panose="04020505051007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Today, the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type is rarely used.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third type is called </a:t>
            </a:r>
            <a:r>
              <a:rPr lang="en-US" altLang="en-US" sz="2400" b="1" dirty="0">
                <a:latin typeface="Courier New" panose="02070309020205020404" pitchFamily="49" charset="0"/>
              </a:rPr>
              <a:t>long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/>
              <a:t>and is for quadruple precision.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Most contemporary compilers use this type when a programmer asks for a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 so just choose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.</a:t>
            </a:r>
          </a:p>
        </p:txBody>
      </p:sp>
      <p:sp>
        <p:nvSpPr>
          <p:cNvPr id="573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Floating Point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49325"/>
            <a:ext cx="9144000" cy="5111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By the way, these numbers are called “floating-point” because of their internal representation in the computer.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Consider the numbers 29600, 2.96, and 0.0296.</a:t>
            </a:r>
            <a:br>
              <a:rPr lang="en-US" altLang="en-US" sz="2400" dirty="0"/>
            </a:br>
            <a:r>
              <a:rPr lang="en-US" altLang="en-US" sz="2400" dirty="0"/>
              <a:t>They can be represented in a very similar way: </a:t>
            </a:r>
          </a:p>
          <a:p>
            <a:r>
              <a:rPr lang="en-US" altLang="en-US" sz="2400" dirty="0"/>
              <a:t>a sequence of the significant digits: 296</a:t>
            </a:r>
          </a:p>
          <a:p>
            <a:r>
              <a:rPr lang="en-US" altLang="en-US" sz="2400" dirty="0"/>
              <a:t>an indication of the position of the decimal point.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the values are multiplied or divided by 10, only the position of the decimal point changes; it “floats”.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Computers use base 2, not base 10, but the principle is the same.</a:t>
            </a:r>
          </a:p>
        </p:txBody>
      </p:sp>
      <p:sp>
        <p:nvSpPr>
          <p:cNvPr id="583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variable has a </a:t>
            </a:r>
            <a:r>
              <a:rPr lang="en-US" dirty="0">
                <a:solidFill>
                  <a:srgbClr val="0000FF"/>
                </a:solidFill>
              </a:rPr>
              <a:t>type,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name, </a:t>
            </a:r>
            <a:r>
              <a:rPr lang="en-US" dirty="0"/>
              <a:t>and can have different </a:t>
            </a:r>
            <a:r>
              <a:rPr lang="en-US" dirty="0">
                <a:solidFill>
                  <a:srgbClr val="00B0F0"/>
                </a:solidFill>
              </a:rPr>
              <a:t>values</a:t>
            </a:r>
            <a:r>
              <a:rPr lang="en-US" dirty="0"/>
              <a:t> at different times.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/>
              <a:t>A variable is like a container.</a:t>
            </a:r>
            <a:endParaRPr lang="en-US" sz="3200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00FF"/>
                </a:solidFill>
              </a:rPr>
              <a:t>Type </a:t>
            </a:r>
            <a:r>
              <a:rPr lang="en-US" dirty="0"/>
              <a:t>tells the memory size.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like a label on that container.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F0"/>
                </a:solidFill>
              </a:rPr>
              <a:t>Value </a:t>
            </a:r>
            <a:r>
              <a:rPr lang="en-US" dirty="0"/>
              <a:t>is the actual content.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95400" y="2258193"/>
            <a:ext cx="4541982" cy="1466416"/>
            <a:chOff x="944418" y="2590800"/>
            <a:chExt cx="5151582" cy="1762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418" y="2590800"/>
              <a:ext cx="1762125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5258" y="2886509"/>
              <a:ext cx="1450541" cy="1450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209924"/>
              <a:ext cx="990600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4834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B2C-DC44-F044-BB32-8FB9F9C4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unsigned int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FAE-69B6-A547-8E0F-6CE0DEE2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9733"/>
            <a:ext cx="8229600" cy="5266267"/>
          </a:xfrm>
        </p:spPr>
        <p:txBody>
          <a:bodyPr/>
          <a:lstStyle/>
          <a:p>
            <a:r>
              <a:rPr lang="en-US" dirty="0"/>
              <a:t>How many unsigned (zero or positive) integer can 3-bit represent?</a:t>
            </a:r>
          </a:p>
          <a:p>
            <a:r>
              <a:rPr lang="en-US" dirty="0"/>
              <a:t>Each bit is either 0 or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180B0-C376-3C4B-9C50-2F4559752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BDB0B-CA9F-8D4C-9456-414FB6AE7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17276"/>
              </p:ext>
            </p:extLst>
          </p:nvPr>
        </p:nvGraphicFramePr>
        <p:xfrm>
          <a:off x="457200" y="2603500"/>
          <a:ext cx="3488267" cy="3606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1728790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81478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2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5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8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5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3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76A8E5-270C-AF4D-A992-7DBC9A4D7A16}"/>
              </a:ext>
            </a:extLst>
          </p:cNvPr>
          <p:cNvSpPr txBox="1"/>
          <p:nvPr/>
        </p:nvSpPr>
        <p:spPr>
          <a:xfrm>
            <a:off x="4182533" y="3132667"/>
            <a:ext cx="45042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3-bit binary number represents </a:t>
            </a:r>
            <a:r>
              <a:rPr lang="en-US" b="1" dirty="0"/>
              <a:t>UNSIGNED</a:t>
            </a:r>
            <a:r>
              <a:rPr lang="en-US" dirty="0"/>
              <a:t> integers in [0, 2</a:t>
            </a:r>
            <a:r>
              <a:rPr lang="en-US" baseline="30000" dirty="0"/>
              <a:t>3</a:t>
            </a:r>
            <a:r>
              <a:rPr lang="en-US" dirty="0"/>
              <a:t>-1]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int in C++ has 32 bits.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32-bit represents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US" b="1" dirty="0"/>
              <a:t>UNSIGNED</a:t>
            </a:r>
            <a:r>
              <a:rPr lang="en-US" dirty="0"/>
              <a:t> integers, where 2</a:t>
            </a:r>
            <a:r>
              <a:rPr lang="en-US" baseline="30000" dirty="0"/>
              <a:t>32</a:t>
            </a:r>
            <a:r>
              <a:rPr lang="en-US" dirty="0"/>
              <a:t>-1 is 4294967295.</a:t>
            </a:r>
          </a:p>
        </p:txBody>
      </p:sp>
    </p:spTree>
    <p:extLst>
      <p:ext uri="{BB962C8B-B14F-4D97-AF65-F5344CB8AC3E}">
        <p14:creationId xmlns:p14="http://schemas.microsoft.com/office/powerpoint/2010/main" val="2572523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DB2C-DC44-F044-BB32-8FB9F9C4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signed int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FAE-69B6-A547-8E0F-6CE0DEE2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9733"/>
            <a:ext cx="8229600" cy="5266267"/>
          </a:xfrm>
        </p:spPr>
        <p:txBody>
          <a:bodyPr/>
          <a:lstStyle/>
          <a:p>
            <a:r>
              <a:rPr lang="en-US" dirty="0"/>
              <a:t>How many signed (negative, zero or positive) integers can 3-bit represent?</a:t>
            </a:r>
          </a:p>
          <a:p>
            <a:r>
              <a:rPr lang="en-US" dirty="0"/>
              <a:t>Each bit is either 0 or 1.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180B0-C376-3C4B-9C50-2F4559752F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BDB0B-CA9F-8D4C-9456-414FB6AE7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63906"/>
              </p:ext>
            </p:extLst>
          </p:nvPr>
        </p:nvGraphicFramePr>
        <p:xfrm>
          <a:off x="457200" y="2633133"/>
          <a:ext cx="3488267" cy="3606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1728790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81478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1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0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2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8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5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78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5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3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76A8E5-270C-AF4D-A992-7DBC9A4D7A16}"/>
              </a:ext>
            </a:extLst>
          </p:cNvPr>
          <p:cNvSpPr txBox="1"/>
          <p:nvPr/>
        </p:nvSpPr>
        <p:spPr>
          <a:xfrm>
            <a:off x="4199468" y="2550392"/>
            <a:ext cx="4419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3-bit binary number represents signed integers in [-2</a:t>
            </a:r>
            <a:r>
              <a:rPr lang="en-US" baseline="30000" dirty="0"/>
              <a:t>2</a:t>
            </a:r>
            <a:r>
              <a:rPr lang="en-US" dirty="0"/>
              <a:t>, 2</a:t>
            </a:r>
            <a:r>
              <a:rPr lang="en-US" baseline="30000" dirty="0"/>
              <a:t>2</a:t>
            </a:r>
            <a:r>
              <a:rPr lang="en-US" dirty="0"/>
              <a:t>-1].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int in C++ has 32 bits. In signed number, the leftmost bit is sign bit, 0 is non-negative, 1 is negative.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32-bit represents [-2</a:t>
            </a:r>
            <a:r>
              <a:rPr lang="en-US" baseline="30000" dirty="0"/>
              <a:t>31</a:t>
            </a:r>
            <a:r>
              <a:rPr lang="en-US" dirty="0"/>
              <a:t>, 2</a:t>
            </a:r>
            <a:r>
              <a:rPr lang="en-US" baseline="30000" dirty="0"/>
              <a:t>31</a:t>
            </a:r>
            <a:r>
              <a:rPr lang="en-US" dirty="0"/>
              <a:t>-1] </a:t>
            </a:r>
            <a:r>
              <a:rPr lang="en-US" b="1" dirty="0"/>
              <a:t>SIGNED</a:t>
            </a:r>
            <a:r>
              <a:rPr lang="en-US" dirty="0"/>
              <a:t> integers, where 2</a:t>
            </a:r>
            <a:r>
              <a:rPr lang="en-US" baseline="30000" dirty="0"/>
              <a:t>31</a:t>
            </a:r>
            <a:r>
              <a:rPr lang="en-US" dirty="0"/>
              <a:t>-1 is </a:t>
            </a:r>
            <a:r>
              <a:rPr lang="en-US" i="0" dirty="0"/>
              <a:t>2147483647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662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/>
              <a:t>Numeric Types in C++: Table 4</a:t>
            </a:r>
          </a:p>
        </p:txBody>
      </p:sp>
      <p:sp>
        <p:nvSpPr>
          <p:cNvPr id="593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637" y="5345549"/>
            <a:ext cx="8595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The C++ Standard does not completely specify  the number of bytes or ranges.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Values above are typical.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0256" y="790832"/>
          <a:ext cx="7574694" cy="4576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Typical Range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Typical Size (Bytes)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–2,147,483,648 … 2,147,483,647 (about 2 billion)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 … 4294967295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–32,768 … 32,767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short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 … 65,535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–9,223,372,036,854,775,808  … </a:t>
                      </a:r>
                    </a:p>
                    <a:p>
                      <a:pPr algn="ctr"/>
                      <a:r>
                        <a:rPr lang="en-US" sz="1600" kern="1200" dirty="0">
                          <a:effectLst/>
                        </a:rPr>
                        <a:t>9,223,372,036,854,775,807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±10</a:t>
                      </a:r>
                      <a:r>
                        <a:rPr lang="en-US" sz="1800" kern="1200" baseline="30000" dirty="0">
                          <a:effectLst/>
                        </a:rPr>
                        <a:t>308</a:t>
                      </a:r>
                      <a:r>
                        <a:rPr lang="en-US" sz="1800" kern="1200" dirty="0">
                          <a:effectLst/>
                        </a:rPr>
                        <a:t> with about 15 significant decimal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±10</a:t>
                      </a:r>
                      <a:r>
                        <a:rPr lang="en-US" sz="1800" kern="1200" baseline="30000" dirty="0">
                          <a:effectLst/>
                        </a:rPr>
                        <a:t>38</a:t>
                      </a:r>
                      <a:r>
                        <a:rPr lang="en-US" sz="1800" kern="1200" dirty="0">
                          <a:effectLst/>
                        </a:rPr>
                        <a:t> with about 7 significant decimal digits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57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Numeric Types: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and long, unsigned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In addition to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type, C++ has these additional integer types: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long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For each integer type, there is an unsigned equivalent: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unsigned short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unsigned long</a:t>
            </a:r>
            <a:r>
              <a:rPr lang="en-US" altLang="en-US" sz="2400" b="1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typically has a range from –32,768 to 32,767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unsigned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has range 0 to 65,535. (2</a:t>
            </a:r>
            <a:r>
              <a:rPr lang="en-US" altLang="en-US" sz="2400" baseline="30000" dirty="0"/>
              <a:t>16 </a:t>
            </a:r>
            <a:r>
              <a:rPr lang="en-US" altLang="en-US" sz="2400" dirty="0"/>
              <a:t>-1)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sz="2400" dirty="0"/>
            </a:br>
            <a:r>
              <a:rPr lang="en-US" altLang="en-US" sz="2400" dirty="0"/>
              <a:t>A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value uses 16 bits, which can encode 2</a:t>
            </a:r>
            <a:r>
              <a:rPr lang="en-US" altLang="en-US" sz="2400" baseline="30000" dirty="0"/>
              <a:t>16</a:t>
            </a:r>
            <a:r>
              <a:rPr lang="en-US" altLang="en-US" sz="2400" dirty="0"/>
              <a:t> = 65,536 values.</a:t>
            </a:r>
          </a:p>
        </p:txBody>
      </p:sp>
      <p:sp>
        <p:nvSpPr>
          <p:cNvPr id="604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Integer Overflow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type has a </a:t>
            </a:r>
            <a:r>
              <a:rPr lang="en-US" altLang="en-US" sz="2400" i="1" dirty="0"/>
              <a:t>limited range:</a:t>
            </a:r>
            <a:br>
              <a:rPr lang="en-US" altLang="en-US" sz="2400" i="1" dirty="0"/>
            </a:br>
            <a:endParaRPr lang="en-US" altLang="en-US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i="1" dirty="0"/>
              <a:t>       </a:t>
            </a:r>
            <a:r>
              <a:rPr lang="en-US" altLang="en-US" sz="2400" dirty="0"/>
              <a:t>On most platforms, it can represent numbers up to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   little more than two billion.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For many applications, this is not a problem, but you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cannot use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to represent the world population.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If a computation yields a value that is outside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range, the result </a:t>
            </a:r>
            <a:r>
              <a:rPr lang="en-US" altLang="en-US" sz="2400" i="1" dirty="0"/>
              <a:t>overflows.</a:t>
            </a:r>
            <a:br>
              <a:rPr lang="en-US" altLang="en-US" sz="2400" i="1" dirty="0"/>
            </a:br>
            <a:endParaRPr lang="en-US" altLang="en-US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No error is displayed.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Instead, the result is </a:t>
            </a:r>
            <a:r>
              <a:rPr lang="en-US" altLang="en-US" sz="2400" i="1" dirty="0"/>
              <a:t>truncated</a:t>
            </a:r>
            <a:r>
              <a:rPr lang="en-US" altLang="en-US" sz="2400" dirty="0"/>
              <a:t> to fit into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, yielding a value that is most likely WRONG.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Integer Overflow 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For example: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one_billion</a:t>
            </a:r>
            <a:r>
              <a:rPr lang="en-US" altLang="en-US" sz="2400" b="1" dirty="0">
                <a:latin typeface="Courier New" panose="02070309020205020404" pitchFamily="49" charset="0"/>
              </a:rPr>
              <a:t> = 1000000000;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3 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one_billion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displays –1294967296 because the result is larger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than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can hold.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In situations such as this, you could instead use</a:t>
            </a: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 type.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However, you will need to think about a related issue: </a:t>
            </a:r>
            <a:r>
              <a:rPr lang="en-US" altLang="en-US" sz="2400" i="1" dirty="0" err="1"/>
              <a:t>roundoff</a:t>
            </a:r>
            <a:r>
              <a:rPr lang="en-US" altLang="en-US" sz="2400" i="1" dirty="0"/>
              <a:t> errors</a:t>
            </a:r>
            <a:r>
              <a:rPr lang="en-US" altLang="en-US" sz="2400" dirty="0"/>
              <a:t>.</a:t>
            </a:r>
          </a:p>
        </p:txBody>
      </p:sp>
      <p:sp>
        <p:nvSpPr>
          <p:cNvPr id="64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Roundoff Errors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5386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This program produces the wrong output, even though it uses the very precise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/>
              <a:t> variable type: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double price = 4.35;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// Should be 100 * 4.35 = 435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cents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// Prints 434!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Why?</a:t>
            </a:r>
          </a:p>
        </p:txBody>
      </p:sp>
      <p:sp>
        <p:nvSpPr>
          <p:cNvPr id="921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267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Common Error – </a:t>
            </a:r>
            <a:r>
              <a:rPr lang="en-US" altLang="en-US" dirty="0" err="1"/>
              <a:t>Roundoff</a:t>
            </a:r>
            <a:r>
              <a:rPr lang="en-US" altLang="en-US" dirty="0"/>
              <a:t> Errors, continued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computers, numbers are binary, not decimal.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the binary system, there is no exact representation for decimal 4.35, just as there is no exact representation for ⅓ in the decimal system (nor in binary).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binary representation is just a little less than 4.35, so 100 times that value is just a little less than 435.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And when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/>
              <a:t> value is assigned to 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variable, as in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price;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400" b="1" i="1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i="1" dirty="0"/>
              <a:t>The fractional part is simply discarded (truncated).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remedy is to add 0.5 in order to </a:t>
            </a:r>
            <a:r>
              <a:rPr lang="en-US" altLang="en-US" sz="2400" b="1" u="sng" dirty="0"/>
              <a:t>round</a:t>
            </a:r>
            <a:r>
              <a:rPr lang="en-US" altLang="en-US" sz="2400" dirty="0"/>
              <a:t> to the nearest integer: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 + 0.5;</a:t>
            </a:r>
          </a:p>
        </p:txBody>
      </p:sp>
      <p:sp>
        <p:nvSpPr>
          <p:cNvPr id="931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4710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533400"/>
          </a:xfrm>
        </p:spPr>
        <p:txBody>
          <a:bodyPr/>
          <a:lstStyle/>
          <a:p>
            <a:r>
              <a:rPr lang="en-US" dirty="0"/>
              <a:t>Defining Variables with "auto"  (C++11 and later)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33009"/>
            <a:ext cx="8683171" cy="4525962"/>
          </a:xfrm>
        </p:spPr>
        <p:txBody>
          <a:bodyPr/>
          <a:lstStyle/>
          <a:p>
            <a:r>
              <a:rPr lang="en-US" sz="2800" dirty="0"/>
              <a:t>Instead of providing a type for a variable, you can use the reserved word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800" dirty="0"/>
              <a:t>. </a:t>
            </a:r>
          </a:p>
          <a:p>
            <a:r>
              <a:rPr lang="en-US" sz="2800" dirty="0"/>
              <a:t>The type is </a:t>
            </a:r>
            <a:r>
              <a:rPr lang="en-US" sz="2800" u="sng" dirty="0"/>
              <a:t>auto</a:t>
            </a:r>
            <a:r>
              <a:rPr lang="en-US" sz="2800" dirty="0"/>
              <a:t>matically deduced from the type of the initialization data: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cans = 6;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variable has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auto CAN_VOLUME = 0.355;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is double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The auto type is handy for complex types like pointers to structures and objects, to be discussed in later chapters.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596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 Definitions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75438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creating variables, the programmer specifies the type of information to be stored.</a:t>
            </a:r>
          </a:p>
          <a:p>
            <a:pPr eaLnBrk="1" hangingPunct="1"/>
            <a:r>
              <a:rPr lang="en-US" altLang="en-US" sz="2400" dirty="0"/>
              <a:t>A variable is often given an initial value.</a:t>
            </a:r>
          </a:p>
          <a:p>
            <a:pPr lvl="1" eaLnBrk="1" hangingPunct="1"/>
            <a:r>
              <a:rPr lang="en-US" altLang="en-US" sz="2400" i="1" dirty="0"/>
              <a:t>Initialization</a:t>
            </a:r>
            <a:r>
              <a:rPr lang="en-US" altLang="en-US" sz="2400" dirty="0"/>
              <a:t> is putting a value into a variable when the variable is created. For example,</a:t>
            </a:r>
          </a:p>
          <a:p>
            <a:pPr marL="457200" lvl="1" indent="0" eaLnBrk="1" hangingPunct="1">
              <a:buNone/>
            </a:pP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  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cans_per_pack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4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Initialization is not required. For example,</a:t>
            </a:r>
          </a:p>
          <a:p>
            <a:pPr marL="457200" lvl="1" indent="0" eaLnBrk="1" hangingPunct="1">
              <a:buNone/>
            </a:pPr>
            <a:r>
              <a:rPr lang="en-US" altLang="en-US" sz="2400" dirty="0"/>
              <a:t>    </a:t>
            </a:r>
            <a:r>
              <a:rPr lang="en-US" sz="2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cans_per_pack</a:t>
            </a:r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en-US" sz="2400" dirty="0"/>
          </a:p>
        </p:txBody>
      </p:sp>
      <p:sp>
        <p:nvSpPr>
          <p:cNvPr id="225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8F2A-9BCD-E248-9C82-70136B05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1336-7E70-084B-BD20-D0D2E8984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242219"/>
            <a:ext cx="8602133" cy="4525962"/>
          </a:xfrm>
        </p:spPr>
        <p:txBody>
          <a:bodyPr/>
          <a:lstStyle/>
          <a:p>
            <a:r>
              <a:rPr lang="en-US" dirty="0"/>
              <a:t>Unlike most operators, assignment Operator = runs from right to left.</a:t>
            </a:r>
          </a:p>
          <a:p>
            <a:r>
              <a:rPr lang="en-US" dirty="0"/>
              <a:t>First it evaluate the right expression’s value, then copy that value to the </a:t>
            </a:r>
            <a:r>
              <a:rPr lang="en-US" dirty="0" err="1"/>
              <a:t>lefthand</a:t>
            </a:r>
            <a:r>
              <a:rPr lang="en-US" dirty="0"/>
              <a:t> side variable.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unit_price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num_units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>
                <a:solidFill>
                  <a:srgbClr val="B42419"/>
                </a:solidFill>
                <a:latin typeface="Menlo" panose="020B0609030804020204" pitchFamily="49" charset="0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total_price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unit_price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num_units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A9EE9-11D1-AB4E-A96B-624ABDBBD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7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Variable Definitions: More Examples</a:t>
            </a:r>
          </a:p>
        </p:txBody>
      </p:sp>
      <p:sp>
        <p:nvSpPr>
          <p:cNvPr id="256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65969"/>
              </p:ext>
            </p:extLst>
          </p:nvPr>
        </p:nvGraphicFramePr>
        <p:xfrm>
          <a:off x="304800" y="1397000"/>
          <a:ext cx="8365474" cy="42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1: Variable Definitions in C++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cans = 6;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an integer variable and initializes it with 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total = cans +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initial value need not be a constant. (Of course, cans and bottles must have been previously defined.)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bottles = "10";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Error: You cannot initialize an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i="1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rgbClr val="FF0000"/>
                          </a:solidFill>
                        </a:rPr>
                        <a:t>variable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 with a 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an integer variable without initializing it. This can be a cause for errors—see Common Error 2.2.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cans,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two integer variables in a single statement. In this book, we will define each variable in a separate statement.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bottles = 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Caution: The type is missing. This statement is not a definition but an assignment of a new value to an existing variable—see Section 2.1.4.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Number</a:t>
            </a:r>
            <a:r>
              <a:rPr lang="en-US" altLang="en-US" sz="800">
                <a:latin typeface="+mn-lt"/>
              </a:rPr>
              <a:t> </a:t>
            </a:r>
            <a:r>
              <a:rPr lang="en-US" altLang="en-US">
                <a:latin typeface="+mn-lt"/>
              </a:rPr>
              <a:t>Types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0" y="925513"/>
            <a:ext cx="91440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1600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sz="1600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 i="0">
                <a:latin typeface="+mn-lt"/>
              </a:rPr>
              <a:t>A number written by a programmer is called a </a:t>
            </a:r>
            <a:r>
              <a:rPr lang="en-US" altLang="en-US" sz="2400">
                <a:latin typeface="+mn-lt"/>
              </a:rPr>
              <a:t>number literal</a:t>
            </a:r>
            <a:r>
              <a:rPr lang="en-US" altLang="en-US" sz="2400" i="0">
                <a:latin typeface="+mn-lt"/>
              </a:rPr>
              <a:t>.</a:t>
            </a:r>
            <a:r>
              <a:rPr lang="en-US" altLang="en-US" i="0">
                <a:latin typeface="+mn-lt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 i="0">
                <a:latin typeface="+mn-lt"/>
              </a:rPr>
              <a:t>There are rules for writing literal values:</a:t>
            </a:r>
          </a:p>
        </p:txBody>
      </p:sp>
      <p:sp>
        <p:nvSpPr>
          <p:cNvPr id="276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Chart of various number types for int and double variables.&#10;Note that no commas nor fractions are permitted in variable values.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Number</a:t>
            </a:r>
            <a:r>
              <a:rPr lang="en-US" altLang="en-US" sz="800" dirty="0"/>
              <a:t> </a:t>
            </a:r>
            <a:r>
              <a:rPr lang="en-US" altLang="en-US" dirty="0"/>
              <a:t> Literals: Table 2</a:t>
            </a:r>
          </a:p>
        </p:txBody>
      </p:sp>
      <p:sp>
        <p:nvSpPr>
          <p:cNvPr id="2867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45098"/>
              </p:ext>
            </p:extLst>
          </p:nvPr>
        </p:nvGraphicFramePr>
        <p:xfrm>
          <a:off x="670207" y="885407"/>
          <a:ext cx="7803586" cy="5239586"/>
        </p:xfrm>
        <a:graphic>
          <a:graphicData uri="http://schemas.openxmlformats.org/drawingml/2006/table">
            <a:tbl>
              <a:tblPr/>
              <a:tblGrid>
                <a:gridCol w="17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0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19">
                <a:tc rowSpan="9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integer has no fractional part.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87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–6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Integers can be negative.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019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 is an integer.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number with a fractional part has type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integer with a fractional part .0 has type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3863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1E6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number in exponential notation: 1 × 106 or 1000000. Numbers in exponential notation always have type double.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724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2.96E-2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 exponent: 2.96 × 10–2 = 2.96 / 100 = 0.0296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100,000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not use a comma as a decimal separator.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013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3 1/2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6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not use fractions; use decimal notation: 3.5.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224479" y="1187265"/>
            <a:ext cx="597749" cy="5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224479" y="1187265"/>
            <a:ext cx="597749" cy="5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 Names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922338"/>
            <a:ext cx="7162800" cy="4525962"/>
          </a:xfrm>
          <a:noFill/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When you define a variable, you should pick a name that explains its purpose.	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For example, it is better to use a descriptive name, such as </a:t>
            </a:r>
            <a:r>
              <a:rPr lang="en-US" altLang="en-US" sz="2400" b="1"/>
              <a:t>can_volume</a:t>
            </a:r>
            <a:r>
              <a:rPr lang="en-US" altLang="en-US" sz="2400"/>
              <a:t>, than a terse name, such as </a:t>
            </a:r>
            <a:r>
              <a:rPr lang="en-US" altLang="en-US" sz="2400" b="1"/>
              <a:t>cv</a:t>
            </a:r>
            <a:r>
              <a:rPr lang="en-US" altLang="en-US" sz="2400"/>
              <a:t>.</a:t>
            </a:r>
          </a:p>
        </p:txBody>
      </p:sp>
      <p:sp>
        <p:nvSpPr>
          <p:cNvPr id="2970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14856</TotalTime>
  <Words>3867</Words>
  <Application>Microsoft Macintosh PowerPoint</Application>
  <PresentationFormat>On-screen Show (4:3)</PresentationFormat>
  <Paragraphs>497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Blackadder ITC</vt:lpstr>
      <vt:lpstr>Comic Sans MS</vt:lpstr>
      <vt:lpstr>Consolas</vt:lpstr>
      <vt:lpstr>Courier New</vt:lpstr>
      <vt:lpstr>DejaVuSans</vt:lpstr>
      <vt:lpstr>Menlo</vt:lpstr>
      <vt:lpstr>Menlo-Regular</vt:lpstr>
      <vt:lpstr>Default Design</vt:lpstr>
      <vt:lpstr>Chapter Two: Fundamental                        Data Types</vt:lpstr>
      <vt:lpstr>Road Map</vt:lpstr>
      <vt:lpstr>Variable</vt:lpstr>
      <vt:lpstr>Variable Definitions</vt:lpstr>
      <vt:lpstr>Assignment Operator =</vt:lpstr>
      <vt:lpstr>Variable Definitions: More Examples</vt:lpstr>
      <vt:lpstr>Number Types</vt:lpstr>
      <vt:lpstr>Number  Literals: Table 2</vt:lpstr>
      <vt:lpstr>Variable Names</vt:lpstr>
      <vt:lpstr>Variable Naming Rules</vt:lpstr>
      <vt:lpstr>Variable Name Examples: Table 3</vt:lpstr>
      <vt:lpstr>The Assignment Statement</vt:lpstr>
      <vt:lpstr>Assignment Statement Example</vt:lpstr>
      <vt:lpstr>Assignment Statement: Defining vs. Assigning</vt:lpstr>
      <vt:lpstr>The Meaning of the Assignment = Symbol</vt:lpstr>
      <vt:lpstr>Assignment Examples</vt:lpstr>
      <vt:lpstr>Constants</vt:lpstr>
      <vt:lpstr>Constants Prevent Unclear Numbers in Code</vt:lpstr>
      <vt:lpstr>Constants Prevent Unclear Numbers in Code (2)</vt:lpstr>
      <vt:lpstr>Constants Prevent Unclear Numbers in Code (3)</vt:lpstr>
      <vt:lpstr>Constants again</vt:lpstr>
      <vt:lpstr>Comments</vt:lpstr>
      <vt:lpstr>Comments: // or /*  multi-line */</vt:lpstr>
      <vt:lpstr>Complete Program: volume1.cpp</vt:lpstr>
      <vt:lpstr>Common Error – Using Undefined Variables</vt:lpstr>
      <vt:lpstr>Common Error – Using Uninitialized Variables</vt:lpstr>
      <vt:lpstr>More Numeric Types in C++</vt:lpstr>
      <vt:lpstr>The float and long double types</vt:lpstr>
      <vt:lpstr>Floating Point</vt:lpstr>
      <vt:lpstr>Range of unsigned int Type</vt:lpstr>
      <vt:lpstr>Range of signed int Type</vt:lpstr>
      <vt:lpstr>Numeric Types in C++: Table 4</vt:lpstr>
      <vt:lpstr>Numeric Types: short and long, unsigned</vt:lpstr>
      <vt:lpstr>Integer Overflow</vt:lpstr>
      <vt:lpstr>Integer Overflow Example</vt:lpstr>
      <vt:lpstr>Common Error – Roundoff Errors</vt:lpstr>
      <vt:lpstr>Common Error – Roundoff Errors, continued</vt:lpstr>
      <vt:lpstr>Defining Variables with "auto"  (C++11 and later)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2097</cp:revision>
  <dcterms:created xsi:type="dcterms:W3CDTF">2010-12-07T15:28:00Z</dcterms:created>
  <dcterms:modified xsi:type="dcterms:W3CDTF">2020-09-03T12:09:52Z</dcterms:modified>
</cp:coreProperties>
</file>