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900" r:id="rId2"/>
    <p:sldId id="472" r:id="rId3"/>
    <p:sldId id="474" r:id="rId4"/>
    <p:sldId id="881" r:id="rId5"/>
    <p:sldId id="501" r:id="rId6"/>
    <p:sldId id="502" r:id="rId7"/>
    <p:sldId id="504" r:id="rId8"/>
    <p:sldId id="503" r:id="rId9"/>
    <p:sldId id="870" r:id="rId10"/>
    <p:sldId id="889" r:id="rId11"/>
    <p:sldId id="872" r:id="rId12"/>
    <p:sldId id="873" r:id="rId13"/>
    <p:sldId id="820" r:id="rId14"/>
    <p:sldId id="821" r:id="rId15"/>
    <p:sldId id="901" r:id="rId16"/>
    <p:sldId id="890" r:id="rId17"/>
    <p:sldId id="902" r:id="rId18"/>
    <p:sldId id="891" r:id="rId19"/>
    <p:sldId id="892" r:id="rId20"/>
    <p:sldId id="893" r:id="rId21"/>
    <p:sldId id="894" r:id="rId22"/>
    <p:sldId id="515" r:id="rId23"/>
    <p:sldId id="516" r:id="rId24"/>
    <p:sldId id="517" r:id="rId25"/>
    <p:sldId id="518" r:id="rId26"/>
    <p:sldId id="519" r:id="rId27"/>
    <p:sldId id="877" r:id="rId28"/>
    <p:sldId id="875" r:id="rId29"/>
    <p:sldId id="827" r:id="rId30"/>
    <p:sldId id="822" r:id="rId31"/>
    <p:sldId id="895" r:id="rId32"/>
    <p:sldId id="903" r:id="rId33"/>
    <p:sldId id="526" r:id="rId34"/>
    <p:sldId id="878" r:id="rId35"/>
    <p:sldId id="528" r:id="rId36"/>
    <p:sldId id="879" r:id="rId37"/>
    <p:sldId id="880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73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11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9948"/>
    </p:cViewPr>
  </p:sorterViewPr>
  <p:notesViewPr>
    <p:cSldViewPr snapToGrid="0"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</a:defRPr>
            </a:lvl1pPr>
          </a:lstStyle>
          <a:p>
            <a:fld id="{12A49107-DB3B-4AA1-AF38-367D58DC9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4934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597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5220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5371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97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899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89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83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7935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8068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20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8089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076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85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35" y="685800"/>
            <a:ext cx="7735330" cy="4525962"/>
          </a:xfrm>
        </p:spPr>
        <p:txBody>
          <a:bodyPr/>
          <a:lstStyle/>
          <a:p>
            <a:r>
              <a:rPr lang="en-US" sz="2400" dirty="0"/>
              <a:t>Given</a:t>
            </a:r>
          </a:p>
          <a:p>
            <a:pPr marL="457200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quantity = 10;</a:t>
            </a:r>
          </a:p>
          <a:p>
            <a:pPr marL="457200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price = 19.95;</a:t>
            </a:r>
          </a:p>
          <a:p>
            <a:pPr marL="57150" indent="0">
              <a:buNone/>
            </a:pPr>
            <a:r>
              <a:rPr lang="en-US" sz="2400" dirty="0"/>
              <a:t>What do the following statements print? </a:t>
            </a:r>
            <a:r>
              <a:rPr lang="en-US" sz="2400" i="1" dirty="0"/>
              <a:t>(show leading spaces as underscores  _ )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"Quantity:"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(4) &lt;&lt; quantity;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"Price:" &lt;&lt; fixed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(8) &lt;&lt;</a:t>
            </a:r>
          </a:p>
          <a:p>
            <a:pPr marL="5715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 &lt;&lt; price;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"Price:" &lt;&lt; fixed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(2) &lt;&lt; price;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(3) &lt;&lt; price; </a:t>
            </a:r>
          </a:p>
          <a:p>
            <a:pPr marL="5715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fixed &lt;&lt;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 &lt;&lt; price;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109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Formatted Output, Another Example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663" y="752475"/>
            <a:ext cx="85852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10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This code: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price_per_ounce_1 = 10.2372;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price_per_ounce_2 = 117.2;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price_per_ounce_3 = 6.9923435;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setprecision(2);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setw(8) &lt;&lt; price_per_ounce_1;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setw(8) &lt;&lt; price_per_ounce_2;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setw(8) &lt;&lt; price_per_ounce_3;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cout &lt;&lt;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>
                <a:latin typeface="Courier New" panose="02070309020205020404" pitchFamily="49" charset="0"/>
              </a:rPr>
              <a:t>--------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>
                <a:latin typeface="Courier New" panose="02070309020205020404" pitchFamily="49" charset="0"/>
              </a:rPr>
              <a:t> &lt;&lt; endl;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 b="1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produces this output: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   10.24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117.20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6.99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--------</a:t>
            </a:r>
          </a:p>
          <a:p>
            <a:pPr>
              <a:lnSpc>
                <a:spcPct val="80000"/>
              </a:lnSpc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249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788400" cy="533400"/>
          </a:xfrm>
        </p:spPr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setprecision</a:t>
            </a:r>
            <a:r>
              <a:rPr lang="en-US" altLang="en-US" dirty="0"/>
              <a:t> versus </a:t>
            </a:r>
            <a:r>
              <a:rPr lang="en-US" altLang="en-US" dirty="0" err="1">
                <a:latin typeface="Courier New" panose="02070309020205020404" pitchFamily="49" charset="0"/>
              </a:rPr>
              <a:t>setw</a:t>
            </a:r>
            <a:r>
              <a:rPr lang="en-US" altLang="en-US" dirty="0">
                <a:latin typeface="Courier New" panose="02070309020205020404" pitchFamily="49" charset="0"/>
              </a:rPr>
              <a:t>: </a:t>
            </a:r>
            <a:r>
              <a:rPr lang="en-US" altLang="en-US" dirty="0">
                <a:latin typeface="+mn-lt"/>
              </a:rPr>
              <a:t>Persistence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001627"/>
            <a:ext cx="8229600" cy="452596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	There is a notable difference between the</a:t>
            </a:r>
          </a:p>
          <a:p>
            <a:pPr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setprecision</a:t>
            </a:r>
            <a:r>
              <a:rPr lang="en-US" altLang="en-US" sz="2400" dirty="0"/>
              <a:t> and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dirty="0"/>
              <a:t> manipulators.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Once you set the precision, that precision is used for all floating-point numbers until the next time you set the precision.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But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dirty="0"/>
              <a:t> affects only the </a:t>
            </a:r>
            <a:r>
              <a:rPr lang="en-US" altLang="en-US" sz="2400" i="1" dirty="0"/>
              <a:t>next </a:t>
            </a:r>
            <a:r>
              <a:rPr lang="en-US" altLang="en-US" sz="2400" dirty="0"/>
              <a:t>value.</a:t>
            </a:r>
          </a:p>
          <a:p>
            <a:pPr>
              <a:buFontTx/>
              <a:buNone/>
            </a:pPr>
            <a:r>
              <a:rPr lang="en-US" altLang="en-US" sz="2400" dirty="0"/>
              <a:t> 	Subsequent values are formatted without added spaces.</a:t>
            </a:r>
          </a:p>
        </p:txBody>
      </p:sp>
      <p:sp>
        <p:nvSpPr>
          <p:cNvPr id="1259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Complete Program for Volumes</a:t>
            </a:r>
          </a:p>
        </p:txBody>
      </p:sp>
      <p:sp>
        <p:nvSpPr>
          <p:cNvPr id="126979" name="Text Box 4"/>
          <p:cNvSpPr txBox="1">
            <a:spLocks noChangeArrowheads="1"/>
          </p:cNvSpPr>
          <p:nvPr/>
        </p:nvSpPr>
        <p:spPr bwMode="auto">
          <a:xfrm>
            <a:off x="6540500" y="134938"/>
            <a:ext cx="2438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i="0">
                <a:latin typeface="Arial" panose="020B0604020202020204" pitchFamily="34" charset="0"/>
              </a:rPr>
              <a:t>ch02/volume2.cpp</a:t>
            </a:r>
          </a:p>
        </p:txBody>
      </p:sp>
      <p:sp>
        <p:nvSpPr>
          <p:cNvPr id="12698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53975" y="1038225"/>
            <a:ext cx="9458325" cy="4942892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iomanip</a:t>
            </a:r>
            <a:r>
              <a:rPr lang="en-US" altLang="en-US" sz="14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Read price per pack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"Please enter the price for a six-pack: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double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pack_price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pack_price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Read can volume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"Please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enter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the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volume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for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each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can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(in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ounces):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double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2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1800" b="1" dirty="0">
                <a:latin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2698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3715" y="803790"/>
            <a:ext cx="9290050" cy="50292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>
                <a:latin typeface="Courier New" panose="02070309020205020404" pitchFamily="49" charset="0"/>
              </a:rPr>
              <a:t>// Compute pack volume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1800" b="1" dirty="0">
                <a:latin typeface="Courier New" panose="02070309020205020404" pitchFamily="49" charset="0"/>
              </a:rPr>
              <a:t> double CANS_PER_PACK = 6;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double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pack_volume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can_volume</a:t>
            </a:r>
            <a:r>
              <a:rPr lang="en-US" altLang="en-US" sz="1800" b="1" dirty="0">
                <a:latin typeface="Courier New" panose="02070309020205020404" pitchFamily="49" charset="0"/>
              </a:rPr>
              <a:t> * CANS_PER_PACK;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// Compute and print price per ounce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double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price_per_ounce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pack_price</a:t>
            </a:r>
            <a:r>
              <a:rPr lang="en-US" altLang="en-US" sz="1800" b="1" dirty="0">
                <a:latin typeface="Courier New" panose="02070309020205020404" pitchFamily="49" charset="0"/>
              </a:rPr>
              <a:t> /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pack_volume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fixed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setprecision</a:t>
            </a:r>
            <a:r>
              <a:rPr lang="en-US" altLang="en-US" sz="1800" b="1" dirty="0">
                <a:latin typeface="Courier New" panose="02070309020205020404" pitchFamily="49" charset="0"/>
              </a:rPr>
              <a:t>(2);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"Price per ounce: "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price_per_ounce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800" dirty="0"/>
              <a:t>Sample Program Run: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Please enter the price for a six-pack: 2.95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Please enter the volume for each can (in ounces): 12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Price per ounce: 0.04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Complete Program for Volumes (continued)</a:t>
            </a:r>
          </a:p>
        </p:txBody>
      </p:sp>
      <p:sp>
        <p:nvSpPr>
          <p:cNvPr id="1280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38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598666" cy="533400"/>
          </a:xfrm>
        </p:spPr>
        <p:txBody>
          <a:bodyPr/>
          <a:lstStyle/>
          <a:p>
            <a:r>
              <a:rPr lang="en-US" dirty="0"/>
              <a:t>Problem Solving: Before you write C++, do it by hand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9066" y="964111"/>
                <a:ext cx="8229600" cy="5139234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400" dirty="0"/>
                  <a:t>Write the algorithm (steps) in English, and carry out hand calculations to verify it</a:t>
                </a:r>
              </a:p>
              <a:p>
                <a:pPr lvl="1" eaLnBrk="1" hangingPunct="1">
                  <a:lnSpc>
                    <a:spcPct val="75000"/>
                  </a:lnSpc>
                  <a:spcBef>
                    <a:spcPct val="50000"/>
                  </a:spcBef>
                </a:pPr>
                <a:r>
                  <a:rPr lang="en-US" altLang="en-US" sz="2000" u="sng" dirty="0"/>
                  <a:t>before</a:t>
                </a:r>
                <a:r>
                  <a:rPr lang="en-US" altLang="en-US" sz="2000" dirty="0"/>
                  <a:t> typing your C++ code.</a:t>
                </a:r>
                <a:endParaRPr lang="en-US" altLang="en-US" sz="2400" dirty="0"/>
              </a:p>
              <a:p>
                <a:pPr lvl="1" eaLnBrk="1" hangingPunct="1">
                  <a:lnSpc>
                    <a:spcPct val="75000"/>
                  </a:lnSpc>
                  <a:spcBef>
                    <a:spcPct val="50000"/>
                  </a:spcBef>
                </a:pPr>
                <a:r>
                  <a:rPr lang="en-US" altLang="en-US" sz="2000" dirty="0"/>
                  <a:t>Pick simple, concrete values to test your algorithm</a:t>
                </a:r>
                <a:endParaRPr lang="en-US" altLang="en-US" sz="2400" dirty="0">
                  <a:latin typeface="Arial" panose="020B0604020202020204" pitchFamily="34" charset="0"/>
                </a:endParaRPr>
              </a:p>
              <a:p>
                <a:pPr lvl="1" eaLnBrk="1" hangingPunct="1">
                  <a:spcBef>
                    <a:spcPct val="50000"/>
                  </a:spcBef>
                </a:pPr>
                <a:r>
                  <a:rPr lang="en-US" sz="2000" dirty="0">
                    <a:latin typeface="Arial" panose="020B0604020202020204" pitchFamily="34" charset="0"/>
                  </a:rPr>
                  <a:t>Comments at the top of the program are a good place to write the algorithm first</a:t>
                </a:r>
              </a:p>
              <a:p>
                <a:pPr lvl="1" eaLnBrk="1" hangingPunct="1">
                  <a:lnSpc>
                    <a:spcPct val="75000"/>
                  </a:lnSpc>
                  <a:spcBef>
                    <a:spcPct val="50000"/>
                  </a:spcBef>
                </a:pPr>
                <a:endParaRPr lang="en-US" sz="2000" dirty="0">
                  <a:latin typeface="Arial" panose="020B0604020202020204" pitchFamily="34" charset="0"/>
                </a:endParaRPr>
              </a:p>
              <a:p>
                <a:pPr eaLnBrk="1" hangingPunct="1">
                  <a:lnSpc>
                    <a:spcPct val="75000"/>
                  </a:lnSpc>
                  <a:spcBef>
                    <a:spcPct val="50000"/>
                  </a:spcBef>
                </a:pPr>
                <a:r>
                  <a:rPr lang="en-US" sz="2400" dirty="0">
                    <a:latin typeface="Arial" panose="020B0604020202020204" pitchFamily="34" charset="0"/>
                  </a:rPr>
                  <a:t>For example </a:t>
                </a:r>
                <a:r>
                  <a:rPr lang="en-US" sz="2000" dirty="0">
                    <a:latin typeface="Arial" panose="020B0604020202020204" pitchFamily="34" charset="0"/>
                  </a:rPr>
                  <a:t>(Ch. 2.4, Self Check 2&amp;3), </a:t>
                </a:r>
                <a:r>
                  <a:rPr lang="en-US" sz="2400" dirty="0">
                    <a:latin typeface="Arial" panose="020B0604020202020204" pitchFamily="34" charset="0"/>
                  </a:rPr>
                  <a:t>write the pseudocode for the following problem, and test with 2 sets of values:</a:t>
                </a:r>
              </a:p>
              <a:p>
                <a:pPr lvl="1" eaLnBrk="1" hangingPunct="1">
                  <a:spcBef>
                    <a:spcPct val="50000"/>
                  </a:spcBef>
                </a:pPr>
                <a:r>
                  <a:rPr lang="en-US" sz="2000" dirty="0"/>
                  <a:t>model inflating a spherical balloon. First the balloon is inflated to a diameter (which is provided as an input). Then inflate the balloon by an inch, and display the amount the volume has grown. Repeat that step twice. The volume of a sphere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066" y="964111"/>
                <a:ext cx="8229600" cy="5139234"/>
              </a:xfrm>
              <a:blipFill rotWithShape="0">
                <a:blip r:embed="rId2"/>
                <a:stretch>
                  <a:fillRect l="-1037" t="-83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2543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1205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52400"/>
            <a:ext cx="6581775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Strings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6625"/>
            <a:ext cx="8686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Strings are sequences of characters: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000" dirty="0">
                <a:ea typeface="ＭＳ Ｐゴシック" panose="020B0600070205080204" pitchFamily="34" charset="-128"/>
              </a:rPr>
              <a:t>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"Hello world"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Include the string header, so you can create variables to hold strings: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iostream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&lt;string&gt;</a:t>
            </a: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using namespace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...</a:t>
            </a:r>
          </a:p>
          <a:p>
            <a:pPr marL="633413" lvl="1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name = "Harry";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// literal string "Harry" stored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246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9040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52400"/>
            <a:ext cx="6581775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String Initializations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String variables are automatically initialized to the empty string if you don’t initialize them:</a:t>
            </a:r>
          </a:p>
          <a:p>
            <a:pPr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string response;</a:t>
            </a:r>
            <a:b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// literal string "" stored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""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 called the empty or null string.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634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8388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Input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Sometimes the programmer does not know what should</a:t>
            </a:r>
            <a:br>
              <a:rPr lang="en-US" altLang="en-US" sz="2400" dirty="0"/>
            </a:br>
            <a:r>
              <a:rPr lang="en-US" altLang="en-US" sz="2400" dirty="0"/>
              <a:t>be stored in a variable – but the user does.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programmer must get the input value from the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Users need to be prompted -- </a:t>
            </a:r>
            <a:r>
              <a:rPr lang="en-US" altLang="en-US" sz="2400" i="1" dirty="0"/>
              <a:t>how else would they know they need to type something?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Prompts are done in output statements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keyboard needs to be read from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This is done with an input statement</a:t>
            </a:r>
            <a:br>
              <a:rPr lang="en-US" altLang="en-US" sz="2400" dirty="0"/>
            </a:br>
            <a:endParaRPr lang="en-US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126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152400"/>
            <a:ext cx="6581775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Concatenation of Strings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Use the </a:t>
            </a: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</a:t>
            </a:r>
            <a:r>
              <a:rPr lang="en-US" altLang="en-US" sz="2400">
                <a:ea typeface="ＭＳ Ｐゴシック" panose="020B0600070205080204" pitchFamily="34" charset="-128"/>
              </a:rPr>
              <a:t> operator to </a:t>
            </a:r>
            <a:r>
              <a:rPr lang="en-US" altLang="en-US" sz="2400" i="1">
                <a:ea typeface="ＭＳ Ｐゴシック" panose="020B0600070205080204" pitchFamily="34" charset="-128"/>
              </a:rPr>
              <a:t>concatenate </a:t>
            </a:r>
            <a:r>
              <a:rPr lang="en-US" altLang="en-US" sz="2400">
                <a:ea typeface="ＭＳ Ｐゴシック" panose="020B0600070205080204" pitchFamily="34" charset="-128"/>
              </a:rPr>
              <a:t>strings;</a:t>
            </a:r>
            <a:br>
              <a:rPr lang="en-US" altLang="en-US" sz="2400">
                <a:ea typeface="ＭＳ Ｐゴシック" panose="020B0600070205080204" pitchFamily="34" charset="-128"/>
              </a:rPr>
            </a:br>
            <a:r>
              <a:rPr lang="en-US" altLang="en-US" sz="2400">
                <a:ea typeface="ＭＳ Ｐゴシック" panose="020B0600070205080204" pitchFamily="34" charset="-128"/>
              </a:rPr>
              <a:t>that is, put them together to yield a longer string.</a:t>
            </a:r>
          </a:p>
          <a:p>
            <a:pPr eaLnBrk="1" hangingPunct="1">
              <a:buFontTx/>
              <a:buNone/>
            </a:pPr>
            <a:endParaRPr lang="en-US" altLang="en-US" sz="1200">
              <a:ea typeface="ＭＳ Ｐゴシック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fname = "Harry";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lname = "Morgan";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name = fname + lname; //need a space!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name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name = fname + " " + lname; //got a space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 &lt;&lt; name &lt;&lt; endl;</a:t>
            </a:r>
          </a:p>
          <a:p>
            <a:pPr eaLnBrk="1" hangingPunct="1">
              <a:buFontTx/>
              <a:buNone/>
            </a:pPr>
            <a:endParaRPr lang="en-US" altLang="en-US" sz="14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The output will be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	HarryMorgan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			Harry Morgan</a:t>
            </a:r>
          </a:p>
        </p:txBody>
      </p:sp>
      <p:sp>
        <p:nvSpPr>
          <p:cNvPr id="645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46005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227888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Common Error – Concatenation of literal strings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06600"/>
            <a:ext cx="8610600" cy="34940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greeting = "Hello, " + " World!";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     			   </a:t>
            </a:r>
            <a:r>
              <a:rPr lang="en-US" altLang="en-US" sz="2400" b="1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// will not compile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Literal strings cannot be concatenated.  And it’s pointless anyway, just do:</a:t>
            </a: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string greeting = "Hello World!";</a:t>
            </a: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65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2507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Input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You can read a string from the console: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    </a:t>
            </a:r>
            <a:r>
              <a:rPr lang="en-US" altLang="en-US" sz="1200" dirty="0"/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"Please enter your name: ";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string name;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name;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When a string is read with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altLang="en-US" sz="2400" dirty="0"/>
              <a:t> operator,</a:t>
            </a:r>
            <a:br>
              <a:rPr lang="en-US" altLang="en-US" sz="2400" dirty="0"/>
            </a:br>
            <a:r>
              <a:rPr lang="en-US" altLang="en-US" sz="2400" dirty="0"/>
              <a:t>only one word is placed into the </a:t>
            </a:r>
            <a:r>
              <a:rPr lang="en-US" altLang="en-US" sz="2400" b="1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variable.</a:t>
            </a:r>
            <a:br>
              <a:rPr lang="en-US" altLang="en-US" sz="2400" dirty="0"/>
            </a:br>
            <a:br>
              <a:rPr lang="en-US" altLang="en-US" sz="1000" dirty="0"/>
            </a:br>
            <a:r>
              <a:rPr lang="en-US" altLang="en-US" sz="2400" dirty="0"/>
              <a:t>For example, suppose the user types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Harry Morgan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as the response to the prompt.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Only the string "Harry" is placed into the variable name.</a:t>
            </a:r>
          </a:p>
        </p:txBody>
      </p:sp>
      <p:sp>
        <p:nvSpPr>
          <p:cNvPr id="13312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Input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You can use another input string to read the second word: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"Please enter your name: ";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string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fname</a:t>
            </a:r>
            <a:r>
              <a:rPr lang="en-US" altLang="en-US" sz="2400" b="1" dirty="0">
                <a:latin typeface="Courier New" panose="02070309020205020404" pitchFamily="49" charset="0"/>
              </a:rPr>
              <a:t>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lname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fname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lname</a:t>
            </a:r>
            <a:r>
              <a:rPr lang="en-US" altLang="en-US" sz="2400" b="1" dirty="0">
                <a:latin typeface="Courier New" panose="02070309020205020404" pitchFamily="49" charset="0"/>
              </a:rPr>
              <a:t>;  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//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fname</a:t>
            </a:r>
            <a:r>
              <a:rPr lang="en-US" altLang="en-US" sz="2400" b="1" dirty="0">
                <a:latin typeface="Courier New" panose="02070309020205020404" pitchFamily="49" charset="0"/>
              </a:rPr>
              <a:t> gets Harry,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lname</a:t>
            </a:r>
            <a:r>
              <a:rPr lang="en-US" altLang="en-US" sz="2400" b="1" dirty="0">
                <a:latin typeface="Courier New" panose="02070309020205020404" pitchFamily="49" charset="0"/>
              </a:rPr>
              <a:t> gets Morgan</a:t>
            </a:r>
          </a:p>
        </p:txBody>
      </p:sp>
      <p:sp>
        <p:nvSpPr>
          <p:cNvPr id="1341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 Functions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/>
              <a:t>The </a:t>
            </a:r>
            <a:r>
              <a:rPr lang="en-US" altLang="en-US" sz="2400" b="1">
                <a:latin typeface="Courier New" panose="02070309020205020404" pitchFamily="49" charset="0"/>
              </a:rPr>
              <a:t>length</a:t>
            </a:r>
            <a:r>
              <a:rPr lang="en-US" altLang="en-US" sz="2400"/>
              <a:t> </a:t>
            </a:r>
            <a:r>
              <a:rPr lang="en-US" altLang="en-US" sz="2400" i="1"/>
              <a:t>member function</a:t>
            </a:r>
            <a:r>
              <a:rPr lang="en-US" altLang="en-US" sz="2400"/>
              <a:t> yields the number of characters in a string.</a:t>
            </a:r>
          </a:p>
          <a:p>
            <a:pPr eaLnBrk="1" hangingPunct="1"/>
            <a:r>
              <a:rPr lang="en-US" altLang="en-US" sz="2400"/>
              <a:t>Unlike the </a:t>
            </a:r>
            <a:r>
              <a:rPr lang="en-US" altLang="en-US" sz="2400" b="1">
                <a:latin typeface="Courier New" panose="02070309020205020404" pitchFamily="49" charset="0"/>
              </a:rPr>
              <a:t>sqrt</a:t>
            </a:r>
            <a:r>
              <a:rPr lang="en-US" altLang="en-US" sz="2400"/>
              <a:t> or </a:t>
            </a:r>
            <a:r>
              <a:rPr lang="en-US" altLang="en-US" sz="2400" b="1">
                <a:latin typeface="Courier New" panose="02070309020205020404" pitchFamily="49" charset="0"/>
              </a:rPr>
              <a:t>pow</a:t>
            </a:r>
            <a:r>
              <a:rPr lang="en-US" altLang="en-US" sz="2400"/>
              <a:t> function, the </a:t>
            </a:r>
            <a:r>
              <a:rPr lang="en-US" altLang="en-US" sz="2400" b="1">
                <a:latin typeface="Courier New" panose="02070309020205020404" pitchFamily="49" charset="0"/>
              </a:rPr>
              <a:t>length</a:t>
            </a:r>
            <a:r>
              <a:rPr lang="en-US" altLang="en-US" sz="2400"/>
              <a:t> function is </a:t>
            </a:r>
            <a:r>
              <a:rPr lang="en-US" altLang="en-US" sz="2400" i="1"/>
              <a:t>invoked</a:t>
            </a:r>
            <a:r>
              <a:rPr lang="en-US" altLang="en-US" sz="2400"/>
              <a:t> with the </a:t>
            </a:r>
            <a:r>
              <a:rPr lang="en-US" altLang="en-US" sz="2400" i="1"/>
              <a:t>dot notation</a:t>
            </a:r>
            <a:r>
              <a:rPr lang="en-US" altLang="en-US" sz="2400"/>
              <a:t>:</a:t>
            </a:r>
            <a:br>
              <a:rPr lang="en-US" altLang="en-US" sz="2400"/>
            </a:br>
            <a:r>
              <a:rPr lang="en-US" altLang="en-US" sz="2400" b="1">
                <a:latin typeface="Courier New" panose="02070309020205020404" pitchFamily="49" charset="0"/>
              </a:rPr>
              <a:t>int n = name.length();</a:t>
            </a:r>
          </a:p>
          <a:p>
            <a:pPr eaLnBrk="1" hangingPunct="1"/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13517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>
                <a:latin typeface="Courier New" panose="02070309020205020404" pitchFamily="49" charset="0"/>
              </a:rPr>
              <a:t>substr</a:t>
            </a:r>
            <a:r>
              <a:rPr lang="en-US" altLang="en-US" dirty="0"/>
              <a:t> Function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Once you have a string, you can extract substrings by using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substr</a:t>
            </a: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altLang="en-US" sz="2400" dirty="0"/>
              <a:t>member function.</a:t>
            </a:r>
          </a:p>
          <a:p>
            <a:pPr eaLnBrk="1" hangingPunct="1"/>
            <a:r>
              <a:rPr lang="en-US" altLang="en-US" sz="2400" b="1" dirty="0" err="1">
                <a:latin typeface="Courier New" panose="02070309020205020404" pitchFamily="49" charset="0"/>
              </a:rPr>
              <a:t>s.substr</a:t>
            </a:r>
            <a:r>
              <a:rPr lang="en-US" altLang="en-US" sz="2400" b="1" dirty="0">
                <a:latin typeface="Courier New" panose="02070309020205020404" pitchFamily="49" charset="0"/>
              </a:rPr>
              <a:t>(start, length)</a:t>
            </a:r>
            <a:br>
              <a:rPr lang="en-US" altLang="en-US" sz="2400" dirty="0"/>
            </a:br>
            <a:r>
              <a:rPr lang="en-US" altLang="en-US" sz="2400" dirty="0"/>
              <a:t>returns a </a:t>
            </a:r>
            <a:r>
              <a:rPr lang="en-US" altLang="en-US" sz="2400" b="1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that is made from the characters in the </a:t>
            </a:r>
            <a:r>
              <a:rPr lang="en-US" altLang="en-US" sz="2400" b="1" dirty="0">
                <a:latin typeface="Courier New" panose="02070309020205020404" pitchFamily="49" charset="0"/>
              </a:rPr>
              <a:t>string</a:t>
            </a:r>
            <a:r>
              <a:rPr lang="en-US" altLang="en-US" sz="2400" dirty="0"/>
              <a:t>  </a:t>
            </a:r>
            <a:r>
              <a:rPr lang="en-US" altLang="en-US" sz="2400" b="1" dirty="0">
                <a:latin typeface="Courier New" panose="02070309020205020404" pitchFamily="49" charset="0"/>
              </a:rPr>
              <a:t>s</a:t>
            </a:r>
            <a:r>
              <a:rPr lang="en-US" altLang="en-US" sz="2400" dirty="0"/>
              <a:t>, starting at character </a:t>
            </a:r>
            <a:r>
              <a:rPr lang="en-US" altLang="en-US" sz="2400" b="1" dirty="0">
                <a:latin typeface="Courier New" panose="02070309020205020404" pitchFamily="49" charset="0"/>
              </a:rPr>
              <a:t>start</a:t>
            </a:r>
            <a:r>
              <a:rPr lang="en-US" altLang="en-US" sz="2400" dirty="0"/>
              <a:t>, and containing </a:t>
            </a:r>
            <a:r>
              <a:rPr lang="en-US" altLang="en-US" sz="2400" b="1" dirty="0">
                <a:latin typeface="Courier New" panose="02070309020205020404" pitchFamily="49" charset="0"/>
              </a:rPr>
              <a:t>length</a:t>
            </a:r>
            <a:r>
              <a:rPr lang="en-US" altLang="en-US" sz="2400" dirty="0"/>
              <a:t> characters. (</a:t>
            </a:r>
            <a:r>
              <a:rPr lang="en-US" altLang="en-US" sz="2400" b="1" dirty="0">
                <a:latin typeface="Courier New" panose="02070309020205020404" pitchFamily="49" charset="0"/>
              </a:rPr>
              <a:t>start</a:t>
            </a:r>
            <a:r>
              <a:rPr lang="en-US" altLang="en-US" sz="2400" dirty="0"/>
              <a:t> and </a:t>
            </a:r>
            <a:r>
              <a:rPr lang="en-US" altLang="en-US" sz="2400" b="1" dirty="0">
                <a:latin typeface="Courier New" panose="02070309020205020404" pitchFamily="49" charset="0"/>
              </a:rPr>
              <a:t>length</a:t>
            </a:r>
            <a:r>
              <a:rPr lang="en-US" altLang="en-US" sz="2400" dirty="0"/>
              <a:t> are integers)</a:t>
            </a:r>
          </a:p>
          <a:p>
            <a:pPr lvl="1" eaLnBrk="1" hangingPunct="1"/>
            <a:r>
              <a:rPr lang="en-US" altLang="en-US" sz="2000" dirty="0"/>
              <a:t>NOTE: the first character has an index of 0, not 1.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greeting = "Hello, World!";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sub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greeting.substr</a:t>
            </a:r>
            <a:r>
              <a:rPr lang="en-US" altLang="en-US" sz="2400" b="1" dirty="0">
                <a:latin typeface="Courier New" panose="02070309020205020404" pitchFamily="49" charset="0"/>
              </a:rPr>
              <a:t>(0, 2);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// sub contains "He"</a:t>
            </a:r>
          </a:p>
        </p:txBody>
      </p:sp>
      <p:sp>
        <p:nvSpPr>
          <p:cNvPr id="13619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Another Example of the </a:t>
            </a:r>
            <a:r>
              <a:rPr lang="en-US" altLang="en-US" dirty="0" err="1">
                <a:latin typeface="Courier New" panose="02070309020205020404" pitchFamily="49" charset="0"/>
              </a:rPr>
              <a:t>substr</a:t>
            </a:r>
            <a:r>
              <a:rPr lang="en-US" altLang="en-US" dirty="0"/>
              <a:t> Function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greeting = "Hello, World!";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w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greeting.substr</a:t>
            </a:r>
            <a:r>
              <a:rPr lang="en-US" altLang="en-US" sz="2400" b="1" dirty="0">
                <a:latin typeface="Courier New" panose="02070309020205020404" pitchFamily="49" charset="0"/>
              </a:rPr>
              <a:t>(7, 5);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// w contains "World" (not the !)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</a:rPr>
              <a:t>"World"</a:t>
            </a:r>
            <a:r>
              <a:rPr lang="en-US" altLang="en-US" sz="2400" dirty="0"/>
              <a:t> is 5 characters long but…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Why is 7 the position of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“W” </a:t>
            </a:r>
            <a:r>
              <a:rPr lang="en-US" altLang="en-US" sz="2400" dirty="0"/>
              <a:t>in </a:t>
            </a:r>
            <a:r>
              <a:rPr lang="en-US" altLang="en-US" sz="2400" b="1" dirty="0">
                <a:latin typeface="Courier New" panose="02070309020205020404" pitchFamily="49" charset="0"/>
              </a:rPr>
              <a:t>"World"</a:t>
            </a:r>
            <a:r>
              <a:rPr lang="en-US" altLang="en-US" sz="2400" dirty="0"/>
              <a:t>? 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Why is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"W"</a:t>
            </a:r>
            <a:r>
              <a:rPr lang="en-US" altLang="en-US" sz="2400" dirty="0"/>
              <a:t> not @ 8?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i="1" dirty="0"/>
              <a:t>Because the first character has an index of 0, not 1.</a:t>
            </a:r>
          </a:p>
        </p:txBody>
      </p:sp>
      <p:sp>
        <p:nvSpPr>
          <p:cNvPr id="1382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String Data Representation &amp; Character Positions</a:t>
            </a:r>
          </a:p>
        </p:txBody>
      </p:sp>
      <p:sp>
        <p:nvSpPr>
          <p:cNvPr id="13926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304800" y="9906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800" b="1" i="0" dirty="0"/>
              <a:t> H  e  l  </a:t>
            </a:r>
            <a:r>
              <a:rPr lang="en-US" altLang="en-US" sz="2800" b="1" i="0" dirty="0" err="1"/>
              <a:t>l</a:t>
            </a:r>
            <a:r>
              <a:rPr lang="en-US" altLang="en-US" sz="2800" b="1" i="0" dirty="0"/>
              <a:t>  o  ,     W  o  r  l  d  !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b="1" i="0" dirty="0"/>
              <a:t> 0  1  2  3  4  5  6  7  8  9 </a:t>
            </a:r>
            <a:r>
              <a:rPr lang="en-US" altLang="en-US" sz="1400" b="1" i="0" dirty="0"/>
              <a:t> </a:t>
            </a:r>
            <a:r>
              <a:rPr lang="en-US" altLang="en-US" sz="2800" b="1" i="0" dirty="0"/>
              <a:t>10 11 12</a:t>
            </a:r>
            <a:endParaRPr lang="en-US" altLang="en-US" b="1" i="0" dirty="0"/>
          </a:p>
          <a:p>
            <a:pPr marL="457200" indent="-4572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In most computer languages, the starting position 0 means  “start at the beginning.”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The first position in a </a:t>
            </a:r>
            <a:r>
              <a:rPr lang="en-US" altLang="en-US" sz="2400" i="0" dirty="0">
                <a:cs typeface="Courier New" panose="02070309020205020404" pitchFamily="49" charset="0"/>
              </a:rPr>
              <a:t>string</a:t>
            </a:r>
            <a:r>
              <a:rPr lang="en-US" altLang="en-US" sz="2400" i="0" dirty="0">
                <a:latin typeface="Arial" panose="020B0604020202020204" pitchFamily="34" charset="0"/>
              </a:rPr>
              <a:t> is labeled 0, the second 1, and so on. And don’t forget to count the space character after the comma—but the quotation marks are </a:t>
            </a:r>
            <a:r>
              <a:rPr lang="en-US" altLang="en-US" sz="2400" b="1" dirty="0">
                <a:latin typeface="Arial" panose="020B0604020202020204" pitchFamily="34" charset="0"/>
              </a:rPr>
              <a:t>not</a:t>
            </a:r>
            <a:r>
              <a:rPr lang="en-US" altLang="en-US" sz="2400" i="0" dirty="0">
                <a:latin typeface="Arial" panose="020B0604020202020204" pitchFamily="34" charset="0"/>
              </a:rPr>
              <a:t> stored.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The position number of the last character</a:t>
            </a:r>
            <a:b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is always one less than the length of the </a:t>
            </a:r>
            <a:r>
              <a:rPr lang="en-US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string.</a:t>
            </a:r>
            <a:br>
              <a:rPr lang="en-US" altLang="en-US" sz="2400" dirty="0"/>
            </a:b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i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Character Positions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982663"/>
            <a:ext cx="8610600" cy="52451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H  e  l  </a:t>
            </a:r>
            <a:r>
              <a:rPr lang="en-US" altLang="en-US" sz="2800" b="1" dirty="0" err="1">
                <a:latin typeface="Courier New" panose="02070309020205020404" pitchFamily="49" charset="0"/>
              </a:rPr>
              <a:t>l</a:t>
            </a:r>
            <a:r>
              <a:rPr lang="en-US" altLang="en-US" sz="2800" b="1" dirty="0">
                <a:latin typeface="Courier New" panose="02070309020205020404" pitchFamily="49" charset="0"/>
              </a:rPr>
              <a:t>  o  ,     W  o  r  l  d  ! </a:t>
            </a:r>
          </a:p>
          <a:p>
            <a:pPr eaLnBrk="1" hangingPunct="1">
              <a:buFontTx/>
              <a:buNone/>
            </a:pPr>
            <a:r>
              <a:rPr lang="en-US" altLang="en-US" sz="2800" b="1" dirty="0">
                <a:latin typeface="Courier New" panose="02070309020205020404" pitchFamily="49" charset="0"/>
              </a:rPr>
              <a:t> 0  1  2  3  4  5  6  7  8  9 </a:t>
            </a:r>
            <a:r>
              <a:rPr lang="en-US" altLang="en-US" sz="1400" b="1" dirty="0">
                <a:latin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</a:rPr>
              <a:t>10 11 12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endParaRPr lang="en-US" altLang="en-US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greeting = "Hello, World!";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string w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greeting.substr</a:t>
            </a:r>
            <a:r>
              <a:rPr lang="en-US" altLang="en-US" sz="2400" b="1" dirty="0">
                <a:latin typeface="Courier New" panose="02070309020205020404" pitchFamily="49" charset="0"/>
              </a:rPr>
              <a:t>(7);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// w contains "World!"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75000"/>
              </a:lnSpc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If you do not specify how many characters to the </a:t>
            </a:r>
            <a:r>
              <a:rPr lang="en-US" altLang="en-US" sz="2400" dirty="0" err="1"/>
              <a:t>substr</a:t>
            </a:r>
            <a:r>
              <a:rPr lang="en-US" altLang="en-US" sz="2400" dirty="0"/>
              <a:t>() function, you get all the rest.</a:t>
            </a:r>
          </a:p>
        </p:txBody>
      </p:sp>
      <p:sp>
        <p:nvSpPr>
          <p:cNvPr id="1413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Operations Examples: Table 8</a:t>
            </a:r>
          </a:p>
        </p:txBody>
      </p:sp>
      <p:sp>
        <p:nvSpPr>
          <p:cNvPr id="1443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23153"/>
              </p:ext>
            </p:extLst>
          </p:nvPr>
        </p:nvGraphicFramePr>
        <p:xfrm>
          <a:off x="191385" y="708156"/>
          <a:ext cx="8771861" cy="5806944"/>
        </p:xfrm>
        <a:graphic>
          <a:graphicData uri="http://schemas.openxmlformats.org/drawingml/2006/table">
            <a:tbl>
              <a:tblPr/>
              <a:tblGrid>
                <a:gridCol w="95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6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5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31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Statement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Result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93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"C";</a:t>
                      </a:r>
                    </a:p>
                    <a:p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"++";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is set to "C++"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 applied to strings,+ denotes concatenation.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693">
                <a:tc>
                  <a:txBody>
                    <a:bodyPr/>
                    <a:lstStyle/>
                    <a:p>
                      <a:pPr algn="ctr"/>
                      <a:endParaRPr lang="en-US" sz="16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"C" + "++";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Error: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You cannot concatenate two string literals.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482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"Enter name: ";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name;</a:t>
                      </a:r>
                    </a:p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User input: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Harry Morgan)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 contains</a:t>
                      </a:r>
                    </a:p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"Harry"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 &gt;&gt; operator places the next word into the string variable.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060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"Enter name: ";</a:t>
                      </a:r>
                    </a:p>
                    <a:p>
                      <a:pPr algn="l"/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&gt;&gt; name &gt;&gt;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last_name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User input: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Harry Morgan)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name contains</a:t>
                      </a:r>
                    </a:p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"Harry",  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last_name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contains "Morgan"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multiple &gt;&gt; operators to read more than one word.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693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greeting = "H &amp; S";</a:t>
                      </a:r>
                    </a:p>
                    <a:p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greeting.length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 is set to 5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Each space counts as one character.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272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"Sally";</a:t>
                      </a:r>
                    </a:p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str2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str.substr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str2 is set to "all"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Extracts the substring of length 3 starting at position 1. (The initial position is 0.)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5060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"Sally";</a:t>
                      </a:r>
                    </a:p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str2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str.substr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str2 is set to "ally"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 you omit the length, all characters from the position until the end are included.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5482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a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str.substr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 is set to the initial letter in 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Extracts the substring of length 1 starting at position 0.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5482">
                <a:tc>
                  <a:txBody>
                    <a:bodyPr/>
                    <a:lstStyle/>
                    <a:p>
                      <a:endParaRPr lang="en-US" sz="1600"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 b = 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str.substr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str.length</a:t>
                      </a:r>
                      <a:r>
                        <a:rPr lang="en-US" sz="14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- 1);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 is set to the last letter in 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last letter has position 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str.length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() - 1. We need not specify the length.</a:t>
                      </a:r>
                    </a:p>
                  </a:txBody>
                  <a:tcPr marL="21669" marR="25281" marT="21669" marB="252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stop41.png"/>
          <p:cNvSpPr>
            <a:spLocks noChangeAspect="1" noChangeArrowheads="1"/>
          </p:cNvSpPr>
          <p:nvPr/>
        </p:nvSpPr>
        <p:spPr bwMode="auto">
          <a:xfrm>
            <a:off x="2737023" y="1412841"/>
            <a:ext cx="873463" cy="3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</a:t>
            </a:r>
          </a:p>
        </p:txBody>
      </p:sp>
      <p:sp>
        <p:nvSpPr>
          <p:cNvPr id="11366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944563"/>
            <a:ext cx="8229600" cy="452596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input statement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To read values from the keyboard, you input them from an object called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dirty="0"/>
              <a:t>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400" dirty="0"/>
              <a:t>The "double greater than" operator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altLang="en-US" sz="2400" dirty="0"/>
              <a:t>denotes the “send to” command.</a:t>
            </a:r>
            <a:br>
              <a:rPr lang="en-US" altLang="en-US" sz="2400" dirty="0"/>
            </a:br>
            <a:endParaRPr lang="en-US" altLang="en-US" sz="2400" dirty="0"/>
          </a:p>
          <a:p>
            <a:pPr lvl="1"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400" b="1" dirty="0">
                <a:latin typeface="Courier New" panose="02070309020205020404" pitchFamily="49" charset="0"/>
              </a:rPr>
              <a:t> &gt;&gt; bottles;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                </a:t>
            </a:r>
            <a:r>
              <a:rPr lang="en-US" altLang="en-US" sz="2400" dirty="0"/>
              <a:t>is an </a:t>
            </a:r>
            <a:r>
              <a:rPr lang="en-US" altLang="en-US" sz="2400" i="1" dirty="0"/>
              <a:t>input statement</a:t>
            </a:r>
            <a:r>
              <a:rPr lang="en-US" altLang="en-US" sz="2400" dirty="0"/>
              <a:t>.</a:t>
            </a:r>
            <a:br>
              <a:rPr lang="en-US" altLang="en-US" sz="2400" i="1" dirty="0"/>
            </a:br>
            <a:r>
              <a:rPr lang="en-US" altLang="en-US" sz="2400" dirty="0"/>
              <a:t> </a:t>
            </a:r>
            <a:br>
              <a:rPr lang="en-US" altLang="en-US" sz="2400" dirty="0"/>
            </a:br>
            <a:r>
              <a:rPr lang="en-US" altLang="en-US" sz="2400" dirty="0"/>
              <a:t>Of course, the variable </a:t>
            </a:r>
            <a:r>
              <a:rPr lang="en-US" altLang="en-US" sz="2400" b="1" dirty="0">
                <a:latin typeface="Courier New" panose="02070309020205020404" pitchFamily="49" charset="0"/>
              </a:rPr>
              <a:t>bottles</a:t>
            </a:r>
            <a:r>
              <a:rPr lang="en-US" altLang="en-US" sz="2400" dirty="0"/>
              <a:t> must be defined earlier.</a:t>
            </a:r>
          </a:p>
        </p:txBody>
      </p:sp>
      <p:sp>
        <p:nvSpPr>
          <p:cNvPr id="11366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String Functions, Complete Program Example</a:t>
            </a:r>
          </a:p>
        </p:txBody>
      </p:sp>
      <p:sp>
        <p:nvSpPr>
          <p:cNvPr id="14643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685800"/>
            <a:ext cx="8610600" cy="51816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iostream</a:t>
            </a:r>
            <a:r>
              <a:rPr lang="en-US" altLang="en-US" sz="1200" b="1" dirty="0">
                <a:latin typeface="Courier New" panose="02070309020205020404" pitchFamily="49" charset="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#include &lt;string&gt;</a:t>
            </a:r>
          </a:p>
          <a:p>
            <a:pPr eaLnBrk="1" hangingPunct="1"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12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1200" b="1" dirty="0">
                <a:latin typeface="Courier New" panose="02070309020205020404" pitchFamily="49" charset="0"/>
              </a:rPr>
              <a:t>;</a:t>
            </a:r>
          </a:p>
          <a:p>
            <a:pPr eaLnBrk="1" hangingPunct="1"/>
            <a:endParaRPr lang="en-US" altLang="en-US" sz="12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  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"Enter your first name: ";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string first;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 &gt;&gt; first;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"Enter your significant other's first name: ";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string second;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 &gt;&gt; second;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string initials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first.substr</a:t>
            </a:r>
            <a:r>
              <a:rPr lang="en-US" altLang="en-US" sz="1800" b="1" dirty="0">
                <a:latin typeface="Courier New" panose="02070309020205020404" pitchFamily="49" charset="0"/>
              </a:rPr>
              <a:t>(0, 1) 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+ "&amp;"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second.substr</a:t>
            </a:r>
            <a:r>
              <a:rPr lang="en-US" altLang="en-US" sz="1800" b="1" dirty="0">
                <a:latin typeface="Courier New" panose="02070309020205020404" pitchFamily="49" charset="0"/>
              </a:rPr>
              <a:t>(0, 1);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&lt;&lt; initials &lt;&lt;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return 0;</a:t>
            </a:r>
          </a:p>
          <a:p>
            <a:pPr eaLnBrk="1" hangingPunct="1"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6436" name="Rectangle 6"/>
          <p:cNvSpPr>
            <a:spLocks noChangeArrowheads="1"/>
          </p:cNvSpPr>
          <p:nvPr/>
        </p:nvSpPr>
        <p:spPr bwMode="auto">
          <a:xfrm>
            <a:off x="7019925" y="815975"/>
            <a:ext cx="2001838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i="0">
                <a:latin typeface="Arial" panose="020B0604020202020204" pitchFamily="34" charset="0"/>
              </a:rPr>
              <a:t>ch02/initials.cpp</a:t>
            </a:r>
          </a:p>
        </p:txBody>
      </p:sp>
      <p:sp>
        <p:nvSpPr>
          <p:cNvPr id="14643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04" y="152400"/>
            <a:ext cx="6888296" cy="533400"/>
          </a:xfrm>
        </p:spPr>
        <p:txBody>
          <a:bodyPr/>
          <a:lstStyle/>
          <a:p>
            <a:r>
              <a:rPr lang="en-US" dirty="0"/>
              <a:t>Representing Characters: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46140"/>
            <a:ext cx="8565614" cy="4525962"/>
          </a:xfrm>
        </p:spPr>
        <p:txBody>
          <a:bodyPr/>
          <a:lstStyle/>
          <a:p>
            <a:r>
              <a:rPr lang="en-US" sz="2400" dirty="0"/>
              <a:t>Printable characters in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/>
              <a:t>are stored as</a:t>
            </a:r>
          </a:p>
          <a:p>
            <a:pPr marL="0" indent="0">
              <a:buNone/>
            </a:pPr>
            <a:r>
              <a:rPr lang="en-US" sz="2400" dirty="0"/>
              <a:t> bits in a computer, just like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400" dirty="0"/>
              <a:t> variables</a:t>
            </a:r>
          </a:p>
          <a:p>
            <a:r>
              <a:rPr lang="en-US" sz="2400" dirty="0"/>
              <a:t>The bit patterns are standardized:</a:t>
            </a:r>
          </a:p>
          <a:p>
            <a:pPr lvl="1"/>
            <a:r>
              <a:rPr lang="en-US" sz="2000" dirty="0"/>
              <a:t>ASCII (American Standard Code for Information Interchange) is 7 bits long, specifying 2</a:t>
            </a:r>
            <a:r>
              <a:rPr lang="en-US" sz="2000" baseline="30000" dirty="0"/>
              <a:t>7</a:t>
            </a:r>
            <a:r>
              <a:rPr lang="en-US" sz="2000" dirty="0"/>
              <a:t> = 128 codes:</a:t>
            </a:r>
          </a:p>
          <a:p>
            <a:pPr lvl="2"/>
            <a:r>
              <a:rPr lang="en-US" sz="1600" dirty="0"/>
              <a:t>26 uppercase letters A through Z +  26 lowercase letters a through z</a:t>
            </a:r>
          </a:p>
          <a:p>
            <a:pPr lvl="2"/>
            <a:r>
              <a:rPr lang="en-US" sz="1600" dirty="0"/>
              <a:t>10 digits</a:t>
            </a:r>
          </a:p>
          <a:p>
            <a:pPr lvl="2"/>
            <a:r>
              <a:rPr lang="en-US" sz="1600" dirty="0"/>
              <a:t>32 typographical symbols such as +, -, ', \...</a:t>
            </a:r>
          </a:p>
          <a:p>
            <a:pPr lvl="2"/>
            <a:r>
              <a:rPr lang="en-US" sz="1600" dirty="0"/>
              <a:t>34 control characters such as space, newline, and 32 others for controlling printers and other devices. </a:t>
            </a:r>
          </a:p>
          <a:p>
            <a:pPr lvl="1"/>
            <a:r>
              <a:rPr lang="en-US" sz="2000" dirty="0"/>
              <a:t>Unicode, which has replaced ASCII in most cases, is 21 bits</a:t>
            </a:r>
          </a:p>
          <a:p>
            <a:pPr lvl="2"/>
            <a:r>
              <a:rPr lang="en-US" sz="1600" dirty="0"/>
              <a:t>superset of ASCII; the first 128 codes match</a:t>
            </a:r>
          </a:p>
          <a:p>
            <a:pPr lvl="2"/>
            <a:r>
              <a:rPr lang="en-US" sz="1600" dirty="0"/>
              <a:t>The extra bits allow many more characters (2</a:t>
            </a:r>
            <a:r>
              <a:rPr lang="en-US" sz="1600" baseline="30000" dirty="0"/>
              <a:t>21</a:t>
            </a:r>
            <a:r>
              <a:rPr lang="en-US" sz="1600" dirty="0"/>
              <a:t> &gt; 2x10</a:t>
            </a:r>
            <a:r>
              <a:rPr lang="en-US" sz="1600" baseline="30000" dirty="0"/>
              <a:t>6</a:t>
            </a:r>
            <a:r>
              <a:rPr lang="en-US" sz="1600" dirty="0"/>
              <a:t>), required for worldwide languages</a:t>
            </a:r>
          </a:p>
          <a:p>
            <a:pPr lvl="2"/>
            <a:r>
              <a:rPr lang="en-US" sz="1600" dirty="0"/>
              <a:t>About 136,000 characters have been assigned so far</a:t>
            </a:r>
          </a:p>
          <a:p>
            <a:pPr lvl="2"/>
            <a:r>
              <a:rPr lang="en-US" sz="1600" dirty="0"/>
              <a:t>UTF-8 is the 8-bit subset of Unicode, and UTF-16 is 16-bit, often used by websites and compilers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pic>
        <p:nvPicPr>
          <p:cNvPr id="5" name="Picture 4" descr="Photo of street sign with various languages and character sets, including English, Hebrew, and Arabic."/>
          <p:cNvPicPr>
            <a:picLocks noChangeAspect="1"/>
          </p:cNvPicPr>
          <p:nvPr/>
        </p:nvPicPr>
        <p:blipFill rotWithShape="1">
          <a:blip r:embed="rId2"/>
          <a:srcRect b="17889"/>
          <a:stretch/>
        </p:blipFill>
        <p:spPr>
          <a:xfrm>
            <a:off x="6866262" y="152400"/>
            <a:ext cx="2057400" cy="123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72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391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1</a:t>
            </a:r>
          </a:p>
        </p:txBody>
      </p:sp>
      <p:sp>
        <p:nvSpPr>
          <p:cNvPr id="1474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300038" y="814388"/>
            <a:ext cx="8315325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Write variable definitions in C++.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800" i="0" dirty="0">
              <a:latin typeface="StempelGaramond-Roman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1000" i="0" dirty="0">
              <a:latin typeface="StempelGaramond-Roman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A variable is a storage location with a name.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When defining a variable, you MUST specify the  type of its values.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	And you should also specify an initial value: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		</a:t>
            </a:r>
            <a:r>
              <a:rPr lang="en-US" altLang="en-US" sz="2400" i="0" dirty="0" err="1">
                <a:cs typeface="Courier New" panose="02070309020205020404" pitchFamily="49" charset="0"/>
              </a:rPr>
              <a:t>int</a:t>
            </a:r>
            <a:r>
              <a:rPr lang="en-US" altLang="en-US" sz="2400" i="0" dirty="0">
                <a:cs typeface="Courier New" panose="02070309020205020404" pitchFamily="49" charset="0"/>
              </a:rPr>
              <a:t> x=0;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Use the </a:t>
            </a:r>
            <a:r>
              <a:rPr lang="en-US" altLang="en-US" sz="2400" b="1" i="0" dirty="0" err="1">
                <a:cs typeface="Courier New" panose="02070309020205020404" pitchFamily="49" charset="0"/>
              </a:rPr>
              <a:t>int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type for numbers that cannot have  a</a:t>
            </a:r>
            <a:b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 fractional part.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Use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double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type for floating-point numbers.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2</a:t>
            </a:r>
          </a:p>
        </p:txBody>
      </p:sp>
      <p:sp>
        <p:nvSpPr>
          <p:cNvPr id="14848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255135" y="1100592"/>
            <a:ext cx="7258369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An assignment statement stores a new value in a variable, replacing the previously stored value.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The assignment operator </a:t>
            </a:r>
            <a:r>
              <a:rPr lang="en-US" altLang="en-US" sz="2400" b="1" i="0" dirty="0">
                <a:cs typeface="Courier New" panose="02070309020205020404" pitchFamily="49" charset="0"/>
              </a:rPr>
              <a:t>=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does </a:t>
            </a:r>
            <a:r>
              <a:rPr lang="en-US" altLang="en-US" sz="2400" dirty="0">
                <a:latin typeface="Arial" panose="020B0604020202020204" pitchFamily="34" charset="0"/>
                <a:cs typeface="Courier New" panose="02070309020205020404" pitchFamily="49" charset="0"/>
              </a:rPr>
              <a:t>not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denote mathematical equality.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You cannot change the value of a variable that is defined as </a:t>
            </a:r>
            <a:r>
              <a:rPr lang="en-US" altLang="en-US" sz="2400" b="1" i="0" dirty="0">
                <a:cs typeface="Courier New" panose="02070309020205020404" pitchFamily="49" charset="0"/>
              </a:rPr>
              <a:t>const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Use comments to add explanations for humans who read your code.  The compiler ignores comments.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i="0" dirty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3</a:t>
            </a:r>
          </a:p>
        </p:txBody>
      </p:sp>
      <p:sp>
        <p:nvSpPr>
          <p:cNvPr id="14950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252413" y="847725"/>
            <a:ext cx="84582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Use the arithmetic operations in C ++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400" b="1" i="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Use </a:t>
            </a:r>
            <a:r>
              <a:rPr lang="en-US" altLang="en-US" sz="2400" b="1" i="0" dirty="0">
                <a:latin typeface="Arial" panose="020B0604020202020204" pitchFamily="34" charset="0"/>
              </a:rPr>
              <a:t>*</a:t>
            </a:r>
            <a:r>
              <a:rPr lang="en-US" altLang="en-US" sz="2400" i="0" dirty="0">
                <a:latin typeface="Arial" panose="020B0604020202020204" pitchFamily="34" charset="0"/>
              </a:rPr>
              <a:t> for multiplication and </a:t>
            </a:r>
            <a:r>
              <a:rPr lang="en-US" altLang="en-US" sz="2400" b="1" i="0" dirty="0">
                <a:latin typeface="Arial" panose="020B0604020202020204" pitchFamily="34" charset="0"/>
              </a:rPr>
              <a:t>/</a:t>
            </a:r>
            <a:r>
              <a:rPr lang="en-US" altLang="en-US" sz="2400" i="0" dirty="0">
                <a:latin typeface="Arial" panose="020B0604020202020204" pitchFamily="34" charset="0"/>
              </a:rPr>
              <a:t> for division.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++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operator adds 1 to a variable;</a:t>
            </a:r>
            <a:b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 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--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operator subtracts 1.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If both arguments of </a:t>
            </a:r>
            <a:r>
              <a:rPr lang="en-US" altLang="en-US" sz="2400" b="1" i="0" dirty="0">
                <a:latin typeface="Arial" panose="020B0604020202020204" pitchFamily="34" charset="0"/>
                <a:cs typeface="Courier New" panose="02070309020205020404" pitchFamily="49" charset="0"/>
              </a:rPr>
              <a:t>/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are integers, the quotient is an </a:t>
            </a:r>
            <a:r>
              <a:rPr lang="en-US" altLang="en-US" sz="2400" i="0" dirty="0" err="1">
                <a:latin typeface="Arial" panose="020B0604020202020204" pitchFamily="34" charset="0"/>
                <a:cs typeface="Courier New" panose="02070309020205020404" pitchFamily="49" charset="0"/>
              </a:rPr>
              <a:t>int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, and the remainder is discarded.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• The </a:t>
            </a:r>
            <a:r>
              <a:rPr lang="en-US" altLang="en-US" sz="2400" b="1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%</a:t>
            </a: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operator computes the remainder of an integer division.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• Assigning a floating-point variable to an integer drops</a:t>
            </a:r>
            <a:b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the fractional part.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• The C++ &lt;</a:t>
            </a:r>
            <a:r>
              <a:rPr lang="en-US" altLang="en-US" sz="2400" i="0" dirty="0" err="1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cmath</a:t>
            </a: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&gt; library defines many math functions such</a:t>
            </a:r>
            <a:b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altLang="en-US" sz="2400" i="0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  as </a:t>
            </a:r>
            <a:r>
              <a:rPr lang="en-US" altLang="en-US" sz="2400" b="1" i="0" dirty="0" err="1">
                <a:cs typeface="Courier New" panose="02070309020205020404" pitchFamily="49" charset="0"/>
              </a:rPr>
              <a:t>sqrt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(square root) and </a:t>
            </a:r>
            <a:r>
              <a:rPr lang="en-US" altLang="en-US" sz="2400" b="1" i="0" dirty="0">
                <a:cs typeface="Courier New" panose="02070309020205020404" pitchFamily="49" charset="0"/>
              </a:rPr>
              <a:t>pow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(raising to a power).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4</a:t>
            </a:r>
          </a:p>
        </p:txBody>
      </p:sp>
      <p:sp>
        <p:nvSpPr>
          <p:cNvPr id="15053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220663" y="847725"/>
            <a:ext cx="9032875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Write programs that read user input and write</a:t>
            </a:r>
            <a:br>
              <a:rPr lang="en-US" altLang="en-US" sz="2400" b="1" i="0" dirty="0">
                <a:latin typeface="Arial" panose="020B0604020202020204" pitchFamily="34" charset="0"/>
              </a:rPr>
            </a:br>
            <a:r>
              <a:rPr lang="en-US" altLang="en-US" sz="2400" b="1" i="0" dirty="0">
                <a:latin typeface="Arial" panose="020B0604020202020204" pitchFamily="34" charset="0"/>
              </a:rPr>
              <a:t>formatted output.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Use the </a:t>
            </a:r>
            <a:r>
              <a:rPr lang="en-US" altLang="en-US" sz="2400" b="1" i="0" dirty="0">
                <a:latin typeface="Arial" panose="020B0604020202020204" pitchFamily="34" charset="0"/>
              </a:rPr>
              <a:t>&gt;&gt;</a:t>
            </a:r>
            <a:r>
              <a:rPr lang="en-US" altLang="en-US" sz="2400" i="0" dirty="0">
                <a:latin typeface="Arial" panose="020B0604020202020204" pitchFamily="34" charset="0"/>
              </a:rPr>
              <a:t> operator to read a value and place it in a variable.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int</a:t>
            </a:r>
            <a:r>
              <a:rPr lang="en-US" altLang="en-US" sz="1800" i="0" dirty="0">
                <a:cs typeface="Courier New" panose="02070309020205020404" pitchFamily="49" charset="0"/>
              </a:rPr>
              <a:t> x=0;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cout</a:t>
            </a:r>
            <a:r>
              <a:rPr lang="en-US" altLang="en-US" sz="1800" i="0" dirty="0">
                <a:cs typeface="Courier New" panose="02070309020205020404" pitchFamily="49" charset="0"/>
              </a:rPr>
              <a:t> &lt;&lt; "Enter value for x: ";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cin</a:t>
            </a:r>
            <a:r>
              <a:rPr lang="en-US" altLang="en-US" sz="1800" i="0" dirty="0">
                <a:cs typeface="Courier New" panose="02070309020205020404" pitchFamily="49" charset="0"/>
              </a:rPr>
              <a:t> &gt;&gt; x;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You use manipulators to specify how OUTPUT values should be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i="0" dirty="0">
                <a:latin typeface="Arial" panose="020B0604020202020204" pitchFamily="34" charset="0"/>
              </a:rPr>
              <a:t>   formatted.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const</a:t>
            </a:r>
            <a:r>
              <a:rPr lang="en-US" altLang="en-US" sz="1800" i="0" dirty="0">
                <a:cs typeface="Courier New" panose="02070309020205020404" pitchFamily="49" charset="0"/>
              </a:rPr>
              <a:t> double PI=3.14159265;</a:t>
            </a:r>
          </a:p>
          <a:p>
            <a:pPr lvl="2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1800" i="0" dirty="0" err="1">
                <a:cs typeface="Courier New" panose="02070309020205020404" pitchFamily="49" charset="0"/>
              </a:rPr>
              <a:t>cout</a:t>
            </a:r>
            <a:r>
              <a:rPr lang="en-US" altLang="en-US" sz="1800" i="0" dirty="0">
                <a:cs typeface="Courier New" panose="02070309020205020404" pitchFamily="49" charset="0"/>
              </a:rPr>
              <a:t> &lt;&lt; "Pi =" &lt;&lt; </a:t>
            </a:r>
            <a:r>
              <a:rPr lang="en-US" altLang="en-US" sz="1800" i="0" dirty="0" err="1">
                <a:cs typeface="Courier New" panose="02070309020205020404" pitchFamily="49" charset="0"/>
              </a:rPr>
              <a:t>setprecision</a:t>
            </a:r>
            <a:r>
              <a:rPr lang="en-US" altLang="en-US" sz="1800" i="0" dirty="0">
                <a:cs typeface="Courier New" panose="02070309020205020404" pitchFamily="49" charset="0"/>
              </a:rPr>
              <a:t>(8) &lt;&lt; </a:t>
            </a:r>
            <a:r>
              <a:rPr lang="en-US" altLang="en-US" sz="1800" i="0" dirty="0" err="1">
                <a:cs typeface="Courier New" panose="02070309020205020404" pitchFamily="49" charset="0"/>
              </a:rPr>
              <a:t>setw</a:t>
            </a:r>
            <a:r>
              <a:rPr lang="en-US" altLang="en-US" sz="1800" i="0" dirty="0">
                <a:cs typeface="Courier New" panose="02070309020205020404" pitchFamily="49" charset="0"/>
              </a:rPr>
              <a:t>(10) &lt;&lt; PI&lt;&lt; </a:t>
            </a:r>
            <a:r>
              <a:rPr lang="en-US" altLang="en-US" sz="1800" i="0" dirty="0" err="1">
                <a:cs typeface="Courier New" panose="02070309020205020404" pitchFamily="49" charset="0"/>
              </a:rPr>
              <a:t>endl</a:t>
            </a:r>
            <a:r>
              <a:rPr lang="en-US" altLang="en-US" sz="1800" i="0" dirty="0"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Carry out hand calculations when developing an algorithm, </a:t>
            </a:r>
            <a:r>
              <a:rPr lang="en-US" altLang="en-US" sz="2400" b="1" u="sng" dirty="0">
                <a:latin typeface="Arial" panose="020B0604020202020204" pitchFamily="34" charset="0"/>
              </a:rPr>
              <a:t>before</a:t>
            </a:r>
            <a:r>
              <a:rPr lang="en-US" altLang="en-US" sz="2400" b="1" i="0" dirty="0">
                <a:latin typeface="Arial" panose="020B0604020202020204" pitchFamily="34" charset="0"/>
              </a:rPr>
              <a:t> typing your C++ code.</a:t>
            </a:r>
            <a:endParaRPr lang="en-US" altLang="en-US" sz="1000" b="1" i="0" dirty="0">
              <a:latin typeface="StempelGaramond-Roman" charset="0"/>
            </a:endParaRPr>
          </a:p>
          <a:p>
            <a:pPr marL="862013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• </a:t>
            </a:r>
            <a:r>
              <a:rPr lang="en-US" altLang="en-US" i="0" dirty="0">
                <a:latin typeface="Arial" panose="020B0604020202020204" pitchFamily="34" charset="0"/>
              </a:rPr>
              <a:t>Pick concrete values for a typical situation to use in a hand</a:t>
            </a:r>
            <a:br>
              <a:rPr lang="en-US" altLang="en-US" i="0" dirty="0">
                <a:latin typeface="Arial" panose="020B0604020202020204" pitchFamily="34" charset="0"/>
              </a:rPr>
            </a:br>
            <a:r>
              <a:rPr lang="en-US" altLang="en-US" i="0" dirty="0">
                <a:latin typeface="Arial" panose="020B0604020202020204" pitchFamily="34" charset="0"/>
              </a:rPr>
              <a:t>  calculation, to very algorithm correctness.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</a:pPr>
            <a:endParaRPr lang="en-US" altLang="en-US" sz="2400" i="0" dirty="0">
              <a:latin typeface="StempelGaramond-Roman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Chapter Summary Part 5</a:t>
            </a:r>
            <a:r>
              <a:rPr lang="en-US" altLang="en-US"/>
              <a:t>: Strings</a:t>
            </a:r>
          </a:p>
        </p:txBody>
      </p:sp>
      <p:sp>
        <p:nvSpPr>
          <p:cNvPr id="15155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252413" y="847725"/>
            <a:ext cx="8891587" cy="4847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i="0" dirty="0">
                <a:latin typeface="Arial" panose="020B0604020202020204" pitchFamily="34" charset="0"/>
              </a:rPr>
              <a:t>Write programs that process strings.</a:t>
            </a:r>
            <a:endParaRPr lang="en-US" altLang="en-US" sz="1800" i="0" dirty="0">
              <a:latin typeface="StempelGaramond-Roman" charset="0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  Strings are sequences of characters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  Use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+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operator to concatenate strings;  that is, put them together to yield a longer string.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i="0" dirty="0">
                <a:cs typeface="Courier New" panose="02070309020205020404" pitchFamily="49" charset="0"/>
              </a:rPr>
              <a:t>string s1= "hello", s2= " world";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i="0" dirty="0">
                <a:cs typeface="Courier New" panose="02070309020205020404" pitchFamily="49" charset="0"/>
              </a:rPr>
              <a:t>string s3 = s1 + s2; //s3 gets "hello world"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  The </a:t>
            </a:r>
            <a:r>
              <a:rPr lang="en-US" altLang="en-US" sz="2400" b="1" i="0" dirty="0">
                <a:cs typeface="Courier New" panose="02070309020205020404" pitchFamily="49" charset="0"/>
              </a:rPr>
              <a:t>length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member function yields the number of characters in a string. A member function is invoked using the dot notation: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 err="1">
                <a:cs typeface="Courier New" panose="02070309020205020404" pitchFamily="49" charset="0"/>
              </a:rPr>
              <a:t>int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 err="1">
                <a:cs typeface="Courier New" panose="02070309020205020404" pitchFamily="49" charset="0"/>
              </a:rPr>
              <a:t>len</a:t>
            </a:r>
            <a:r>
              <a:rPr lang="en-US" altLang="en-US" sz="2400" i="0" dirty="0">
                <a:cs typeface="Courier New" panose="02070309020205020404" pitchFamily="49" charset="0"/>
              </a:rPr>
              <a:t> =s1.length();</a:t>
            </a:r>
            <a:endParaRPr lang="en-US" altLang="en-US" sz="2400" i="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Use the </a:t>
            </a:r>
            <a:r>
              <a:rPr lang="en-US" altLang="en-US" sz="2400" b="1" i="0" dirty="0" err="1">
                <a:cs typeface="Courier New" panose="02070309020205020404" pitchFamily="49" charset="0"/>
              </a:rPr>
              <a:t>substr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  <a:cs typeface="Courier New" panose="02070309020205020404" pitchFamily="49" charset="0"/>
              </a:rPr>
              <a:t>member function to extract a substring:</a:t>
            </a:r>
          </a:p>
          <a:p>
            <a:pPr lvl="1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i="0" dirty="0">
                <a:cs typeface="Courier New" panose="02070309020205020404" pitchFamily="49" charset="0"/>
              </a:rPr>
              <a:t>string s3 = s1.substr(0,2); //s3 gets "he"</a:t>
            </a:r>
            <a:endParaRPr lang="en-US" altLang="en-US" i="0" dirty="0">
              <a:latin typeface="StempelGaramond-Roman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to multiple variables</a:t>
            </a:r>
            <a:endParaRPr lang="en-US" altLang="en-US" dirty="0"/>
          </a:p>
        </p:txBody>
      </p:sp>
      <p:sp>
        <p:nvSpPr>
          <p:cNvPr id="114691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198438" y="944563"/>
            <a:ext cx="8843962" cy="5172032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You can read more than one value in a single input statement: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&lt;&lt;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latin typeface="Courier New" panose="02070309020205020404" pitchFamily="49" charset="0"/>
              </a:rPr>
              <a:t>Enter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the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number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of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bottles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and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cans: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bottles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cans;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The user can supply both inputs on the same line: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	Enter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number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of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bottles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and</a:t>
            </a:r>
            <a:r>
              <a:rPr lang="en-US" altLang="en-US" sz="18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cans</a:t>
            </a:r>
            <a:r>
              <a:rPr lang="en-US" altLang="en-US" sz="24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:</a:t>
            </a:r>
            <a:r>
              <a:rPr lang="en-US" altLang="en-US" sz="18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altLang="en-US" sz="1800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6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None/>
            </a:pPr>
            <a:r>
              <a:rPr lang="en-US" altLang="en-US" sz="2400" dirty="0"/>
              <a:t>Alternatively, the user can press the Enter key or tab key after each input, as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 sz="2400" dirty="0"/>
              <a:t> treats all blank spaces the same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46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Formatted Output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350" y="869592"/>
            <a:ext cx="8686800" cy="477243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When you print an amount in dollars and cents,</a:t>
            </a:r>
            <a:br>
              <a:rPr lang="en-US" altLang="en-US" sz="2400" dirty="0"/>
            </a:br>
            <a:r>
              <a:rPr lang="en-US" altLang="en-US" sz="2400" dirty="0"/>
              <a:t>you want it to be </a:t>
            </a:r>
            <a:r>
              <a:rPr lang="en-US" altLang="en-US" sz="2400" i="1" dirty="0"/>
              <a:t>rounded</a:t>
            </a:r>
            <a:r>
              <a:rPr lang="en-US" altLang="en-US" sz="2400" dirty="0"/>
              <a:t> to two significant digits.</a:t>
            </a:r>
          </a:p>
          <a:p>
            <a:pPr eaLnBrk="1" hangingPunct="1"/>
            <a:r>
              <a:rPr lang="en-US" altLang="en-US" sz="2400" dirty="0"/>
              <a:t>You learned earlier how to round off and store a value but, for output, we want to round off </a:t>
            </a:r>
            <a:r>
              <a:rPr lang="en-US" altLang="en-US" sz="2400" i="1" dirty="0"/>
              <a:t>only</a:t>
            </a:r>
            <a:r>
              <a:rPr lang="en-US" altLang="en-US" sz="2400" dirty="0"/>
              <a:t> for display.</a:t>
            </a:r>
          </a:p>
          <a:p>
            <a:pPr eaLnBrk="1" hangingPunct="1"/>
            <a:r>
              <a:rPr lang="en-US" altLang="en-US" sz="2400" dirty="0"/>
              <a:t>A </a:t>
            </a:r>
            <a:r>
              <a:rPr lang="en-US" altLang="en-US" sz="2400" b="1" i="1" dirty="0"/>
              <a:t>manipulator</a:t>
            </a:r>
            <a:r>
              <a:rPr lang="en-US" altLang="en-US" sz="2400" dirty="0"/>
              <a:t> is something that is sent to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/>
              <a:t> to specify how values should be formatted.</a:t>
            </a:r>
          </a:p>
          <a:p>
            <a:pPr eaLnBrk="1" hangingPunct="1"/>
            <a:r>
              <a:rPr lang="en-US" altLang="en-US" sz="2400" dirty="0"/>
              <a:t>To use manipulators, you must include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iomanip</a:t>
            </a:r>
            <a:r>
              <a:rPr lang="en-US" altLang="en-US" sz="2400" dirty="0"/>
              <a:t> header in your program: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iomanip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dirty="0"/>
              <a:t>and of course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</a:rPr>
              <a:t>using namespace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std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dirty="0"/>
              <a:t>is also needed</a:t>
            </a:r>
          </a:p>
        </p:txBody>
      </p:sp>
      <p:sp>
        <p:nvSpPr>
          <p:cNvPr id="1187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916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Formatted Output for Dollars and Cents: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setprecision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6625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Which do you think the user prefers to see on her gas bill?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Price per liter: $1.22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or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Price per liter: $1.21997</a:t>
            </a:r>
          </a:p>
        </p:txBody>
      </p:sp>
      <p:sp>
        <p:nvSpPr>
          <p:cNvPr id="11981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Formatted Output Examples: Table 7</a:t>
            </a:r>
          </a:p>
        </p:txBody>
      </p:sp>
      <p:sp>
        <p:nvSpPr>
          <p:cNvPr id="12083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702099"/>
              </p:ext>
            </p:extLst>
          </p:nvPr>
        </p:nvGraphicFramePr>
        <p:xfrm>
          <a:off x="308346" y="861238"/>
          <a:ext cx="8548575" cy="5295604"/>
        </p:xfrm>
        <a:graphic>
          <a:graphicData uri="http://schemas.openxmlformats.org/drawingml/2006/table">
            <a:tbl>
              <a:tblPr/>
              <a:tblGrid>
                <a:gridCol w="284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0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34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Output Statement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575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12.345678;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12.3457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By default, a number is printed with 6 significant digits.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2397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fixed &lt;&lt;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setprecision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&lt;&lt; 12.3;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12.30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fixed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setprecision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manipulators control the number of digits after the decimal point.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348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":" &lt;&lt;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setw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 &lt;&lt; 12;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    12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Four spaces are printed before the number, for a total width of 6 characters.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82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":" &lt;&lt;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setw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&lt;&lt; 123;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:123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 the width not sufficient, it is ignored.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3486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setw</a:t>
                      </a:r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 &lt;&lt; ":" &lt;&lt; 12;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    :12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width only refers to the next item. Here, the : is preceded by five spaces.</a:t>
                      </a:r>
                    </a:p>
                  </a:txBody>
                  <a:tcPr marL="43435" marR="50675" marT="43435" marB="50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Formatted Output, Dollars and Cents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22338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You can combine manipulators and values to be displayed into a single statement: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 b="1">
                <a:latin typeface="Courier New" panose="02070309020205020404" pitchFamily="49" charset="0"/>
              </a:rPr>
              <a:t>price_per_liter</a:t>
            </a:r>
            <a:r>
              <a:rPr lang="en-US" altLang="en-US" sz="2400"/>
              <a:t> = </a:t>
            </a:r>
            <a:r>
              <a:rPr lang="en-US" altLang="en-US" sz="2400" b="1">
                <a:latin typeface="Courier New" panose="02070309020205020404" pitchFamily="49" charset="0"/>
              </a:rPr>
              <a:t>1.21997;</a:t>
            </a: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cout &lt;&lt; fixed &lt;&lt; setprecision(2)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  &lt;&lt; "Price per liter: $" 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   &lt;&lt; price_per_liter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This code produces this output: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	Price per liter: $1.22 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</p:txBody>
      </p:sp>
      <p:sp>
        <p:nvSpPr>
          <p:cNvPr id="1218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452022" cy="533400"/>
          </a:xfrm>
        </p:spPr>
        <p:txBody>
          <a:bodyPr/>
          <a:lstStyle/>
          <a:p>
            <a:r>
              <a:rPr lang="en-US" altLang="en-US" dirty="0"/>
              <a:t>Formatted Output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to Align Columns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3058" y="779077"/>
            <a:ext cx="856323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	Use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dirty="0"/>
              <a:t> manipulator to set the </a:t>
            </a:r>
            <a:r>
              <a:rPr lang="en-US" altLang="en-US" sz="2400" i="1" dirty="0"/>
              <a:t>width </a:t>
            </a:r>
            <a:r>
              <a:rPr lang="en-US" altLang="en-US" sz="2400" dirty="0"/>
              <a:t>of the next output field.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	The width is the total number of characters, including digits, the decimal point, and spaces.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If you want aligned columns of certain widths, use the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b="1" dirty="0">
                <a:latin typeface="Courier New" panose="02070309020205020404" pitchFamily="49" charset="0"/>
              </a:rPr>
              <a:t>()</a:t>
            </a:r>
            <a:r>
              <a:rPr lang="en-US" altLang="en-US" sz="2400" dirty="0"/>
              <a:t> manipulator.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For example, if you want a number to be printed, right justified, in a column that is eight characters wide, you use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	 </a:t>
            </a:r>
            <a:r>
              <a:rPr lang="en-US" altLang="en-US" sz="2400" b="1" dirty="0">
                <a:latin typeface="Courier New" panose="02070309020205020404" pitchFamily="49" charset="0"/>
              </a:rPr>
              <a:t>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setw</a:t>
            </a:r>
            <a:r>
              <a:rPr lang="en-US" altLang="en-US" sz="2400" b="1" dirty="0">
                <a:latin typeface="Courier New" panose="02070309020205020404" pitchFamily="49" charset="0"/>
              </a:rPr>
              <a:t>(8)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i="1" dirty="0"/>
              <a:t>before EVERY COLUMN's DATA.</a:t>
            </a:r>
          </a:p>
          <a:p>
            <a:pPr>
              <a:buFontTx/>
              <a:buNone/>
            </a:pPr>
            <a:endParaRPr lang="en-US" altLang="en-US" sz="2400" i="1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</p:txBody>
      </p:sp>
      <p:sp>
        <p:nvSpPr>
          <p:cNvPr id="12288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10516</TotalTime>
  <Words>3926</Words>
  <Application>Microsoft Macintosh PowerPoint</Application>
  <PresentationFormat>On-screen Show (4:3)</PresentationFormat>
  <Paragraphs>473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 Unicode MS</vt:lpstr>
      <vt:lpstr>Arial</vt:lpstr>
      <vt:lpstr>Cambria Math</vt:lpstr>
      <vt:lpstr>Comic Sans MS</vt:lpstr>
      <vt:lpstr>Courier New</vt:lpstr>
      <vt:lpstr>StempelGaramond-Roman</vt:lpstr>
      <vt:lpstr>Default Design</vt:lpstr>
      <vt:lpstr>Topic 3</vt:lpstr>
      <vt:lpstr>Input</vt:lpstr>
      <vt:lpstr>Input with cin &gt;&gt;</vt:lpstr>
      <vt:lpstr>Input with cin &gt;&gt; to multiple variables</vt:lpstr>
      <vt:lpstr>Formatted Output</vt:lpstr>
      <vt:lpstr>Formatted Output for Dollars and Cents: setprecision()</vt:lpstr>
      <vt:lpstr>Formatted Output Examples: Table 7</vt:lpstr>
      <vt:lpstr>Formatted Output, Dollars and Cents</vt:lpstr>
      <vt:lpstr>Formatted Output with setw() to Align Columns</vt:lpstr>
      <vt:lpstr>Exercise: Formatting Examples</vt:lpstr>
      <vt:lpstr>Formatted Output, Another Example</vt:lpstr>
      <vt:lpstr>setprecision versus setw: Persistence</vt:lpstr>
      <vt:lpstr>A Complete Program for Volumes</vt:lpstr>
      <vt:lpstr>A Complete Program for Volumes (continued)</vt:lpstr>
      <vt:lpstr>Topic 4</vt:lpstr>
      <vt:lpstr>Problem Solving: Before you write C++, do it by hand</vt:lpstr>
      <vt:lpstr>Topic 5</vt:lpstr>
      <vt:lpstr>Strings</vt:lpstr>
      <vt:lpstr>String Initializations</vt:lpstr>
      <vt:lpstr>Concatenation of Strings</vt:lpstr>
      <vt:lpstr>Common Error – Concatenation of literal strings</vt:lpstr>
      <vt:lpstr>String Input</vt:lpstr>
      <vt:lpstr>String Input</vt:lpstr>
      <vt:lpstr>String Functions</vt:lpstr>
      <vt:lpstr>substr Function</vt:lpstr>
      <vt:lpstr>Another Example of the substr Function</vt:lpstr>
      <vt:lpstr>String Data Representation &amp; Character Positions</vt:lpstr>
      <vt:lpstr>String Character Positions</vt:lpstr>
      <vt:lpstr>String Operations Examples: Table 8</vt:lpstr>
      <vt:lpstr>String Functions, Complete Program Example</vt:lpstr>
      <vt:lpstr>Representing Characters: Unicode</vt:lpstr>
      <vt:lpstr>Topic 6</vt:lpstr>
      <vt:lpstr>Chapter Summary Part 1</vt:lpstr>
      <vt:lpstr>Chapter Summary Part 2</vt:lpstr>
      <vt:lpstr>Chapter Summary Part 3</vt:lpstr>
      <vt:lpstr>Chapter Summary Part 4</vt:lpstr>
      <vt:lpstr>Chapter Summary Part 5: Strings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2081</cp:revision>
  <dcterms:created xsi:type="dcterms:W3CDTF">2010-12-07T15:28:00Z</dcterms:created>
  <dcterms:modified xsi:type="dcterms:W3CDTF">2020-08-31T12:00:20Z</dcterms:modified>
</cp:coreProperties>
</file>