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899" r:id="rId2"/>
    <p:sldId id="487" r:id="rId3"/>
    <p:sldId id="488" r:id="rId4"/>
    <p:sldId id="463" r:id="rId5"/>
    <p:sldId id="471" r:id="rId6"/>
    <p:sldId id="490" r:id="rId7"/>
    <p:sldId id="492" r:id="rId8"/>
    <p:sldId id="886" r:id="rId9"/>
    <p:sldId id="301" r:id="rId10"/>
    <p:sldId id="272" r:id="rId11"/>
    <p:sldId id="273" r:id="rId12"/>
    <p:sldId id="274" r:id="rId13"/>
    <p:sldId id="275" r:id="rId14"/>
    <p:sldId id="276" r:id="rId15"/>
    <p:sldId id="277" r:id="rId16"/>
    <p:sldId id="282" r:id="rId17"/>
    <p:sldId id="278" r:id="rId18"/>
    <p:sldId id="279" r:id="rId19"/>
    <p:sldId id="280" r:id="rId20"/>
    <p:sldId id="290" r:id="rId21"/>
    <p:sldId id="312" r:id="rId22"/>
    <p:sldId id="313" r:id="rId23"/>
    <p:sldId id="315" r:id="rId24"/>
    <p:sldId id="499" r:id="rId25"/>
    <p:sldId id="495" r:id="rId26"/>
    <p:sldId id="496" r:id="rId27"/>
    <p:sldId id="497" r:id="rId28"/>
    <p:sldId id="839" r:id="rId29"/>
    <p:sldId id="498" r:id="rId30"/>
    <p:sldId id="887" r:id="rId31"/>
    <p:sldId id="489" r:id="rId32"/>
    <p:sldId id="840" r:id="rId33"/>
    <p:sldId id="841" r:id="rId34"/>
    <p:sldId id="843" r:id="rId35"/>
    <p:sldId id="505" r:id="rId36"/>
    <p:sldId id="508" r:id="rId37"/>
    <p:sldId id="845" r:id="rId38"/>
    <p:sldId id="846" r:id="rId39"/>
    <p:sldId id="847" r:id="rId40"/>
    <p:sldId id="848" r:id="rId41"/>
    <p:sldId id="888" r:id="rId42"/>
    <p:sldId id="849" r:id="rId43"/>
    <p:sldId id="486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FF3300"/>
    <a:srgbClr val="FFE9CC"/>
    <a:srgbClr val="FFCC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8073" autoAdjust="0"/>
    <p:restoredTop sz="95590" autoAdjust="0"/>
  </p:normalViewPr>
  <p:slideViewPr>
    <p:cSldViewPr snapToGrid="0">
      <p:cViewPr varScale="1">
        <p:scale>
          <a:sx n="76" d="100"/>
          <a:sy n="76" d="100"/>
        </p:scale>
        <p:origin x="113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144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99948"/>
    </p:cViewPr>
  </p:sorterViewPr>
  <p:notesViewPr>
    <p:cSldViewPr snapToGrid="0">
      <p:cViewPr varScale="1">
        <p:scale>
          <a:sx n="89" d="100"/>
          <a:sy n="89" d="100"/>
        </p:scale>
        <p:origin x="-307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i="0">
                <a:latin typeface="Arial" panose="020B0604020202020204" pitchFamily="34" charset="0"/>
              </a:defRPr>
            </a:lvl1pPr>
          </a:lstStyle>
          <a:p>
            <a:fld id="{12A49107-DB3B-4AA1-AF38-367D58DC900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6005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F0196825-B757-48F1-BD6F-2887798B081F}" type="slidenum">
              <a:rPr lang="en-US">
                <a:solidFill>
                  <a:prstClr val="black"/>
                </a:solidFill>
              </a:rPr>
              <a:pPr eaLnBrk="1" hangingPunct="1"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16102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TimeElapse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Sample output: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100000000 seconds is equivalent to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3 years 62 days 9 hours 46 minutes 40 seconds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 Auto-generated method stub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100000000;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60;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remSecs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 60;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hours =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60;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remMins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 60;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days = hours / 24;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remHours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hours % 24;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years = days / 365;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remDays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days % 365;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secs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 seconds is equivalent to ");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(years + " years " +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remDays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 days " +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remHours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 hours " + 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remMins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 minutes "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remSecs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 seconds");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635739E3-BD3F-4575-8C79-C3285B45FD0D}" type="slidenum">
              <a:rPr lang="en-US">
                <a:solidFill>
                  <a:prstClr val="black"/>
                </a:solidFill>
              </a:rPr>
              <a:pPr eaLnBrk="1" hangingPunct="1"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795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/>
              <a:t>//A </a:t>
            </a:r>
            <a:r>
              <a:rPr lang="en-US" dirty="0"/>
              <a:t>version uses the concepts</a:t>
            </a:r>
            <a:r>
              <a:rPr lang="en-US" baseline="0" dirty="0"/>
              <a:t> of constant variables.</a:t>
            </a:r>
          </a:p>
          <a:p>
            <a:pPr eaLnBrk="1" hangingPunct="1">
              <a:spcBef>
                <a:spcPct val="0"/>
              </a:spcBef>
            </a:pPr>
            <a:endParaRPr lang="en-US" baseline="0" dirty="0"/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/*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convert seconds to 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yy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years 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dd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days 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hh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hours mm minutes </a:t>
            </a:r>
            <a:r>
              <a:rPr lang="en-US" sz="1200" u="sng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ss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seconds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We skip the month since different months have different days.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The 60th days in a year can be March 1st (non-leap year)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or </a:t>
            </a:r>
            <a:r>
              <a:rPr lang="en-US" sz="1200" u="sng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Feb 29 (leap year).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 Partially verified by http://www.easysurf.cc/utime.htm.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Sample input/output: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100000000 seconds = 3 years 62 days 9 hours 46 minutes 40 seconds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*/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class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ModuloExamples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{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public static void main(String[]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args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{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TODO Auto-generated method stub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SECS_PER_MIN = 60;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MINS_PER_HOUR = 60;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HOURS_PER_DAY = 24;</a:t>
            </a:r>
          </a:p>
          <a:p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DAYS_PER_YEAR = 365;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100000000;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 SECS_PER_MIN;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totalMins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SECS_PER_MIN;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totalMins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 MINS_PER_HOUR;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totalHours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totalMins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MINS_PER_HOUR;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hours =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totalHours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 HOURS_PER_DAY;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totalDays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totalHours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HOURS_PER_DAY;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days =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totalDays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% DAYS_PER_YEAR;</a:t>
            </a:r>
          </a:p>
          <a:p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years = </a:t>
            </a:r>
            <a:r>
              <a:rPr lang="en-US" sz="12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totalDays</a:t>
            </a:r>
            <a:r>
              <a:rPr lang="en-US" sz="1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/ DAYS_PER_YEAR;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totalSecs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 seconds = ");</a:t>
            </a:r>
          </a:p>
          <a:p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System.</a:t>
            </a:r>
            <a:r>
              <a:rPr lang="en-US" sz="1200" i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out.println</a:t>
            </a:r>
            <a:r>
              <a:rPr lang="en-US" sz="12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(years + " years " + days + " days " + hours + " hours " +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 minutes " + </a:t>
            </a:r>
            <a:r>
              <a:rPr lang="en-US" sz="12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secs</a:t>
            </a:r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+ " seconds");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}</a:t>
            </a:r>
            <a:endParaRPr 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A06E47E3-6680-4877-B40D-FC12A4BB51DC}" type="slidenum">
              <a:rPr lang="en-US">
                <a:solidFill>
                  <a:prstClr val="black"/>
                </a:solidFill>
              </a:rPr>
              <a:pPr eaLnBrk="1" hangingPunct="1"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949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A06E47E3-6680-4877-B40D-FC12A4BB51DC}" type="slidenum">
              <a:rPr lang="en-US">
                <a:solidFill>
                  <a:prstClr val="black"/>
                </a:solidFill>
              </a:rPr>
              <a:pPr eaLnBrk="1" hangingPunct="1"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144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1D162777-BE76-44DB-9C84-76B0E5EF6112}" type="slidenum">
              <a:rPr lang="en-US">
                <a:solidFill>
                  <a:prstClr val="black"/>
                </a:solidFill>
              </a:rPr>
              <a:pPr eaLnBrk="1" hangingPunct="1"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563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D0456990-F1C9-483B-A206-E46B05309F68}" type="slidenum">
              <a:rPr lang="en-US">
                <a:solidFill>
                  <a:prstClr val="black"/>
                </a:solidFill>
              </a:rPr>
              <a:pPr eaLnBrk="1" hangingPunct="1"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276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2F49D303-7C52-409E-AF69-3DBB8B99A9D6}" type="slidenum">
              <a:rPr lang="en-US">
                <a:solidFill>
                  <a:prstClr val="black"/>
                </a:solidFill>
              </a:rPr>
              <a:pPr eaLnBrk="1" hangingPunct="1"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89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D5BF672A-0CEC-4BB7-9094-4D73C2982969}" type="slidenum">
              <a:rPr lang="en-US">
                <a:solidFill>
                  <a:prstClr val="black"/>
                </a:solidFill>
              </a:rPr>
              <a:pPr eaLnBrk="1" hangingPunct="1"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093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E7E1A79B-ABB6-4397-AC3A-4AE662899B97}" type="slidenum">
              <a:rPr lang="en-US">
                <a:solidFill>
                  <a:prstClr val="black"/>
                </a:solidFill>
              </a:rPr>
              <a:pPr eaLnBrk="1" hangingPunct="1"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4656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8A37FADD-4F2F-4EA1-A091-52737AFD0E80}" type="slidenum">
              <a:rPr lang="en-US">
                <a:solidFill>
                  <a:prstClr val="black"/>
                </a:solidFill>
              </a:rPr>
              <a:pPr eaLnBrk="1" hangingPunct="1"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558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Need a little tricky </a:t>
            </a:r>
            <a:r>
              <a:rPr lang="en-US" baseline="0" dirty="0"/>
              <a:t>method to calculate from days to month and number of days in month, it will depends on flat year or not.</a:t>
            </a:r>
            <a:endParaRPr 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E7E1A79B-ABB6-4397-AC3A-4AE662899B97}" type="slidenum">
              <a:rPr lang="en-US">
                <a:solidFill>
                  <a:prstClr val="black"/>
                </a:solidFill>
              </a:rPr>
              <a:pPr eaLnBrk="1" hangingPunct="1"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121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fld id="{383E44DA-BCC0-4EEB-9AF7-F1803FB9C831}" type="slidenum">
              <a:rPr lang="en-US">
                <a:solidFill>
                  <a:prstClr val="black"/>
                </a:solidFill>
              </a:rPr>
              <a:pPr eaLnBrk="1" hangingPunct="1"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546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4934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45973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552200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537156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570038"/>
            <a:ext cx="8229600" cy="4525962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97603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8993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7896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58315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7935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80681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207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80893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10760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	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b="1" dirty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plusplus.com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Arithmetic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Input and 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first do it by hand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58060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Integer Division and Remainder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6 kids with 10 apples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Apples cannot be cut into pieces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B050"/>
                </a:solidFill>
              </a:rPr>
              <a:t>How many apple(s) can a kid get?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B050"/>
                </a:solidFill>
              </a:rPr>
              <a:t>How many apples are left?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3576638"/>
            <a:ext cx="1282700" cy="108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" name="Group 3"/>
          <p:cNvGrpSpPr/>
          <p:nvPr/>
        </p:nvGrpSpPr>
        <p:grpSpPr>
          <a:xfrm>
            <a:off x="609600" y="3576638"/>
            <a:ext cx="7926388" cy="2376487"/>
            <a:chOff x="609600" y="3576638"/>
            <a:chExt cx="7926388" cy="2376487"/>
          </a:xfrm>
        </p:grpSpPr>
        <p:grpSp>
          <p:nvGrpSpPr>
            <p:cNvPr id="2" name="Group 1"/>
            <p:cNvGrpSpPr/>
            <p:nvPr/>
          </p:nvGrpSpPr>
          <p:grpSpPr>
            <a:xfrm>
              <a:off x="6226175" y="3576638"/>
              <a:ext cx="2309813" cy="2244725"/>
              <a:chOff x="6226175" y="3460750"/>
              <a:chExt cx="2309813" cy="2244725"/>
            </a:xfrm>
          </p:grpSpPr>
          <p:pic>
            <p:nvPicPr>
              <p:cNvPr id="28676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5521"/>
              <a:stretch>
                <a:fillRect/>
              </a:stretch>
            </p:blipFill>
            <p:spPr bwMode="auto">
              <a:xfrm>
                <a:off x="6226175" y="3460750"/>
                <a:ext cx="1316038" cy="1111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677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0150" y="4683125"/>
                <a:ext cx="1208088" cy="1022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8679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58113" y="4686300"/>
                <a:ext cx="777875" cy="92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28680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64" t="7739" r="18002" b="57224"/>
            <a:stretch>
              <a:fillRect/>
            </a:stretch>
          </p:blipFill>
          <p:spPr bwMode="auto">
            <a:xfrm>
              <a:off x="609600" y="3778250"/>
              <a:ext cx="5422900" cy="2174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Rounded Rectangle 4"/>
          <p:cNvSpPr/>
          <p:nvPr/>
        </p:nvSpPr>
        <p:spPr>
          <a:xfrm>
            <a:off x="6477000" y="1905000"/>
            <a:ext cx="167005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 is like no decimal part.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6226175" y="2171700"/>
            <a:ext cx="250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992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Integer Division and Remainder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6 kids with 10 apples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Apples cannot be cut into pieces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B050"/>
                </a:solidFill>
              </a:rPr>
              <a:t>How many apple(s) can a kid get?     </a:t>
            </a:r>
            <a:r>
              <a:rPr lang="en-US" dirty="0">
                <a:solidFill>
                  <a:srgbClr val="0070C0"/>
                </a:solidFill>
              </a:rPr>
              <a:t>1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B050"/>
                </a:solidFill>
              </a:rPr>
              <a:t>How many apples are left?     </a:t>
            </a:r>
            <a:r>
              <a:rPr lang="en-US" dirty="0">
                <a:solidFill>
                  <a:srgbClr val="0070C0"/>
                </a:solidFill>
              </a:rPr>
              <a:t>4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9600" y="3546475"/>
            <a:ext cx="7926388" cy="2406650"/>
            <a:chOff x="609600" y="3546475"/>
            <a:chExt cx="7926388" cy="2406650"/>
          </a:xfrm>
        </p:grpSpPr>
        <p:pic>
          <p:nvPicPr>
            <p:cNvPr id="2970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64" t="7739" r="18002" b="57224"/>
            <a:stretch>
              <a:fillRect/>
            </a:stretch>
          </p:blipFill>
          <p:spPr bwMode="auto">
            <a:xfrm>
              <a:off x="609600" y="3778250"/>
              <a:ext cx="5422900" cy="2174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9707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85" r="8423"/>
            <a:stretch>
              <a:fillRect/>
            </a:stretch>
          </p:blipFill>
          <p:spPr bwMode="auto">
            <a:xfrm>
              <a:off x="4343400" y="3757613"/>
              <a:ext cx="412750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1354138" y="3546475"/>
              <a:ext cx="7181850" cy="2159000"/>
              <a:chOff x="1354138" y="3546475"/>
              <a:chExt cx="7181850" cy="2159000"/>
            </a:xfrm>
          </p:grpSpPr>
          <p:pic>
            <p:nvPicPr>
              <p:cNvPr id="29700" name="Picture 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0150" y="4683125"/>
                <a:ext cx="1208088" cy="10223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701" name="Picture 5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58113" y="4686300"/>
                <a:ext cx="777875" cy="927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703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585" r="8423"/>
              <a:stretch>
                <a:fillRect/>
              </a:stretch>
            </p:blipFill>
            <p:spPr bwMode="auto">
              <a:xfrm>
                <a:off x="1354138" y="3660775"/>
                <a:ext cx="412750" cy="458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704" name="Picture 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47875" y="3546475"/>
                <a:ext cx="414338" cy="463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705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585" r="8423"/>
              <a:stretch>
                <a:fillRect/>
              </a:stretch>
            </p:blipFill>
            <p:spPr bwMode="auto">
              <a:xfrm>
                <a:off x="2909888" y="3813175"/>
                <a:ext cx="411162" cy="458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706" name="Picture 2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585" r="8423"/>
              <a:stretch>
                <a:fillRect/>
              </a:stretch>
            </p:blipFill>
            <p:spPr bwMode="auto">
              <a:xfrm>
                <a:off x="3757613" y="4216400"/>
                <a:ext cx="411162" cy="4587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9708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7585" r="8423"/>
              <a:stretch>
                <a:fillRect/>
              </a:stretch>
            </p:blipFill>
            <p:spPr bwMode="auto">
              <a:xfrm>
                <a:off x="5257800" y="3582988"/>
                <a:ext cx="412750" cy="4587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214327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Integer Division and Remainder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6 kids with 10 apples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Apples cannot be cut into pieces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B050"/>
                </a:solidFill>
              </a:rPr>
              <a:t>How many apple(s) can a kid get?     </a:t>
            </a:r>
            <a:r>
              <a:rPr lang="en-US" dirty="0">
                <a:solidFill>
                  <a:srgbClr val="0070C0"/>
                </a:solidFill>
              </a:rPr>
              <a:t>10 / 6 = 1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B050"/>
                </a:solidFill>
              </a:rPr>
              <a:t>How many apples are left?     </a:t>
            </a:r>
            <a:r>
              <a:rPr lang="en-US" dirty="0">
                <a:solidFill>
                  <a:srgbClr val="0070C0"/>
                </a:solidFill>
              </a:rPr>
              <a:t>10 % 6 = 4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9600" y="3546475"/>
            <a:ext cx="7658100" cy="2406650"/>
            <a:chOff x="609600" y="3546475"/>
            <a:chExt cx="7658100" cy="2406650"/>
          </a:xfrm>
        </p:grpSpPr>
        <p:pic>
          <p:nvPicPr>
            <p:cNvPr id="3072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150" y="4683125"/>
              <a:ext cx="1208088" cy="1022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25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8238" y="4686300"/>
              <a:ext cx="779462" cy="92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26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64" t="7739" r="18002" b="57224"/>
            <a:stretch>
              <a:fillRect/>
            </a:stretch>
          </p:blipFill>
          <p:spPr bwMode="auto">
            <a:xfrm>
              <a:off x="609600" y="3778250"/>
              <a:ext cx="5422900" cy="2174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27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85" r="8423"/>
            <a:stretch>
              <a:fillRect/>
            </a:stretch>
          </p:blipFill>
          <p:spPr bwMode="auto">
            <a:xfrm>
              <a:off x="1354138" y="3660775"/>
              <a:ext cx="412750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28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7875" y="3546475"/>
              <a:ext cx="414338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2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85" r="8423"/>
            <a:stretch>
              <a:fillRect/>
            </a:stretch>
          </p:blipFill>
          <p:spPr bwMode="auto">
            <a:xfrm>
              <a:off x="2909888" y="3757613"/>
              <a:ext cx="411162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30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85" r="8423"/>
            <a:stretch>
              <a:fillRect/>
            </a:stretch>
          </p:blipFill>
          <p:spPr bwMode="auto">
            <a:xfrm>
              <a:off x="3757613" y="4216400"/>
              <a:ext cx="411162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3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85" r="8423"/>
            <a:stretch>
              <a:fillRect/>
            </a:stretch>
          </p:blipFill>
          <p:spPr bwMode="auto">
            <a:xfrm>
              <a:off x="4343400" y="3757613"/>
              <a:ext cx="412750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32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85" r="8423"/>
            <a:stretch>
              <a:fillRect/>
            </a:stretch>
          </p:blipFill>
          <p:spPr bwMode="auto">
            <a:xfrm>
              <a:off x="5257800" y="3582988"/>
              <a:ext cx="412750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0559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Integer Division and Remainder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054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Integer division: When both dividend (say, 10) and divisor (say, 6) are integers, discard fraction part of division result. So 10 / 6 = 1.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B050"/>
                </a:solidFill>
              </a:rPr>
              <a:t>How many apple(s) can a kid get?     </a:t>
            </a:r>
            <a:r>
              <a:rPr lang="en-US" dirty="0">
                <a:solidFill>
                  <a:srgbClr val="0070C0"/>
                </a:solidFill>
              </a:rPr>
              <a:t>10 / 6 = 1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B050"/>
                </a:solidFill>
              </a:rPr>
              <a:t>How many apples are left?     </a:t>
            </a:r>
            <a:r>
              <a:rPr lang="en-US" dirty="0">
                <a:solidFill>
                  <a:srgbClr val="0070C0"/>
                </a:solidFill>
              </a:rPr>
              <a:t>10 % 6 = 4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609600" y="3904044"/>
            <a:ext cx="7658100" cy="2405063"/>
            <a:chOff x="609600" y="3670300"/>
            <a:chExt cx="7658100" cy="2405063"/>
          </a:xfrm>
        </p:grpSpPr>
        <p:pic>
          <p:nvPicPr>
            <p:cNvPr id="31748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0150" y="4683125"/>
              <a:ext cx="1208088" cy="1022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49" name="Picture 5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8238" y="4686300"/>
              <a:ext cx="779462" cy="927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50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464" t="7739" r="18002" b="57224"/>
            <a:stretch>
              <a:fillRect/>
            </a:stretch>
          </p:blipFill>
          <p:spPr bwMode="auto">
            <a:xfrm>
              <a:off x="609600" y="3902075"/>
              <a:ext cx="5422900" cy="2173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51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85" r="8423"/>
            <a:stretch>
              <a:fillRect/>
            </a:stretch>
          </p:blipFill>
          <p:spPr bwMode="auto">
            <a:xfrm>
              <a:off x="1354138" y="3776663"/>
              <a:ext cx="412750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52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8975" y="3670300"/>
              <a:ext cx="414338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53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85" r="8423"/>
            <a:stretch>
              <a:fillRect/>
            </a:stretch>
          </p:blipFill>
          <p:spPr bwMode="auto">
            <a:xfrm>
              <a:off x="2909888" y="3902075"/>
              <a:ext cx="4111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54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85" r="8423"/>
            <a:stretch>
              <a:fillRect/>
            </a:stretch>
          </p:blipFill>
          <p:spPr bwMode="auto">
            <a:xfrm>
              <a:off x="3757613" y="4359275"/>
              <a:ext cx="411162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55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85" r="8423"/>
            <a:stretch>
              <a:fillRect/>
            </a:stretch>
          </p:blipFill>
          <p:spPr bwMode="auto">
            <a:xfrm>
              <a:off x="4343400" y="3903663"/>
              <a:ext cx="412750" cy="4587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175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585" r="8423"/>
            <a:stretch>
              <a:fillRect/>
            </a:stretch>
          </p:blipFill>
          <p:spPr bwMode="auto">
            <a:xfrm>
              <a:off x="5257800" y="3743325"/>
              <a:ext cx="412750" cy="4587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51446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Integer Division and Remainder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dirty="0">
                <a:solidFill>
                  <a:srgbClr val="FF0000"/>
                </a:solidFill>
              </a:rPr>
              <a:t>123 minutes = ? Hours ? minutes</a:t>
            </a:r>
          </a:p>
        </p:txBody>
      </p:sp>
    </p:spTree>
    <p:extLst>
      <p:ext uri="{BB962C8B-B14F-4D97-AF65-F5344CB8AC3E}">
        <p14:creationId xmlns:p14="http://schemas.microsoft.com/office/powerpoint/2010/main" val="18453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Integer Division and Remainder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 rtlCol="0">
            <a:normAutofit fontScale="92500" lnSpcReduction="2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123 minutes = </a:t>
            </a:r>
            <a:r>
              <a:rPr lang="en-US" dirty="0">
                <a:solidFill>
                  <a:srgbClr val="0070C0"/>
                </a:solidFill>
              </a:rPr>
              <a:t>? Hours </a:t>
            </a:r>
            <a:r>
              <a:rPr lang="en-US" dirty="0">
                <a:solidFill>
                  <a:srgbClr val="00B050"/>
                </a:solidFill>
              </a:rPr>
              <a:t>? Minutes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Solution: </a:t>
            </a:r>
          </a:p>
          <a:p>
            <a:pPr marL="514350" indent="-514350" eaLnBrk="1" fontAlgn="auto" hangingPunct="1">
              <a:spcAft>
                <a:spcPts val="0"/>
              </a:spcAft>
              <a:buFont typeface="Arial" charset="0"/>
              <a:buAutoNum type="arabicParenBoth"/>
              <a:defRPr/>
            </a:pPr>
            <a:r>
              <a:rPr lang="en-US" dirty="0">
                <a:solidFill>
                  <a:srgbClr val="0070C0"/>
                </a:solidFill>
              </a:rPr>
              <a:t>How many whole hours does 123 minutes have?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      One hour = 60 minutes.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      123 / 60 = </a:t>
            </a:r>
            <a:r>
              <a:rPr lang="en-US" u="sng" dirty="0">
                <a:solidFill>
                  <a:srgbClr val="0070C0"/>
                </a:solidFill>
              </a:rPr>
              <a:t>2 hours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00B050"/>
                </a:solidFill>
              </a:rPr>
              <a:t>(2) After the above 2 hours, how many more minutes does 123 minutes have?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00B050"/>
                </a:solidFill>
              </a:rPr>
              <a:t>	123 – 60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rgbClr val="00B050"/>
                </a:solidFill>
              </a:rPr>
              <a:t> 2 = 3. </a:t>
            </a:r>
            <a:r>
              <a:rPr lang="en-US" dirty="0">
                <a:solidFill>
                  <a:srgbClr val="FF0000"/>
                </a:solidFill>
              </a:rPr>
              <a:t>(* means multiplication in Java) </a:t>
            </a:r>
            <a:r>
              <a:rPr lang="en-US" dirty="0">
                <a:solidFill>
                  <a:srgbClr val="00B050"/>
                </a:solidFill>
              </a:rPr>
              <a:t>or we use remainder operator </a:t>
            </a:r>
            <a:r>
              <a:rPr lang="en-US" dirty="0">
                <a:solidFill>
                  <a:srgbClr val="7030A0"/>
                </a:solidFill>
              </a:rPr>
              <a:t>%</a:t>
            </a:r>
            <a:r>
              <a:rPr lang="en-US" dirty="0">
                <a:solidFill>
                  <a:srgbClr val="00B050"/>
                </a:solidFill>
              </a:rPr>
              <a:t>: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00B050"/>
                </a:solidFill>
              </a:rPr>
              <a:t>	123 </a:t>
            </a:r>
            <a:r>
              <a:rPr lang="en-US" dirty="0">
                <a:solidFill>
                  <a:srgbClr val="7030A0"/>
                </a:solidFill>
              </a:rPr>
              <a:t>%</a:t>
            </a:r>
            <a:r>
              <a:rPr lang="en-US" dirty="0">
                <a:solidFill>
                  <a:srgbClr val="00B050"/>
                </a:solidFill>
              </a:rPr>
              <a:t> 60 = </a:t>
            </a:r>
            <a:r>
              <a:rPr lang="en-US" u="sng" dirty="0">
                <a:solidFill>
                  <a:srgbClr val="00B050"/>
                </a:solidFill>
              </a:rPr>
              <a:t>3 minutes</a:t>
            </a:r>
          </a:p>
        </p:txBody>
      </p:sp>
    </p:spTree>
    <p:extLst>
      <p:ext uri="{BB962C8B-B14F-4D97-AF65-F5344CB8AC3E}">
        <p14:creationId xmlns:p14="http://schemas.microsoft.com/office/powerpoint/2010/main" val="1716620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Integer Division and Remainder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dirty="0">
                <a:solidFill>
                  <a:srgbClr val="0070C0"/>
                </a:solidFill>
              </a:rPr>
              <a:t>Similarly, computer keeps track of system time…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dirty="0">
                <a:solidFill>
                  <a:srgbClr val="FF0000"/>
                </a:solidFill>
              </a:rPr>
              <a:t>Starting from </a:t>
            </a:r>
            <a:r>
              <a:rPr lang="en-US" dirty="0"/>
              <a:t>1 January 1970 00:00:00</a:t>
            </a:r>
            <a:r>
              <a:rPr lang="en-US" dirty="0">
                <a:solidFill>
                  <a:srgbClr val="FF0000"/>
                </a:solidFill>
              </a:rPr>
              <a:t>, there were </a:t>
            </a:r>
            <a:r>
              <a:rPr lang="en-US" dirty="0">
                <a:solidFill>
                  <a:srgbClr val="00B050"/>
                </a:solidFill>
              </a:rPr>
              <a:t>100000000</a:t>
            </a:r>
            <a:r>
              <a:rPr lang="en-US" dirty="0">
                <a:solidFill>
                  <a:srgbClr val="FF0000"/>
                </a:solidFill>
              </a:rPr>
              <a:t> seconds elapsed, what was that time?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484563"/>
            <a:ext cx="2778125" cy="2633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9481" y="3493539"/>
            <a:ext cx="4724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1 Jan 1970 00:00:00 </a:t>
            </a:r>
            <a:r>
              <a:rPr lang="en-US" sz="4400" dirty="0">
                <a:solidFill>
                  <a:srgbClr val="FF0000"/>
                </a:solidFill>
              </a:rPr>
              <a:t>+</a:t>
            </a:r>
            <a:r>
              <a:rPr lang="en-US" sz="4400" dirty="0"/>
              <a:t> </a:t>
            </a:r>
            <a:r>
              <a:rPr lang="en-US" sz="4400" dirty="0">
                <a:solidFill>
                  <a:srgbClr val="00B050"/>
                </a:solidFill>
              </a:rPr>
              <a:t>100,000,000 </a:t>
            </a:r>
            <a:r>
              <a:rPr lang="en-US" sz="4400" dirty="0" err="1">
                <a:solidFill>
                  <a:srgbClr val="00B050"/>
                </a:solidFill>
              </a:rPr>
              <a:t>secs</a:t>
            </a:r>
            <a:r>
              <a:rPr lang="en-US" sz="4400" dirty="0">
                <a:solidFill>
                  <a:srgbClr val="00B050"/>
                </a:solidFill>
              </a:rPr>
              <a:t> = ? </a:t>
            </a:r>
            <a:r>
              <a:rPr lang="en-US" sz="4400" dirty="0"/>
              <a:t>Years</a:t>
            </a:r>
            <a:r>
              <a:rPr lang="en-US" sz="4400" dirty="0">
                <a:solidFill>
                  <a:srgbClr val="00B050"/>
                </a:solidFill>
              </a:rPr>
              <a:t> ? </a:t>
            </a:r>
            <a:r>
              <a:rPr lang="en-US" sz="4400" dirty="0"/>
              <a:t>Days</a:t>
            </a:r>
            <a:r>
              <a:rPr lang="en-US" sz="4400" dirty="0">
                <a:solidFill>
                  <a:srgbClr val="00B050"/>
                </a:solidFill>
              </a:rPr>
              <a:t> ? </a:t>
            </a:r>
            <a:r>
              <a:rPr lang="en-US" sz="4400" dirty="0"/>
              <a:t>Hours</a:t>
            </a:r>
            <a:r>
              <a:rPr lang="en-US" sz="4400" dirty="0">
                <a:solidFill>
                  <a:srgbClr val="00B050"/>
                </a:solidFill>
              </a:rPr>
              <a:t> ? </a:t>
            </a:r>
            <a:r>
              <a:rPr lang="en-US" sz="4400" dirty="0"/>
              <a:t>Minutes</a:t>
            </a:r>
            <a:r>
              <a:rPr lang="en-US" sz="4400" dirty="0">
                <a:solidFill>
                  <a:srgbClr val="00B050"/>
                </a:solidFill>
              </a:rPr>
              <a:t> ? </a:t>
            </a:r>
            <a:r>
              <a:rPr lang="en-US" sz="4400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912092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Integer Division and Remainder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300" dirty="0">
                <a:solidFill>
                  <a:srgbClr val="00B050"/>
                </a:solidFill>
              </a:rPr>
              <a:t>(1) 100000000 </a:t>
            </a:r>
            <a:r>
              <a:rPr lang="en-US" sz="3300" dirty="0" err="1">
                <a:solidFill>
                  <a:srgbClr val="00B050"/>
                </a:solidFill>
              </a:rPr>
              <a:t>secs</a:t>
            </a:r>
            <a:r>
              <a:rPr lang="en-US" sz="3300" dirty="0">
                <a:solidFill>
                  <a:srgbClr val="00B050"/>
                </a:solidFill>
              </a:rPr>
              <a:t> = ? minutes ? seconds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300" dirty="0">
                <a:solidFill>
                  <a:srgbClr val="FF0000"/>
                </a:solidFill>
              </a:rPr>
              <a:t> 	</a:t>
            </a:r>
            <a:r>
              <a:rPr lang="en-US" sz="3300" dirty="0">
                <a:solidFill>
                  <a:srgbClr val="00B050"/>
                </a:solidFill>
              </a:rPr>
              <a:t>100000000 / 60 = 1666666 minutes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300" dirty="0">
                <a:solidFill>
                  <a:srgbClr val="00B050"/>
                </a:solidFill>
              </a:rPr>
              <a:t> 	100000000  % 60 = </a:t>
            </a:r>
            <a:r>
              <a:rPr lang="en-US" sz="3300" u="sng" dirty="0">
                <a:solidFill>
                  <a:srgbClr val="00B050"/>
                </a:solidFill>
              </a:rPr>
              <a:t>40 seconds.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300" dirty="0">
                <a:solidFill>
                  <a:srgbClr val="0070C0"/>
                </a:solidFill>
              </a:rPr>
              <a:t>(2) 1666666 minutes = ? Hours ? minutes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300" dirty="0">
                <a:solidFill>
                  <a:srgbClr val="0070C0"/>
                </a:solidFill>
              </a:rPr>
              <a:t>	1666666 / 60 = 27777 hours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300" dirty="0">
                <a:solidFill>
                  <a:srgbClr val="0070C0"/>
                </a:solidFill>
              </a:rPr>
              <a:t>	1666666 % 60 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300" dirty="0">
                <a:solidFill>
                  <a:srgbClr val="0070C0"/>
                </a:solidFill>
              </a:rPr>
              <a:t>		= 1666666 – 60 * 27777 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300" dirty="0">
                <a:solidFill>
                  <a:srgbClr val="0070C0"/>
                </a:solidFill>
              </a:rPr>
              <a:t>		= </a:t>
            </a:r>
            <a:r>
              <a:rPr lang="en-US" sz="3300" u="sng" dirty="0">
                <a:solidFill>
                  <a:srgbClr val="0070C0"/>
                </a:solidFill>
              </a:rPr>
              <a:t>46 minutes</a:t>
            </a:r>
          </a:p>
        </p:txBody>
      </p:sp>
    </p:spTree>
    <p:extLst>
      <p:ext uri="{BB962C8B-B14F-4D97-AF65-F5344CB8AC3E}">
        <p14:creationId xmlns:p14="http://schemas.microsoft.com/office/powerpoint/2010/main" val="1468617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60438"/>
          </a:xfrm>
        </p:spPr>
        <p:txBody>
          <a:bodyPr/>
          <a:lstStyle/>
          <a:p>
            <a:pPr eaLnBrk="1" hangingPunct="1"/>
            <a:r>
              <a:rPr lang="en-US" dirty="0"/>
              <a:t>Integer Division and Remainder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sz="3100" dirty="0">
                <a:solidFill>
                  <a:srgbClr val="00B050"/>
                </a:solidFill>
              </a:rPr>
              <a:t>(1) 100000000 secs = 1666666 mins </a:t>
            </a:r>
            <a:r>
              <a:rPr lang="en-US" sz="3100" u="sng" dirty="0">
                <a:solidFill>
                  <a:srgbClr val="00B050"/>
                </a:solidFill>
              </a:rPr>
              <a:t>40 secs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3100" dirty="0">
                <a:solidFill>
                  <a:srgbClr val="0070C0"/>
                </a:solidFill>
              </a:rPr>
              <a:t>(2) </a:t>
            </a:r>
            <a:r>
              <a:rPr lang="en-US" sz="3100" dirty="0">
                <a:solidFill>
                  <a:srgbClr val="00B050"/>
                </a:solidFill>
              </a:rPr>
              <a:t>1666666</a:t>
            </a:r>
            <a:r>
              <a:rPr lang="en-US" sz="3100" dirty="0">
                <a:solidFill>
                  <a:srgbClr val="0070C0"/>
                </a:solidFill>
              </a:rPr>
              <a:t> mins = 27777 Hours </a:t>
            </a:r>
            <a:r>
              <a:rPr lang="en-US" sz="3100" u="sng" dirty="0">
                <a:solidFill>
                  <a:srgbClr val="0070C0"/>
                </a:solidFill>
              </a:rPr>
              <a:t>46 mins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3100" dirty="0">
                <a:solidFill>
                  <a:srgbClr val="7030A0"/>
                </a:solidFill>
              </a:rPr>
              <a:t>(3) </a:t>
            </a:r>
            <a:r>
              <a:rPr lang="en-US" sz="3100" dirty="0">
                <a:solidFill>
                  <a:srgbClr val="0070C0"/>
                </a:solidFill>
              </a:rPr>
              <a:t>27777</a:t>
            </a:r>
            <a:r>
              <a:rPr lang="en-US" sz="3100" dirty="0">
                <a:solidFill>
                  <a:srgbClr val="7030A0"/>
                </a:solidFill>
              </a:rPr>
              <a:t> hours = ? Days ? hours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3100" dirty="0">
                <a:solidFill>
                  <a:srgbClr val="7030A0"/>
                </a:solidFill>
              </a:rPr>
              <a:t>	27777 / 24 = 1157 days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3100" dirty="0">
                <a:solidFill>
                  <a:srgbClr val="7030A0"/>
                </a:solidFill>
              </a:rPr>
              <a:t>	27777 % 24 = 27777 – 1157 * 24 =  </a:t>
            </a:r>
            <a:r>
              <a:rPr lang="en-US" sz="3100" u="sng" dirty="0">
                <a:solidFill>
                  <a:srgbClr val="7030A0"/>
                </a:solidFill>
              </a:rPr>
              <a:t>9 hours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3100" dirty="0">
                <a:solidFill>
                  <a:srgbClr val="FF0000"/>
                </a:solidFill>
              </a:rPr>
              <a:t>(4) </a:t>
            </a:r>
            <a:r>
              <a:rPr lang="en-US" sz="3100" dirty="0">
                <a:solidFill>
                  <a:srgbClr val="7030A0"/>
                </a:solidFill>
              </a:rPr>
              <a:t>1157</a:t>
            </a:r>
            <a:r>
              <a:rPr lang="en-US" sz="3100" dirty="0">
                <a:solidFill>
                  <a:srgbClr val="FF0000"/>
                </a:solidFill>
              </a:rPr>
              <a:t> days = ? Years ? days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3100" dirty="0">
                <a:solidFill>
                  <a:srgbClr val="FF0000"/>
                </a:solidFill>
              </a:rPr>
              <a:t>	1157 / 365 = </a:t>
            </a:r>
            <a:r>
              <a:rPr lang="en-US" sz="3100" u="sng" dirty="0">
                <a:solidFill>
                  <a:srgbClr val="FF0000"/>
                </a:solidFill>
              </a:rPr>
              <a:t>3 years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sz="3100" dirty="0">
                <a:solidFill>
                  <a:srgbClr val="FF0000"/>
                </a:solidFill>
              </a:rPr>
              <a:t>	1157 % 365 = 1157 – 3 * 365 = </a:t>
            </a:r>
            <a:r>
              <a:rPr lang="en-US" sz="3100" u="sng" dirty="0">
                <a:solidFill>
                  <a:srgbClr val="FF0000"/>
                </a:solidFill>
              </a:rPr>
              <a:t>62 days</a:t>
            </a:r>
          </a:p>
        </p:txBody>
      </p:sp>
    </p:spTree>
    <p:extLst>
      <p:ext uri="{BB962C8B-B14F-4D97-AF65-F5344CB8AC3E}">
        <p14:creationId xmlns:p14="http://schemas.microsoft.com/office/powerpoint/2010/main" val="3221830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60438"/>
          </a:xfrm>
        </p:spPr>
        <p:txBody>
          <a:bodyPr/>
          <a:lstStyle/>
          <a:p>
            <a:pPr eaLnBrk="1" hangingPunct="1"/>
            <a:r>
              <a:rPr lang="en-US" dirty="0"/>
              <a:t>Integer Division and Remainder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dirty="0">
                <a:solidFill>
                  <a:srgbClr val="FF0000"/>
                </a:solidFill>
              </a:rPr>
              <a:t>Starting from </a:t>
            </a:r>
            <a:r>
              <a:rPr lang="en-US" dirty="0"/>
              <a:t>1 January 1970 00:00:00</a:t>
            </a:r>
            <a:r>
              <a:rPr lang="en-US" dirty="0">
                <a:solidFill>
                  <a:srgbClr val="FF0000"/>
                </a:solidFill>
              </a:rPr>
              <a:t>, there were </a:t>
            </a:r>
            <a:r>
              <a:rPr lang="en-US" dirty="0">
                <a:solidFill>
                  <a:srgbClr val="00B050"/>
                </a:solidFill>
              </a:rPr>
              <a:t>100,000,000</a:t>
            </a:r>
            <a:r>
              <a:rPr lang="en-US" dirty="0">
                <a:solidFill>
                  <a:srgbClr val="FF0000"/>
                </a:solidFill>
              </a:rPr>
              <a:t> seconds elapsed, what was that time?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dirty="0">
                <a:solidFill>
                  <a:srgbClr val="00B050"/>
                </a:solidFill>
              </a:rPr>
              <a:t>(1) 100000000 </a:t>
            </a:r>
            <a:r>
              <a:rPr lang="en-US" dirty="0" err="1">
                <a:solidFill>
                  <a:srgbClr val="00B050"/>
                </a:solidFill>
              </a:rPr>
              <a:t>secs</a:t>
            </a:r>
            <a:r>
              <a:rPr lang="en-US" dirty="0">
                <a:solidFill>
                  <a:srgbClr val="00B050"/>
                </a:solidFill>
              </a:rPr>
              <a:t> = 1666666 </a:t>
            </a:r>
            <a:r>
              <a:rPr lang="en-US" dirty="0" err="1">
                <a:solidFill>
                  <a:srgbClr val="00B050"/>
                </a:solidFill>
              </a:rPr>
              <a:t>mins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u="sng" dirty="0">
                <a:solidFill>
                  <a:srgbClr val="00B050"/>
                </a:solidFill>
              </a:rPr>
              <a:t>40 </a:t>
            </a:r>
            <a:r>
              <a:rPr lang="en-US" u="sng" dirty="0" err="1">
                <a:solidFill>
                  <a:srgbClr val="00B050"/>
                </a:solidFill>
              </a:rPr>
              <a:t>secs</a:t>
            </a:r>
            <a:endParaRPr lang="en-US" u="sng" dirty="0">
              <a:solidFill>
                <a:srgbClr val="00B050"/>
              </a:solidFill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dirty="0">
                <a:solidFill>
                  <a:srgbClr val="0070C0"/>
                </a:solidFill>
              </a:rPr>
              <a:t>(2) </a:t>
            </a:r>
            <a:r>
              <a:rPr lang="en-US" dirty="0">
                <a:solidFill>
                  <a:srgbClr val="00B050"/>
                </a:solidFill>
              </a:rPr>
              <a:t>1666666</a:t>
            </a:r>
            <a:r>
              <a:rPr lang="en-US" dirty="0">
                <a:solidFill>
                  <a:srgbClr val="0070C0"/>
                </a:solidFill>
              </a:rPr>
              <a:t> minutes = 27777 Hours </a:t>
            </a:r>
            <a:r>
              <a:rPr lang="en-US" u="sng" dirty="0">
                <a:solidFill>
                  <a:srgbClr val="0070C0"/>
                </a:solidFill>
              </a:rPr>
              <a:t>46 minutes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dirty="0">
                <a:solidFill>
                  <a:srgbClr val="7030A0"/>
                </a:solidFill>
              </a:rPr>
              <a:t>(3) </a:t>
            </a:r>
            <a:r>
              <a:rPr lang="en-US" dirty="0">
                <a:solidFill>
                  <a:srgbClr val="0070C0"/>
                </a:solidFill>
              </a:rPr>
              <a:t>27777</a:t>
            </a:r>
            <a:r>
              <a:rPr lang="en-US" dirty="0">
                <a:solidFill>
                  <a:srgbClr val="7030A0"/>
                </a:solidFill>
              </a:rPr>
              <a:t> hours = 1157 Days </a:t>
            </a:r>
            <a:r>
              <a:rPr lang="en-US" u="sng" dirty="0">
                <a:solidFill>
                  <a:srgbClr val="7030A0"/>
                </a:solidFill>
              </a:rPr>
              <a:t>9 hours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dirty="0">
                <a:solidFill>
                  <a:srgbClr val="FF0000"/>
                </a:solidFill>
              </a:rPr>
              <a:t>(4) </a:t>
            </a:r>
            <a:r>
              <a:rPr lang="en-US" dirty="0">
                <a:solidFill>
                  <a:srgbClr val="7030A0"/>
                </a:solidFill>
              </a:rPr>
              <a:t>1157</a:t>
            </a:r>
            <a:r>
              <a:rPr lang="en-US" dirty="0">
                <a:solidFill>
                  <a:srgbClr val="FF0000"/>
                </a:solidFill>
              </a:rPr>
              <a:t> days = 3 Years </a:t>
            </a:r>
            <a:r>
              <a:rPr lang="en-US" u="sng" dirty="0">
                <a:solidFill>
                  <a:srgbClr val="FF0000"/>
                </a:solidFill>
              </a:rPr>
              <a:t>62 days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u="sng" dirty="0">
                <a:solidFill>
                  <a:srgbClr val="00B050"/>
                </a:solidFill>
              </a:rPr>
              <a:t>The time was 1973  March  3, 09: 46: 40.</a:t>
            </a:r>
          </a:p>
        </p:txBody>
      </p:sp>
    </p:spTree>
    <p:extLst>
      <p:ext uri="{BB962C8B-B14F-4D97-AF65-F5344CB8AC3E}">
        <p14:creationId xmlns:p14="http://schemas.microsoft.com/office/powerpoint/2010/main" val="3154263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Arithmetic Operators</a:t>
            </a:r>
          </a:p>
        </p:txBody>
      </p:sp>
      <p:sp>
        <p:nvSpPr>
          <p:cNvPr id="63493" name="Text Box 5"/>
          <p:cNvSpPr txBox="1">
            <a:spLocks noChangeArrowheads="1"/>
          </p:cNvSpPr>
          <p:nvPr/>
        </p:nvSpPr>
        <p:spPr bwMode="auto">
          <a:xfrm>
            <a:off x="3644900" y="935038"/>
            <a:ext cx="5181600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C++ has the same arithmetic</a:t>
            </a:r>
            <a:br>
              <a:rPr lang="en-US" altLang="en-US" sz="2400" i="0" dirty="0">
                <a:latin typeface="Arial" panose="020B0604020202020204" pitchFamily="34" charset="0"/>
              </a:rPr>
            </a:br>
            <a:r>
              <a:rPr lang="en-US" altLang="en-US" sz="2400" i="0" dirty="0">
                <a:latin typeface="Arial" panose="020B0604020202020204" pitchFamily="34" charset="0"/>
              </a:rPr>
              <a:t>operators as a calculator:</a:t>
            </a:r>
          </a:p>
          <a:p>
            <a:pPr algn="ctr" eaLnBrk="1" hangingPunct="1">
              <a:spcBef>
                <a:spcPct val="50000"/>
              </a:spcBef>
            </a:pPr>
            <a:endParaRPr lang="en-US" altLang="en-US" sz="2400" i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*     for multiplication:    </a:t>
            </a:r>
            <a:r>
              <a:rPr lang="en-US" altLang="en-US" sz="1800" b="1" i="0" dirty="0">
                <a:latin typeface="Arial" panose="020B0604020202020204" pitchFamily="34" charset="0"/>
              </a:rPr>
              <a:t>a * b</a:t>
            </a:r>
            <a:br>
              <a:rPr lang="en-US" altLang="en-US" sz="2400" i="0" dirty="0">
                <a:latin typeface="Arial" panose="020B0604020202020204" pitchFamily="34" charset="0"/>
              </a:rPr>
            </a:br>
            <a:r>
              <a:rPr lang="en-US" altLang="en-US" sz="2400" i="0" dirty="0">
                <a:latin typeface="Arial" panose="020B0604020202020204" pitchFamily="34" charset="0"/>
              </a:rPr>
              <a:t>	</a:t>
            </a:r>
            <a:r>
              <a:rPr lang="en-US" altLang="en-US" i="0" dirty="0">
                <a:latin typeface="Arial" panose="020B0604020202020204" pitchFamily="34" charset="0"/>
              </a:rPr>
              <a:t>(not  </a:t>
            </a:r>
            <a:r>
              <a:rPr lang="en-US" altLang="en-US" b="1" i="0" dirty="0"/>
              <a:t>a</a:t>
            </a:r>
            <a:r>
              <a:rPr lang="en-US" altLang="en-US" sz="900" b="1" i="0" dirty="0"/>
              <a:t> </a:t>
            </a:r>
            <a:r>
              <a:rPr lang="en-US" altLang="en-US" sz="4000" b="1" i="0" baseline="14000" dirty="0">
                <a:latin typeface="Arial" panose="020B0604020202020204" pitchFamily="34" charset="0"/>
              </a:rPr>
              <a:t>.</a:t>
            </a:r>
            <a:r>
              <a:rPr lang="en-US" altLang="en-US" sz="900" b="1" i="0" dirty="0"/>
              <a:t> </a:t>
            </a:r>
            <a:r>
              <a:rPr lang="en-US" altLang="en-US" b="1" i="0" dirty="0"/>
              <a:t>b</a:t>
            </a:r>
            <a:r>
              <a:rPr lang="en-US" altLang="en-US" i="0" dirty="0">
                <a:latin typeface="Arial" panose="020B0604020202020204" pitchFamily="34" charset="0"/>
              </a:rPr>
              <a:t>  or  </a:t>
            </a:r>
            <a:r>
              <a:rPr lang="en-US" altLang="en-US" b="1" i="0" dirty="0"/>
              <a:t>ab</a:t>
            </a:r>
            <a:r>
              <a:rPr lang="en-US" altLang="en-US" i="0" dirty="0">
                <a:latin typeface="Arial" panose="020B0604020202020204" pitchFamily="34" charset="0"/>
              </a:rPr>
              <a:t>  as in math)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</a:rPr>
              <a:t>/     for division:    </a:t>
            </a:r>
            <a:r>
              <a:rPr lang="en-US" altLang="en-US" i="0" dirty="0">
                <a:latin typeface="Arial" panose="020B0604020202020204" pitchFamily="34" charset="0"/>
              </a:rPr>
              <a:t>           </a:t>
            </a:r>
            <a:r>
              <a:rPr lang="en-US" altLang="en-US" b="1" i="0" dirty="0">
                <a:latin typeface="Arial" panose="020B0604020202020204" pitchFamily="34" charset="0"/>
              </a:rPr>
              <a:t>a / b</a:t>
            </a:r>
            <a:br>
              <a:rPr lang="en-US" altLang="en-US" b="1" i="0" dirty="0">
                <a:latin typeface="Arial" panose="020B0604020202020204" pitchFamily="34" charset="0"/>
              </a:rPr>
            </a:br>
            <a:r>
              <a:rPr lang="en-US" altLang="en-US" b="1" i="0" dirty="0">
                <a:latin typeface="Arial" panose="020B0604020202020204" pitchFamily="34" charset="0"/>
              </a:rPr>
              <a:t>	(</a:t>
            </a:r>
            <a:r>
              <a:rPr lang="en-US" altLang="en-US" i="0" dirty="0">
                <a:latin typeface="Arial" panose="020B0604020202020204" pitchFamily="34" charset="0"/>
              </a:rPr>
              <a:t>not </a:t>
            </a:r>
            <a:r>
              <a:rPr lang="en-US" altLang="en-US" i="0" dirty="0">
                <a:latin typeface="Arial" panose="020B0604020202020204" pitchFamily="34" charset="0"/>
                <a:cs typeface="Arial" panose="020B0604020202020204" pitchFamily="34" charset="0"/>
              </a:rPr>
              <a:t>÷ or a fraction bar as in math)</a:t>
            </a:r>
            <a:endParaRPr lang="en-US" alt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+    for addition:   </a:t>
            </a:r>
            <a:r>
              <a:rPr lang="en-US" altLang="en-US" i="0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a + b</a:t>
            </a:r>
            <a:endParaRPr lang="en-US" altLang="en-US" sz="2400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en-US" sz="2400" i="0" dirty="0">
                <a:latin typeface="Arial" panose="020B0604020202020204" pitchFamily="34" charset="0"/>
                <a:cs typeface="Arial" panose="020B0604020202020204" pitchFamily="34" charset="0"/>
              </a:rPr>
              <a:t>-     for subtraction:   </a:t>
            </a:r>
            <a:r>
              <a:rPr lang="en-US" altLang="en-US" i="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altLang="en-US" b="1" i="0" dirty="0">
                <a:latin typeface="Arial" panose="020B0604020202020204" pitchFamily="34" charset="0"/>
                <a:cs typeface="Arial" panose="020B0604020202020204" pitchFamily="34" charset="0"/>
              </a:rPr>
              <a:t>a – b</a:t>
            </a:r>
          </a:p>
        </p:txBody>
      </p:sp>
      <p:sp>
        <p:nvSpPr>
          <p:cNvPr id="6554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6" name="Picture 5" descr="Photo of an electronic calculator."/>
          <p:cNvPicPr>
            <a:picLocks noChangeAspect="1"/>
          </p:cNvPicPr>
          <p:nvPr/>
        </p:nvPicPr>
        <p:blipFill rotWithShape="1">
          <a:blip r:embed="rId2"/>
          <a:srcRect b="12804"/>
          <a:stretch/>
        </p:blipFill>
        <p:spPr>
          <a:xfrm>
            <a:off x="824909" y="1476867"/>
            <a:ext cx="2070028" cy="17904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960438"/>
          </a:xfrm>
        </p:spPr>
        <p:txBody>
          <a:bodyPr/>
          <a:lstStyle/>
          <a:p>
            <a:pPr eaLnBrk="1" hangingPunct="1"/>
            <a:r>
              <a:rPr lang="en-US" dirty="0"/>
              <a:t>Integer Division and Remainder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marL="0" indent="0" eaLnBrk="1" hangingPunct="1">
              <a:buFont typeface="Arial" charset="0"/>
              <a:buNone/>
            </a:pPr>
            <a:r>
              <a:rPr lang="en-US" dirty="0">
                <a:solidFill>
                  <a:srgbClr val="00B050"/>
                </a:solidFill>
              </a:rPr>
              <a:t>			      100000000 </a:t>
            </a:r>
            <a:r>
              <a:rPr lang="en-US" dirty="0" err="1">
                <a:solidFill>
                  <a:srgbClr val="00B050"/>
                </a:solidFill>
              </a:rPr>
              <a:t>secs</a:t>
            </a:r>
            <a:r>
              <a:rPr lang="en-US" dirty="0">
                <a:solidFill>
                  <a:srgbClr val="00B050"/>
                </a:solidFill>
              </a:rPr>
              <a:t> </a:t>
            </a:r>
          </a:p>
          <a:p>
            <a:pPr marL="0" indent="0" eaLnBrk="1" hangingPunct="1">
              <a:buFont typeface="Arial" charset="0"/>
              <a:buNone/>
            </a:pPr>
            <a:r>
              <a:rPr lang="en-US" dirty="0">
                <a:solidFill>
                  <a:srgbClr val="00B050"/>
                </a:solidFill>
              </a:rPr>
              <a:t>		   1666666 </a:t>
            </a:r>
            <a:r>
              <a:rPr lang="en-US" dirty="0" err="1">
                <a:solidFill>
                  <a:srgbClr val="00B050"/>
                </a:solidFill>
              </a:rPr>
              <a:t>mins</a:t>
            </a:r>
            <a:r>
              <a:rPr lang="en-US" dirty="0">
                <a:solidFill>
                  <a:srgbClr val="00B050"/>
                </a:solidFill>
              </a:rPr>
              <a:t> 		40 </a:t>
            </a:r>
            <a:r>
              <a:rPr lang="en-US" dirty="0" err="1">
                <a:solidFill>
                  <a:srgbClr val="00B050"/>
                </a:solidFill>
              </a:rPr>
              <a:t>secs</a:t>
            </a:r>
            <a:endParaRPr lang="en-US" dirty="0">
              <a:solidFill>
                <a:srgbClr val="00B050"/>
              </a:solidFill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dirty="0">
                <a:solidFill>
                  <a:srgbClr val="0070C0"/>
                </a:solidFill>
              </a:rPr>
              <a:t>                27777 </a:t>
            </a:r>
            <a:r>
              <a:rPr lang="en-US" dirty="0" err="1">
                <a:solidFill>
                  <a:srgbClr val="0070C0"/>
                </a:solidFill>
              </a:rPr>
              <a:t>hrs</a:t>
            </a:r>
            <a:r>
              <a:rPr lang="en-US" dirty="0">
                <a:solidFill>
                  <a:srgbClr val="0070C0"/>
                </a:solidFill>
              </a:rPr>
              <a:t>       46 </a:t>
            </a:r>
            <a:r>
              <a:rPr lang="en-US" dirty="0" err="1">
                <a:solidFill>
                  <a:srgbClr val="0070C0"/>
                </a:solidFill>
              </a:rPr>
              <a:t>mins</a:t>
            </a:r>
            <a:endParaRPr lang="en-US" dirty="0">
              <a:solidFill>
                <a:srgbClr val="0070C0"/>
              </a:solidFill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dirty="0">
                <a:solidFill>
                  <a:srgbClr val="7030A0"/>
                </a:solidFill>
              </a:rPr>
              <a:t>        1157 days     9 </a:t>
            </a:r>
            <a:r>
              <a:rPr lang="en-US" dirty="0" err="1">
                <a:solidFill>
                  <a:srgbClr val="7030A0"/>
                </a:solidFill>
              </a:rPr>
              <a:t>hrs</a:t>
            </a:r>
            <a:endParaRPr lang="en-US" dirty="0">
              <a:solidFill>
                <a:srgbClr val="7030A0"/>
              </a:solidFill>
            </a:endParaRPr>
          </a:p>
          <a:p>
            <a:pPr marL="0" indent="0" eaLnBrk="1" hangingPunct="1">
              <a:buFont typeface="Arial" charset="0"/>
              <a:buNone/>
            </a:pPr>
            <a:r>
              <a:rPr lang="en-US" dirty="0">
                <a:solidFill>
                  <a:srgbClr val="FF0000"/>
                </a:solidFill>
              </a:rPr>
              <a:t>3 Years         62 days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3200400" y="1572322"/>
            <a:ext cx="1295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029200" y="1572322"/>
            <a:ext cx="1524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286000" y="2133600"/>
            <a:ext cx="9144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429000" y="2133600"/>
            <a:ext cx="1066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905000" y="2765502"/>
            <a:ext cx="533400" cy="282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743200" y="2765502"/>
            <a:ext cx="1104900" cy="282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066800" y="3352800"/>
            <a:ext cx="8382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171700" y="3352800"/>
            <a:ext cx="876300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713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Remainder operator %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time in the afternoon for 14:00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time in the afternoon for 17:00 ?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84852" y="2895600"/>
            <a:ext cx="2348948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14 % 12 = 2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05881"/>
            <a:ext cx="1981200" cy="195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074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Remainder operator %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at top of a round roller coaster, which turns another 380 degree in the next few minutes. What will be your new position?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05200"/>
            <a:ext cx="512064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595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Remainder Operator % 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is </a:t>
            </a:r>
            <a:r>
              <a:rPr lang="en-US" dirty="0">
                <a:solidFill>
                  <a:srgbClr val="0000FF"/>
                </a:solidFill>
              </a:rPr>
              <a:t>9</a:t>
            </a:r>
            <a:r>
              <a:rPr lang="en-US" dirty="0"/>
              <a:t>am. After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hours, it is </a:t>
            </a:r>
            <a:r>
              <a:rPr lang="en-US" dirty="0">
                <a:solidFill>
                  <a:srgbClr val="00B0F0"/>
                </a:solidFill>
              </a:rPr>
              <a:t>2</a:t>
            </a:r>
            <a:r>
              <a:rPr lang="en-US" dirty="0"/>
              <a:t>pm.</a:t>
            </a:r>
          </a:p>
          <a:p>
            <a:pPr marL="0" indent="0">
              <a:buNone/>
            </a:pPr>
            <a:r>
              <a:rPr lang="en-US" dirty="0"/>
              <a:t>    (</a:t>
            </a:r>
            <a:r>
              <a:rPr lang="en-US" dirty="0">
                <a:solidFill>
                  <a:srgbClr val="0000FF"/>
                </a:solidFill>
              </a:rPr>
              <a:t>9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5</a:t>
            </a:r>
            <a:r>
              <a:rPr lang="en-US" dirty="0"/>
              <a:t> ) % 12 = </a:t>
            </a:r>
            <a:r>
              <a:rPr lang="en-US" dirty="0">
                <a:solidFill>
                  <a:srgbClr val="00B0F0"/>
                </a:solidFill>
              </a:rPr>
              <a:t>2</a:t>
            </a:r>
          </a:p>
          <a:p>
            <a:endParaRPr lang="en-US" dirty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399" y="3276600"/>
            <a:ext cx="1952625" cy="197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95650"/>
            <a:ext cx="1981200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3352800" y="4419600"/>
            <a:ext cx="16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52800" y="3810000"/>
            <a:ext cx="160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+ 5 hours</a:t>
            </a:r>
          </a:p>
        </p:txBody>
      </p:sp>
    </p:spTree>
    <p:extLst>
      <p:ext uri="{BB962C8B-B14F-4D97-AF65-F5344CB8AC3E}">
        <p14:creationId xmlns:p14="http://schemas.microsoft.com/office/powerpoint/2010/main" val="124953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Converting Floating-Point Numbers to Integers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36625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en-US" sz="2400"/>
              <a:t>When a floating-point value is assigned to an integer variable, the fractional part is discarded:</a:t>
            </a:r>
            <a:br>
              <a:rPr lang="en-US" altLang="en-US" sz="2400"/>
            </a:br>
            <a:endParaRPr lang="en-US" altLang="en-US" sz="900"/>
          </a:p>
          <a:p>
            <a:pPr eaLnBrk="1" hangingPunct="1">
              <a:buFontTx/>
              <a:buNone/>
            </a:pPr>
            <a:r>
              <a:rPr lang="en-US" altLang="en-US" sz="1200"/>
              <a:t>	</a:t>
            </a:r>
            <a:r>
              <a:rPr lang="en-US" altLang="en-US" sz="2400"/>
              <a:t>	</a:t>
            </a:r>
            <a:r>
              <a:rPr lang="en-US" altLang="en-US" sz="2400" b="1">
                <a:latin typeface="Courier New" panose="02070309020205020404" pitchFamily="49" charset="0"/>
              </a:rPr>
              <a:t>double price = 2.55;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		int dollars = price;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           // Sets dollars to 2</a:t>
            </a:r>
            <a:br>
              <a:rPr lang="en-US" altLang="en-US" sz="2400" b="1">
                <a:latin typeface="Courier New" panose="02070309020205020404" pitchFamily="49" charset="0"/>
              </a:rPr>
            </a:br>
            <a:endParaRPr lang="en-US" altLang="en-US" sz="2400" b="1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/>
              <a:t>You probably want to round to the </a:t>
            </a:r>
            <a:r>
              <a:rPr lang="en-US" altLang="en-US" sz="2400" i="1"/>
              <a:t>nearest </a:t>
            </a:r>
            <a:r>
              <a:rPr lang="en-US" altLang="en-US" sz="2400"/>
              <a:t>integer.</a:t>
            </a:r>
            <a:br>
              <a:rPr lang="en-US" altLang="en-US" sz="2400"/>
            </a:br>
            <a:r>
              <a:rPr lang="en-US" altLang="en-US" sz="2400"/>
              <a:t>To round a positive floating-point value to the nearest integer, add 0.5 and then convert to an integer:</a:t>
            </a:r>
          </a:p>
          <a:p>
            <a:pPr eaLnBrk="1" hangingPunct="1"/>
            <a:endParaRPr lang="en-US" altLang="en-US" sz="900"/>
          </a:p>
          <a:p>
            <a:pPr eaLnBrk="1" hangingPunct="1"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b="1">
                <a:latin typeface="Courier New" panose="02070309020205020404" pitchFamily="49" charset="0"/>
              </a:rPr>
              <a:t>int dollars = price + 0.5;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         // Rounds to the nearest integer</a:t>
            </a:r>
          </a:p>
        </p:txBody>
      </p:sp>
      <p:sp>
        <p:nvSpPr>
          <p:cNvPr id="7578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Text Box 12"/>
          <p:cNvSpPr txBox="1">
            <a:spLocks noChangeArrowheads="1"/>
          </p:cNvSpPr>
          <p:nvPr/>
        </p:nvSpPr>
        <p:spPr bwMode="auto">
          <a:xfrm>
            <a:off x="990600" y="882650"/>
            <a:ext cx="800100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i="0" dirty="0">
                <a:latin typeface="Arial" charset="0"/>
                <a:ea typeface="+mn-ea"/>
              </a:rPr>
              <a:t>What about this?</a:t>
            </a:r>
          </a:p>
          <a:p>
            <a:pPr>
              <a:spcBef>
                <a:spcPct val="50000"/>
              </a:spcBef>
              <a:defRPr/>
            </a:pPr>
            <a:endParaRPr lang="en-US" sz="2400" i="0" dirty="0">
              <a:latin typeface="Arial" charset="0"/>
              <a:ea typeface="+mn-ea"/>
            </a:endParaRPr>
          </a:p>
          <a:p>
            <a:pPr>
              <a:spcBef>
                <a:spcPct val="50000"/>
              </a:spcBef>
              <a:defRPr/>
            </a:pPr>
            <a:endParaRPr lang="en-US" sz="2400" i="0" dirty="0">
              <a:latin typeface="Arial" charset="0"/>
              <a:ea typeface="+mn-ea"/>
            </a:endParaRPr>
          </a:p>
          <a:p>
            <a:pPr>
              <a:spcBef>
                <a:spcPct val="50000"/>
              </a:spcBef>
              <a:defRPr/>
            </a:pPr>
            <a:endParaRPr lang="en-US" sz="2400" i="0" dirty="0">
              <a:latin typeface="Arial" charset="0"/>
              <a:ea typeface="+mn-ea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400" i="0" dirty="0">
                <a:latin typeface="Arial" charset="0"/>
                <a:ea typeface="+mn-ea"/>
              </a:rPr>
              <a:t>Inside the parentheses is easy:</a:t>
            </a:r>
          </a:p>
          <a:p>
            <a:pPr>
              <a:spcBef>
                <a:spcPct val="50000"/>
              </a:spcBef>
              <a:defRPr/>
            </a:pPr>
            <a:r>
              <a:rPr lang="en-US" sz="2400" b="1" i="0" dirty="0">
                <a:ea typeface="+mn-ea"/>
              </a:rPr>
              <a:t>	1 + (r / 100)</a:t>
            </a:r>
          </a:p>
          <a:p>
            <a:pPr>
              <a:spcBef>
                <a:spcPct val="50000"/>
              </a:spcBef>
              <a:defRPr/>
            </a:pPr>
            <a:r>
              <a:rPr lang="en-US" sz="2400" i="0" dirty="0">
                <a:latin typeface="+mn-lt"/>
                <a:ea typeface="+mn-ea"/>
              </a:rPr>
              <a:t>But that raised to the </a:t>
            </a:r>
            <a:r>
              <a:rPr lang="en-US" sz="2400" dirty="0">
                <a:latin typeface="+mn-lt"/>
                <a:ea typeface="+mn-ea"/>
              </a:rPr>
              <a:t>n</a:t>
            </a:r>
            <a:r>
              <a:rPr lang="en-US" sz="2400" i="0" dirty="0">
                <a:latin typeface="+mn-lt"/>
                <a:ea typeface="+mn-ea"/>
              </a:rPr>
              <a:t>?</a:t>
            </a: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Powers and Roots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28688"/>
            <a:ext cx="4038600" cy="4525962"/>
          </a:xfrm>
        </p:spPr>
        <p:txBody>
          <a:bodyPr/>
          <a:lstStyle/>
          <a:p>
            <a:pPr eaLnBrk="1" hangingPunct="1"/>
            <a:endParaRPr lang="en-US" altLang="en-US" sz="2000"/>
          </a:p>
          <a:p>
            <a:pPr eaLnBrk="1" hangingPunct="1"/>
            <a:endParaRPr lang="en-US" altLang="en-US" sz="2000"/>
          </a:p>
        </p:txBody>
      </p:sp>
      <p:graphicFrame>
        <p:nvGraphicFramePr>
          <p:cNvPr id="76802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3810000" y="1568450"/>
          <a:ext cx="175260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6" name="Equation" r:id="rId3" imgW="1193760" imgH="672840" progId="Equation.3">
                  <p:embed/>
                </p:oleObj>
              </mc:Choice>
              <mc:Fallback>
                <p:oleObj name="Equation" r:id="rId3" imgW="1193760" imgH="6728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568450"/>
                        <a:ext cx="175260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Powers and Roots – #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88"/>
            <a:ext cx="8229600" cy="452596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/>
              <a:t>In C++, there are no symbols for powers and roots.</a:t>
            </a:r>
            <a:br>
              <a:rPr lang="en-US" altLang="en-US" sz="2400"/>
            </a:br>
            <a:r>
              <a:rPr lang="en-US" altLang="en-US" sz="2400"/>
              <a:t>To compute them, you must call </a:t>
            </a:r>
            <a:r>
              <a:rPr lang="en-US" altLang="en-US" sz="2400" i="1"/>
              <a:t>functions</a:t>
            </a:r>
            <a:r>
              <a:rPr lang="en-US" altLang="en-US" sz="2400"/>
              <a:t>.</a:t>
            </a:r>
            <a:endParaRPr lang="en-US" altLang="en-US" sz="2400" i="1"/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The C++ library defines many mathematical functions such as </a:t>
            </a:r>
            <a:r>
              <a:rPr lang="en-US" altLang="en-US" sz="2400" b="1">
                <a:latin typeface="Courier New" panose="02070309020205020404" pitchFamily="49" charset="0"/>
              </a:rPr>
              <a:t>sqrt</a:t>
            </a:r>
            <a:r>
              <a:rPr lang="en-US" altLang="en-US" sz="2400"/>
              <a:t> (square root) and </a:t>
            </a:r>
            <a:r>
              <a:rPr lang="en-US" altLang="en-US" sz="2400" b="1">
                <a:latin typeface="Courier New" panose="02070309020205020404" pitchFamily="49" charset="0"/>
              </a:rPr>
              <a:t>pow</a:t>
            </a:r>
            <a:r>
              <a:rPr lang="en-US" altLang="en-US" sz="2400"/>
              <a:t> (raising to a power).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To use the functions in this library, called the </a:t>
            </a:r>
            <a:r>
              <a:rPr lang="en-US" alt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altLang="en-US" sz="2400"/>
              <a:t> library, you must place the line: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 b="1">
                <a:latin typeface="Courier New" panose="02070309020205020404" pitchFamily="49" charset="0"/>
              </a:rPr>
              <a:t>#include &lt;cmath&gt;</a:t>
            </a:r>
            <a:br>
              <a:rPr lang="en-US" altLang="en-US" sz="2400" b="1">
                <a:latin typeface="Courier New" panose="02070309020205020404" pitchFamily="49" charset="0"/>
              </a:rPr>
            </a:br>
            <a:br>
              <a:rPr lang="en-US" altLang="en-US" sz="2400"/>
            </a:br>
            <a:r>
              <a:rPr lang="en-US" altLang="en-US" sz="2400"/>
              <a:t>at the top of your program file.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/>
              <a:t>It is also necessary to include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 b="1">
                <a:latin typeface="Courier New" panose="02070309020205020404" pitchFamily="49" charset="0"/>
              </a:rPr>
              <a:t>using namespace std;</a:t>
            </a:r>
            <a:br>
              <a:rPr lang="en-US" altLang="en-US" sz="2400"/>
            </a:br>
            <a:br>
              <a:rPr lang="en-US" altLang="en-US" sz="2400"/>
            </a:br>
            <a:r>
              <a:rPr lang="en-US" altLang="en-US" sz="2400"/>
              <a:t>at the top of your program file.</a:t>
            </a:r>
          </a:p>
        </p:txBody>
      </p:sp>
      <p:sp>
        <p:nvSpPr>
          <p:cNvPr id="7782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of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pow() </a:t>
            </a:r>
            <a:r>
              <a:rPr lang="en-US" altLang="en-US" dirty="0"/>
              <a:t>function call</a:t>
            </a:r>
          </a:p>
        </p:txBody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28688"/>
            <a:ext cx="82296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The power function has the base followed by a comma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followed by the power to raise the base to: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	        </a:t>
            </a:r>
            <a:r>
              <a:rPr lang="en-US" altLang="en-US" sz="2400" b="1" dirty="0">
                <a:latin typeface="Courier New" panose="02070309020205020404" pitchFamily="49" charset="0"/>
              </a:rPr>
              <a:t>pow(base, exponent)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Using the </a:t>
            </a:r>
            <a:r>
              <a:rPr lang="en-US" altLang="en-US" sz="2400" b="1" dirty="0">
                <a:latin typeface="Courier New" panose="02070309020205020404" pitchFamily="49" charset="0"/>
              </a:rPr>
              <a:t>pow</a:t>
            </a:r>
            <a:r>
              <a:rPr lang="en-US" altLang="en-US" sz="2400" dirty="0"/>
              <a:t> function: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balance = </a:t>
            </a:r>
            <a:r>
              <a:rPr lang="en-US" altLang="en-US" sz="2400" b="1" dirty="0">
                <a:latin typeface="Courier New" panose="02070309020205020404" pitchFamily="49" charset="0"/>
              </a:rPr>
              <a:t>b * pow(1 + r / 100, n);</a:t>
            </a:r>
          </a:p>
        </p:txBody>
      </p:sp>
      <p:sp>
        <p:nvSpPr>
          <p:cNvPr id="7885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Powers and Roots Examples: Table 5</a:t>
            </a:r>
          </a:p>
        </p:txBody>
      </p:sp>
      <p:sp>
        <p:nvSpPr>
          <p:cNvPr id="7987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605729"/>
              </p:ext>
            </p:extLst>
          </p:nvPr>
        </p:nvGraphicFramePr>
        <p:xfrm>
          <a:off x="304800" y="1112836"/>
          <a:ext cx="8594652" cy="4830764"/>
        </p:xfrm>
        <a:graphic>
          <a:graphicData uri="http://schemas.openxmlformats.org/drawingml/2006/table">
            <a:tbl>
              <a:tblPr/>
              <a:tblGrid>
                <a:gridCol w="166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3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6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2961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006CB7"/>
                          </a:solidFill>
                          <a:effectLst/>
                          <a:latin typeface="DejaVuSans"/>
                        </a:rPr>
                        <a:t>Mathematical Expression</a:t>
                      </a:r>
                    </a:p>
                  </a:txBody>
                  <a:tcPr marL="47843" marR="55817" marT="47843" marB="5581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C++ Expression</a:t>
                      </a: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i="0" dirty="0">
                          <a:solidFill>
                            <a:srgbClr val="006CB7"/>
                          </a:solidFill>
                          <a:effectLst/>
                          <a:latin typeface="+mn-lt"/>
                        </a:rPr>
                        <a:t>Comments</a:t>
                      </a: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4570">
                <a:tc>
                  <a:txBody>
                    <a:bodyPr/>
                    <a:lstStyle/>
                    <a:p>
                      <a:pPr algn="ctr"/>
                      <a:endParaRPr lang="en-US" sz="1500" b="0" i="0">
                        <a:solidFill>
                          <a:srgbClr val="000000"/>
                        </a:solidFill>
                        <a:effectLst/>
                        <a:latin typeface="STIXTwoText"/>
                      </a:endParaRPr>
                    </a:p>
                  </a:txBody>
                  <a:tcPr marL="47843" marR="55817" marT="47843" marB="5581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y) / 2</a:t>
                      </a: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The parentheses are required;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STIXTwoText"/>
                        </a:rPr>
                        <a:t>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y/ 2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STIXTwoText"/>
                        </a:rPr>
                        <a:t>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computes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STIXTwoText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+ (y/2)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STIXTwoText"/>
                        </a:rPr>
                        <a:t>.</a:t>
                      </a: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2961">
                <a:tc>
                  <a:txBody>
                    <a:bodyPr/>
                    <a:lstStyle/>
                    <a:p>
                      <a:pPr algn="ctr"/>
                      <a:endParaRPr lang="en-US" sz="1500" b="0" i="0">
                        <a:solidFill>
                          <a:srgbClr val="000000"/>
                        </a:solidFill>
                        <a:effectLst/>
                        <a:latin typeface="STIXTwoText"/>
                      </a:endParaRPr>
                    </a:p>
                  </a:txBody>
                  <a:tcPr marL="47843" marR="55817" marT="47843" marB="5581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y / 2</a:t>
                      </a: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Parentheses are not required; operators with the same precedence are evaluated left to right.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xy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as a math expression is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x*y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STIXTwoText"/>
                        </a:rPr>
                        <a:t> in</a:t>
                      </a:r>
                      <a:r>
                        <a:rPr lang="en-US" sz="1800" b="0" i="0" baseline="0" dirty="0">
                          <a:solidFill>
                            <a:srgbClr val="000000"/>
                          </a:solidFill>
                          <a:effectLst/>
                          <a:latin typeface="STIXTwoText"/>
                        </a:rPr>
                        <a:t> C++</a:t>
                      </a:r>
                      <a:endParaRPr lang="en-US" sz="1800" b="0" i="0" dirty="0">
                        <a:solidFill>
                          <a:srgbClr val="000000"/>
                        </a:solidFill>
                        <a:effectLst/>
                        <a:latin typeface="STIXTwoText"/>
                      </a:endParaRP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961">
                <a:tc>
                  <a:txBody>
                    <a:bodyPr/>
                    <a:lstStyle/>
                    <a:p>
                      <a:pPr algn="ctr"/>
                      <a:endParaRPr lang="en-US" sz="1500" b="0" i="0">
                        <a:solidFill>
                          <a:srgbClr val="000000"/>
                        </a:solidFill>
                        <a:effectLst/>
                        <a:latin typeface="STIXTwoText"/>
                      </a:endParaRPr>
                    </a:p>
                  </a:txBody>
                  <a:tcPr marL="47843" marR="55817" marT="47843" marB="5581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pow(1 + r / 100, n)</a:t>
                      </a: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Remember to add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cmath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to the top of your program.</a:t>
                      </a: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961">
                <a:tc>
                  <a:txBody>
                    <a:bodyPr/>
                    <a:lstStyle/>
                    <a:p>
                      <a:pPr algn="ctr"/>
                      <a:endParaRPr lang="en-US" sz="1500" b="0" i="0">
                        <a:solidFill>
                          <a:srgbClr val="000000"/>
                        </a:solidFill>
                        <a:effectLst/>
                        <a:latin typeface="STIXTwoText"/>
                      </a:endParaRPr>
                    </a:p>
                  </a:txBody>
                  <a:tcPr marL="47843" marR="55817" marT="47843" marB="5581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i="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600" i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 * a + </a:t>
                      </a:r>
                    </a:p>
                    <a:p>
                      <a:pPr algn="ctr"/>
                      <a:r>
                        <a:rPr lang="en-US" sz="1600" i="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* b)</a:t>
                      </a:r>
                      <a:endParaRPr lang="en-US" sz="1600" dirty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* a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STIXTwoText"/>
                        </a:rPr>
                        <a:t>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is simpler than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STIXTwoText"/>
                        </a:rPr>
                        <a:t> 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pow(a, 2).</a:t>
                      </a: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2961">
                <a:tc>
                  <a:txBody>
                    <a:bodyPr/>
                    <a:lstStyle/>
                    <a:p>
                      <a:pPr algn="ctr"/>
                      <a:endParaRPr lang="en-US" sz="1500" b="0" i="0">
                        <a:solidFill>
                          <a:srgbClr val="000000"/>
                        </a:solidFill>
                        <a:effectLst/>
                        <a:latin typeface="STIXTwoText"/>
                      </a:endParaRPr>
                    </a:p>
                  </a:txBody>
                  <a:tcPr marL="47843" marR="55817" marT="47843" marB="55817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dirty="0" err="1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600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j + k) / 3.0</a:t>
                      </a: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If </a:t>
                      </a:r>
                      <a:r>
                        <a:rPr lang="en-US" sz="1800" b="0" i="1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 </a:t>
                      </a:r>
                      <a:r>
                        <a:rPr lang="en-US" sz="1800" b="0" i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, and </a:t>
                      </a:r>
                      <a:r>
                        <a:rPr lang="en-US" sz="1800" b="0" i="1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are integers, using a denominator of 3.0 forces floating-point division.</a:t>
                      </a:r>
                    </a:p>
                  </a:txBody>
                  <a:tcPr marL="47843" marR="55817" marT="47843" marB="5581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E7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AutoShape 1" descr="https://jigsaw.vitalsource.com/books/BIGCLATEOBJ-REVIEW/epub/OEBPS/image/eqn_02_03.png"/>
          <p:cNvSpPr>
            <a:spLocks noChangeAspect="1" noChangeArrowheads="1"/>
          </p:cNvSpPr>
          <p:nvPr/>
        </p:nvSpPr>
        <p:spPr bwMode="auto">
          <a:xfrm>
            <a:off x="1127124" y="1570037"/>
            <a:ext cx="510289" cy="51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s://jigsaw.vitalsource.com/books/BIGCLATEOBJ-REVIEW/epub/OEBPS/image/eqn_02_08.png"/>
          <p:cNvSpPr>
            <a:spLocks noChangeAspect="1" noChangeArrowheads="1"/>
          </p:cNvSpPr>
          <p:nvPr/>
        </p:nvSpPr>
        <p:spPr bwMode="auto">
          <a:xfrm>
            <a:off x="1127124" y="1570037"/>
            <a:ext cx="510289" cy="51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 descr="https://jigsaw.vitalsource.com/books/BIGCLATEOBJ-REVIEW/epub/OEBPS/image/eqn_02_04.png"/>
          <p:cNvSpPr>
            <a:spLocks noChangeAspect="1" noChangeArrowheads="1"/>
          </p:cNvSpPr>
          <p:nvPr/>
        </p:nvSpPr>
        <p:spPr bwMode="auto">
          <a:xfrm>
            <a:off x="1127124" y="1570037"/>
            <a:ext cx="510289" cy="51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s://jigsaw.vitalsource.com/books/BIGCLATEOBJ-REVIEW/epub/OEBPS/image/eqn_02_05.png"/>
          <p:cNvSpPr>
            <a:spLocks noChangeAspect="1" noChangeArrowheads="1"/>
          </p:cNvSpPr>
          <p:nvPr/>
        </p:nvSpPr>
        <p:spPr bwMode="auto">
          <a:xfrm>
            <a:off x="1127124" y="1570037"/>
            <a:ext cx="510289" cy="51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5" descr="https://jigsaw.vitalsource.com/books/BIGCLATEOBJ-REVIEW/epub/OEBPS/image/eqn_02_06.png"/>
          <p:cNvSpPr>
            <a:spLocks noChangeAspect="1" noChangeArrowheads="1"/>
          </p:cNvSpPr>
          <p:nvPr/>
        </p:nvSpPr>
        <p:spPr bwMode="auto">
          <a:xfrm>
            <a:off x="1127124" y="1570037"/>
            <a:ext cx="510289" cy="51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s://jigsaw.vitalsource.com/books/BIGCLATEOBJ-REVIEW/epub/OEBPS/image/eqn_02_07.png"/>
          <p:cNvSpPr>
            <a:spLocks noChangeAspect="1" noChangeArrowheads="1"/>
          </p:cNvSpPr>
          <p:nvPr/>
        </p:nvSpPr>
        <p:spPr bwMode="auto">
          <a:xfrm>
            <a:off x="1127124" y="1570037"/>
            <a:ext cx="510289" cy="51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" name="Picture 15" descr="Image of various math expressions equivalent to the C++ expressions in the 2nd column of table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56" y="1943322"/>
            <a:ext cx="1285335" cy="388332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378456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Other Mathematical Functions (from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dirty="0"/>
              <a:t>): Table 6</a:t>
            </a:r>
          </a:p>
        </p:txBody>
      </p:sp>
      <p:pic>
        <p:nvPicPr>
          <p:cNvPr id="80899" name="Picture 32" descr="Ch02-tbl6 showing the sin(), cos(), tan(), log10(), and abs() functions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03" y="810232"/>
            <a:ext cx="86772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90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530" y="5198724"/>
            <a:ext cx="66479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+mn-lt"/>
              </a:rPr>
              <a:t>Example: </a:t>
            </a:r>
          </a:p>
          <a:p>
            <a:pPr lvl="1"/>
            <a:r>
              <a:rPr lang="fr-FR" i="0" dirty="0"/>
              <a:t>double population = 73693997551.0; </a:t>
            </a:r>
          </a:p>
          <a:p>
            <a:pPr lvl="1"/>
            <a:r>
              <a:rPr lang="fr-FR" i="0" dirty="0"/>
              <a:t>double </a:t>
            </a:r>
            <a:r>
              <a:rPr lang="fr-FR" i="0" dirty="0" err="1"/>
              <a:t>decimal_log</a:t>
            </a:r>
            <a:r>
              <a:rPr lang="fr-FR" i="0" dirty="0"/>
              <a:t> = log10(population);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Arithmetic Operator Precedence</a:t>
            </a:r>
          </a:p>
        </p:txBody>
      </p:sp>
      <p:sp>
        <p:nvSpPr>
          <p:cNvPr id="6656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687513" y="1681163"/>
            <a:ext cx="6283325" cy="32242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	Just as in regular algebraic notation,</a:t>
            </a:r>
            <a:br>
              <a:rPr lang="en-US" altLang="en-US" sz="2400" dirty="0"/>
            </a:br>
            <a:r>
              <a:rPr lang="en-US" altLang="en-US" sz="2400" dirty="0"/>
              <a:t>* and / have higher precedence</a:t>
            </a:r>
            <a:br>
              <a:rPr lang="en-US" altLang="en-US" sz="2400" dirty="0"/>
            </a:br>
            <a:r>
              <a:rPr lang="en-US" altLang="en-US" sz="2400" dirty="0"/>
              <a:t>than + and –.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In  </a:t>
            </a:r>
            <a:r>
              <a:rPr lang="en-US" altLang="en-US" sz="2400" b="1" dirty="0">
                <a:latin typeface="Courier New" panose="02070309020205020404" pitchFamily="49" charset="0"/>
              </a:rPr>
              <a:t>a + b / 2</a:t>
            </a:r>
            <a:r>
              <a:rPr lang="en-US" altLang="en-US" sz="2400" dirty="0"/>
              <a:t>,</a:t>
            </a:r>
            <a:br>
              <a:rPr lang="en-US" altLang="en-US" sz="2400" dirty="0"/>
            </a:br>
            <a:r>
              <a:rPr lang="en-US" altLang="en-US" sz="2400" dirty="0"/>
              <a:t>the  </a:t>
            </a:r>
            <a:r>
              <a:rPr lang="en-US" altLang="en-US" sz="2400" b="1" dirty="0">
                <a:latin typeface="Courier New" panose="02070309020205020404" pitchFamily="49" charset="0"/>
              </a:rPr>
              <a:t>b / 2</a:t>
            </a:r>
            <a:r>
              <a:rPr lang="en-US" altLang="en-US" sz="2400" dirty="0"/>
              <a:t>  happens first.</a:t>
            </a:r>
          </a:p>
        </p:txBody>
      </p:sp>
      <p:sp>
        <p:nvSpPr>
          <p:cNvPr id="6656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Function Examples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4294967295"/>
          </p:nvPr>
        </p:nvSpPr>
        <p:spPr>
          <a:xfrm>
            <a:off x="430307" y="843897"/>
            <a:ext cx="8229600" cy="4525962"/>
          </a:xfrm>
        </p:spPr>
        <p:txBody>
          <a:bodyPr/>
          <a:lstStyle/>
          <a:p>
            <a:r>
              <a:rPr lang="en-US" sz="2800" dirty="0"/>
              <a:t>Compute the result of each: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pow(10, 3)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(100)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abs(3 - 10)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log10(1000) 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max(3, -10)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cos(3.1415926535)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tan(M_PI/4)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//M_PI constant is defined in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library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948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Common Error – Unintended Integer Division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027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/>
              <a:t>If both arguments of / are integers,</a:t>
            </a:r>
            <a:br>
              <a:rPr lang="en-US" altLang="en-US" sz="2400"/>
            </a:br>
            <a:r>
              <a:rPr lang="en-US" altLang="en-US" sz="2400"/>
              <a:t>the remainder is discarded:</a:t>
            </a:r>
            <a:br>
              <a:rPr lang="en-US" altLang="en-US" sz="2400"/>
            </a:br>
            <a:r>
              <a:rPr lang="en-US" altLang="en-US" sz="2400"/>
              <a:t>	</a:t>
            </a:r>
            <a:r>
              <a:rPr lang="en-US" altLang="en-US" sz="2400" b="1">
                <a:latin typeface="Courier New" panose="02070309020205020404" pitchFamily="49" charset="0"/>
              </a:rPr>
              <a:t>7 / 3 </a:t>
            </a:r>
            <a:r>
              <a:rPr lang="en-US" altLang="en-US" sz="2400"/>
              <a:t> is  </a:t>
            </a:r>
            <a:r>
              <a:rPr lang="en-US" altLang="en-US" sz="2400" b="1">
                <a:latin typeface="Courier New" panose="02070309020205020404" pitchFamily="49" charset="0"/>
              </a:rPr>
              <a:t>2</a:t>
            </a:r>
            <a:r>
              <a:rPr lang="en-US" altLang="en-US" sz="2400"/>
              <a:t>,  not </a:t>
            </a:r>
            <a:r>
              <a:rPr lang="en-US" altLang="en-US" sz="2400" b="1">
                <a:latin typeface="Courier New" panose="02070309020205020404" pitchFamily="49" charset="0"/>
              </a:rPr>
              <a:t>2.5</a:t>
            </a:r>
            <a:endParaRPr lang="en-US" altLang="en-US" sz="2400"/>
          </a:p>
          <a:p>
            <a:pPr eaLnBrk="1" hangingPunct="1"/>
            <a:r>
              <a:rPr lang="en-US" altLang="en-US" sz="2400"/>
              <a:t>but</a:t>
            </a:r>
            <a:br>
              <a:rPr lang="en-US" altLang="en-US" sz="2400"/>
            </a:br>
            <a:r>
              <a:rPr lang="en-US" altLang="en-US" sz="2400" b="1"/>
              <a:t>	</a:t>
            </a:r>
            <a:r>
              <a:rPr lang="en-US" altLang="en-US" sz="2400" b="1">
                <a:latin typeface="Courier New" panose="02070309020205020404" pitchFamily="49" charset="0"/>
              </a:rPr>
              <a:t>7.0 / 4.0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	7 / 4.0</a:t>
            </a:r>
            <a:br>
              <a:rPr lang="en-US" altLang="en-US" sz="2400" b="1">
                <a:latin typeface="Courier New" panose="02070309020205020404" pitchFamily="49" charset="0"/>
              </a:rPr>
            </a:br>
            <a:r>
              <a:rPr lang="en-US" altLang="en-US" sz="2400" b="1">
                <a:latin typeface="Courier New" panose="02070309020205020404" pitchFamily="49" charset="0"/>
              </a:rPr>
              <a:t>	7.0 / 4</a:t>
            </a:r>
          </a:p>
          <a:p>
            <a:pPr eaLnBrk="1" hangingPunct="1"/>
            <a:r>
              <a:rPr lang="en-US" altLang="en-US" sz="2400"/>
              <a:t>all yield </a:t>
            </a:r>
            <a:r>
              <a:rPr lang="en-US" altLang="en-US" sz="2400" b="1">
                <a:latin typeface="Courier New" panose="02070309020205020404" pitchFamily="49" charset="0"/>
              </a:rPr>
              <a:t>1.75</a:t>
            </a:r>
            <a:r>
              <a:rPr lang="en-US" altLang="en-US" sz="2400"/>
              <a:t>.</a:t>
            </a:r>
          </a:p>
          <a:p>
            <a:pPr eaLnBrk="1" hangingPunct="1"/>
            <a:endParaRPr lang="en-US" altLang="en-US" sz="2400"/>
          </a:p>
          <a:p>
            <a:pPr eaLnBrk="1" hangingPunct="1">
              <a:buFontTx/>
              <a:buNone/>
            </a:pPr>
            <a:endParaRPr lang="en-US" altLang="en-US" sz="2400"/>
          </a:p>
        </p:txBody>
      </p:sp>
      <p:sp>
        <p:nvSpPr>
          <p:cNvPr id="8192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152400"/>
            <a:ext cx="7846541" cy="533400"/>
          </a:xfrm>
        </p:spPr>
        <p:txBody>
          <a:bodyPr/>
          <a:lstStyle/>
          <a:p>
            <a:r>
              <a:rPr lang="en-US" altLang="en-US" dirty="0"/>
              <a:t>Common Error – Unintended Integer Division, cont.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4938" y="868363"/>
            <a:ext cx="8905875" cy="565943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It is unfortunate that C++ uses the same symbol:  </a:t>
            </a:r>
            <a:r>
              <a:rPr lang="en-US" altLang="en-US" sz="2400" b="1" dirty="0">
                <a:latin typeface="Courier New" panose="02070309020205020404" pitchFamily="49" charset="0"/>
              </a:rPr>
              <a:t>/</a:t>
            </a:r>
            <a:br>
              <a:rPr lang="en-US" altLang="en-US" sz="2400" dirty="0"/>
            </a:br>
            <a:r>
              <a:rPr lang="en-US" altLang="en-US" sz="2400" dirty="0"/>
              <a:t>for both integer and floating-point division.</a:t>
            </a:r>
            <a:br>
              <a:rPr lang="en-US" altLang="en-US" sz="2400" dirty="0"/>
            </a:br>
            <a:r>
              <a:rPr lang="en-US" altLang="en-US" sz="2400" dirty="0"/>
              <a:t>These are really quite different operations.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It is a common error to use integer division by accident.</a:t>
            </a:r>
            <a:br>
              <a:rPr lang="en-US" altLang="en-US" sz="2400" dirty="0"/>
            </a:br>
            <a:r>
              <a:rPr lang="en-US" altLang="en-US" sz="2400" dirty="0"/>
              <a:t>Consider this segment that computes the average of three integers: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100" b="1" dirty="0">
                <a:latin typeface="Courier New" panose="02070309020205020404" pitchFamily="49" charset="0"/>
              </a:rPr>
              <a:t> &lt;&lt; "Please enter your last three test scores: ";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100" b="1" dirty="0">
                <a:latin typeface="Courier New" panose="02070309020205020404" pitchFamily="49" charset="0"/>
              </a:rPr>
              <a:t> s1;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100" b="1" dirty="0">
                <a:latin typeface="Courier New" panose="02070309020205020404" pitchFamily="49" charset="0"/>
              </a:rPr>
              <a:t> s2;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100" b="1" dirty="0">
                <a:latin typeface="Courier New" panose="02070309020205020404" pitchFamily="49" charset="0"/>
              </a:rPr>
              <a:t> s3;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b="1" dirty="0" err="1">
                <a:latin typeface="Courier New" panose="02070309020205020404" pitchFamily="49" charset="0"/>
              </a:rPr>
              <a:t>cin</a:t>
            </a:r>
            <a:r>
              <a:rPr lang="en-US" altLang="en-US" sz="2100" b="1" dirty="0">
                <a:latin typeface="Courier New" panose="02070309020205020404" pitchFamily="49" charset="0"/>
              </a:rPr>
              <a:t> &gt;&gt; s1 &gt;&gt; s2 &gt;&gt; s3;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b="1" dirty="0">
                <a:latin typeface="Courier New" panose="02070309020205020404" pitchFamily="49" charset="0"/>
              </a:rPr>
              <a:t>double average = (s1 + s2 + s3) / 3; </a:t>
            </a:r>
            <a:r>
              <a:rPr lang="en-US" altLang="en-US" sz="2800" b="1" dirty="0">
                <a:latin typeface="Courier New" panose="02070309020205020404" pitchFamily="49" charset="0"/>
              </a:rPr>
              <a:t>//</a:t>
            </a:r>
            <a:r>
              <a:rPr lang="en-US" altLang="en-US" sz="2800" b="1" u="sng" dirty="0">
                <a:latin typeface="Courier New" panose="02070309020205020404" pitchFamily="49" charset="0"/>
              </a:rPr>
              <a:t>ERROR</a:t>
            </a:r>
            <a:r>
              <a:rPr lang="en-US" altLang="en-US" sz="2800" b="1" dirty="0">
                <a:latin typeface="Courier New" panose="02070309020205020404" pitchFamily="49" charset="0"/>
              </a:rPr>
              <a:t> </a:t>
            </a:r>
            <a:endParaRPr lang="en-US" altLang="en-US" sz="2100" b="1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1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100" b="1" dirty="0">
                <a:latin typeface="Courier New" panose="02070309020205020404" pitchFamily="49" charset="0"/>
              </a:rPr>
              <a:t> &lt;&lt; "Your average score is " &lt;&lt; average &lt;&lt; </a:t>
            </a:r>
            <a:r>
              <a:rPr lang="en-US" altLang="en-US" sz="21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100" b="1" dirty="0"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8294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More on Unintended Integer Division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0193" y="1019432"/>
            <a:ext cx="8933807" cy="4591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000" dirty="0"/>
              <a:t>What could be wrong with that?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Of course, in math the exact average of </a:t>
            </a:r>
            <a:r>
              <a:rPr lang="en-US" altLang="en-US" sz="2000" b="1" dirty="0">
                <a:latin typeface="Courier New" panose="02070309020205020404" pitchFamily="49" charset="0"/>
              </a:rPr>
              <a:t>s1</a:t>
            </a:r>
            <a:r>
              <a:rPr lang="en-US" altLang="en-US" sz="2000" dirty="0"/>
              <a:t>, </a:t>
            </a:r>
            <a:r>
              <a:rPr lang="en-US" altLang="en-US" sz="2000" b="1" dirty="0">
                <a:latin typeface="Courier New" panose="02070309020205020404" pitchFamily="49" charset="0"/>
              </a:rPr>
              <a:t>s2</a:t>
            </a:r>
            <a:r>
              <a:rPr lang="en-US" altLang="en-US" sz="2000" dirty="0"/>
              <a:t>, and </a:t>
            </a:r>
            <a:r>
              <a:rPr lang="en-US" altLang="en-US" sz="2000" b="1" dirty="0">
                <a:latin typeface="Courier New" panose="02070309020205020404" pitchFamily="49" charset="0"/>
              </a:rPr>
              <a:t>s3</a:t>
            </a:r>
            <a:r>
              <a:rPr lang="en-US" altLang="en-US" sz="2000" dirty="0"/>
              <a:t> is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b="1" dirty="0"/>
              <a:t>(</a:t>
            </a:r>
            <a:r>
              <a:rPr lang="en-US" altLang="en-US" sz="2000" b="1" dirty="0">
                <a:latin typeface="Courier New" panose="02070309020205020404" pitchFamily="49" charset="0"/>
              </a:rPr>
              <a:t>s1+ s2+ s3) / 3</a:t>
            </a:r>
            <a:endParaRPr lang="en-US" altLang="en-US" sz="2000" b="1" dirty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Here, however, the </a:t>
            </a:r>
            <a:r>
              <a:rPr lang="en-US" altLang="en-US" sz="2000" b="1" dirty="0">
                <a:latin typeface="Courier New" panose="02070309020205020404" pitchFamily="49" charset="0"/>
              </a:rPr>
              <a:t>/</a:t>
            </a:r>
            <a:r>
              <a:rPr lang="en-US" altLang="en-US" sz="2000" dirty="0"/>
              <a:t> denotes integer division because</a:t>
            </a:r>
          </a:p>
          <a:p>
            <a:pPr>
              <a:lnSpc>
                <a:spcPct val="80000"/>
              </a:lnSpc>
            </a:pPr>
            <a:r>
              <a:rPr lang="en-US" altLang="en-US" sz="2000" dirty="0"/>
              <a:t>both </a:t>
            </a:r>
            <a:r>
              <a:rPr lang="en-US" altLang="en-US" sz="2000" b="1" dirty="0">
                <a:latin typeface="Courier New" panose="02070309020205020404" pitchFamily="49" charset="0"/>
              </a:rPr>
              <a:t>(s1+s2+s3)</a:t>
            </a:r>
            <a:r>
              <a:rPr lang="en-US" altLang="en-US" sz="2000" dirty="0"/>
              <a:t>and </a:t>
            </a:r>
            <a:r>
              <a:rPr lang="en-US" altLang="en-US" sz="2000" b="1" dirty="0">
                <a:latin typeface="Courier New" panose="02070309020205020404" pitchFamily="49" charset="0"/>
              </a:rPr>
              <a:t>3</a:t>
            </a:r>
            <a:r>
              <a:rPr lang="en-US" altLang="en-US" sz="2000" dirty="0"/>
              <a:t> are integers.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For example, if the scores add up to 14, the average = 4.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endParaRPr lang="en-US" altLang="en-US" sz="6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Yes, the result of the integer division of 14 by 3 is 4, and the fractional 0.66667 </a:t>
            </a:r>
            <a:r>
              <a:rPr lang="en-US" altLang="en-US" sz="2000" b="1" i="1" u="sng" dirty="0"/>
              <a:t>is discarded</a:t>
            </a:r>
            <a:r>
              <a:rPr lang="en-US" altLang="en-US" sz="2000" dirty="0"/>
              <a:t>.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That integer 4 is then moved into the double variable </a:t>
            </a:r>
            <a:r>
              <a:rPr lang="en-US" altLang="en-US" sz="2000" b="1" dirty="0">
                <a:latin typeface="Courier New" panose="02070309020205020404" pitchFamily="49" charset="0"/>
              </a:rPr>
              <a:t>average</a:t>
            </a:r>
            <a:r>
              <a:rPr lang="en-US" altLang="en-US" sz="2000" dirty="0"/>
              <a:t>.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/>
          </a:p>
        </p:txBody>
      </p:sp>
      <p:sp>
        <p:nvSpPr>
          <p:cNvPr id="8397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Avoiding Unintended Integer Division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1638" y="1128713"/>
            <a:ext cx="7961312" cy="47625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The remedy is  to make the numerator or denominator into a floating-point number:</a:t>
            </a:r>
            <a:br>
              <a:rPr lang="en-US" altLang="en-US" sz="2400"/>
            </a:br>
            <a:endParaRPr lang="en-US" altLang="en-US" sz="240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double total = s1 + s2 + s3;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double average = total / 3;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/>
              <a:t>	or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</a:rPr>
              <a:t>double average = (s1 + s2 + s3) / 3.0;</a:t>
            </a:r>
          </a:p>
        </p:txBody>
      </p:sp>
      <p:sp>
        <p:nvSpPr>
          <p:cNvPr id="8602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Common Error – Unbalanced Parentheses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3450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/>
              <a:t>Consider the expression</a:t>
            </a:r>
            <a:br>
              <a:rPr lang="en-US" altLang="en-US" sz="2400"/>
            </a:b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		</a:t>
            </a:r>
            <a:r>
              <a:rPr lang="en-US" altLang="en-US" sz="2400" b="1">
                <a:latin typeface="Courier New" panose="02070309020205020404" pitchFamily="49" charset="0"/>
              </a:rPr>
              <a:t>(-(b * b - 4 * a * c) / (2 * a)</a:t>
            </a:r>
            <a:br>
              <a:rPr lang="en-US" altLang="en-US" sz="2400"/>
            </a:br>
            <a:br>
              <a:rPr lang="en-US" altLang="en-US" sz="2400"/>
            </a:br>
            <a:endParaRPr lang="en-US" altLang="en-US" sz="2400"/>
          </a:p>
          <a:p>
            <a:pPr eaLnBrk="1" hangingPunct="1">
              <a:buFontTx/>
              <a:buNone/>
            </a:pPr>
            <a:r>
              <a:rPr lang="en-US" altLang="en-US" sz="2400"/>
              <a:t>	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	 What is wrong with it? 				  </a:t>
            </a:r>
            <a:br>
              <a:rPr lang="en-US" altLang="en-US" sz="2400"/>
            </a:br>
            <a:br>
              <a:rPr lang="en-US" altLang="en-US" sz="2400"/>
            </a:b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293895" name="Text Box 7"/>
          <p:cNvSpPr txBox="1">
            <a:spLocks noChangeArrowheads="1"/>
          </p:cNvSpPr>
          <p:nvPr/>
        </p:nvSpPr>
        <p:spPr bwMode="auto">
          <a:xfrm>
            <a:off x="838200" y="4419600"/>
            <a:ext cx="8305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i="0">
                <a:latin typeface="Arial" panose="020B0604020202020204" pitchFamily="34" charset="0"/>
              </a:rPr>
              <a:t>The parentheses are </a:t>
            </a:r>
            <a:r>
              <a:rPr lang="en-US" altLang="en-US" sz="2400">
                <a:latin typeface="Arial" panose="020B0604020202020204" pitchFamily="34" charset="0"/>
              </a:rPr>
              <a:t>unbalanced</a:t>
            </a:r>
            <a:r>
              <a:rPr lang="en-US" altLang="en-US" sz="2400" i="0">
                <a:latin typeface="Arial" panose="020B0604020202020204" pitchFamily="34" charset="0"/>
              </a:rPr>
              <a:t>.</a:t>
            </a:r>
            <a:br>
              <a:rPr lang="en-US" altLang="en-US" sz="2400" i="0">
                <a:latin typeface="Arial" panose="020B0604020202020204" pitchFamily="34" charset="0"/>
              </a:rPr>
            </a:br>
            <a:r>
              <a:rPr lang="en-US" altLang="en-US" sz="2400" i="0">
                <a:latin typeface="Arial" panose="020B0604020202020204" pitchFamily="34" charset="0"/>
              </a:rPr>
              <a:t>This is very common with complicated expressions.</a:t>
            </a:r>
            <a:br>
              <a:rPr lang="en-US" altLang="en-US" sz="2400" i="0">
                <a:latin typeface="Arial" panose="020B0604020202020204" pitchFamily="34" charset="0"/>
              </a:rPr>
            </a:br>
            <a:endParaRPr lang="en-US" altLang="en-US" sz="2400" i="0">
              <a:latin typeface="Arial" panose="020B0604020202020204" pitchFamily="34" charset="0"/>
            </a:endParaRPr>
          </a:p>
        </p:txBody>
      </p:sp>
      <p:sp>
        <p:nvSpPr>
          <p:cNvPr id="8704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Unbalanced Parentheses – A Solution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3450"/>
            <a:ext cx="82296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solidFill>
                  <a:srgbClr val="0033CC"/>
                </a:solidFill>
              </a:rPr>
              <a:t>The Muttering Method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Count starting with 1 at the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parenthesis</a:t>
            </a:r>
            <a:br>
              <a:rPr lang="en-US" altLang="en-US" sz="2400" dirty="0"/>
            </a:br>
            <a:r>
              <a:rPr lang="en-US" altLang="en-US" sz="2400" dirty="0"/>
              <a:t>add one for each left </a:t>
            </a:r>
            <a:r>
              <a:rPr lang="en-US" altLang="en-US" sz="2400" dirty="0" err="1"/>
              <a:t>paren</a:t>
            </a:r>
            <a:r>
              <a:rPr lang="en-US" altLang="en-US" sz="2400" b="1" dirty="0">
                <a:latin typeface="Courier New" panose="02070309020205020404" pitchFamily="49" charset="0"/>
              </a:rPr>
              <a:t>(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r>
              <a:rPr lang="en-US" altLang="en-US" sz="2400" b="1" dirty="0">
                <a:latin typeface="Courier New" panose="02070309020205020404" pitchFamily="49" charset="0"/>
              </a:rPr>
              <a:t>and </a:t>
            </a:r>
            <a:r>
              <a:rPr lang="en-US" altLang="en-US" sz="2400" dirty="0"/>
              <a:t>subtract one for each right </a:t>
            </a:r>
            <a:r>
              <a:rPr lang="en-US" altLang="en-US" sz="2400" dirty="0" err="1"/>
              <a:t>paren</a:t>
            </a:r>
            <a:r>
              <a:rPr lang="en-US" altLang="en-US" sz="2400" dirty="0"/>
              <a:t> </a:t>
            </a:r>
            <a:r>
              <a:rPr lang="en-US" altLang="en-US" sz="2400" b="1" dirty="0">
                <a:latin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  <a:br>
              <a:rPr lang="en-US" altLang="en-US" sz="2400" dirty="0"/>
            </a:br>
            <a:r>
              <a:rPr lang="en-US" altLang="en-US" sz="2400" b="1" dirty="0">
                <a:latin typeface="Courier New" panose="02070309020205020404" pitchFamily="49" charset="0"/>
              </a:rPr>
              <a:t>- ( b * b - ( 4 * a * c ) )  ) / 2 * a 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   </a:t>
            </a:r>
            <a:r>
              <a:rPr lang="en-US" altLang="en-US" sz="2400" b="1" i="1" dirty="0">
                <a:solidFill>
                  <a:srgbClr val="FF0000"/>
                </a:solidFill>
                <a:latin typeface="Courier New" panose="02070309020205020404" pitchFamily="49" charset="0"/>
              </a:rPr>
              <a:t>1         2           1 0  -1       -2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dirty="0"/>
              <a:t>If your count is not 0 when you finish, or if</a:t>
            </a:r>
            <a:br>
              <a:rPr lang="en-US" altLang="en-US" sz="2400" dirty="0"/>
            </a:br>
            <a:r>
              <a:rPr lang="en-US" altLang="en-US" sz="2400" dirty="0"/>
              <a:t>you ever drop to -1, then…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b="1" dirty="0">
                <a:solidFill>
                  <a:srgbClr val="FF0000"/>
                </a:solidFill>
              </a:rPr>
              <a:t>STOP, something is wrong.</a:t>
            </a:r>
          </a:p>
        </p:txBody>
      </p:sp>
      <p:sp>
        <p:nvSpPr>
          <p:cNvPr id="8909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Common Error – Forgetting Header Files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3700" y="103505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Every program that carries out input or output needs</a:t>
            </a:r>
            <a:br>
              <a:rPr lang="en-US" altLang="en-US" sz="2400" dirty="0"/>
            </a:br>
            <a:r>
              <a:rPr lang="en-US" altLang="en-US" sz="2400" dirty="0"/>
              <a:t>the </a:t>
            </a:r>
            <a:r>
              <a:rPr lang="en-US" altLang="en-US" sz="2400" b="1" dirty="0">
                <a:latin typeface="Courier New" panose="02070309020205020404" pitchFamily="49" charset="0"/>
              </a:rPr>
              <a:t>&lt;iostream&gt;</a:t>
            </a:r>
            <a:r>
              <a:rPr lang="en-US" altLang="en-US" sz="2400" dirty="0"/>
              <a:t> header.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If you use mathematical functions such as </a:t>
            </a:r>
            <a:r>
              <a:rPr lang="en-US" altLang="en-US" sz="2400" b="1" dirty="0">
                <a:latin typeface="Courier New" panose="02070309020205020404" pitchFamily="49" charset="0"/>
              </a:rPr>
              <a:t>sqrt</a:t>
            </a:r>
            <a:r>
              <a:rPr lang="en-US" altLang="en-US" sz="2400" dirty="0"/>
              <a:t>,</a:t>
            </a:r>
            <a:br>
              <a:rPr lang="en-US" altLang="en-US" sz="2400" dirty="0"/>
            </a:br>
            <a:r>
              <a:rPr lang="en-US" altLang="en-US" sz="2400" dirty="0"/>
              <a:t>you need to include </a:t>
            </a:r>
            <a:r>
              <a:rPr lang="en-US" altLang="en-US" sz="2400" b="1" dirty="0">
                <a:latin typeface="Courier New" panose="02070309020205020404" pitchFamily="49" charset="0"/>
              </a:rPr>
              <a:t>&lt;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cmath</a:t>
            </a:r>
            <a:r>
              <a:rPr lang="en-US" altLang="en-US" sz="2400" b="1" dirty="0">
                <a:latin typeface="Courier New" panose="02070309020205020404" pitchFamily="49" charset="0"/>
              </a:rPr>
              <a:t>&gt;</a:t>
            </a:r>
            <a:r>
              <a:rPr lang="en-US" altLang="en-US" sz="2400" dirty="0"/>
              <a:t>.</a:t>
            </a:r>
            <a:br>
              <a:rPr lang="en-US" altLang="en-US" sz="2400" dirty="0"/>
            </a:b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If you forget to include the appropriate header file,</a:t>
            </a:r>
            <a:br>
              <a:rPr lang="en-US" altLang="en-US" sz="2400" dirty="0"/>
            </a:br>
            <a:r>
              <a:rPr lang="en-US" altLang="en-US" sz="2400" dirty="0"/>
              <a:t>the compiler will not know symbols such as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dirty="0"/>
              <a:t> or </a:t>
            </a:r>
            <a:r>
              <a:rPr lang="en-US" altLang="en-US" sz="2400" b="1" dirty="0">
                <a:latin typeface="Courier New" panose="02070309020205020404" pitchFamily="49" charset="0"/>
              </a:rPr>
              <a:t>sqrt</a:t>
            </a:r>
            <a:r>
              <a:rPr lang="en-US" altLang="en-US" sz="2400" dirty="0"/>
              <a:t>.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If the compiler complains about an undefined function</a:t>
            </a:r>
            <a:br>
              <a:rPr lang="en-US" altLang="en-US" sz="2400" dirty="0"/>
            </a:br>
            <a:r>
              <a:rPr lang="en-US" altLang="en-US" sz="2400" dirty="0"/>
              <a:t>or symbol, check your header files.</a:t>
            </a:r>
          </a:p>
        </p:txBody>
      </p:sp>
      <p:sp>
        <p:nvSpPr>
          <p:cNvPr id="9011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Including the Right Header Files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12725" y="908050"/>
            <a:ext cx="8637588" cy="53768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Sometimes you may not know which header file to include.</a:t>
            </a:r>
          </a:p>
          <a:p>
            <a:pPr>
              <a:lnSpc>
                <a:spcPct val="80000"/>
              </a:lnSpc>
            </a:pP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Suppose you want to compute the absolute value of an integer using the </a:t>
            </a:r>
            <a:r>
              <a:rPr lang="en-US" altLang="en-US" sz="2400" b="1" dirty="0">
                <a:latin typeface="Courier New" panose="02070309020205020404" pitchFamily="49" charset="0"/>
              </a:rPr>
              <a:t>abs</a:t>
            </a:r>
            <a:r>
              <a:rPr lang="en-US" altLang="en-US" sz="2400" dirty="0"/>
              <a:t> function.</a:t>
            </a:r>
          </a:p>
          <a:p>
            <a:pPr>
              <a:lnSpc>
                <a:spcPct val="80000"/>
              </a:lnSpc>
            </a:pP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As it happens, this version of </a:t>
            </a:r>
            <a:r>
              <a:rPr lang="en-US" altLang="en-US" sz="2400" b="1" dirty="0">
                <a:latin typeface="Courier New" panose="02070309020205020404" pitchFamily="49" charset="0"/>
              </a:rPr>
              <a:t>abs</a:t>
            </a:r>
            <a:r>
              <a:rPr lang="en-US" altLang="en-US" sz="2400" dirty="0"/>
              <a:t> is not defined in the </a:t>
            </a:r>
            <a:r>
              <a:rPr lang="en-US" altLang="en-US" sz="2400" b="1" dirty="0">
                <a:latin typeface="Courier New" panose="02070309020205020404" pitchFamily="49" charset="0"/>
              </a:rPr>
              <a:t>&lt;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cmath</a:t>
            </a:r>
            <a:r>
              <a:rPr lang="en-US" altLang="en-US" sz="2400" b="1" dirty="0">
                <a:latin typeface="Courier New" panose="02070309020205020404" pitchFamily="49" charset="0"/>
              </a:rPr>
              <a:t>&gt;</a:t>
            </a:r>
            <a:r>
              <a:rPr lang="en-US" altLang="en-US" sz="2400" dirty="0"/>
              <a:t> header but in </a:t>
            </a:r>
            <a:r>
              <a:rPr lang="en-US" altLang="en-US" sz="2400" b="1" dirty="0">
                <a:latin typeface="Courier New" panose="02070309020205020404" pitchFamily="49" charset="0"/>
              </a:rPr>
              <a:t>&lt;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cstdlib</a:t>
            </a:r>
            <a:r>
              <a:rPr lang="en-US" altLang="en-US" sz="2400" b="1" dirty="0">
                <a:latin typeface="Courier New" panose="02070309020205020404" pitchFamily="49" charset="0"/>
              </a:rPr>
              <a:t>&gt;</a:t>
            </a:r>
            <a:r>
              <a:rPr lang="en-US" altLang="en-US" sz="2400" dirty="0"/>
              <a:t>.</a:t>
            </a:r>
            <a:br>
              <a:rPr lang="en-US" altLang="en-US" sz="2000" dirty="0"/>
            </a:b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How can you find the correct header file?</a:t>
            </a:r>
            <a:br>
              <a:rPr lang="en-US" altLang="en-US" sz="2400" dirty="0"/>
            </a:b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Why do you think Tim Berners-Lee invented going online?</a:t>
            </a:r>
            <a:br>
              <a:rPr lang="en-US" altLang="en-US" sz="2400" dirty="0"/>
            </a:br>
            <a:endParaRPr lang="en-US" altLang="en-US" sz="12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Use a reference site on the Internet such as: </a:t>
            </a:r>
            <a:r>
              <a:rPr lang="en-US" altLang="en-US" sz="2400" dirty="0">
                <a:hlinkClick r:id="rId2"/>
              </a:rPr>
              <a:t>http://www.cplusplus.com</a:t>
            </a:r>
            <a:r>
              <a:rPr lang="en-US" altLang="en-US" sz="2400" dirty="0"/>
              <a:t>, or just Google "C++ abs()"</a:t>
            </a:r>
            <a:br>
              <a:rPr lang="en-US" altLang="en-US" sz="2400" dirty="0"/>
            </a:br>
            <a:endParaRPr lang="en-US" altLang="en-US" sz="1400" dirty="0"/>
          </a:p>
        </p:txBody>
      </p:sp>
      <p:sp>
        <p:nvSpPr>
          <p:cNvPr id="9114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Spaces in Expressions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0925"/>
            <a:ext cx="8686800" cy="504507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It is easier to read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x1 = (-b +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b="1" dirty="0">
                <a:latin typeface="Courier New" panose="02070309020205020404" pitchFamily="49" charset="0"/>
              </a:rPr>
              <a:t>(b * b - 4 * a * c)) / (2 * a);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than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x1=(-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b+sqrt</a:t>
            </a:r>
            <a:r>
              <a:rPr lang="en-US" altLang="en-US" sz="2400" b="1" dirty="0">
                <a:latin typeface="Courier New" panose="02070309020205020404" pitchFamily="49" charset="0"/>
              </a:rPr>
              <a:t>(b*b-4*a*c))/(2*a);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                       </a:t>
            </a:r>
            <a:r>
              <a:rPr lang="en-US" altLang="en-US" sz="2800" dirty="0" err="1"/>
              <a:t>Itreallyiseasiertoreadwithspaces</a:t>
            </a:r>
            <a:r>
              <a:rPr lang="en-US" altLang="en-US" sz="2800" dirty="0"/>
              <a:t>!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So always use spaces around all operators:   </a:t>
            </a:r>
            <a:r>
              <a:rPr lang="en-US" altLang="en-US" sz="2400" b="1" dirty="0">
                <a:latin typeface="Courier New" panose="02070309020205020404" pitchFamily="49" charset="0"/>
              </a:rPr>
              <a:t>+ - * / % =</a:t>
            </a:r>
          </a:p>
        </p:txBody>
      </p:sp>
      <p:sp>
        <p:nvSpPr>
          <p:cNvPr id="9421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/>
              <a:t>Increment and Decrement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38213"/>
            <a:ext cx="86868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Changing a variable by adding or subtracting 1 is so common that there is a special shorthand for these: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br>
              <a:rPr lang="en-US" altLang="en-US" sz="2400" dirty="0"/>
            </a:br>
            <a:r>
              <a:rPr lang="en-US" altLang="en-US" sz="2400" dirty="0"/>
              <a:t>The increment and decrement operators.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b="1" dirty="0">
                <a:latin typeface="Courier New" panose="02070309020205020404" pitchFamily="49" charset="0"/>
              </a:rPr>
              <a:t>count++; // add 1 to count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count--; // subtract 1 from count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Example: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 </a:t>
            </a:r>
            <a:r>
              <a:rPr lang="en-US" sz="2400" dirty="0"/>
              <a:t>What is the value of variable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sz="2400" dirty="0"/>
              <a:t> after the code below?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 = 3;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count--;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 = count + 2;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count++;</a:t>
            </a:r>
            <a:endParaRPr lang="en-US" alt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58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-1" y="152400"/>
            <a:ext cx="8859795" cy="533400"/>
          </a:xfrm>
        </p:spPr>
        <p:txBody>
          <a:bodyPr/>
          <a:lstStyle/>
          <a:p>
            <a:r>
              <a:rPr lang="en-US" altLang="en-US" dirty="0"/>
              <a:t>Spaces in Expressions: Unary Minus, Parentheses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0925"/>
            <a:ext cx="8686800" cy="50450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However, don’t put a space after a </a:t>
            </a:r>
            <a:r>
              <a:rPr lang="en-US" altLang="en-US" sz="2400" i="1" dirty="0"/>
              <a:t>unary </a:t>
            </a:r>
            <a:r>
              <a:rPr lang="en-US" altLang="en-US" sz="2400" dirty="0"/>
              <a:t>minus: that’s a </a:t>
            </a:r>
            <a:r>
              <a:rPr lang="en-US" altLang="en-US" sz="2400" b="1" dirty="0">
                <a:latin typeface="Courier New" panose="02070309020205020404" pitchFamily="49" charset="0"/>
              </a:rPr>
              <a:t>–</a:t>
            </a:r>
            <a:r>
              <a:rPr lang="en-US" altLang="en-US" sz="2400" dirty="0"/>
              <a:t> used to negate a single quantity like this: </a:t>
            </a:r>
            <a:r>
              <a:rPr lang="en-US" altLang="en-US" sz="2400" b="1" dirty="0">
                <a:latin typeface="Courier New" panose="02070309020205020404" pitchFamily="49" charset="0"/>
              </a:rPr>
              <a:t>-b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That way, it can be easily distinguished from a </a:t>
            </a:r>
            <a:r>
              <a:rPr lang="en-US" altLang="en-US" sz="2400" i="1" dirty="0"/>
              <a:t>binary </a:t>
            </a:r>
            <a:r>
              <a:rPr lang="en-US" altLang="en-US" sz="2400" dirty="0"/>
              <a:t>minus, as in </a:t>
            </a:r>
            <a:r>
              <a:rPr lang="en-US" altLang="en-US" sz="2400" b="1" dirty="0">
                <a:latin typeface="Courier New" panose="02070309020205020404" pitchFamily="49" charset="0"/>
              </a:rPr>
              <a:t>a - b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dirty="0"/>
              <a:t>It is customary </a:t>
            </a:r>
            <a:r>
              <a:rPr lang="en-US" altLang="en-US" sz="2400" i="1" dirty="0"/>
              <a:t>not</a:t>
            </a:r>
            <a:r>
              <a:rPr lang="en-US" altLang="en-US" sz="2400" dirty="0"/>
              <a:t> to put a space between a function name and the parentheses.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Write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b="1" dirty="0">
                <a:latin typeface="Courier New" panose="02070309020205020404" pitchFamily="49" charset="0"/>
              </a:rPr>
              <a:t>(x)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   </a:t>
            </a:r>
            <a:r>
              <a:rPr lang="en-US" altLang="en-US" sz="1600" dirty="0"/>
              <a:t> </a:t>
            </a:r>
            <a:r>
              <a:rPr lang="en-US" altLang="en-US" sz="2400" dirty="0"/>
              <a:t>not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sqrt</a:t>
            </a:r>
            <a:r>
              <a:rPr lang="en-US" altLang="en-US" sz="2400" b="1" dirty="0">
                <a:latin typeface="Courier New" panose="02070309020205020404" pitchFamily="49" charset="0"/>
              </a:rPr>
              <a:t> (x)</a:t>
            </a:r>
          </a:p>
        </p:txBody>
      </p:sp>
      <p:sp>
        <p:nvSpPr>
          <p:cNvPr id="9523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Casts	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439" y="685800"/>
            <a:ext cx="8352566" cy="52419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Occasionally, you need to store a value into a variable of a different type, or print it in a different way.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A </a:t>
            </a:r>
            <a:r>
              <a:rPr lang="en-US" altLang="en-US" sz="2400" b="1" i="1" dirty="0"/>
              <a:t>cast</a:t>
            </a:r>
            <a:r>
              <a:rPr lang="en-US" altLang="en-US" sz="2400" dirty="0"/>
              <a:t> is a conversion from one type (such as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/>
              <a:t>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		to another type (such as </a:t>
            </a:r>
            <a:r>
              <a:rPr lang="en-US" altLang="en-US" sz="2400" b="1" dirty="0">
                <a:latin typeface="Courier New" panose="02070309020205020404" pitchFamily="49" charset="0"/>
              </a:rPr>
              <a:t>double</a:t>
            </a:r>
            <a:r>
              <a:rPr lang="en-US" altLang="en-US" sz="2400" dirty="0"/>
              <a:t>).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For example, how to print or capture an exact quotient from two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variables?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x= 25;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10;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"The quotient is " &lt;&lt; x / y;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//gives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quotient of 2, not what we want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</a:p>
        </p:txBody>
      </p:sp>
      <p:sp>
        <p:nvSpPr>
          <p:cNvPr id="9626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163262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Casts Convert Variable Types	</a:t>
            </a:r>
          </a:p>
        </p:txBody>
      </p:sp>
      <p:sp>
        <p:nvSpPr>
          <p:cNvPr id="148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18439" y="685800"/>
            <a:ext cx="8352566" cy="5241925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</a:p>
          <a:p>
            <a:pPr>
              <a:lnSpc>
                <a:spcPct val="80000"/>
              </a:lnSpc>
            </a:pPr>
            <a:r>
              <a:rPr lang="en-US" altLang="en-US" sz="2400" dirty="0"/>
              <a:t>The </a:t>
            </a:r>
            <a:r>
              <a:rPr lang="en-US" altLang="en-US" sz="2400" b="1" i="1" dirty="0"/>
              <a:t>cast</a:t>
            </a:r>
            <a:r>
              <a:rPr lang="en-US" altLang="en-US" sz="2400" dirty="0"/>
              <a:t> conversion syntax: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	</a:t>
            </a:r>
            <a:r>
              <a:rPr lang="en-US" altLang="en-US" sz="2000" dirty="0" err="1">
                <a:latin typeface="Courier New" panose="02070309020205020404" pitchFamily="49" charset="0"/>
              </a:rPr>
              <a:t>static_cast</a:t>
            </a:r>
            <a:r>
              <a:rPr lang="en-US" altLang="en-US" sz="2000" dirty="0">
                <a:latin typeface="Courier New" panose="02070309020205020404" pitchFamily="49" charset="0"/>
              </a:rPr>
              <a:t>&lt;</a:t>
            </a:r>
            <a:r>
              <a:rPr lang="en-US" altLang="en-US" sz="2000" i="1" dirty="0" err="1">
                <a:latin typeface="Courier New" panose="02070309020205020404" pitchFamily="49" charset="0"/>
              </a:rPr>
              <a:t>newtype</a:t>
            </a:r>
            <a:r>
              <a:rPr lang="en-US" altLang="en-US" sz="2000" dirty="0">
                <a:latin typeface="Courier New" panose="02070309020205020404" pitchFamily="49" charset="0"/>
              </a:rPr>
              <a:t>&gt;( </a:t>
            </a:r>
            <a:r>
              <a:rPr lang="en-US" altLang="en-US" sz="2000" i="1" dirty="0" err="1">
                <a:latin typeface="Courier New" panose="02070309020205020404" pitchFamily="49" charset="0"/>
              </a:rPr>
              <a:t>data_to_convert</a:t>
            </a:r>
            <a:r>
              <a:rPr lang="en-US" altLang="en-US" sz="2000" dirty="0"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/>
              <a:t>For example, to get an exact quotient, we cast one of the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variables to a double </a:t>
            </a:r>
            <a:r>
              <a:rPr lang="en-US" altLang="en-US" sz="2400" b="1" u="sng" dirty="0"/>
              <a:t>before</a:t>
            </a:r>
            <a:r>
              <a:rPr lang="en-US" altLang="en-US" sz="2400" dirty="0"/>
              <a:t> dividing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400" dirty="0"/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x= 25;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 = 10;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/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static_cast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&lt;double&gt;(y); 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//gives double quotient of 2.5</a:t>
            </a:r>
          </a:p>
          <a:p>
            <a:pPr>
              <a:lnSpc>
                <a:spcPct val="80000"/>
              </a:lnSpc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000" dirty="0"/>
              <a:t>An older version of the </a:t>
            </a:r>
            <a:r>
              <a:rPr lang="en-US" altLang="en-US" sz="2000" b="1" i="1" dirty="0"/>
              <a:t>cast</a:t>
            </a:r>
            <a:r>
              <a:rPr lang="en-US" altLang="en-US" sz="2000" dirty="0"/>
              <a:t> conversion syntax also works, but its use is discouraged:</a:t>
            </a:r>
          </a:p>
          <a:p>
            <a:pPr>
              <a:lnSpc>
                <a:spcPct val="80000"/>
              </a:lnSpc>
              <a:buNone/>
            </a:pPr>
            <a:r>
              <a:rPr lang="en-US" altLang="en-US" sz="2000" dirty="0"/>
              <a:t>		  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newtype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data_to_convert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/ (double)y;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//gives double quotient of 2.5</a:t>
            </a:r>
          </a:p>
          <a:p>
            <a:pPr>
              <a:lnSpc>
                <a:spcPct val="80000"/>
              </a:lnSpc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None/>
            </a:pPr>
            <a:endParaRPr lang="en-US" altLang="en-US" sz="20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</a:p>
        </p:txBody>
      </p:sp>
      <p:sp>
        <p:nvSpPr>
          <p:cNvPr id="9626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Combining Assignment and Arithmetic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30275"/>
            <a:ext cx="8305800" cy="5029200"/>
          </a:xfrm>
          <a:noFill/>
        </p:spPr>
        <p:txBody>
          <a:bodyPr/>
          <a:lstStyle/>
          <a:p>
            <a:pPr eaLnBrk="1" hangingPunct="1"/>
            <a:r>
              <a:rPr lang="en-US" altLang="en-US" sz="2400" dirty="0"/>
              <a:t>In C++, you can combine arithmetic and assignments.</a:t>
            </a:r>
          </a:p>
          <a:p>
            <a:pPr eaLnBrk="1" hangingPunct="1"/>
            <a:r>
              <a:rPr lang="en-US" altLang="en-US" sz="2400" dirty="0"/>
              <a:t>For example, the statement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		</a:t>
            </a:r>
            <a:r>
              <a:rPr lang="en-US" altLang="en-US" sz="2400" b="1" dirty="0">
                <a:latin typeface="Courier New" panose="02070309020205020404" pitchFamily="49" charset="0"/>
              </a:rPr>
              <a:t>total += cans * CAN_VOLUME;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	is a shortcut for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		</a:t>
            </a:r>
            <a:r>
              <a:rPr lang="en-US" altLang="en-US" sz="2400" b="1" dirty="0">
                <a:latin typeface="Courier New" panose="02070309020205020404" pitchFamily="49" charset="0"/>
              </a:rPr>
              <a:t>total = total + cans * CAN_VOLUME;</a:t>
            </a:r>
          </a:p>
          <a:p>
            <a:pPr eaLnBrk="1" hangingPunct="1"/>
            <a:r>
              <a:rPr lang="en-US" altLang="en-US" sz="2400" dirty="0"/>
              <a:t>Similarly,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		</a:t>
            </a:r>
            <a:r>
              <a:rPr lang="en-US" altLang="en-US" sz="2400" b="1" dirty="0">
                <a:latin typeface="Courier New" panose="02070309020205020404" pitchFamily="49" charset="0"/>
              </a:rPr>
              <a:t>total *= 2;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	is another way of writing</a:t>
            </a:r>
          </a:p>
          <a:p>
            <a:pPr marL="0" indent="0" eaLnBrk="1" hangingPunct="1">
              <a:buNone/>
            </a:pPr>
            <a:r>
              <a:rPr lang="en-US" altLang="en-US" sz="2400" dirty="0"/>
              <a:t>		</a:t>
            </a:r>
            <a:r>
              <a:rPr lang="en-US" altLang="en-US" sz="2400" b="1" dirty="0">
                <a:latin typeface="Courier New" panose="02070309020205020404" pitchFamily="49" charset="0"/>
              </a:rPr>
              <a:t>total = total * 2;</a:t>
            </a:r>
          </a:p>
          <a:p>
            <a:pPr eaLnBrk="1" hangingPunct="1"/>
            <a:endParaRPr lang="en-US" altLang="en-US" sz="24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dirty="0"/>
              <a:t>Many programmers </a:t>
            </a:r>
            <a:r>
              <a:rPr lang="en-US" altLang="en-US" sz="2400" i="1" dirty="0"/>
              <a:t>prefer</a:t>
            </a:r>
            <a:r>
              <a:rPr lang="en-US" altLang="en-US" sz="2400" dirty="0"/>
              <a:t> using this form of coding.</a:t>
            </a:r>
          </a:p>
        </p:txBody>
      </p:sp>
      <p:sp>
        <p:nvSpPr>
          <p:cNvPr id="11162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dirty="0"/>
              <a:t>Increment and C++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38213"/>
            <a:ext cx="9144000" cy="4525962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C++ was based on C and so it’s one better than C, right?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en-US" sz="2400"/>
              <a:t>Guess how C++ got its name!</a:t>
            </a:r>
            <a:endParaRPr lang="en-US" altLang="en-US" sz="2400" b="1">
              <a:latin typeface="Courier New" panose="02070309020205020404" pitchFamily="49" charset="0"/>
            </a:endParaRPr>
          </a:p>
        </p:txBody>
      </p:sp>
      <p:sp>
        <p:nvSpPr>
          <p:cNvPr id="6861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820364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The % operator computes the remainder of an integer division. 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    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It is called the </a:t>
            </a:r>
            <a:r>
              <a:rPr lang="en-US" altLang="en-US" sz="2400" b="1" i="1" dirty="0"/>
              <a:t>modulus operator </a:t>
            </a:r>
            <a:r>
              <a:rPr lang="en-US" altLang="en-US" sz="2400" dirty="0"/>
              <a:t>(also modulo and mod)</a:t>
            </a:r>
          </a:p>
          <a:p>
            <a:pPr eaLnBrk="1" hangingPunct="1"/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   It has nothing to do with the % key on a calculator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Integer Division and Remainder</a:t>
            </a:r>
          </a:p>
        </p:txBody>
      </p:sp>
      <p:sp>
        <p:nvSpPr>
          <p:cNvPr id="6963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Integer Division and Remainder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pPr eaLnBrk="1" hangingPunct="1"/>
            <a:endParaRPr lang="en-US" altLang="en-US" sz="2400"/>
          </a:p>
          <a:p>
            <a:pPr eaLnBrk="1" hangingPunct="1"/>
            <a:endParaRPr lang="en-US" altLang="en-US" sz="2400"/>
          </a:p>
        </p:txBody>
      </p:sp>
      <p:sp>
        <p:nvSpPr>
          <p:cNvPr id="68613" name="Rectangle 7"/>
          <p:cNvSpPr>
            <a:spLocks noChangeArrowheads="1"/>
          </p:cNvSpPr>
          <p:nvPr/>
        </p:nvSpPr>
        <p:spPr bwMode="auto">
          <a:xfrm>
            <a:off x="0" y="914400"/>
            <a:ext cx="9002713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i="0" dirty="0">
                <a:latin typeface="Arial" panose="020B0604020202020204" pitchFamily="34" charset="0"/>
              </a:rPr>
              <a:t>You want to determine the value in dollars and cents stored in the piggy bank.</a:t>
            </a:r>
            <a:br>
              <a:rPr lang="en-US" altLang="en-US" sz="2400" i="0" dirty="0">
                <a:latin typeface="Arial" panose="020B0604020202020204" pitchFamily="34" charset="0"/>
              </a:rPr>
            </a:br>
            <a:r>
              <a:rPr lang="en-US" altLang="en-US" sz="2400" i="0" dirty="0">
                <a:latin typeface="Arial" panose="020B0604020202020204" pitchFamily="34" charset="0"/>
              </a:rPr>
              <a:t>	  </a:t>
            </a:r>
            <a:r>
              <a:rPr lang="en-US" altLang="en-US" sz="1200" i="0" dirty="0">
                <a:latin typeface="Arial" panose="020B0604020202020204" pitchFamily="34" charset="0"/>
              </a:rPr>
              <a:t> 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i="0" dirty="0">
                <a:latin typeface="Arial" panose="020B0604020202020204" pitchFamily="34" charset="0"/>
              </a:rPr>
              <a:t>You obtain the dollars through an integer division by 100.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en-US" sz="2400" i="0" dirty="0">
                <a:latin typeface="Arial" panose="020B0604020202020204" pitchFamily="34" charset="0"/>
              </a:rPr>
              <a:t>	  </a:t>
            </a:r>
            <a:r>
              <a:rPr lang="en-US" altLang="en-US" sz="1400" i="0" dirty="0">
                <a:latin typeface="Arial" panose="020B0604020202020204" pitchFamily="34" charset="0"/>
              </a:rPr>
              <a:t> </a:t>
            </a:r>
            <a:r>
              <a:rPr lang="en-US" altLang="en-US" sz="2400" i="0" dirty="0">
                <a:latin typeface="Arial" panose="020B0604020202020204" pitchFamily="34" charset="0"/>
              </a:rPr>
              <a:t>The integer division discards the remainder.</a:t>
            </a:r>
          </a:p>
          <a:p>
            <a:pPr marL="342900" indent="-342900" eaLnBrk="1" hangingPunct="1">
              <a:buFont typeface="Arial" panose="020B0604020202020204" pitchFamily="34" charset="0"/>
              <a:buChar char="•"/>
            </a:pPr>
            <a:endParaRPr lang="en-US" altLang="en-US" sz="2400" i="0" dirty="0">
              <a:latin typeface="Arial" panose="020B0604020202020204" pitchFamily="34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altLang="en-US" sz="1400" i="0" dirty="0">
                <a:latin typeface="Arial" panose="020B0604020202020204" pitchFamily="34" charset="0"/>
              </a:rPr>
              <a:t> </a:t>
            </a:r>
            <a:r>
              <a:rPr lang="en-US" altLang="en-US" sz="2400" i="0" dirty="0">
                <a:latin typeface="Arial" panose="020B0604020202020204" pitchFamily="34" charset="0"/>
              </a:rPr>
              <a:t>To obtain the remainder (the cents), use the % operator:</a:t>
            </a:r>
          </a:p>
          <a:p>
            <a:pPr eaLnBrk="1" hangingPunct="1"/>
            <a:endParaRPr lang="en-US" altLang="en-US" sz="240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200" b="1" i="0" dirty="0"/>
              <a:t> </a:t>
            </a:r>
            <a:r>
              <a:rPr lang="en-US" altLang="en-US" sz="2200" b="1" i="0" dirty="0" err="1"/>
              <a:t>int</a:t>
            </a:r>
            <a:r>
              <a:rPr lang="en-US" altLang="en-US" sz="2200" b="1" i="0" dirty="0"/>
              <a:t> pennies = 1729;</a:t>
            </a:r>
          </a:p>
          <a:p>
            <a:pPr eaLnBrk="1" hangingPunct="1"/>
            <a:r>
              <a:rPr lang="en-US" altLang="en-US" sz="2200" b="1" i="0" dirty="0"/>
              <a:t> </a:t>
            </a:r>
            <a:r>
              <a:rPr lang="en-US" altLang="en-US" sz="2200" b="1" i="0" dirty="0" err="1"/>
              <a:t>int</a:t>
            </a:r>
            <a:r>
              <a:rPr lang="en-US" altLang="en-US" sz="2200" b="1" i="0" dirty="0"/>
              <a:t> dollars = pennies / 100; // Sets dollars to 17</a:t>
            </a:r>
          </a:p>
          <a:p>
            <a:pPr eaLnBrk="1" hangingPunct="1"/>
            <a:r>
              <a:rPr lang="en-US" altLang="en-US" sz="2200" b="1" i="0" dirty="0"/>
              <a:t> </a:t>
            </a:r>
            <a:r>
              <a:rPr lang="en-US" altLang="en-US" sz="2200" b="1" i="0" dirty="0" err="1"/>
              <a:t>int</a:t>
            </a:r>
            <a:r>
              <a:rPr lang="en-US" altLang="en-US" sz="2200" b="1" i="0" dirty="0"/>
              <a:t> cents = pennies % 100; // Sets cents to 29</a:t>
            </a:r>
          </a:p>
          <a:p>
            <a:pPr eaLnBrk="1" hangingPunct="1"/>
            <a:endParaRPr lang="en-US" altLang="en-US" sz="2400" b="1" i="0" dirty="0"/>
          </a:p>
          <a:p>
            <a:pPr algn="ctr" eaLnBrk="1" hangingPunct="1"/>
            <a:r>
              <a:rPr lang="en-US" altLang="en-US" sz="1600" b="1" i="0" dirty="0"/>
              <a:t>                                        (yes, 100 is a magic number)</a:t>
            </a:r>
          </a:p>
        </p:txBody>
      </p:sp>
      <p:sp>
        <p:nvSpPr>
          <p:cNvPr id="7373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dirty="0">
                <a:latin typeface="Arial" panose="020B0604020202020204" pitchFamily="34" charset="0"/>
              </a:rPr>
              <a:t>Big C++ </a:t>
            </a:r>
            <a:r>
              <a:rPr lang="en-US" altLang="en-US" sz="1200" i="0" dirty="0">
                <a:latin typeface="Arial" panose="020B0604020202020204" pitchFamily="34" charset="0"/>
              </a:rPr>
              <a:t> by Cay </a:t>
            </a:r>
            <a:r>
              <a:rPr lang="en-US" altLang="en-US" sz="1200" i="0" dirty="0" err="1">
                <a:latin typeface="Arial" panose="020B0604020202020204" pitchFamily="34" charset="0"/>
              </a:rPr>
              <a:t>Horstmann</a:t>
            </a:r>
            <a:endParaRPr lang="en-US" altLang="en-US" sz="120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Integer Division and Remainder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458" y="881669"/>
            <a:ext cx="8713341" cy="4525962"/>
          </a:xfrm>
        </p:spPr>
        <p:txBody>
          <a:bodyPr/>
          <a:lstStyle/>
          <a:p>
            <a:r>
              <a:rPr lang="en-US" dirty="0"/>
              <a:t>What is the result from each of the following?</a:t>
            </a:r>
          </a:p>
          <a:p>
            <a:endParaRPr lang="en-US" dirty="0"/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27 / 4 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27.0 / 4 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27 % 4 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-27 % 4 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27 % 10 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_______ 27 %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6021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Integer division vs. 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10000"/>
          </a:bodyPr>
          <a:lstStyle/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FF0000"/>
                </a:solidFill>
              </a:rPr>
              <a:t>When both dividend (3) and divisor (2) are integers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FF0000"/>
                </a:solidFill>
              </a:rPr>
              <a:t>3 / 2 = 1 </a:t>
            </a:r>
            <a:r>
              <a:rPr lang="en-US" dirty="0"/>
              <a:t>(Why???)</a:t>
            </a:r>
          </a:p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solidFill>
                  <a:srgbClr val="0070C0"/>
                </a:solidFill>
              </a:rPr>
              <a:t>When at least one of dividend and divisor is a real number (number with decimals)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70C0"/>
                </a:solidFill>
              </a:rPr>
              <a:t>3. / 2 = 1.5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00B050"/>
                </a:solidFill>
              </a:rPr>
              <a:t>3 / 2.0 = 1.5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solidFill>
                  <a:srgbClr val="7030A0"/>
                </a:solidFill>
              </a:rPr>
              <a:t>3.0 / 2.0 = 1.5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en-US" dirty="0">
              <a:solidFill>
                <a:srgbClr val="7030A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00B05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Why do we need integer division?</a:t>
            </a: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98544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10283</TotalTime>
  <Words>3800</Words>
  <Application>Microsoft Macintosh PowerPoint</Application>
  <PresentationFormat>On-screen Show (4:3)</PresentationFormat>
  <Paragraphs>519</Paragraphs>
  <Slides>43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Courier New</vt:lpstr>
      <vt:lpstr>DejaVuSans</vt:lpstr>
      <vt:lpstr>STIXTwoText</vt:lpstr>
      <vt:lpstr>Default Design</vt:lpstr>
      <vt:lpstr>Equation</vt:lpstr>
      <vt:lpstr>Topic 2</vt:lpstr>
      <vt:lpstr>Arithmetic Operators</vt:lpstr>
      <vt:lpstr>Arithmetic Operator Precedence</vt:lpstr>
      <vt:lpstr>Increment and Decrement</vt:lpstr>
      <vt:lpstr>Increment and C++</vt:lpstr>
      <vt:lpstr>Integer Division and Remainder</vt:lpstr>
      <vt:lpstr>Integer Division and Remainder Example</vt:lpstr>
      <vt:lpstr>More Integer Division and Remainder Examples</vt:lpstr>
      <vt:lpstr>Integer division vs. Division</vt:lpstr>
      <vt:lpstr>Integer Division and Remainder</vt:lpstr>
      <vt:lpstr>Integer Division and Remainder</vt:lpstr>
      <vt:lpstr>Integer Division and Remainder</vt:lpstr>
      <vt:lpstr>Integer Division and Remainder</vt:lpstr>
      <vt:lpstr>Integer Division and Remainder</vt:lpstr>
      <vt:lpstr>Integer Division and Remainder</vt:lpstr>
      <vt:lpstr>Integer Division and Remainder</vt:lpstr>
      <vt:lpstr>Integer Division and Remainder</vt:lpstr>
      <vt:lpstr>Integer Division and Remainder</vt:lpstr>
      <vt:lpstr>Integer Division and Remainder</vt:lpstr>
      <vt:lpstr>Integer Division and Remainder</vt:lpstr>
      <vt:lpstr>Remainder operator %</vt:lpstr>
      <vt:lpstr>Remainder operator % Example</vt:lpstr>
      <vt:lpstr>Remainder Operator % Example 2</vt:lpstr>
      <vt:lpstr>Converting Floating-Point Numbers to Integers</vt:lpstr>
      <vt:lpstr>Powers and Roots</vt:lpstr>
      <vt:lpstr>Powers and Roots – #include &lt;cmath&gt;</vt:lpstr>
      <vt:lpstr>Example of pow() function call</vt:lpstr>
      <vt:lpstr>Powers and Roots Examples: Table 5</vt:lpstr>
      <vt:lpstr>Other Mathematical Functions (from &lt;cmath&gt;): Table 6</vt:lpstr>
      <vt:lpstr>Math Function Examples</vt:lpstr>
      <vt:lpstr>Common Error – Unintended Integer Division</vt:lpstr>
      <vt:lpstr>Common Error – Unintended Integer Division, cont.</vt:lpstr>
      <vt:lpstr>More on Unintended Integer Division</vt:lpstr>
      <vt:lpstr>Avoiding Unintended Integer Division</vt:lpstr>
      <vt:lpstr>Common Error – Unbalanced Parentheses</vt:lpstr>
      <vt:lpstr>Unbalanced Parentheses – A Solution</vt:lpstr>
      <vt:lpstr>Common Error – Forgetting Header Files</vt:lpstr>
      <vt:lpstr>Including the Right Header Files</vt:lpstr>
      <vt:lpstr>Spaces in Expressions</vt:lpstr>
      <vt:lpstr>Spaces in Expressions: Unary Minus, Parentheses</vt:lpstr>
      <vt:lpstr>Casts </vt:lpstr>
      <vt:lpstr>Casts Convert Variable Types </vt:lpstr>
      <vt:lpstr>Combining Assignment and Arithmetic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2082</cp:revision>
  <dcterms:created xsi:type="dcterms:W3CDTF">2010-12-07T15:28:00Z</dcterms:created>
  <dcterms:modified xsi:type="dcterms:W3CDTF">2020-08-31T12:06:07Z</dcterms:modified>
</cp:coreProperties>
</file>