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370" r:id="rId2"/>
    <p:sldId id="709" r:id="rId3"/>
    <p:sldId id="969" r:id="rId4"/>
    <p:sldId id="713" r:id="rId5"/>
    <p:sldId id="717" r:id="rId6"/>
    <p:sldId id="721" r:id="rId7"/>
    <p:sldId id="963" r:id="rId8"/>
    <p:sldId id="722" r:id="rId9"/>
    <p:sldId id="725" r:id="rId10"/>
    <p:sldId id="724" r:id="rId11"/>
    <p:sldId id="726" r:id="rId12"/>
    <p:sldId id="727" r:id="rId13"/>
    <p:sldId id="730" r:id="rId14"/>
    <p:sldId id="916" r:id="rId15"/>
    <p:sldId id="734" r:id="rId16"/>
    <p:sldId id="735" r:id="rId17"/>
    <p:sldId id="933" r:id="rId18"/>
    <p:sldId id="934" r:id="rId19"/>
    <p:sldId id="736" r:id="rId20"/>
    <p:sldId id="739" r:id="rId21"/>
    <p:sldId id="970" r:id="rId22"/>
    <p:sldId id="936" r:id="rId23"/>
    <p:sldId id="744" r:id="rId24"/>
    <p:sldId id="968" r:id="rId25"/>
    <p:sldId id="747" r:id="rId26"/>
    <p:sldId id="749" r:id="rId27"/>
    <p:sldId id="750" r:id="rId28"/>
    <p:sldId id="754" r:id="rId29"/>
    <p:sldId id="762" r:id="rId30"/>
    <p:sldId id="759" r:id="rId31"/>
    <p:sldId id="760" r:id="rId32"/>
    <p:sldId id="763" r:id="rId33"/>
    <p:sldId id="937" r:id="rId34"/>
    <p:sldId id="940" r:id="rId35"/>
    <p:sldId id="941" r:id="rId36"/>
    <p:sldId id="971" r:id="rId37"/>
    <p:sldId id="768" r:id="rId38"/>
    <p:sldId id="964" r:id="rId39"/>
    <p:sldId id="773" r:id="rId40"/>
    <p:sldId id="785" r:id="rId41"/>
    <p:sldId id="786" r:id="rId42"/>
    <p:sldId id="793" r:id="rId43"/>
    <p:sldId id="945" r:id="rId44"/>
    <p:sldId id="946" r:id="rId45"/>
    <p:sldId id="972" r:id="rId46"/>
    <p:sldId id="800" r:id="rId47"/>
    <p:sldId id="959" r:id="rId48"/>
    <p:sldId id="815" r:id="rId49"/>
    <p:sldId id="816" r:id="rId50"/>
    <p:sldId id="818" r:id="rId51"/>
    <p:sldId id="824" r:id="rId52"/>
    <p:sldId id="826" r:id="rId53"/>
    <p:sldId id="834" r:id="rId54"/>
    <p:sldId id="836" r:id="rId55"/>
    <p:sldId id="838" r:id="rId56"/>
    <p:sldId id="841" r:id="rId57"/>
    <p:sldId id="842" r:id="rId58"/>
    <p:sldId id="846" r:id="rId59"/>
    <p:sldId id="973" r:id="rId60"/>
    <p:sldId id="965" r:id="rId61"/>
    <p:sldId id="966" r:id="rId62"/>
    <p:sldId id="974" r:id="rId63"/>
    <p:sldId id="854" r:id="rId64"/>
    <p:sldId id="855" r:id="rId65"/>
    <p:sldId id="920" r:id="rId66"/>
    <p:sldId id="921" r:id="rId67"/>
    <p:sldId id="864" r:id="rId68"/>
    <p:sldId id="975" r:id="rId69"/>
    <p:sldId id="960" r:id="rId70"/>
    <p:sldId id="875" r:id="rId71"/>
    <p:sldId id="876" r:id="rId72"/>
    <p:sldId id="877" r:id="rId73"/>
    <p:sldId id="878" r:id="rId74"/>
    <p:sldId id="879" r:id="rId75"/>
    <p:sldId id="881" r:id="rId76"/>
    <p:sldId id="880" r:id="rId77"/>
    <p:sldId id="884" r:id="rId78"/>
    <p:sldId id="967" r:id="rId79"/>
    <p:sldId id="961" r:id="rId80"/>
    <p:sldId id="894" r:id="rId81"/>
    <p:sldId id="896" r:id="rId82"/>
    <p:sldId id="897" r:id="rId83"/>
    <p:sldId id="898" r:id="rId84"/>
    <p:sldId id="949" r:id="rId85"/>
    <p:sldId id="952" r:id="rId86"/>
    <p:sldId id="951" r:id="rId87"/>
    <p:sldId id="953" r:id="rId88"/>
    <p:sldId id="962" r:id="rId89"/>
    <p:sldId id="976" r:id="rId90"/>
    <p:sldId id="902" r:id="rId91"/>
    <p:sldId id="905" r:id="rId92"/>
    <p:sldId id="906" r:id="rId93"/>
    <p:sldId id="908" r:id="rId94"/>
    <p:sldId id="910" r:id="rId95"/>
    <p:sldId id="912" r:id="rId96"/>
    <p:sldId id="913" r:id="rId97"/>
    <p:sldId id="977" r:id="rId98"/>
    <p:sldId id="914" r:id="rId99"/>
    <p:sldId id="956" r:id="rId100"/>
    <p:sldId id="957" r:id="rId101"/>
    <p:sldId id="958" r:id="rId10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microsoft.com/office/2015/10/relationships/revisionInfo" Target="revisionInfo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0175" y="5334000"/>
            <a:ext cx="4899025" cy="457200"/>
          </a:xfrm>
        </p:spPr>
        <p:txBody>
          <a:bodyPr/>
          <a:lstStyle/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Chapter Three: Decisions</a:t>
            </a:r>
          </a:p>
        </p:txBody>
      </p:sp>
      <p:pic>
        <p:nvPicPr>
          <p:cNvPr id="2" name="Picture 1" descr="Arial photo of train switchyard showing how track splits into multiple branches, most of which contain train car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5" y="1004450"/>
            <a:ext cx="4760383" cy="3999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1413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A Complete Elevator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695325"/>
            <a:ext cx="8696325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248400" y="914400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ch03/elevator1.cpp</a:t>
            </a:r>
          </a:p>
        </p:txBody>
      </p:sp>
      <p:sp>
        <p:nvSpPr>
          <p:cNvPr id="337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#3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Design test cases for your programs.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StempelGaramond-Roman" charset="0"/>
                <a:ea typeface="ＭＳ Ｐゴシック" panose="020B0600070205080204" pitchFamily="34" charset="-128"/>
              </a:rPr>
              <a:t>• </a:t>
            </a:r>
            <a:r>
              <a:rPr lang="en-US" altLang="en-US" sz="2400" dirty="0">
                <a:ea typeface="ＭＳ Ｐゴシック" panose="020B0600070205080204" pitchFamily="34" charset="-128"/>
              </a:rPr>
              <a:t>Each branch of your program should be tested.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Design test cases </a:t>
            </a:r>
            <a:r>
              <a:rPr lang="en-US" altLang="en-US" sz="2400" b="1" u="sng" dirty="0">
                <a:ea typeface="ＭＳ Ｐゴシック" panose="020B0600070205080204" pitchFamily="34" charset="-128"/>
              </a:rPr>
              <a:t>before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implementing a program.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Use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data type to store and combine conditions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C++ has two Boolean operators that combine conditions: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To invert a condition, use the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) operator.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operators use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short-circuit evaluation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As soon as the value is determined, no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conditions are evaluated.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De Morgan’s law to simplify combinations: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&amp;&amp;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||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!(A || B) </a:t>
            </a:r>
            <a:r>
              <a:rPr lang="en-US" altLang="en-US" sz="2400" dirty="0">
                <a:latin typeface="Arial" panose="020B0604020202020204" pitchFamily="34" charset="0"/>
              </a:rPr>
              <a:t>is the same as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!A &amp;&amp; !B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04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#4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1174043"/>
            <a:ext cx="8759825" cy="5204531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Apply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400" dirty="0">
                <a:latin typeface="LucidaSansTypewriter-Bd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statements to detect whether input is valid.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reading a value, check that it is within the required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range.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Use the </a:t>
            </a:r>
            <a:r>
              <a:rPr lang="en-US" altLang="en-US" sz="24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to test whether the input stream has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failed: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8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314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Brace Layout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3925"/>
            <a:ext cx="7315200" cy="5400675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Making your code easy to read is good practice.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Lining up braces vertically helps.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floor--;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1411288" y="2362200"/>
            <a:ext cx="0" cy="2514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Brace Layout, continued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923925"/>
            <a:ext cx="7327900" cy="54006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As long as the ending brace clearly shows what it is closing, there is no confusion.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(floor &gt; 13) 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floor--;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 programmers prefer this style—it saves a physical line in the code.</a:t>
            </a:r>
          </a:p>
        </p:txBody>
      </p:sp>
      <p:sp>
        <p:nvSpPr>
          <p:cNvPr id="3584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Always Use Braces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847725"/>
            <a:ext cx="7965545" cy="38004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the body of an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consists of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 single statement, you need not use braces: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   floor--;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However, it is a good idea to always include the braces: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braces makes your code easier to read, and 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 are less likely to make errors such as …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3891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6200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; // ERROR ?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floor--;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This is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a compiler error.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compiler does not complain.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It interprets this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as follows: 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609600" y="40386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If floor is greater than 13, execute the </a:t>
            </a:r>
            <a:r>
              <a:rPr lang="en-US" altLang="en-US" sz="2400" b="0" dirty="0">
                <a:latin typeface="Arial" panose="020B0604020202020204" pitchFamily="34" charset="0"/>
              </a:rPr>
              <a:t>do-nothing statement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200" b="0" i="0" dirty="0">
                <a:latin typeface="Arial" panose="020B0604020202020204" pitchFamily="34" charset="0"/>
              </a:rPr>
              <a:t>(semicolon by itself is the do nothing statement)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09600" y="5029200"/>
            <a:ext cx="7896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Then execute the code enclosed in the braces.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Any statements enclosed in the braces are no longer a part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statement.</a:t>
            </a:r>
          </a:p>
        </p:txBody>
      </p:sp>
      <p:sp>
        <p:nvSpPr>
          <p:cNvPr id="419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300">
                <a:ea typeface="ＭＳ Ｐゴシック" panose="020B0600070205080204" pitchFamily="34" charset="-128"/>
              </a:rPr>
              <a:t>The if Statement – Common Error – The Do-nothing Statement</a:t>
            </a:r>
          </a:p>
        </p:txBody>
      </p:sp>
      <p:sp>
        <p:nvSpPr>
          <p:cNvPr id="419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96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  <a:t>	Block-structured code has the property that </a:t>
            </a:r>
            <a:r>
              <a:rPr lang="en-US" altLang="en-US" sz="2400" i="1" dirty="0">
                <a:latin typeface="Arial (Body)" charset="0"/>
                <a:ea typeface="ＭＳ Ｐゴシック" panose="020B0600070205080204" pitchFamily="34" charset="-128"/>
              </a:rPr>
              <a:t>nested</a:t>
            </a:r>
            <a:b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  <a:t>statements are indented by one or more levels.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floor--;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0  1  2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Indentation level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Indent when Nesting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440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962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Using the tab key is a way to get this indentation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but …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not all tabs are the same width!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Luckily most development environments have settings to automatically convert all tabs to spaces.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IDE may also automatically indent your nested statements.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Indent when Nesting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4506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C++ has the conditional operator of the form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2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	condition ? value1 : value2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value of that expression is either </a:t>
            </a:r>
            <a:r>
              <a:rPr lang="en-US" altLang="en-US" sz="2400" i="0" dirty="0"/>
              <a:t>value1</a:t>
            </a:r>
            <a:r>
              <a:rPr lang="en-US" altLang="en-US" sz="2400" b="0" i="0" dirty="0">
                <a:latin typeface="Arial" panose="020B0604020202020204" pitchFamily="34" charset="0"/>
              </a:rPr>
              <a:t> if the test passes or </a:t>
            </a:r>
            <a:r>
              <a:rPr lang="en-US" altLang="en-US" sz="2400" i="0" dirty="0"/>
              <a:t>value2</a:t>
            </a:r>
            <a:r>
              <a:rPr lang="en-US" altLang="en-US" sz="2400" b="0" i="0" dirty="0">
                <a:latin typeface="Arial" panose="020B0604020202020204" pitchFamily="34" charset="0"/>
              </a:rPr>
              <a:t> if it fails.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?: The Conditional Operator</a:t>
            </a:r>
          </a:p>
        </p:txBody>
      </p:sp>
      <p:sp>
        <p:nvSpPr>
          <p:cNvPr id="471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For example, we can compute the actual floor number as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 </a:t>
            </a:r>
            <a:r>
              <a:rPr lang="en-US" altLang="en-US" i="0"/>
              <a:t>actual_floor = floor &gt; 13 ? floor - 1 : floor;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which is equivalent to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i="0"/>
              <a:t>if (floor &gt; 13)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 - 1;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else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Conditional Operator vs.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Removing Duplication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6096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Do you find anything redundant in this code?</a:t>
            </a:r>
          </a:p>
        </p:txBody>
      </p:sp>
      <p:sp>
        <p:nvSpPr>
          <p:cNvPr id="501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447675" y="9239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be able to implement decisions using </a:t>
            </a:r>
            <a:r>
              <a:rPr lang="en-US" altLang="en-US" sz="2400" i="0"/>
              <a:t>if</a:t>
            </a:r>
            <a:r>
              <a:rPr lang="en-US" altLang="en-US" sz="2400" b="0" i="0">
                <a:latin typeface="Arial" panose="020B0604020202020204" pitchFamily="34" charset="0"/>
              </a:rPr>
              <a:t> statements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learn how to compare integers, floating-point numbers, and strings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understand the Boolean data type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develop strategies for validating user input</a:t>
            </a:r>
          </a:p>
        </p:txBody>
      </p:sp>
      <p:sp>
        <p:nvSpPr>
          <p:cNvPr id="163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Duplication Removed</a:t>
            </a:r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293511" y="914400"/>
            <a:ext cx="817315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endParaRPr lang="en-US" altLang="en-US" i="0" dirty="0"/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You can remove the duplication by moving the two identical </a:t>
            </a:r>
            <a:r>
              <a:rPr lang="en-US" altLang="en-US" sz="2400" i="0" dirty="0" err="1">
                <a:cs typeface="Courier New" panose="02070309020205020404" pitchFamily="49" charset="0"/>
              </a:rPr>
              <a:t>cout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b="0" i="0" dirty="0">
                <a:latin typeface="Arial" panose="020B0604020202020204" pitchFamily="34" charset="0"/>
              </a:rPr>
              <a:t>statements outside of and after the braces, and of course deleting one of the two.</a:t>
            </a:r>
          </a:p>
        </p:txBody>
      </p:sp>
      <p:sp>
        <p:nvSpPr>
          <p:cNvPr id="5325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412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Operators: Table 1</a:t>
            </a:r>
          </a:p>
        </p:txBody>
      </p:sp>
      <p:sp>
        <p:nvSpPr>
          <p:cNvPr id="573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903375" y="5499170"/>
            <a:ext cx="726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Relational operators are used to compare numbers and strings, inside the ()  of  if().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07"/>
              </p:ext>
            </p:extLst>
          </p:nvPr>
        </p:nvGraphicFramePr>
        <p:xfrm>
          <a:off x="903375" y="803344"/>
          <a:ext cx="7140874" cy="4394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4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Notation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4380"/>
              </p:ext>
            </p:extLst>
          </p:nvPr>
        </p:nvGraphicFramePr>
        <p:xfrm>
          <a:off x="166512" y="872898"/>
          <a:ext cx="8863188" cy="5346700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3 is less than 4;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1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“less than or equal” operator is &lt;=, not =&lt;. The “less than” symbol comes first.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6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&gt; is the opposite of &lt;=.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left-hand side of &lt; must be strictly smaller than the right-hand side.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Both sides are equal;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1619"/>
              </p:ext>
            </p:extLst>
          </p:nvPr>
        </p:nvGraphicFramePr>
        <p:xfrm>
          <a:off x="90312" y="938213"/>
          <a:ext cx="8977488" cy="5240264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== 5-2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== tests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!= 5-1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!= tests for inequality. It is true that 3 is not 5 – 1.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 6 / 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 == to test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 / 3.0 == 0.333333333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Although the values are very close to one another, they are not exactly equal. See Common Error 3.3.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49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"10" &gt; 5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You cannot compare a string to a number.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Operators – Some Notes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is initially confusing to beginners.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C++, </a:t>
            </a:r>
            <a:r>
              <a:rPr lang="en-US" altLang="en-US" sz="2400" i="0" dirty="0"/>
              <a:t>=</a:t>
            </a:r>
            <a:r>
              <a:rPr lang="en-US" altLang="en-US" sz="2400" b="0" i="0" dirty="0">
                <a:latin typeface="Arial" panose="020B0604020202020204" pitchFamily="34" charset="0"/>
              </a:rPr>
              <a:t> already has a meaning, namely assignment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denotes equality testing: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floor = 13; // Assign 13 to floor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i="0" dirty="0"/>
              <a:t>  </a:t>
            </a:r>
            <a:r>
              <a:rPr lang="en-US" altLang="en-US" sz="2400" i="0" dirty="0"/>
              <a:t>// Test whether floor equals 13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i="0" dirty="0"/>
              <a:t>	if (floor == 13)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i="0" dirty="0"/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compare strings as well: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(input == "Quit") ...</a:t>
            </a:r>
          </a:p>
        </p:txBody>
      </p:sp>
      <p:sp>
        <p:nvSpPr>
          <p:cNvPr id="6144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Common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Error – Confusing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04800" y="9906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C++ language allows the use of = inside tests.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To understand this, we have to go back in time.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creators of C, the predecessor to C++, were very frugal thus C did not have true and false values.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Instead, they allowed any numeric value inside a condition with this interpretation: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0 denotes false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		any non-0 value denotes true.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 you should use the </a:t>
            </a:r>
            <a:r>
              <a:rPr lang="en-US" altLang="en-US" sz="2400" i="0" dirty="0"/>
              <a:t>bool</a:t>
            </a:r>
            <a:r>
              <a:rPr lang="en-US" altLang="en-US" sz="2400" b="0" i="0" dirty="0">
                <a:latin typeface="Arial" panose="020B0604020202020204" pitchFamily="34" charset="0"/>
              </a:rPr>
              <a:t> values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and </a:t>
            </a:r>
            <a:r>
              <a:rPr lang="en-US" altLang="en-US" sz="2400" i="0" dirty="0"/>
              <a:t>false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246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Confusing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3491" name="Rectangle 7"/>
          <p:cNvSpPr>
            <a:spLocks noChangeArrowheads="1"/>
          </p:cNvSpPr>
          <p:nvPr/>
        </p:nvSpPr>
        <p:spPr bwMode="auto">
          <a:xfrm>
            <a:off x="152400" y="8890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Furthermore, in C and C++ assignments have values.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b="0" dirty="0">
                <a:latin typeface="Arial" panose="020B0604020202020204" pitchFamily="34" charset="0"/>
              </a:rPr>
              <a:t>value</a:t>
            </a:r>
            <a:r>
              <a:rPr lang="en-US" altLang="en-US" sz="2400" b="0" i="0" dirty="0">
                <a:latin typeface="Arial" panose="020B0604020202020204" pitchFamily="34" charset="0"/>
              </a:rPr>
              <a:t> of the assignment expression </a:t>
            </a:r>
            <a:r>
              <a:rPr lang="en-US" altLang="en-US" sz="2400" i="0" dirty="0"/>
              <a:t>floor = 13</a:t>
            </a:r>
            <a:r>
              <a:rPr lang="en-US" altLang="en-US" sz="2400" b="0" i="0" dirty="0">
                <a:latin typeface="Arial" panose="020B0604020202020204" pitchFamily="34" charset="0"/>
              </a:rPr>
              <a:t> is </a:t>
            </a:r>
            <a:r>
              <a:rPr lang="en-US" altLang="en-US" sz="2400" b="0" dirty="0">
                <a:latin typeface="Arial" panose="020B0604020202020204" pitchFamily="34" charset="0"/>
              </a:rPr>
              <a:t>13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These two features conspire to make a horrible pitfall: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(floor = 13) …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is </a:t>
            </a:r>
            <a:r>
              <a:rPr lang="en-US" altLang="en-US" sz="2400" b="0" i="0" u="sng" dirty="0">
                <a:latin typeface="Arial" panose="020B0604020202020204" pitchFamily="34" charset="0"/>
              </a:rPr>
              <a:t>legal</a:t>
            </a:r>
            <a:r>
              <a:rPr lang="en-US" altLang="en-US" sz="2400" b="0" i="0" dirty="0">
                <a:latin typeface="Arial" panose="020B0604020202020204" pitchFamily="34" charset="0"/>
              </a:rPr>
              <a:t> C++.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code sets </a:t>
            </a:r>
            <a:r>
              <a:rPr lang="en-US" altLang="en-US" sz="2400" i="0" dirty="0"/>
              <a:t>floor</a:t>
            </a:r>
            <a:r>
              <a:rPr lang="en-US" altLang="en-US" sz="2400" b="0" i="0" dirty="0">
                <a:latin typeface="Arial" panose="020B0604020202020204" pitchFamily="34" charset="0"/>
              </a:rPr>
              <a:t> to 13, and since that value is not zero,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the condition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 is </a:t>
            </a:r>
            <a:r>
              <a:rPr lang="en-US" altLang="en-US" sz="2400" b="0" dirty="0">
                <a:latin typeface="Arial" panose="020B0604020202020204" pitchFamily="34" charset="0"/>
              </a:rPr>
              <a:t>always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SO… </a:t>
            </a:r>
            <a:r>
              <a:rPr lang="en-US" altLang="en-US" sz="2400" dirty="0">
                <a:solidFill>
                  <a:srgbClr val="FF0000"/>
                </a:solidFill>
              </a:rPr>
              <a:t>Use only == inside tests.  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		Use = outside tests.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Kinds of Error Messages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1388" y="990600"/>
            <a:ext cx="7329487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Error messages are fatal.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not translate a program with one or more errors.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Warning messages are advisory.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translate the program,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but there is a good chance that the program will not do what you expect it to do.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check the warnings, and fix your code if possible to eliminate the warnings</a:t>
            </a:r>
          </a:p>
        </p:txBody>
      </p:sp>
      <p:sp>
        <p:nvSpPr>
          <p:cNvPr id="6861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Error – Exact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Comparison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of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1388" y="928688"/>
            <a:ext cx="7315200" cy="5099050"/>
          </a:xfrm>
        </p:spPr>
        <p:txBody>
          <a:bodyPr/>
          <a:lstStyle/>
          <a:p>
            <a:pPr eaLnBrk="1" hangingPunct="1"/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Floating-point numbers have only a limited precision.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Calculations can introduce </a:t>
            </a:r>
            <a:r>
              <a:rPr lang="en-US" altLang="en-US" sz="2000" dirty="0" err="1">
                <a:latin typeface="Arial" panose="020B0604020202020204" pitchFamily="34" charset="0"/>
              </a:rPr>
              <a:t>roundoff</a:t>
            </a:r>
            <a:r>
              <a:rPr lang="en-US" altLang="en-US" sz="2000" dirty="0">
                <a:latin typeface="Arial" panose="020B0604020202020204" pitchFamily="34" charset="0"/>
              </a:rPr>
              <a:t> errors.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Given r=2,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Does		== </a:t>
            </a:r>
            <a:r>
              <a:rPr lang="en-US" altLang="en-US" sz="2800" dirty="0">
                <a:latin typeface="Times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? 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Let’s see (by writing code, of course) …</a:t>
            </a: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3730" name="Object 5" descr="Math notation showing square root of r in parentheses, then raised to the 2nd power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4430641"/>
              </p:ext>
            </p:extLst>
          </p:nvPr>
        </p:nvGraphicFramePr>
        <p:xfrm>
          <a:off x="4080668" y="3810000"/>
          <a:ext cx="9826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668" y="3810000"/>
                        <a:ext cx="9826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The </a:t>
            </a:r>
            <a:r>
              <a:rPr lang="en-US" sz="2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u="sng" dirty="0">
                <a:solidFill>
                  <a:srgbClr val="FF0000"/>
                </a:solidFill>
              </a:rPr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Exact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Yields Unexpected Value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936625"/>
            <a:ext cx="8447087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double r = sqrt(2.0);			</a:t>
            </a:r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if (r * r == 2)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2"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not 2 but "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setprecision(18) &lt;&lt; r * r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This program displays:</a:t>
            </a:r>
          </a:p>
          <a:p>
            <a:pPr eaLnBrk="1" hangingPunct="1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sqrt(2) squared is not 2 but 2.00000000000000044</a:t>
            </a:r>
          </a:p>
        </p:txBody>
      </p:sp>
      <p:sp>
        <p:nvSpPr>
          <p:cNvPr id="7475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Compare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8344" y="1379538"/>
            <a:ext cx="506924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 –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a solution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Close enough will do.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ε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the Greek letter epsilon, a letter used to denote a very small quantity</a:t>
            </a: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5778" name="Object 7" descr="Math equation showing absolute value of the difference x-y less than small constant epsilon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6931889"/>
              </p:ext>
            </p:extLst>
          </p:nvPr>
        </p:nvGraphicFramePr>
        <p:xfrm>
          <a:off x="5488518" y="2303462"/>
          <a:ext cx="2667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518" y="2303462"/>
                        <a:ext cx="2667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Numbers: Tolerance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It is common to set ε to 10</a:t>
            </a:r>
            <a:r>
              <a:rPr lang="en-US" altLang="en-US" sz="2400" b="0" i="0" baseline="30000" dirty="0">
                <a:latin typeface="Arial" panose="020B0604020202020204" pitchFamily="34" charset="0"/>
              </a:rPr>
              <a:t>–14</a:t>
            </a:r>
            <a:r>
              <a:rPr lang="en-US" altLang="en-US" sz="2400" b="0" i="0" dirty="0">
                <a:latin typeface="Arial" panose="020B0604020202020204" pitchFamily="34" charset="0"/>
              </a:rPr>
              <a:t> when comparing </a:t>
            </a:r>
            <a:r>
              <a:rPr lang="en-US" altLang="en-US" sz="2400" i="0" dirty="0"/>
              <a:t>double</a:t>
            </a:r>
            <a:r>
              <a:rPr lang="en-US" altLang="en-US" sz="2400" b="0" i="0" dirty="0">
                <a:latin typeface="Arial" panose="020B0604020202020204" pitchFamily="34" charset="0"/>
              </a:rPr>
              <a:t> numbers: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 err="1"/>
              <a:t>const</a:t>
            </a:r>
            <a:r>
              <a:rPr lang="en-US" altLang="en-US" sz="2400" i="0" dirty="0"/>
              <a:t> double EPSILON = 1E-14;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double r = sqrt(2.0);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(fabs(r * r - 2) &lt; EPSILON)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{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   </a:t>
            </a:r>
            <a:r>
              <a:rPr lang="en-US" altLang="en-US" sz="2400" i="0" dirty="0" err="1"/>
              <a:t>cout</a:t>
            </a:r>
            <a:r>
              <a:rPr lang="en-US" altLang="en-US" sz="2400" i="0" dirty="0"/>
              <a:t> &lt;&lt; "sqrt(2) squared is approximately ";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Include the </a:t>
            </a:r>
            <a:r>
              <a:rPr lang="en-US" altLang="en-US" sz="2400" i="0" dirty="0"/>
              <a:t>&lt;</a:t>
            </a:r>
            <a:r>
              <a:rPr lang="en-US" altLang="en-US" sz="2400" i="0" dirty="0" err="1"/>
              <a:t>cmath</a:t>
            </a:r>
            <a:r>
              <a:rPr lang="en-US" altLang="en-US" sz="2400" i="0" dirty="0"/>
              <a:t>&gt;</a:t>
            </a:r>
            <a:r>
              <a:rPr lang="en-US" altLang="en-US" sz="2400" b="0" i="0" dirty="0">
                <a:latin typeface="Arial" panose="020B0604020202020204" pitchFamily="34" charset="0"/>
              </a:rPr>
              <a:t> header to use </a:t>
            </a:r>
            <a:r>
              <a:rPr lang="en-US" altLang="en-US" sz="2400" i="0" dirty="0"/>
              <a:t>sqrt</a:t>
            </a:r>
            <a:r>
              <a:rPr lang="en-US" altLang="en-US" sz="2400" b="0" i="0" dirty="0">
                <a:latin typeface="Arial" panose="020B0604020202020204" pitchFamily="34" charset="0"/>
              </a:rPr>
              <a:t> and the </a:t>
            </a:r>
            <a:r>
              <a:rPr lang="en-US" altLang="en-US" sz="2400" i="0" dirty="0"/>
              <a:t>fabs</a:t>
            </a:r>
            <a:r>
              <a:rPr lang="en-US" altLang="en-US" sz="2400" b="0" i="0" dirty="0">
                <a:latin typeface="Arial" panose="020B0604020202020204" pitchFamily="34" charset="0"/>
              </a:rPr>
              <a:t> function which gives the absolute value.</a:t>
            </a:r>
          </a:p>
        </p:txBody>
      </p:sp>
      <p:sp>
        <p:nvSpPr>
          <p:cNvPr id="7782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Lexicographical Ordering of Strings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Comparing strings uses “lexicographical” order to decide which is larger or smaller or if two strings are equal.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“Dictionary order” 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string name =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Tom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cs typeface="Arial" panose="020B0604020202020204" pitchFamily="34" charset="0"/>
              </a:rPr>
              <a:t>	if (name &lt;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Dick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)...</a:t>
            </a:r>
          </a:p>
          <a:p>
            <a:pPr>
              <a:spcBef>
                <a:spcPct val="20000"/>
              </a:spcBef>
            </a:pPr>
            <a:endParaRPr lang="en-US" altLang="en-US" sz="2500" i="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The test is false because “Dick”</a:t>
            </a:r>
          </a:p>
          <a:p>
            <a:pPr lvl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would come before “Tom”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 if they were words in a dictionary.</a:t>
            </a:r>
            <a:endParaRPr lang="en-US" altLang="en-US" sz="2400" i="0" dirty="0">
              <a:cs typeface="Arial" panose="020B0604020202020204" pitchFamily="34" charset="0"/>
            </a:endParaRPr>
          </a:p>
        </p:txBody>
      </p:sp>
      <p:sp>
        <p:nvSpPr>
          <p:cNvPr id="788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4500" y="990600"/>
            <a:ext cx="73787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comparing two strings, you compare the first letters of each word, then the second letters, and so on, until: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one of the strings ends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you find the first letter pair that doesn’t match.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If one of the strings ends, the longer string is considered the “larger” one.</a:t>
            </a:r>
          </a:p>
        </p:txBody>
      </p:sp>
      <p:sp>
        <p:nvSpPr>
          <p:cNvPr id="8192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9482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String Comparison Proceeds Letter by Letter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381000" y="3396641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10140" y="766119"/>
            <a:ext cx="8323719" cy="43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We compare letter by letter, starting at the left.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For example, compare "car" with "cart".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 t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first three letters match, and we reach the end of the first string – making it less than the second.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Therefore "car" </a:t>
            </a:r>
            <a:r>
              <a:rPr lang="en-US" altLang="en-US" sz="2400" b="0" i="0" dirty="0" err="1">
                <a:latin typeface="Arial" panose="020B0604020202020204" pitchFamily="34" charset="0"/>
              </a:rPr>
              <a:t>ss</a:t>
            </a:r>
            <a:r>
              <a:rPr lang="en-US" altLang="en-US" sz="2400" b="0" i="0" dirty="0">
                <a:latin typeface="Arial" panose="020B0604020202020204" pitchFamily="34" charset="0"/>
              </a:rPr>
              <a:t> before "cart"  lexicographically.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you reach a mismatch, the string containing the “larger” character is considered “larger”.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2949" name="Footer Placeholder 3"/>
          <p:cNvSpPr txBox="1">
            <a:spLocks noGrp="1"/>
          </p:cNvSpPr>
          <p:nvPr/>
        </p:nvSpPr>
        <p:spPr bwMode="auto">
          <a:xfrm>
            <a:off x="3810000" y="5911241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781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Need Multiple Nested if() Statements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80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041" y="4476433"/>
            <a:ext cx="814191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In the case of the Richter Scale for earthquake magnitude, there are five branches: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one each for the four descriptions of damage, and a  "default" fifth one for no destruction (not shown).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19540"/>
              </p:ext>
            </p:extLst>
          </p:nvPr>
        </p:nvGraphicFramePr>
        <p:xfrm>
          <a:off x="762358" y="990600"/>
          <a:ext cx="7619283" cy="3303270"/>
        </p:xfrm>
        <a:graphic>
          <a:graphicData uri="http://schemas.openxmlformats.org/drawingml/2006/table">
            <a:tbl>
              <a:tblPr/>
              <a:tblGrid>
                <a:gridCol w="115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Table 3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Richter Scale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structures fall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destroyed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considerably damaged, some collapse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Damage to poorly constructed buildings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the Richter Scale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pic>
        <p:nvPicPr>
          <p:cNvPr id="6" name="Picture 5" descr="Figure 3, a flowchart showing 4 sequential decision boxes for each value of Richter magnitude (with highest value, 8 at the top), and 5 action boxes with the text to print for each magnitud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5" y="750851"/>
            <a:ext cx="3185230" cy="57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(Richter Scale Code)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685800"/>
            <a:ext cx="8305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if (richter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4.5)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"No destruction of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i="0"/>
              <a:t>. . .</a:t>
            </a:r>
          </a:p>
        </p:txBody>
      </p:sp>
      <p:sp>
        <p:nvSpPr>
          <p:cNvPr id="9216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23925"/>
            <a:ext cx="8753475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is used to implement a decision.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a condition is fulfilled,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one set of statements is executed.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Otherwise,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another set of statements is executed.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Like a fork in the road</a:t>
            </a:r>
          </a:p>
        </p:txBody>
      </p:sp>
      <p:sp>
        <p:nvSpPr>
          <p:cNvPr id="204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– Order of Tests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928688" y="2060575"/>
            <a:ext cx="73279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Because of this execution order,</a:t>
            </a:r>
            <a:br>
              <a:rPr lang="en-US" altLang="en-US" sz="2400" b="0" i="0">
                <a:latin typeface="Arial" panose="020B0604020202020204" pitchFamily="34" charset="0"/>
              </a:rPr>
            </a:br>
            <a:br>
              <a:rPr lang="en-US" altLang="en-US" sz="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when using multiple </a:t>
            </a:r>
            <a:r>
              <a:rPr lang="en-US" altLang="en-US" sz="2400" i="0">
                <a:cs typeface="Courier New" panose="02070309020205020404" pitchFamily="49" charset="0"/>
              </a:rPr>
              <a:t>if</a:t>
            </a: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 statements,</a:t>
            </a:r>
            <a:b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br>
              <a:rPr lang="en-US" altLang="en-US" sz="3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pay attention to the order of the conditions.</a:t>
            </a:r>
          </a:p>
        </p:txBody>
      </p:sp>
      <p:sp>
        <p:nvSpPr>
          <p:cNvPr id="10138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64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Multiple Alternatives – Wrong Order of Tests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56364" y="37338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762000"/>
            <a:ext cx="8305800" cy="53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4.5)    // Tests in wrong order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 dirty="0">
                <a:latin typeface="+mn-lt"/>
              </a:rPr>
              <a:t>Suppose the value of </a:t>
            </a:r>
            <a:r>
              <a:rPr lang="en-US" altLang="en-US" b="0" i="0" dirty="0" err="1">
                <a:latin typeface="+mn-lt"/>
                <a:cs typeface="Courier New" panose="02070309020205020404" pitchFamily="49" charset="0"/>
              </a:rPr>
              <a:t>richter</a:t>
            </a:r>
            <a:r>
              <a:rPr lang="en-US" altLang="en-US" b="0" i="0" dirty="0">
                <a:latin typeface="+mn-lt"/>
                <a:cs typeface="Courier New" panose="02070309020205020404" pitchFamily="49" charset="0"/>
              </a:rPr>
              <a:t> is 7.1.  Because we tested small first with a &gt;=, the first statement is (wrongly) printed.</a:t>
            </a:r>
            <a:endParaRPr lang="en-US" altLang="en-US" b="0" i="0" dirty="0">
              <a:latin typeface="+mn-lt"/>
            </a:endParaRPr>
          </a:p>
        </p:txBody>
      </p:sp>
      <p:sp>
        <p:nvSpPr>
          <p:cNvPr id="102407" name="Footer Placeholder 3"/>
          <p:cNvSpPr txBox="1">
            <a:spLocks noGrp="1"/>
          </p:cNvSpPr>
          <p:nvPr/>
        </p:nvSpPr>
        <p:spPr bwMode="auto">
          <a:xfrm>
            <a:off x="3797474" y="6348609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 vs.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08550" name="Rectangle 9"/>
          <p:cNvSpPr>
            <a:spLocks noChangeArrowheads="1"/>
          </p:cNvSpPr>
          <p:nvPr/>
        </p:nvSpPr>
        <p:spPr bwMode="auto">
          <a:xfrm>
            <a:off x="381000" y="808037"/>
            <a:ext cx="8763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Below is a complicated</a:t>
            </a:r>
            <a:r>
              <a:rPr lang="en-US" altLang="en-US" b="0" i="0" dirty="0">
                <a:cs typeface="Courier New" panose="02070309020205020404" pitchFamily="49" charset="0"/>
              </a:rPr>
              <a:t> if() </a:t>
            </a:r>
            <a:r>
              <a:rPr lang="en-US" altLang="en-US" b="0" i="0" dirty="0">
                <a:latin typeface="Arial" panose="020B0604020202020204" pitchFamily="34" charset="0"/>
              </a:rPr>
              <a:t>statement to choose a text </a:t>
            </a:r>
            <a:r>
              <a:rPr lang="en-US" altLang="en-US" b="0" i="0" dirty="0">
                <a:cs typeface="Courier New" panose="02070309020205020404" pitchFamily="49" charset="0"/>
              </a:rPr>
              <a:t>string</a:t>
            </a:r>
            <a:r>
              <a:rPr lang="en-US" altLang="en-US" b="0" i="0" dirty="0">
                <a:latin typeface="Arial" panose="020B0604020202020204" pitchFamily="34" charset="0"/>
              </a:rPr>
              <a:t> to assign based on the value of an </a:t>
            </a:r>
            <a:r>
              <a:rPr lang="en-US" altLang="en-US" b="0" i="0" dirty="0" err="1">
                <a:cs typeface="Courier New" panose="02070309020205020404" pitchFamily="49" charset="0"/>
              </a:rPr>
              <a:t>int</a:t>
            </a:r>
            <a:r>
              <a:rPr lang="en-US" altLang="en-US" b="0" i="0" dirty="0">
                <a:latin typeface="Arial" panose="020B0604020202020204" pitchFamily="34" charset="0"/>
              </a:rPr>
              <a:t> variable: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digit; </a:t>
            </a:r>
            <a:endParaRPr lang="en-US" altLang="en-US" i="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i="0" dirty="0"/>
              <a:t>…  //digit variable gets set here by some code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if (digit == 1)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"one";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2)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"two";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3)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"three";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4)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"four";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5)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"five";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6)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"six";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7)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"seven";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8)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"eight";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9)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"nine";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""; }</a:t>
            </a:r>
          </a:p>
        </p:txBody>
      </p:sp>
      <p:sp>
        <p:nvSpPr>
          <p:cNvPr id="10855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33350" y="685800"/>
            <a:ext cx="8877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 is an alternative to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 </a:t>
            </a:r>
            <a:r>
              <a:rPr lang="en-US" altLang="en-US" b="0" i="0" dirty="0">
                <a:latin typeface="Arial" panose="020B0604020202020204" pitchFamily="34" charset="0"/>
              </a:rPr>
              <a:t>statements. But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is at least as awkward to code as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</a:t>
            </a:r>
            <a:r>
              <a:rPr lang="en-US" altLang="en-US" b="0" i="0" dirty="0">
                <a:latin typeface="Arial" panose="020B0604020202020204" pitchFamily="34" charset="0"/>
              </a:rPr>
              <a:t>:</a:t>
            </a: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 err="1"/>
              <a:t>int</a:t>
            </a:r>
            <a:r>
              <a:rPr lang="en-US" altLang="en-US" sz="1800" i="0" dirty="0"/>
              <a:t> digit; </a:t>
            </a:r>
            <a:r>
              <a:rPr lang="en-US" altLang="en-US" sz="1800" i="0" dirty="0">
                <a:solidFill>
                  <a:srgbClr val="FF0000"/>
                </a:solidFill>
              </a:rPr>
              <a:t>//switch can </a:t>
            </a:r>
            <a:r>
              <a:rPr lang="en-US" altLang="en-US" sz="1800" i="0" u="sng" dirty="0">
                <a:solidFill>
                  <a:srgbClr val="FF0000"/>
                </a:solidFill>
              </a:rPr>
              <a:t>only</a:t>
            </a:r>
            <a:r>
              <a:rPr lang="en-US" altLang="en-US" sz="1800" i="0" dirty="0">
                <a:solidFill>
                  <a:srgbClr val="FF0000"/>
                </a:solidFill>
              </a:rPr>
              <a:t> test </a:t>
            </a:r>
            <a:r>
              <a:rPr lang="en-US" altLang="en-US" sz="1800" i="0" dirty="0" err="1">
                <a:solidFill>
                  <a:srgbClr val="FF0000"/>
                </a:solidFill>
              </a:rPr>
              <a:t>int</a:t>
            </a:r>
            <a:r>
              <a:rPr lang="en-US" altLang="en-US" sz="1800" i="0" dirty="0">
                <a:solidFill>
                  <a:srgbClr val="FF0000"/>
                </a:solidFill>
              </a:rPr>
              <a:t> and char types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…  //digit variable gets set here by some code 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switch(digit)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1: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"one";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2: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"two";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3: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"three";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4: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"four";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5: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"five";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6: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"six";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7: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"seven";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8: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"eight";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9: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"nine";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default: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""; break; //taken if none of the above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105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break</a:t>
            </a:r>
            <a:r>
              <a:rPr lang="en-US" altLang="en-US" dirty="0">
                <a:ea typeface="ＭＳ Ｐゴシック" panose="020B0600070205080204" pitchFamily="34" charset="-128"/>
              </a:rPr>
              <a:t> statements in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42913" y="1006475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56369" y="792162"/>
            <a:ext cx="8831262" cy="50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Every branch of the switch must be terminated by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statement. And each branch must terminate with a semicolon.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tells the machine to skip down to the end of 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statement, because a match was found.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is missing, execution falls through to the next branch, and so on, until finally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or the end of the switch is reached.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practice, this fall-through behavior is rarely useful, and </a:t>
            </a:r>
          </a:p>
          <a:p>
            <a:pPr marL="0" indent="0" algn="ctr">
              <a:spcBef>
                <a:spcPct val="20000"/>
              </a:spcBef>
            </a:pPr>
            <a:r>
              <a:rPr lang="en-US" altLang="en-US" sz="2400" b="0" u="sng" dirty="0">
                <a:solidFill>
                  <a:srgbClr val="FF0000"/>
                </a:solidFill>
                <a:latin typeface="Arial" panose="020B0604020202020204" pitchFamily="34" charset="0"/>
              </a:rPr>
              <a:t>it is a common cause of errors.</a:t>
            </a:r>
            <a:br>
              <a:rPr lang="en-US" altLang="en-US" b="0" i="0" dirty="0">
                <a:latin typeface="Arial" panose="020B0604020202020204" pitchFamily="34" charset="0"/>
              </a:rPr>
            </a:b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you accidentally forget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statement, your program compiles but executes unwanted code.  Try it and see!</a:t>
            </a:r>
          </a:p>
        </p:txBody>
      </p:sp>
      <p:sp>
        <p:nvSpPr>
          <p:cNvPr id="1126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0414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Nested Branches – Taxes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2" y="990600"/>
            <a:ext cx="8701087" cy="25526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" y="929482"/>
            <a:ext cx="8630356" cy="14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the United States different tax rates are used depending on the taxpayer’s marital status – single rates are higher.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Married taxpayers add their income together and pay taxes on the total.  See the IRS table below from a recent year:</a:t>
            </a:r>
          </a:p>
        </p:txBody>
      </p:sp>
      <p:sp>
        <p:nvSpPr>
          <p:cNvPr id="12083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75823"/>
              </p:ext>
            </p:extLst>
          </p:nvPr>
        </p:nvGraphicFramePr>
        <p:xfrm>
          <a:off x="457200" y="2379186"/>
          <a:ext cx="8229600" cy="388429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Table 4 Federal Tax Rate Schedule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Single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 most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over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$3,200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Married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at most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over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$6,400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$64,000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Tax Table Decisions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pic>
        <p:nvPicPr>
          <p:cNvPr id="8" name="Picture 7" descr="Flowchart for the tax rate table. First decison diamond box decides if single/married, then a separate diamond box for each case (single, married) applies income bracket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4" y="1238492"/>
            <a:ext cx="5898014" cy="46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7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– Complete Code part 1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04800" y="741363"/>
            <a:ext cx="8545513" cy="557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</a:t>
            </a:r>
            <a:r>
              <a:rPr lang="en-US" altLang="en-US" sz="1100" i="0" dirty="0" err="1"/>
              <a:t>iostream</a:t>
            </a:r>
            <a:r>
              <a:rPr lang="en-US" altLang="en-US" sz="1100" i="0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&lt;string&gt;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using namespace </a:t>
            </a:r>
            <a:r>
              <a:rPr lang="en-US" altLang="en-US" sz="1100" i="0" dirty="0" err="1"/>
              <a:t>std</a:t>
            </a:r>
            <a:r>
              <a:rPr lang="en-US" altLang="en-US" sz="1100" i="0" dirty="0"/>
              <a:t>;</a:t>
            </a:r>
            <a:endParaRPr lang="en-US" altLang="en-US" sz="24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 err="1"/>
              <a:t>int</a:t>
            </a:r>
            <a:r>
              <a:rPr lang="en-US" altLang="en-US" sz="1600" i="0" dirty="0"/>
              <a:t> main()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 = 0.10;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RATE2 = 0.25;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RATE1_SINGLE_LIMIT = 32000;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RATE1_MARRIED_LIMIT = 64000;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tax1 =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tax2 = 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your income: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income;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s for single, m for married: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string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</p:txBody>
      </p:sp>
      <p:sp>
        <p:nvSpPr>
          <p:cNvPr id="1341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2)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5173" name="Rectangle 6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if (</a:t>
            </a:r>
            <a:r>
              <a:rPr lang="en-US" altLang="en-US" i="0" dirty="0" err="1"/>
              <a:t>marital_status</a:t>
            </a:r>
            <a:r>
              <a:rPr lang="en-US" altLang="en-US" i="0" dirty="0"/>
              <a:t> == "s")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if (income &lt;= RATE1_SINGLE_LIMIT)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RATE1_SINGLE_LIMIT;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tax2 = RATE2 * (income - RATE1_SINGLE_LIMIT);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</a:t>
            </a:r>
          </a:p>
        </p:txBody>
      </p:sp>
      <p:sp>
        <p:nvSpPr>
          <p:cNvPr id="13517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Statement: Elevator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277" y="1060803"/>
            <a:ext cx="3630612" cy="32940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must write the code to control the elevator.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How can we skip the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13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floor?</a:t>
            </a:r>
          </a:p>
        </p:txBody>
      </p:sp>
      <p:sp>
        <p:nvSpPr>
          <p:cNvPr id="2560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" name="Picture 1" descr="Photo of elevator control panel, with buttons for floors 1-18, but no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3)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double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  <a:r>
              <a:rPr lang="en-US" altLang="en-US" sz="1800" i="0" dirty="0" err="1"/>
              <a:t>cout</a:t>
            </a:r>
            <a:r>
              <a:rPr lang="en-US" altLang="en-US" sz="1800" i="0" dirty="0"/>
              <a:t> &lt;&lt; "The tax is $" &lt;&lt;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&lt;&lt; </a:t>
            </a:r>
            <a:r>
              <a:rPr lang="en-US" altLang="en-US" sz="1800" i="0" dirty="0" err="1"/>
              <a:t>endl</a:t>
            </a:r>
            <a:r>
              <a:rPr lang="en-US" altLang="en-US" sz="18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3619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Hand-Tracing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8246" name="Rectangle 9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 very useful technique for understanding whether a program works correctly is called </a:t>
            </a:r>
            <a:r>
              <a:rPr lang="en-US" altLang="en-US" sz="2400" b="0" dirty="0">
                <a:latin typeface="Arial" panose="020B0604020202020204" pitchFamily="34" charset="0"/>
              </a:rPr>
              <a:t>hand-tracing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simulate the program’s activity on a sheet of paper.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use this method with pseudocode or C++ code.</a:t>
            </a:r>
          </a:p>
        </p:txBody>
      </p:sp>
      <p:sp>
        <p:nvSpPr>
          <p:cNvPr id="1382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How to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941388" y="915988"/>
            <a:ext cx="73294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Looking at your pseudocode or C++ code, 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Use a marker, such as a paper clip,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(or toothpick from an olive)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to mark the current statement.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“Execute” the statements one at a time.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Every time the value of a variable changes,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cross out the old value, and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write the new value below the old one.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4541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the Tax Program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49510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 err="1"/>
              <a:t>int</a:t>
            </a:r>
            <a:r>
              <a:rPr lang="en-US" altLang="en-US" sz="1700" i="0" dirty="0"/>
              <a:t> main()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 = 0.10;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RATE2 = 0.25;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RATE1_SINGLE_LIMIT = 32000;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RATE1_MARRIED_LIMIT = 64000;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tax1 = 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tax2 = 0;</a:t>
            </a:r>
          </a:p>
          <a:p>
            <a:pPr algn="ctr"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</p:txBody>
      </p:sp>
      <p:pic>
        <p:nvPicPr>
          <p:cNvPr id="149511" name="Picture 13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03600"/>
            <a:ext cx="4295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Filling in the Trace Table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381000" y="3673475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50532" name="Rectangle 9"/>
          <p:cNvSpPr>
            <a:spLocks noChangeArrowheads="1"/>
          </p:cNvSpPr>
          <p:nvPr/>
        </p:nvSpPr>
        <p:spPr bwMode="auto">
          <a:xfrm>
            <a:off x="304799" y="1066800"/>
            <a:ext cx="7298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/>
              <a:t>	double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cout</a:t>
            </a:r>
            <a:r>
              <a:rPr lang="en-US" altLang="en-US" sz="1700" i="0" dirty="0"/>
              <a:t> &lt;&lt; "Please enter your income: ";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cin</a:t>
            </a:r>
            <a:r>
              <a:rPr lang="en-US" altLang="en-US" sz="1700" i="0" dirty="0"/>
              <a:t> &gt;&gt; income;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b="0" dirty="0">
                <a:latin typeface="Arial" panose="020B0604020202020204" pitchFamily="34" charset="0"/>
              </a:rPr>
              <a:t>Assume user typed 80000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r>
              <a:rPr lang="en-US" altLang="en-US" sz="1400" i="0" dirty="0"/>
              <a:t>	</a:t>
            </a:r>
            <a:r>
              <a:rPr lang="en-US" altLang="en-US" sz="16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600" i="0" dirty="0">
                <a:cs typeface="Courier New" panose="02070309020205020404" pitchFamily="49" charset="0"/>
              </a:rPr>
              <a:t> &lt;&lt; "Please enter s for single, m for married: ";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string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</a:t>
            </a:r>
            <a:r>
              <a:rPr lang="en-US" altLang="en-US" sz="1600" i="0" dirty="0" err="1">
                <a:cs typeface="Courier New" panose="02070309020205020404" pitchFamily="49" charset="0"/>
              </a:rPr>
              <a:t>cin</a:t>
            </a:r>
            <a:r>
              <a:rPr lang="en-US" altLang="en-US" sz="1600" i="0" dirty="0">
                <a:cs typeface="Courier New" panose="02070309020205020404" pitchFamily="49" charset="0"/>
              </a:rPr>
              <a:t> &gt;&gt;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>
                <a:latin typeface="Arial" panose="020B0604020202020204" pitchFamily="34" charset="0"/>
              </a:rPr>
              <a:t>	</a:t>
            </a:r>
            <a:r>
              <a:rPr lang="en-US" altLang="en-US" sz="1800" b="0" i="0" dirty="0">
                <a:latin typeface="Arial" panose="020B0604020202020204" pitchFamily="34" charset="0"/>
              </a:rPr>
              <a:t>The user typed </a:t>
            </a:r>
            <a:r>
              <a:rPr lang="en-US" altLang="en-US" sz="1800" i="0" dirty="0"/>
              <a:t>m</a:t>
            </a:r>
            <a:endParaRPr lang="en-US" altLang="en-US" sz="1400" b="0" i="0" dirty="0">
              <a:latin typeface="Arial" panose="020B0604020202020204" pitchFamily="34" charset="0"/>
            </a:endParaRPr>
          </a:p>
        </p:txBody>
      </p:sp>
      <p:sp>
        <p:nvSpPr>
          <p:cNvPr id="15053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8" name="Picture 11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322762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#2</a:t>
            </a:r>
          </a:p>
        </p:txBody>
      </p:sp>
      <p:sp>
        <p:nvSpPr>
          <p:cNvPr id="152579" name="Rectangle 5"/>
          <p:cNvSpPr>
            <a:spLocks noChangeArrowheads="1"/>
          </p:cNvSpPr>
          <p:nvPr/>
        </p:nvSpPr>
        <p:spPr bwMode="auto">
          <a:xfrm>
            <a:off x="381000" y="11811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2580" name="Text Box 10"/>
          <p:cNvSpPr txBox="1">
            <a:spLocks noChangeArrowheads="1"/>
          </p:cNvSpPr>
          <p:nvPr/>
        </p:nvSpPr>
        <p:spPr bwMode="auto">
          <a:xfrm>
            <a:off x="749300" y="2855913"/>
            <a:ext cx="721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2581" name="Rectangle 12"/>
          <p:cNvSpPr>
            <a:spLocks noChangeArrowheads="1"/>
          </p:cNvSpPr>
          <p:nvPr/>
        </p:nvSpPr>
        <p:spPr bwMode="auto">
          <a:xfrm>
            <a:off x="279748" y="76041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if (</a:t>
            </a:r>
            <a:r>
              <a:rPr lang="en-US" altLang="en-US" sz="1700" i="0" dirty="0" err="1"/>
              <a:t>marital_status</a:t>
            </a:r>
            <a:r>
              <a:rPr lang="en-US" altLang="en-US" sz="1700" i="0" dirty="0"/>
              <a:t> == "s")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RATE1_SINGLE_LIMIT)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RATE1_SINGLE_LIMIT;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tax2 = RATE2 * (income - RATE1_SINGLE_LIMIT);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else  //this branch is taken because </a:t>
            </a:r>
            <a:r>
              <a:rPr lang="en-US" altLang="en-US" sz="1700" i="0" dirty="0" err="1">
                <a:solidFill>
                  <a:srgbClr val="FF0000"/>
                </a:solidFill>
              </a:rPr>
              <a:t>marital_status</a:t>
            </a:r>
            <a:r>
              <a:rPr lang="en-US" altLang="en-US" sz="1700" i="0" dirty="0">
                <a:solidFill>
                  <a:srgbClr val="FF0000"/>
                </a:solidFill>
              </a:rPr>
              <a:t> != "s"</a:t>
            </a:r>
          </a:p>
        </p:txBody>
      </p:sp>
      <p:sp>
        <p:nvSpPr>
          <p:cNvPr id="15258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#3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04800" y="1066800"/>
            <a:ext cx="83820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</p:txBody>
      </p:sp>
      <p:pic>
        <p:nvPicPr>
          <p:cNvPr id="155655" name="Picture 10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739775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#4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6677" name="Rectangle 16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 64000) //this branch is skipped, false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 //this branch is taken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</a:t>
            </a:r>
            <a:r>
              <a:rPr lang="en-US" altLang="en-US" sz="1700" i="0" dirty="0">
                <a:solidFill>
                  <a:srgbClr val="FF0000"/>
                </a:solidFill>
              </a:rPr>
              <a:t>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</p:txBody>
      </p:sp>
      <p:sp>
        <p:nvSpPr>
          <p:cNvPr id="15668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#5</a:t>
            </a:r>
          </a:p>
        </p:txBody>
      </p:sp>
      <p:sp>
        <p:nvSpPr>
          <p:cNvPr id="159747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9748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</a:t>
            </a:r>
            <a:r>
              <a:rPr lang="en-US" altLang="en-US" sz="1700" i="0" dirty="0">
                <a:solidFill>
                  <a:srgbClr val="FF0000"/>
                </a:solidFill>
              </a:rPr>
              <a:t>else //executed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double </a:t>
            </a:r>
            <a:r>
              <a:rPr lang="en-US" altLang="en-US" sz="1700" i="0" dirty="0" err="1">
                <a:solidFill>
                  <a:srgbClr val="FF0000"/>
                </a:solidFill>
              </a:rPr>
              <a:t>total_tax</a:t>
            </a:r>
            <a:r>
              <a:rPr lang="en-US" altLang="en-US" sz="1700" i="0" dirty="0">
                <a:solidFill>
                  <a:srgbClr val="FF0000"/>
                </a:solidFill>
              </a:rPr>
              <a:t> = tax1 + tax2; //always executed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</p:txBody>
      </p:sp>
      <p:sp>
        <p:nvSpPr>
          <p:cNvPr id="1597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9" name="Picture 11" descr="Hand drawn trace table showing columns for each of tax1, tax2, income, and status variables, completed showing total tax final value also, as 1040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06" y="731837"/>
            <a:ext cx="495458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493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685800"/>
            <a:ext cx="8772525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If the user inputs 20,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 program must set the actual floor to 19.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Otherwise,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simply use the supplied floor number.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We need to decrement the input only under a certain condition: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 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22724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 </a:t>
            </a:r>
            <a:r>
              <a:rPr lang="en-US" altLang="en-US" dirty="0">
                <a:ea typeface="ＭＳ Ｐゴシック" panose="020B0600070205080204" pitchFamily="34" charset="-128"/>
              </a:rPr>
              <a:t>Elevator Example Code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Flowcharts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0499" y="685800"/>
            <a:ext cx="8774289" cy="3656718"/>
          </a:xfrm>
        </p:spPr>
        <p:txBody>
          <a:bodyPr/>
          <a:lstStyle/>
          <a:p>
            <a:r>
              <a:rPr lang="en-US" sz="2400" dirty="0"/>
              <a:t>Drawing a flowchart can help you understand and code a decision problem</a:t>
            </a:r>
          </a:p>
          <a:p>
            <a:pPr lvl="1"/>
            <a:r>
              <a:rPr lang="en-US" sz="2000" dirty="0"/>
              <a:t>Though they can get too large in some cases, so use pseudocode if the flowchart grows too long.</a:t>
            </a:r>
          </a:p>
          <a:p>
            <a:r>
              <a:rPr lang="en-US" sz="2400" dirty="0"/>
              <a:t>Use the 3 standard flowchart boxes:</a:t>
            </a:r>
          </a:p>
          <a:p>
            <a:pPr lvl="1"/>
            <a:r>
              <a:rPr lang="en-US" sz="2000" dirty="0"/>
              <a:t>Rectangle = simple task</a:t>
            </a:r>
          </a:p>
          <a:p>
            <a:pPr lvl="1"/>
            <a:r>
              <a:rPr lang="en-US" sz="2000" dirty="0"/>
              <a:t>Parallelogram = input/output</a:t>
            </a:r>
          </a:p>
          <a:p>
            <a:pPr lvl="1"/>
            <a:r>
              <a:rPr lang="en-US" sz="2000" dirty="0"/>
              <a:t>Diamond = decision (or condition)</a:t>
            </a:r>
          </a:p>
          <a:p>
            <a:pPr lvl="2"/>
            <a:r>
              <a:rPr lang="en-US" sz="1800" dirty="0"/>
              <a:t>Label the lines out of the diamond with the true/false value</a:t>
            </a:r>
          </a:p>
          <a:p>
            <a:r>
              <a:rPr lang="en-US" sz="2400" dirty="0"/>
              <a:t>To avoid spaghetti code (overly complex branching)</a:t>
            </a:r>
          </a:p>
          <a:p>
            <a:pPr lvl="1"/>
            <a:r>
              <a:rPr lang="en-US" sz="2000" i="1" dirty="0"/>
              <a:t>Never point an arrow inside another branch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pic>
        <p:nvPicPr>
          <p:cNvPr id="7" name="Picture 6" descr="Picture of the 3 types of flowchart boxe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80" y="5023413"/>
            <a:ext cx="6731394" cy="14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0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737600" cy="533400"/>
          </a:xfrm>
        </p:spPr>
        <p:txBody>
          <a:bodyPr/>
          <a:lstStyle/>
          <a:p>
            <a:r>
              <a:rPr lang="en-US" dirty="0"/>
              <a:t>Don't Draw an Arrow to Another Branch Arrow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8111" y="4138788"/>
            <a:ext cx="8201378" cy="925689"/>
          </a:xfrm>
        </p:spPr>
        <p:txBody>
          <a:bodyPr/>
          <a:lstStyle/>
          <a:p>
            <a:r>
              <a:rPr lang="en-US" sz="2400" dirty="0"/>
              <a:t>The version on the left shares the "shipping cost=$10" task box, but leads to complex code, which is not easily modified if say, the cost for one of the decisions changed.</a:t>
            </a:r>
          </a:p>
          <a:p>
            <a:r>
              <a:rPr lang="en-US" sz="2400" dirty="0"/>
              <a:t>Add the extra box and avoid the double branch (red arrow), as shown on the right.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pic>
        <p:nvPicPr>
          <p:cNvPr id="6" name="Picture 5" descr="Poorly designed flowchart, which has 2 decison boxes branching to the same action box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9" y="737349"/>
            <a:ext cx="4111238" cy="2806083"/>
          </a:xfrm>
          <a:prstGeom prst="rect">
            <a:avLst/>
          </a:prstGeom>
        </p:spPr>
      </p:pic>
      <p:pic>
        <p:nvPicPr>
          <p:cNvPr id="7" name="Picture 6" descr="Correctly designed flowchart, which has 2 decison boxes each branching to its own  separate action box below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906" y="715389"/>
            <a:ext cx="4000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7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32357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To test your program, you cannot try out all possible inputs</a:t>
            </a:r>
          </a:p>
          <a:p>
            <a:pPr marL="0" indent="0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If the program correctly computes one or two tax amounts in a given bracket, then we can assume it is correct.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should also test on the </a:t>
            </a:r>
            <a:r>
              <a:rPr lang="en-US" altLang="en-US" sz="2400" b="0" dirty="0">
                <a:latin typeface="Arial" panose="020B0604020202020204" pitchFamily="34" charset="0"/>
              </a:rPr>
              <a:t>boundary conditions</a:t>
            </a:r>
            <a:r>
              <a:rPr lang="en-US" altLang="en-US" sz="2400" b="0" i="0" dirty="0">
                <a:latin typeface="Arial" panose="020B0604020202020204" pitchFamily="34" charset="0"/>
              </a:rPr>
              <a:t>, at the endpoints of each bracket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            	this tests the &lt; vs. &lt;= situations.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Prepare Test Cases Ahead of Time</a:t>
            </a:r>
          </a:p>
        </p:txBody>
      </p:sp>
      <p:sp>
        <p:nvSpPr>
          <p:cNvPr id="16589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700" i="0" dirty="0">
              <a:latin typeface="Tekton Pro Ext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Here are some possible test cases for the tax program: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b="0" i="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i="0" u="sng" dirty="0">
                <a:latin typeface="Comic Sans MS" panose="030F0702030302020204" pitchFamily="66" charset="0"/>
              </a:rPr>
              <a:t>Test Case </a:t>
            </a:r>
            <a:r>
              <a:rPr lang="en-US" altLang="en-US" i="0" dirty="0">
                <a:latin typeface="Comic Sans MS" panose="030F0702030302020204" pitchFamily="66" charset="0"/>
              </a:rPr>
              <a:t>	</a:t>
            </a:r>
            <a:r>
              <a:rPr lang="en-US" altLang="en-US" i="0" u="sng" dirty="0">
                <a:latin typeface="Comic Sans MS" panose="030F0702030302020204" pitchFamily="66" charset="0"/>
              </a:rPr>
              <a:t>Expected Output </a:t>
            </a:r>
            <a:r>
              <a:rPr lang="en-US" altLang="en-US" i="0" dirty="0">
                <a:latin typeface="Comic Sans MS" panose="030F0702030302020204" pitchFamily="66" charset="0"/>
              </a:rPr>
              <a:t>	</a:t>
            </a:r>
            <a:r>
              <a:rPr lang="en-US" altLang="en-US" i="0" u="sng" dirty="0">
                <a:latin typeface="Comic Sans MS" panose="030F0702030302020204" pitchFamily="66" charset="0"/>
              </a:rPr>
              <a:t>Comment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30,000 s 		3,000 		10% bracket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72,000 s 		13,200 	3,200 + 25% of 40,000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50,000 m		5,000 		10% bracket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10,400 m		16,400 	6,400 + 25% of 40,000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32,000 m		3,200 		boundary case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latin typeface="Comic Sans MS" panose="030F0702030302020204" pitchFamily="66" charset="0"/>
              </a:rPr>
              <a:t>0 	s			0		boundary case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Test Cases, Boundary Values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381000" y="990601"/>
            <a:ext cx="7481888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6794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533400" y="838200"/>
            <a:ext cx="86106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an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 is nested inside another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statement, the following error may occur.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Can you find the problem with the following?</a:t>
            </a:r>
          </a:p>
          <a:p>
            <a:pPr>
              <a:spcBef>
                <a:spcPct val="20000"/>
              </a:spcBef>
            </a:pPr>
            <a:endParaRPr lang="en-US" altLang="en-US" sz="1600" i="0" dirty="0"/>
          </a:p>
          <a:p>
            <a:pPr>
              <a:spcBef>
                <a:spcPct val="20000"/>
              </a:spcBef>
            </a:pPr>
            <a:r>
              <a:rPr lang="en-US" altLang="en-US" i="0" dirty="0"/>
              <a:t>double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5.00;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$5 inside continental U.S.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if (country == "USA")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   if (state == "HI")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     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10.00;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Hawaii is more expensive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</a:t>
            </a:r>
            <a:r>
              <a:rPr lang="en-US" altLang="en-US" i="0" dirty="0">
                <a:solidFill>
                  <a:srgbClr val="FF0000"/>
                </a:solidFill>
              </a:rPr>
              <a:t>// Pitfall!</a:t>
            </a:r>
            <a:endParaRPr lang="en-US" altLang="en-US" i="0" dirty="0"/>
          </a:p>
          <a:p>
            <a:pPr>
              <a:spcBef>
                <a:spcPct val="20000"/>
              </a:spcBef>
            </a:pPr>
            <a:r>
              <a:rPr lang="en-US" altLang="en-US" i="0" dirty="0"/>
              <a:t>  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20.00;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As are foreign shipments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Dangling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  <a:endParaRPr lang="en-US" altLang="en-US" b="0" i="0">
              <a:latin typeface="Arial" panose="020B0604020202020204" pitchFamily="34" charset="0"/>
            </a:endParaRPr>
          </a:p>
        </p:txBody>
      </p:sp>
      <p:sp>
        <p:nvSpPr>
          <p:cNvPr id="16999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533400" y="83820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indentation level </a:t>
            </a:r>
            <a:r>
              <a:rPr lang="en-US" altLang="en-US" sz="2400" b="0" dirty="0">
                <a:latin typeface="Arial" panose="020B0604020202020204" pitchFamily="34" charset="0"/>
              </a:rPr>
              <a:t>seems</a:t>
            </a:r>
            <a:r>
              <a:rPr lang="en-US" altLang="en-US" sz="2400" b="0" i="0" dirty="0">
                <a:latin typeface="Arial" panose="020B0604020202020204" pitchFamily="34" charset="0"/>
              </a:rPr>
              <a:t> to suggest that the </a:t>
            </a:r>
            <a:r>
              <a:rPr lang="en-US" altLang="en-US" sz="2400" i="0" dirty="0"/>
              <a:t>else</a:t>
            </a:r>
            <a:r>
              <a:rPr lang="en-US" altLang="en-US" sz="2400" b="0" i="0" dirty="0">
                <a:latin typeface="Arial" panose="020B0604020202020204" pitchFamily="34" charset="0"/>
              </a:rPr>
              <a:t> is grouped with the test </a:t>
            </a:r>
            <a:r>
              <a:rPr lang="en-US" altLang="en-US" sz="2400" i="0" dirty="0"/>
              <a:t>country == "USA"</a:t>
            </a:r>
            <a:r>
              <a:rPr lang="en-US" altLang="en-US" sz="2400" b="0" i="0" dirty="0">
                <a:latin typeface="Arial" panose="020B0604020202020204" pitchFamily="34" charset="0"/>
              </a:rPr>
              <a:t>.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Unfortunately, that is not the case.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compiler </a:t>
            </a:r>
            <a:r>
              <a:rPr lang="en-US" altLang="en-US" sz="2400" b="0" dirty="0">
                <a:latin typeface="Arial" panose="020B0604020202020204" pitchFamily="34" charset="0"/>
              </a:rPr>
              <a:t>ignores</a:t>
            </a:r>
            <a:r>
              <a:rPr lang="en-US" altLang="en-US" sz="2400" b="0" i="0" dirty="0">
                <a:latin typeface="Arial" panose="020B0604020202020204" pitchFamily="34" charset="0"/>
              </a:rPr>
              <a:t> all indentation and matches the </a:t>
            </a:r>
            <a:r>
              <a:rPr lang="en-US" altLang="en-US" sz="2400" i="0" dirty="0"/>
              <a:t>else</a:t>
            </a:r>
            <a:r>
              <a:rPr lang="en-US" altLang="en-US" sz="2400" b="0" i="0" dirty="0">
                <a:latin typeface="Arial" panose="020B0604020202020204" pitchFamily="34" charset="0"/>
              </a:rPr>
              <a:t> with the preceding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16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i="0" dirty="0"/>
              <a:t>double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5.00;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$5 inside continental U.S.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if (country == "USA")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   if (state == "HI")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     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10.00;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Hawaii is more expensive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i="0" dirty="0">
                <a:solidFill>
                  <a:srgbClr val="FF0000"/>
                </a:solidFill>
              </a:rPr>
              <a:t>// Pitfall!</a:t>
            </a:r>
            <a:endParaRPr lang="en-US" altLang="en-US" i="0" dirty="0"/>
          </a:p>
          <a:p>
            <a:pPr>
              <a:spcBef>
                <a:spcPct val="20000"/>
              </a:spcBef>
            </a:pPr>
            <a:r>
              <a:rPr lang="en-US" altLang="en-US" i="0" dirty="0"/>
              <a:t>  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20.00;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				// As are foreign shipments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Dangling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  <a:r>
              <a:rPr lang="en-US" altLang="en-US">
                <a:ea typeface="ＭＳ Ｐゴシック" panose="020B0600070205080204" pitchFamily="34" charset="-128"/>
              </a:rPr>
              <a:t> Problem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  <a:endParaRPr lang="en-US" altLang="en-US" b="0" i="0">
              <a:latin typeface="Arial" panose="020B0604020202020204" pitchFamily="34" charset="0"/>
            </a:endParaRPr>
          </a:p>
        </p:txBody>
      </p:sp>
      <p:sp>
        <p:nvSpPr>
          <p:cNvPr id="17101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197708" y="1987378"/>
            <a:ext cx="8946292" cy="4337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double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5.00;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					// $5 inside continental U.S.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if (country == "USA")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solidFill>
                  <a:srgbClr val="FF0000"/>
                </a:solidFill>
              </a:rPr>
              <a:t>   if (state == "HI")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solidFill>
                  <a:srgbClr val="FF0000"/>
                </a:solidFill>
              </a:rPr>
              <a:t>      </a:t>
            </a:r>
            <a:r>
              <a:rPr lang="en-US" altLang="en-US" i="0" dirty="0" err="1">
                <a:solidFill>
                  <a:srgbClr val="FF0000"/>
                </a:solidFill>
              </a:rPr>
              <a:t>shipping_charge</a:t>
            </a:r>
            <a:r>
              <a:rPr lang="en-US" altLang="en-US" i="0" dirty="0">
                <a:solidFill>
                  <a:srgbClr val="FF0000"/>
                </a:solidFill>
              </a:rPr>
              <a:t> = 10.00;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solidFill>
                  <a:srgbClr val="FF0000"/>
                </a:solidFill>
              </a:rPr>
              <a:t>					// Hawaii is more expensive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>
                <a:solidFill>
                  <a:srgbClr val="FF0000"/>
                </a:solidFill>
              </a:rPr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</a:t>
            </a:r>
            <a:r>
              <a:rPr lang="en-US" altLang="en-US" i="0" dirty="0" err="1"/>
              <a:t>shipping_charge</a:t>
            </a:r>
            <a:r>
              <a:rPr lang="en-US" altLang="en-US" i="0" dirty="0"/>
              <a:t> = 20.00;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					// As are foreign shipments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Dangling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  <a:r>
              <a:rPr lang="en-US" altLang="en-US">
                <a:ea typeface="ＭＳ Ｐゴシック" panose="020B0600070205080204" pitchFamily="34" charset="-128"/>
              </a:rPr>
              <a:t> Problem – The Solution</a:t>
            </a:r>
          </a:p>
        </p:txBody>
      </p:sp>
      <p:sp>
        <p:nvSpPr>
          <p:cNvPr id="17613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96562" y="767202"/>
            <a:ext cx="884743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+mn-lt"/>
              </a:rPr>
              <a:t>So, is there a solution to the dangling </a:t>
            </a:r>
            <a:r>
              <a:rPr lang="en-US" altLang="en-US" sz="2400" i="0" dirty="0">
                <a:latin typeface="+mn-lt"/>
                <a:cs typeface="Courier New" panose="02070309020205020404" pitchFamily="49" charset="0"/>
              </a:rPr>
              <a:t>else</a:t>
            </a:r>
            <a:r>
              <a:rPr lang="en-US" altLang="en-US" sz="2400" b="0" i="0" dirty="0">
                <a:latin typeface="+mn-lt"/>
                <a:cs typeface="Courier New" panose="02070309020205020404" pitchFamily="49" charset="0"/>
              </a:rPr>
              <a:t> problem.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+mn-lt"/>
                <a:cs typeface="Courier New" panose="02070309020205020404" pitchFamily="49" charset="0"/>
              </a:rPr>
              <a:t>You can put one statement in a block, inside braces. </a:t>
            </a:r>
            <a:endParaRPr lang="en-US" altLang="en-US" sz="2400" i="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430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Variables and Operators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9438" y="928688"/>
            <a:ext cx="7677150" cy="45259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evaluate a logical condition in one part of a program and use it elsewhere.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To store a condition 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you use a Boolean variable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Variables of type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can hold exactly two values,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integers; </a:t>
            </a:r>
            <a:r>
              <a:rPr lang="en-US" altLang="en-US" sz="2000" dirty="0">
                <a:ea typeface="ＭＳ Ｐゴシック" panose="020B0600070205080204" pitchFamily="34" charset="-128"/>
              </a:rPr>
              <a:t>they are special values, just for Boolean variables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BUT actually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zero, and any non-zero value is treated as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61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510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if()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1135737"/>
            <a:ext cx="864973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(condition)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statement1; //executed if condition is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  //the else part is optional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statement2; //executed if condition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//braces are optional but recommended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3082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Variables</a:t>
            </a:r>
          </a:p>
        </p:txBody>
      </p:sp>
      <p:sp>
        <p:nvSpPr>
          <p:cNvPr id="184323" name="Rectangle 7"/>
          <p:cNvSpPr>
            <a:spLocks noChangeArrowheads="1"/>
          </p:cNvSpPr>
          <p:nvPr/>
        </p:nvSpPr>
        <p:spPr bwMode="auto">
          <a:xfrm>
            <a:off x="371475" y="914400"/>
            <a:ext cx="8772525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Here is a definition of a Boolean variable, initialized to </a:t>
            </a:r>
            <a:r>
              <a:rPr lang="en-US" altLang="en-US" sz="2400" i="0"/>
              <a:t>false</a:t>
            </a:r>
            <a:r>
              <a:rPr lang="en-US" altLang="en-US" sz="2400" b="0" i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en-US" altLang="en-US" sz="3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/>
              <a:t>bool failed = false;</a:t>
            </a:r>
          </a:p>
          <a:p>
            <a:pPr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It can be set by an intervening statement so that you can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use the value </a:t>
            </a:r>
            <a:r>
              <a:rPr lang="en-US" altLang="en-US" sz="2400" b="0">
                <a:latin typeface="Arial" panose="020B0604020202020204" pitchFamily="34" charset="0"/>
              </a:rPr>
              <a:t>later</a:t>
            </a:r>
            <a:r>
              <a:rPr lang="en-US" altLang="en-US" sz="2400" b="0" i="0">
                <a:latin typeface="Arial" panose="020B0604020202020204" pitchFamily="34" charset="0"/>
              </a:rPr>
              <a:t> in your program to make a decision:</a:t>
            </a:r>
          </a:p>
          <a:p>
            <a:pPr>
              <a:spcBef>
                <a:spcPct val="20000"/>
              </a:spcBef>
            </a:pPr>
            <a:endParaRPr lang="en-US" altLang="en-US" sz="10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/>
              <a:t>// Only executed if failed has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// been set to true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if (failed)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	...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}</a:t>
            </a:r>
          </a:p>
        </p:txBody>
      </p:sp>
      <p:sp>
        <p:nvSpPr>
          <p:cNvPr id="1843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Operators Motivation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Suppose you need to write a program that processes temperature values, and you want to test whether a given temperature corresponds to liquid water.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At sea level, water freezes at 0 degrees Celsius and boils at 100 degrees.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Water is liquid if the temperature is greater than zero and less than 100.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This not a simple test condition.</a:t>
            </a:r>
          </a:p>
        </p:txBody>
      </p:sp>
      <p:sp>
        <p:nvSpPr>
          <p:cNvPr id="1873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Operators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29487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you make complex decisions, you often need to combine Boolean values.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An operator that combines Boolean conditions is called a Boolean operator.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Boolean operators take one or two Boolean values or expressions and combine them into a resultant Boolean value.</a:t>
            </a:r>
          </a:p>
        </p:txBody>
      </p:sp>
      <p:sp>
        <p:nvSpPr>
          <p:cNvPr id="1884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>
                <a:ea typeface="ＭＳ Ｐゴシック" panose="020B0600070205080204" pitchFamily="34" charset="-128"/>
              </a:rPr>
              <a:t> (and)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29487" cy="535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C++,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when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conditions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&gt; 0 &amp;&amp; temp &lt;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temp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within the range, then both the left-hand side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the right-hand side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making the whole expression’s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all other cases, the whole expression’s value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89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>
                <a:ea typeface="ＭＳ Ｐゴシック" panose="020B0600070205080204" pitchFamily="34" charset="-128"/>
              </a:rPr>
              <a:t> (or)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the result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at least one of the conditions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is written as two adjacent vertical bar symbols.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&lt;= 0 || temp &gt;=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either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the whole expression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only way “Not liquid” won’t appear is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90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>
                <a:ea typeface="ＭＳ Ｐゴシック" panose="020B0600070205080204" pitchFamily="34" charset="-128"/>
              </a:rPr>
              <a:t> (not)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874713"/>
            <a:ext cx="7808912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invert a condition with the logical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takes a single condition and evaluates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that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the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(!frozen) {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frozen"; 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“Not frozen” will be written only when frozen contains the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1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Truth Tables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14401"/>
            <a:ext cx="8707437" cy="12982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This information is traditionally collected into a table called a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truth 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where A and B denote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 or Boolean expressions.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92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65155"/>
              </p:ext>
            </p:extLst>
          </p:nvPr>
        </p:nvGraphicFramePr>
        <p:xfrm>
          <a:off x="378178" y="2585157"/>
          <a:ext cx="8229600" cy="1990725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 &amp;&amp;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8178" y="22127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1)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68677"/>
              </p:ext>
            </p:extLst>
          </p:nvPr>
        </p:nvGraphicFramePr>
        <p:xfrm>
          <a:off x="198963" y="857250"/>
          <a:ext cx="8771469" cy="5295899"/>
        </p:xfrm>
        <a:graphic>
          <a:graphicData uri="http://schemas.openxmlformats.org/drawingml/2006/table">
            <a:tbl>
              <a:tblPr/>
              <a:tblGrid>
                <a:gridCol w="161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8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Table 6 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Boolean Operators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2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&amp;&amp;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Only 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 Note that the &lt; operator has a higher precedence than the &amp;&amp; 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100 &lt; 200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|| is not a test for “either-or”. If both conditions are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, the result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6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The expression 0 &lt; 200 is true, which is converted to 1. The expression 1 &lt; 100 is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2)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89462"/>
              </p:ext>
            </p:extLst>
          </p:nvPr>
        </p:nvGraphicFramePr>
        <p:xfrm>
          <a:off x="186263" y="939800"/>
          <a:ext cx="8771469" cy="5160504"/>
        </p:xfrm>
        <a:graphic>
          <a:graphicData uri="http://schemas.openxmlformats.org/drawingml/2006/table">
            <a:tbl>
              <a:tblPr/>
              <a:tblGrid>
                <a:gridCol w="137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87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 &amp;&amp; 10 &gt; 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–10 is not zero. It is converted to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 &amp;&amp; x&lt;100 || x== 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 &amp;&amp; x&lt;100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|| x== 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&amp;&amp; operator has a higher precedence than the || 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!(0 &lt; 200)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 &lt; 200 is true, therefore its negation is 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There is no need to compare a Boolean variable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It is clearer to use ! than to compare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8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Common Error –  Combining Multiple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914400"/>
            <a:ext cx="8772525" cy="5387975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 Consider the expression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if(0 &lt;= temp &lt;= 100)…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This looks just like the mathematical test:</a:t>
            </a:r>
          </a:p>
          <a:p>
            <a:pPr>
              <a:buFontTx/>
              <a:buNone/>
            </a:pPr>
            <a:br>
              <a:rPr lang="en-US" altLang="en-US" sz="10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0 ≤ temp ≤ 100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Unfortunately, it is not.  It will compile OK, but will not run the way you expect.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DO NOT USE THAT SYNTAX IN C++.  INSTEAD, USE the Boolean &amp;&amp; operator to combine two pair compares:</a:t>
            </a:r>
          </a:p>
          <a:p>
            <a:pPr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if(0 &lt;= temp &amp;&amp; temp &lt;= 100)…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96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687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Statement, Example without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3925"/>
            <a:ext cx="731520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Here is another way to write this code: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only need to decrement</a:t>
            </a:r>
            <a:b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when the floor is greater than 13.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can set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before testing: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--;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 No else needed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(And you’ll notice we used the decrement operator this time.)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Another common error, along the same lines, is to write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&amp;&amp; y &gt; 0) ... // Error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 of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&gt; 0 &amp;&amp; y &gt; 0) ...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						(</a:t>
            </a:r>
            <a:r>
              <a:rPr lang="en-US" altLang="en-US" i="0" dirty="0"/>
              <a:t>x</a:t>
            </a:r>
            <a:r>
              <a:rPr lang="en-US" altLang="en-US" b="0" i="0" dirty="0">
                <a:latin typeface="Arial" panose="020B0604020202020204" pitchFamily="34" charset="0"/>
              </a:rPr>
              <a:t> and </a:t>
            </a:r>
            <a:r>
              <a:rPr lang="en-US" altLang="en-US" i="0" dirty="0"/>
              <a:t>y</a:t>
            </a:r>
            <a:r>
              <a:rPr lang="en-US" altLang="en-US" b="0" i="0" dirty="0">
                <a:latin typeface="Arial" panose="020B0604020202020204" pitchFamily="34" charset="0"/>
              </a:rPr>
              <a:t> are </a:t>
            </a:r>
            <a:r>
              <a:rPr lang="en-US" altLang="en-US" i="0" dirty="0" err="1"/>
              <a:t>int</a:t>
            </a:r>
            <a:r>
              <a:rPr lang="en-US" altLang="en-US" b="0" i="0" dirty="0" err="1">
                <a:latin typeface="Arial" panose="020B0604020202020204" pitchFamily="34" charset="0"/>
              </a:rPr>
              <a:t>s</a:t>
            </a:r>
            <a:r>
              <a:rPr lang="en-US" altLang="en-US" b="0" i="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/>
          </a:p>
        </p:txBody>
      </p:sp>
      <p:sp>
        <p:nvSpPr>
          <p:cNvPr id="2017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1732" name="Rectangle 11"/>
          <p:cNvSpPr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Combining Multiple Relational Operators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07388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Confusing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dirty="0">
                <a:ea typeface="ＭＳ Ｐゴシック" panose="020B0600070205080204" pitchFamily="34" charset="-128"/>
              </a:rPr>
              <a:t> Conditions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quite common that the individual conditions are nicely set apart in a bulleted list, but with little indication of how they should be combined.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Our tax code is a good example of this.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03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Consider these instructions for filing a tax return.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are of single filing status if any one of the following is true: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never married.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legally separated or divorced on the last day of the tax 	year.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widowed, and did not remarry.</a:t>
            </a:r>
          </a:p>
          <a:p>
            <a:pPr>
              <a:spcBef>
                <a:spcPct val="20000"/>
              </a:spcBef>
            </a:pPr>
            <a:endParaRPr lang="en-US" altLang="en-US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Is this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situation?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Since the test passes if any one of the conditions is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, you must combine the conditions with the </a:t>
            </a:r>
            <a:r>
              <a:rPr lang="en-US" altLang="en-US" sz="2400" i="0" dirty="0"/>
              <a:t>or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operator.</a:t>
            </a:r>
          </a:p>
        </p:txBody>
      </p:sp>
      <p:sp>
        <p:nvSpPr>
          <p:cNvPr id="20480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4804" name="Rectangle 2"/>
          <p:cNvSpPr>
            <a:spLocks noChangeArrowheads="1"/>
          </p:cNvSpPr>
          <p:nvPr/>
        </p:nvSpPr>
        <p:spPr bwMode="auto">
          <a:xfrm>
            <a:off x="0" y="1524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Common Error – Confusing </a:t>
            </a:r>
            <a:r>
              <a:rPr lang="en-US" altLang="en-US" sz="2600" i="0">
                <a:solidFill>
                  <a:srgbClr val="0033CC"/>
                </a:solidFill>
              </a:rPr>
              <a:t>&amp;&amp;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>
                <a:solidFill>
                  <a:srgbClr val="0033CC"/>
                </a:solidFill>
              </a:rPr>
              <a:t>||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Conditions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Elsewhere, the same instructions:</a:t>
            </a:r>
          </a:p>
          <a:p>
            <a:pPr>
              <a:spcBef>
                <a:spcPct val="20000"/>
              </a:spcBef>
            </a:pP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may use the status of married filing jointly if all five of the following conditions are true: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Your spouse died less than two years ago and you did not remarry.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have a child whom you can claim as dependent.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That child lived in your home for all of the tax year.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paid over half the cost of keeping up your home for this child.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filed a joint return with your spouse the year he or she died.</a:t>
            </a: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endParaRPr lang="en-US" altLang="en-US" sz="2600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Because all of the conditions must be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for the test to pass, you must combine them with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582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582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Confusing </a:t>
            </a:r>
            <a:r>
              <a:rPr lang="en-US" altLang="en-US" sz="2600" i="0" dirty="0">
                <a:solidFill>
                  <a:srgbClr val="0033CC"/>
                </a:solidFill>
              </a:rPr>
              <a:t>&amp;&amp;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 dirty="0">
                <a:solidFill>
                  <a:srgbClr val="0033CC"/>
                </a:solidFill>
              </a:rPr>
              <a:t>||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Conditions, continued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When does an expression become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or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9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&amp;&amp; expression &amp;&amp; expression &amp;&amp;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&amp;&amp;’s, we can stop after finding the first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endParaRPr lang="en-US" altLang="en-US" sz="10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|| expression || expression ||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’s, we can stop after finding the first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This is called </a:t>
            </a:r>
            <a:r>
              <a:rPr lang="en-US" altLang="en-US" sz="2400" b="0" dirty="0">
                <a:latin typeface="Arial" panose="020B0604020202020204" pitchFamily="34" charset="0"/>
              </a:rPr>
              <a:t>short circuit evaluation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088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8900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Short Circuit Evaluation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92101" y="914400"/>
            <a:ext cx="8620406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Suppose we want to charge a higher shipping rate if we don’t ship within the continental </a:t>
            </a:r>
            <a:r>
              <a:rPr lang="en-US" altLang="en-US" sz="2400" b="0" i="0" dirty="0">
                <a:latin typeface="+mn-lt"/>
              </a:rPr>
              <a:t>United States</a:t>
            </a:r>
            <a:r>
              <a:rPr lang="en-US" altLang="en-US" sz="2400" b="0" i="0" dirty="0">
                <a:latin typeface="StempelGaramond-Roman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(!(country ==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"HI"))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This test is a little bit complicated.</a:t>
            </a:r>
          </a:p>
          <a:p>
            <a:pPr>
              <a:spcBef>
                <a:spcPct val="20000"/>
              </a:spcBef>
            </a:pPr>
            <a:endParaRPr lang="en-US" altLang="en-US" sz="18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 				 	</a:t>
            </a:r>
            <a:r>
              <a:rPr lang="en-US" altLang="en-US" sz="2400" b="0" i="0" dirty="0" err="1">
                <a:latin typeface="StempelGaramond-Roman" charset="0"/>
              </a:rPr>
              <a:t>DeMorgan’s</a:t>
            </a:r>
            <a:r>
              <a:rPr lang="en-US" altLang="en-US" sz="2400" b="0" i="0" dirty="0">
                <a:latin typeface="StempelGaramond-Roman" charset="0"/>
              </a:rPr>
              <a:t> Law to the rescue!</a:t>
            </a:r>
          </a:p>
        </p:txBody>
      </p:sp>
      <p:sp>
        <p:nvSpPr>
          <p:cNvPr id="2109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094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DeMorgan’s Law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 allows us to rewrite complicated </a:t>
            </a:r>
            <a:r>
              <a:rPr lang="en-US" altLang="en-US" sz="2400" b="0" dirty="0">
                <a:latin typeface="Arial" panose="020B0604020202020204" pitchFamily="34" charset="0"/>
              </a:rPr>
              <a:t>not/and/or</a:t>
            </a:r>
            <a:r>
              <a:rPr lang="en-US" altLang="en-US" sz="2400" b="0" i="0" dirty="0">
                <a:latin typeface="Arial" panose="020B0604020202020204" pitchFamily="34" charset="0"/>
              </a:rPr>
              <a:t> messes so that they are more clearly read.</a:t>
            </a:r>
            <a:endParaRPr lang="en-US" altLang="en-US" sz="24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(country !=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"HI")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24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Ah, much nicer.</a:t>
            </a:r>
            <a:br>
              <a:rPr lang="en-US" altLang="en-US" sz="2400" b="0" i="0" dirty="0">
                <a:latin typeface="StempelGaramond-Roman" charset="0"/>
              </a:rPr>
            </a:br>
            <a:endParaRPr lang="en-US" altLang="en-US" sz="12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		But how did they do that?	</a:t>
            </a:r>
          </a:p>
        </p:txBody>
      </p:sp>
      <p:sp>
        <p:nvSpPr>
          <p:cNvPr id="2119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1972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Law, continued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!(A &amp;&amp;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||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!(A ||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&amp;&amp;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299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2996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 Equivalencies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Examples: </a:t>
            </a:r>
            <a:r>
              <a:rPr lang="en-US" dirty="0" err="1"/>
              <a:t>DeMorgan's</a:t>
            </a:r>
            <a:r>
              <a:rPr lang="en-US" dirty="0"/>
              <a:t>,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938029"/>
            <a:ext cx="9110133" cy="4525962"/>
          </a:xfrm>
        </p:spPr>
        <p:txBody>
          <a:bodyPr/>
          <a:lstStyle/>
          <a:p>
            <a:r>
              <a:rPr lang="en-US" sz="2800" dirty="0"/>
              <a:t>Simplify the following logical conditions: </a:t>
            </a:r>
          </a:p>
          <a:p>
            <a:pPr marL="85725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 bool b; //definition of variables</a:t>
            </a:r>
          </a:p>
          <a:p>
            <a:pPr marL="857250" lvl="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 5 || n ==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!=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&gt;=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|| n &gt;= 5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!(n &lt;= 5)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!!b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true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471600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19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Flowcharts</a:t>
            </a:r>
          </a:p>
        </p:txBody>
      </p:sp>
      <p:sp>
        <p:nvSpPr>
          <p:cNvPr id="296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9700" name="Picture 7" descr="Flowchart with else statement has a diamond decision box leading to 2 action boxes below.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8" y="1475493"/>
            <a:ext cx="3996157" cy="31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3111" y="5712178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else					Without else</a:t>
            </a:r>
          </a:p>
        </p:txBody>
      </p:sp>
      <p:pic>
        <p:nvPicPr>
          <p:cNvPr id="6" name="Picture 5" descr="Flowchart without else statement has a diamond decision box leading to 1 action box below for the true condition, and another arrow line bypassing the box, for the false condition.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25" y="1475494"/>
            <a:ext cx="4105750" cy="298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3822" y="926571"/>
            <a:ext cx="5919611" cy="3154362"/>
          </a:xfrm>
        </p:spPr>
        <p:txBody>
          <a:bodyPr/>
          <a:lstStyle/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Let’s return to the elevator program to consider input validation.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Assume that the elevator panel has buttons labeled 1 through 20 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but not 13!</a:t>
            </a:r>
            <a:r>
              <a:rPr lang="en-US" altLang="en-US" sz="2400" dirty="0">
                <a:ea typeface="ＭＳ Ｐゴシック" panose="020B0600070205080204" pitchFamily="34" charset="-128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Possible illegal inputs: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number 13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Zero or a negative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number larger than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value that is not a sequence of digits, such as five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each of these cases, we will give an error message and exit the program.</a:t>
            </a:r>
          </a:p>
          <a:p>
            <a:pPr marL="0" indent="0"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7" name="Picture 6" descr="Again, the photo of the elevator floor button panel with no floor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Statements: Code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366" y="990600"/>
            <a:ext cx="8778433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>
                <a:ea typeface="+mn-ea"/>
                <a:cs typeface="+mn-cs"/>
              </a:rPr>
              <a:t>It is simple to guard against an input of 13, or outside the range of floors: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if (floor == 13)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cout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&lt;&lt; "Error: "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" There is no thirteenth floor."</a:t>
            </a:r>
            <a:br>
              <a:rPr lang="en-US" sz="1800" b="1" dirty="0">
                <a:latin typeface="Courier New" pitchFamily="49" charset="0"/>
                <a:ea typeface="+mn-ea"/>
                <a:cs typeface="+mn-cs"/>
              </a:rPr>
            </a:b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   &lt;&lt; </a:t>
            </a:r>
            <a:r>
              <a:rPr lang="en-US" sz="1800" b="1" dirty="0" err="1">
                <a:latin typeface="Courier New" pitchFamily="49" charset="0"/>
                <a:ea typeface="+mn-ea"/>
                <a:cs typeface="+mn-cs"/>
              </a:rPr>
              <a:t>endl</a:t>
            </a: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   return 1;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ea typeface="+mn-ea"/>
                <a:cs typeface="+mn-cs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&lt;= 0 || floor &gt; 20)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"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" The floor must be between 1 and 20."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18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191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ea typeface="ＭＳ Ｐゴシック" panose="020B0600070205080204" pitchFamily="34" charset="-128"/>
              </a:rPr>
              <a:t>to exit the program upon Error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944563"/>
            <a:ext cx="7300913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statement: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1;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immediately exits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function and therefore terminates the program.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a convention to return  the value 0 if the program completes normally, and a non-zero value when an error is encountered.</a:t>
            </a:r>
          </a:p>
        </p:txBody>
      </p:sp>
      <p:sp>
        <p:nvSpPr>
          <p:cNvPr id="220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626" y="957263"/>
            <a:ext cx="797025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What if the user does not type a number in response to the prompt?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‘F’ ‘o’ ‘u’ ‘r’ is not an integer response.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is executed, and the user types in a bad input, the integer variable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not set.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Instead, the input stream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set to a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222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Example of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cin.fail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806097"/>
            <a:ext cx="8448675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 can call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fail()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member function to test for that failed state.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you can test for bad user input this way: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1;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In a later chapter, we will explain how to clear the failed state, so further input can be taken.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ea typeface="ＭＳ Ｐゴシック" panose="020B0600070205080204" pitchFamily="34" charset="-128"/>
            </a:endParaRPr>
          </a:p>
        </p:txBody>
      </p:sp>
      <p:sp>
        <p:nvSpPr>
          <p:cNvPr id="224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Statements – Elevator Program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6868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The following statements check various input errors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cin.fail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Not an integer."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==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There is no thirteenth floor."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&lt;= 0 || floor &gt; 20)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"Error: The floor must be between 1 and 20." &lt;&lt;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6327775" y="974725"/>
            <a:ext cx="233997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i="0">
                <a:latin typeface="Arial" panose="020B0604020202020204" pitchFamily="34" charset="0"/>
              </a:rPr>
              <a:t>ch03/elevator2.cpp</a:t>
            </a:r>
          </a:p>
        </p:txBody>
      </p:sp>
      <p:sp>
        <p:nvSpPr>
          <p:cNvPr id="22630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Input Validation with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Statements – Elevator Program, Pt.2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34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// Now we know that the input is valid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273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2171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#1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17600"/>
            <a:ext cx="8478838" cy="52022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 implements a decision.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The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 allows a program to carry out    different actions depending on the nature of the data to be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processed.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b="1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Implement comparisons of numbers and objects.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Relational operators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&lt;=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&gt;=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!=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are used to compare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numbers and strings.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Lexicographic order is used to compare strings.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	"car" is less than "cart"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000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Complex decisions require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if()…else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statements.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Multiple alternatives are required for decisions that have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more than two cases.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• When using multiple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if()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statements, pay attention to the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order of the conditions.</a:t>
            </a: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83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Chapter Summary Part #2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113" y="746125"/>
            <a:ext cx="8759825" cy="56324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Implement decisions whose branches require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decisions.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When a decision statement is contained inside the branch of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another decision statement, the statements are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nested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Nested decisions are required for problems that have &gt;=2   levels of decision making, such as the tax code.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latin typeface="StempelGaramond-Roman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Draw flowcharts to visualize control flow in a program.</a:t>
            </a:r>
            <a:endParaRPr lang="en-US" altLang="en-US" sz="2400" b="1" dirty="0">
              <a:latin typeface="LucidaSans-Bold" charset="0"/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Flow charts are made up of elements for tasks, input/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outputs, and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Each branch of a decision can contain tasks and further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decisions.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• Never point an arrow inside another branch.</a:t>
            </a:r>
            <a:endParaRPr lang="en-US" altLang="en-US" sz="2400" dirty="0">
              <a:latin typeface="StempelGaramond-Roman" charset="0"/>
              <a:ea typeface="ＭＳ Ｐゴシック" panose="020B0600070205080204" pitchFamily="34" charset="-128"/>
            </a:endParaRPr>
          </a:p>
        </p:txBody>
      </p:sp>
      <p:sp>
        <p:nvSpPr>
          <p:cNvPr id="2293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6301</Words>
  <Application>Microsoft Office PowerPoint</Application>
  <PresentationFormat>On-screen Show (4:3)</PresentationFormat>
  <Paragraphs>1472</Paragraphs>
  <Slides>101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4" baseType="lpstr">
      <vt:lpstr>ＭＳ Ｐゴシック</vt:lpstr>
      <vt:lpstr>Arial</vt:lpstr>
      <vt:lpstr>Arial (Body)</vt:lpstr>
      <vt:lpstr>Comic Sans MS</vt:lpstr>
      <vt:lpstr>Courier New</vt:lpstr>
      <vt:lpstr>LucidaSans-Bold</vt:lpstr>
      <vt:lpstr>LucidaSansTypewriter</vt:lpstr>
      <vt:lpstr>LucidaSansTypewriter-Bd</vt:lpstr>
      <vt:lpstr>StempelGaramond-Roman</vt:lpstr>
      <vt:lpstr>Tekton Pro Ext</vt:lpstr>
      <vt:lpstr>Times</vt:lpstr>
      <vt:lpstr>Default Design</vt:lpstr>
      <vt:lpstr>Equation</vt:lpstr>
      <vt:lpstr>Chapter Three: Decisions</vt:lpstr>
      <vt:lpstr>Chapter Goals</vt:lpstr>
      <vt:lpstr>Topic 1</vt:lpstr>
      <vt:lpstr>The if Statement</vt:lpstr>
      <vt:lpstr>The if Statement: Elevator Example</vt:lpstr>
      <vt:lpstr>if() Elevator Example Code</vt:lpstr>
      <vt:lpstr>Syntax of the if() Statement</vt:lpstr>
      <vt:lpstr>The if Statement, Example without an else</vt:lpstr>
      <vt:lpstr>The if Statement Flowcharts</vt:lpstr>
      <vt:lpstr>The if Statement – A Complete Elevator Program</vt:lpstr>
      <vt:lpstr>The if Statement – Brace Layout</vt:lpstr>
      <vt:lpstr>The if Statement – Brace Layout, continued</vt:lpstr>
      <vt:lpstr>The if Statement – Always Use Braces</vt:lpstr>
      <vt:lpstr>The if Statement – Common Error – The Do-nothing Statement</vt:lpstr>
      <vt:lpstr>The if Statement – Indent when Nesting</vt:lpstr>
      <vt:lpstr>Indent when Nesting</vt:lpstr>
      <vt:lpstr>?: The Conditional Operator</vt:lpstr>
      <vt:lpstr>The Conditional Operator vs. an if()</vt:lpstr>
      <vt:lpstr>The if Statement – Removing Duplication</vt:lpstr>
      <vt:lpstr>The if Statement – Duplication Removed</vt:lpstr>
      <vt:lpstr>Topic 2</vt:lpstr>
      <vt:lpstr>Relational Operators: Table 1</vt:lpstr>
      <vt:lpstr>Relational Operator Examples: Table 2 (Part 1)</vt:lpstr>
      <vt:lpstr>Relational Operator Examples: Table 2 (Part 2)</vt:lpstr>
      <vt:lpstr>Relational Operators – Some Notes</vt:lpstr>
      <vt:lpstr>Common Error – Confusing = and ==</vt:lpstr>
      <vt:lpstr>Confusing = and ==</vt:lpstr>
      <vt:lpstr>Kinds of Error Messages</vt:lpstr>
      <vt:lpstr>Common Error – Exact Comparison of Floating-Point Numbers</vt:lpstr>
      <vt:lpstr>Exact Comparison of Floating-Point Yields Unexpected Value</vt:lpstr>
      <vt:lpstr>How to Compare Floating-Point Numbers</vt:lpstr>
      <vt:lpstr>Comparison of Floating-Point Numbers: Tolerance</vt:lpstr>
      <vt:lpstr>Lexicographical Ordering of Strings</vt:lpstr>
      <vt:lpstr>Comparing Strings</vt:lpstr>
      <vt:lpstr>String Comparison Proceeds Letter by Letter</vt:lpstr>
      <vt:lpstr>Topic 3</vt:lpstr>
      <vt:lpstr>Multiple Alternatives Need Multiple Nested if() Statements</vt:lpstr>
      <vt:lpstr>Flowchart for the Richter Scale Code</vt:lpstr>
      <vt:lpstr>Multiple Alternatives (Richter Scale Code)</vt:lpstr>
      <vt:lpstr>Multiple Alternatives – Order of Tests</vt:lpstr>
      <vt:lpstr>Multiple Alternatives – Wrong Order of Tests</vt:lpstr>
      <vt:lpstr>The switch Statement vs. the if statement</vt:lpstr>
      <vt:lpstr>The switch Statement</vt:lpstr>
      <vt:lpstr>break statements in the switch statement</vt:lpstr>
      <vt:lpstr>Topic 4</vt:lpstr>
      <vt:lpstr>Nested Branches – Taxes</vt:lpstr>
      <vt:lpstr>Flowchart for Tax Table Decisions</vt:lpstr>
      <vt:lpstr>Nested Branches – Taxes – Complete Code part 1</vt:lpstr>
      <vt:lpstr>Nested Branches – Taxes (Code part 2)</vt:lpstr>
      <vt:lpstr>Nested Branches – Taxes (Code part 3)</vt:lpstr>
      <vt:lpstr>Hand-Tracing</vt:lpstr>
      <vt:lpstr>Hand-Tracing, How to</vt:lpstr>
      <vt:lpstr>Hand-Tracing the Tax Program</vt:lpstr>
      <vt:lpstr>Hand-Tracing, Filling in the Trace Table</vt:lpstr>
      <vt:lpstr>Hand-Tracing #2</vt:lpstr>
      <vt:lpstr>Hand-Tracing #3</vt:lpstr>
      <vt:lpstr>Hand-Tracing #4</vt:lpstr>
      <vt:lpstr>Hand-Tracing #5</vt:lpstr>
      <vt:lpstr>Topic 5</vt:lpstr>
      <vt:lpstr>Creating Flowcharts</vt:lpstr>
      <vt:lpstr>Don't Draw an Arrow to Another Branch Arrow</vt:lpstr>
      <vt:lpstr>Topic 6</vt:lpstr>
      <vt:lpstr>Prepare Test Cases Ahead of Time</vt:lpstr>
      <vt:lpstr>Test Cases, Boundary Values</vt:lpstr>
      <vt:lpstr>The Dangling else</vt:lpstr>
      <vt:lpstr>The Dangling else Problem</vt:lpstr>
      <vt:lpstr>The Dangling else Problem – The Solution</vt:lpstr>
      <vt:lpstr>Topic 7</vt:lpstr>
      <vt:lpstr>Boolean Variables and Operators</vt:lpstr>
      <vt:lpstr>Boolean Variables</vt:lpstr>
      <vt:lpstr>Boolean Operators Motivation</vt:lpstr>
      <vt:lpstr>Boolean Operators</vt:lpstr>
      <vt:lpstr>The Boolean Operator &amp;&amp; (and)</vt:lpstr>
      <vt:lpstr>The Boolean Operator || (or)</vt:lpstr>
      <vt:lpstr>The Boolean Operator ! (not)</vt:lpstr>
      <vt:lpstr>Boolean Operator Truth Tables</vt:lpstr>
      <vt:lpstr>Boolean Operator Examples: Table 6 (Part 1)</vt:lpstr>
      <vt:lpstr>Boolean Operator Examples: Table 6 (Part 2)</vt:lpstr>
      <vt:lpstr>Common Error –  Combining Multiple Relational Operators</vt:lpstr>
      <vt:lpstr>PowerPoint Presentation</vt:lpstr>
      <vt:lpstr>Confusing &amp;&amp; and ||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 Examples: DeMorgan's, et al</vt:lpstr>
      <vt:lpstr>Topic 8</vt:lpstr>
      <vt:lpstr>Input Validation with if Statements</vt:lpstr>
      <vt:lpstr>Input Validation with if Statements: Code</vt:lpstr>
      <vt:lpstr>Using return to exit the program upon Error</vt:lpstr>
      <vt:lpstr>Input Validation: cin.fail()</vt:lpstr>
      <vt:lpstr>Example of cin.fail()</vt:lpstr>
      <vt:lpstr>Input Validation with if Statements – Elevator Program</vt:lpstr>
      <vt:lpstr>Input Validation with if Statements – Elevator Program, Pt.2</vt:lpstr>
      <vt:lpstr>Topic 9</vt:lpstr>
      <vt:lpstr>Chapter Summary Part #1</vt:lpstr>
      <vt:lpstr>Chapter Summary Part #2</vt:lpstr>
      <vt:lpstr>Chapter Summary Part #3</vt:lpstr>
      <vt:lpstr>Chapter Summary Part #4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Graig Donini</cp:lastModifiedBy>
  <cp:revision>1891</cp:revision>
  <dcterms:created xsi:type="dcterms:W3CDTF">2010-12-29T15:18:28Z</dcterms:created>
  <dcterms:modified xsi:type="dcterms:W3CDTF">2017-11-17T04:28:07Z</dcterms:modified>
</cp:coreProperties>
</file>