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1"/>
  </p:notesMasterIdLst>
  <p:sldIdLst>
    <p:sldId id="375" r:id="rId2"/>
    <p:sldId id="532" r:id="rId3"/>
    <p:sldId id="908" r:id="rId4"/>
    <p:sldId id="533" r:id="rId5"/>
    <p:sldId id="537" r:id="rId6"/>
    <p:sldId id="538" r:id="rId7"/>
    <p:sldId id="840" r:id="rId8"/>
    <p:sldId id="541" r:id="rId9"/>
    <p:sldId id="543" r:id="rId10"/>
    <p:sldId id="917" r:id="rId11"/>
    <p:sldId id="560" r:id="rId12"/>
    <p:sldId id="845" r:id="rId13"/>
    <p:sldId id="884" r:id="rId14"/>
    <p:sldId id="885" r:id="rId15"/>
    <p:sldId id="909" r:id="rId16"/>
    <p:sldId id="835" r:id="rId17"/>
    <p:sldId id="573" r:id="rId18"/>
    <p:sldId id="577" r:id="rId19"/>
    <p:sldId id="910" r:id="rId20"/>
    <p:sldId id="585" r:id="rId21"/>
    <p:sldId id="586" r:id="rId22"/>
    <p:sldId id="587" r:id="rId23"/>
    <p:sldId id="886" r:id="rId24"/>
    <p:sldId id="888" r:id="rId25"/>
    <p:sldId id="887" r:id="rId26"/>
    <p:sldId id="889" r:id="rId27"/>
    <p:sldId id="890" r:id="rId28"/>
    <p:sldId id="891" r:id="rId29"/>
    <p:sldId id="911" r:id="rId30"/>
    <p:sldId id="892" r:id="rId31"/>
    <p:sldId id="893" r:id="rId32"/>
    <p:sldId id="894" r:id="rId33"/>
    <p:sldId id="895" r:id="rId34"/>
    <p:sldId id="896" r:id="rId35"/>
    <p:sldId id="912" r:id="rId36"/>
    <p:sldId id="855" r:id="rId37"/>
    <p:sldId id="856" r:id="rId38"/>
    <p:sldId id="860" r:id="rId39"/>
    <p:sldId id="862" r:id="rId40"/>
    <p:sldId id="913" r:id="rId41"/>
    <p:sldId id="601" r:id="rId42"/>
    <p:sldId id="617" r:id="rId43"/>
    <p:sldId id="618" r:id="rId44"/>
    <p:sldId id="620" r:id="rId45"/>
    <p:sldId id="613" r:id="rId46"/>
    <p:sldId id="627" r:id="rId47"/>
    <p:sldId id="630" r:id="rId48"/>
    <p:sldId id="632" r:id="rId49"/>
    <p:sldId id="633" r:id="rId50"/>
    <p:sldId id="634" r:id="rId51"/>
    <p:sldId id="626" r:id="rId52"/>
    <p:sldId id="637" r:id="rId53"/>
    <p:sldId id="642" r:id="rId54"/>
    <p:sldId id="645" r:id="rId55"/>
    <p:sldId id="646" r:id="rId56"/>
    <p:sldId id="647" r:id="rId57"/>
    <p:sldId id="649" r:id="rId58"/>
    <p:sldId id="650" r:id="rId59"/>
    <p:sldId id="651" r:id="rId60"/>
    <p:sldId id="652" r:id="rId61"/>
    <p:sldId id="653" r:id="rId62"/>
    <p:sldId id="655" r:id="rId63"/>
    <p:sldId id="656" r:id="rId64"/>
    <p:sldId id="838" r:id="rId65"/>
    <p:sldId id="660" r:id="rId66"/>
    <p:sldId id="664" r:id="rId67"/>
    <p:sldId id="605" r:id="rId68"/>
    <p:sldId id="667" r:id="rId69"/>
    <p:sldId id="671" r:id="rId70"/>
    <p:sldId id="914" r:id="rId71"/>
    <p:sldId id="673" r:id="rId72"/>
    <p:sldId id="674" r:id="rId73"/>
    <p:sldId id="677" r:id="rId74"/>
    <p:sldId id="678" r:id="rId75"/>
    <p:sldId id="683" r:id="rId76"/>
    <p:sldId id="680" r:id="rId77"/>
    <p:sldId id="682" r:id="rId78"/>
    <p:sldId id="606" r:id="rId79"/>
    <p:sldId id="684" r:id="rId80"/>
    <p:sldId id="686" r:id="rId81"/>
    <p:sldId id="897" r:id="rId82"/>
    <p:sldId id="898" r:id="rId83"/>
    <p:sldId id="915" r:id="rId84"/>
    <p:sldId id="608" r:id="rId85"/>
    <p:sldId id="692" r:id="rId86"/>
    <p:sldId id="693" r:id="rId87"/>
    <p:sldId id="899" r:id="rId88"/>
    <p:sldId id="698" r:id="rId89"/>
    <p:sldId id="699" r:id="rId90"/>
    <p:sldId id="878" r:id="rId91"/>
    <p:sldId id="705" r:id="rId92"/>
    <p:sldId id="900" r:id="rId93"/>
    <p:sldId id="702" r:id="rId94"/>
    <p:sldId id="609" r:id="rId95"/>
    <p:sldId id="707" r:id="rId96"/>
    <p:sldId id="706" r:id="rId97"/>
    <p:sldId id="879" r:id="rId98"/>
    <p:sldId id="880" r:id="rId99"/>
    <p:sldId id="916" r:id="rId100"/>
    <p:sldId id="901" r:id="rId101"/>
    <p:sldId id="902" r:id="rId102"/>
    <p:sldId id="903" r:id="rId103"/>
    <p:sldId id="904" r:id="rId104"/>
    <p:sldId id="905" r:id="rId105"/>
    <p:sldId id="906" r:id="rId106"/>
    <p:sldId id="907" r:id="rId107"/>
    <p:sldId id="610" r:id="rId108"/>
    <p:sldId id="881" r:id="rId109"/>
    <p:sldId id="883" r:id="rId1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8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FFE9CC"/>
    <a:srgbClr val="FF0000"/>
    <a:srgbClr val="FFCC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 autoAdjust="0"/>
    <p:restoredTop sz="94533" autoAdjust="0"/>
  </p:normalViewPr>
  <p:slideViewPr>
    <p:cSldViewPr snapToGrid="0">
      <p:cViewPr varScale="1">
        <p:scale>
          <a:sx n="101" d="100"/>
          <a:sy n="101" d="100"/>
        </p:scale>
        <p:origin x="2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0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40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47ADF864-668C-41EE-909F-F9B2ABFE9B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999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DF864-668C-41EE-909F-F9B2ABFE9B75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365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DF864-668C-41EE-909F-F9B2ABFE9B75}" type="slidenum">
              <a:rPr lang="en-US" altLang="en-US" smtClean="0"/>
              <a:pPr/>
              <a:t>103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626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35074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32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4928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7785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7962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8709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9596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2155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2510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1508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5448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 	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Courier New" charset="0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+mj-lt"/>
          <a:ea typeface="MS PGothic" pitchFamily="34" charset="-128"/>
          <a:cs typeface="MS PGothic" pitchFamily="3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05400" y="5334000"/>
            <a:ext cx="3733800" cy="457200"/>
          </a:xfrm>
        </p:spPr>
        <p:txBody>
          <a:bodyPr/>
          <a:lstStyle/>
          <a:p>
            <a:pPr eaLnBrk="1" hangingPunct="1"/>
            <a:r>
              <a:rPr lang="en-US" altLang="en-US" b="0" dirty="0"/>
              <a:t>Chapter Five: Functions</a:t>
            </a:r>
          </a:p>
        </p:txBody>
      </p:sp>
      <p:pic>
        <p:nvPicPr>
          <p:cNvPr id="3" name="Picture 2" descr="Photo of capucino machine and person using it.  Like the machine, a function takes inputs and produces outputs, hiding messy details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843087"/>
            <a:ext cx="3695700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307" y="835881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Functions as black boxes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Implementing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Parameter passing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Return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Functions without return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Reusable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Stepwise refinement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Variable scope and </a:t>
            </a:r>
            <a:r>
              <a:rPr lang="en-US" sz="2800" dirty="0" err="1"/>
              <a:t>globals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Reference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Recursive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31389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443" y="814664"/>
            <a:ext cx="8229600" cy="4525962"/>
          </a:xfrm>
        </p:spPr>
        <p:txBody>
          <a:bodyPr/>
          <a:lstStyle/>
          <a:p>
            <a:r>
              <a:rPr lang="en-US" sz="2400" dirty="0"/>
              <a:t>A recursive function is a function that calls itself.</a:t>
            </a:r>
          </a:p>
          <a:p>
            <a:r>
              <a:rPr lang="en-US" sz="2400" dirty="0"/>
              <a:t>Recursion may provide a simpler implementation than a function that iterates (loops) to calculate an answer</a:t>
            </a:r>
          </a:p>
          <a:p>
            <a:pPr lvl="1"/>
            <a:r>
              <a:rPr lang="en-US" sz="2000" dirty="0"/>
              <a:t>By calling itself (and the new copy calling </a:t>
            </a:r>
            <a:r>
              <a:rPr lang="en-US" sz="2000" b="1" i="1" dirty="0"/>
              <a:t>itself</a:t>
            </a:r>
            <a:r>
              <a:rPr lang="en-US" sz="2000" dirty="0"/>
              <a:t>), multiple iterations are automatically created and handled by the computer hardware’s function-call-stack mechanism</a:t>
            </a:r>
          </a:p>
          <a:p>
            <a:pPr lvl="1"/>
            <a:endParaRPr lang="en-US" sz="2000" dirty="0"/>
          </a:p>
          <a:p>
            <a:r>
              <a:rPr lang="en-US" sz="2400" dirty="0"/>
              <a:t>For example, to print a text triangle: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[][]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[][][]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[][][][]</a:t>
            </a:r>
          </a:p>
          <a:p>
            <a:r>
              <a:rPr lang="en-US" sz="2400" dirty="0"/>
              <a:t>Using a function we’ll define as: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print_triangle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side_length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160610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443" y="814664"/>
            <a:ext cx="8229600" cy="4525962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[][]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[][][]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[][][][]</a:t>
            </a:r>
          </a:p>
          <a:p>
            <a:r>
              <a:rPr lang="en-US" sz="2400" dirty="0"/>
              <a:t>The function call would  be:</a:t>
            </a:r>
          </a:p>
          <a:p>
            <a:pPr marL="457200" lvl="1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print_triangle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  <a:endParaRPr lang="en-US" sz="2000" dirty="0"/>
          </a:p>
          <a:p>
            <a:r>
              <a:rPr lang="en-US" sz="2400" dirty="0"/>
              <a:t>Pseudocode of a recursive version, for an arbitrary side length:</a:t>
            </a:r>
          </a:p>
          <a:p>
            <a:endParaRPr lang="en-US" sz="2400" dirty="0"/>
          </a:p>
          <a:p>
            <a:pPr marL="800100" lvl="2" indent="0">
              <a:buNone/>
            </a:pP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If side length &lt; 1, return.</a:t>
            </a:r>
          </a:p>
          <a:p>
            <a:pPr marL="800100" lvl="2" indent="0">
              <a:buNone/>
            </a:pP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Else, call </a:t>
            </a:r>
            <a:r>
              <a:rPr lang="en-US" sz="2000" dirty="0" err="1">
                <a:latin typeface="Comic Sans MS" panose="030F0702030302020204" pitchFamily="66" charset="0"/>
                <a:cs typeface="Courier New" panose="02070309020205020404" pitchFamily="49" charset="0"/>
              </a:rPr>
              <a:t>print_triangle</a:t>
            </a: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 with side length = side length -1.</a:t>
            </a:r>
          </a:p>
          <a:p>
            <a:pPr marL="800100" lvl="2" indent="0">
              <a:buNone/>
            </a:pPr>
            <a:r>
              <a:rPr lang="en-US" sz="2000" dirty="0">
                <a:latin typeface="Comic Sans MS" panose="030F0702030302020204" pitchFamily="66" charset="0"/>
                <a:cs typeface="Courier New" panose="02070309020205020404" pitchFamily="49" charset="0"/>
              </a:rPr>
              <a:t>Then print a line consisting of side length [] symbols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112338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 C++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212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print_triangle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side_length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side_length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1) { return;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print_triangle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side_length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- 1);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side_length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"[]";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cs typeface="Courier New" panose="02070309020205020404" pitchFamily="49" charset="0"/>
              </a:rPr>
              <a:t>A recursive function works by calling itself with successively simpler input values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746061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678" y="1145969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requirements ensure that the recursion is successful:</a:t>
            </a:r>
          </a:p>
          <a:p>
            <a:endParaRPr lang="en-US" dirty="0"/>
          </a:p>
          <a:p>
            <a:pPr marL="1314450" lvl="2" indent="-514350">
              <a:buFont typeface="+mj-lt"/>
              <a:buAutoNum type="arabicPeriod"/>
            </a:pPr>
            <a:r>
              <a:rPr lang="en-US" dirty="0"/>
              <a:t>Every recursive call must simplify the task in some way.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dirty="0"/>
              <a:t>There must be special cases to handle the simplest tasks directly. </a:t>
            </a:r>
          </a:p>
          <a:p>
            <a:pPr marL="1314450" lvl="2" indent="-514350">
              <a:buFont typeface="+mj-lt"/>
              <a:buAutoNum type="arabicPeriod"/>
            </a:pPr>
            <a:endParaRPr lang="en-US" dirty="0"/>
          </a:p>
          <a:p>
            <a:pPr marL="400050" lvl="1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print_triangle</a:t>
            </a:r>
            <a:r>
              <a:rPr lang="en-US" sz="2400" dirty="0"/>
              <a:t> function calls itself again with smaller and smaller side lengths. Eventually the side length must reach 0, and the function stops calling itself.</a:t>
            </a:r>
          </a:p>
          <a:p>
            <a:pPr marL="1314450" lvl="2" indent="-514350">
              <a:buFont typeface="+mj-lt"/>
              <a:buAutoNum type="arabicPeriod"/>
            </a:pPr>
            <a:endParaRPr lang="en-US" dirty="0"/>
          </a:p>
          <a:p>
            <a:pPr marL="1314450" lvl="2" indent="-514350">
              <a:buFont typeface="+mj-lt"/>
              <a:buAutoNum type="arabicPeriod"/>
            </a:pPr>
            <a:endParaRPr lang="en-US" dirty="0"/>
          </a:p>
          <a:p>
            <a:pPr marL="1314450" lvl="2" indent="-514350">
              <a:buFont typeface="+mj-lt"/>
              <a:buAutoNum type="arabicPeriod"/>
            </a:pPr>
            <a:endParaRPr lang="en-US" dirty="0"/>
          </a:p>
          <a:p>
            <a:pPr marL="1314450" lvl="2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778254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Tracing the Calls to the Recursive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65" y="1145969"/>
            <a:ext cx="8975035" cy="4525962"/>
          </a:xfrm>
        </p:spPr>
        <p:txBody>
          <a:bodyPr/>
          <a:lstStyle/>
          <a:p>
            <a:r>
              <a:rPr lang="en-US" sz="2400" dirty="0"/>
              <a:t>The call </a:t>
            </a:r>
            <a:r>
              <a:rPr lang="en-US" sz="2400" dirty="0" err="1"/>
              <a:t>print_triangle</a:t>
            </a:r>
            <a:r>
              <a:rPr lang="en-US" sz="2400" dirty="0"/>
              <a:t>(4) calls </a:t>
            </a:r>
            <a:r>
              <a:rPr lang="en-US" sz="2400" dirty="0" err="1"/>
              <a:t>print_triangle</a:t>
            </a:r>
            <a:r>
              <a:rPr lang="en-US" sz="2400" dirty="0"/>
              <a:t>(3).</a:t>
            </a:r>
          </a:p>
          <a:p>
            <a:pPr lvl="1"/>
            <a:r>
              <a:rPr lang="en-US" sz="2400" dirty="0"/>
              <a:t>The call </a:t>
            </a:r>
            <a:r>
              <a:rPr lang="en-US" sz="2400" dirty="0" err="1"/>
              <a:t>print_triangle</a:t>
            </a:r>
            <a:r>
              <a:rPr lang="en-US" sz="2400" dirty="0"/>
              <a:t>(3) calls </a:t>
            </a:r>
            <a:r>
              <a:rPr lang="en-US" sz="2400" dirty="0" err="1"/>
              <a:t>print_triangle</a:t>
            </a:r>
            <a:r>
              <a:rPr lang="en-US" sz="2400" dirty="0"/>
              <a:t>(2).</a:t>
            </a:r>
          </a:p>
          <a:p>
            <a:pPr lvl="2"/>
            <a:r>
              <a:rPr lang="en-US" dirty="0"/>
              <a:t>The call </a:t>
            </a:r>
            <a:r>
              <a:rPr lang="en-US" dirty="0" err="1"/>
              <a:t>print_triangle</a:t>
            </a:r>
            <a:r>
              <a:rPr lang="en-US" dirty="0"/>
              <a:t>(2) calls </a:t>
            </a:r>
            <a:r>
              <a:rPr lang="en-US" dirty="0" err="1"/>
              <a:t>print_triangle</a:t>
            </a:r>
            <a:r>
              <a:rPr lang="en-US" dirty="0"/>
              <a:t>(1).</a:t>
            </a:r>
          </a:p>
          <a:p>
            <a:pPr lvl="3"/>
            <a:r>
              <a:rPr lang="en-US" sz="2400" dirty="0"/>
              <a:t>The call </a:t>
            </a:r>
            <a:r>
              <a:rPr lang="en-US" sz="2400" dirty="0" err="1"/>
              <a:t>print_triangle</a:t>
            </a:r>
            <a:r>
              <a:rPr lang="en-US" sz="2400" dirty="0"/>
              <a:t>(1) calls </a:t>
            </a:r>
            <a:r>
              <a:rPr lang="en-US" sz="2400" dirty="0" err="1"/>
              <a:t>print_triangle</a:t>
            </a:r>
            <a:r>
              <a:rPr lang="en-US" sz="2400" dirty="0"/>
              <a:t>(0).</a:t>
            </a:r>
          </a:p>
          <a:p>
            <a:pPr lvl="4"/>
            <a:r>
              <a:rPr lang="en-US" sz="2400" dirty="0"/>
              <a:t>The call </a:t>
            </a:r>
            <a:r>
              <a:rPr lang="en-US" sz="2400" dirty="0" err="1"/>
              <a:t>print_triangle</a:t>
            </a:r>
            <a:r>
              <a:rPr lang="en-US" sz="2400" dirty="0"/>
              <a:t>(0) returns, doing nothing.</a:t>
            </a:r>
          </a:p>
          <a:p>
            <a:pPr lvl="3"/>
            <a:r>
              <a:rPr lang="en-US" sz="2400" dirty="0"/>
              <a:t>The call </a:t>
            </a:r>
            <a:r>
              <a:rPr lang="en-US" sz="2400" dirty="0" err="1"/>
              <a:t>print_triangle</a:t>
            </a:r>
            <a:r>
              <a:rPr lang="en-US" sz="2400" dirty="0"/>
              <a:t>(1) prints [].</a:t>
            </a:r>
          </a:p>
          <a:p>
            <a:pPr lvl="2"/>
            <a:r>
              <a:rPr lang="en-US" dirty="0"/>
              <a:t>The call </a:t>
            </a:r>
            <a:r>
              <a:rPr lang="en-US" dirty="0" err="1"/>
              <a:t>print_triangle</a:t>
            </a:r>
            <a:r>
              <a:rPr lang="en-US" dirty="0"/>
              <a:t>(2) prints [][].</a:t>
            </a:r>
          </a:p>
          <a:p>
            <a:pPr lvl="1"/>
            <a:r>
              <a:rPr lang="en-US" sz="2400" dirty="0"/>
              <a:t>The call </a:t>
            </a:r>
            <a:r>
              <a:rPr lang="en-US" sz="2400" dirty="0" err="1"/>
              <a:t>print_triangle</a:t>
            </a:r>
            <a:r>
              <a:rPr lang="en-US" sz="2400" dirty="0"/>
              <a:t>(3) prints [][][].</a:t>
            </a:r>
          </a:p>
          <a:p>
            <a:r>
              <a:rPr lang="en-US" sz="2400" dirty="0"/>
              <a:t>The call </a:t>
            </a:r>
            <a:r>
              <a:rPr lang="en-US" sz="2400" dirty="0" err="1"/>
              <a:t>print_triangle</a:t>
            </a:r>
            <a:r>
              <a:rPr lang="en-US" sz="2400" dirty="0"/>
              <a:t>(4) prints [][][][].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394047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Think Recursively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54" y="843206"/>
            <a:ext cx="8229600" cy="5862393"/>
          </a:xfrm>
        </p:spPr>
        <p:txBody>
          <a:bodyPr/>
          <a:lstStyle/>
          <a:p>
            <a:r>
              <a:rPr lang="en-US" sz="2000" dirty="0"/>
              <a:t>Just focus on reducing the problem to a simpler one with a call to the same function with smaller inputs</a:t>
            </a:r>
          </a:p>
          <a:p>
            <a:pPr lvl="1"/>
            <a:r>
              <a:rPr lang="en-US" sz="1800" dirty="0"/>
              <a:t>And include the exit case with no additional call, when the input reaches the limit, so that the recursion eventually stops</a:t>
            </a:r>
          </a:p>
          <a:p>
            <a:r>
              <a:rPr lang="en-US" sz="2000" dirty="0"/>
              <a:t>Example: summing the digits of an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/>
              <a:t> input such as 1729: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Break the input into parts that can themselves be inputs to the problem</a:t>
            </a:r>
          </a:p>
          <a:p>
            <a:pPr lvl="2"/>
            <a:r>
              <a:rPr lang="en-US" sz="1800" dirty="0"/>
              <a:t>Save &amp; remove the last digit and re-call with the remaining digits as input</a:t>
            </a:r>
          </a:p>
          <a:p>
            <a:pPr lvl="3"/>
            <a:r>
              <a:rPr lang="en-US" sz="1600" dirty="0"/>
              <a:t>Save it with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%10 </a:t>
            </a:r>
            <a:r>
              <a:rPr lang="en-US" sz="1600" dirty="0"/>
              <a:t>and remove it with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/10</a:t>
            </a:r>
            <a:r>
              <a:rPr lang="en-US" sz="1600" dirty="0"/>
              <a:t>.</a:t>
            </a:r>
          </a:p>
          <a:p>
            <a:pPr marL="457200" lvl="1" indent="0">
              <a:buNone/>
            </a:pPr>
            <a:r>
              <a:rPr lang="en-US" sz="1800" dirty="0"/>
              <a:t>2.  Combine the solutions with simpler inputs into a solution of the original problem. </a:t>
            </a:r>
          </a:p>
          <a:p>
            <a:pPr lvl="3"/>
            <a:r>
              <a:rPr lang="en-US" sz="1400" dirty="0"/>
              <a:t>Total that saved digit plus the return from the call</a:t>
            </a:r>
          </a:p>
          <a:p>
            <a:pPr lvl="3"/>
            <a:r>
              <a:rPr lang="en-US" sz="1400" dirty="0"/>
              <a:t>Return the total</a:t>
            </a:r>
          </a:p>
          <a:p>
            <a:pPr marL="457200" lvl="1" indent="0">
              <a:buNone/>
            </a:pPr>
            <a:r>
              <a:rPr lang="en-US" sz="2000" dirty="0"/>
              <a:t>3. Find solutions to the simplest inputs (the stopping points).</a:t>
            </a:r>
          </a:p>
          <a:p>
            <a:pPr lvl="3"/>
            <a:r>
              <a:rPr lang="en-US" sz="1400" dirty="0"/>
              <a:t>	Terminate recursion when input=0</a:t>
            </a:r>
          </a:p>
          <a:p>
            <a:pPr marL="457200" lvl="1" indent="0">
              <a:buNone/>
            </a:pPr>
            <a:r>
              <a:rPr lang="en-US" sz="2000" dirty="0"/>
              <a:t>4. Combine the simple cases and the reduction step.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64025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52400"/>
            <a:ext cx="8475785" cy="533400"/>
          </a:xfrm>
        </p:spPr>
        <p:txBody>
          <a:bodyPr/>
          <a:lstStyle/>
          <a:p>
            <a:r>
              <a:rPr lang="en-US" dirty="0"/>
              <a:t>How to Think Recursively: the Code and a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308" y="735196"/>
            <a:ext cx="8229600" cy="577990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digit_sum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Special case for terminating the recursion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(n == 0) { return 0; }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// General case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digit_sum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 / 10) + n % 10;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/>
              <a:t>The call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(1729) </a:t>
            </a:r>
            <a:r>
              <a:rPr lang="en-US" sz="1800" dirty="0"/>
              <a:t>calls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(172).</a:t>
            </a:r>
          </a:p>
          <a:p>
            <a:pPr lvl="1"/>
            <a:r>
              <a:rPr lang="en-US" sz="1800" dirty="0"/>
              <a:t>The call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(172)</a:t>
            </a:r>
            <a:r>
              <a:rPr lang="en-US" sz="1800" dirty="0"/>
              <a:t> calls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(17).</a:t>
            </a:r>
          </a:p>
          <a:p>
            <a:pPr lvl="2"/>
            <a:r>
              <a:rPr lang="en-US" sz="1800" dirty="0"/>
              <a:t>The call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(17)</a:t>
            </a:r>
            <a:r>
              <a:rPr lang="en-US" sz="1800" dirty="0"/>
              <a:t> calls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</a:p>
          <a:p>
            <a:pPr lvl="3"/>
            <a:r>
              <a:rPr lang="en-US" sz="1800" dirty="0"/>
              <a:t>The call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(1) </a:t>
            </a:r>
            <a:r>
              <a:rPr lang="en-US" sz="1800" dirty="0"/>
              <a:t>calls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en-US" sz="1800" dirty="0"/>
              <a:t>.</a:t>
            </a:r>
          </a:p>
          <a:p>
            <a:pPr lvl="4"/>
            <a:r>
              <a:rPr lang="en-US" sz="1800" dirty="0"/>
              <a:t>The call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(0) </a:t>
            </a:r>
            <a:r>
              <a:rPr lang="en-US" sz="1800" dirty="0"/>
              <a:t>returns 0.</a:t>
            </a:r>
          </a:p>
          <a:p>
            <a:pPr lvl="3"/>
            <a:r>
              <a:rPr lang="en-US" sz="1800" dirty="0"/>
              <a:t>The call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en-US" sz="1800" dirty="0"/>
              <a:t> returns 1.</a:t>
            </a:r>
          </a:p>
          <a:p>
            <a:pPr lvl="2"/>
            <a:r>
              <a:rPr lang="en-US" sz="1800" dirty="0"/>
              <a:t>The call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(17) </a:t>
            </a:r>
            <a:r>
              <a:rPr lang="en-US" sz="1800" dirty="0"/>
              <a:t>returns 1+7 = 8</a:t>
            </a:r>
          </a:p>
          <a:p>
            <a:pPr lvl="1"/>
            <a:r>
              <a:rPr lang="en-US" sz="1800" dirty="0"/>
              <a:t>The call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(172) </a:t>
            </a:r>
            <a:r>
              <a:rPr lang="en-US" sz="1800" dirty="0"/>
              <a:t>returns 8+2 = 10</a:t>
            </a:r>
          </a:p>
          <a:p>
            <a:r>
              <a:rPr lang="en-US" sz="1800" dirty="0"/>
              <a:t>The call 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(1729) </a:t>
            </a:r>
            <a:r>
              <a:rPr lang="en-US" sz="1800" dirty="0"/>
              <a:t>resumes and returns 10+9 = 19.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49212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05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SUMMARY (Part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9633" y="877707"/>
            <a:ext cx="8524147" cy="4525962"/>
          </a:xfrm>
        </p:spPr>
        <p:txBody>
          <a:bodyPr/>
          <a:lstStyle/>
          <a:p>
            <a:r>
              <a:rPr lang="en-US" sz="2400" dirty="0"/>
              <a:t>Understand functions, arguments, and return values.</a:t>
            </a:r>
          </a:p>
          <a:p>
            <a:pPr lvl="1"/>
            <a:r>
              <a:rPr lang="en-US" sz="1800" dirty="0"/>
              <a:t>A function is a named sequence of instructions.</a:t>
            </a:r>
          </a:p>
          <a:p>
            <a:pPr lvl="1"/>
            <a:r>
              <a:rPr lang="en-US" sz="1800" dirty="0"/>
              <a:t>Arguments are supplied when a function is called. </a:t>
            </a:r>
          </a:p>
          <a:p>
            <a:pPr lvl="1"/>
            <a:r>
              <a:rPr lang="en-US" sz="1800" dirty="0"/>
              <a:t>The return value is the result that the function computes.</a:t>
            </a:r>
          </a:p>
          <a:p>
            <a:r>
              <a:rPr lang="en-US" sz="2400" dirty="0"/>
              <a:t>Be able to implement functions.</a:t>
            </a:r>
          </a:p>
          <a:p>
            <a:pPr lvl="1"/>
            <a:r>
              <a:rPr lang="en-US" sz="1800" dirty="0"/>
              <a:t>When defining a function, you provide a name for the function, a variable for each argument, and a type for the result.</a:t>
            </a:r>
          </a:p>
          <a:p>
            <a:pPr lvl="1"/>
            <a:r>
              <a:rPr lang="en-US" sz="1800" dirty="0"/>
              <a:t>Function comments explain the purpose of the function, the meaning of the parameter variables and return value, as well as any special requirements.</a:t>
            </a:r>
          </a:p>
          <a:p>
            <a:r>
              <a:rPr lang="en-US" sz="2400" dirty="0"/>
              <a:t>Describe the process of parameter passing.</a:t>
            </a:r>
          </a:p>
          <a:p>
            <a:pPr lvl="1"/>
            <a:r>
              <a:rPr lang="en-US" sz="1800" dirty="0"/>
              <a:t>Parameter variables hold the argument values supplied in the function call.</a:t>
            </a:r>
          </a:p>
          <a:p>
            <a:r>
              <a:rPr lang="en-US" sz="2400" dirty="0"/>
              <a:t>Describe the process of returning a value from a function.</a:t>
            </a:r>
          </a:p>
          <a:p>
            <a:pPr lvl="1"/>
            <a:r>
              <a:rPr lang="en-US" sz="1800" dirty="0"/>
              <a:t>The return statement terminates a function call and yields the function result. 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06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SUMMARY (Part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7703" y="980103"/>
            <a:ext cx="8229600" cy="4525962"/>
          </a:xfrm>
        </p:spPr>
        <p:txBody>
          <a:bodyPr/>
          <a:lstStyle/>
          <a:p>
            <a:r>
              <a:rPr lang="en-US" sz="2400" dirty="0"/>
              <a:t>Design and implement functions without return values.</a:t>
            </a:r>
          </a:p>
          <a:p>
            <a:pPr lvl="1"/>
            <a:r>
              <a:rPr lang="en-US" sz="2000" dirty="0"/>
              <a:t>Use a return type of void to indicate that a function does not return a value.</a:t>
            </a:r>
          </a:p>
          <a:p>
            <a:r>
              <a:rPr lang="en-US" sz="2400" dirty="0"/>
              <a:t>Develop functions that can be reused for multiple problems.</a:t>
            </a:r>
          </a:p>
          <a:p>
            <a:pPr lvl="1"/>
            <a:r>
              <a:rPr lang="en-US" sz="2000" dirty="0"/>
              <a:t>Eliminate replicated code or pseudocode by defining a function.</a:t>
            </a:r>
          </a:p>
          <a:p>
            <a:pPr lvl="1"/>
            <a:r>
              <a:rPr lang="en-US" sz="2000" dirty="0"/>
              <a:t>Design your functions to be reusable. Supply parameter variables with values that can vary when the function is reused.</a:t>
            </a:r>
          </a:p>
          <a:p>
            <a:r>
              <a:rPr lang="en-US" sz="2400" dirty="0"/>
              <a:t>Apply the design principle of stepwise refinement.</a:t>
            </a:r>
          </a:p>
          <a:p>
            <a:pPr lvl="1"/>
            <a:r>
              <a:rPr lang="en-US" sz="2000" dirty="0"/>
              <a:t>Decompose complex tasks into simpler ones.</a:t>
            </a:r>
          </a:p>
          <a:p>
            <a:pPr lvl="1"/>
            <a:r>
              <a:rPr lang="en-US" sz="2000" dirty="0"/>
              <a:t>When you discover that you need a function, write a description of the parameter variables and return values.</a:t>
            </a:r>
          </a:p>
          <a:p>
            <a:pPr lvl="1"/>
            <a:r>
              <a:rPr lang="en-US" sz="2000" dirty="0"/>
              <a:t>A function may require simpler functions to carry out its work.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07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SUMMARY (Part 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3961" y="877529"/>
            <a:ext cx="8598310" cy="4525962"/>
          </a:xfrm>
        </p:spPr>
        <p:txBody>
          <a:bodyPr/>
          <a:lstStyle/>
          <a:p>
            <a:r>
              <a:rPr lang="en-US" sz="2000" dirty="0"/>
              <a:t> Determine the scope of variables in a program.</a:t>
            </a:r>
          </a:p>
          <a:p>
            <a:pPr lvl="1"/>
            <a:r>
              <a:rPr lang="en-US" sz="1600" dirty="0"/>
              <a:t>The scope of a variable is the part of the program in which it is visible.</a:t>
            </a:r>
          </a:p>
          <a:p>
            <a:pPr lvl="1"/>
            <a:r>
              <a:rPr lang="en-US" sz="1600" dirty="0"/>
              <a:t>A variable in a nested block shadows a variable with the same name in an outer block.</a:t>
            </a:r>
          </a:p>
          <a:p>
            <a:pPr lvl="1"/>
            <a:r>
              <a:rPr lang="en-US" sz="1600" dirty="0"/>
              <a:t>A local variable is defined inside a function. A global variable is defined outside a function.</a:t>
            </a:r>
          </a:p>
          <a:p>
            <a:pPr lvl="1"/>
            <a:r>
              <a:rPr lang="en-US" sz="1600" dirty="0"/>
              <a:t>Avoid global variables in your programs.</a:t>
            </a:r>
          </a:p>
          <a:p>
            <a:r>
              <a:rPr lang="en-US" sz="2000" dirty="0"/>
              <a:t>Describe how reference parameters work.</a:t>
            </a:r>
          </a:p>
          <a:p>
            <a:pPr lvl="1"/>
            <a:r>
              <a:rPr lang="en-US" sz="1600" dirty="0"/>
              <a:t>Modifying a value parameter has no effect on the caller.</a:t>
            </a:r>
          </a:p>
          <a:p>
            <a:pPr lvl="1"/>
            <a:r>
              <a:rPr lang="en-US" sz="1600" dirty="0"/>
              <a:t>A reference parameter refers to a variable that is supplied in a function call.</a:t>
            </a:r>
          </a:p>
          <a:p>
            <a:pPr lvl="1"/>
            <a:r>
              <a:rPr lang="en-US" sz="1600" dirty="0"/>
              <a:t>Modifying a reference parameter updates the variable that was supplied in the call.</a:t>
            </a:r>
          </a:p>
          <a:p>
            <a:r>
              <a:rPr lang="en-US" sz="2000" dirty="0"/>
              <a:t>Understand recursive function calls and implement recursive functions.</a:t>
            </a:r>
          </a:p>
          <a:p>
            <a:pPr lvl="1"/>
            <a:r>
              <a:rPr lang="en-US" sz="1600" dirty="0"/>
              <a:t>A recursive computation solves a problem by using the solution of the same problem with simpler inputs.</a:t>
            </a:r>
          </a:p>
          <a:p>
            <a:pPr lvl="1"/>
            <a:r>
              <a:rPr lang="en-US" sz="1600" dirty="0"/>
              <a:t>For a recursion to terminate, there must be special cases for the simplest inputs.</a:t>
            </a:r>
          </a:p>
          <a:p>
            <a:pPr lvl="1"/>
            <a:r>
              <a:rPr lang="en-US" sz="1600" dirty="0"/>
              <a:t>The key to finding a recursive solution is reducing the input to a simpler input for the same problem.</a:t>
            </a:r>
          </a:p>
          <a:p>
            <a:pPr lvl="1"/>
            <a:r>
              <a:rPr lang="en-US" sz="1600" dirty="0"/>
              <a:t>When designing a recursive solution, do not worry about multiple nested calls. Simply focus on reducing a problem to a slightly simpler one.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Implementing Functions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834932"/>
            <a:ext cx="8458200" cy="4525962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Example: </a:t>
            </a:r>
            <a:r>
              <a:rPr lang="en-US" altLang="en-US" sz="2400" dirty="0">
                <a:latin typeface="Comic Sans MS" panose="030F0702030302020204" pitchFamily="66" charset="0"/>
              </a:rPr>
              <a:t>Calculate the volume of a cube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When writing this function, you need to: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• Pick a good, descriptive name for the function</a:t>
            </a:r>
            <a:br>
              <a:rPr lang="en-US" altLang="en-US" sz="2400" dirty="0"/>
            </a:br>
            <a:br>
              <a:rPr lang="en-US" altLang="en-US" sz="1600" dirty="0"/>
            </a:br>
            <a:endParaRPr lang="en-US" altLang="en-US" sz="1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• Give a type and a name for each parameter. </a:t>
            </a:r>
            <a:br>
              <a:rPr lang="en-US" altLang="en-US" sz="500" dirty="0"/>
            </a:br>
            <a:r>
              <a:rPr lang="en-US" altLang="en-US" sz="2400" dirty="0"/>
              <a:t>There will be one parameter for each piece</a:t>
            </a:r>
            <a:br>
              <a:rPr lang="en-US" altLang="en-US" sz="2400" dirty="0"/>
            </a:br>
            <a:r>
              <a:rPr lang="en-US" altLang="en-US" sz="2400" dirty="0"/>
              <a:t>of information the function needs to do its job.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• Specify the type of the return type:</a:t>
            </a:r>
            <a:endParaRPr lang="en-US" altLang="en-US" sz="2800" dirty="0"/>
          </a:p>
          <a:p>
            <a:pPr eaLnBrk="1" hangingPunct="1">
              <a:lnSpc>
                <a:spcPct val="80000"/>
              </a:lnSpc>
              <a:buFontTx/>
              <a:buNone/>
            </a:pPr>
            <a:br>
              <a:rPr lang="en-US" altLang="en-US" sz="2400" dirty="0"/>
            </a:br>
            <a:r>
              <a:rPr lang="en-US" altLang="en-US" sz="2400" b="1" i="1" u="sng" dirty="0">
                <a:latin typeface="Courier New" panose="02070309020205020404" pitchFamily="49" charset="0"/>
              </a:rPr>
              <a:t>double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cube_volume</a:t>
            </a:r>
            <a:r>
              <a:rPr lang="en-US" altLang="en-US" sz="2400" b="1" dirty="0">
                <a:latin typeface="Courier New" panose="02070309020205020404" pitchFamily="49" charset="0"/>
              </a:rPr>
              <a:t>(double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side_length</a:t>
            </a:r>
            <a:r>
              <a:rPr lang="en-US" altLang="en-US" sz="24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Then write the body of the function, as statements enclosed in braces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{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4" y="152400"/>
            <a:ext cx="8963025" cy="533400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cube_volume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Function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5" y="982849"/>
            <a:ext cx="8963025" cy="4525962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 dirty="0"/>
              <a:t>The comments at the top are the standard Java format which you should follow for any function you write (even in C++).  They can be processed by the </a:t>
            </a:r>
            <a:r>
              <a:rPr lang="en-US" altLang="en-US" sz="2000" b="1" dirty="0" err="1"/>
              <a:t>Doxygen</a:t>
            </a:r>
            <a:r>
              <a:rPr lang="en-US" altLang="en-US" sz="2000" b="1" dirty="0"/>
              <a:t> program to automatically generate documentation of your function libraries.</a:t>
            </a:r>
          </a:p>
          <a:p>
            <a:pPr eaLnBrk="1" hangingPunct="1"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/**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Computes the volume of a cube.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@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param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side_length</a:t>
            </a:r>
            <a:r>
              <a:rPr lang="en-US" altLang="en-US" sz="2000" b="1" dirty="0">
                <a:latin typeface="Courier New" panose="02070309020205020404" pitchFamily="49" charset="0"/>
              </a:rPr>
              <a:t> the side length of the cube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@return the volume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*/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double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cube_volume</a:t>
            </a:r>
            <a:r>
              <a:rPr lang="en-US" altLang="en-US" sz="2000" b="1" dirty="0">
                <a:latin typeface="Courier New" panose="02070309020205020404" pitchFamily="49" charset="0"/>
              </a:rPr>
              <a:t>(double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side_length</a:t>
            </a:r>
            <a:r>
              <a:rPr lang="en-US" altLang="en-US" sz="20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double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</a:rPr>
              <a:t>volume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</a:rPr>
              <a:t>=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side_length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</a:rPr>
              <a:t>*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side_length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</a:rPr>
              <a:t>*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side_length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return volume;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Test your Functions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43345" y="903288"/>
            <a:ext cx="9105468" cy="51847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You should always test the function.</a:t>
            </a:r>
            <a:br>
              <a:rPr lang="en-US" altLang="en-US" sz="2000" dirty="0"/>
            </a:br>
            <a:endParaRPr lang="en-US" altLang="en-US" sz="11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You’ll write a </a:t>
            </a:r>
            <a:r>
              <a:rPr lang="en-US" altLang="en-US" sz="2000" b="1" dirty="0">
                <a:latin typeface="Courier New" panose="02070309020205020404" pitchFamily="49" charset="0"/>
              </a:rPr>
              <a:t>main</a:t>
            </a:r>
            <a:r>
              <a:rPr lang="en-US" altLang="en-US" sz="2000" dirty="0"/>
              <a:t> function to do this.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iostream</a:t>
            </a:r>
            <a:r>
              <a:rPr lang="en-US" altLang="en-US" sz="2000" b="1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using namespace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/**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Computes the volume of a cube.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@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param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side_length</a:t>
            </a:r>
            <a:r>
              <a:rPr lang="en-US" altLang="en-US" sz="2000" b="1" dirty="0">
                <a:latin typeface="Courier New" panose="02070309020205020404" pitchFamily="49" charset="0"/>
              </a:rPr>
              <a:t> the side length of the cube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@return the volume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*/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double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cube_volume</a:t>
            </a:r>
            <a:r>
              <a:rPr lang="en-US" altLang="en-US" sz="2000" b="1" dirty="0">
                <a:latin typeface="Courier New" panose="02070309020205020404" pitchFamily="49" charset="0"/>
              </a:rPr>
              <a:t>(double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side_length</a:t>
            </a:r>
            <a:r>
              <a:rPr lang="en-US" altLang="en-US" sz="2000" b="1" dirty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double volume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side_length</a:t>
            </a:r>
            <a:r>
              <a:rPr lang="en-US" altLang="en-US" sz="2000" b="1" dirty="0">
                <a:latin typeface="Courier New" panose="02070309020205020404" pitchFamily="49" charset="0"/>
              </a:rPr>
              <a:t> *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side_length</a:t>
            </a:r>
            <a:r>
              <a:rPr lang="en-US" altLang="en-US" sz="2000" b="1" dirty="0">
                <a:latin typeface="Courier New" panose="02070309020205020404" pitchFamily="49" charset="0"/>
              </a:rPr>
              <a:t> *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side_length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return volume;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6289675" y="903288"/>
            <a:ext cx="2362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0" i="0">
                <a:latin typeface="Arial" panose="020B0604020202020204" pitchFamily="34" charset="0"/>
              </a:rPr>
              <a:t>ch05/cube.cpp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dirty="0" err="1"/>
              <a:t>Testbench</a:t>
            </a:r>
            <a:r>
              <a:rPr lang="en-US" altLang="en-US" dirty="0"/>
              <a:t> Program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(main)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09700"/>
            <a:ext cx="9144000" cy="4872038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int main()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double result1 = cube_volume(2);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double result2 = cube_volume(10);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cout &lt;&lt; "A cube with side length 2 has volume "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&lt;&lt; result1 &lt;&lt; endl;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cout &lt;&lt; "A cube with side length 10 has volume "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&lt;&lt; result2 &lt;&lt; endl;</a:t>
            </a:r>
          </a:p>
          <a:p>
            <a:endParaRPr lang="en-US" altLang="en-US" sz="20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return 0;</a:t>
            </a:r>
          </a:p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307" y="835881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Functions as black boxes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Implementing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Parameter passing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Return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Functions without return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Reusable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Stepwise refinement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Variable scope and </a:t>
            </a:r>
            <a:r>
              <a:rPr lang="en-US" sz="2800" dirty="0" err="1"/>
              <a:t>globals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Reference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Recursive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1962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53251" name="Text Box 15"/>
          <p:cNvSpPr txBox="1">
            <a:spLocks noChangeArrowheads="1"/>
          </p:cNvSpPr>
          <p:nvPr/>
        </p:nvSpPr>
        <p:spPr bwMode="auto">
          <a:xfrm>
            <a:off x="685800" y="3668713"/>
            <a:ext cx="81248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i="0" dirty="0" err="1"/>
              <a:t>int</a:t>
            </a:r>
            <a:r>
              <a:rPr lang="en-US" altLang="en-US" sz="2400" i="0" dirty="0"/>
              <a:t> hours = </a:t>
            </a:r>
            <a:r>
              <a:rPr lang="en-US" altLang="en-US" sz="2400" i="0" dirty="0" err="1"/>
              <a:t>read_value_between</a:t>
            </a:r>
            <a:r>
              <a:rPr lang="en-US" altLang="en-US" sz="2400" i="0" dirty="0"/>
              <a:t>(1, 12);</a:t>
            </a:r>
          </a:p>
          <a:p>
            <a:pPr eaLnBrk="1" hangingPunct="1"/>
            <a:endParaRPr lang="en-US" altLang="en-US" sz="1200" i="0" dirty="0"/>
          </a:p>
          <a:p>
            <a:pPr eaLnBrk="1" hangingPunct="1"/>
            <a:r>
              <a:rPr lang="en-US" altLang="en-US" sz="2400" i="0" dirty="0"/>
              <a:t>. . . </a:t>
            </a:r>
          </a:p>
          <a:p>
            <a:pPr eaLnBrk="1" hangingPunct="1"/>
            <a:endParaRPr lang="en-US" altLang="en-US" sz="1200" i="0" dirty="0"/>
          </a:p>
          <a:p>
            <a:pPr eaLnBrk="1" hangingPunct="1"/>
            <a:r>
              <a:rPr lang="en-US" altLang="en-US" sz="2400" i="0" dirty="0" err="1"/>
              <a:t>int</a:t>
            </a:r>
            <a:r>
              <a:rPr lang="en-US" altLang="en-US" sz="2400" i="0" dirty="0"/>
              <a:t> </a:t>
            </a:r>
            <a:r>
              <a:rPr lang="en-US" altLang="en-US" sz="2400" i="0" dirty="0" err="1"/>
              <a:t>read_value_between</a:t>
            </a:r>
            <a:r>
              <a:rPr lang="en-US" altLang="en-US" sz="2400" i="0" dirty="0"/>
              <a:t>(</a:t>
            </a:r>
            <a:r>
              <a:rPr lang="en-US" altLang="en-US" sz="2400" i="0" dirty="0" err="1"/>
              <a:t>int</a:t>
            </a:r>
            <a:r>
              <a:rPr lang="en-US" altLang="en-US" sz="2400" i="0" dirty="0"/>
              <a:t> low, </a:t>
            </a:r>
            <a:r>
              <a:rPr lang="en-US" altLang="en-US" sz="2400" i="0" dirty="0" err="1"/>
              <a:t>int</a:t>
            </a:r>
            <a:r>
              <a:rPr lang="en-US" altLang="en-US" sz="2400" i="0" dirty="0"/>
              <a:t> high)</a:t>
            </a: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Parameter Passing</a:t>
            </a:r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 flipH="1">
            <a:off x="6083300" y="4059238"/>
            <a:ext cx="423863" cy="785812"/>
          </a:xfrm>
          <a:prstGeom prst="line">
            <a:avLst/>
          </a:prstGeom>
          <a:noFill/>
          <a:ln w="44450">
            <a:solidFill>
              <a:srgbClr val="00FF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" name="Line 6"/>
          <p:cNvSpPr>
            <a:spLocks noChangeShapeType="1"/>
          </p:cNvSpPr>
          <p:nvPr/>
        </p:nvSpPr>
        <p:spPr bwMode="auto">
          <a:xfrm>
            <a:off x="7223125" y="4060825"/>
            <a:ext cx="427038" cy="773113"/>
          </a:xfrm>
          <a:prstGeom prst="line">
            <a:avLst/>
          </a:prstGeom>
          <a:noFill/>
          <a:ln w="44450">
            <a:solidFill>
              <a:srgbClr val="00FF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Text Box 8"/>
          <p:cNvSpPr txBox="1">
            <a:spLocks noChangeArrowheads="1"/>
          </p:cNvSpPr>
          <p:nvPr/>
        </p:nvSpPr>
        <p:spPr bwMode="auto">
          <a:xfrm>
            <a:off x="7397750" y="5173663"/>
            <a:ext cx="666750" cy="539750"/>
          </a:xfrm>
          <a:prstGeom prst="rect">
            <a:avLst/>
          </a:prstGeom>
          <a:noFill/>
          <a:ln w="508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600" i="0">
                <a:solidFill>
                  <a:srgbClr val="00FF00"/>
                </a:solidFill>
              </a:rPr>
              <a:t>12</a:t>
            </a:r>
          </a:p>
        </p:txBody>
      </p:sp>
      <p:sp>
        <p:nvSpPr>
          <p:cNvPr id="532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57200" y="1227138"/>
            <a:ext cx="8229600" cy="18303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When a function is called, a </a:t>
            </a:r>
            <a:r>
              <a:rPr lang="en-US" altLang="en-US" sz="2400" i="1" dirty="0"/>
              <a:t>parameter variable</a:t>
            </a:r>
            <a:r>
              <a:rPr lang="en-US" altLang="en-US" sz="2400" dirty="0"/>
              <a:t> is created for each value passed in.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Each parameter variable is </a:t>
            </a:r>
            <a:r>
              <a:rPr lang="en-US" altLang="en-US" sz="2400" i="1" dirty="0"/>
              <a:t>initialized</a:t>
            </a:r>
            <a:r>
              <a:rPr lang="en-US" altLang="en-US" sz="2400" dirty="0"/>
              <a:t> with the</a:t>
            </a:r>
            <a:br>
              <a:rPr lang="en-US" altLang="en-US" sz="2400" dirty="0"/>
            </a:br>
            <a:r>
              <a:rPr lang="en-US" altLang="en-US" sz="2400" dirty="0"/>
              <a:t>corresponding parameter value from the call.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53257" name="Text Box 16"/>
          <p:cNvSpPr txBox="1">
            <a:spLocks noChangeArrowheads="1"/>
          </p:cNvSpPr>
          <p:nvPr/>
        </p:nvSpPr>
        <p:spPr bwMode="auto">
          <a:xfrm>
            <a:off x="5675313" y="5173663"/>
            <a:ext cx="666750" cy="539750"/>
          </a:xfrm>
          <a:prstGeom prst="rect">
            <a:avLst/>
          </a:prstGeom>
          <a:noFill/>
          <a:ln w="5080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600" i="0">
                <a:solidFill>
                  <a:srgbClr val="00FF00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Parameter Passing,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cube_volume</a:t>
            </a:r>
            <a:r>
              <a:rPr lang="en-US" altLang="en-US" dirty="0"/>
              <a:t> example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334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Here is a call to the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cube_volume</a:t>
            </a:r>
            <a:r>
              <a:rPr lang="en-US" altLang="en-US" sz="2400" dirty="0"/>
              <a:t> function: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double result1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cube_volume</a:t>
            </a:r>
            <a:r>
              <a:rPr lang="en-US" altLang="en-US" sz="2000" b="1" dirty="0">
                <a:latin typeface="Courier New" panose="02070309020205020404" pitchFamily="49" charset="0"/>
              </a:rPr>
              <a:t>(2);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Here is the function definition: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double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cube_volume</a:t>
            </a:r>
            <a:r>
              <a:rPr lang="en-US" altLang="en-US" sz="2000" b="1" dirty="0">
                <a:latin typeface="Courier New" panose="02070309020205020404" pitchFamily="49" charset="0"/>
              </a:rPr>
              <a:t>(double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side_length</a:t>
            </a:r>
            <a:r>
              <a:rPr lang="en-US" altLang="en-US" sz="20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double volume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side_length</a:t>
            </a:r>
            <a:r>
              <a:rPr lang="en-US" altLang="en-US" sz="2000" b="1" dirty="0">
                <a:latin typeface="Courier New" panose="02070309020205020404" pitchFamily="49" charset="0"/>
              </a:rPr>
              <a:t> *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side_length</a:t>
            </a:r>
            <a:r>
              <a:rPr lang="en-US" altLang="en-US" sz="2000" b="1" dirty="0">
                <a:latin typeface="Courier New" panose="02070309020205020404" pitchFamily="49" charset="0"/>
              </a:rPr>
              <a:t> *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side_length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return volume;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We’ll keep up with their variables and parameters:</a:t>
            </a:r>
            <a:br>
              <a:rPr lang="en-US" altLang="en-US" sz="2400" dirty="0"/>
            </a:b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result1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side_length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volume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393700"/>
            <a:ext cx="1963302" cy="5334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Parameter Passing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5041901"/>
            <a:ext cx="8572500" cy="1524000"/>
          </a:xfrm>
          <a:noFill/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/>
              <a:t>In the calling function (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z="2000" dirty="0"/>
              <a:t>), the variable </a:t>
            </a:r>
            <a:r>
              <a:rPr lang="en-US" altLang="en-US" sz="2000" b="1" dirty="0">
                <a:latin typeface="Courier New" panose="02070309020205020404" pitchFamily="49" charset="0"/>
              </a:rPr>
              <a:t>result1</a:t>
            </a:r>
            <a:r>
              <a:rPr lang="en-US" altLang="en-US" sz="2000" dirty="0"/>
              <a:t> is declared. When the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cube_volume</a:t>
            </a:r>
            <a:r>
              <a:rPr lang="en-US" altLang="en-US" sz="2000" dirty="0"/>
              <a:t> function is called, the parameter variable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side_length</a:t>
            </a:r>
            <a:r>
              <a:rPr lang="en-US" altLang="en-US" sz="2000" dirty="0"/>
              <a:t> is created &amp; initialized with the value that was passed in the call (2).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000" dirty="0"/>
              <a:t>After the return statement, the local variables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side_length</a:t>
            </a:r>
            <a:r>
              <a:rPr lang="en-US" altLang="en-US" sz="2000" dirty="0">
                <a:latin typeface="Arial" panose="020B0604020202020204" pitchFamily="34" charset="0"/>
              </a:rPr>
              <a:t> and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volume</a:t>
            </a:r>
            <a:r>
              <a:rPr lang="en-US" altLang="en-US" sz="2000" dirty="0">
                <a:latin typeface="Arial" panose="020B0604020202020204" pitchFamily="34" charset="0"/>
              </a:rPr>
              <a:t> disappear from memory.</a:t>
            </a:r>
            <a:endParaRPr lang="en-US" altLang="en-US" sz="2000" dirty="0"/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endParaRPr lang="en-US" altLang="en-US" sz="1800" dirty="0"/>
          </a:p>
        </p:txBody>
      </p:sp>
      <p:pic>
        <p:nvPicPr>
          <p:cNvPr id="3" name="Picture 2" descr="Diagram showing 4 stages of function call, and the values passed in the parameter variable, and the local variables side_length and volume inside the function that disappear at the return statemen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0"/>
            <a:ext cx="6794500" cy="504190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307" y="835881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Functions as black boxes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Implementing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Parameter passing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Return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Functions without return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Reusable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Stepwise refinement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Variable scope and </a:t>
            </a:r>
            <a:r>
              <a:rPr lang="en-US" sz="2800" dirty="0" err="1"/>
              <a:t>globals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Reference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Recursive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599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65238"/>
            <a:ext cx="82296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To be able to implement functions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To become familiar with the concept of parameter passing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To appreciate the importance of function comments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To develop strategies for decomposing complex tasks into simpler ones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To be able to determine the scope of a variable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To recognize when to use value and reference parameters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  <p:sp>
        <p:nvSpPr>
          <p:cNvPr id="15364" name="Text Box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Chapter Goals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Return Values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5238"/>
            <a:ext cx="8686800" cy="2163762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400" dirty="0"/>
              <a:t> statement ends the function execution.  This behavior can be used to handle unusual cases.</a:t>
            </a:r>
            <a:br>
              <a:rPr lang="en-US" altLang="en-US" sz="2400" dirty="0"/>
            </a:b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What should we do if the side length is negative?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We choose to return a zero and not do any calculation:</a:t>
            </a:r>
            <a:endParaRPr lang="en-US" altLang="en-US" sz="2800" dirty="0"/>
          </a:p>
        </p:txBody>
      </p:sp>
      <p:sp>
        <p:nvSpPr>
          <p:cNvPr id="65541" name="Rectangle 7"/>
          <p:cNvSpPr>
            <a:spLocks noChangeArrowheads="1"/>
          </p:cNvSpPr>
          <p:nvPr/>
        </p:nvSpPr>
        <p:spPr bwMode="auto">
          <a:xfrm>
            <a:off x="76200" y="3657600"/>
            <a:ext cx="9067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i="0" dirty="0"/>
              <a:t>double </a:t>
            </a:r>
            <a:r>
              <a:rPr lang="en-US" altLang="en-US" i="0" dirty="0" err="1"/>
              <a:t>cube_volume</a:t>
            </a:r>
            <a:r>
              <a:rPr lang="en-US" altLang="en-US" i="0" dirty="0"/>
              <a:t>(double </a:t>
            </a:r>
            <a:r>
              <a:rPr lang="en-US" altLang="en-US" i="0" dirty="0" err="1"/>
              <a:t>side_length</a:t>
            </a:r>
            <a:r>
              <a:rPr lang="en-US" altLang="en-US" i="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i="0" dirty="0"/>
              <a:t>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i="0" dirty="0"/>
              <a:t>  </a:t>
            </a:r>
            <a:r>
              <a:rPr lang="en-US" altLang="en-US" i="0" u="sng" dirty="0">
                <a:solidFill>
                  <a:srgbClr val="FF0000"/>
                </a:solidFill>
              </a:rPr>
              <a:t>if (</a:t>
            </a:r>
            <a:r>
              <a:rPr lang="en-US" altLang="en-US" i="0" u="sng" dirty="0" err="1">
                <a:solidFill>
                  <a:srgbClr val="FF0000"/>
                </a:solidFill>
              </a:rPr>
              <a:t>side_length</a:t>
            </a:r>
            <a:r>
              <a:rPr lang="en-US" altLang="en-US" i="0" u="sng" dirty="0">
                <a:solidFill>
                  <a:srgbClr val="FF0000"/>
                </a:solidFill>
              </a:rPr>
              <a:t> &lt; 0) return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i="0" dirty="0"/>
              <a:t>  double volume = </a:t>
            </a:r>
            <a:r>
              <a:rPr lang="en-US" altLang="en-US" i="0" dirty="0" err="1"/>
              <a:t>side_length</a:t>
            </a:r>
            <a:r>
              <a:rPr lang="en-US" altLang="en-US" i="0" dirty="0"/>
              <a:t> * </a:t>
            </a:r>
            <a:r>
              <a:rPr lang="en-US" altLang="en-US" i="0" dirty="0" err="1"/>
              <a:t>side_length</a:t>
            </a:r>
            <a:r>
              <a:rPr lang="en-US" altLang="en-US" i="0" dirty="0"/>
              <a:t> * </a:t>
            </a:r>
            <a:r>
              <a:rPr lang="en-US" altLang="en-US" i="0" dirty="0" err="1"/>
              <a:t>side_length</a:t>
            </a:r>
            <a:r>
              <a:rPr lang="en-US" altLang="en-US" i="0" dirty="0"/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i="0" dirty="0"/>
              <a:t>  return volume;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i="0" dirty="0"/>
              <a:t>}</a:t>
            </a:r>
            <a:endParaRPr lang="en-US" altLang="en-US" sz="2800" b="0" i="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lang="en-US" altLang="en-US" sz="2800" b="0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Return Values: Shortcut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82688"/>
            <a:ext cx="9144000" cy="1554162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The </a:t>
            </a:r>
            <a:r>
              <a:rPr lang="en-US" altLang="en-US" sz="2400" b="1">
                <a:latin typeface="Courier New" panose="02070309020205020404" pitchFamily="49" charset="0"/>
              </a:rPr>
              <a:t>return</a:t>
            </a:r>
            <a:r>
              <a:rPr lang="en-US" altLang="en-US" sz="2400"/>
              <a:t> statement can return the value of any expression.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 Instead of saving the return value in a variable and returning the variable, it is often possible to eliminate the variable and return a more complex expression:</a:t>
            </a:r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304800" y="3429000"/>
            <a:ext cx="8610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 i="0"/>
              <a:t>double cube_volume(double side_length)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 i="0"/>
              <a:t>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 i="0"/>
              <a:t>   return side_length * side_length * side_length;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 i="0"/>
              <a:t>}</a:t>
            </a:r>
            <a:endParaRPr lang="en-US" altLang="en-US" sz="2200" b="0" i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/>
              <a:t>Common Error – Missing Return Value 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713" y="877956"/>
            <a:ext cx="8382000" cy="155416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    Your function always needs to return something.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The code below calculates the cube only for a “reasonable” positive input,  but consider what is returned if the call passes in a negative value!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You need to ensure all paths of execution include a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400" dirty="0"/>
              <a:t> statement.  So the code below needs an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en-US" sz="2400" dirty="0"/>
              <a:t>with its own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400" dirty="0"/>
              <a:t> after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if, </a:t>
            </a:r>
            <a:r>
              <a:rPr lang="en-US" altLang="en-US" sz="2400" dirty="0"/>
              <a:t>to return perhaps a flag of -1.</a:t>
            </a:r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251653" y="3962400"/>
            <a:ext cx="903128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 i="0" dirty="0"/>
              <a:t>double </a:t>
            </a:r>
            <a:r>
              <a:rPr lang="en-US" altLang="en-US" sz="2200" i="0" dirty="0" err="1"/>
              <a:t>cube_volume</a:t>
            </a:r>
            <a:r>
              <a:rPr lang="en-US" altLang="en-US" sz="2200" i="0" dirty="0"/>
              <a:t>(double </a:t>
            </a:r>
            <a:r>
              <a:rPr lang="en-US" altLang="en-US" sz="2200" i="0" dirty="0" err="1"/>
              <a:t>side_length</a:t>
            </a:r>
            <a:r>
              <a:rPr lang="en-US" altLang="en-US" sz="2200" i="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 i="0" dirty="0"/>
              <a:t>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 i="0" dirty="0"/>
              <a:t>  if (</a:t>
            </a:r>
            <a:r>
              <a:rPr lang="en-US" altLang="en-US" sz="2200" i="0" dirty="0" err="1"/>
              <a:t>side_length</a:t>
            </a:r>
            <a:r>
              <a:rPr lang="en-US" altLang="en-US" sz="2200" i="0" dirty="0"/>
              <a:t> &gt;= 0)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 i="0" dirty="0"/>
              <a:t> 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 i="0" dirty="0"/>
              <a:t>	   return </a:t>
            </a:r>
            <a:r>
              <a:rPr lang="en-US" altLang="en-US" sz="2200" i="0" dirty="0" err="1"/>
              <a:t>side_length</a:t>
            </a:r>
            <a:r>
              <a:rPr lang="en-US" altLang="en-US" sz="2200" i="0" dirty="0"/>
              <a:t> * </a:t>
            </a:r>
            <a:r>
              <a:rPr lang="en-US" altLang="en-US" sz="2200" i="0" dirty="0" err="1"/>
              <a:t>side_length</a:t>
            </a:r>
            <a:r>
              <a:rPr lang="en-US" altLang="en-US" sz="2200" i="0" dirty="0"/>
              <a:t> * 	 		</a:t>
            </a:r>
            <a:r>
              <a:rPr lang="en-US" altLang="en-US" sz="2200" i="0" dirty="0" err="1"/>
              <a:t>side_length</a:t>
            </a:r>
            <a:r>
              <a:rPr lang="en-US" altLang="en-US" sz="2200" i="0" dirty="0"/>
              <a:t>;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 i="0" dirty="0"/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Declarations (Prototype Statements)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685799"/>
            <a:ext cx="8586788" cy="5872163"/>
          </a:xfrm>
        </p:spPr>
        <p:txBody>
          <a:bodyPr/>
          <a:lstStyle/>
          <a:p>
            <a:r>
              <a:rPr lang="en-US" sz="2400" dirty="0"/>
              <a:t>It is a compile-time error to call a function that the compiler does not know</a:t>
            </a:r>
          </a:p>
          <a:p>
            <a:pPr lvl="1"/>
            <a:r>
              <a:rPr lang="en-US" sz="2000" dirty="0"/>
              <a:t>just like using an undefined variable. </a:t>
            </a:r>
          </a:p>
          <a:p>
            <a:r>
              <a:rPr lang="en-US" sz="2400" dirty="0"/>
              <a:t>So define all functions before they are first used	</a:t>
            </a:r>
          </a:p>
          <a:p>
            <a:pPr lvl="1"/>
            <a:r>
              <a:rPr lang="en-US" sz="2000" dirty="0"/>
              <a:t>But sometimes that is not possible, such as when 2 functions call each other</a:t>
            </a:r>
          </a:p>
          <a:p>
            <a:r>
              <a:rPr lang="en-US" sz="2400" dirty="0"/>
              <a:t>Therefore, some programmers prefer to include a definition, aka "prototype" for each function at the top of the program, and write the complete function after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main(){}</a:t>
            </a:r>
            <a:endParaRPr lang="en-US" sz="2400" dirty="0"/>
          </a:p>
          <a:p>
            <a:r>
              <a:rPr lang="en-US" sz="2400" dirty="0"/>
              <a:t>A prototype is just the function header line followed by a semicolon: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cube_volume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side_length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/>
              <a:t>The variable names are optional, so you could also write it as: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cube_volume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(double);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5336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Declarations – Complete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694" y="685799"/>
            <a:ext cx="8713305" cy="5357191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Declaration of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cube_volume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cube_volume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side_length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result1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cube_volume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(2); // Use of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cube_volume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result2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cube_volume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 cube with side length 2 has volume "&lt;&lt; result1&lt;&lt;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 cube with side length 10 has volume "&lt;&lt; result2&lt;&lt;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Definition of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cube_volume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cube_volume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side_length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side_length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side_length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side_length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0432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Implementing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6" y="941388"/>
            <a:ext cx="8552351" cy="4525962"/>
          </a:xfrm>
        </p:spPr>
        <p:txBody>
          <a:bodyPr/>
          <a:lstStyle/>
          <a:p>
            <a:pPr marL="339725" indent="-339725">
              <a:buFont typeface="+mj-lt"/>
              <a:buAutoNum type="arabicPeriod"/>
            </a:pPr>
            <a:r>
              <a:rPr lang="en-US" sz="2400" dirty="0"/>
              <a:t>Describe what the function should do.</a:t>
            </a:r>
          </a:p>
          <a:p>
            <a:pPr marL="739775" lvl="2" indent="-339725"/>
            <a:r>
              <a:rPr lang="en-US" sz="2000" dirty="0"/>
              <a:t>EG: </a:t>
            </a:r>
            <a:r>
              <a:rPr lang="en-US" sz="1800" dirty="0">
                <a:latin typeface="Comic Sans MS" panose="030F0702030302020204" pitchFamily="66" charset="0"/>
              </a:rPr>
              <a:t>Compute the volume of a pyramid whose base is a square</a:t>
            </a:r>
            <a:r>
              <a:rPr lang="en-US" sz="2000" dirty="0"/>
              <a:t>.</a:t>
            </a:r>
          </a:p>
          <a:p>
            <a:pPr marL="339725" indent="-339725">
              <a:buFont typeface="+mj-lt"/>
              <a:buAutoNum type="arabicPeriod"/>
            </a:pPr>
            <a:r>
              <a:rPr lang="en-US" sz="2400" dirty="0"/>
              <a:t>Determine the function’s “inputs”.</a:t>
            </a:r>
          </a:p>
          <a:p>
            <a:pPr marL="739775" lvl="2" indent="-339725"/>
            <a:r>
              <a:rPr lang="en-US" sz="2000" dirty="0">
                <a:solidFill>
                  <a:srgbClr val="000000"/>
                </a:solidFill>
              </a:rPr>
              <a:t>EG: </a:t>
            </a:r>
            <a:r>
              <a:rPr 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height, base side length</a:t>
            </a:r>
            <a:endParaRPr lang="en-US" sz="2800" dirty="0"/>
          </a:p>
          <a:p>
            <a:pPr marL="339725" indent="-339725">
              <a:buFont typeface="+mj-lt"/>
              <a:buAutoNum type="arabicPeriod"/>
            </a:pPr>
            <a:r>
              <a:rPr lang="en-US" sz="2400" dirty="0"/>
              <a:t>Determine the types of the parameters and return value.</a:t>
            </a:r>
          </a:p>
          <a:p>
            <a:pPr marL="739775" lvl="2" indent="-339725"/>
            <a:r>
              <a:rPr lang="en-US" sz="1600" dirty="0"/>
              <a:t>EG: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pyramid_volume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height, double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base_length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39725" indent="-339725">
              <a:buFont typeface="+mj-lt"/>
              <a:buAutoNum type="arabicPeriod"/>
            </a:pPr>
            <a:r>
              <a:rPr lang="en-US" sz="2400" dirty="0"/>
              <a:t>Write pseudocode for obtaining the desired result.</a:t>
            </a:r>
          </a:p>
          <a:p>
            <a:pPr marL="800100" lvl="2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volume = 1/3 x height x base length x base length</a:t>
            </a:r>
          </a:p>
          <a:p>
            <a:pPr marL="339725" indent="-339725">
              <a:buFont typeface="+mj-lt"/>
              <a:buAutoNum type="arabicPeriod"/>
            </a:pPr>
            <a:r>
              <a:rPr lang="en-US" sz="2400" dirty="0"/>
              <a:t>Implement the function body.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double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base_area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base_length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base_length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height *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base_area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3;</a:t>
            </a:r>
          </a:p>
          <a:p>
            <a:pPr marL="40005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339725" indent="-339725">
              <a:buFont typeface="+mj-lt"/>
              <a:buAutoNum type="arabicPeriod"/>
            </a:pPr>
            <a:r>
              <a:rPr lang="en-US" sz="2400" dirty="0"/>
              <a:t>Test your function</a:t>
            </a:r>
          </a:p>
          <a:p>
            <a:pPr lvl="1" indent="-342900"/>
            <a:r>
              <a:rPr lang="en-US" sz="2000" dirty="0"/>
              <a:t>Write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000" dirty="0"/>
              <a:t>to call it multiple times, including boundary cases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966426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52400"/>
            <a:ext cx="8931965" cy="533400"/>
          </a:xfrm>
        </p:spPr>
        <p:txBody>
          <a:bodyPr/>
          <a:lstStyle/>
          <a:p>
            <a:r>
              <a:rPr lang="en-US" dirty="0"/>
              <a:t>Complete Code for the Pyramid Function, with </a:t>
            </a:r>
            <a:r>
              <a:rPr lang="en-US" dirty="0" err="1"/>
              <a:t>Testbench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914" y="685800"/>
            <a:ext cx="8700050" cy="452596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   Computes the volume of a pyramid whose base is a square.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height the height of the pyramid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@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base_length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length of one side of the pyramid’s base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@return the volume of the pyramid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pyramid_volume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(double height, double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base_length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base_area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base_length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base_length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height *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base_area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"Volume: " &lt;&lt;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pyramid_volume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(9, 10) &lt;&lt;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"Expected: 300";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"Volume: " &lt;&lt;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pyramid_volume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10) &lt;&lt;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"Expected: 0";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b="1"/>
              <a:t>Big C++ by Cay Horstmann</a:t>
            </a:r>
          </a:p>
          <a:p>
            <a:r>
              <a:rPr lang="en-US" altLang="en-US" b="1"/>
              <a:t>Copyright © 2018 by John Wiley &amp; Sons. All rights reserved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035588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IDE Debugger to Debug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58" y="840190"/>
            <a:ext cx="3295934" cy="4478740"/>
          </a:xfrm>
        </p:spPr>
        <p:txBody>
          <a:bodyPr/>
          <a:lstStyle/>
          <a:p>
            <a:r>
              <a:rPr lang="en-US" sz="2400" dirty="0"/>
              <a:t>Your IDE includes a debugger that:</a:t>
            </a:r>
          </a:p>
          <a:p>
            <a:pPr lvl="1"/>
            <a:r>
              <a:rPr lang="en-US" sz="2000" dirty="0"/>
              <a:t>Allows execution of the program one statement at a time</a:t>
            </a:r>
          </a:p>
          <a:p>
            <a:pPr lvl="1"/>
            <a:r>
              <a:rPr lang="en-US" sz="2000" dirty="0"/>
              <a:t>Shows intermediate values of local function variables</a:t>
            </a:r>
          </a:p>
          <a:p>
            <a:pPr lvl="1"/>
            <a:r>
              <a:rPr lang="en-US" sz="2000" dirty="0"/>
              <a:t>Sets “breakpoints” to allow stopping the program at any line to examine variables</a:t>
            </a:r>
            <a:endParaRPr lang="en-US" sz="1800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  <p:pic>
        <p:nvPicPr>
          <p:cNvPr id="6" name="Picture 5" descr="Screenshot of VIsual Studio (Visual C++) Debugger and IDE with code window and Local variables window showing variable values at a breakpoint in the code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840190"/>
            <a:ext cx="5457825" cy="43243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5661" y="5318930"/>
            <a:ext cx="87554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latin typeface="+mn-lt"/>
              </a:rPr>
              <a:t>These features greatly speed your correcting your code.</a:t>
            </a:r>
          </a:p>
          <a:p>
            <a:pPr algn="ctr"/>
            <a:r>
              <a:rPr lang="en-US" b="0" i="0" dirty="0">
                <a:latin typeface="+mn-lt"/>
              </a:rPr>
              <a:t>Microsoft Visual Studio IDE / Debugger shown above, with next line to be executed shown by yellow arrow in the Breakpoint margin at left.</a:t>
            </a:r>
            <a:endParaRPr lang="en-US" sz="1800" b="0" i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7163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IDE Debugger: Typical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075" y="1024128"/>
            <a:ext cx="8229600" cy="3302212"/>
          </a:xfrm>
        </p:spPr>
        <p:txBody>
          <a:bodyPr/>
          <a:lstStyle/>
          <a:p>
            <a:r>
              <a:rPr lang="en-US" sz="2800" dirty="0"/>
              <a:t>Typical debug session: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Set a breakpoint early in the program, by clicking on a line in the source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Start execution with the “Run” button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When the code stops at the breakpoint, examine variable values in the variables window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Step through the code one line at a time or one function at a time, continuing to compare variable values to what you expected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Determine the error in the code and correct it, then go to step 1.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4985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307" y="835881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Functions as black boxes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Implementing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Parameter passing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Return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Functions without return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Reusable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Stepwise refinement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Variable scope and </a:t>
            </a:r>
            <a:r>
              <a:rPr lang="en-US" sz="2800" dirty="0" err="1"/>
              <a:t>globals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Reference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Recursive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056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307" y="835881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Functions as black boxes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Implementing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Parameter passing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Return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Functions without return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Reusable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Stepwise refinement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Variable scope and </a:t>
            </a:r>
            <a:r>
              <a:rPr lang="en-US" sz="2800" dirty="0" err="1"/>
              <a:t>globals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Reference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Recursive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2600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/>
              <a:t>Functions Without Return Values	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4876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 Consider the task of writing a string</a:t>
            </a:r>
            <a:br>
              <a:rPr lang="en-US" altLang="en-US" sz="2400"/>
            </a:br>
            <a:r>
              <a:rPr lang="en-US" altLang="en-US" sz="2400"/>
              <a:t>with the following format around it.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Any string could be used.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 For example, the string </a:t>
            </a:r>
            <a:r>
              <a:rPr lang="en-US" altLang="en-US" sz="2400" b="1">
                <a:latin typeface="Courier New" panose="02070309020205020404" pitchFamily="49" charset="0"/>
              </a:rPr>
              <a:t>"Hello"</a:t>
            </a:r>
            <a:r>
              <a:rPr lang="en-US" altLang="en-US" sz="2400"/>
              <a:t> would produce: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	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	!Hello!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	-------</a:t>
            </a:r>
          </a:p>
        </p:txBody>
      </p:sp>
    </p:spTree>
    <p:extLst>
      <p:ext uri="{BB962C8B-B14F-4D97-AF65-F5344CB8AC3E}">
        <p14:creationId xmlns:p14="http://schemas.microsoft.com/office/powerpoint/2010/main" val="813638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/>
              <a:t>Functions Without R</a:t>
            </a:r>
            <a:r>
              <a:rPr lang="en-US" altLang="en-US">
                <a:cs typeface="Courier New" panose="02070309020205020404" pitchFamily="49" charset="0"/>
              </a:rPr>
              <a:t>eturn</a:t>
            </a:r>
            <a:r>
              <a:rPr lang="en-US" altLang="en-US"/>
              <a:t> Values – The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/>
              <a:t> Type 	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4648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 This kind of function is called a </a:t>
            </a:r>
            <a:r>
              <a:rPr lang="en-US" altLang="en-US" sz="2400" b="1" i="1">
                <a:latin typeface="Courier New" panose="02070309020205020404" pitchFamily="49" charset="0"/>
              </a:rPr>
              <a:t>void</a:t>
            </a:r>
            <a:r>
              <a:rPr lang="en-US" altLang="en-US" sz="2400" i="1"/>
              <a:t> function</a:t>
            </a:r>
            <a:r>
              <a:rPr lang="en-US" altLang="en-US" sz="2400"/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void box_string(string str)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 Use a return type of </a:t>
            </a:r>
            <a:r>
              <a:rPr lang="en-US" altLang="en-US" sz="2600" b="1">
                <a:latin typeface="Courier New" panose="02070309020205020404" pitchFamily="49" charset="0"/>
              </a:rPr>
              <a:t>void</a:t>
            </a:r>
            <a:r>
              <a:rPr lang="en-US" altLang="en-US" sz="2400"/>
              <a:t> to indicate that a function</a:t>
            </a:r>
            <a:br>
              <a:rPr lang="en-US" altLang="en-US" sz="2400"/>
            </a:br>
            <a:r>
              <a:rPr lang="en-US" altLang="en-US" sz="2400"/>
              <a:t>does not return a value.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</a:t>
            </a:r>
            <a:r>
              <a:rPr lang="en-US" altLang="en-US" sz="2400" b="1">
                <a:latin typeface="Courier New" panose="02070309020205020404" pitchFamily="49" charset="0"/>
              </a:rPr>
              <a:t>void</a:t>
            </a:r>
            <a:r>
              <a:rPr lang="en-US" altLang="en-US" sz="2400"/>
              <a:t> functions are used to</a:t>
            </a:r>
            <a:br>
              <a:rPr lang="en-US" altLang="en-US" sz="2400"/>
            </a:br>
            <a:br>
              <a:rPr lang="en-US" altLang="en-US" sz="400"/>
            </a:br>
            <a:r>
              <a:rPr lang="en-US" altLang="en-US" sz="2400"/>
              <a:t>   simply do a sequence of instructions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          – They do not return a value to the caller.</a:t>
            </a:r>
          </a:p>
        </p:txBody>
      </p:sp>
    </p:spTree>
    <p:extLst>
      <p:ext uri="{BB962C8B-B14F-4D97-AF65-F5344CB8AC3E}">
        <p14:creationId xmlns:p14="http://schemas.microsoft.com/office/powerpoint/2010/main" val="2387453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dirty="0"/>
              <a:t> Type Example	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4343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void box_string(string str)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 int n = str.length();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 for (int i = 0; i &lt; n + 2; i++){ cout &lt;&lt; "-";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 cout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 cout &lt;&lt; "!" &lt;&lt; str &lt;&lt; "!"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 for (int i = 0; i &lt; n + 2; i++) { cout &lt;&lt; "-";</a:t>
            </a:r>
            <a:r>
              <a:rPr lang="en-US" altLang="en-US" sz="2400" b="1">
                <a:latin typeface="Courier New" panose="02070309020205020404" pitchFamily="49" charset="0"/>
              </a:rPr>
              <a:t> </a:t>
            </a:r>
            <a:r>
              <a:rPr lang="en-US" altLang="en-US" sz="22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   cout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5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/>
              <a:t>    </a:t>
            </a:r>
            <a:r>
              <a:rPr lang="en-US" altLang="en-US" sz="1200"/>
              <a:t> </a:t>
            </a:r>
            <a:r>
              <a:rPr lang="en-US" altLang="en-US" sz="2600"/>
              <a:t>Note that this function doesn’t compute any value.</a:t>
            </a:r>
            <a:br>
              <a:rPr lang="en-US" altLang="en-US" sz="2600"/>
            </a:br>
            <a:br>
              <a:rPr lang="en-US" altLang="en-US" sz="2600"/>
            </a:br>
            <a:r>
              <a:rPr lang="en-US" altLang="en-US" sz="2600"/>
              <a:t>It performs some actions and then returns to the caller</a:t>
            </a:r>
            <a:br>
              <a:rPr lang="en-US" altLang="en-US" sz="2600"/>
            </a:br>
            <a:r>
              <a:rPr lang="en-US" altLang="en-US" sz="2600"/>
              <a:t>  – without returning a value.</a:t>
            </a:r>
            <a:br>
              <a:rPr lang="en-US" altLang="en-US" sz="2600"/>
            </a:br>
            <a:r>
              <a:rPr lang="en-US" altLang="en-US" sz="2600"/>
              <a:t>      </a:t>
            </a:r>
            <a:r>
              <a:rPr lang="en-US" altLang="en-US" sz="2200"/>
              <a:t>(The return occurs at the end of the block.)</a:t>
            </a:r>
          </a:p>
        </p:txBody>
      </p:sp>
    </p:spTree>
    <p:extLst>
      <p:ext uri="{BB962C8B-B14F-4D97-AF65-F5344CB8AC3E}">
        <p14:creationId xmlns:p14="http://schemas.microsoft.com/office/powerpoint/2010/main" val="2485213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Calling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dirty="0"/>
              <a:t> Functions 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4343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    Because there is no return value, you cannot use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box_string</a:t>
            </a:r>
            <a:r>
              <a:rPr lang="en-US" altLang="en-US" sz="2400" dirty="0"/>
              <a:t> in an expression.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    You can make this call kind of call: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box_string</a:t>
            </a:r>
            <a:r>
              <a:rPr lang="en-US" altLang="en-US" sz="2400" b="1" dirty="0">
                <a:latin typeface="Courier New" panose="02070309020205020404" pitchFamily="49" charset="0"/>
              </a:rPr>
              <a:t>("Hello");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    but not this kind: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 =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box_string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("Hello");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// Error: </a:t>
            </a:r>
            <a:r>
              <a:rPr lang="en-US" altLang="en-US" sz="24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box_string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 doesn’t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//        return a result.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2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/>
              <a:t>   </a:t>
            </a:r>
            <a:endParaRPr lang="en-US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34973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Early Return from a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dirty="0"/>
              <a:t> Function	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939800"/>
            <a:ext cx="8839200" cy="56800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600" dirty="0"/>
              <a:t>   If you want to return from a </a:t>
            </a:r>
            <a:r>
              <a:rPr lang="en-US" altLang="en-US" sz="2600" b="1" dirty="0">
                <a:latin typeface="Courier New" panose="02070309020205020404" pitchFamily="49" charset="0"/>
              </a:rPr>
              <a:t>void</a:t>
            </a:r>
            <a:r>
              <a:rPr lang="en-US" altLang="en-US" sz="2600" dirty="0"/>
              <a:t> function before reaching the end, you use a </a:t>
            </a:r>
            <a:r>
              <a:rPr lang="en-US" altLang="en-US" sz="2600" b="1" dirty="0">
                <a:latin typeface="Courier New" panose="02070309020205020404" pitchFamily="49" charset="0"/>
              </a:rPr>
              <a:t>return</a:t>
            </a:r>
            <a:r>
              <a:rPr lang="en-US" altLang="en-US" sz="2600" dirty="0"/>
              <a:t> statement</a:t>
            </a:r>
            <a:br>
              <a:rPr lang="en-US" altLang="en-US" sz="2600" dirty="0"/>
            </a:br>
            <a:r>
              <a:rPr lang="en-US" altLang="en-US" sz="2600" dirty="0"/>
              <a:t>without a value. For example: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6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void 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box_string</a:t>
            </a:r>
            <a:r>
              <a:rPr lang="en-US" altLang="en-US" sz="2200" b="1" dirty="0">
                <a:latin typeface="Courier New" panose="02070309020205020404" pitchFamily="49" charset="0"/>
              </a:rPr>
              <a:t>(string 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str</a:t>
            </a:r>
            <a:r>
              <a:rPr lang="en-US" altLang="en-US" sz="22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200" b="1" dirty="0">
                <a:latin typeface="Courier New" panose="02070309020205020404" pitchFamily="49" charset="0"/>
              </a:rPr>
              <a:t> n = 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str.length</a:t>
            </a:r>
            <a:r>
              <a:rPr lang="en-US" altLang="en-US" sz="2200" b="1" dirty="0"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300" b="1" dirty="0">
                <a:latin typeface="Courier New" panose="02070309020205020404" pitchFamily="49" charset="0"/>
              </a:rPr>
              <a:t>	 </a:t>
            </a:r>
            <a:r>
              <a:rPr lang="en-US" altLang="en-US" sz="2300" b="1" u="sng" dirty="0">
                <a:solidFill>
                  <a:srgbClr val="FF0000"/>
                </a:solidFill>
                <a:latin typeface="Courier New" panose="02070309020205020404" pitchFamily="49" charset="0"/>
              </a:rPr>
              <a:t>if (n == 0)</a:t>
            </a:r>
            <a:br>
              <a:rPr lang="en-US" altLang="en-US" sz="2300" b="1" u="sng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r>
              <a:rPr lang="en-US" altLang="en-US" sz="2300" b="1" u="sng" dirty="0">
                <a:solidFill>
                  <a:srgbClr val="FF0000"/>
                </a:solidFill>
                <a:latin typeface="Courier New" panose="02070309020205020404" pitchFamily="49" charset="0"/>
              </a:rPr>
              <a:t>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3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2800" b="1" u="sng" dirty="0">
                <a:solidFill>
                  <a:srgbClr val="FF0000"/>
                </a:solidFill>
                <a:latin typeface="Courier New" panose="02070309020205020404" pitchFamily="49" charset="0"/>
              </a:rPr>
              <a:t>return;</a:t>
            </a:r>
            <a:endParaRPr lang="en-US" altLang="en-US" sz="2300" b="1" u="sng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3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300" b="1" u="sng" dirty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300" b="1" dirty="0">
                <a:latin typeface="Courier New" panose="02070309020205020404" pitchFamily="49" charset="0"/>
              </a:rPr>
              <a:t>   . . .  // None of the statements after this </a:t>
            </a:r>
            <a:br>
              <a:rPr lang="en-US" altLang="en-US" sz="2300" b="1" dirty="0">
                <a:latin typeface="Courier New" panose="02070309020205020404" pitchFamily="49" charset="0"/>
              </a:rPr>
            </a:br>
            <a:r>
              <a:rPr lang="en-US" altLang="en-US" sz="2300" b="1" dirty="0">
                <a:latin typeface="Courier New" panose="02070309020205020404" pitchFamily="49" charset="0"/>
              </a:rPr>
              <a:t>        // in the </a:t>
            </a:r>
            <a:r>
              <a:rPr lang="en-US" altLang="en-US" sz="2300" b="1" dirty="0" err="1">
                <a:latin typeface="Courier New" panose="02070309020205020404" pitchFamily="49" charset="0"/>
              </a:rPr>
              <a:t>box_string</a:t>
            </a:r>
            <a:r>
              <a:rPr lang="en-US" altLang="en-US" sz="2300" b="1" dirty="0">
                <a:latin typeface="Courier New" panose="02070309020205020404" pitchFamily="49" charset="0"/>
              </a:rPr>
              <a:t> function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300" b="1" dirty="0">
                <a:latin typeface="Courier New" panose="02070309020205020404" pitchFamily="49" charset="0"/>
              </a:rPr>
              <a:t>			// will be executed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000" dirty="0"/>
          </a:p>
        </p:txBody>
      </p:sp>
      <p:sp>
        <p:nvSpPr>
          <p:cNvPr id="399365" name="Text Box 5"/>
          <p:cNvSpPr txBox="1">
            <a:spLocks noChangeArrowheads="1"/>
          </p:cNvSpPr>
          <p:nvPr/>
        </p:nvSpPr>
        <p:spPr bwMode="auto">
          <a:xfrm>
            <a:off x="3097213" y="4464050"/>
            <a:ext cx="37179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200" i="0"/>
              <a:t>// Return immediately</a:t>
            </a:r>
          </a:p>
        </p:txBody>
      </p:sp>
    </p:spTree>
    <p:extLst>
      <p:ext uri="{BB962C8B-B14F-4D97-AF65-F5344CB8AC3E}">
        <p14:creationId xmlns:p14="http://schemas.microsoft.com/office/powerpoint/2010/main" val="2818208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307" y="835881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Functions as black boxes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Implementing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Parameter passing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Return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Functions without return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Reusable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Stepwise refinement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Variable scope and </a:t>
            </a:r>
            <a:r>
              <a:rPr lang="en-US" sz="2800" dirty="0" err="1"/>
              <a:t>globals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Reference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Recursive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70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/>
              <a:t>Designing Functions – Turn Repeated Code into Functions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1625600"/>
            <a:ext cx="8531225" cy="4367213"/>
          </a:xfrm>
          <a:noFill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 dirty="0"/>
              <a:t>   When you found you have written nearly identical code multiple times,</a:t>
            </a:r>
          </a:p>
          <a:p>
            <a:pPr algn="ctr" eaLnBrk="1" hangingPunct="1">
              <a:buFontTx/>
              <a:buNone/>
            </a:pPr>
            <a:br>
              <a:rPr lang="en-US" altLang="en-US" sz="2400" dirty="0"/>
            </a:br>
            <a:r>
              <a:rPr lang="en-US" altLang="en-US" sz="2400" dirty="0"/>
              <a:t>you should write a function to replace the redundant code</a:t>
            </a:r>
            <a:r>
              <a:rPr lang="en-US" altLang="en-US" sz="3600" dirty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Repeated Code Example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884238"/>
            <a:ext cx="8739187" cy="5973762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Consider how similar the following statements are:</a:t>
            </a:r>
            <a:endParaRPr lang="en-US" altLang="en-US" sz="2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2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200" b="1" dirty="0">
                <a:latin typeface="Courier New" panose="02070309020205020404" pitchFamily="49" charset="0"/>
              </a:rPr>
              <a:t> hours;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 &lt;&lt; "Enter a value between 0 and 23:";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 &gt;&gt; hours;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} while (hours &lt; 0 || hours &gt; 23);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200" b="1" dirty="0">
                <a:latin typeface="Courier New" panose="02070309020205020404" pitchFamily="49" charset="0"/>
              </a:rPr>
              <a:t> minutes;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 &lt;&lt; "Enter a value between 0 and 59: 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22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 &gt;&gt; minutes;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solidFill>
                  <a:srgbClr val="FF0000"/>
                </a:solidFill>
                <a:latin typeface="Courier New" panose="02070309020205020404" pitchFamily="49" charset="0"/>
              </a:rPr>
              <a:t>} while (minutes &lt; 0 || minutes &gt; 59);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2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Turn Repeated Code into Functions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82638"/>
            <a:ext cx="8686800" cy="559752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Move the </a:t>
            </a:r>
            <a:r>
              <a:rPr lang="en-US" altLang="en-US" sz="2400" i="1"/>
              <a:t>common behavior</a:t>
            </a:r>
            <a:r>
              <a:rPr lang="en-US" altLang="en-US" sz="2400"/>
              <a:t> into </a:t>
            </a:r>
            <a:r>
              <a:rPr lang="en-US" altLang="en-US" sz="2400" i="1"/>
              <a:t>one</a:t>
            </a:r>
            <a:r>
              <a:rPr lang="en-US" altLang="en-US" sz="2400"/>
              <a:t> function.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int read_int_up_to(int high)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int input;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  cout &lt;&lt; "Enter a value between 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     &lt;&lt; "0 and " &lt;&lt; high &lt;&lt; ": 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  cin &gt;&gt; input;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} while (input &lt; 0 || input &gt; high);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return input;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Function Calls That Replace Repeated Code </a:t>
            </a:r>
          </a:p>
        </p:txBody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74700"/>
            <a:ext cx="8686800" cy="452596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Then we can use this function as many times as we need: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int hours = read_int_up_to(23);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int minutes = read_int_up_to(59);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Note how the code has become much easier to understand.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And we are not rewriting code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					– code reuse!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a Function? Why Functions?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70038"/>
            <a:ext cx="8229600" cy="178276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A function is a sequence of instructions with a name.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A function packages a computation into a form</a:t>
            </a:r>
            <a:br>
              <a:rPr lang="en-US" altLang="en-US" sz="2400"/>
            </a:br>
            <a:r>
              <a:rPr lang="en-US" altLang="en-US" sz="2400"/>
              <a:t>that can be easily understood and reused.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307" y="835881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Functions as black boxes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Implementing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Parameter passing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Return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Functions without return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Reusable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Stepwise refinement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Variable scope and </a:t>
            </a:r>
            <a:r>
              <a:rPr lang="en-US" sz="2800" dirty="0" err="1"/>
              <a:t>globals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Reference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Recursive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04239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Stepwise Refinement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One of the most powerful strategies for problem solving is the process of  </a:t>
            </a:r>
            <a:r>
              <a:rPr lang="en-US" altLang="en-US" sz="3000" i="1" dirty="0"/>
              <a:t>stepwise refinement</a:t>
            </a:r>
            <a:r>
              <a:rPr lang="en-US" altLang="en-US" sz="2600" i="1" dirty="0"/>
              <a:t>.</a:t>
            </a:r>
            <a:br>
              <a:rPr lang="en-US" altLang="en-US" sz="2600" i="1" dirty="0"/>
            </a:br>
            <a:endParaRPr lang="en-US" altLang="en-US" sz="2600" i="1" dirty="0"/>
          </a:p>
          <a:p>
            <a:pPr eaLnBrk="1" hangingPunct="1"/>
            <a:r>
              <a:rPr lang="en-US" altLang="en-US" sz="2400" dirty="0"/>
              <a:t>To solve a difficult task, break it down into simpler tasks.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Then keep breaking down the simpler tasks into even simpler ones, until you are left with tasks that you know how to solve.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Stepwise Refinement Example: Coffee Making</a:t>
            </a: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4419600"/>
            <a:ext cx="9144000" cy="1905000"/>
          </a:xfrm>
          <a:noFill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dirty="0"/>
              <a:t>   </a:t>
            </a:r>
            <a:r>
              <a:rPr lang="en-US" altLang="en-US" sz="2400" dirty="0"/>
              <a:t>The “make coffee” problem can be broken into:</a:t>
            </a:r>
            <a:br>
              <a:rPr lang="en-US" altLang="en-US" sz="2400" dirty="0"/>
            </a:br>
            <a:r>
              <a:rPr lang="en-US" altLang="en-US" sz="2400" dirty="0"/>
              <a:t>if we have instant coffee, we can make that</a:t>
            </a:r>
            <a:br>
              <a:rPr lang="en-US" altLang="en-US" sz="2400" dirty="0"/>
            </a:br>
            <a:r>
              <a:rPr lang="en-US" altLang="en-US" sz="2400" dirty="0"/>
              <a:t>but if not, we can brew coffee</a:t>
            </a:r>
            <a:br>
              <a:rPr lang="en-US" altLang="en-US" sz="2400" dirty="0"/>
            </a:br>
            <a:r>
              <a:rPr lang="en-US" altLang="en-US" sz="2400" dirty="0"/>
              <a:t>(maybe these will have parts)</a:t>
            </a:r>
          </a:p>
        </p:txBody>
      </p:sp>
      <p:pic>
        <p:nvPicPr>
          <p:cNvPr id="102405" name="Picture 9" descr="Partial flowchart for making coffee, showing decision box for instant vs. no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585912"/>
            <a:ext cx="48006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Stepwise Refinement #2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419600"/>
            <a:ext cx="9144000" cy="1905000"/>
          </a:xfrm>
          <a:noFill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/>
              <a:t>   </a:t>
            </a:r>
            <a:r>
              <a:rPr lang="en-US" altLang="en-US" sz="2400"/>
              <a:t>Making instant coffee breaks into:</a:t>
            </a:r>
            <a:br>
              <a:rPr lang="en-US" altLang="en-US" sz="2400"/>
            </a:br>
            <a:r>
              <a:rPr lang="en-US" altLang="en-US" sz="2400"/>
              <a:t>1. Boil Water</a:t>
            </a:r>
          </a:p>
          <a:p>
            <a:pPr algn="ctr" eaLnBrk="1" hangingPunct="1">
              <a:buFontTx/>
              <a:buNone/>
            </a:pPr>
            <a:r>
              <a:rPr lang="en-US" altLang="en-US" sz="2400"/>
              <a:t>2. Mix (stir if you wish)</a:t>
            </a:r>
            <a:br>
              <a:rPr lang="en-US" altLang="en-US" sz="2400"/>
            </a:br>
            <a:r>
              <a:rPr lang="en-US" altLang="en-US" sz="2400"/>
              <a:t>(Do these have sub-problems?)</a:t>
            </a:r>
          </a:p>
        </p:txBody>
      </p:sp>
      <p:pic>
        <p:nvPicPr>
          <p:cNvPr id="103430" name="Picture 8" descr="Flowchart breaking &quot;Make instant coffee&quot; into 2 steps, &quot;Boil water&quot; and &quot;Mix water and coffee&quot;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12223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Stepwise Refinement #3</a:t>
            </a:r>
          </a:p>
        </p:txBody>
      </p:sp>
      <p:pic>
        <p:nvPicPr>
          <p:cNvPr id="104452" name="Picture 8" descr="Detailed flowchart on how to boil water, with top decision box = &quot;Do you have a microwave oven?&quot;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4876800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419600"/>
            <a:ext cx="9144000" cy="1905000"/>
          </a:xfrm>
          <a:noFill/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Boiling water appears</a:t>
            </a:r>
            <a:br>
              <a:rPr lang="en-US" altLang="en-US" sz="2400"/>
            </a:br>
            <a:r>
              <a:rPr lang="en-US" altLang="en-US" sz="2400"/>
              <a:t>not to be so easy.</a:t>
            </a:r>
            <a:br>
              <a:rPr lang="en-US" altLang="en-US" sz="2400"/>
            </a:br>
            <a:r>
              <a:rPr lang="en-US" altLang="en-US" sz="2400"/>
              <a:t>Many steps,</a:t>
            </a:r>
            <a:br>
              <a:rPr lang="en-US" altLang="en-US" sz="2400"/>
            </a:br>
            <a:r>
              <a:rPr lang="en-US" altLang="en-US" sz="2400"/>
              <a:t>but none have sub-steps.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/>
              <a:t>Stepwise Refinement – The Complete Process Shown</a:t>
            </a:r>
          </a:p>
        </p:txBody>
      </p:sp>
      <p:sp>
        <p:nvSpPr>
          <p:cNvPr id="41371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5618922" y="1524000"/>
            <a:ext cx="3525078" cy="1971675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   </a:t>
            </a:r>
            <a:r>
              <a:rPr lang="en-US" altLang="en-US" sz="2400" dirty="0"/>
              <a:t>To write the</a:t>
            </a:r>
            <a:br>
              <a:rPr lang="en-US" altLang="en-US" sz="2400" dirty="0"/>
            </a:br>
            <a:r>
              <a:rPr lang="en-US" altLang="en-US" sz="2400" dirty="0"/>
              <a:t>“get coffee” program,</a:t>
            </a:r>
            <a:br>
              <a:rPr lang="en-US" altLang="en-US" sz="2400" dirty="0"/>
            </a:br>
            <a:r>
              <a:rPr lang="en-US" altLang="en-US" sz="2400" dirty="0"/>
              <a:t> write functions</a:t>
            </a:r>
            <a:br>
              <a:rPr lang="en-US" altLang="en-US" sz="2400" dirty="0"/>
            </a:br>
            <a:r>
              <a:rPr lang="en-US" altLang="en-US" sz="2400" dirty="0"/>
              <a:t>for each sub-problem.</a:t>
            </a:r>
          </a:p>
        </p:txBody>
      </p:sp>
      <p:pic>
        <p:nvPicPr>
          <p:cNvPr id="2" name="Picture 1" descr="Complete flowchart for coffee, with 3 diamond decisions and 17 task boxes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20" y="685800"/>
            <a:ext cx="6192980" cy="581522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118764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Stepwise Refinement Example #2: Paycheck Printing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05300"/>
            <a:ext cx="8229600" cy="24384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 dirty="0"/>
              <a:t>We will write a program to take a dollar amount as a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/>
              <a:t> input and produce the text equivalent of the $$ amount, to print the English amount line on a check.</a:t>
            </a:r>
          </a:p>
        </p:txBody>
      </p:sp>
      <p:pic>
        <p:nvPicPr>
          <p:cNvPr id="3" name="Picture 2" descr="Photo a check being filled in and signed by hand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991" y="994011"/>
            <a:ext cx="3744036" cy="2941743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Sub Problem #1: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to text 0…9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38" y="974725"/>
            <a:ext cx="8886825" cy="50688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 Of course we will write a function to solve this sub-problem.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/**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Turns a number into its English name.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@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param</a:t>
            </a:r>
            <a:r>
              <a:rPr lang="en-US" altLang="en-US" sz="2000" b="1" dirty="0">
                <a:latin typeface="Courier New" panose="02070309020205020404" pitchFamily="49" charset="0"/>
              </a:rPr>
              <a:t> number a positive integer &lt; 1,000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@return the name of number</a:t>
            </a:r>
            <a:r>
              <a:rPr lang="en-US" altLang="en-US" sz="1800" b="1" dirty="0">
                <a:latin typeface="Courier New" panose="02070309020205020404" pitchFamily="49" charset="0"/>
              </a:rPr>
              <a:t> (e.g.,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b="1" dirty="0">
                <a:latin typeface="Courier New" panose="02070309020205020404" pitchFamily="49" charset="0"/>
              </a:rPr>
              <a:t>two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hundred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seventy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four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8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string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int_name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number)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 Notice that we started by writing only the comment and the first line of the function.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Also notice that the constraint of &lt; $1,000 is announced in</a:t>
            </a:r>
            <a:br>
              <a:rPr lang="en-US" altLang="en-US" sz="2400" dirty="0"/>
            </a:br>
            <a:r>
              <a:rPr lang="en-US" altLang="en-US" sz="2400" dirty="0"/>
              <a:t>the comment.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Stepwise Refinement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938" y="974725"/>
            <a:ext cx="8135937" cy="112712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</a:t>
            </a: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0" y="2273300"/>
            <a:ext cx="9144000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4479925" y="323056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i="0"/>
          </a:p>
        </p:txBody>
      </p:sp>
      <p:sp>
        <p:nvSpPr>
          <p:cNvPr id="433159" name="Rectangle 7"/>
          <p:cNvSpPr>
            <a:spLocks noChangeArrowheads="1"/>
          </p:cNvSpPr>
          <p:nvPr/>
        </p:nvSpPr>
        <p:spPr bwMode="auto">
          <a:xfrm>
            <a:off x="362606" y="882649"/>
            <a:ext cx="8705193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+mn-lt"/>
              </a:rPr>
              <a:t>If the number is between 1 and 9, we need to compute "one" … "nine".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b="0" i="0" dirty="0">
              <a:latin typeface="+mn-lt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0" i="0" dirty="0">
                <a:latin typeface="+mn-lt"/>
              </a:rPr>
              <a:t>In fact, we need the same computation </a:t>
            </a:r>
            <a:r>
              <a:rPr lang="en-US" altLang="en-US" sz="2400" b="0" dirty="0">
                <a:latin typeface="+mn-lt"/>
              </a:rPr>
              <a:t>again </a:t>
            </a:r>
            <a:r>
              <a:rPr lang="en-US" altLang="en-US" sz="2400" b="0" i="0" dirty="0">
                <a:latin typeface="+mn-lt"/>
              </a:rPr>
              <a:t>for the hundreds (“</a:t>
            </a:r>
            <a:r>
              <a:rPr lang="en-US" altLang="en-US" sz="2400" b="0" dirty="0">
                <a:latin typeface="+mn-lt"/>
              </a:rPr>
              <a:t>two</a:t>
            </a:r>
            <a:r>
              <a:rPr lang="en-US" altLang="en-US" sz="2400" b="0" i="0" dirty="0">
                <a:latin typeface="+mn-lt"/>
              </a:rPr>
              <a:t>” hundred).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2400" b="0" i="0" dirty="0">
              <a:latin typeface="+mn-lt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b="0" i="0" dirty="0">
                <a:latin typeface="+mn-lt"/>
              </a:rPr>
              <a:t>Any time you need to do something more than once, turn that task into a function:</a:t>
            </a:r>
            <a:endParaRPr lang="en-US" altLang="en-US" sz="2400" b="0" i="0" dirty="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/>
              <a:t>/**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Turns a digit into its English name.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@</a:t>
            </a:r>
            <a:r>
              <a:rPr lang="en-US" altLang="en-US" sz="2400" dirty="0" err="1"/>
              <a:t>param</a:t>
            </a:r>
            <a:r>
              <a:rPr lang="en-US" altLang="en-US" sz="2400" dirty="0"/>
              <a:t> digit an integer between 1 and 9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@return the name of digit (“one”...nine”)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*/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string </a:t>
            </a:r>
            <a:r>
              <a:rPr lang="en-US" altLang="en-US" sz="2400" dirty="0" err="1"/>
              <a:t>digit_name</a:t>
            </a:r>
            <a:r>
              <a:rPr lang="en-US" altLang="en-US" sz="2400" dirty="0"/>
              <a:t>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digit)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152400"/>
            <a:ext cx="8008883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Stepwise Refinement: Another Function for Teens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 Numbers between 10 and 19 are special cases.</a:t>
            </a:r>
            <a:br>
              <a:rPr lang="en-US" altLang="en-US" sz="2400" dirty="0"/>
            </a:br>
            <a:endParaRPr lang="en-US" altLang="en-US" sz="12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Let’s have a separate function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teen_name</a:t>
            </a:r>
            <a:r>
              <a:rPr lang="en-US" altLang="en-US" sz="2400" dirty="0"/>
              <a:t> that converts them into strings "eleven", "twelve", "thirteen", and so 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/**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Turns a number between 10 and 19 into its English  name.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@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param</a:t>
            </a:r>
            <a:r>
              <a:rPr lang="en-US" altLang="en-US" sz="2400" b="1" dirty="0">
                <a:latin typeface="Courier New" panose="02070309020205020404" pitchFamily="49" charset="0"/>
              </a:rPr>
              <a:t> number an integer between 10 and 19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@return the name of the number (“ten” ... “nineteen”)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string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teen_name</a:t>
            </a:r>
            <a:r>
              <a:rPr lang="en-US" altLang="en-US" sz="2400" b="1" dirty="0">
                <a:latin typeface="Courier New" panose="02070309020205020404" pitchFamily="49" charset="0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number)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Calling a Function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800100"/>
            <a:ext cx="8382000" cy="5410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en-US" sz="2400" dirty="0"/>
              <a:t>A programmer </a:t>
            </a:r>
            <a:r>
              <a:rPr lang="en-US" altLang="en-US" sz="2400" i="1" dirty="0"/>
              <a:t>calls</a:t>
            </a:r>
            <a:r>
              <a:rPr lang="en-US" altLang="en-US" sz="2400" dirty="0"/>
              <a:t> a function to have its instructions run.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 double z = pow(2, 3);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By using the expression:  </a:t>
            </a:r>
            <a:r>
              <a:rPr lang="en-US" altLang="en-US" sz="2400" b="1" dirty="0">
                <a:latin typeface="Courier New" panose="02070309020205020404" pitchFamily="49" charset="0"/>
              </a:rPr>
              <a:t>pow(2, 3)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main</a:t>
            </a:r>
            <a:r>
              <a:rPr lang="en-US" altLang="en-US" sz="2400" dirty="0"/>
              <a:t> </a:t>
            </a:r>
            <a:r>
              <a:rPr lang="en-US" altLang="en-US" sz="2600" i="1" dirty="0"/>
              <a:t>calls</a:t>
            </a:r>
            <a:r>
              <a:rPr lang="en-US" altLang="en-US" sz="2400" dirty="0"/>
              <a:t> the </a:t>
            </a:r>
            <a:r>
              <a:rPr lang="en-US" altLang="en-US" sz="2400" b="1" dirty="0">
                <a:latin typeface="Courier New" panose="02070309020205020404" pitchFamily="49" charset="0"/>
              </a:rPr>
              <a:t>pow</a:t>
            </a:r>
            <a:r>
              <a:rPr lang="en-US" altLang="en-US" sz="2400" dirty="0"/>
              <a:t> function, asking it to compute</a:t>
            </a:r>
            <a:r>
              <a:rPr lang="en-US" altLang="en-US" sz="2800" dirty="0"/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2</a:t>
            </a:r>
            <a:r>
              <a:rPr lang="en-US" altLang="en-US" sz="2600" b="1" baseline="30000" dirty="0">
                <a:latin typeface="Courier New" panose="02070309020205020404" pitchFamily="49" charset="0"/>
              </a:rPr>
              <a:t>3</a:t>
            </a:r>
            <a:r>
              <a:rPr lang="en-US" altLang="en-US" sz="2400" dirty="0"/>
              <a:t>.</a:t>
            </a:r>
            <a:br>
              <a:rPr lang="en-US" altLang="en-US" sz="2400" dirty="0"/>
            </a:br>
            <a:endParaRPr lang="en-US" altLang="en-US" sz="1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The </a:t>
            </a:r>
            <a:r>
              <a:rPr lang="en-US" altLang="en-US" sz="2400" b="1" dirty="0">
                <a:latin typeface="Courier New" panose="02070309020205020404" pitchFamily="49" charset="0"/>
              </a:rPr>
              <a:t>main</a:t>
            </a:r>
            <a:r>
              <a:rPr lang="en-US" altLang="en-US" sz="2400" dirty="0"/>
              <a:t> function is temporarily suspended.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The instructions of the </a:t>
            </a:r>
            <a:r>
              <a:rPr lang="en-US" altLang="en-US" sz="2400" b="1" dirty="0">
                <a:latin typeface="Courier New" panose="02070309020205020404" pitchFamily="49" charset="0"/>
              </a:rPr>
              <a:t>pow</a:t>
            </a:r>
            <a:r>
              <a:rPr lang="en-US" altLang="en-US" sz="2400" dirty="0"/>
              <a:t> function execute and</a:t>
            </a:r>
            <a:br>
              <a:rPr lang="en-US" altLang="en-US" sz="2400" dirty="0"/>
            </a:br>
            <a:r>
              <a:rPr lang="en-US" altLang="en-US" sz="2400" dirty="0"/>
              <a:t>compute the result.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The pow function </a:t>
            </a:r>
            <a:r>
              <a:rPr lang="en-US" altLang="en-US" sz="2600" i="1" dirty="0"/>
              <a:t>returns</a:t>
            </a:r>
            <a:r>
              <a:rPr lang="en-US" altLang="en-US" sz="2400" dirty="0"/>
              <a:t> its result back to </a:t>
            </a:r>
            <a:r>
              <a:rPr lang="en-US" altLang="en-US" sz="2400" b="1" dirty="0">
                <a:latin typeface="Courier New" panose="02070309020205020404" pitchFamily="49" charset="0"/>
              </a:rPr>
              <a:t>main</a:t>
            </a:r>
            <a:r>
              <a:rPr lang="en-US" altLang="en-US" sz="2400" dirty="0"/>
              <a:t>,</a:t>
            </a:r>
            <a:br>
              <a:rPr lang="en-US" altLang="en-US" sz="2400" dirty="0"/>
            </a:br>
            <a:r>
              <a:rPr lang="en-US" altLang="en-US" sz="2400" dirty="0"/>
              <a:t>and the </a:t>
            </a:r>
            <a:r>
              <a:rPr lang="en-US" altLang="en-US" sz="2400" b="1" dirty="0">
                <a:latin typeface="Courier New" panose="02070309020205020404" pitchFamily="49" charset="0"/>
              </a:rPr>
              <a:t>main</a:t>
            </a:r>
            <a:r>
              <a:rPr lang="en-US" altLang="en-US" sz="2400" dirty="0"/>
              <a:t> function resumes execution.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Stepwise Refinement: Add a Function for Tens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/>
              <a:t>   	  </a:t>
            </a:r>
            <a:r>
              <a:rPr lang="en-US" altLang="en-US" sz="1000" dirty="0"/>
              <a:t> </a:t>
            </a:r>
            <a:r>
              <a:rPr lang="en-US" altLang="en-US" sz="2400" dirty="0"/>
              <a:t>Next, suppose that the number is between 20 and 99.</a:t>
            </a:r>
            <a:br>
              <a:rPr lang="en-US" altLang="en-US" sz="2400" dirty="0"/>
            </a:br>
            <a:r>
              <a:rPr lang="en-US" altLang="en-US" sz="2400" dirty="0"/>
              <a:t>  </a:t>
            </a:r>
            <a:r>
              <a:rPr lang="en-US" altLang="en-US" sz="1600" dirty="0"/>
              <a:t> </a:t>
            </a:r>
            <a:r>
              <a:rPr lang="en-US" altLang="en-US" sz="2400" dirty="0"/>
              <a:t>Then we show the tens as "twenty", "thirty", …, "ninety".</a:t>
            </a:r>
            <a:br>
              <a:rPr lang="en-US" altLang="en-US" sz="2400" dirty="0"/>
            </a:br>
            <a:r>
              <a:rPr lang="en-US" altLang="en-US" sz="2400" dirty="0"/>
              <a:t>   For simplicity and consistency, put that computation into</a:t>
            </a:r>
            <a:br>
              <a:rPr lang="en-US" altLang="en-US" sz="2400" dirty="0"/>
            </a:br>
            <a:r>
              <a:rPr lang="en-US" altLang="en-US" sz="2400" dirty="0"/>
              <a:t>   a separate function: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/**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Gives the name of the tens part of a number between 20 and 99.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@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param</a:t>
            </a:r>
            <a:r>
              <a:rPr lang="en-US" altLang="en-US" sz="1800" b="1" dirty="0">
                <a:latin typeface="Courier New" panose="02070309020205020404" pitchFamily="49" charset="0"/>
              </a:rPr>
              <a:t> number an integer between 20 and 99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@return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the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name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of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the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tens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part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of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the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number</a:t>
            </a:r>
            <a:r>
              <a:rPr lang="en-US" altLang="en-US" sz="9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>
                <a:latin typeface="Courier New" panose="02070309020205020404" pitchFamily="49" charset="0"/>
              </a:rPr>
              <a:t>(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b="1" dirty="0">
                <a:latin typeface="Courier New" panose="02070309020205020404" pitchFamily="49" charset="0"/>
              </a:rPr>
              <a:t>twenty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b="1" dirty="0">
                <a:latin typeface="Courier New" panose="02070309020205020404" pitchFamily="49" charset="0"/>
              </a:rPr>
              <a:t>...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b="1" dirty="0">
                <a:latin typeface="Courier New" panose="02070309020205020404" pitchFamily="49" charset="0"/>
              </a:rPr>
              <a:t>ninety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16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*/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string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tens_name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number))</a:t>
            </a:r>
            <a:endParaRPr lang="en-US" altLang="en-US" sz="18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Stepwise Refinement: Hundreds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842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z="2400"/>
              <a:t>Now suppose the number is at least 20 and at most 99.</a:t>
            </a:r>
          </a:p>
          <a:p>
            <a:pPr lvl="1" eaLnBrk="1" hangingPunct="1"/>
            <a:r>
              <a:rPr lang="en-US" altLang="en-US" sz="2400"/>
              <a:t>If the number is evenly divisible by 10, we use </a:t>
            </a:r>
            <a:r>
              <a:rPr lang="en-US" altLang="en-US" sz="2400" b="1">
                <a:latin typeface="Courier New" panose="02070309020205020404" pitchFamily="49" charset="0"/>
              </a:rPr>
              <a:t>tens_name</a:t>
            </a:r>
            <a:r>
              <a:rPr lang="en-US" altLang="en-US" sz="2400"/>
              <a:t>, and we are done.</a:t>
            </a:r>
          </a:p>
          <a:p>
            <a:pPr lvl="1" eaLnBrk="1" hangingPunct="1"/>
            <a:r>
              <a:rPr lang="en-US" altLang="en-US" sz="2400"/>
              <a:t>Otherwise, we print the tens with </a:t>
            </a:r>
            <a:r>
              <a:rPr lang="en-US" altLang="en-US" sz="2400" b="1">
                <a:latin typeface="Courier New" panose="02070309020205020404" pitchFamily="49" charset="0"/>
              </a:rPr>
              <a:t>tens_name</a:t>
            </a:r>
            <a:r>
              <a:rPr lang="en-US" altLang="en-US" sz="2400"/>
              <a:t> and the ones with </a:t>
            </a:r>
            <a:r>
              <a:rPr lang="en-US" altLang="en-US" sz="2400" b="1">
                <a:latin typeface="Courier New" panose="02070309020205020404" pitchFamily="49" charset="0"/>
              </a:rPr>
              <a:t>digit_name</a:t>
            </a:r>
            <a:r>
              <a:rPr lang="en-US" altLang="en-US" sz="2400"/>
              <a:t>.</a:t>
            </a:r>
          </a:p>
          <a:p>
            <a:pPr lvl="1"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If the number is between 100 and 999,</a:t>
            </a:r>
          </a:p>
          <a:p>
            <a:pPr lvl="1" eaLnBrk="1" hangingPunct="1"/>
            <a:r>
              <a:rPr lang="en-US" altLang="en-US" sz="2400"/>
              <a:t>then we show a digit, the word "hundred", and the remainder as described previously.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Stepwise Refinement – The Pseudocode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838200"/>
            <a:ext cx="8582025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Comic Sans MS" panose="030F0702030302020204" pitchFamily="66" charset="0"/>
              </a:rPr>
              <a:t>part = number (The part that still needs to be converted)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Comic Sans MS" panose="030F0702030302020204" pitchFamily="66" charset="0"/>
              </a:rPr>
              <a:t>name = "" (The name of the number starts as the empty string)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000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Comic Sans MS" panose="030F0702030302020204" pitchFamily="66" charset="0"/>
              </a:rPr>
              <a:t>If part &gt;= 100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Comic Sans MS" panose="030F0702030302020204" pitchFamily="66" charset="0"/>
              </a:rPr>
              <a:t>     name = name of hundreds in part + " hundred"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Comic Sans MS" panose="030F0702030302020204" pitchFamily="66" charset="0"/>
              </a:rPr>
              <a:t>     Remove hundreds from part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000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Comic Sans MS" panose="030F0702030302020204" pitchFamily="66" charset="0"/>
              </a:rPr>
              <a:t>If part &gt;= 20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Comic Sans MS" panose="030F0702030302020204" pitchFamily="66" charset="0"/>
              </a:rPr>
              <a:t>     Append </a:t>
            </a:r>
            <a:r>
              <a:rPr lang="en-US" altLang="en-US" sz="2200" dirty="0" err="1">
                <a:latin typeface="Comic Sans MS" panose="030F0702030302020204" pitchFamily="66" charset="0"/>
              </a:rPr>
              <a:t>tens_name</a:t>
            </a:r>
            <a:r>
              <a:rPr lang="en-US" altLang="en-US" sz="2200" dirty="0">
                <a:latin typeface="Comic Sans MS" panose="030F0702030302020204" pitchFamily="66" charset="0"/>
              </a:rPr>
              <a:t>(part) to name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Comic Sans MS" panose="030F0702030302020204" pitchFamily="66" charset="0"/>
              </a:rPr>
              <a:t>     Remove tens from part.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Comic Sans MS" panose="030F0702030302020204" pitchFamily="66" charset="0"/>
              </a:rPr>
              <a:t>Else if part &gt;= 10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Comic Sans MS" panose="030F0702030302020204" pitchFamily="66" charset="0"/>
              </a:rPr>
              <a:t>     Append </a:t>
            </a:r>
            <a:r>
              <a:rPr lang="en-US" altLang="en-US" sz="2200" dirty="0" err="1">
                <a:latin typeface="Comic Sans MS" panose="030F0702030302020204" pitchFamily="66" charset="0"/>
              </a:rPr>
              <a:t>teen_name</a:t>
            </a:r>
            <a:r>
              <a:rPr lang="en-US" altLang="en-US" sz="2200" dirty="0">
                <a:latin typeface="Comic Sans MS" panose="030F0702030302020204" pitchFamily="66" charset="0"/>
              </a:rPr>
              <a:t>(part) to name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Comic Sans MS" panose="030F0702030302020204" pitchFamily="66" charset="0"/>
              </a:rPr>
              <a:t>     part =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000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Comic Sans MS" panose="030F0702030302020204" pitchFamily="66" charset="0"/>
              </a:rPr>
              <a:t>If (part &gt; 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Comic Sans MS" panose="030F0702030302020204" pitchFamily="66" charset="0"/>
              </a:rPr>
              <a:t>     Append </a:t>
            </a:r>
            <a:r>
              <a:rPr lang="en-US" altLang="en-US" sz="2200" dirty="0" err="1">
                <a:latin typeface="Comic Sans MS" panose="030F0702030302020204" pitchFamily="66" charset="0"/>
              </a:rPr>
              <a:t>digit_name</a:t>
            </a:r>
            <a:r>
              <a:rPr lang="en-US" altLang="en-US" sz="2200" dirty="0">
                <a:latin typeface="Comic Sans MS" panose="030F0702030302020204" pitchFamily="66" charset="0"/>
              </a:rPr>
              <a:t>(part) to name.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4479925" y="323056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i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152400"/>
            <a:ext cx="8729663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Stepwise Refinement – Analyzing the Pseudocode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87630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This pseudocode has a number of important improvements over the descriptions and comments.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It shows how to arrange </a:t>
            </a:r>
            <a:r>
              <a:rPr lang="en-US" altLang="en-US" sz="2400" i="1" dirty="0"/>
              <a:t>the order of the tests</a:t>
            </a:r>
            <a:r>
              <a:rPr lang="en-US" altLang="en-US" sz="2400" dirty="0"/>
              <a:t>, starting with the comparisons against the larger numbers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It shows how the smaller number is subsequently processed in further </a:t>
            </a: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/>
              <a:t> statements.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On the other hand, this pseudocode is vague about: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The actual conversion of the pieces,</a:t>
            </a:r>
            <a:br>
              <a:rPr lang="en-US" altLang="en-US" sz="2400" dirty="0"/>
            </a:br>
            <a:r>
              <a:rPr lang="en-US" altLang="en-US" sz="2400" dirty="0"/>
              <a:t>just referring to “name of hundreds” and the like.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Spaces—it would produce strings with no spaces:</a:t>
            </a:r>
            <a:br>
              <a:rPr lang="en-US" altLang="en-US" sz="2400" dirty="0"/>
            </a:br>
            <a:r>
              <a:rPr lang="en-US" altLang="en-US" sz="2400" dirty="0"/>
              <a:t>        “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twohundredseventyfour</a:t>
            </a:r>
            <a:r>
              <a:rPr lang="en-US" altLang="en-US" sz="2400" dirty="0"/>
              <a:t>”</a:t>
            </a:r>
            <a:br>
              <a:rPr lang="en-US" altLang="en-US" sz="2400" dirty="0"/>
            </a:b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124933" name="Rectangle 4"/>
          <p:cNvSpPr>
            <a:spLocks noChangeArrowheads="1"/>
          </p:cNvSpPr>
          <p:nvPr/>
        </p:nvSpPr>
        <p:spPr bwMode="auto">
          <a:xfrm>
            <a:off x="4479925" y="323056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i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Stepwise Refinement – Pseudocode to C++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7630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Now for the real code.</a:t>
            </a:r>
            <a:br>
              <a:rPr lang="en-US" altLang="en-US" sz="2800"/>
            </a:br>
            <a:r>
              <a:rPr lang="en-US" altLang="en-US" sz="2400"/>
              <a:t>The last three cases are easy so let’s start with them: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if (part &gt;= 20)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   name = name + " " + tens_name(part);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   part = part % 10;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else if (part &gt;= 10)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   name = name + " " + teen_name(part);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   part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if (part &gt; 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   name = name + " " + digit_name(part);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4479925" y="323056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i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358188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Stepwise Refinement – Pseudocode to C++ (part 2)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7630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Finally, the case of numbers between 100 and 999.</a:t>
            </a:r>
            <a:br>
              <a:rPr lang="en-US" altLang="en-US" sz="2400"/>
            </a:br>
            <a:r>
              <a:rPr lang="en-US" altLang="en-US" sz="2400"/>
              <a:t>Because </a:t>
            </a:r>
            <a:r>
              <a:rPr lang="en-US" altLang="en-US" sz="2400" b="1">
                <a:latin typeface="Courier New" panose="02070309020205020404" pitchFamily="49" charset="0"/>
              </a:rPr>
              <a:t>part &lt; 1000</a:t>
            </a:r>
            <a:r>
              <a:rPr lang="en-US" altLang="en-US" sz="2400"/>
              <a:t>, </a:t>
            </a:r>
            <a:r>
              <a:rPr lang="en-US" altLang="en-US" sz="2400" b="1">
                <a:latin typeface="Courier New" panose="02070309020205020404" pitchFamily="49" charset="0"/>
              </a:rPr>
              <a:t>part / 100</a:t>
            </a:r>
            <a:r>
              <a:rPr lang="en-US" altLang="en-US" sz="2400"/>
              <a:t> is a single digit,</a:t>
            </a:r>
            <a:br>
              <a:rPr lang="en-US" altLang="en-US" sz="2400"/>
            </a:br>
            <a:r>
              <a:rPr lang="en-US" altLang="en-US" sz="2400"/>
              <a:t>and we obtain its name by calling </a:t>
            </a:r>
            <a:r>
              <a:rPr lang="en-US" altLang="en-US" sz="2400" b="1">
                <a:latin typeface="Courier New" panose="02070309020205020404" pitchFamily="49" charset="0"/>
              </a:rPr>
              <a:t>digit_name</a:t>
            </a:r>
            <a:r>
              <a:rPr lang="en-US" altLang="en-US" sz="2400"/>
              <a:t>.</a:t>
            </a:r>
            <a:br>
              <a:rPr lang="en-US" altLang="en-US" sz="2400"/>
            </a:br>
            <a:r>
              <a:rPr lang="en-US" altLang="en-US" sz="2400"/>
              <a:t>Then we add the “hundred” suffix: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if (part &gt;= 100)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    name = digit_name(part / 100) + " hundred";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    part = part % 100;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129029" name="Rectangle 4"/>
          <p:cNvSpPr>
            <a:spLocks noChangeArrowheads="1"/>
          </p:cNvSpPr>
          <p:nvPr/>
        </p:nvSpPr>
        <p:spPr bwMode="auto">
          <a:xfrm>
            <a:off x="4479925" y="323056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i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301038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The Complete Code for the Check Printer (part 1)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4" y="762000"/>
            <a:ext cx="8296275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// ch05/intname.cpp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iostream</a:t>
            </a:r>
            <a:r>
              <a:rPr lang="en-US" altLang="en-US" sz="16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#include &lt;string&gt;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using namespace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/**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Turns a digit into its English name.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@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param</a:t>
            </a:r>
            <a:r>
              <a:rPr lang="en-US" altLang="en-US" sz="1600" b="1" dirty="0">
                <a:latin typeface="Courier New" panose="02070309020205020404" pitchFamily="49" charset="0"/>
              </a:rPr>
              <a:t> digit an integer between 1 and 9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@return the name of digit ("one" ... "nine")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string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digit_name</a:t>
            </a:r>
            <a:r>
              <a:rPr lang="en-US" altLang="en-US" sz="1600" b="1" dirty="0">
                <a:latin typeface="Courier New" panose="02070309020205020404" pitchFamily="49" charset="0"/>
              </a:rPr>
              <a:t>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digit)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{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if (digit == 1) return "one";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if (digit == 2) return "two";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if (digit == 3) return "three";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if (digit == 4) return "four";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if (digit == 5) return "five";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if (digit == 6) return "six";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if (digit == 7) return "seven";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if (digit == 8) return "eight";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if (digit == 9) return "nine";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return "";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130053" name="Rectangle 4"/>
          <p:cNvSpPr>
            <a:spLocks noChangeArrowheads="1"/>
          </p:cNvSpPr>
          <p:nvPr/>
        </p:nvSpPr>
        <p:spPr bwMode="auto">
          <a:xfrm>
            <a:off x="4479925" y="323056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i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152400"/>
            <a:ext cx="8101013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The Complete Code for the Check Printer (part 2)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7630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/**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Turns a number between 10 and 19 into its English name.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@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param</a:t>
            </a:r>
            <a:r>
              <a:rPr lang="en-US" altLang="en-US" sz="1800" b="1" dirty="0">
                <a:latin typeface="Courier New" panose="02070309020205020404" pitchFamily="49" charset="0"/>
              </a:rPr>
              <a:t> number an integer between 10 and 19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@return the name of the given number ("ten" ... "nineteen")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string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teens_name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number)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if (number == 10) return "ten";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if (number == 11) return "eleven";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if (number == 12) return "twelve";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if (number == 13) return "thirteen";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if (number == 14) return "fourteen";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if (number == 15) return "fifteen";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if (number == 16) return "sixteen";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if (number == 17) return "seventeen";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if (number == 18) return "eighteen";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if (number == 19) return "nineteen";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return "";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132101" name="Rectangle 4"/>
          <p:cNvSpPr>
            <a:spLocks noChangeArrowheads="1"/>
          </p:cNvSpPr>
          <p:nvPr/>
        </p:nvSpPr>
        <p:spPr bwMode="auto">
          <a:xfrm>
            <a:off x="4479925" y="323056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i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152400"/>
            <a:ext cx="7472363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The Complete Code for the Check Printer (part 3)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7630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/**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Gives the name of the tens part of a number between 20 and 99.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@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param</a:t>
            </a:r>
            <a:r>
              <a:rPr lang="en-US" altLang="en-US" sz="1800" b="1" dirty="0">
                <a:latin typeface="Courier New" panose="02070309020205020404" pitchFamily="49" charset="0"/>
              </a:rPr>
              <a:t> number an integer between 20 and 99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@return the name of the tens part of the number ("twenty" ... "ninety")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string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tens_name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number)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if (number &gt;= 90) return "ninety";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if (number &gt;= 80) return "eighty";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if (number &gt;= 70) return "seventy";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if (number &gt;= 60) return "sixty";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if (number &gt;= 50) return "fifty";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if (number &gt;= 40) return "forty";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if (number &gt;= 30) return "thirty";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if (number &gt;= 20) return "twenty";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return "";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dirty="0"/>
              <a:t>   </a:t>
            </a:r>
          </a:p>
        </p:txBody>
      </p:sp>
      <p:sp>
        <p:nvSpPr>
          <p:cNvPr id="133125" name="Rectangle 4"/>
          <p:cNvSpPr>
            <a:spLocks noChangeArrowheads="1"/>
          </p:cNvSpPr>
          <p:nvPr/>
        </p:nvSpPr>
        <p:spPr bwMode="auto">
          <a:xfrm>
            <a:off x="4479925" y="323056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i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152400"/>
            <a:ext cx="7800975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The Complete Code for the Check Printer (part 4)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839200" cy="5486400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/**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Turns a number into its English name.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@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param</a:t>
            </a:r>
            <a:r>
              <a:rPr lang="en-US" altLang="en-US" sz="1800" b="1" dirty="0">
                <a:latin typeface="Courier New" panose="02070309020205020404" pitchFamily="49" charset="0"/>
              </a:rPr>
              <a:t> number a positive integer &lt; 1,000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@return the name of the number (e.g. "two hundred seventy four")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*/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string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int_name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number)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part = number; // The part that still needs to be converted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string name; // The return value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if (part &gt;= 100)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{ 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name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digit_name</a:t>
            </a:r>
            <a:r>
              <a:rPr lang="en-US" altLang="en-US" sz="1800" b="1" dirty="0">
                <a:latin typeface="Courier New" panose="02070309020205020404" pitchFamily="49" charset="0"/>
              </a:rPr>
              <a:t>(part / 100) + " hundred";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part = part % 100;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if (part &gt;= 20)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{ 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name = name + " " +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tens_name</a:t>
            </a:r>
            <a:r>
              <a:rPr lang="en-US" altLang="en-US" sz="1800" b="1" dirty="0">
                <a:latin typeface="Courier New" panose="02070309020205020404" pitchFamily="49" charset="0"/>
              </a:rPr>
              <a:t>(part);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part = part % 10;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}</a:t>
            </a:r>
            <a:endParaRPr lang="en-US" altLang="en-US" sz="1800" dirty="0"/>
          </a:p>
        </p:txBody>
      </p:sp>
      <p:sp>
        <p:nvSpPr>
          <p:cNvPr id="134149" name="Rectangle 4"/>
          <p:cNvSpPr>
            <a:spLocks noChangeArrowheads="1"/>
          </p:cNvSpPr>
          <p:nvPr/>
        </p:nvSpPr>
        <p:spPr bwMode="auto">
          <a:xfrm>
            <a:off x="4479925" y="323056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i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pic>
        <p:nvPicPr>
          <p:cNvPr id="20484" name="Picture 6" descr="Flowchart of a function call, showing function names main and pow as rounded rectangles, and the tasks inside each as rectangles."/>
          <p:cNvPicPr>
            <a:picLocks noChangeAspect="1" noChangeArrowheads="1"/>
          </p:cNvPicPr>
          <p:nvPr/>
        </p:nvPicPr>
        <p:blipFill>
          <a:blip r:embed="rId2">
            <a:lum bright="-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04" y="1174190"/>
            <a:ext cx="3732053" cy="515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416858" y="152400"/>
            <a:ext cx="8727141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Flowchart: Calling a Function</a:t>
            </a:r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37275" y="2827338"/>
            <a:ext cx="2771775" cy="1554162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 dirty="0"/>
              <a:t>Execution flow</a:t>
            </a:r>
          </a:p>
          <a:p>
            <a:pPr algn="ctr" eaLnBrk="1" hangingPunct="1">
              <a:buFontTx/>
              <a:buNone/>
            </a:pPr>
            <a:r>
              <a:rPr lang="en-US" altLang="en-US" sz="2400" dirty="0"/>
              <a:t>during a</a:t>
            </a:r>
          </a:p>
          <a:p>
            <a:pPr algn="ctr" eaLnBrk="1" hangingPunct="1">
              <a:buFontTx/>
              <a:buNone/>
            </a:pPr>
            <a:r>
              <a:rPr lang="en-US" altLang="en-US" sz="2400" dirty="0"/>
              <a:t>function call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152400"/>
            <a:ext cx="7629525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The Complete Code for the Check Printer (part 5)</a:t>
            </a:r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763000" cy="5334000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else if (part &gt;= 10)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{ 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name = name + " " +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teens_name</a:t>
            </a:r>
            <a:r>
              <a:rPr lang="en-US" altLang="en-US" sz="1800" b="1" dirty="0">
                <a:latin typeface="Courier New" panose="02070309020205020404" pitchFamily="49" charset="0"/>
              </a:rPr>
              <a:t>(part);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part = 0;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if (part &gt; 0)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name = name + " " +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digit_name</a:t>
            </a:r>
            <a:r>
              <a:rPr lang="en-US" altLang="en-US" sz="1800" b="1" dirty="0">
                <a:latin typeface="Courier New" panose="02070309020205020404" pitchFamily="49" charset="0"/>
              </a:rPr>
              <a:t>(part);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return name;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 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 &lt;&lt; "Please enter a positive integer: ";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input;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 &gt;&gt; input;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 &lt;&lt;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int_name</a:t>
            </a:r>
            <a:r>
              <a:rPr lang="en-US" altLang="en-US" sz="1800" b="1" dirty="0">
                <a:latin typeface="Courier New" panose="02070309020205020404" pitchFamily="49" charset="0"/>
              </a:rPr>
              <a:t>(input) &lt;&lt;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return 0;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US" altLang="en-US" sz="1800" dirty="0"/>
          </a:p>
        </p:txBody>
      </p:sp>
      <p:sp>
        <p:nvSpPr>
          <p:cNvPr id="135173" name="Rectangle 4"/>
          <p:cNvSpPr>
            <a:spLocks noChangeArrowheads="1"/>
          </p:cNvSpPr>
          <p:nvPr/>
        </p:nvSpPr>
        <p:spPr bwMode="auto">
          <a:xfrm>
            <a:off x="4479925" y="323056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i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Good Design – Keep Functions Short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7630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There is a certain cost for writing a function: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You need to design, code, and test the function.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The function needs to be documented.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You need to spend some effort to make the function </a:t>
            </a:r>
            <a:r>
              <a:rPr lang="en-US" altLang="en-US" sz="2400" i="1" dirty="0"/>
              <a:t>reusable</a:t>
            </a:r>
            <a:r>
              <a:rPr lang="en-US" altLang="en-US" sz="2400" dirty="0"/>
              <a:t> rather than tied to a specific context.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So it’s tempting to write long functions to minimize their number and the overhead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BUT as a rule of thumb, a function that is too long to fit on a single screen should be broken up.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into other functions</a:t>
            </a:r>
            <a:endParaRPr lang="en-US" altLang="en-US" sz="32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dirty="0">
                <a:solidFill>
                  <a:srgbClr val="FF0000"/>
                </a:solidFill>
              </a:rPr>
              <a:t>Long functions are hard to understand and to debug</a:t>
            </a:r>
            <a:endParaRPr lang="en-US" altLang="en-US" sz="1800" i="1" dirty="0">
              <a:solidFill>
                <a:srgbClr val="FF0000"/>
              </a:solidFill>
            </a:endParaRPr>
          </a:p>
        </p:txBody>
      </p:sp>
      <p:sp>
        <p:nvSpPr>
          <p:cNvPr id="136197" name="Rectangle 4"/>
          <p:cNvSpPr>
            <a:spLocks noChangeArrowheads="1"/>
          </p:cNvSpPr>
          <p:nvPr/>
        </p:nvSpPr>
        <p:spPr bwMode="auto">
          <a:xfrm>
            <a:off x="4479925" y="323056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i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Tracing Functions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/>
              <a:t>	</a:t>
            </a:r>
            <a:r>
              <a:rPr lang="en-US" altLang="en-US" sz="2400"/>
              <a:t>When you design a complex set of functions, it is a good idea to carry out a manual walkthrough before entrusting your program to the computer.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	This process is called </a:t>
            </a:r>
            <a:r>
              <a:rPr lang="en-US" altLang="en-US" sz="2400" i="1"/>
              <a:t>tracing</a:t>
            </a:r>
            <a:r>
              <a:rPr lang="en-US" altLang="en-US" sz="2400"/>
              <a:t> your code.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	You should trace each of your functions separately.</a:t>
            </a:r>
          </a:p>
          <a:p>
            <a:pPr eaLnBrk="1" hangingPunct="1"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4029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6106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Tracing Functions: Example with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function</a:t>
            </a:r>
          </a:p>
        </p:txBody>
      </p:sp>
      <p:sp>
        <p:nvSpPr>
          <p:cNvPr id="140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	Here is the call:	 </a:t>
            </a:r>
            <a:r>
              <a:rPr lang="en-US" altLang="en-US" sz="2400" b="1" dirty="0"/>
              <a:t>…</a:t>
            </a:r>
            <a:r>
              <a:rPr lang="en-US" altLang="en-US" sz="2400" dirty="0"/>
              <a:t> 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int_name</a:t>
            </a:r>
            <a:r>
              <a:rPr lang="en-US" altLang="en-US" sz="2400" b="1" dirty="0">
                <a:latin typeface="Courier New" panose="02070309020205020404" pitchFamily="49" charset="0"/>
              </a:rPr>
              <a:t>(416)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/>
              <a:t>…</a:t>
            </a:r>
          </a:p>
          <a:p>
            <a:pPr eaLnBrk="1" hangingPunct="1">
              <a:buFontTx/>
              <a:buNone/>
            </a:pPr>
            <a:endParaRPr lang="en-US" altLang="en-US" sz="500" dirty="0"/>
          </a:p>
          <a:p>
            <a:pPr eaLnBrk="1" hangingPunct="1">
              <a:buFontTx/>
              <a:buNone/>
            </a:pPr>
            <a:r>
              <a:rPr lang="en-US" altLang="en-US" sz="1600" dirty="0"/>
              <a:t>	</a:t>
            </a:r>
            <a:r>
              <a:rPr lang="en-US" altLang="en-US" sz="1800" b="1" dirty="0">
                <a:latin typeface="Courier New" panose="02070309020205020404" pitchFamily="49" charset="0"/>
              </a:rPr>
              <a:t>string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int_name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number)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part = number; // The part that still needs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                      // to be converted 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   string name; // The return value, initially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/>
              <a:t>Take an index card and write the name of the function and the names and values of the parameter variables, plus a table to show variable values at each step: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43" y="4165328"/>
            <a:ext cx="4311713" cy="224527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Tracing Functions: Midway Through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300" dirty="0"/>
              <a:t>	</a:t>
            </a:r>
            <a:r>
              <a:rPr lang="en-US" altLang="en-US" sz="1400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 </a:t>
            </a:r>
            <a:r>
              <a:rPr lang="en-US" altLang="en-US" sz="2400" b="1" dirty="0">
                <a:latin typeface="Courier New" panose="02070309020205020404" pitchFamily="49" charset="0"/>
              </a:rPr>
              <a:t>name</a:t>
            </a:r>
            <a:r>
              <a:rPr lang="en-US" altLang="en-US" sz="2400" dirty="0"/>
              <a:t> has changed to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br>
              <a:rPr lang="en-US" altLang="en-US" sz="700" dirty="0"/>
            </a:br>
            <a:r>
              <a:rPr lang="en-US" altLang="en-US" sz="2300" dirty="0"/>
              <a:t> </a:t>
            </a:r>
            <a:r>
              <a:rPr lang="en-US" altLang="en-US" sz="2300" b="1" dirty="0">
                <a:latin typeface="Courier New" panose="02070309020205020404" pitchFamily="49" charset="0"/>
              </a:rPr>
              <a:t>name + " " + </a:t>
            </a:r>
            <a:r>
              <a:rPr lang="en-US" altLang="en-US" sz="2300" b="1" dirty="0" err="1">
                <a:latin typeface="Courier New" panose="02070309020205020404" pitchFamily="49" charset="0"/>
              </a:rPr>
              <a:t>digit_name</a:t>
            </a:r>
            <a:r>
              <a:rPr lang="en-US" altLang="en-US" sz="2300" b="1" dirty="0">
                <a:latin typeface="Courier New" panose="02070309020205020404" pitchFamily="49" charset="0"/>
              </a:rPr>
              <a:t>(part / 100) + "hundred“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br>
              <a:rPr lang="en-US" altLang="en-US" sz="400" dirty="0"/>
            </a:br>
            <a:r>
              <a:rPr lang="en-US" altLang="en-US" sz="2400" dirty="0"/>
              <a:t> which is the string "four hundred",</a:t>
            </a:r>
            <a:br>
              <a:rPr lang="en-US" altLang="en-US" sz="2400" dirty="0"/>
            </a:br>
            <a:endParaRPr lang="en-US" altLang="en-US" sz="1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1000" b="1" dirty="0">
                <a:latin typeface="Courier New" panose="02070309020205020404" pitchFamily="49" charset="0"/>
              </a:rPr>
              <a:t> </a:t>
            </a:r>
            <a:r>
              <a:rPr lang="en-US" altLang="en-US" sz="6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part</a:t>
            </a:r>
            <a:r>
              <a:rPr lang="en-US" altLang="en-US" sz="2400" dirty="0"/>
              <a:t> has changed to </a:t>
            </a:r>
            <a:r>
              <a:rPr lang="en-US" altLang="en-US" sz="2400" b="1" dirty="0">
                <a:latin typeface="Courier New" panose="02070309020205020404" pitchFamily="49" charset="0"/>
              </a:rPr>
              <a:t>part % 100</a:t>
            </a:r>
            <a:r>
              <a:rPr lang="en-US" altLang="en-US" sz="2400" dirty="0"/>
              <a:t>, or 16.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br>
              <a:rPr lang="en-US" altLang="en-US" sz="2400" dirty="0"/>
            </a:br>
            <a:r>
              <a:rPr lang="en-US" altLang="en-US" sz="2400" dirty="0"/>
              <a:t> Cross out the old values and write the new ones.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6" y="3971491"/>
            <a:ext cx="4266049" cy="2221491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0678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Tracing Functions: Add a new Card for Each Function Called</a:t>
            </a: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3058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If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digit_name</a:t>
            </a:r>
            <a:r>
              <a:rPr lang="en-US" altLang="en-US" sz="2400" dirty="0" err="1"/>
              <a:t>’s</a:t>
            </a:r>
            <a:r>
              <a:rPr lang="en-US" altLang="en-US" sz="2400" dirty="0"/>
              <a:t> parameter had been complicated,</a:t>
            </a:r>
            <a:br>
              <a:rPr lang="en-US" altLang="en-US" sz="2400" dirty="0"/>
            </a:br>
            <a:r>
              <a:rPr lang="en-US" altLang="en-US" sz="2400" dirty="0"/>
              <a:t>you would have started</a:t>
            </a:r>
            <a:r>
              <a:rPr lang="en-US" altLang="en-US" sz="2800" dirty="0"/>
              <a:t> </a:t>
            </a:r>
            <a:r>
              <a:rPr lang="en-US" altLang="en-US" sz="2800" i="1" dirty="0"/>
              <a:t>another</a:t>
            </a:r>
            <a:r>
              <a:rPr lang="en-US" altLang="en-US" sz="2800" dirty="0"/>
              <a:t> </a:t>
            </a:r>
            <a:r>
              <a:rPr lang="en-US" altLang="en-US" sz="2400" dirty="0"/>
              <a:t>sheet of paper</a:t>
            </a:r>
            <a:br>
              <a:rPr lang="en-US" altLang="en-US" sz="2400" dirty="0"/>
            </a:br>
            <a:br>
              <a:rPr lang="en-US" altLang="en-US" sz="200" dirty="0"/>
            </a:br>
            <a:r>
              <a:rPr lang="en-US" altLang="en-US" sz="2400" dirty="0"/>
              <a:t>to trace that function call.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Your work table will probably be covered with</a:t>
            </a:r>
            <a:br>
              <a:rPr lang="en-US" altLang="en-US" sz="2400" dirty="0"/>
            </a:br>
            <a:r>
              <a:rPr lang="en-US" altLang="en-US" sz="2400" dirty="0"/>
              <a:t>sheets of paper (or envelopes) by the time you</a:t>
            </a:r>
            <a:br>
              <a:rPr lang="en-US" altLang="en-US" sz="2400" dirty="0"/>
            </a:br>
            <a:r>
              <a:rPr lang="en-US" altLang="en-US" sz="2400" dirty="0"/>
              <a:t>are done tracing!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Tracing Functions: An Error Found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077200" cy="57038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Why is </a:t>
            </a:r>
            <a:r>
              <a:rPr lang="en-US" altLang="en-US" sz="2400" b="1" dirty="0">
                <a:latin typeface="Courier New" panose="02070309020205020404" pitchFamily="49" charset="0"/>
              </a:rPr>
              <a:t>part</a:t>
            </a:r>
            <a:r>
              <a:rPr lang="en-US" altLang="en-US" sz="2000" dirty="0"/>
              <a:t> </a:t>
            </a:r>
            <a:r>
              <a:rPr lang="en-US" altLang="en-US" sz="2400" dirty="0"/>
              <a:t>set to 0?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if (part &gt;= 20)…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else if (part &gt;= 10) {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name = name + " " +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teens_name</a:t>
            </a:r>
            <a:r>
              <a:rPr lang="en-US" altLang="en-US" sz="1800" b="1" dirty="0">
                <a:latin typeface="Courier New" panose="02070309020205020404" pitchFamily="49" charset="0"/>
              </a:rPr>
              <a:t>(part);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part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0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if (part &gt; 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name = name + " " +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digit_name</a:t>
            </a:r>
            <a:r>
              <a:rPr lang="en-US" altLang="en-US" sz="1800" b="1" dirty="0">
                <a:latin typeface="Courier New" panose="02070309020205020404" pitchFamily="49" charset="0"/>
              </a:rPr>
              <a:t>(part);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After the </a:t>
            </a:r>
            <a:r>
              <a:rPr lang="en-US" altLang="en-US" sz="2400" b="1" dirty="0">
                <a:latin typeface="Courier New" panose="02070309020205020404" pitchFamily="49" charset="0"/>
              </a:rPr>
              <a:t>if-else</a:t>
            </a:r>
            <a:r>
              <a:rPr lang="en-US" altLang="en-US" sz="2400" dirty="0"/>
              <a:t> statement ends, </a:t>
            </a:r>
            <a:r>
              <a:rPr lang="en-US" altLang="en-US" sz="2400" b="1" dirty="0">
                <a:latin typeface="Courier New" panose="02070309020205020404" pitchFamily="49" charset="0"/>
              </a:rPr>
              <a:t>name</a:t>
            </a:r>
            <a:r>
              <a:rPr lang="en-US" altLang="en-US" sz="2400" dirty="0"/>
              <a:t> is complete.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The test in the following </a:t>
            </a: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/>
              <a:t> statement needs to be “fixed” so that part of the code will not be executed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	 -  nothing should be added to </a:t>
            </a:r>
            <a:r>
              <a:rPr lang="en-US" altLang="en-US" sz="2800" b="1" dirty="0">
                <a:latin typeface="Courier New" panose="02070309020205020404" pitchFamily="49" charset="0"/>
              </a:rPr>
              <a:t>name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400" dirty="0"/>
          </a:p>
        </p:txBody>
      </p:sp>
      <p:sp>
        <p:nvSpPr>
          <p:cNvPr id="150533" name="Line 6"/>
          <p:cNvSpPr>
            <a:spLocks noChangeShapeType="1"/>
          </p:cNvSpPr>
          <p:nvPr/>
        </p:nvSpPr>
        <p:spPr bwMode="auto">
          <a:xfrm>
            <a:off x="1295400" y="2590800"/>
            <a:ext cx="45720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Stubs</a:t>
            </a:r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080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When writing a larger program, don’t try to implement and test all functions at once.</a:t>
            </a:r>
          </a:p>
          <a:p>
            <a:pPr eaLnBrk="1" hangingPunct="1"/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Temporarily implement the functions yet to be written as trivial “</a:t>
            </a:r>
            <a:r>
              <a:rPr lang="en-US" altLang="en-US" sz="2600" i="1" dirty="0"/>
              <a:t>stubs”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 stub is a function that returns a simple value that is sufficient for testing another function.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It might also write a debug message on the screen to help you see the order of execution.</a:t>
            </a:r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Stub Examples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Here are examples of stub functions.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/**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Turns a digit into its English name.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@param digit an integer between 1 and 9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@return the name of digit (“one” ... “nine”)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string digit_name(int digit)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return "mumble";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9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/**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Gives the name of the tens part of a number between 20 and 99.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@param number an integer between 20 and 99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@return the tens name of the number (“twenty” ... “ninety”)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string tens_name(int number)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return "mumblety";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Stub Execution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2965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If you combine these stubs with the completely written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int_name</a:t>
            </a:r>
            <a:r>
              <a:rPr lang="en-US" altLang="en-US" sz="2400" dirty="0"/>
              <a:t> function and run the program testing with</a:t>
            </a:r>
            <a:br>
              <a:rPr lang="en-US" altLang="en-US" sz="2400" dirty="0"/>
            </a:br>
            <a:r>
              <a:rPr lang="en-US" altLang="en-US" sz="2400" dirty="0"/>
              <a:t>the value 274, this will the result: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Please enter a positive integer: 274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mumble hundred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mumblety</a:t>
            </a:r>
            <a:r>
              <a:rPr lang="en-US" altLang="en-US" sz="2400" b="1" dirty="0">
                <a:latin typeface="Courier New" panose="02070309020205020404" pitchFamily="49" charset="0"/>
              </a:rPr>
              <a:t> mumble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which shows that the basic logic of the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int_name</a:t>
            </a:r>
            <a:r>
              <a:rPr lang="en-US" altLang="en-US" sz="2400" dirty="0"/>
              <a:t> function is working correctly.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Now that you have tested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int_name</a:t>
            </a:r>
            <a:r>
              <a:rPr lang="en-US" altLang="en-US" sz="2400" dirty="0"/>
              <a:t>, you would “</a:t>
            </a:r>
            <a:r>
              <a:rPr lang="en-US" altLang="en-US" sz="2400" dirty="0" err="1"/>
              <a:t>unstubify</a:t>
            </a:r>
            <a:r>
              <a:rPr lang="en-US" altLang="en-US" sz="2400" dirty="0"/>
              <a:t>” another stub function, then another...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/>
              <a:t>Parameters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54102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 double z = pow(2, 3);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...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4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/>
              <a:t>When another function calls the </a:t>
            </a:r>
            <a:r>
              <a:rPr lang="en-US" altLang="en-US" sz="2400" b="1" dirty="0">
                <a:latin typeface="Courier New" panose="02070309020205020404" pitchFamily="49" charset="0"/>
              </a:rPr>
              <a:t>pow</a:t>
            </a:r>
            <a:r>
              <a:rPr lang="en-US" altLang="en-US" sz="2400" dirty="0"/>
              <a:t> function, it provides “inputs”, such as the values 2 and 3 in the call </a:t>
            </a:r>
            <a:r>
              <a:rPr lang="en-US" altLang="en-US" sz="2400" b="1" dirty="0">
                <a:latin typeface="Courier New" panose="02070309020205020404" pitchFamily="49" charset="0"/>
              </a:rPr>
              <a:t>pow(2, 3)</a:t>
            </a:r>
            <a:r>
              <a:rPr lang="en-US" altLang="en-US" sz="2400" b="1" dirty="0"/>
              <a:t>.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In order to avoid confusion with inputs that are provided by a human user (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cin</a:t>
            </a:r>
            <a:r>
              <a:rPr lang="en-US" altLang="en-US" sz="2400" b="1" dirty="0">
                <a:latin typeface="Courier New" panose="02070309020205020404" pitchFamily="49" charset="0"/>
              </a:rPr>
              <a:t> &gt;&gt;</a:t>
            </a:r>
            <a:r>
              <a:rPr lang="en-US" altLang="en-US" sz="2400" dirty="0"/>
              <a:t>), these values are called</a:t>
            </a:r>
            <a:br>
              <a:rPr lang="en-US" altLang="en-US" sz="2400" dirty="0"/>
            </a:br>
            <a:r>
              <a:rPr lang="en-US" altLang="en-US" sz="2600" i="1" dirty="0"/>
              <a:t>parameter values</a:t>
            </a:r>
            <a:r>
              <a:rPr lang="en-US" altLang="en-US" sz="2400" dirty="0"/>
              <a:t>.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The “output” that the </a:t>
            </a:r>
            <a:r>
              <a:rPr lang="en-US" altLang="en-US" sz="2400" b="1" dirty="0">
                <a:latin typeface="Courier New" panose="02070309020205020404" pitchFamily="49" charset="0"/>
              </a:rPr>
              <a:t>pow</a:t>
            </a:r>
            <a:r>
              <a:rPr lang="en-US" altLang="en-US" sz="2400" dirty="0"/>
              <a:t> function computes is called the </a:t>
            </a:r>
            <a:r>
              <a:rPr lang="en-US" altLang="en-US" sz="2400" i="1" dirty="0"/>
              <a:t>return value </a:t>
            </a:r>
            <a:r>
              <a:rPr lang="en-US" altLang="en-US" sz="2400" dirty="0"/>
              <a:t>(not output using </a:t>
            </a:r>
            <a:r>
              <a:rPr lang="en-US" altLang="en-US" sz="2400" b="1" dirty="0">
                <a:latin typeface="Courier New" panose="02070309020205020404" pitchFamily="49" charset="0"/>
              </a:rPr>
              <a:t>&lt;&lt;</a:t>
            </a:r>
            <a:r>
              <a:rPr lang="en-US" altLang="en-US" sz="2400" dirty="0"/>
              <a:t>).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307" y="835881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Functions as black boxes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Implementing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Parameter passing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Return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Functions without return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Reusable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Stepwise refinement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Variable scope and </a:t>
            </a:r>
            <a:r>
              <a:rPr lang="en-US" sz="2800" u="sng" dirty="0" err="1">
                <a:solidFill>
                  <a:srgbClr val="FF0000"/>
                </a:solidFill>
              </a:rPr>
              <a:t>globals</a:t>
            </a:r>
            <a:endParaRPr lang="en-US" sz="2800" u="sng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Reference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Recursive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39657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Scope</a:t>
            </a:r>
          </a:p>
        </p:txBody>
      </p:sp>
      <p:sp>
        <p:nvSpPr>
          <p:cNvPr id="157700" name="Rectangle 6"/>
          <p:cNvSpPr>
            <a:spLocks noChangeArrowheads="1"/>
          </p:cNvSpPr>
          <p:nvPr/>
        </p:nvSpPr>
        <p:spPr bwMode="auto">
          <a:xfrm>
            <a:off x="457200" y="1066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You can only have </a:t>
            </a:r>
            <a:r>
              <a:rPr lang="en-US" altLang="en-US" sz="2400" b="0" dirty="0">
                <a:latin typeface="Arial" panose="020B0604020202020204" pitchFamily="34" charset="0"/>
              </a:rPr>
              <a:t>one</a:t>
            </a:r>
            <a:r>
              <a:rPr lang="en-US" altLang="en-US" sz="2400" b="0" i="0" dirty="0">
                <a:latin typeface="Arial" panose="020B0604020202020204" pitchFamily="34" charset="0"/>
              </a:rPr>
              <a:t> </a:t>
            </a:r>
            <a:r>
              <a:rPr lang="en-US" altLang="en-US" sz="2400" i="0" dirty="0"/>
              <a:t>main</a:t>
            </a:r>
            <a:r>
              <a:rPr lang="en-US" altLang="en-US" sz="2400" b="0" i="0" dirty="0">
                <a:latin typeface="Arial" panose="020B0604020202020204" pitchFamily="34" charset="0"/>
              </a:rPr>
              <a:t> function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r>
              <a:rPr lang="en-US" altLang="en-US" sz="2400" b="0" i="0" dirty="0">
                <a:latin typeface="Arial" panose="020B0604020202020204" pitchFamily="34" charset="0"/>
              </a:rPr>
              <a:t>but you can have as many variables and parameters spread amongst as many functions as you need.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Can different variables have the same name in different functions?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YES! (though it is a bad practice to intentionally do so)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How does the compiler keep track of variables of the same name?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By analyzing their</a:t>
            </a:r>
            <a:r>
              <a:rPr lang="en-US" altLang="en-US" sz="2400" dirty="0">
                <a:latin typeface="Arial" panose="020B0604020202020204" pitchFamily="34" charset="0"/>
              </a:rPr>
              <a:t> SCOPE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 Scope is Limited to the Code Block</a:t>
            </a:r>
          </a:p>
        </p:txBody>
      </p:sp>
      <p:sp>
        <p:nvSpPr>
          <p:cNvPr id="159748" name="Rectangle 3"/>
          <p:cNvSpPr>
            <a:spLocks noChangeArrowheads="1"/>
          </p:cNvSpPr>
          <p:nvPr/>
        </p:nvSpPr>
        <p:spPr bwMode="auto">
          <a:xfrm>
            <a:off x="457200" y="10668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   A variable or parameter that is defined within a function or other statement is visible from the point at which it is defined until the end of the block.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i="0" dirty="0" err="1">
                <a:latin typeface="Arial" panose="020B0604020202020204" pitchFamily="34" charset="0"/>
              </a:rPr>
              <a:t>Ie</a:t>
            </a:r>
            <a:r>
              <a:rPr lang="en-US" altLang="en-US" sz="2400" b="0" i="0" dirty="0">
                <a:latin typeface="Arial" panose="020B0604020202020204" pitchFamily="34" charset="0"/>
              </a:rPr>
              <a:t>, from the first appearance of the variable until the next closing curly brace ( or the end of the statement).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This area is called the </a:t>
            </a:r>
            <a:r>
              <a:rPr lang="en-US" altLang="en-US" sz="2600" b="0" dirty="0">
                <a:latin typeface="Arial" panose="020B0604020202020204" pitchFamily="34" charset="0"/>
              </a:rPr>
              <a:t>scope</a:t>
            </a:r>
            <a:r>
              <a:rPr lang="en-US" altLang="en-US" sz="2400" b="0" i="0" dirty="0">
                <a:latin typeface="Arial" panose="020B0604020202020204" pitchFamily="34" charset="0"/>
              </a:rPr>
              <a:t> of the variable.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62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 Scopes Don’t Overlap</a:t>
            </a:r>
          </a:p>
        </p:txBody>
      </p:sp>
      <p:sp>
        <p:nvSpPr>
          <p:cNvPr id="162820" name="Rectangle 3"/>
          <p:cNvSpPr>
            <a:spLocks noChangeArrowheads="1"/>
          </p:cNvSpPr>
          <p:nvPr/>
        </p:nvSpPr>
        <p:spPr bwMode="auto">
          <a:xfrm>
            <a:off x="1524000" y="1265238"/>
            <a:ext cx="6019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  	The scope of a variable is the part of the program in which it is </a:t>
            </a:r>
            <a:r>
              <a:rPr lang="en-US" altLang="en-US" sz="2400" b="0">
                <a:latin typeface="Arial" panose="020B0604020202020204" pitchFamily="34" charset="0"/>
              </a:rPr>
              <a:t>visible</a:t>
            </a:r>
            <a:r>
              <a:rPr lang="en-US" altLang="en-US" sz="2400" b="0" i="0">
                <a:latin typeface="Arial" panose="020B0604020202020204" pitchFamily="34" charset="0"/>
              </a:rPr>
              <a:t>.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i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Because scopes do not overlap,</a:t>
            </a:r>
            <a:br>
              <a:rPr lang="en-US" altLang="en-US" sz="2400" b="0" i="0">
                <a:latin typeface="Arial" panose="020B0604020202020204" pitchFamily="34" charset="0"/>
              </a:rPr>
            </a:br>
            <a:r>
              <a:rPr lang="en-US" altLang="en-US" sz="2400" b="0" i="0">
                <a:latin typeface="Arial" panose="020B0604020202020204" pitchFamily="34" charset="0"/>
              </a:rPr>
              <a:t>a name in one scope cannot</a:t>
            </a:r>
            <a:br>
              <a:rPr lang="en-US" altLang="en-US" sz="2400" b="0" i="0">
                <a:latin typeface="Arial" panose="020B0604020202020204" pitchFamily="34" charset="0"/>
              </a:rPr>
            </a:br>
            <a:r>
              <a:rPr lang="en-US" altLang="en-US" sz="2400" b="0" i="0">
                <a:latin typeface="Arial" panose="020B0604020202020204" pitchFamily="34" charset="0"/>
              </a:rPr>
              <a:t>conflict with any name in another scope.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i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A name in one scope is “invisible”</a:t>
            </a:r>
            <a:br>
              <a:rPr lang="en-US" altLang="en-US" sz="2400" b="0" i="0">
                <a:latin typeface="Arial" panose="020B0604020202020204" pitchFamily="34" charset="0"/>
              </a:rPr>
            </a:br>
            <a:r>
              <a:rPr lang="en-US" altLang="en-US" sz="2400" b="0" i="0">
                <a:latin typeface="Arial" panose="020B0604020202020204" pitchFamily="34" charset="0"/>
              </a:rPr>
              <a:t>in another scope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63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 Scope Example</a:t>
            </a:r>
          </a:p>
        </p:txBody>
      </p:sp>
      <p:sp>
        <p:nvSpPr>
          <p:cNvPr id="163844" name="Rectangle 3"/>
          <p:cNvSpPr>
            <a:spLocks noChangeArrowheads="1"/>
          </p:cNvSpPr>
          <p:nvPr/>
        </p:nvSpPr>
        <p:spPr bwMode="auto">
          <a:xfrm>
            <a:off x="228600" y="762000"/>
            <a:ext cx="8915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double </a:t>
            </a:r>
            <a:r>
              <a:rPr lang="en-US" altLang="en-US" i="0" dirty="0" err="1"/>
              <a:t>cube_volume</a:t>
            </a:r>
            <a:r>
              <a:rPr lang="en-US" altLang="en-US" i="0" dirty="0"/>
              <a:t>(double </a:t>
            </a:r>
            <a:r>
              <a:rPr lang="en-US" altLang="en-US" i="0" dirty="0" err="1"/>
              <a:t>side_len</a:t>
            </a:r>
            <a:r>
              <a:rPr lang="en-US" altLang="en-US" i="0" dirty="0"/>
              <a:t>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double </a:t>
            </a:r>
            <a:r>
              <a:rPr lang="en-US" altLang="en-US" i="0" u="sng" dirty="0">
                <a:solidFill>
                  <a:srgbClr val="FF0000"/>
                </a:solidFill>
              </a:rPr>
              <a:t>volume</a:t>
            </a:r>
            <a:r>
              <a:rPr lang="en-US" altLang="en-US" i="0" dirty="0"/>
              <a:t> = </a:t>
            </a:r>
            <a:r>
              <a:rPr lang="en-US" altLang="en-US" i="0" dirty="0" err="1"/>
              <a:t>side_len</a:t>
            </a:r>
            <a:r>
              <a:rPr lang="en-US" altLang="en-US" i="0" dirty="0"/>
              <a:t> * </a:t>
            </a:r>
            <a:r>
              <a:rPr lang="en-US" altLang="en-US" i="0" dirty="0" err="1"/>
              <a:t>side_len</a:t>
            </a:r>
            <a:r>
              <a:rPr lang="en-US" altLang="en-US" i="0" dirty="0"/>
              <a:t> * </a:t>
            </a:r>
            <a:r>
              <a:rPr lang="en-US" altLang="en-US" i="0" dirty="0" err="1"/>
              <a:t>side_len</a:t>
            </a:r>
            <a:r>
              <a:rPr lang="en-US" altLang="en-US" i="0" dirty="0"/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return </a:t>
            </a:r>
            <a:r>
              <a:rPr lang="en-US" altLang="en-US" i="0" u="sng" dirty="0">
                <a:solidFill>
                  <a:srgbClr val="FF0000"/>
                </a:solidFill>
              </a:rPr>
              <a:t>volume</a:t>
            </a:r>
            <a:r>
              <a:rPr lang="en-US" altLang="en-US" i="0" dirty="0"/>
              <a:t>; //this volume is local to this function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// and it disappears at the completion of the return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 err="1"/>
              <a:t>int</a:t>
            </a:r>
            <a:r>
              <a:rPr lang="en-US" altLang="en-US" i="0" dirty="0"/>
              <a:t> main()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double </a:t>
            </a:r>
            <a:r>
              <a:rPr lang="en-US" altLang="en-US" i="0" u="sng" dirty="0">
                <a:solidFill>
                  <a:srgbClr val="00FF00"/>
                </a:solidFill>
              </a:rPr>
              <a:t>volume</a:t>
            </a:r>
            <a:r>
              <a:rPr lang="en-US" altLang="en-US" i="0" dirty="0"/>
              <a:t> = </a:t>
            </a:r>
            <a:r>
              <a:rPr lang="en-US" altLang="en-US" i="0" dirty="0" err="1"/>
              <a:t>cube_volume</a:t>
            </a:r>
            <a:r>
              <a:rPr lang="en-US" altLang="en-US" i="0" dirty="0"/>
              <a:t>(2);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</a:t>
            </a:r>
            <a:r>
              <a:rPr lang="en-US" altLang="en-US" i="0" dirty="0" err="1"/>
              <a:t>cout</a:t>
            </a:r>
            <a:r>
              <a:rPr lang="en-US" altLang="en-US" i="0" dirty="0"/>
              <a:t> &lt;&lt; </a:t>
            </a:r>
            <a:r>
              <a:rPr lang="en-US" altLang="en-US" i="0" u="sng" dirty="0">
                <a:solidFill>
                  <a:srgbClr val="00FF00"/>
                </a:solidFill>
              </a:rPr>
              <a:t>volume</a:t>
            </a:r>
            <a:r>
              <a:rPr lang="en-US" altLang="en-US" i="0" dirty="0">
                <a:solidFill>
                  <a:srgbClr val="00FF00"/>
                </a:solidFill>
              </a:rPr>
              <a:t> </a:t>
            </a:r>
            <a:r>
              <a:rPr lang="en-US" altLang="en-US" i="0" dirty="0"/>
              <a:t>&lt;&lt; </a:t>
            </a:r>
            <a:r>
              <a:rPr lang="en-US" altLang="en-US" i="0" dirty="0" err="1"/>
              <a:t>endl</a:t>
            </a:r>
            <a:r>
              <a:rPr lang="en-US" altLang="en-US" i="0" dirty="0"/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return 0;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Each </a:t>
            </a:r>
            <a:r>
              <a:rPr lang="en-US" altLang="en-US" sz="2400" i="0" dirty="0"/>
              <a:t>volume</a:t>
            </a:r>
            <a:r>
              <a:rPr lang="en-US" altLang="en-US" sz="2400" b="0" i="0" dirty="0">
                <a:latin typeface="Arial" panose="020B0604020202020204" pitchFamily="34" charset="0"/>
              </a:rPr>
              <a:t> variable is defined in a separate function.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Coincidentally in this code, the 2 variables have the same value (8), but that is not usually the case with variables of the same name in different scopes.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 Scope and Blocks</a:t>
            </a:r>
          </a:p>
        </p:txBody>
      </p:sp>
      <p:sp>
        <p:nvSpPr>
          <p:cNvPr id="165892" name="Rectangle 3"/>
          <p:cNvSpPr>
            <a:spLocks noChangeArrowheads="1"/>
          </p:cNvSpPr>
          <p:nvPr/>
        </p:nvSpPr>
        <p:spPr bwMode="auto">
          <a:xfrm>
            <a:off x="533400" y="914400"/>
            <a:ext cx="8001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Variables defined inside a block are </a:t>
            </a:r>
            <a:r>
              <a:rPr lang="en-US" altLang="en-US" sz="2400" b="0" dirty="0">
                <a:latin typeface="Arial" panose="020B0604020202020204" pitchFamily="34" charset="0"/>
              </a:rPr>
              <a:t>local</a:t>
            </a:r>
            <a:r>
              <a:rPr lang="en-US" altLang="en-US" sz="2400" b="0" i="0" dirty="0">
                <a:latin typeface="Arial" panose="020B0604020202020204" pitchFamily="34" charset="0"/>
              </a:rPr>
              <a:t> to that block, and have no meaning outside the {} of the block.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Example: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b="0" i="0" dirty="0">
                <a:cs typeface="Courier New" panose="02070309020205020404" pitchFamily="49" charset="0"/>
              </a:rPr>
              <a:t>for(</a:t>
            </a:r>
            <a:r>
              <a:rPr lang="en-US" altLang="en-US" sz="2400" b="0" i="0" dirty="0" err="1">
                <a:cs typeface="Courier New" panose="02070309020205020404" pitchFamily="49" charset="0"/>
              </a:rPr>
              <a:t>int</a:t>
            </a:r>
            <a:r>
              <a:rPr lang="en-US" altLang="en-US" sz="2400" b="0" i="0" dirty="0">
                <a:cs typeface="Courier New" panose="02070309020205020404" pitchFamily="49" charset="0"/>
              </a:rPr>
              <a:t> </a:t>
            </a:r>
            <a:r>
              <a:rPr lang="en-US" altLang="en-US" sz="2400" b="0" i="0" dirty="0" err="1">
                <a:cs typeface="Courier New" panose="02070309020205020404" pitchFamily="49" charset="0"/>
              </a:rPr>
              <a:t>i</a:t>
            </a:r>
            <a:r>
              <a:rPr lang="en-US" altLang="en-US" sz="2400" b="0" i="0" dirty="0">
                <a:cs typeface="Courier New" panose="02070309020205020404" pitchFamily="49" charset="0"/>
              </a:rPr>
              <a:t>=0; </a:t>
            </a:r>
            <a:r>
              <a:rPr lang="en-US" altLang="en-US" sz="2400" b="0" i="0" dirty="0" err="1">
                <a:cs typeface="Courier New" panose="02070309020205020404" pitchFamily="49" charset="0"/>
              </a:rPr>
              <a:t>i</a:t>
            </a:r>
            <a:r>
              <a:rPr lang="en-US" altLang="en-US" sz="2400" b="0" i="0" dirty="0">
                <a:cs typeface="Courier New" panose="02070309020205020404" pitchFamily="49" charset="0"/>
              </a:rPr>
              <a:t>&lt;5; </a:t>
            </a:r>
            <a:r>
              <a:rPr lang="en-US" altLang="en-US" sz="2400" b="0" i="0" dirty="0" err="1">
                <a:cs typeface="Courier New" panose="02070309020205020404" pitchFamily="49" charset="0"/>
              </a:rPr>
              <a:t>i</a:t>
            </a:r>
            <a:r>
              <a:rPr lang="en-US" altLang="en-US" sz="2400" b="0" i="0" dirty="0">
                <a:cs typeface="Courier New" panose="02070309020205020404" pitchFamily="49" charset="0"/>
              </a:rPr>
              <a:t>++)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b="0" i="0" dirty="0">
                <a:cs typeface="Courier New" panose="02070309020205020404" pitchFamily="49" charset="0"/>
              </a:rPr>
              <a:t>		</a:t>
            </a:r>
            <a:r>
              <a:rPr lang="en-US" altLang="en-US" sz="2400" b="0" i="0" dirty="0" err="1">
                <a:cs typeface="Courier New" panose="02070309020205020404" pitchFamily="49" charset="0"/>
              </a:rPr>
              <a:t>cout</a:t>
            </a:r>
            <a:r>
              <a:rPr lang="en-US" altLang="en-US" sz="2400" b="0" i="0" dirty="0">
                <a:cs typeface="Courier New" panose="02070309020205020404" pitchFamily="49" charset="0"/>
              </a:rPr>
              <a:t> &lt;&lt; </a:t>
            </a:r>
            <a:r>
              <a:rPr lang="en-US" altLang="en-US" sz="2400" b="0" i="0" dirty="0" err="1">
                <a:cs typeface="Courier New" panose="02070309020205020404" pitchFamily="49" charset="0"/>
              </a:rPr>
              <a:t>i</a:t>
            </a:r>
            <a:r>
              <a:rPr lang="en-US" altLang="en-US" sz="2400" b="0" i="0" dirty="0">
                <a:cs typeface="Courier New" panose="02070309020205020404" pitchFamily="49" charset="0"/>
              </a:rPr>
              <a:t> &lt;&lt; </a:t>
            </a:r>
            <a:r>
              <a:rPr lang="en-US" altLang="en-US" sz="2400" b="0" i="0" dirty="0" err="1">
                <a:cs typeface="Courier New" panose="02070309020205020404" pitchFamily="49" charset="0"/>
              </a:rPr>
              <a:t>endl</a:t>
            </a:r>
            <a:r>
              <a:rPr lang="en-US" altLang="en-US" sz="2400" b="0" i="0" dirty="0"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b="0" i="0" dirty="0">
                <a:cs typeface="Courier New" panose="02070309020205020404" pitchFamily="49" charset="0"/>
              </a:rPr>
              <a:t>// “</a:t>
            </a:r>
            <a:r>
              <a:rPr lang="en-US" altLang="en-US" sz="2400" b="0" i="0" dirty="0" err="1">
                <a:cs typeface="Courier New" panose="02070309020205020404" pitchFamily="49" charset="0"/>
              </a:rPr>
              <a:t>i</a:t>
            </a:r>
            <a:r>
              <a:rPr lang="en-US" altLang="en-US" sz="2400" b="0" i="0" dirty="0">
                <a:cs typeface="Courier New" panose="02070309020205020404" pitchFamily="49" charset="0"/>
              </a:rPr>
              <a:t>“ exists only until the closing ; of the for() statement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A function names a block.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Recall that variables and parameters do not exist after the function is over—because they are local to that block.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 Scope Errors</a:t>
            </a:r>
          </a:p>
        </p:txBody>
      </p:sp>
      <p:sp>
        <p:nvSpPr>
          <p:cNvPr id="166916" name="Rectangle 3"/>
          <p:cNvSpPr>
            <a:spLocks noChangeArrowheads="1"/>
          </p:cNvSpPr>
          <p:nvPr/>
        </p:nvSpPr>
        <p:spPr bwMode="auto">
          <a:xfrm>
            <a:off x="533400" y="914400"/>
            <a:ext cx="7543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It is </a:t>
            </a:r>
            <a:r>
              <a:rPr lang="en-US" altLang="en-US" sz="2800" b="0" u="sng" dirty="0">
                <a:latin typeface="Arial" panose="020B0604020202020204" pitchFamily="34" charset="0"/>
              </a:rPr>
              <a:t>not legal</a:t>
            </a:r>
            <a:r>
              <a:rPr lang="en-US" altLang="en-US" sz="2400" b="0" i="0" dirty="0">
                <a:latin typeface="Arial" panose="020B0604020202020204" pitchFamily="34" charset="0"/>
              </a:rPr>
              <a:t> to define two variables or parameters with the same name in the same scope.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endParaRPr lang="en-US" altLang="en-US" sz="2400" b="0" i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For example, 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 err="1"/>
              <a:t>int</a:t>
            </a:r>
            <a:r>
              <a:rPr lang="en-US" altLang="en-US" i="0" dirty="0"/>
              <a:t> test(double volume)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double volume = </a:t>
            </a:r>
            <a:r>
              <a:rPr lang="en-US" altLang="en-US" i="0" dirty="0" err="1"/>
              <a:t>cube_volume</a:t>
            </a:r>
            <a:r>
              <a:rPr lang="en-US" altLang="en-US" i="0" dirty="0"/>
              <a:t>(2); //ERROR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double volume = </a:t>
            </a:r>
            <a:r>
              <a:rPr lang="en-US" altLang="en-US" i="0" dirty="0" err="1"/>
              <a:t>cube_volume</a:t>
            </a:r>
            <a:r>
              <a:rPr lang="en-US" altLang="en-US" i="0" dirty="0"/>
              <a:t>(10); //ERROR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// ERROR: cannot define another volume variable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// ERROR: or variable with same name as input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// parameter in the same scope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...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}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67939" name="Text Box 6"/>
          <p:cNvSpPr txBox="1">
            <a:spLocks noChangeArrowheads="1"/>
          </p:cNvSpPr>
          <p:nvPr/>
        </p:nvSpPr>
        <p:spPr bwMode="auto">
          <a:xfrm>
            <a:off x="1066800" y="3048000"/>
            <a:ext cx="3733800" cy="1320800"/>
          </a:xfrm>
          <a:prstGeom prst="rect">
            <a:avLst/>
          </a:prstGeom>
          <a:solidFill>
            <a:srgbClr val="FFCC99">
              <a:alpha val="4117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i="0"/>
          </a:p>
          <a:p>
            <a:pPr algn="ctr" eaLnBrk="1" hangingPunct="1">
              <a:spcBef>
                <a:spcPct val="50000"/>
              </a:spcBef>
            </a:pPr>
            <a:endParaRPr lang="en-US" altLang="en-US" i="0"/>
          </a:p>
          <a:p>
            <a:pPr algn="ctr" eaLnBrk="1" hangingPunct="1">
              <a:spcBef>
                <a:spcPct val="50000"/>
              </a:spcBef>
            </a:pPr>
            <a:endParaRPr lang="en-US" altLang="en-US" i="0"/>
          </a:p>
        </p:txBody>
      </p:sp>
      <p:sp>
        <p:nvSpPr>
          <p:cNvPr id="167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Scope – Nested Blocks</a:t>
            </a:r>
          </a:p>
        </p:txBody>
      </p:sp>
      <p:sp>
        <p:nvSpPr>
          <p:cNvPr id="167941" name="Rectangle 3"/>
          <p:cNvSpPr>
            <a:spLocks noChangeArrowheads="1"/>
          </p:cNvSpPr>
          <p:nvPr/>
        </p:nvSpPr>
        <p:spPr bwMode="auto">
          <a:xfrm>
            <a:off x="533400" y="914400"/>
            <a:ext cx="7543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However, you can define another variable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r>
              <a:rPr lang="en-US" altLang="en-US" sz="2400" b="0" i="0" dirty="0">
                <a:latin typeface="Arial" panose="020B0604020202020204" pitchFamily="34" charset="0"/>
              </a:rPr>
              <a:t>with the same name in a </a:t>
            </a:r>
            <a:r>
              <a:rPr lang="en-US" altLang="en-US" sz="2400" b="0" dirty="0">
                <a:latin typeface="Arial" panose="020B0604020202020204" pitchFamily="34" charset="0"/>
              </a:rPr>
              <a:t>nested block</a:t>
            </a:r>
            <a:r>
              <a:rPr lang="en-US" altLang="en-US" sz="2400" b="0" i="0" dirty="0"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20000"/>
              </a:spcBef>
            </a:pPr>
            <a:endParaRPr lang="en-US" altLang="en-US" sz="900" i="0" dirty="0"/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double withdraw(double balance, double amount)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if (...)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   double amount = 10;</a:t>
            </a:r>
            <a:br>
              <a:rPr lang="en-US" altLang="en-US" i="0" dirty="0"/>
            </a:br>
            <a:r>
              <a:rPr lang="en-US" altLang="en-US" i="0" dirty="0"/>
              <a:t>    ...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...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a variable named </a:t>
            </a:r>
            <a:r>
              <a:rPr lang="en-US" altLang="en-US" sz="2400" i="0" dirty="0"/>
              <a:t>amount</a:t>
            </a:r>
            <a:r>
              <a:rPr lang="en-US" altLang="en-US" sz="2400" b="0" i="0" dirty="0">
                <a:latin typeface="Arial" panose="020B0604020202020204" pitchFamily="34" charset="0"/>
              </a:rPr>
              <a:t> local to the </a:t>
            </a:r>
            <a:r>
              <a:rPr lang="en-US" altLang="en-US" sz="2400" i="0" dirty="0"/>
              <a:t>if</a:t>
            </a:r>
            <a:r>
              <a:rPr lang="en-US" altLang="en-US" sz="2400" b="0" i="0" dirty="0">
                <a:latin typeface="Arial" panose="020B0604020202020204" pitchFamily="34" charset="0"/>
              </a:rPr>
              <a:t>’s block</a:t>
            </a:r>
            <a:endParaRPr lang="en-US" altLang="en-US" sz="2400" i="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	 </a:t>
            </a:r>
            <a:r>
              <a:rPr lang="en-US" altLang="en-US" sz="2400" b="0" dirty="0">
                <a:latin typeface="Arial" panose="020B0604020202020204" pitchFamily="34" charset="0"/>
              </a:rPr>
              <a:t>– and </a:t>
            </a:r>
            <a:r>
              <a:rPr lang="en-US" altLang="en-US" sz="2400" b="0" i="0" dirty="0">
                <a:latin typeface="Arial" panose="020B0604020202020204" pitchFamily="34" charset="0"/>
              </a:rPr>
              <a:t>a parameter variable named </a:t>
            </a:r>
            <a:r>
              <a:rPr lang="en-US" altLang="en-US" sz="2400" i="0" dirty="0"/>
              <a:t>amount</a:t>
            </a:r>
            <a:r>
              <a:rPr lang="en-US" altLang="en-US" sz="2400" b="0" i="0" dirty="0"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But this is a confusing construct, and is discouraged.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69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Global Variables</a:t>
            </a:r>
          </a:p>
        </p:txBody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169989" name="Rectangle 4"/>
          <p:cNvSpPr>
            <a:spLocks noChangeArrowheads="1"/>
          </p:cNvSpPr>
          <p:nvPr/>
        </p:nvSpPr>
        <p:spPr bwMode="auto">
          <a:xfrm>
            <a:off x="587375" y="941388"/>
            <a:ext cx="799782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A </a:t>
            </a:r>
            <a:r>
              <a:rPr lang="en-US" altLang="en-US" sz="2400" i="0" u="sng" dirty="0">
                <a:latin typeface="Arial" panose="020B0604020202020204" pitchFamily="34" charset="0"/>
              </a:rPr>
              <a:t>global variable </a:t>
            </a:r>
            <a:r>
              <a:rPr lang="en-US" altLang="en-US" sz="2400" b="0" i="0" dirty="0">
                <a:latin typeface="Arial" panose="020B0604020202020204" pitchFamily="34" charset="0"/>
              </a:rPr>
              <a:t>is one that is defined outside of any function, and thus is visible to all functions</a:t>
            </a:r>
          </a:p>
          <a:p>
            <a:pPr marL="0" indent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All the variables we have used so far are called “local”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 marL="9144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Generally, global variables are </a:t>
            </a:r>
            <a:r>
              <a:rPr lang="en-US" altLang="en-US" sz="2400" dirty="0">
                <a:latin typeface="Arial" panose="020B0604020202020204" pitchFamily="34" charset="0"/>
              </a:rPr>
              <a:t>not</a:t>
            </a:r>
            <a:r>
              <a:rPr lang="en-US" altLang="en-US" sz="2400" b="0" i="0" dirty="0">
                <a:latin typeface="Arial" panose="020B0604020202020204" pitchFamily="34" charset="0"/>
              </a:rPr>
              <a:t> a good idea</a:t>
            </a:r>
          </a:p>
          <a:p>
            <a:pPr marL="9144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 marL="9144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Because they are seen by all functions, determining which functions are interacting by changing them becomes tricky when debugging</a:t>
            </a:r>
          </a:p>
          <a:p>
            <a:pPr marL="9144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 marL="91440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Some situations require global variables, such as a shared time-of-day clock in an embedded control system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400" b="0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Global Variable Example</a:t>
            </a:r>
          </a:p>
        </p:txBody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174085" name="Rectangle 4"/>
          <p:cNvSpPr>
            <a:spLocks noChangeArrowheads="1"/>
          </p:cNvSpPr>
          <p:nvPr/>
        </p:nvSpPr>
        <p:spPr bwMode="auto">
          <a:xfrm>
            <a:off x="228600" y="808038"/>
            <a:ext cx="8305800" cy="544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i="0"/>
              <a:t>int balance = 10000; // A global variable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i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i="0"/>
              <a:t>void withdraw(double amount)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i="0"/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i="0"/>
              <a:t>   if (balance &gt;= amount)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i="0"/>
              <a:t>  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i="0"/>
              <a:t>      balance = balance - amount;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i="0"/>
              <a:t>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i="0"/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i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i="0"/>
              <a:t>int main()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i="0"/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i="0"/>
              <a:t>   withdraw(1000);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i="0"/>
              <a:t>   cout &lt;&lt; balance &lt;&lt; endl;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i="0"/>
              <a:t>   return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i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/>
              <a:t>An </a:t>
            </a:r>
            <a:r>
              <a:rPr lang="en-US" altLang="en-US">
                <a:cs typeface="Courier New" panose="02070309020205020404" pitchFamily="49" charset="0"/>
              </a:rPr>
              <a:t>Output</a:t>
            </a:r>
            <a:r>
              <a:rPr lang="en-US" altLang="en-US"/>
              <a:t> Statement Does Not Return a Value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914400"/>
            <a:ext cx="8686800" cy="5410200"/>
          </a:xfrm>
          <a:noFill/>
        </p:spPr>
        <p:txBody>
          <a:bodyPr/>
          <a:lstStyle/>
          <a:p>
            <a:pPr eaLnBrk="1" hangingPunct="1"/>
            <a:endParaRPr lang="en-US" altLang="en-US" sz="2800" dirty="0"/>
          </a:p>
          <a:p>
            <a:pPr eaLnBrk="1" hangingPunct="1">
              <a:buFontTx/>
              <a:buNone/>
            </a:pPr>
            <a:r>
              <a:rPr lang="en-US" altLang="en-US" sz="2800" dirty="0"/>
              <a:t>				    </a:t>
            </a:r>
            <a:r>
              <a:rPr lang="en-US" altLang="en-US" sz="1800" dirty="0"/>
              <a:t> </a:t>
            </a:r>
            <a:r>
              <a:rPr lang="en-US" altLang="en-US" sz="2800" dirty="0"/>
              <a:t>output </a:t>
            </a:r>
            <a:r>
              <a:rPr lang="en-US" altLang="en-US" sz="2800" dirty="0">
                <a:cs typeface="Arial" panose="020B0604020202020204" pitchFamily="34" charset="0"/>
              </a:rPr>
              <a:t>≠</a:t>
            </a:r>
            <a:r>
              <a:rPr lang="en-US" altLang="en-US" sz="2800" dirty="0"/>
              <a:t> return</a:t>
            </a:r>
          </a:p>
          <a:p>
            <a:pPr eaLnBrk="1" hangingPunct="1">
              <a:buFontTx/>
              <a:buNone/>
            </a:pPr>
            <a:endParaRPr lang="en-US" altLang="en-US" sz="2800" dirty="0"/>
          </a:p>
          <a:p>
            <a:pPr eaLnBrk="1" hangingPunct="1"/>
            <a:r>
              <a:rPr lang="en-US" altLang="en-US" sz="2800" dirty="0"/>
              <a:t>The </a:t>
            </a:r>
            <a:r>
              <a:rPr lang="en-US" altLang="en-US" sz="2400" b="1" dirty="0">
                <a:latin typeface="Courier New" panose="02070309020205020404" pitchFamily="49" charset="0"/>
              </a:rPr>
              <a:t>return</a:t>
            </a:r>
            <a:r>
              <a:rPr lang="en-US" altLang="en-US" sz="2400" dirty="0"/>
              <a:t> statement does not display output</a:t>
            </a:r>
          </a:p>
          <a:p>
            <a:pPr lvl="1" eaLnBrk="1" hangingPunct="1"/>
            <a:r>
              <a:rPr lang="en-US" altLang="en-US" sz="2000" dirty="0"/>
              <a:t>Rather, it causes execution to resume in the calling program and ends the called function.</a:t>
            </a:r>
          </a:p>
          <a:p>
            <a:pPr lvl="1" eaLnBrk="1" hangingPunct="1"/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sz="2000" dirty="0"/>
              <a:t>may also pass a “value” back to the calling program</a:t>
            </a:r>
          </a:p>
          <a:p>
            <a:pPr algn="ctr" eaLnBrk="1" hangingPunct="1">
              <a:buFontTx/>
              <a:buNone/>
            </a:pPr>
            <a:endParaRPr lang="en-US" altLang="en-US" sz="2400" dirty="0"/>
          </a:p>
          <a:p>
            <a:pPr algn="ctr" eaLnBrk="1" hangingPunct="1">
              <a:buFontTx/>
              <a:buNone/>
            </a:pPr>
            <a:r>
              <a:rPr lang="en-US" altLang="en-US" sz="2400" dirty="0"/>
              <a:t>	An output statement using </a:t>
            </a:r>
            <a:r>
              <a:rPr lang="en-US" altLang="en-US" sz="2400" b="1" dirty="0">
                <a:latin typeface="Courier New" panose="02070309020205020404" pitchFamily="49" charset="0"/>
              </a:rPr>
              <a:t>&lt;&lt;</a:t>
            </a:r>
            <a:r>
              <a:rPr lang="en-US" altLang="en-US" sz="2400" dirty="0"/>
              <a:t> communicates</a:t>
            </a:r>
            <a:br>
              <a:rPr lang="en-US" altLang="en-US" sz="2400" dirty="0"/>
            </a:br>
            <a:r>
              <a:rPr lang="en-US" altLang="en-US" sz="2400" i="1" dirty="0"/>
              <a:t>only</a:t>
            </a:r>
            <a:r>
              <a:rPr lang="en-US" altLang="en-US" sz="2400" dirty="0"/>
              <a:t> with the user running the program.</a:t>
            </a:r>
            <a:r>
              <a:rPr lang="en-US" altLang="en-US" sz="2800" dirty="0"/>
              <a:t> </a:t>
            </a:r>
          </a:p>
          <a:p>
            <a:pPr eaLnBrk="1" hangingPunct="1"/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75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Global Variable Pitfalls</a:t>
            </a:r>
          </a:p>
        </p:txBody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1038225" y="1036638"/>
            <a:ext cx="66103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    In the previous program there is only one   function that updates the </a:t>
            </a:r>
            <a:r>
              <a:rPr lang="en-US" altLang="en-US" sz="2400" i="0"/>
              <a:t>balance</a:t>
            </a:r>
            <a:r>
              <a:rPr lang="en-US" altLang="en-US" sz="2400" b="0" i="0">
                <a:latin typeface="Arial" panose="020B0604020202020204" pitchFamily="34" charset="0"/>
              </a:rPr>
              <a:t> variable.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2400" b="0" i="0">
              <a:latin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1000" b="0" i="0">
              <a:latin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   But there could be many, many, many</a:t>
            </a:r>
            <a:br>
              <a:rPr lang="en-US" altLang="en-US" sz="2400" b="0" i="0">
                <a:latin typeface="Arial" panose="020B0604020202020204" pitchFamily="34" charset="0"/>
              </a:rPr>
            </a:br>
            <a:r>
              <a:rPr lang="en-US" altLang="en-US" sz="2400" b="0" i="0">
                <a:latin typeface="Arial" panose="020B0604020202020204" pitchFamily="34" charset="0"/>
              </a:rPr>
              <a:t>functions that might need to update </a:t>
            </a:r>
            <a:r>
              <a:rPr lang="en-US" altLang="en-US" sz="2400" i="0"/>
              <a:t>balance</a:t>
            </a:r>
            <a:r>
              <a:rPr lang="en-US" altLang="en-US" sz="2400" b="0" i="0">
                <a:latin typeface="Arial" panose="020B0604020202020204" pitchFamily="34" charset="0"/>
              </a:rPr>
              <a:t> each written by any one of</a:t>
            </a:r>
            <a:br>
              <a:rPr lang="en-US" altLang="en-US" sz="2400" b="0" i="0">
                <a:latin typeface="Arial" panose="020B0604020202020204" pitchFamily="34" charset="0"/>
              </a:rPr>
            </a:br>
            <a:r>
              <a:rPr lang="en-US" altLang="en-US" sz="2400" b="0" i="0">
                <a:latin typeface="Arial" panose="020B0604020202020204" pitchFamily="34" charset="0"/>
              </a:rPr>
              <a:t>a huge number of programmers in</a:t>
            </a:r>
            <a:br>
              <a:rPr lang="en-US" altLang="en-US" sz="2400" b="0" i="0">
                <a:latin typeface="Arial" panose="020B0604020202020204" pitchFamily="34" charset="0"/>
              </a:rPr>
            </a:br>
            <a:r>
              <a:rPr lang="en-US" altLang="en-US" sz="2400" b="0" i="0">
                <a:latin typeface="Arial" panose="020B0604020202020204" pitchFamily="34" charset="0"/>
              </a:rPr>
              <a:t>a large company.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1000" b="0" i="0">
              <a:latin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2400" b="0" i="0">
              <a:latin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2400" b="0" i="0">
              <a:latin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Then we would have a problem.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Avoiding the Global Variable</a:t>
            </a:r>
          </a:p>
        </p:txBody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174085" name="Rectangle 4"/>
          <p:cNvSpPr>
            <a:spLocks noChangeArrowheads="1"/>
          </p:cNvSpPr>
          <p:nvPr/>
        </p:nvSpPr>
        <p:spPr bwMode="auto">
          <a:xfrm>
            <a:off x="228600" y="808038"/>
            <a:ext cx="8305800" cy="544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i="0" dirty="0"/>
              <a:t>//A better way to code the previous banking example,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i="0" dirty="0"/>
              <a:t>// eliminating the global variable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i="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i="0" dirty="0"/>
              <a:t>// Function returns new balance after a withdrawal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i="0" dirty="0"/>
              <a:t>double withdraw(double balance, double amount)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i="0" dirty="0"/>
              <a:t>{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i="0" dirty="0"/>
              <a:t>   return balance - amount;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i="0" dirty="0"/>
              <a:t>    //negative balance will indicate overdraft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i="0" dirty="0"/>
              <a:t>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i="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i="0" dirty="0" err="1"/>
              <a:t>int</a:t>
            </a:r>
            <a:r>
              <a:rPr lang="en-US" altLang="en-US" i="0" dirty="0"/>
              <a:t> main()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i="0" dirty="0"/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i="0" dirty="0"/>
              <a:t>   </a:t>
            </a:r>
            <a:r>
              <a:rPr lang="en-US" altLang="en-US" i="0" dirty="0" err="1"/>
              <a:t>int</a:t>
            </a:r>
            <a:r>
              <a:rPr lang="en-US" altLang="en-US" i="0" dirty="0"/>
              <a:t> balance = 10000; // local variable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i="0" dirty="0"/>
              <a:t>	 balance = withdraw(balance, 1000);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i="0" dirty="0"/>
              <a:t>   </a:t>
            </a:r>
            <a:r>
              <a:rPr lang="en-US" altLang="en-US" i="0" dirty="0" err="1"/>
              <a:t>cout</a:t>
            </a:r>
            <a:r>
              <a:rPr lang="en-US" altLang="en-US" i="0" dirty="0"/>
              <a:t> &lt;&lt; “Balance = “ &lt;&lt; balance &lt;&lt; </a:t>
            </a:r>
            <a:r>
              <a:rPr lang="en-US" altLang="en-US" i="0" dirty="0" err="1"/>
              <a:t>endl</a:t>
            </a:r>
            <a:r>
              <a:rPr lang="en-US" altLang="en-US" i="0" dirty="0"/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i="0" dirty="0"/>
              <a:t>   return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i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38420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Self-Check: Global Variable Example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938" y="884582"/>
            <a:ext cx="8229600" cy="4525962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400" dirty="0">
                <a:cs typeface="Courier New" panose="02070309020205020404" pitchFamily="49" charset="0"/>
              </a:rPr>
              <a:t>What does this program print? (Answer: </a:t>
            </a:r>
            <a:r>
              <a:rPr lang="en-US" sz="700" dirty="0">
                <a:cs typeface="Courier New" panose="02070309020205020404" pitchFamily="49" charset="0"/>
              </a:rPr>
              <a:t>4 16</a:t>
            </a:r>
            <a:r>
              <a:rPr lang="en-US" sz="2400" dirty="0"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contribute(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(f != 0) { p = p * f;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p;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 2;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 = n;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 = contribute(n);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contribute(p);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n &lt;&lt; " " &lt;&lt; p &lt;&lt;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sz="2000" b="1" i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0" indent="0"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As you can see, the global variable p makes it difficult to follow the program flow.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24610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307" y="835881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Functions as black boxes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Implementing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Parameter passing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Return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Functions without return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Reusable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Stepwise refinement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Variable scope and </a:t>
            </a:r>
            <a:r>
              <a:rPr lang="en-US" sz="2800" dirty="0" err="1"/>
              <a:t>globals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Reference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Recursive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55577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587375" y="928688"/>
            <a:ext cx="7997825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b="0" i="0">
                <a:latin typeface="Arial" panose="020B0604020202020204" pitchFamily="34" charset="0"/>
              </a:rPr>
              <a:t>Suppose you would like a function to get the user’s</a:t>
            </a:r>
            <a:br>
              <a:rPr lang="en-US" altLang="en-US" sz="2400" b="0" i="0">
                <a:latin typeface="Arial" panose="020B0604020202020204" pitchFamily="34" charset="0"/>
              </a:rPr>
            </a:br>
            <a:r>
              <a:rPr lang="en-US" altLang="en-US" sz="2400" b="0" i="0">
                <a:latin typeface="Arial" panose="020B0604020202020204" pitchFamily="34" charset="0"/>
              </a:rPr>
              <a:t>last name and ID number.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b="0" i="0">
                <a:latin typeface="Arial" panose="020B0604020202020204" pitchFamily="34" charset="0"/>
              </a:rPr>
              <a:t>The variables for this data are in your scope.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b="0" i="0">
                <a:latin typeface="Arial" panose="020B0604020202020204" pitchFamily="34" charset="0"/>
              </a:rPr>
              <a:t>But you want the function to change them for you.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b="0" i="0">
                <a:latin typeface="Arial" panose="020B0604020202020204" pitchFamily="34" charset="0"/>
              </a:rPr>
              <a:t>If you want to write a function that changes the value</a:t>
            </a:r>
            <a:br>
              <a:rPr lang="en-US" altLang="en-US" sz="2400" b="0" i="0">
                <a:latin typeface="Arial" panose="020B0604020202020204" pitchFamily="34" charset="0"/>
              </a:rPr>
            </a:br>
            <a:r>
              <a:rPr lang="en-US" altLang="en-US" sz="2400" b="0" i="0">
                <a:latin typeface="Arial" panose="020B0604020202020204" pitchFamily="34" charset="0"/>
              </a:rPr>
              <a:t>of a parameter, you must use a </a:t>
            </a:r>
            <a:r>
              <a:rPr lang="en-US" altLang="en-US" sz="2400" b="0">
                <a:latin typeface="Arial" panose="020B0604020202020204" pitchFamily="34" charset="0"/>
              </a:rPr>
              <a:t>reference parameter.</a:t>
            </a: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180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Reference Parameters: Motivation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Reference Parameter Example</a:t>
            </a:r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382000" cy="53625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Consider a function that simulates withdrawing a given amount of money from a bank account, provided that sufficient funds are available.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If the amount of money is insufficient, a $10 penalty is deducted instead.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The function would be used as follows: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double harrys_account = 1000;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withdraw(harrys_account, 100);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 // Now harrys_account is 900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withdraw(harrys_account, 1000);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 // Insufficient funds.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 // Now harrys_account is 890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8329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52452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The Function without Reference Parameters Can’t Do It</a:t>
            </a:r>
          </a:p>
        </p:txBody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1365" y="685800"/>
            <a:ext cx="8382000" cy="5943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Here is a first attempt: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void withdraw(double balance, double amount)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const</a:t>
            </a:r>
            <a:r>
              <a:rPr lang="en-US" altLang="en-US" sz="2200" b="1" dirty="0">
                <a:latin typeface="Courier New" panose="02070309020205020404" pitchFamily="49" charset="0"/>
              </a:rPr>
              <a:t> double PENALTY = 10;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if (balance &gt;= amount)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   balance = balance - amount;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   balance = balance - PENALTY;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But this doesn’t work, </a:t>
            </a:r>
            <a:r>
              <a:rPr lang="en-US" altLang="en-US" sz="2400" i="1" dirty="0"/>
              <a:t>because a function cannot modify its input parameter value in the calling program</a:t>
            </a:r>
            <a:r>
              <a:rPr lang="en-US" altLang="en-US" sz="2400" dirty="0"/>
              <a:t>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Withdraw Function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444" y="3884541"/>
            <a:ext cx="8229600" cy="2067339"/>
          </a:xfrm>
        </p:spPr>
        <p:txBody>
          <a:bodyPr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lang="en-US" sz="2000" dirty="0"/>
              <a:t> is a “value” parameter</a:t>
            </a:r>
          </a:p>
          <a:p>
            <a:pPr lvl="1"/>
            <a:r>
              <a:rPr lang="en-US" sz="1800" dirty="0"/>
              <a:t>as all C++ function parameters are by default.</a:t>
            </a:r>
          </a:p>
          <a:p>
            <a:pPr lvl="1"/>
            <a:r>
              <a:rPr lang="en-US" sz="1800" dirty="0"/>
              <a:t>A COPY of the value of the main program’s variable is provided to the function, not the location of the variable itself.  Thus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withdraw</a:t>
            </a:r>
            <a:r>
              <a:rPr lang="en-US" sz="1800" dirty="0"/>
              <a:t> changes its local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balance </a:t>
            </a:r>
            <a:r>
              <a:rPr lang="en-US" sz="1800" dirty="0"/>
              <a:t>but that does not effect the value of the variable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harrys_account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in the scope of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sz="2000" i="1" dirty="0">
                <a:cs typeface="Courier New" panose="02070309020205020404" pitchFamily="49" charset="0"/>
              </a:rPr>
              <a:t>Even if the variables had the same name, still the copy in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i="1" dirty="0">
                <a:cs typeface="Courier New" panose="02070309020205020404" pitchFamily="49" charset="0"/>
              </a:rPr>
              <a:t> would not be changed by the call.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28160"/>
            <a:ext cx="37338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93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Reference Parameters Provide the Solution</a:t>
            </a:r>
          </a:p>
        </p:txBody>
      </p:sp>
      <p:sp>
        <p:nvSpPr>
          <p:cNvPr id="608267" name="Rectangle 11"/>
          <p:cNvSpPr>
            <a:spLocks noChangeArrowheads="1"/>
          </p:cNvSpPr>
          <p:nvPr/>
        </p:nvSpPr>
        <p:spPr bwMode="auto">
          <a:xfrm>
            <a:off x="0" y="793060"/>
            <a:ext cx="8587408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   A reference parameter, indicated by &amp;,  “refers” to a variable that is supplied in a function call. </a:t>
            </a:r>
          </a:p>
          <a:p>
            <a:pPr algn="ctr" eaLnBrk="1" hangingPunct="1"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“refers” means that during the execution of the function, the reference parameter name is another name for the caller’s variable.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br>
              <a:rPr lang="en-US" altLang="en-US" sz="2400" b="0" i="0" dirty="0">
                <a:latin typeface="Arial" panose="020B0604020202020204" pitchFamily="34" charset="0"/>
              </a:rPr>
            </a:br>
            <a:r>
              <a:rPr lang="en-US" altLang="en-US" sz="2400" b="0" i="0" dirty="0">
                <a:latin typeface="Arial" panose="020B0604020202020204" pitchFamily="34" charset="0"/>
              </a:rPr>
              <a:t>This is how a function can change non-local variables</a:t>
            </a:r>
            <a:r>
              <a:rPr lang="en-US" altLang="en-US" sz="2600" i="0" dirty="0">
                <a:latin typeface="Arial" panose="020B0604020202020204" pitchFamily="34" charset="0"/>
              </a:rPr>
              <a:t>: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br>
              <a:rPr lang="en-US" altLang="en-US" sz="1400" b="0" i="0" dirty="0">
                <a:latin typeface="Arial" panose="020B0604020202020204" pitchFamily="34" charset="0"/>
              </a:rPr>
            </a:br>
            <a:r>
              <a:rPr lang="en-US" altLang="en-US" sz="2400" b="0" i="0" dirty="0">
                <a:latin typeface="Arial" panose="020B0604020202020204" pitchFamily="34" charset="0"/>
              </a:rPr>
              <a:t>changes to its reference parameters actually are changes to the variable in the calling function.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A reference parameter is actually the memory address of the caller’s variable.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89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Reference Parameter Function Header: &amp;</a:t>
            </a:r>
          </a:p>
        </p:txBody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8900" y="1198563"/>
            <a:ext cx="6640513" cy="489585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/>
              <a:t>  To indicate a </a:t>
            </a:r>
            <a:r>
              <a:rPr lang="en-US" altLang="en-US" sz="2400" b="1" i="1"/>
              <a:t>reference parameter</a:t>
            </a:r>
            <a:r>
              <a:rPr lang="en-US" altLang="en-US" sz="2400"/>
              <a:t>,</a:t>
            </a:r>
            <a:br>
              <a:rPr lang="en-US" altLang="en-US" sz="2400"/>
            </a:br>
            <a:r>
              <a:rPr lang="en-US" altLang="en-US" sz="2400"/>
              <a:t>you place an </a:t>
            </a:r>
            <a:r>
              <a:rPr lang="en-US" altLang="en-US" sz="2400" b="1">
                <a:latin typeface="Courier New" panose="02070309020205020404" pitchFamily="49" charset="0"/>
              </a:rPr>
              <a:t>&amp;</a:t>
            </a:r>
            <a:r>
              <a:rPr lang="en-US" altLang="en-US" sz="2400"/>
              <a:t> after the type name.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  <a:p>
            <a:pPr algn="ctr" eaLnBrk="1" hangingPunct="1">
              <a:buFontTx/>
              <a:buNone/>
            </a:pPr>
            <a:endParaRPr lang="en-US" altLang="en-US" sz="2400"/>
          </a:p>
          <a:p>
            <a:pPr algn="ctr" eaLnBrk="1" hangingPunct="1">
              <a:buFontTx/>
              <a:buNone/>
            </a:pPr>
            <a:endParaRPr lang="en-US" altLang="en-US" sz="2400"/>
          </a:p>
          <a:p>
            <a:pPr algn="ctr" eaLnBrk="1" hangingPunct="1">
              <a:buFontTx/>
              <a:buNone/>
            </a:pPr>
            <a:endParaRPr lang="en-US" altLang="en-US" sz="2400"/>
          </a:p>
          <a:p>
            <a:pPr algn="ctr" eaLnBrk="1" hangingPunct="1">
              <a:buFontTx/>
              <a:buNone/>
            </a:pPr>
            <a:endParaRPr lang="en-US" altLang="en-US" sz="2400"/>
          </a:p>
          <a:p>
            <a:pPr algn="ctr" eaLnBrk="1" hangingPunct="1">
              <a:buFontTx/>
              <a:buNone/>
            </a:pPr>
            <a:endParaRPr lang="en-US" altLang="en-US" sz="2400"/>
          </a:p>
          <a:p>
            <a:pPr algn="ctr" eaLnBrk="1" hangingPunct="1">
              <a:buFontTx/>
              <a:buNone/>
            </a:pPr>
            <a:r>
              <a:rPr lang="en-US" altLang="en-US" sz="2400"/>
              <a:t>To indicate a </a:t>
            </a:r>
            <a:r>
              <a:rPr lang="en-US" altLang="en-US" sz="2400" b="1" i="1"/>
              <a:t>value parameter</a:t>
            </a:r>
            <a:r>
              <a:rPr lang="en-US" altLang="en-US" sz="2400"/>
              <a:t>,</a:t>
            </a:r>
            <a:br>
              <a:rPr lang="en-US" altLang="en-US" sz="2400"/>
            </a:br>
            <a:r>
              <a:rPr lang="en-US" altLang="en-US" sz="2400"/>
              <a:t>you do </a:t>
            </a:r>
            <a:r>
              <a:rPr lang="en-US" altLang="en-US" sz="2400" i="1"/>
              <a:t>not</a:t>
            </a:r>
            <a:r>
              <a:rPr lang="en-US" altLang="en-US" sz="2400"/>
              <a:t> place an </a:t>
            </a:r>
            <a:r>
              <a:rPr lang="en-US" altLang="en-US" sz="2400" b="1">
                <a:latin typeface="Courier New" panose="02070309020205020404" pitchFamily="49" charset="0"/>
              </a:rPr>
              <a:t>&amp;</a:t>
            </a:r>
            <a:r>
              <a:rPr lang="en-US" altLang="en-US" sz="2400"/>
              <a:t> after the type name.</a:t>
            </a:r>
          </a:p>
          <a:p>
            <a:pPr algn="ctr" eaLnBrk="1" hangingPunct="1">
              <a:buFontTx/>
              <a:buNone/>
            </a:pPr>
            <a:endParaRPr lang="en-US" altLang="en-US" sz="2400"/>
          </a:p>
        </p:txBody>
      </p:sp>
      <p:sp>
        <p:nvSpPr>
          <p:cNvPr id="189445" name="Rectangle 5"/>
          <p:cNvSpPr>
            <a:spLocks noChangeArrowheads="1"/>
          </p:cNvSpPr>
          <p:nvPr/>
        </p:nvSpPr>
        <p:spPr bwMode="auto">
          <a:xfrm>
            <a:off x="254000" y="2836863"/>
            <a:ext cx="8520113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i="0"/>
              <a:t>void withdraw(double&amp; balance, double amount)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/>
              <a:t>The Black Box Concept</a:t>
            </a:r>
            <a:endParaRPr lang="en-US" altLang="en-US" sz="2000"/>
          </a:p>
        </p:txBody>
      </p:sp>
      <p:sp>
        <p:nvSpPr>
          <p:cNvPr id="3358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65238"/>
            <a:ext cx="8077200" cy="499903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You can think of a function as a “black box”</a:t>
            </a:r>
            <a:br>
              <a:rPr lang="en-US" altLang="en-US" sz="2400" dirty="0"/>
            </a:br>
            <a:r>
              <a:rPr lang="en-US" altLang="en-US" sz="2400" dirty="0"/>
              <a:t>where you can’t see what’s inside</a:t>
            </a:r>
            <a:br>
              <a:rPr lang="en-US" altLang="en-US" sz="2400" dirty="0"/>
            </a:br>
            <a:r>
              <a:rPr lang="en-US" altLang="en-US" sz="2400" dirty="0"/>
              <a:t>but you know what it does.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How did the </a:t>
            </a:r>
            <a:r>
              <a:rPr lang="en-US" altLang="en-US" sz="2400" b="1" dirty="0">
                <a:latin typeface="Courier New" panose="02070309020205020404" pitchFamily="49" charset="0"/>
              </a:rPr>
              <a:t>pow</a:t>
            </a:r>
            <a:r>
              <a:rPr lang="en-US" altLang="en-US" sz="2400" dirty="0"/>
              <a:t> </a:t>
            </a:r>
            <a:br>
              <a:rPr lang="en-US" altLang="en-US" sz="2400" dirty="0"/>
            </a:br>
            <a:r>
              <a:rPr lang="en-US" altLang="en-US" sz="2400" dirty="0"/>
              <a:t>function do its job?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You don’t need to know. 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You only need to know its </a:t>
            </a:r>
            <a:r>
              <a:rPr lang="en-US" altLang="en-US" sz="2400" i="1" dirty="0"/>
              <a:t>specification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</p:txBody>
      </p:sp>
      <p:pic>
        <p:nvPicPr>
          <p:cNvPr id="26629" name="Picture 7" descr="ch05-black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508" y="1915319"/>
            <a:ext cx="2514600" cy="317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Reference Parameter: Function Code</a:t>
            </a:r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382000" cy="5943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Here is correct code, using reference parameters: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void withdraw(</a:t>
            </a:r>
            <a:r>
              <a:rPr lang="en-US" altLang="en-US" sz="2200" b="1" u="sng" dirty="0">
                <a:solidFill>
                  <a:srgbClr val="FF0000"/>
                </a:solidFill>
                <a:latin typeface="Courier New" panose="02070309020205020404" pitchFamily="49" charset="0"/>
              </a:rPr>
              <a:t>double&amp; </a:t>
            </a:r>
            <a:r>
              <a:rPr lang="en-US" altLang="en-US" sz="2200" b="1" dirty="0">
                <a:latin typeface="Courier New" panose="02070309020205020404" pitchFamily="49" charset="0"/>
              </a:rPr>
              <a:t>balance, double amount)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const</a:t>
            </a:r>
            <a:r>
              <a:rPr lang="en-US" altLang="en-US" sz="2200" b="1" dirty="0">
                <a:latin typeface="Courier New" panose="02070309020205020404" pitchFamily="49" charset="0"/>
              </a:rPr>
              <a:t> 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200" b="1" dirty="0">
                <a:latin typeface="Courier New" panose="02070309020205020404" pitchFamily="49" charset="0"/>
              </a:rPr>
              <a:t> PENALTY = 10;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if (balance &gt;= amount)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   balance = balance - amount;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   balance = balance - PENALTY;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Let’s see this in action.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96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Reference Parameter: </a:t>
            </a:r>
            <a:r>
              <a:rPr lang="en-US" altLang="en-US" dirty="0" err="1"/>
              <a:t>Testbench</a:t>
            </a:r>
            <a:r>
              <a:rPr lang="en-US" altLang="en-US" dirty="0"/>
              <a:t> Code</a:t>
            </a:r>
          </a:p>
        </p:txBody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855663"/>
            <a:ext cx="8518525" cy="48958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int main()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double harrys_account = 1000;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double sallys_account = 500;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withdraw(harrys_account, 100);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// Now harrys_account is 900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withdraw(harrys_account, 1000); // Insufficient funds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// Now harrys_account is 890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withdraw(sallys_account, 150);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cout &lt;&lt; "Harry's account: " &lt;&lt; harrys_account &lt;&lt; endl;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cout &lt;&lt; "Sally's account: " &lt;&lt; sallys_account &lt;&lt; endl;</a:t>
            </a:r>
          </a:p>
          <a:p>
            <a:pPr eaLnBrk="1" hangingPunct="1"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401878" cy="533400"/>
          </a:xfrm>
        </p:spPr>
        <p:txBody>
          <a:bodyPr/>
          <a:lstStyle/>
          <a:p>
            <a:r>
              <a:rPr lang="en-US" dirty="0"/>
              <a:t>Diagram of Variable Values with Reference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783" y="1190451"/>
            <a:ext cx="3405808" cy="452596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void withdraw(</a:t>
            </a:r>
            <a:r>
              <a:rPr lang="en-US" altLang="en-US" sz="1800" b="1" u="sng" dirty="0">
                <a:solidFill>
                  <a:srgbClr val="FF0000"/>
                </a:solidFill>
                <a:latin typeface="Courier New" panose="02070309020205020404" pitchFamily="49" charset="0"/>
              </a:rPr>
              <a:t>double&amp; </a:t>
            </a:r>
            <a:r>
              <a:rPr lang="en-US" altLang="en-US" sz="1800" b="1" dirty="0">
                <a:latin typeface="Courier New" panose="02070309020205020404" pitchFamily="49" charset="0"/>
              </a:rPr>
              <a:t>balance, double amount)</a:t>
            </a:r>
          </a:p>
          <a:p>
            <a:r>
              <a:rPr lang="en-US" sz="1800" dirty="0"/>
              <a:t>With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balance</a:t>
            </a:r>
            <a:r>
              <a:rPr lang="en-US" sz="1800" dirty="0"/>
              <a:t> as a reference parameter,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withdraw</a:t>
            </a:r>
            <a:r>
              <a:rPr lang="en-US" sz="1800" dirty="0"/>
              <a:t> function changes the value of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harrys_account</a:t>
            </a:r>
            <a:r>
              <a:rPr lang="en-US" sz="1800" dirty="0"/>
              <a:t> in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sz="1800" dirty="0"/>
              <a:t>program. </a:t>
            </a:r>
          </a:p>
          <a:p>
            <a:endParaRPr lang="en-US" sz="2000" dirty="0"/>
          </a:p>
          <a:p>
            <a:pPr eaLnBrk="1" hangingPunct="1">
              <a:buFontTx/>
              <a:buNone/>
            </a:pPr>
            <a:r>
              <a:rPr lang="en-US" altLang="en-US" sz="2000" dirty="0"/>
              <a:t>The type  </a:t>
            </a:r>
            <a:r>
              <a:rPr lang="en-US" altLang="en-US" sz="2000" b="1" dirty="0">
                <a:latin typeface="Courier New" panose="02070309020205020404" pitchFamily="49" charset="0"/>
              </a:rPr>
              <a:t>double&amp;</a:t>
            </a:r>
            <a:r>
              <a:rPr lang="en-US" altLang="en-US" sz="2000" dirty="0"/>
              <a:t>  is pronounced: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i="1" dirty="0"/>
              <a:t>reference to double</a:t>
            </a:r>
            <a:br>
              <a:rPr lang="en-US" altLang="en-US" sz="2000" i="1" dirty="0"/>
            </a:br>
            <a:r>
              <a:rPr lang="en-US" altLang="en-US" sz="2000" i="1" dirty="0"/>
              <a:t>   </a:t>
            </a:r>
            <a:r>
              <a:rPr lang="en-US" altLang="en-US" sz="2000" dirty="0"/>
              <a:t>or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	</a:t>
            </a:r>
            <a:r>
              <a:rPr lang="en-US" altLang="en-US" sz="2000" i="1" dirty="0"/>
              <a:t>double ref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  <p:pic>
        <p:nvPicPr>
          <p:cNvPr id="5" name="Picture 4" descr="Diagram showing balance as a reference parameter (illustrated as an arrow to the main function variable, rather than a separate variable box) so the withdraw function changes the value of harrys_account in the main program. &#10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485" y="752475"/>
            <a:ext cx="5331515" cy="533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0448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5985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Reference Parameter Arguments Must be Variables</a:t>
            </a:r>
          </a:p>
        </p:txBody>
      </p:sp>
      <p:sp>
        <p:nvSpPr>
          <p:cNvPr id="1986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1325" y="855663"/>
            <a:ext cx="8518525" cy="48958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A reference parameter must always be called with a variable.</a:t>
            </a:r>
          </a:p>
          <a:p>
            <a:pPr eaLnBrk="1" hangingPunct="1">
              <a:buFontTx/>
              <a:buNone/>
            </a:pPr>
            <a:endParaRPr lang="en-US" altLang="en-US" sz="12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It would be an error to supply a number: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withdraw(1000, 500);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 // Error: reference parameter must be a variable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   </a:t>
            </a:r>
            <a:r>
              <a:rPr lang="en-US" altLang="en-US" sz="1800" dirty="0"/>
              <a:t> </a:t>
            </a:r>
            <a:r>
              <a:rPr lang="en-US" altLang="en-US" sz="2400" dirty="0"/>
              <a:t>The reason is clear—the function modifies the reference parameter, but it is impossible to change the value of a number.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For the same reason, you cannot supply an expression:</a:t>
            </a:r>
          </a:p>
          <a:p>
            <a:pPr eaLnBrk="1" hangingPunct="1"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withdraw(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harrys_account</a:t>
            </a:r>
            <a:r>
              <a:rPr lang="en-US" altLang="en-US" sz="2000" b="1" dirty="0">
                <a:latin typeface="Courier New" panose="02070309020205020404" pitchFamily="49" charset="0"/>
              </a:rPr>
              <a:t> + 150, 500); //Error</a:t>
            </a:r>
            <a:br>
              <a:rPr lang="en-US" altLang="en-US" sz="2400" dirty="0"/>
            </a:br>
            <a:endParaRPr lang="en-US" altLang="en-US" sz="24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00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Prefer Return Values to Reference Parameters</a:t>
            </a:r>
          </a:p>
        </p:txBody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008063"/>
            <a:ext cx="8609012" cy="4940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Some programmers use reference parameters as</a:t>
            </a:r>
            <a:br>
              <a:rPr lang="en-US" altLang="en-US" sz="2400"/>
            </a:br>
            <a:r>
              <a:rPr lang="en-US" altLang="en-US" sz="2400"/>
              <a:t>a mechanism for setting the result of a function.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For example: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void cube_volume(double side_length, double&amp; volume)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volume = side_length * side_length * side_length;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However, this function is less convenient than our</a:t>
            </a:r>
            <a:br>
              <a:rPr lang="en-US" altLang="en-US" sz="2400"/>
            </a:br>
            <a:r>
              <a:rPr lang="en-US" altLang="en-US" sz="2400"/>
              <a:t>previous </a:t>
            </a:r>
            <a:r>
              <a:rPr lang="en-US" altLang="en-US" sz="2400" b="1">
                <a:latin typeface="Courier New" panose="02070309020205020404" pitchFamily="49" charset="0"/>
              </a:rPr>
              <a:t>cube_volume</a:t>
            </a:r>
            <a:r>
              <a:rPr lang="en-US" altLang="en-US" sz="2400"/>
              <a:t> function.	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01731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152400"/>
            <a:ext cx="8600661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Why We Prefer Return Values to Reference Parameters</a:t>
            </a:r>
          </a:p>
        </p:txBody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008063"/>
            <a:ext cx="8636000" cy="4940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void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cube_volume</a:t>
            </a:r>
            <a:r>
              <a:rPr lang="en-US" altLang="en-US" sz="2000" b="1" dirty="0">
                <a:latin typeface="Courier New" panose="02070309020205020404" pitchFamily="49" charset="0"/>
              </a:rPr>
              <a:t>(double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side_length</a:t>
            </a:r>
            <a:r>
              <a:rPr lang="en-US" altLang="en-US" sz="2000" b="1" dirty="0">
                <a:latin typeface="Courier New" panose="02070309020205020404" pitchFamily="49" charset="0"/>
              </a:rPr>
              <a:t>, double&amp; volume)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volume =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side_length</a:t>
            </a:r>
            <a:r>
              <a:rPr lang="en-US" altLang="en-US" sz="2000" b="1" dirty="0">
                <a:latin typeface="Courier New" panose="02070309020205020404" pitchFamily="49" charset="0"/>
              </a:rPr>
              <a:t> *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side_length</a:t>
            </a:r>
            <a:r>
              <a:rPr lang="en-US" altLang="en-US" sz="2000" b="1" dirty="0">
                <a:latin typeface="Courier New" panose="02070309020205020404" pitchFamily="49" charset="0"/>
              </a:rPr>
              <a:t> *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side_length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sz="2400" dirty="0"/>
              <a:t>This function cannot be used in expressions such as:</a:t>
            </a:r>
            <a:br>
              <a:rPr lang="en-US" altLang="en-US" sz="2400" dirty="0"/>
            </a:br>
            <a:endParaRPr lang="en-US" altLang="en-US" sz="1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cube_volume</a:t>
            </a:r>
            <a:r>
              <a:rPr lang="en-US" altLang="en-US" sz="2400" b="1" dirty="0">
                <a:latin typeface="Courier New" panose="02070309020205020404" pitchFamily="49" charset="0"/>
              </a:rPr>
              <a:t>(2)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</a:t>
            </a:r>
            <a:br>
              <a:rPr lang="en-US" altLang="en-US" sz="2400" dirty="0"/>
            </a:br>
            <a:endParaRPr lang="en-US" altLang="en-US" sz="2400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027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0678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But You Can “Return” Multiple Values via References</a:t>
            </a:r>
          </a:p>
        </p:txBody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2" y="1008063"/>
            <a:ext cx="8739187" cy="4940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sz="2400" dirty="0"/>
              <a:t>The </a:t>
            </a:r>
            <a:r>
              <a:rPr lang="en-US" altLang="en-US" sz="2400" b="1" dirty="0">
                <a:latin typeface="Courier New" panose="02070309020205020404" pitchFamily="49" charset="0"/>
              </a:rPr>
              <a:t>return</a:t>
            </a:r>
            <a:r>
              <a:rPr lang="en-US" altLang="en-US" sz="2400" dirty="0"/>
              <a:t> statement can return only one value.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	If caller wants more than two values, then the only way to do this is with reference parameters (one for each wanted value).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For example:</a:t>
            </a:r>
          </a:p>
          <a:p>
            <a:pPr lvl="1" eaLnBrk="1" hangingPunct="1">
              <a:buFontTx/>
              <a:buNone/>
            </a:pPr>
            <a:r>
              <a:rPr lang="en-US" altLang="en-US" sz="2000" dirty="0"/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powers(double x, double&amp; square, double&amp; cube)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square = x * x;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cube = square * x;</a:t>
            </a:r>
          </a:p>
          <a:p>
            <a:pPr lvl="1"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03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Constant References</a:t>
            </a:r>
          </a:p>
        </p:txBody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008063"/>
            <a:ext cx="7427912" cy="4940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 sz="2400"/>
              <a:t>It is not very efficient to have a value parameter that is a large object (such as a string value).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Copying the object into a parameter variable is less efficient than using a reference parameter.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With a reference parameter, only the location</a:t>
            </a:r>
            <a:br>
              <a:rPr lang="en-US" altLang="en-US" sz="2400"/>
            </a:br>
            <a:r>
              <a:rPr lang="en-US" altLang="en-US" sz="2400"/>
              <a:t>of the variable, not its value, needs to be transmitted to the function.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</a:t>
            </a:r>
            <a:r>
              <a:rPr lang="en-US" altLang="en-US" sz="1200" b="0" i="0" dirty="0">
                <a:latin typeface="Arial" panose="020B0604020202020204" pitchFamily="34" charset="0"/>
              </a:rPr>
              <a:t>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04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Constant Reference Example</a:t>
            </a:r>
          </a:p>
        </p:txBody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008063"/>
            <a:ext cx="7427912" cy="4940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sz="2400" dirty="0"/>
              <a:t>You can instruct the compiler to give you the efficiency of a reference parameter and the meaning of a value parameter, by using a</a:t>
            </a:r>
            <a:br>
              <a:rPr lang="en-US" altLang="en-US" sz="2400" dirty="0"/>
            </a:br>
            <a:r>
              <a:rPr lang="en-US" altLang="en-US" sz="2400" i="1" dirty="0"/>
              <a:t>constant reference</a:t>
            </a:r>
            <a:r>
              <a:rPr lang="en-US" altLang="en-US" sz="2400" dirty="0"/>
              <a:t>:</a:t>
            </a:r>
          </a:p>
          <a:p>
            <a:pPr eaLnBrk="1" hangingPunct="1">
              <a:buFontTx/>
              <a:buNone/>
            </a:pPr>
            <a:endParaRPr lang="en-US" altLang="en-US" sz="1600" dirty="0"/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void shout(</a:t>
            </a:r>
            <a:r>
              <a:rPr lang="en-US" altLang="en-US" sz="2400" b="1" u="sng" dirty="0" err="1">
                <a:solidFill>
                  <a:srgbClr val="FF0000"/>
                </a:solidFill>
                <a:latin typeface="Courier New" panose="02070309020205020404" pitchFamily="49" charset="0"/>
              </a:rPr>
              <a:t>const</a:t>
            </a:r>
            <a:r>
              <a:rPr lang="en-US" altLang="en-US" sz="2400" b="1" u="sng" dirty="0">
                <a:solidFill>
                  <a:srgbClr val="FF0000"/>
                </a:solidFill>
                <a:latin typeface="Courier New" panose="02070309020205020404" pitchFamily="49" charset="0"/>
              </a:rPr>
              <a:t> string&amp;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str</a:t>
            </a:r>
            <a:r>
              <a:rPr lang="en-US" altLang="en-US" sz="24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  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str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"!!!" &lt;&lt;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endParaRPr lang="en-US" altLang="en-US" sz="14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/>
              <a:t>			This is more efficient than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		having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str</a:t>
            </a:r>
            <a:r>
              <a:rPr lang="en-US" altLang="en-US" sz="2400" dirty="0"/>
              <a:t> be a value parameter.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307" y="835881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Functions as black boxes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Implementing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Parameter passing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Return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Functions without return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Reusable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Stepwise refinement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Variable scope and </a:t>
            </a:r>
            <a:r>
              <a:rPr lang="en-US" sz="2800" dirty="0" err="1"/>
              <a:t>globals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Reference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Recursive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89084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6140</TotalTime>
  <Words>7557</Words>
  <Application>Microsoft Office PowerPoint</Application>
  <PresentationFormat>On-screen Show (4:3)</PresentationFormat>
  <Paragraphs>1420</Paragraphs>
  <Slides>109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5" baseType="lpstr">
      <vt:lpstr>ＭＳ Ｐゴシック</vt:lpstr>
      <vt:lpstr>ＭＳ Ｐゴシック</vt:lpstr>
      <vt:lpstr>Arial</vt:lpstr>
      <vt:lpstr>Comic Sans MS</vt:lpstr>
      <vt:lpstr>Courier New</vt:lpstr>
      <vt:lpstr>Default Design</vt:lpstr>
      <vt:lpstr>Chapter Five: Functions</vt:lpstr>
      <vt:lpstr>Chapter Goals</vt:lpstr>
      <vt:lpstr>Topic 1</vt:lpstr>
      <vt:lpstr>What Is a Function? Why Functions?</vt:lpstr>
      <vt:lpstr>Calling a Function</vt:lpstr>
      <vt:lpstr>Flowchart: Calling a Function</vt:lpstr>
      <vt:lpstr>Parameters</vt:lpstr>
      <vt:lpstr>An Output Statement Does Not Return a Value</vt:lpstr>
      <vt:lpstr>The Black Box Concept</vt:lpstr>
      <vt:lpstr>Topic 2</vt:lpstr>
      <vt:lpstr>Implementing Functions</vt:lpstr>
      <vt:lpstr>cube_volume Function</vt:lpstr>
      <vt:lpstr>Test your Functions</vt:lpstr>
      <vt:lpstr>A Testbench Program (main)</vt:lpstr>
      <vt:lpstr>Topic 3</vt:lpstr>
      <vt:lpstr>Parameter Passing</vt:lpstr>
      <vt:lpstr>Parameter Passing, cube_volume example</vt:lpstr>
      <vt:lpstr>Parameter Passing</vt:lpstr>
      <vt:lpstr>Topic 4</vt:lpstr>
      <vt:lpstr>Return Values</vt:lpstr>
      <vt:lpstr>Return Values: Shortcut</vt:lpstr>
      <vt:lpstr>Common Error – Missing Return Value </vt:lpstr>
      <vt:lpstr>Function Declarations (Prototype Statements)</vt:lpstr>
      <vt:lpstr>Function Declarations – Complete Program</vt:lpstr>
      <vt:lpstr>Steps to Implementing a Function</vt:lpstr>
      <vt:lpstr>Complete Code for the Pyramid Function, with Testbench</vt:lpstr>
      <vt:lpstr>Using the IDE Debugger to Debug Functions</vt:lpstr>
      <vt:lpstr>Using the IDE Debugger: Typical Session</vt:lpstr>
      <vt:lpstr>Topic 5</vt:lpstr>
      <vt:lpstr>Functions Without Return Values </vt:lpstr>
      <vt:lpstr>Functions Without Return Values – The void Type  </vt:lpstr>
      <vt:lpstr>void Type Example </vt:lpstr>
      <vt:lpstr>Calling void Functions </vt:lpstr>
      <vt:lpstr>Early Return from a void Function </vt:lpstr>
      <vt:lpstr>Topic 6</vt:lpstr>
      <vt:lpstr>Designing Functions – Turn Repeated Code into Functions</vt:lpstr>
      <vt:lpstr>Repeated Code Example</vt:lpstr>
      <vt:lpstr>Turn Repeated Code into Functions</vt:lpstr>
      <vt:lpstr>Function Calls That Replace Repeated Code </vt:lpstr>
      <vt:lpstr>Topic 7</vt:lpstr>
      <vt:lpstr>Stepwise Refinement</vt:lpstr>
      <vt:lpstr>Stepwise Refinement Example: Coffee Making</vt:lpstr>
      <vt:lpstr>Stepwise Refinement #2</vt:lpstr>
      <vt:lpstr>Stepwise Refinement #3</vt:lpstr>
      <vt:lpstr>Stepwise Refinement – The Complete Process Shown</vt:lpstr>
      <vt:lpstr>Stepwise Refinement Example #2: Paycheck Printing</vt:lpstr>
      <vt:lpstr>Sub Problem #1: int to text 0…9</vt:lpstr>
      <vt:lpstr>Stepwise Refinement</vt:lpstr>
      <vt:lpstr>Stepwise Refinement: Another Function for Teens</vt:lpstr>
      <vt:lpstr>Stepwise Refinement: Add a Function for Tens</vt:lpstr>
      <vt:lpstr>Stepwise Refinement: Hundreds</vt:lpstr>
      <vt:lpstr>Stepwise Refinement – The Pseudocode</vt:lpstr>
      <vt:lpstr>Stepwise Refinement – Analyzing the Pseudocode</vt:lpstr>
      <vt:lpstr>Stepwise Refinement – Pseudocode to C++</vt:lpstr>
      <vt:lpstr>Stepwise Refinement – Pseudocode to C++ (part 2)</vt:lpstr>
      <vt:lpstr>The Complete Code for the Check Printer (part 1)</vt:lpstr>
      <vt:lpstr>The Complete Code for the Check Printer (part 2)</vt:lpstr>
      <vt:lpstr>The Complete Code for the Check Printer (part 3)</vt:lpstr>
      <vt:lpstr>The Complete Code for the Check Printer (part 4)</vt:lpstr>
      <vt:lpstr>The Complete Code for the Check Printer (part 5)</vt:lpstr>
      <vt:lpstr>Good Design – Keep Functions Short</vt:lpstr>
      <vt:lpstr>Tracing Functions</vt:lpstr>
      <vt:lpstr>Tracing Functions: Example with int_name function</vt:lpstr>
      <vt:lpstr>Tracing Functions: Midway Through</vt:lpstr>
      <vt:lpstr>Tracing Functions: Add a new Card for Each Function Called</vt:lpstr>
      <vt:lpstr>Tracing Functions: An Error Found</vt:lpstr>
      <vt:lpstr>Stubs</vt:lpstr>
      <vt:lpstr>Stub Examples</vt:lpstr>
      <vt:lpstr>Stub Execution</vt:lpstr>
      <vt:lpstr>Topic 8</vt:lpstr>
      <vt:lpstr>Variable Scope</vt:lpstr>
      <vt:lpstr>Variable Scope is Limited to the Code Block</vt:lpstr>
      <vt:lpstr>Variable Scopes Don’t Overlap</vt:lpstr>
      <vt:lpstr>Variable Scope Example</vt:lpstr>
      <vt:lpstr>Variable Scope and Blocks</vt:lpstr>
      <vt:lpstr>Variable Scope Errors</vt:lpstr>
      <vt:lpstr>Variable Scope – Nested Blocks</vt:lpstr>
      <vt:lpstr>Global Variables</vt:lpstr>
      <vt:lpstr>Global Variable Example</vt:lpstr>
      <vt:lpstr>Global Variable Pitfalls</vt:lpstr>
      <vt:lpstr>Avoiding the Global Variable</vt:lpstr>
      <vt:lpstr>Self-Check: Global Variable Example #2</vt:lpstr>
      <vt:lpstr>Topic 9</vt:lpstr>
      <vt:lpstr>Reference Parameters: Motivation</vt:lpstr>
      <vt:lpstr>Reference Parameter Example</vt:lpstr>
      <vt:lpstr>The Function without Reference Parameters Can’t Do It</vt:lpstr>
      <vt:lpstr>Withdraw Function Parameter</vt:lpstr>
      <vt:lpstr>Reference Parameters Provide the Solution</vt:lpstr>
      <vt:lpstr>Reference Parameter Function Header: &amp;</vt:lpstr>
      <vt:lpstr>Reference Parameter: Function Code</vt:lpstr>
      <vt:lpstr>Reference Parameter: Testbench Code</vt:lpstr>
      <vt:lpstr>Diagram of Variable Values with Reference Parameter</vt:lpstr>
      <vt:lpstr>Reference Parameter Arguments Must be Variables</vt:lpstr>
      <vt:lpstr>Prefer Return Values to Reference Parameters</vt:lpstr>
      <vt:lpstr>Why We Prefer Return Values to Reference Parameters</vt:lpstr>
      <vt:lpstr>But You Can “Return” Multiple Values via References</vt:lpstr>
      <vt:lpstr>Constant References</vt:lpstr>
      <vt:lpstr>Constant Reference Example</vt:lpstr>
      <vt:lpstr>Topic 10</vt:lpstr>
      <vt:lpstr>Recursive Functions</vt:lpstr>
      <vt:lpstr>Recursive Function Example</vt:lpstr>
      <vt:lpstr>Recursive Function C++ Code</vt:lpstr>
      <vt:lpstr>Recursive Function Rules</vt:lpstr>
      <vt:lpstr>Tracing the Calls to the Recursive Function</vt:lpstr>
      <vt:lpstr>How to Think Recursively</vt:lpstr>
      <vt:lpstr>How to Think Recursively: the Code and a Trace</vt:lpstr>
      <vt:lpstr>CHAPTER SUMMARY (Part 1)</vt:lpstr>
      <vt:lpstr>CHAPTER SUMMARY (Part 2)</vt:lpstr>
      <vt:lpstr>CHAPTER SUMMARY (Part 3)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Four: Looping</dc:title>
  <dc:creator>etg</dc:creator>
  <cp:lastModifiedBy>Graig Donini</cp:lastModifiedBy>
  <cp:revision>1898</cp:revision>
  <dcterms:created xsi:type="dcterms:W3CDTF">2010-12-09T14:25:10Z</dcterms:created>
  <dcterms:modified xsi:type="dcterms:W3CDTF">2017-11-17T05:03:01Z</dcterms:modified>
</cp:coreProperties>
</file>