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4" r:id="rId2"/>
  </p:sldMasterIdLst>
  <p:notesMasterIdLst>
    <p:notesMasterId r:id="rId136"/>
  </p:notesMasterIdLst>
  <p:sldIdLst>
    <p:sldId id="824" r:id="rId3"/>
    <p:sldId id="532" r:id="rId4"/>
    <p:sldId id="1429" r:id="rId5"/>
    <p:sldId id="533" r:id="rId6"/>
    <p:sldId id="826" r:id="rId7"/>
    <p:sldId id="830" r:id="rId8"/>
    <p:sldId id="832" r:id="rId9"/>
    <p:sldId id="833" r:id="rId10"/>
    <p:sldId id="1023" r:id="rId11"/>
    <p:sldId id="835" r:id="rId12"/>
    <p:sldId id="846" r:id="rId13"/>
    <p:sldId id="1024" r:id="rId14"/>
    <p:sldId id="1107" r:id="rId15"/>
    <p:sldId id="837" r:id="rId16"/>
    <p:sldId id="834" r:id="rId17"/>
    <p:sldId id="908" r:id="rId18"/>
    <p:sldId id="911" r:id="rId19"/>
    <p:sldId id="1027" r:id="rId20"/>
    <p:sldId id="912" r:id="rId21"/>
    <p:sldId id="915" r:id="rId22"/>
    <p:sldId id="860" r:id="rId23"/>
    <p:sldId id="845" r:id="rId24"/>
    <p:sldId id="1111" r:id="rId25"/>
    <p:sldId id="1430" r:id="rId26"/>
    <p:sldId id="927" r:id="rId27"/>
    <p:sldId id="928" r:id="rId28"/>
    <p:sldId id="1431" r:id="rId29"/>
    <p:sldId id="1117" r:id="rId30"/>
    <p:sldId id="1118" r:id="rId31"/>
    <p:sldId id="933" r:id="rId32"/>
    <p:sldId id="1129" r:id="rId33"/>
    <p:sldId id="934" r:id="rId34"/>
    <p:sldId id="935" r:id="rId35"/>
    <p:sldId id="936" r:id="rId36"/>
    <p:sldId id="1197" r:id="rId37"/>
    <p:sldId id="1130" r:id="rId38"/>
    <p:sldId id="1131" r:id="rId39"/>
    <p:sldId id="1132" r:id="rId40"/>
    <p:sldId id="1133" r:id="rId41"/>
    <p:sldId id="1134" r:id="rId42"/>
    <p:sldId id="1137" r:id="rId43"/>
    <p:sldId id="1140" r:id="rId44"/>
    <p:sldId id="1432" r:id="rId45"/>
    <p:sldId id="1145" r:id="rId46"/>
    <p:sldId id="1147" r:id="rId47"/>
    <p:sldId id="1146" r:id="rId48"/>
    <p:sldId id="946" r:id="rId49"/>
    <p:sldId id="1231" r:id="rId50"/>
    <p:sldId id="1025" r:id="rId51"/>
    <p:sldId id="1244" r:id="rId52"/>
    <p:sldId id="1435" r:id="rId53"/>
    <p:sldId id="1452" r:id="rId54"/>
    <p:sldId id="1433" r:id="rId55"/>
    <p:sldId id="1155" r:id="rId56"/>
    <p:sldId id="1157" r:id="rId57"/>
    <p:sldId id="1159" r:id="rId58"/>
    <p:sldId id="1164" r:id="rId59"/>
    <p:sldId id="1161" r:id="rId60"/>
    <p:sldId id="1167" r:id="rId61"/>
    <p:sldId id="1169" r:id="rId62"/>
    <p:sldId id="1171" r:id="rId63"/>
    <p:sldId id="1170" r:id="rId64"/>
    <p:sldId id="1173" r:id="rId65"/>
    <p:sldId id="1175" r:id="rId66"/>
    <p:sldId id="1176" r:id="rId67"/>
    <p:sldId id="1177" r:id="rId68"/>
    <p:sldId id="1179" r:id="rId69"/>
    <p:sldId id="1437" r:id="rId70"/>
    <p:sldId id="1434" r:id="rId71"/>
    <p:sldId id="1180" r:id="rId72"/>
    <p:sldId id="1182" r:id="rId73"/>
    <p:sldId id="1184" r:id="rId74"/>
    <p:sldId id="1195" r:id="rId75"/>
    <p:sldId id="1196" r:id="rId76"/>
    <p:sldId id="1213" r:id="rId77"/>
    <p:sldId id="1203" r:id="rId78"/>
    <p:sldId id="1436" r:id="rId79"/>
    <p:sldId id="1251" r:id="rId80"/>
    <p:sldId id="1255" r:id="rId81"/>
    <p:sldId id="1260" r:id="rId82"/>
    <p:sldId id="1438" r:id="rId83"/>
    <p:sldId id="1439" r:id="rId84"/>
    <p:sldId id="1440" r:id="rId85"/>
    <p:sldId id="1441" r:id="rId86"/>
    <p:sldId id="1309" r:id="rId87"/>
    <p:sldId id="1316" r:id="rId88"/>
    <p:sldId id="1318" r:id="rId89"/>
    <p:sldId id="1320" r:id="rId90"/>
    <p:sldId id="1442" r:id="rId91"/>
    <p:sldId id="1323" r:id="rId92"/>
    <p:sldId id="1326" r:id="rId93"/>
    <p:sldId id="1328" r:id="rId94"/>
    <p:sldId id="1329" r:id="rId95"/>
    <p:sldId id="1331" r:id="rId96"/>
    <p:sldId id="1333" r:id="rId97"/>
    <p:sldId id="1334" r:id="rId98"/>
    <p:sldId id="1338" r:id="rId99"/>
    <p:sldId id="1342" r:id="rId100"/>
    <p:sldId id="1344" r:id="rId101"/>
    <p:sldId id="1346" r:id="rId102"/>
    <p:sldId id="1444" r:id="rId103"/>
    <p:sldId id="1349" r:id="rId104"/>
    <p:sldId id="1443" r:id="rId105"/>
    <p:sldId id="1351" r:id="rId106"/>
    <p:sldId id="1352" r:id="rId107"/>
    <p:sldId id="1354" r:id="rId108"/>
    <p:sldId id="1356" r:id="rId109"/>
    <p:sldId id="1357" r:id="rId110"/>
    <p:sldId id="1360" r:id="rId111"/>
    <p:sldId id="1365" r:id="rId112"/>
    <p:sldId id="1379" r:id="rId113"/>
    <p:sldId id="1392" r:id="rId114"/>
    <p:sldId id="1393" r:id="rId115"/>
    <p:sldId id="1397" r:id="rId116"/>
    <p:sldId id="1398" r:id="rId117"/>
    <p:sldId id="1445" r:id="rId118"/>
    <p:sldId id="1400" r:id="rId119"/>
    <p:sldId id="1403" r:id="rId120"/>
    <p:sldId id="1405" r:id="rId121"/>
    <p:sldId id="1406" r:id="rId122"/>
    <p:sldId id="1407" r:id="rId123"/>
    <p:sldId id="1408" r:id="rId124"/>
    <p:sldId id="1414" r:id="rId125"/>
    <p:sldId id="1417" r:id="rId126"/>
    <p:sldId id="1446" r:id="rId127"/>
    <p:sldId id="1447" r:id="rId128"/>
    <p:sldId id="1448" r:id="rId129"/>
    <p:sldId id="1449" r:id="rId130"/>
    <p:sldId id="1450" r:id="rId131"/>
    <p:sldId id="1451" r:id="rId132"/>
    <p:sldId id="1425" r:id="rId133"/>
    <p:sldId id="1426" r:id="rId134"/>
    <p:sldId id="1427" r:id="rId135"/>
  </p:sldIdLst>
  <p:sldSz cx="9144000" cy="6858000" type="screen4x3"/>
  <p:notesSz cx="6858000" cy="9144000"/>
  <p:defaultTextStyle>
    <a:defPPr>
      <a:defRPr lang="en-US"/>
    </a:defPPr>
    <a:lvl1pPr algn="ctr" rtl="0" fontAlgn="base">
      <a:lnSpc>
        <a:spcPct val="80000"/>
      </a:lnSpc>
      <a:spcBef>
        <a:spcPct val="20000"/>
      </a:spcBef>
      <a:spcAft>
        <a:spcPct val="0"/>
      </a:spcAft>
      <a:defRPr sz="2600" b="1" kern="1200">
        <a:solidFill>
          <a:schemeClr val="tx1"/>
        </a:solidFill>
        <a:latin typeface="Courier New" panose="02070309020205020404" pitchFamily="49" charset="0"/>
        <a:ea typeface="ＭＳ Ｐゴシック" panose="020B0600070205080204" pitchFamily="34" charset="-128"/>
        <a:cs typeface="+mn-cs"/>
      </a:defRPr>
    </a:lvl1pPr>
    <a:lvl2pPr marL="457200" algn="ctr" rtl="0" fontAlgn="base">
      <a:lnSpc>
        <a:spcPct val="80000"/>
      </a:lnSpc>
      <a:spcBef>
        <a:spcPct val="20000"/>
      </a:spcBef>
      <a:spcAft>
        <a:spcPct val="0"/>
      </a:spcAft>
      <a:defRPr sz="2600" b="1" kern="1200">
        <a:solidFill>
          <a:schemeClr val="tx1"/>
        </a:solidFill>
        <a:latin typeface="Courier New" panose="02070309020205020404" pitchFamily="49" charset="0"/>
        <a:ea typeface="ＭＳ Ｐゴシック" panose="020B0600070205080204" pitchFamily="34" charset="-128"/>
        <a:cs typeface="+mn-cs"/>
      </a:defRPr>
    </a:lvl2pPr>
    <a:lvl3pPr marL="914400" algn="ctr" rtl="0" fontAlgn="base">
      <a:lnSpc>
        <a:spcPct val="80000"/>
      </a:lnSpc>
      <a:spcBef>
        <a:spcPct val="20000"/>
      </a:spcBef>
      <a:spcAft>
        <a:spcPct val="0"/>
      </a:spcAft>
      <a:defRPr sz="2600" b="1" kern="1200">
        <a:solidFill>
          <a:schemeClr val="tx1"/>
        </a:solidFill>
        <a:latin typeface="Courier New" panose="02070309020205020404" pitchFamily="49" charset="0"/>
        <a:ea typeface="ＭＳ Ｐゴシック" panose="020B0600070205080204" pitchFamily="34" charset="-128"/>
        <a:cs typeface="+mn-cs"/>
      </a:defRPr>
    </a:lvl3pPr>
    <a:lvl4pPr marL="1371600" algn="ctr" rtl="0" fontAlgn="base">
      <a:lnSpc>
        <a:spcPct val="80000"/>
      </a:lnSpc>
      <a:spcBef>
        <a:spcPct val="20000"/>
      </a:spcBef>
      <a:spcAft>
        <a:spcPct val="0"/>
      </a:spcAft>
      <a:defRPr sz="2600" b="1" kern="1200">
        <a:solidFill>
          <a:schemeClr val="tx1"/>
        </a:solidFill>
        <a:latin typeface="Courier New" panose="02070309020205020404" pitchFamily="49" charset="0"/>
        <a:ea typeface="ＭＳ Ｐゴシック" panose="020B0600070205080204" pitchFamily="34" charset="-128"/>
        <a:cs typeface="+mn-cs"/>
      </a:defRPr>
    </a:lvl4pPr>
    <a:lvl5pPr marL="1828800" algn="ctr" rtl="0" fontAlgn="base">
      <a:lnSpc>
        <a:spcPct val="80000"/>
      </a:lnSpc>
      <a:spcBef>
        <a:spcPct val="20000"/>
      </a:spcBef>
      <a:spcAft>
        <a:spcPct val="0"/>
      </a:spcAft>
      <a:defRPr sz="2600" b="1" kern="1200">
        <a:solidFill>
          <a:schemeClr val="tx1"/>
        </a:solidFill>
        <a:latin typeface="Courier New" panose="02070309020205020404" pitchFamily="49" charset="0"/>
        <a:ea typeface="ＭＳ Ｐゴシック" panose="020B0600070205080204" pitchFamily="34" charset="-128"/>
        <a:cs typeface="+mn-cs"/>
      </a:defRPr>
    </a:lvl5pPr>
    <a:lvl6pPr marL="2286000" algn="l" defTabSz="914400" rtl="0" eaLnBrk="1" latinLnBrk="0" hangingPunct="1">
      <a:defRPr sz="2600" b="1" kern="1200">
        <a:solidFill>
          <a:schemeClr val="tx1"/>
        </a:solidFill>
        <a:latin typeface="Courier New" panose="02070309020205020404" pitchFamily="49" charset="0"/>
        <a:ea typeface="ＭＳ Ｐゴシック" panose="020B0600070205080204" pitchFamily="34" charset="-128"/>
        <a:cs typeface="+mn-cs"/>
      </a:defRPr>
    </a:lvl6pPr>
    <a:lvl7pPr marL="2743200" algn="l" defTabSz="914400" rtl="0" eaLnBrk="1" latinLnBrk="0" hangingPunct="1">
      <a:defRPr sz="2600" b="1" kern="1200">
        <a:solidFill>
          <a:schemeClr val="tx1"/>
        </a:solidFill>
        <a:latin typeface="Courier New" panose="02070309020205020404" pitchFamily="49" charset="0"/>
        <a:ea typeface="ＭＳ Ｐゴシック" panose="020B0600070205080204" pitchFamily="34" charset="-128"/>
        <a:cs typeface="+mn-cs"/>
      </a:defRPr>
    </a:lvl7pPr>
    <a:lvl8pPr marL="3200400" algn="l" defTabSz="914400" rtl="0" eaLnBrk="1" latinLnBrk="0" hangingPunct="1">
      <a:defRPr sz="2600" b="1" kern="1200">
        <a:solidFill>
          <a:schemeClr val="tx1"/>
        </a:solidFill>
        <a:latin typeface="Courier New" panose="02070309020205020404" pitchFamily="49" charset="0"/>
        <a:ea typeface="ＭＳ Ｐゴシック" panose="020B0600070205080204" pitchFamily="34" charset="-128"/>
        <a:cs typeface="+mn-cs"/>
      </a:defRPr>
    </a:lvl8pPr>
    <a:lvl9pPr marL="3657600" algn="l" defTabSz="914400" rtl="0" eaLnBrk="1" latinLnBrk="0" hangingPunct="1">
      <a:defRPr sz="2600" b="1" kern="1200">
        <a:solidFill>
          <a:schemeClr val="tx1"/>
        </a:solidFill>
        <a:latin typeface="Courier New" panose="02070309020205020404" pitchFamily="49"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03"/>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FF"/>
    <a:srgbClr val="33CC33"/>
    <a:srgbClr val="00FF00"/>
    <a:srgbClr val="FF00FF"/>
    <a:srgbClr val="FFE9CC"/>
    <a:srgbClr val="FF0000"/>
    <a:srgbClr val="CC00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50"/>
        <a:sy n="33" d="50"/>
      </p:scale>
      <p:origin x="0" y="-1224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viewProps" Target="view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latin typeface="Arial" charset="0"/>
                <a:ea typeface="+mn-ea"/>
                <a:cs typeface="+mn-cs"/>
              </a:defRPr>
            </a:lvl1pPr>
          </a:lstStyle>
          <a:p>
            <a:pPr>
              <a:defRPr/>
            </a:pPr>
            <a:endParaRPr lang="en-US"/>
          </a:p>
        </p:txBody>
      </p:sp>
      <p:sp>
        <p:nvSpPr>
          <p:cNvPr id="1116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latin typeface="Arial" charset="0"/>
                <a:ea typeface="+mn-ea"/>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latin typeface="Arial" charset="0"/>
                <a:ea typeface="+mn-ea"/>
                <a:cs typeface="+mn-cs"/>
              </a:defRPr>
            </a:lvl1pPr>
          </a:lstStyle>
          <a:p>
            <a:pPr>
              <a:defRPr/>
            </a:pPr>
            <a:endParaRPr lang="en-US"/>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latin typeface="Arial" panose="020B0604020202020204" pitchFamily="34" charset="0"/>
              </a:defRPr>
            </a:lvl1pPr>
          </a:lstStyle>
          <a:p>
            <a:fld id="{9574B2B8-CEE8-4963-A9C1-8FC610DD429C}" type="slidenum">
              <a:rPr lang="en-US" altLang="en-US"/>
              <a:pPr/>
              <a:t>‹#›</a:t>
            </a:fld>
            <a:endParaRPr lang="en-US" altLang="en-US"/>
          </a:p>
        </p:txBody>
      </p:sp>
    </p:spTree>
    <p:extLst>
      <p:ext uri="{BB962C8B-B14F-4D97-AF65-F5344CB8AC3E}">
        <p14:creationId xmlns:p14="http://schemas.microsoft.com/office/powerpoint/2010/main" val="909200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61689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61133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01745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855445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043181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94492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807279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461880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976709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4012809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13632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716364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704988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116393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80135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32407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66952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36098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419726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99270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6909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4322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708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570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29" name="Rectangle 5"/>
          <p:cNvSpPr>
            <a:spLocks noGrp="1" noChangeArrowheads="1"/>
          </p:cNvSpPr>
          <p:nvPr>
            <p:ph type="ftr" sz="quarter" idx="3"/>
          </p:nvPr>
        </p:nvSpPr>
        <p:spPr bwMode="auto">
          <a:xfrm>
            <a:off x="3810000" y="6324600"/>
            <a:ext cx="5257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i="1">
                <a:latin typeface="Arial" panose="020B0604020202020204" pitchFamily="34" charset="0"/>
              </a:defRPr>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
        <p:nvSpPr>
          <p:cNvPr id="1032" name="Line 8"/>
          <p:cNvSpPr>
            <a:spLocks noChangeShapeType="1"/>
          </p:cNvSpPr>
          <p:nvPr userDrawn="1"/>
        </p:nvSpPr>
        <p:spPr bwMode="auto">
          <a:xfrm>
            <a:off x="0" y="685800"/>
            <a:ext cx="9144000" cy="0"/>
          </a:xfrm>
          <a:prstGeom prst="line">
            <a:avLst/>
          </a:prstGeom>
          <a:noFill/>
          <a:ln w="57150">
            <a:solidFill>
              <a:srgbClr val="FFCC00"/>
            </a:solidFill>
            <a:round/>
            <a:headEnd/>
            <a:tailEnd/>
          </a:ln>
          <a:effectLst/>
        </p:spPr>
        <p:txBody>
          <a:bodyPr/>
          <a:lstStyle/>
          <a:p>
            <a:pPr>
              <a:defRPr/>
            </a:pPr>
            <a:endParaRPr lang="en-US">
              <a:latin typeface="Courier New" charset="0"/>
              <a:ea typeface="+mn-ea"/>
            </a:endParaRP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dt="0"/>
  <p:txStyles>
    <p:titleStyle>
      <a:lvl1pPr algn="l" rtl="0" eaLnBrk="0" fontAlgn="base" hangingPunct="0">
        <a:spcBef>
          <a:spcPct val="0"/>
        </a:spcBef>
        <a:spcAft>
          <a:spcPct val="0"/>
        </a:spcAft>
        <a:defRPr sz="2400" b="1">
          <a:solidFill>
            <a:srgbClr val="0033CC"/>
          </a:solidFill>
          <a:latin typeface="+mj-lt"/>
          <a:ea typeface="ＭＳ Ｐゴシック" panose="020B0600070205080204" pitchFamily="34" charset="-128"/>
          <a:cs typeface="MS PGothic" pitchFamily="34" charset="-128"/>
        </a:defRPr>
      </a:lvl1pPr>
      <a:lvl2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2pPr>
      <a:lvl3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3pPr>
      <a:lvl4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4pPr>
      <a:lvl5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5pPr>
      <a:lvl6pPr marL="457200" algn="l" rtl="0" fontAlgn="base">
        <a:spcBef>
          <a:spcPct val="0"/>
        </a:spcBef>
        <a:spcAft>
          <a:spcPct val="0"/>
        </a:spcAft>
        <a:defRPr sz="2400" b="1">
          <a:solidFill>
            <a:srgbClr val="0033CC"/>
          </a:solidFill>
          <a:latin typeface="Arial" charset="0"/>
        </a:defRPr>
      </a:lvl6pPr>
      <a:lvl7pPr marL="914400" algn="l" rtl="0" fontAlgn="base">
        <a:spcBef>
          <a:spcPct val="0"/>
        </a:spcBef>
        <a:spcAft>
          <a:spcPct val="0"/>
        </a:spcAft>
        <a:defRPr sz="2400" b="1">
          <a:solidFill>
            <a:srgbClr val="0033CC"/>
          </a:solidFill>
          <a:latin typeface="Arial" charset="0"/>
        </a:defRPr>
      </a:lvl7pPr>
      <a:lvl8pPr marL="1371600" algn="l" rtl="0" fontAlgn="base">
        <a:spcBef>
          <a:spcPct val="0"/>
        </a:spcBef>
        <a:spcAft>
          <a:spcPct val="0"/>
        </a:spcAft>
        <a:defRPr sz="2400" b="1">
          <a:solidFill>
            <a:srgbClr val="0033CC"/>
          </a:solidFill>
          <a:latin typeface="Arial" charset="0"/>
        </a:defRPr>
      </a:lvl8pPr>
      <a:lvl9pPr marL="1828800" algn="l" rtl="0" fontAlgn="base">
        <a:spcBef>
          <a:spcPct val="0"/>
        </a:spcBef>
        <a:spcAft>
          <a:spcPct val="0"/>
        </a:spcAft>
        <a:defRPr sz="2400" b="1">
          <a:solidFill>
            <a:srgbClr val="0033CC"/>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0" y="152400"/>
            <a:ext cx="708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315" name="Rectangle 3"/>
          <p:cNvSpPr>
            <a:spLocks noGrp="1" noChangeArrowheads="1"/>
          </p:cNvSpPr>
          <p:nvPr>
            <p:ph type="body" idx="1"/>
          </p:nvPr>
        </p:nvSpPr>
        <p:spPr bwMode="auto">
          <a:xfrm>
            <a:off x="457200" y="1570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29" name="Rectangle 5"/>
          <p:cNvSpPr>
            <a:spLocks noGrp="1" noChangeArrowheads="1"/>
          </p:cNvSpPr>
          <p:nvPr>
            <p:ph type="ftr" sz="quarter" idx="3"/>
          </p:nvPr>
        </p:nvSpPr>
        <p:spPr bwMode="auto">
          <a:xfrm>
            <a:off x="3810000" y="6324600"/>
            <a:ext cx="5257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i="1">
                <a:latin typeface="Arial" panose="020B0604020202020204" pitchFamily="34" charset="0"/>
              </a:defRPr>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
        <p:nvSpPr>
          <p:cNvPr id="1032" name="Line 8"/>
          <p:cNvSpPr>
            <a:spLocks noChangeShapeType="1"/>
          </p:cNvSpPr>
          <p:nvPr userDrawn="1"/>
        </p:nvSpPr>
        <p:spPr bwMode="auto">
          <a:xfrm>
            <a:off x="0" y="685800"/>
            <a:ext cx="9144000" cy="0"/>
          </a:xfrm>
          <a:prstGeom prst="line">
            <a:avLst/>
          </a:prstGeom>
          <a:noFill/>
          <a:ln w="57150">
            <a:solidFill>
              <a:srgbClr val="FFCC00"/>
            </a:solidFill>
            <a:round/>
            <a:headEnd/>
            <a:tailEnd/>
          </a:ln>
          <a:effectLst/>
        </p:spPr>
        <p:txBody>
          <a:bodyPr/>
          <a:lstStyle/>
          <a:p>
            <a:pPr>
              <a:defRPr/>
            </a:pPr>
            <a:endParaRPr lang="en-US">
              <a:latin typeface="Courier New" charset="0"/>
              <a:ea typeface="+mn-ea"/>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dt="0"/>
  <p:txStyles>
    <p:titleStyle>
      <a:lvl1pPr algn="l" rtl="0" eaLnBrk="0" fontAlgn="base" hangingPunct="0">
        <a:spcBef>
          <a:spcPct val="0"/>
        </a:spcBef>
        <a:spcAft>
          <a:spcPct val="0"/>
        </a:spcAft>
        <a:defRPr sz="2400" b="1">
          <a:solidFill>
            <a:srgbClr val="0033CC"/>
          </a:solidFill>
          <a:latin typeface="+mj-lt"/>
          <a:ea typeface="ＭＳ Ｐゴシック" panose="020B0600070205080204" pitchFamily="34" charset="-128"/>
          <a:cs typeface="MS PGothic" pitchFamily="34" charset="-128"/>
        </a:defRPr>
      </a:lvl1pPr>
      <a:lvl2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2pPr>
      <a:lvl3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3pPr>
      <a:lvl4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4pPr>
      <a:lvl5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5pPr>
      <a:lvl6pPr marL="457200" algn="l" rtl="0" fontAlgn="base">
        <a:spcBef>
          <a:spcPct val="0"/>
        </a:spcBef>
        <a:spcAft>
          <a:spcPct val="0"/>
        </a:spcAft>
        <a:defRPr sz="2400" b="1">
          <a:solidFill>
            <a:srgbClr val="0033CC"/>
          </a:solidFill>
          <a:latin typeface="Arial" charset="0"/>
        </a:defRPr>
      </a:lvl6pPr>
      <a:lvl7pPr marL="914400" algn="l" rtl="0" fontAlgn="base">
        <a:spcBef>
          <a:spcPct val="0"/>
        </a:spcBef>
        <a:spcAft>
          <a:spcPct val="0"/>
        </a:spcAft>
        <a:defRPr sz="2400" b="1">
          <a:solidFill>
            <a:srgbClr val="0033CC"/>
          </a:solidFill>
          <a:latin typeface="Arial" charset="0"/>
        </a:defRPr>
      </a:lvl7pPr>
      <a:lvl8pPr marL="1371600" algn="l" rtl="0" fontAlgn="base">
        <a:spcBef>
          <a:spcPct val="0"/>
        </a:spcBef>
        <a:spcAft>
          <a:spcPct val="0"/>
        </a:spcAft>
        <a:defRPr sz="2400" b="1">
          <a:solidFill>
            <a:srgbClr val="0033CC"/>
          </a:solidFill>
          <a:latin typeface="Arial" charset="0"/>
        </a:defRPr>
      </a:lvl8pPr>
      <a:lvl9pPr marL="1828800" algn="l" rtl="0" fontAlgn="base">
        <a:spcBef>
          <a:spcPct val="0"/>
        </a:spcBef>
        <a:spcAft>
          <a:spcPct val="0"/>
        </a:spcAft>
        <a:defRPr sz="2400" b="1">
          <a:solidFill>
            <a:srgbClr val="0033CC"/>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6627" name="Rectangle 2"/>
          <p:cNvSpPr>
            <a:spLocks noGrp="1" noChangeArrowheads="1"/>
          </p:cNvSpPr>
          <p:nvPr>
            <p:ph type="ctrTitle"/>
          </p:nvPr>
        </p:nvSpPr>
        <p:spPr>
          <a:xfrm>
            <a:off x="4294188" y="5334000"/>
            <a:ext cx="4545012" cy="457200"/>
          </a:xfrm>
        </p:spPr>
        <p:txBody>
          <a:bodyPr/>
          <a:lstStyle/>
          <a:p>
            <a:pPr eaLnBrk="1" hangingPunct="1"/>
            <a:r>
              <a:rPr lang="en-US" altLang="en-US" b="0"/>
              <a:t>Chapter Six: Arrays and Vectors</a:t>
            </a:r>
          </a:p>
        </p:txBody>
      </p:sp>
      <p:sp>
        <p:nvSpPr>
          <p:cNvPr id="26628" name="Text Box 4"/>
          <p:cNvSpPr txBox="1">
            <a:spLocks noChangeArrowheads="1"/>
          </p:cNvSpPr>
          <p:nvPr/>
        </p:nvSpPr>
        <p:spPr bwMode="auto">
          <a:xfrm>
            <a:off x="377825" y="6534150"/>
            <a:ext cx="19335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100000"/>
              </a:lnSpc>
              <a:spcBef>
                <a:spcPct val="50000"/>
              </a:spcBef>
            </a:pPr>
            <a:r>
              <a:rPr lang="en-US" altLang="en-US" sz="1100" b="0">
                <a:latin typeface="Arial" panose="020B0604020202020204" pitchFamily="34" charset="0"/>
              </a:rPr>
              <a:t>Slides by Evan Gallagher</a:t>
            </a:r>
          </a:p>
        </p:txBody>
      </p:sp>
      <p:pic>
        <p:nvPicPr>
          <p:cNvPr id="3" name="Picture 2" descr="Overhead Photo of a bunch of coal train cars winding around an &quot;S&quot; curve track, with all cars looking nearly identical."/>
          <p:cNvPicPr>
            <a:picLocks noChangeAspect="1"/>
          </p:cNvPicPr>
          <p:nvPr/>
        </p:nvPicPr>
        <p:blipFill>
          <a:blip r:embed="rId2"/>
          <a:stretch>
            <a:fillRect/>
          </a:stretch>
        </p:blipFill>
        <p:spPr>
          <a:xfrm>
            <a:off x="2724150" y="2005012"/>
            <a:ext cx="3695700" cy="2847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9155" name="Rectangle 2"/>
          <p:cNvSpPr>
            <a:spLocks noGrp="1" noChangeArrowheads="1"/>
          </p:cNvSpPr>
          <p:nvPr>
            <p:ph type="title"/>
          </p:nvPr>
        </p:nvSpPr>
        <p:spPr/>
        <p:txBody>
          <a:bodyPr/>
          <a:lstStyle/>
          <a:p>
            <a:pPr eaLnBrk="1" hangingPunct="1"/>
            <a:r>
              <a:rPr lang="en-US" altLang="en-US"/>
              <a:t>Defining Arrays with Initialization</a:t>
            </a:r>
          </a:p>
        </p:txBody>
      </p:sp>
      <p:sp>
        <p:nvSpPr>
          <p:cNvPr id="49156" name="Rectangle 3"/>
          <p:cNvSpPr>
            <a:spLocks noGrp="1" noChangeArrowheads="1"/>
          </p:cNvSpPr>
          <p:nvPr>
            <p:ph type="body" idx="1"/>
          </p:nvPr>
        </p:nvSpPr>
        <p:spPr>
          <a:xfrm>
            <a:off x="-39688" y="1104900"/>
            <a:ext cx="9436101" cy="4033838"/>
          </a:xfrm>
          <a:noFill/>
        </p:spPr>
        <p:txBody>
          <a:bodyPr/>
          <a:lstStyle/>
          <a:p>
            <a:pPr eaLnBrk="1" hangingPunct="1">
              <a:lnSpc>
                <a:spcPct val="80000"/>
              </a:lnSpc>
              <a:buFontTx/>
              <a:buNone/>
            </a:pPr>
            <a:r>
              <a:rPr lang="en-US" altLang="en-US" sz="2400" dirty="0"/>
              <a:t>	When you define an array, you can specify the initial values:</a:t>
            </a:r>
          </a:p>
          <a:p>
            <a:pPr eaLnBrk="1" hangingPunct="1">
              <a:lnSpc>
                <a:spcPct val="80000"/>
              </a:lnSpc>
              <a:buFontTx/>
              <a:buNone/>
            </a:pPr>
            <a:endParaRPr lang="en-US" altLang="en-US" sz="1800" dirty="0"/>
          </a:p>
          <a:p>
            <a:pPr eaLnBrk="1" hangingPunct="1">
              <a:lnSpc>
                <a:spcPct val="80000"/>
              </a:lnSpc>
              <a:buFontTx/>
              <a:buNone/>
            </a:pPr>
            <a:r>
              <a:rPr lang="en-US" altLang="en-US" sz="1200" b="1" dirty="0">
                <a:latin typeface="Courier New" panose="02070309020205020404" pitchFamily="49" charset="0"/>
              </a:rPr>
              <a:t> </a:t>
            </a:r>
            <a:r>
              <a:rPr lang="en-US" altLang="en-US" sz="1800" b="1" dirty="0">
                <a:latin typeface="Courier New" panose="02070309020205020404" pitchFamily="49" charset="0"/>
              </a:rPr>
              <a:t>double</a:t>
            </a:r>
            <a:r>
              <a:rPr lang="en-US" altLang="en-US" sz="1600" b="1" dirty="0">
                <a:latin typeface="Courier New" panose="02070309020205020404" pitchFamily="49" charset="0"/>
              </a:rPr>
              <a:t> </a:t>
            </a:r>
            <a:r>
              <a:rPr lang="en-US" altLang="en-US" sz="1800" b="1" dirty="0">
                <a:latin typeface="Courier New" panose="02070309020205020404" pitchFamily="49" charset="0"/>
              </a:rPr>
              <a:t>values[]</a:t>
            </a:r>
            <a:r>
              <a:rPr lang="en-US" altLang="en-US" sz="1600" b="1" dirty="0">
                <a:latin typeface="Courier New" panose="02070309020205020404" pitchFamily="49" charset="0"/>
              </a:rPr>
              <a:t> </a:t>
            </a:r>
            <a:r>
              <a:rPr lang="en-US" altLang="en-US" sz="1800" b="1" dirty="0">
                <a:latin typeface="Courier New" panose="02070309020205020404" pitchFamily="49" charset="0"/>
              </a:rPr>
              <a:t>=</a:t>
            </a:r>
            <a:r>
              <a:rPr lang="en-US" altLang="en-US" sz="1600" b="1" dirty="0">
                <a:latin typeface="Courier New" panose="02070309020205020404" pitchFamily="49" charset="0"/>
              </a:rPr>
              <a:t> </a:t>
            </a:r>
            <a:r>
              <a:rPr lang="en-US" altLang="en-US" sz="1800" b="1" dirty="0">
                <a:latin typeface="Courier New" panose="02070309020205020404" pitchFamily="49" charset="0"/>
              </a:rPr>
              <a:t>{</a:t>
            </a:r>
            <a:r>
              <a:rPr lang="en-US" altLang="en-US" sz="1400" b="1" dirty="0">
                <a:latin typeface="Courier New" panose="02070309020205020404" pitchFamily="49" charset="0"/>
              </a:rPr>
              <a:t> </a:t>
            </a:r>
            <a:r>
              <a:rPr lang="en-US" altLang="en-US" sz="1800" b="1" dirty="0">
                <a:latin typeface="Courier New" panose="02070309020205020404" pitchFamily="49" charset="0"/>
              </a:rPr>
              <a:t>32,</a:t>
            </a:r>
            <a:r>
              <a:rPr lang="en-US" altLang="en-US" sz="1600" b="1" dirty="0">
                <a:latin typeface="Courier New" panose="02070309020205020404" pitchFamily="49" charset="0"/>
              </a:rPr>
              <a:t> </a:t>
            </a:r>
            <a:r>
              <a:rPr lang="en-US" altLang="en-US" sz="1800" b="1" dirty="0">
                <a:latin typeface="Courier New" panose="02070309020205020404" pitchFamily="49" charset="0"/>
              </a:rPr>
              <a:t>54,</a:t>
            </a:r>
            <a:r>
              <a:rPr lang="en-US" altLang="en-US" sz="1600" b="1" dirty="0">
                <a:latin typeface="Courier New" panose="02070309020205020404" pitchFamily="49" charset="0"/>
              </a:rPr>
              <a:t> </a:t>
            </a:r>
            <a:r>
              <a:rPr lang="en-US" altLang="en-US" sz="1800" b="1" dirty="0">
                <a:latin typeface="Courier New" panose="02070309020205020404" pitchFamily="49" charset="0"/>
              </a:rPr>
              <a:t>67.5,</a:t>
            </a:r>
            <a:r>
              <a:rPr lang="en-US" altLang="en-US" sz="1600" b="1" dirty="0">
                <a:latin typeface="Courier New" panose="02070309020205020404" pitchFamily="49" charset="0"/>
              </a:rPr>
              <a:t> </a:t>
            </a:r>
            <a:r>
              <a:rPr lang="en-US" altLang="en-US" sz="1800" b="1" dirty="0">
                <a:latin typeface="Courier New" panose="02070309020205020404" pitchFamily="49" charset="0"/>
              </a:rPr>
              <a:t>29,</a:t>
            </a:r>
            <a:r>
              <a:rPr lang="en-US" altLang="en-US" sz="1600" b="1" dirty="0">
                <a:latin typeface="Courier New" panose="02070309020205020404" pitchFamily="49" charset="0"/>
              </a:rPr>
              <a:t> </a:t>
            </a:r>
            <a:r>
              <a:rPr lang="en-US" altLang="en-US" sz="1800" b="1" dirty="0">
                <a:latin typeface="Courier New" panose="02070309020205020404" pitchFamily="49" charset="0"/>
              </a:rPr>
              <a:t>35,</a:t>
            </a:r>
            <a:r>
              <a:rPr lang="en-US" altLang="en-US" sz="1600" b="1" dirty="0">
                <a:latin typeface="Courier New" panose="02070309020205020404" pitchFamily="49" charset="0"/>
              </a:rPr>
              <a:t> </a:t>
            </a:r>
            <a:r>
              <a:rPr lang="en-US" altLang="en-US" sz="1800" b="1" dirty="0">
                <a:latin typeface="Courier New" panose="02070309020205020404" pitchFamily="49" charset="0"/>
              </a:rPr>
              <a:t>80,</a:t>
            </a:r>
            <a:r>
              <a:rPr lang="en-US" altLang="en-US" sz="1600" b="1" dirty="0">
                <a:latin typeface="Courier New" panose="02070309020205020404" pitchFamily="49" charset="0"/>
              </a:rPr>
              <a:t> </a:t>
            </a:r>
            <a:r>
              <a:rPr lang="en-US" altLang="en-US" sz="1800" b="1" dirty="0">
                <a:latin typeface="Courier New" panose="02070309020205020404" pitchFamily="49" charset="0"/>
              </a:rPr>
              <a:t>115,</a:t>
            </a:r>
            <a:r>
              <a:rPr lang="en-US" altLang="en-US" sz="1600" b="1" dirty="0">
                <a:latin typeface="Courier New" panose="02070309020205020404" pitchFamily="49" charset="0"/>
              </a:rPr>
              <a:t> </a:t>
            </a:r>
            <a:r>
              <a:rPr lang="en-US" altLang="en-US" sz="1800" b="1" dirty="0">
                <a:latin typeface="Courier New" panose="02070309020205020404" pitchFamily="49" charset="0"/>
              </a:rPr>
              <a:t>44.5,</a:t>
            </a:r>
            <a:r>
              <a:rPr lang="en-US" altLang="en-US" sz="1600" b="1" dirty="0">
                <a:latin typeface="Courier New" panose="02070309020205020404" pitchFamily="49" charset="0"/>
              </a:rPr>
              <a:t> </a:t>
            </a:r>
            <a:r>
              <a:rPr lang="en-US" altLang="en-US" sz="1800" b="1" dirty="0">
                <a:latin typeface="Courier New" panose="02070309020205020404" pitchFamily="49" charset="0"/>
              </a:rPr>
              <a:t>100,</a:t>
            </a:r>
            <a:r>
              <a:rPr lang="en-US" altLang="en-US" sz="1600" b="1" dirty="0">
                <a:latin typeface="Courier New" panose="02070309020205020404" pitchFamily="49" charset="0"/>
              </a:rPr>
              <a:t> </a:t>
            </a:r>
            <a:r>
              <a:rPr lang="en-US" altLang="en-US" sz="1800" b="1" dirty="0">
                <a:latin typeface="Courier New" panose="02070309020205020404" pitchFamily="49" charset="0"/>
              </a:rPr>
              <a:t>65</a:t>
            </a:r>
            <a:r>
              <a:rPr lang="en-US" altLang="en-US" sz="1600" b="1" dirty="0">
                <a:latin typeface="Courier New" panose="02070309020205020404" pitchFamily="49" charset="0"/>
              </a:rPr>
              <a:t> </a:t>
            </a:r>
            <a:r>
              <a:rPr lang="en-US" altLang="en-US" sz="1800" b="1" dirty="0">
                <a:latin typeface="Courier New" panose="02070309020205020404" pitchFamily="49" charset="0"/>
              </a:rPr>
              <a:t>};</a:t>
            </a:r>
          </a:p>
        </p:txBody>
      </p:sp>
      <p:grpSp>
        <p:nvGrpSpPr>
          <p:cNvPr id="49157" name="Group 16"/>
          <p:cNvGrpSpPr>
            <a:grpSpLocks/>
          </p:cNvGrpSpPr>
          <p:nvPr/>
        </p:nvGrpSpPr>
        <p:grpSpPr bwMode="auto">
          <a:xfrm>
            <a:off x="1781175" y="2174875"/>
            <a:ext cx="3281363" cy="4284663"/>
            <a:chOff x="1122" y="1370"/>
            <a:chExt cx="2067" cy="2699"/>
          </a:xfrm>
        </p:grpSpPr>
        <p:pic>
          <p:nvPicPr>
            <p:cNvPr id="49158" name="Picture 15" descr="ch06-fig-02-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 y="1370"/>
              <a:ext cx="2067" cy="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Text Box 13" descr="The same diagram of 10 boxes, but now filled with the initialization values 32.0&#10;54.0&#10;67.5&#10;29.0&#10;35.0&#10;80.0&#10;115.0&#10;44.5&#10;100.0&#10;65.0.&#10;"/>
            <p:cNvSpPr txBox="1">
              <a:spLocks noChangeArrowheads="1"/>
            </p:cNvSpPr>
            <p:nvPr/>
          </p:nvSpPr>
          <p:spPr bwMode="auto">
            <a:xfrm>
              <a:off x="2059" y="1457"/>
              <a:ext cx="821"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spcBef>
                  <a:spcPct val="50000"/>
                </a:spcBef>
              </a:pPr>
              <a:r>
                <a:rPr lang="en-US" altLang="en-US" sz="1800" dirty="0"/>
                <a:t>32.0</a:t>
              </a:r>
            </a:p>
            <a:p>
              <a:pPr algn="l" eaLnBrk="1" hangingPunct="1">
                <a:lnSpc>
                  <a:spcPct val="100000"/>
                </a:lnSpc>
                <a:spcBef>
                  <a:spcPct val="50000"/>
                </a:spcBef>
              </a:pPr>
              <a:r>
                <a:rPr lang="en-US" altLang="en-US" sz="1800" dirty="0"/>
                <a:t>54.0</a:t>
              </a:r>
            </a:p>
            <a:p>
              <a:pPr algn="l" eaLnBrk="1" hangingPunct="1">
                <a:lnSpc>
                  <a:spcPct val="100000"/>
                </a:lnSpc>
                <a:spcBef>
                  <a:spcPct val="50000"/>
                </a:spcBef>
              </a:pPr>
              <a:r>
                <a:rPr lang="en-US" altLang="en-US" sz="1800" dirty="0"/>
                <a:t>67.5</a:t>
              </a:r>
            </a:p>
            <a:p>
              <a:pPr algn="l" eaLnBrk="1" hangingPunct="1">
                <a:lnSpc>
                  <a:spcPct val="100000"/>
                </a:lnSpc>
                <a:spcBef>
                  <a:spcPct val="50000"/>
                </a:spcBef>
              </a:pPr>
              <a:r>
                <a:rPr lang="en-US" altLang="en-US" sz="1800" dirty="0"/>
                <a:t>29.0</a:t>
              </a:r>
            </a:p>
            <a:p>
              <a:pPr algn="l" eaLnBrk="1" hangingPunct="1">
                <a:lnSpc>
                  <a:spcPct val="100000"/>
                </a:lnSpc>
                <a:spcBef>
                  <a:spcPct val="50000"/>
                </a:spcBef>
              </a:pPr>
              <a:r>
                <a:rPr lang="en-US" altLang="en-US" sz="1800" dirty="0"/>
                <a:t>35.0</a:t>
              </a:r>
            </a:p>
            <a:p>
              <a:pPr algn="l" eaLnBrk="1" hangingPunct="1">
                <a:lnSpc>
                  <a:spcPct val="100000"/>
                </a:lnSpc>
                <a:spcBef>
                  <a:spcPct val="50000"/>
                </a:spcBef>
              </a:pPr>
              <a:r>
                <a:rPr lang="en-US" altLang="en-US" sz="1800" dirty="0"/>
                <a:t>80.0</a:t>
              </a:r>
            </a:p>
            <a:p>
              <a:pPr algn="l" eaLnBrk="1" hangingPunct="1">
                <a:lnSpc>
                  <a:spcPct val="100000"/>
                </a:lnSpc>
                <a:spcBef>
                  <a:spcPct val="50000"/>
                </a:spcBef>
              </a:pPr>
              <a:r>
                <a:rPr lang="en-US" altLang="en-US" sz="1800" dirty="0"/>
                <a:t>115.0</a:t>
              </a:r>
            </a:p>
            <a:p>
              <a:pPr algn="l" eaLnBrk="1" hangingPunct="1">
                <a:lnSpc>
                  <a:spcPct val="100000"/>
                </a:lnSpc>
                <a:spcBef>
                  <a:spcPct val="50000"/>
                </a:spcBef>
              </a:pPr>
              <a:r>
                <a:rPr lang="en-US" altLang="en-US" sz="1800" dirty="0"/>
                <a:t>44.5</a:t>
              </a:r>
            </a:p>
            <a:p>
              <a:pPr algn="l" eaLnBrk="1" hangingPunct="1">
                <a:lnSpc>
                  <a:spcPct val="100000"/>
                </a:lnSpc>
                <a:spcBef>
                  <a:spcPct val="50000"/>
                </a:spcBef>
              </a:pPr>
              <a:r>
                <a:rPr lang="en-US" altLang="en-US" sz="1800" dirty="0"/>
                <a:t>100.0</a:t>
              </a:r>
            </a:p>
            <a:p>
              <a:pPr algn="l" eaLnBrk="1" hangingPunct="1">
                <a:lnSpc>
                  <a:spcPct val="100000"/>
                </a:lnSpc>
                <a:spcBef>
                  <a:spcPct val="50000"/>
                </a:spcBef>
              </a:pPr>
              <a:r>
                <a:rPr lang="en-US" altLang="en-US" sz="1800" dirty="0"/>
                <a:t>65.0</a:t>
              </a: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04131" name="Rectangle 2"/>
          <p:cNvSpPr>
            <a:spLocks noGrp="1" noChangeArrowheads="1"/>
          </p:cNvSpPr>
          <p:nvPr>
            <p:ph type="body" idx="1"/>
          </p:nvPr>
        </p:nvSpPr>
        <p:spPr>
          <a:xfrm>
            <a:off x="0" y="984250"/>
            <a:ext cx="9144000" cy="5500688"/>
          </a:xfrm>
        </p:spPr>
        <p:txBody>
          <a:bodyPr/>
          <a:lstStyle/>
          <a:p>
            <a:pPr eaLnBrk="1" hangingPunct="1">
              <a:lnSpc>
                <a:spcPct val="80000"/>
              </a:lnSpc>
              <a:buFontTx/>
              <a:buNone/>
            </a:pPr>
            <a:endParaRPr lang="en-US" altLang="en-US" sz="2000" b="1" dirty="0">
              <a:latin typeface="Courier New" panose="02070309020205020404" pitchFamily="49" charset="0"/>
            </a:endParaRPr>
          </a:p>
          <a:p>
            <a:pPr eaLnBrk="1" hangingPunct="1">
              <a:lnSpc>
                <a:spcPct val="80000"/>
              </a:lnSpc>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 &lt;&lt; "    Country  Gold  Silver  Bronze   Total"</a:t>
            </a:r>
          </a:p>
          <a:p>
            <a:pPr eaLnBrk="1" hangingPunct="1">
              <a:lnSpc>
                <a:spcPct val="80000"/>
              </a:lnSpc>
              <a:buFontTx/>
              <a:buNone/>
            </a:pPr>
            <a:r>
              <a:rPr lang="en-US" altLang="en-US" sz="2000" b="1" dirty="0">
                <a:latin typeface="Courier New" panose="02070309020205020404" pitchFamily="49" charset="0"/>
              </a:rPr>
              <a:t>       &lt;&lt; </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lnSpc>
                <a:spcPct val="80000"/>
              </a:lnSpc>
              <a:buFontTx/>
              <a:buNone/>
            </a:pPr>
            <a:endParaRPr lang="en-US" altLang="en-US" sz="2000" b="1" dirty="0">
              <a:latin typeface="Courier New" panose="02070309020205020404" pitchFamily="49" charset="0"/>
            </a:endParaRPr>
          </a:p>
          <a:p>
            <a:pPr eaLnBrk="1" hangingPunct="1">
              <a:lnSpc>
                <a:spcPct val="80000"/>
              </a:lnSpc>
              <a:buFontTx/>
              <a:buNone/>
            </a:pPr>
            <a:r>
              <a:rPr lang="en-US" altLang="en-US" sz="2000" b="1" dirty="0">
                <a:latin typeface="Courier New" panose="02070309020205020404" pitchFamily="49" charset="0"/>
              </a:rPr>
              <a:t>   // Print countries, counts, and row totals</a:t>
            </a:r>
          </a:p>
          <a:p>
            <a:pPr eaLnBrk="1" hangingPunct="1">
              <a:lnSpc>
                <a:spcPct val="80000"/>
              </a:lnSpc>
              <a:buFontTx/>
              <a:buNone/>
            </a:pPr>
            <a:r>
              <a:rPr lang="en-US" altLang="en-US" sz="2000" b="1" dirty="0">
                <a:latin typeface="Courier New" panose="02070309020205020404" pitchFamily="49" charset="0"/>
              </a:rPr>
              <a:t>   for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i</a:t>
            </a:r>
            <a:r>
              <a:rPr lang="en-US" altLang="en-US" sz="2000" b="1" dirty="0">
                <a:latin typeface="Courier New" panose="02070309020205020404" pitchFamily="49" charset="0"/>
              </a:rPr>
              <a:t> = 0; </a:t>
            </a:r>
            <a:r>
              <a:rPr lang="en-US" altLang="en-US" sz="2000" b="1" dirty="0" err="1">
                <a:latin typeface="Courier New" panose="02070309020205020404" pitchFamily="49" charset="0"/>
              </a:rPr>
              <a:t>i</a:t>
            </a:r>
            <a:r>
              <a:rPr lang="en-US" altLang="en-US" sz="2000" b="1" dirty="0">
                <a:latin typeface="Courier New" panose="02070309020205020404" pitchFamily="49" charset="0"/>
              </a:rPr>
              <a:t> &lt; COUNTRIES; </a:t>
            </a:r>
            <a:r>
              <a:rPr lang="en-US" altLang="en-US" sz="2000" b="1" dirty="0" err="1">
                <a:latin typeface="Courier New" panose="02070309020205020404" pitchFamily="49" charset="0"/>
              </a:rPr>
              <a:t>i</a:t>
            </a:r>
            <a:r>
              <a:rPr lang="en-US" altLang="en-US" sz="2000" b="1" dirty="0">
                <a:latin typeface="Courier New" panose="02070309020205020404" pitchFamily="49" charset="0"/>
              </a:rPr>
              <a:t>++)</a:t>
            </a:r>
          </a:p>
          <a:p>
            <a:pPr eaLnBrk="1" hangingPunct="1">
              <a:lnSpc>
                <a:spcPct val="80000"/>
              </a:lnSpc>
              <a:buFontTx/>
              <a:buNone/>
            </a:pP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 &lt;&lt; </a:t>
            </a:r>
            <a:r>
              <a:rPr lang="en-US" altLang="en-US" sz="2000" b="1" dirty="0" err="1">
                <a:latin typeface="Courier New" panose="02070309020205020404" pitchFamily="49" charset="0"/>
              </a:rPr>
              <a:t>setw</a:t>
            </a:r>
            <a:r>
              <a:rPr lang="en-US" altLang="en-US" sz="2000" b="1" dirty="0">
                <a:latin typeface="Courier New" panose="02070309020205020404" pitchFamily="49" charset="0"/>
              </a:rPr>
              <a:t>(15) &lt;&lt; countries[</a:t>
            </a:r>
            <a:r>
              <a:rPr lang="en-US" altLang="en-US" sz="2000" b="1" dirty="0" err="1">
                <a:latin typeface="Courier New" panose="02070309020205020404" pitchFamily="49" charset="0"/>
              </a:rPr>
              <a:t>i</a:t>
            </a:r>
            <a:r>
              <a:rPr lang="en-US" altLang="en-US" sz="2000" b="1" dirty="0">
                <a:latin typeface="Courier New" panose="02070309020205020404" pitchFamily="49" charset="0"/>
              </a:rPr>
              <a:t>];</a:t>
            </a:r>
          </a:p>
          <a:p>
            <a:pPr eaLnBrk="1" hangingPunct="1">
              <a:lnSpc>
                <a:spcPct val="80000"/>
              </a:lnSpc>
              <a:buFontTx/>
              <a:buNone/>
            </a:pPr>
            <a:r>
              <a:rPr lang="en-US" altLang="en-US" sz="2000" b="1" dirty="0">
                <a:latin typeface="Courier New" panose="02070309020205020404" pitchFamily="49" charset="0"/>
              </a:rPr>
              <a:t>      // Process the </a:t>
            </a:r>
            <a:r>
              <a:rPr lang="en-US" altLang="en-US" sz="2000" b="1" dirty="0" err="1">
                <a:latin typeface="Courier New" panose="02070309020205020404" pitchFamily="49" charset="0"/>
              </a:rPr>
              <a:t>ith</a:t>
            </a:r>
            <a:r>
              <a:rPr lang="en-US" altLang="en-US" sz="2000" b="1" dirty="0">
                <a:latin typeface="Courier New" panose="02070309020205020404" pitchFamily="49" charset="0"/>
              </a:rPr>
              <a:t> row</a:t>
            </a:r>
          </a:p>
          <a:p>
            <a:pPr eaLnBrk="1" hangingPunct="1">
              <a:lnSpc>
                <a:spcPct val="80000"/>
              </a:lnSpc>
              <a:buFontTx/>
              <a:buNone/>
            </a:pPr>
            <a:r>
              <a:rPr lang="en-US" altLang="en-US" sz="2000" b="1" dirty="0">
                <a:latin typeface="Courier New" panose="02070309020205020404" pitchFamily="49" charset="0"/>
              </a:rPr>
              <a:t>      for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j = 0; j &lt; MEDALS; </a:t>
            </a:r>
            <a:r>
              <a:rPr lang="en-US" altLang="en-US" sz="2000" b="1" dirty="0" err="1">
                <a:latin typeface="Courier New" panose="02070309020205020404" pitchFamily="49" charset="0"/>
              </a:rPr>
              <a:t>j++</a:t>
            </a:r>
            <a:r>
              <a:rPr lang="en-US" altLang="en-US" sz="2000" b="1" dirty="0">
                <a:latin typeface="Courier New" panose="02070309020205020404" pitchFamily="49" charset="0"/>
              </a:rPr>
              <a:t>)</a:t>
            </a:r>
          </a:p>
          <a:p>
            <a:pPr eaLnBrk="1" hangingPunct="1">
              <a:lnSpc>
                <a:spcPct val="80000"/>
              </a:lnSpc>
              <a:buFontTx/>
              <a:buNone/>
            </a:pP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 &lt;&lt; </a:t>
            </a:r>
            <a:r>
              <a:rPr lang="en-US" altLang="en-US" sz="2000" b="1" dirty="0" err="1">
                <a:latin typeface="Courier New" panose="02070309020205020404" pitchFamily="49" charset="0"/>
              </a:rPr>
              <a:t>setw</a:t>
            </a:r>
            <a:r>
              <a:rPr lang="en-US" altLang="en-US" sz="2000" b="1" dirty="0">
                <a:latin typeface="Courier New" panose="02070309020205020404" pitchFamily="49" charset="0"/>
              </a:rPr>
              <a:t>(8) &lt;&lt; counts[</a:t>
            </a:r>
            <a:r>
              <a:rPr lang="en-US" altLang="en-US" sz="2000" b="1" dirty="0" err="1">
                <a:latin typeface="Courier New" panose="02070309020205020404" pitchFamily="49" charset="0"/>
              </a:rPr>
              <a:t>i</a:t>
            </a:r>
            <a:r>
              <a:rPr lang="en-US" altLang="en-US" sz="2000" b="1" dirty="0">
                <a:latin typeface="Courier New" panose="02070309020205020404" pitchFamily="49" charset="0"/>
              </a:rPr>
              <a:t>][j];</a:t>
            </a:r>
          </a:p>
          <a:p>
            <a:pPr eaLnBrk="1" hangingPunct="1">
              <a:lnSpc>
                <a:spcPct val="80000"/>
              </a:lnSpc>
              <a:buFontTx/>
              <a:buNone/>
            </a:pP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total = </a:t>
            </a:r>
            <a:r>
              <a:rPr lang="en-US" altLang="en-US" sz="2000" b="1" dirty="0" err="1">
                <a:latin typeface="Courier New" panose="02070309020205020404" pitchFamily="49" charset="0"/>
              </a:rPr>
              <a:t>row_total</a:t>
            </a:r>
            <a:r>
              <a:rPr lang="en-US" altLang="en-US" sz="2000" b="1" dirty="0">
                <a:latin typeface="Courier New" panose="02070309020205020404" pitchFamily="49" charset="0"/>
              </a:rPr>
              <a:t>(counts, </a:t>
            </a:r>
            <a:r>
              <a:rPr lang="en-US" altLang="en-US" sz="2000" b="1" dirty="0" err="1">
                <a:latin typeface="Courier New" panose="02070309020205020404" pitchFamily="49" charset="0"/>
              </a:rPr>
              <a:t>i</a:t>
            </a:r>
            <a:r>
              <a:rPr lang="en-US" altLang="en-US" sz="2000" b="1" dirty="0">
                <a:latin typeface="Courier New" panose="02070309020205020404" pitchFamily="49" charset="0"/>
              </a:rPr>
              <a:t>);</a:t>
            </a:r>
          </a:p>
          <a:p>
            <a:pPr eaLnBrk="1" hangingPunct="1">
              <a:lnSpc>
                <a:spcPct val="80000"/>
              </a:lnSpc>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 &lt;&lt; </a:t>
            </a:r>
            <a:r>
              <a:rPr lang="en-US" altLang="en-US" sz="2000" b="1" dirty="0" err="1">
                <a:latin typeface="Courier New" panose="02070309020205020404" pitchFamily="49" charset="0"/>
              </a:rPr>
              <a:t>setw</a:t>
            </a:r>
            <a:r>
              <a:rPr lang="en-US" altLang="en-US" sz="2000" b="1" dirty="0">
                <a:latin typeface="Courier New" panose="02070309020205020404" pitchFamily="49" charset="0"/>
              </a:rPr>
              <a:t>(8) &lt;&lt; total &lt;&lt; </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return 0;</a:t>
            </a:r>
          </a:p>
          <a:p>
            <a:pPr eaLnBrk="1" hangingPunct="1">
              <a:lnSpc>
                <a:spcPct val="80000"/>
              </a:lnSpc>
              <a:buFontTx/>
              <a:buNone/>
            </a:pPr>
            <a:r>
              <a:rPr lang="en-US" altLang="en-US" sz="2000" b="1" dirty="0">
                <a:latin typeface="Courier New" panose="02070309020205020404" pitchFamily="49" charset="0"/>
              </a:rPr>
              <a:t>}</a:t>
            </a:r>
          </a:p>
        </p:txBody>
      </p:sp>
      <p:sp>
        <p:nvSpPr>
          <p:cNvPr id="304132" name="Rectangle 3"/>
          <p:cNvSpPr>
            <a:spLocks noGrp="1" noChangeArrowheads="1"/>
          </p:cNvSpPr>
          <p:nvPr>
            <p:ph type="title"/>
          </p:nvPr>
        </p:nvSpPr>
        <p:spPr>
          <a:xfrm>
            <a:off x="0" y="152400"/>
            <a:ext cx="9144000" cy="533400"/>
          </a:xfrm>
        </p:spPr>
        <p:txBody>
          <a:bodyPr/>
          <a:lstStyle/>
          <a:p>
            <a:pPr eaLnBrk="1" hangingPunct="1"/>
            <a:r>
              <a:rPr lang="en-US" altLang="en-US" dirty="0"/>
              <a:t>Two-Dimensional Array Parameters: Complete Code (3)</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2D Array Parameters</a:t>
            </a:r>
          </a:p>
        </p:txBody>
      </p:sp>
      <p:sp>
        <p:nvSpPr>
          <p:cNvPr id="3" name="Content Placeholder 2"/>
          <p:cNvSpPr>
            <a:spLocks noGrp="1"/>
          </p:cNvSpPr>
          <p:nvPr>
            <p:ph idx="1"/>
          </p:nvPr>
        </p:nvSpPr>
        <p:spPr>
          <a:xfrm>
            <a:off x="401782" y="946584"/>
            <a:ext cx="8229600" cy="4525962"/>
          </a:xfrm>
        </p:spPr>
        <p:txBody>
          <a:bodyPr/>
          <a:lstStyle/>
          <a:p>
            <a:pPr marL="0" indent="0">
              <a:buNone/>
            </a:pPr>
            <a:r>
              <a:rPr lang="en-US" sz="2400" dirty="0"/>
              <a:t>Insert the missing statement. The function should return the result of adding the values in the first row of the 2D array received as argument.</a:t>
            </a:r>
          </a:p>
          <a:p>
            <a:pPr marL="0" indent="0">
              <a:buNone/>
            </a:pPr>
            <a:endParaRPr lang="en-US" sz="2000" b="1" dirty="0"/>
          </a:p>
          <a:p>
            <a:pPr marL="0" indent="0">
              <a:buNone/>
            </a:pP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add_first_row</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array[][MAX_COLS],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rows,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cols)</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sum = 0;</a:t>
            </a:r>
          </a:p>
          <a:p>
            <a:pPr marL="0" indent="0">
              <a:buNone/>
            </a:pPr>
            <a:r>
              <a:rPr lang="en-US" sz="2000" b="1" dirty="0">
                <a:latin typeface="Courier New" panose="02070309020205020404" pitchFamily="49" charset="0"/>
                <a:cs typeface="Courier New" panose="02070309020205020404" pitchFamily="49" charset="0"/>
              </a:rPr>
              <a:t>   for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k = 0; k &lt; cols; k++)</a:t>
            </a:r>
          </a:p>
          <a:p>
            <a:pPr marL="0" indent="0">
              <a:buNone/>
            </a:pPr>
            <a:r>
              <a:rPr lang="en-US" sz="2000" b="1"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      sum = sum + _________________;</a:t>
            </a:r>
          </a:p>
          <a:p>
            <a:pPr marL="0" indent="0">
              <a:buNone/>
            </a:pPr>
            <a:r>
              <a:rPr lang="en-US" sz="2000" b="1"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   return sum;</a:t>
            </a:r>
          </a:p>
          <a:p>
            <a:pPr marL="0" indent="0">
              <a:buNone/>
            </a:pPr>
            <a:r>
              <a:rPr lang="en-US" sz="20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0523787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05155" name="Rectangle 2"/>
          <p:cNvSpPr>
            <a:spLocks noGrp="1" noChangeArrowheads="1"/>
          </p:cNvSpPr>
          <p:nvPr>
            <p:ph type="title"/>
          </p:nvPr>
        </p:nvSpPr>
        <p:spPr/>
        <p:txBody>
          <a:bodyPr/>
          <a:lstStyle/>
          <a:p>
            <a:pPr eaLnBrk="1" hangingPunct="1"/>
            <a:r>
              <a:rPr lang="en-US" altLang="en-US" dirty="0"/>
              <a:t>Arrays – Fixed Size is a Drawback</a:t>
            </a:r>
          </a:p>
        </p:txBody>
      </p:sp>
      <p:sp>
        <p:nvSpPr>
          <p:cNvPr id="305156"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318916" name="Rectangle 4"/>
          <p:cNvSpPr>
            <a:spLocks noChangeArrowheads="1"/>
          </p:cNvSpPr>
          <p:nvPr/>
        </p:nvSpPr>
        <p:spPr bwMode="auto">
          <a:xfrm>
            <a:off x="57150" y="696913"/>
            <a:ext cx="9086850" cy="5286062"/>
          </a:xfrm>
          <a:prstGeom prst="rect">
            <a:avLst/>
          </a:prstGeom>
          <a:noFill/>
          <a:ln w="9525">
            <a:noFill/>
            <a:miter lim="800000"/>
            <a:headEnd/>
            <a:tailEnd/>
          </a:ln>
          <a:effec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50000"/>
              </a:spcBef>
            </a:pPr>
            <a:r>
              <a:rPr lang="en-US" altLang="en-US" sz="2400" b="0" dirty="0">
                <a:latin typeface="StempelGaramond-Roman" charset="0"/>
              </a:rPr>
              <a:t>	</a:t>
            </a:r>
          </a:p>
          <a:p>
            <a:pPr algn="l" eaLnBrk="1" hangingPunct="1">
              <a:spcBef>
                <a:spcPct val="50000"/>
              </a:spcBef>
            </a:pPr>
            <a:r>
              <a:rPr lang="en-US" altLang="en-US" sz="2400" b="0" dirty="0">
                <a:latin typeface="StempelGaramond-Roman" charset="0"/>
              </a:rPr>
              <a:t>	  </a:t>
            </a:r>
            <a:r>
              <a:rPr lang="en-US" altLang="en-US" sz="2400" b="0" dirty="0">
                <a:latin typeface="Arial" panose="020B0604020202020204" pitchFamily="34" charset="0"/>
              </a:rPr>
              <a:t>The size of an array </a:t>
            </a:r>
            <a:r>
              <a:rPr lang="en-US" altLang="en-US" sz="2400" b="0" i="1" dirty="0">
                <a:latin typeface="Arial" panose="020B0604020202020204" pitchFamily="34" charset="0"/>
              </a:rPr>
              <a:t>cannot</a:t>
            </a:r>
            <a:r>
              <a:rPr lang="en-US" altLang="en-US" sz="2400" b="0" dirty="0">
                <a:latin typeface="Arial" panose="020B0604020202020204" pitchFamily="34" charset="0"/>
              </a:rPr>
              <a:t> be changed after it is created.</a:t>
            </a:r>
          </a:p>
          <a:p>
            <a:pPr eaLnBrk="1" hangingPunct="1">
              <a:spcBef>
                <a:spcPct val="50000"/>
              </a:spcBef>
            </a:pPr>
            <a:endParaRPr lang="en-US" altLang="en-US" sz="1000" b="0" dirty="0">
              <a:latin typeface="Arial" panose="020B0604020202020204" pitchFamily="34" charset="0"/>
            </a:endParaRPr>
          </a:p>
          <a:p>
            <a:pPr eaLnBrk="1" hangingPunct="1">
              <a:spcBef>
                <a:spcPct val="50000"/>
              </a:spcBef>
            </a:pPr>
            <a:r>
              <a:rPr lang="en-US" altLang="en-US" sz="2400" b="0" dirty="0">
                <a:latin typeface="Arial" panose="020B0604020202020204" pitchFamily="34" charset="0"/>
              </a:rPr>
              <a:t>You have to get the size right – </a:t>
            </a:r>
            <a:r>
              <a:rPr lang="en-US" altLang="en-US" sz="2400" b="0" i="1" dirty="0">
                <a:latin typeface="Arial" panose="020B0604020202020204" pitchFamily="34" charset="0"/>
              </a:rPr>
              <a:t>before</a:t>
            </a:r>
            <a:r>
              <a:rPr lang="en-US" altLang="en-US" sz="2400" b="0" dirty="0">
                <a:latin typeface="Arial" panose="020B0604020202020204" pitchFamily="34" charset="0"/>
              </a:rPr>
              <a:t> you define an array.</a:t>
            </a:r>
            <a:br>
              <a:rPr lang="en-US" altLang="en-US" sz="2400" b="0" dirty="0">
                <a:latin typeface="Arial" panose="020B0604020202020204" pitchFamily="34" charset="0"/>
              </a:rPr>
            </a:br>
            <a:endParaRPr lang="en-US" altLang="en-US" sz="2400" b="0" dirty="0">
              <a:latin typeface="Arial" panose="020B0604020202020204" pitchFamily="34" charset="0"/>
            </a:endParaRPr>
          </a:p>
          <a:p>
            <a:pPr eaLnBrk="1" hangingPunct="1">
              <a:spcBef>
                <a:spcPct val="50000"/>
              </a:spcBef>
            </a:pPr>
            <a:br>
              <a:rPr lang="en-US" altLang="en-US" sz="1400" b="0" dirty="0">
                <a:latin typeface="Arial" panose="020B0604020202020204" pitchFamily="34" charset="0"/>
              </a:rPr>
            </a:br>
            <a:r>
              <a:rPr lang="en-US" altLang="en-US" sz="2400" b="0" dirty="0">
                <a:latin typeface="Arial" panose="020B0604020202020204" pitchFamily="34" charset="0"/>
              </a:rPr>
              <a:t>The compiler has to know the size to build it.</a:t>
            </a:r>
            <a:br>
              <a:rPr lang="en-US" altLang="en-US" sz="2400" b="0" dirty="0">
                <a:latin typeface="Arial" panose="020B0604020202020204" pitchFamily="34" charset="0"/>
              </a:rPr>
            </a:br>
            <a:r>
              <a:rPr lang="en-US" altLang="en-US" sz="2400" b="0" dirty="0">
                <a:latin typeface="Arial" panose="020B0604020202020204" pitchFamily="34" charset="0"/>
              </a:rPr>
              <a:t>and a function must be told about the number</a:t>
            </a:r>
            <a:br>
              <a:rPr lang="en-US" altLang="en-US" sz="2400" b="0" dirty="0">
                <a:latin typeface="Arial" panose="020B0604020202020204" pitchFamily="34" charset="0"/>
              </a:rPr>
            </a:br>
            <a:r>
              <a:rPr lang="en-US" altLang="en-US" sz="2400" b="0" dirty="0">
                <a:latin typeface="Arial" panose="020B0604020202020204" pitchFamily="34" charset="0"/>
              </a:rPr>
              <a:t>elements and possibly the capacity.</a:t>
            </a:r>
          </a:p>
          <a:p>
            <a:pPr eaLnBrk="1" hangingPunct="1">
              <a:spcBef>
                <a:spcPct val="50000"/>
              </a:spcBef>
            </a:pPr>
            <a:endParaRPr lang="en-US" altLang="en-US" sz="900" b="0" dirty="0">
              <a:latin typeface="Arial" panose="020B0604020202020204" pitchFamily="34" charset="0"/>
            </a:endParaRPr>
          </a:p>
          <a:p>
            <a:pPr eaLnBrk="1" hangingPunct="1">
              <a:spcBef>
                <a:spcPct val="50000"/>
              </a:spcBef>
            </a:pPr>
            <a:endParaRPr lang="en-US" altLang="en-US" sz="900" b="0" dirty="0">
              <a:latin typeface="Arial" panose="020B0604020202020204" pitchFamily="34" charset="0"/>
            </a:endParaRPr>
          </a:p>
          <a:p>
            <a:pPr eaLnBrk="1" hangingPunct="1">
              <a:spcBef>
                <a:spcPct val="50000"/>
              </a:spcBef>
            </a:pPr>
            <a:endParaRPr lang="en-US" altLang="en-US" sz="900" b="0" dirty="0">
              <a:latin typeface="Arial" panose="020B0604020202020204" pitchFamily="34" charset="0"/>
            </a:endParaRPr>
          </a:p>
          <a:p>
            <a:pPr eaLnBrk="1" hangingPunct="1">
              <a:spcBef>
                <a:spcPct val="50000"/>
              </a:spcBef>
            </a:pPr>
            <a:r>
              <a:rPr lang="en-US" altLang="en-US" sz="2400" b="0" dirty="0">
                <a:latin typeface="Arial" panose="020B0604020202020204" pitchFamily="34" charset="0"/>
              </a:rPr>
              <a:t>   It cannot hold more than it’s initial capacity.</a:t>
            </a:r>
          </a:p>
          <a:p>
            <a:pPr eaLnBrk="1" hangingPunct="1">
              <a:spcBef>
                <a:spcPct val="50000"/>
              </a:spcBef>
            </a:pPr>
            <a:endParaRPr lang="en-US" altLang="en-US" sz="2400" b="0" dirty="0">
              <a:latin typeface="Arial" panose="020B0604020202020204" pitchFamily="34" charset="0"/>
            </a:endParaRPr>
          </a:p>
          <a:p>
            <a:pPr eaLnBrk="1" hangingPunct="1">
              <a:spcBef>
                <a:spcPct val="50000"/>
              </a:spcBef>
            </a:pPr>
            <a:r>
              <a:rPr lang="en-US" altLang="en-US" sz="2400" b="0" i="1" dirty="0">
                <a:latin typeface="Arial" panose="020B0604020202020204" pitchFamily="34" charset="0"/>
              </a:rPr>
              <a:t>Next we'll discuss vectors, which have variable size and some other programmer-friendly features lacking in arrays.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7</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Arrays</a:t>
            </a:r>
          </a:p>
          <a:p>
            <a:pPr marL="514350" indent="-514350">
              <a:buFont typeface="+mj-lt"/>
              <a:buAutoNum type="arabicPeriod"/>
            </a:pPr>
            <a:r>
              <a:rPr lang="en-US" sz="2800" dirty="0"/>
              <a:t>Common array algorithms</a:t>
            </a:r>
          </a:p>
          <a:p>
            <a:pPr marL="514350" indent="-514350">
              <a:buFont typeface="+mj-lt"/>
              <a:buAutoNum type="arabicPeriod"/>
            </a:pPr>
            <a:r>
              <a:rPr lang="en-US" sz="2800" dirty="0"/>
              <a:t>Arrays / functions</a:t>
            </a:r>
          </a:p>
          <a:p>
            <a:pPr marL="514350" indent="-514350">
              <a:buFont typeface="+mj-lt"/>
              <a:buAutoNum type="arabicPeriod"/>
            </a:pPr>
            <a:r>
              <a:rPr lang="en-US" sz="2800" dirty="0"/>
              <a:t>Problem solving: adapting algorithms</a:t>
            </a:r>
          </a:p>
          <a:p>
            <a:pPr marL="514350" indent="-514350">
              <a:buFont typeface="+mj-lt"/>
              <a:buAutoNum type="arabicPeriod"/>
            </a:pPr>
            <a:r>
              <a:rPr lang="en-US" sz="2800" dirty="0"/>
              <a:t>Problem solving: discovering algorithms</a:t>
            </a:r>
          </a:p>
          <a:p>
            <a:pPr marL="514350" indent="-514350">
              <a:buFont typeface="+mj-lt"/>
              <a:buAutoNum type="arabicPeriod"/>
            </a:pPr>
            <a:r>
              <a:rPr lang="en-US" sz="2800" dirty="0">
                <a:solidFill>
                  <a:schemeClr val="tx2"/>
                </a:solidFill>
              </a:rPr>
              <a:t>2D arrays</a:t>
            </a:r>
          </a:p>
          <a:p>
            <a:pPr marL="514350" indent="-514350">
              <a:buFont typeface="+mj-lt"/>
              <a:buAutoNum type="arabicPeriod"/>
            </a:pPr>
            <a:r>
              <a:rPr lang="en-US" sz="2800" u="sng" dirty="0">
                <a:solidFill>
                  <a:srgbClr val="FF0000"/>
                </a:solidFill>
              </a:rPr>
              <a:t>Vectors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9427529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07203" name="Rectangle 2"/>
          <p:cNvSpPr>
            <a:spLocks noGrp="1" noChangeArrowheads="1"/>
          </p:cNvSpPr>
          <p:nvPr>
            <p:ph type="title"/>
          </p:nvPr>
        </p:nvSpPr>
        <p:spPr/>
        <p:txBody>
          <a:bodyPr/>
          <a:lstStyle/>
          <a:p>
            <a:pPr eaLnBrk="1" hangingPunct="1"/>
            <a:r>
              <a:rPr lang="en-US" altLang="en-US"/>
              <a:t>Vectors</a:t>
            </a:r>
          </a:p>
        </p:txBody>
      </p:sp>
      <p:sp>
        <p:nvSpPr>
          <p:cNvPr id="1447940" name="Rectangle 4"/>
          <p:cNvSpPr>
            <a:spLocks noChangeArrowheads="1"/>
          </p:cNvSpPr>
          <p:nvPr/>
        </p:nvSpPr>
        <p:spPr bwMode="auto">
          <a:xfrm>
            <a:off x="416703" y="685800"/>
            <a:ext cx="8074155"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spcBef>
                <a:spcPct val="50000"/>
              </a:spcBef>
            </a:pPr>
            <a:r>
              <a:rPr lang="en-US" altLang="en-US" sz="1400" b="0" dirty="0">
                <a:latin typeface="StempelGaramond-Roman" charset="0"/>
              </a:rPr>
              <a:t>	</a:t>
            </a:r>
          </a:p>
          <a:p>
            <a:pPr eaLnBrk="1" hangingPunct="1">
              <a:lnSpc>
                <a:spcPct val="100000"/>
              </a:lnSpc>
              <a:spcBef>
                <a:spcPct val="50000"/>
              </a:spcBef>
            </a:pPr>
            <a:r>
              <a:rPr lang="en-US" altLang="en-US" sz="2400" b="0" dirty="0">
                <a:latin typeface="Arial" panose="020B0604020202020204" pitchFamily="34" charset="0"/>
              </a:rPr>
              <a:t>  The </a:t>
            </a:r>
            <a:r>
              <a:rPr lang="en-US" altLang="en-US" sz="2400" b="0" dirty="0">
                <a:cs typeface="Courier New" panose="02070309020205020404" pitchFamily="49" charset="0"/>
              </a:rPr>
              <a:t>vector</a:t>
            </a:r>
            <a:r>
              <a:rPr lang="en-US" altLang="en-US" sz="2400" b="0" dirty="0">
                <a:latin typeface="Arial" panose="020B0604020202020204" pitchFamily="34" charset="0"/>
              </a:rPr>
              <a:t> type was added to C++ to improve upon the array.  Like the </a:t>
            </a:r>
            <a:r>
              <a:rPr lang="en-US" altLang="en-US" sz="2400" b="0" dirty="0">
                <a:cs typeface="Courier New" panose="02070309020205020404" pitchFamily="49" charset="0"/>
              </a:rPr>
              <a:t>string </a:t>
            </a:r>
            <a:r>
              <a:rPr lang="en-US" altLang="en-US" sz="2400" b="0" dirty="0">
                <a:latin typeface="Arial" panose="020B0604020202020204" pitchFamily="34" charset="0"/>
              </a:rPr>
              <a:t>type, it combines built-in member functions with data.</a:t>
            </a:r>
          </a:p>
          <a:p>
            <a:pPr eaLnBrk="1" hangingPunct="1">
              <a:lnSpc>
                <a:spcPct val="100000"/>
              </a:lnSpc>
              <a:spcBef>
                <a:spcPct val="50000"/>
              </a:spcBef>
            </a:pPr>
            <a:r>
              <a:rPr lang="en-US" altLang="en-US" sz="2400" b="0" dirty="0">
                <a:latin typeface="Arial" panose="020B0604020202020204" pitchFamily="34" charset="0"/>
              </a:rPr>
              <a:t>A </a:t>
            </a:r>
            <a:r>
              <a:rPr lang="en-US" altLang="en-US" sz="2400" dirty="0">
                <a:cs typeface="Courier New" panose="02070309020205020404" pitchFamily="49" charset="0"/>
              </a:rPr>
              <a:t>vector</a:t>
            </a:r>
          </a:p>
          <a:p>
            <a:pPr eaLnBrk="1" hangingPunct="1">
              <a:lnSpc>
                <a:spcPct val="100000"/>
              </a:lnSpc>
              <a:spcBef>
                <a:spcPct val="50000"/>
              </a:spcBef>
            </a:pPr>
            <a:r>
              <a:rPr lang="en-US" altLang="en-US" sz="1600" b="0" dirty="0">
                <a:latin typeface="Arial" panose="020B0604020202020204" pitchFamily="34" charset="0"/>
              </a:rPr>
              <a:t> </a:t>
            </a:r>
            <a:br>
              <a:rPr lang="en-US" altLang="en-US" sz="2400" b="0" dirty="0">
                <a:latin typeface="Arial" panose="020B0604020202020204" pitchFamily="34" charset="0"/>
              </a:rPr>
            </a:br>
            <a:r>
              <a:rPr lang="en-US" altLang="en-US" sz="2400" b="0" dirty="0">
                <a:latin typeface="Arial" panose="020B0604020202020204" pitchFamily="34" charset="0"/>
              </a:rPr>
              <a:t>is not fixed in size when it is created</a:t>
            </a:r>
          </a:p>
          <a:p>
            <a:pPr eaLnBrk="1" hangingPunct="1">
              <a:lnSpc>
                <a:spcPct val="100000"/>
              </a:lnSpc>
              <a:spcBef>
                <a:spcPct val="50000"/>
              </a:spcBef>
            </a:pPr>
            <a:r>
              <a:rPr lang="en-US" altLang="en-US" sz="2400" b="0" dirty="0">
                <a:latin typeface="Arial" panose="020B0604020202020204" pitchFamily="34" charset="0"/>
              </a:rPr>
              <a:t>AND</a:t>
            </a:r>
          </a:p>
          <a:p>
            <a:pPr eaLnBrk="1" hangingPunct="1">
              <a:lnSpc>
                <a:spcPct val="100000"/>
              </a:lnSpc>
              <a:spcBef>
                <a:spcPct val="50000"/>
              </a:spcBef>
            </a:pPr>
            <a:r>
              <a:rPr lang="en-US" altLang="en-US" sz="2400" b="0" dirty="0">
                <a:latin typeface="Arial" panose="020B0604020202020204" pitchFamily="34" charset="0"/>
              </a:rPr>
              <a:t>    you can keep putting things into it</a:t>
            </a:r>
          </a:p>
          <a:p>
            <a:pPr eaLnBrk="1" hangingPunct="1">
              <a:lnSpc>
                <a:spcPct val="100000"/>
              </a:lnSpc>
              <a:spcBef>
                <a:spcPct val="50000"/>
              </a:spcBef>
            </a:pPr>
            <a:r>
              <a:rPr lang="en-US" altLang="en-US" sz="2400" b="0" dirty="0">
                <a:latin typeface="Arial" panose="020B0604020202020204" pitchFamily="34" charset="0"/>
              </a:rPr>
              <a:t>   forever!</a:t>
            </a:r>
          </a:p>
          <a:p>
            <a:pPr eaLnBrk="1" hangingPunct="1">
              <a:lnSpc>
                <a:spcPct val="100000"/>
              </a:lnSpc>
              <a:spcBef>
                <a:spcPct val="50000"/>
              </a:spcBef>
            </a:pPr>
            <a:endParaRPr lang="en-US" altLang="en-US" sz="2000" b="0" dirty="0">
              <a:latin typeface="Arial" panose="020B0604020202020204" pitchFamily="34" charset="0"/>
            </a:endParaRPr>
          </a:p>
          <a:p>
            <a:pPr eaLnBrk="1" hangingPunct="1">
              <a:lnSpc>
                <a:spcPct val="100000"/>
              </a:lnSpc>
              <a:spcBef>
                <a:spcPct val="50000"/>
              </a:spcBef>
            </a:pPr>
            <a:r>
              <a:rPr lang="en-US" altLang="en-US" sz="2000" b="0" i="1" dirty="0">
                <a:latin typeface="Arial" panose="020B0604020202020204" pitchFamily="34" charset="0"/>
              </a:rPr>
              <a:t>    (Until your computer runs out of RAM.)</a:t>
            </a:r>
            <a:endParaRPr lang="en-US" altLang="en-US" sz="2400" b="0" i="1" dirty="0">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08227" name="Rectangle 2"/>
          <p:cNvSpPr>
            <a:spLocks noGrp="1" noChangeArrowheads="1"/>
          </p:cNvSpPr>
          <p:nvPr>
            <p:ph type="title"/>
          </p:nvPr>
        </p:nvSpPr>
        <p:spPr/>
        <p:txBody>
          <a:bodyPr/>
          <a:lstStyle/>
          <a:p>
            <a:pPr eaLnBrk="1" hangingPunct="1"/>
            <a:r>
              <a:rPr lang="en-US" altLang="en-US" dirty="0"/>
              <a:t>Declaring Vectors</a:t>
            </a:r>
          </a:p>
        </p:txBody>
      </p:sp>
      <p:sp>
        <p:nvSpPr>
          <p:cNvPr id="308228"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dirty="0"/>
              <a:t>	</a:t>
            </a:r>
          </a:p>
          <a:p>
            <a:pPr algn="ctr" eaLnBrk="1" hangingPunct="1">
              <a:lnSpc>
                <a:spcPct val="80000"/>
              </a:lnSpc>
              <a:buFontTx/>
              <a:buNone/>
            </a:pPr>
            <a:r>
              <a:rPr lang="en-US" altLang="en-US" sz="2400" dirty="0"/>
              <a:t>		 </a:t>
            </a:r>
          </a:p>
          <a:p>
            <a:pPr algn="ctr" eaLnBrk="1" hangingPunct="1">
              <a:lnSpc>
                <a:spcPct val="80000"/>
              </a:lnSpc>
              <a:buFontTx/>
              <a:buNone/>
            </a:pPr>
            <a:endParaRPr lang="en-US" altLang="en-US" sz="2400" dirty="0"/>
          </a:p>
        </p:txBody>
      </p:sp>
      <p:sp>
        <p:nvSpPr>
          <p:cNvPr id="1276932" name="Rectangle 4"/>
          <p:cNvSpPr>
            <a:spLocks noChangeArrowheads="1"/>
          </p:cNvSpPr>
          <p:nvPr/>
        </p:nvSpPr>
        <p:spPr bwMode="auto">
          <a:xfrm>
            <a:off x="-97086" y="874712"/>
            <a:ext cx="8959850" cy="5558445"/>
          </a:xfrm>
          <a:prstGeom prst="rect">
            <a:avLst/>
          </a:prstGeom>
          <a:noFill/>
          <a:ln w="9525">
            <a:noFill/>
            <a:miter lim="800000"/>
            <a:headEnd/>
            <a:tailEnd/>
          </a:ln>
          <a:effectLst/>
        </p:spPr>
        <p:txBody>
          <a:bodyPr>
            <a:spAutoFit/>
          </a:bodyPr>
          <a:lstStyle/>
          <a:p>
            <a:pPr marL="342900" indent="-342900">
              <a:spcBef>
                <a:spcPct val="50000"/>
              </a:spcBef>
              <a:defRPr/>
            </a:pPr>
            <a:r>
              <a:rPr lang="en-US" sz="2400" b="0" dirty="0">
                <a:latin typeface="StempelGaramond-Roman" charset="0"/>
                <a:ea typeface="+mn-ea"/>
              </a:rPr>
              <a:t>	</a:t>
            </a:r>
          </a:p>
          <a:p>
            <a:pPr marL="342900" indent="-342900">
              <a:spcBef>
                <a:spcPct val="50000"/>
              </a:spcBef>
              <a:defRPr/>
            </a:pPr>
            <a:r>
              <a:rPr lang="en-US" sz="2400" b="0" dirty="0">
                <a:latin typeface="+mn-lt"/>
                <a:ea typeface="+mn-ea"/>
              </a:rPr>
              <a:t>   When you declare a vector, you specify the type of the elements like you would with an array, but the type must be preceded by the word </a:t>
            </a:r>
            <a:r>
              <a:rPr lang="en-US" sz="2400" b="0" dirty="0">
                <a:ea typeface="+mn-ea"/>
                <a:cs typeface="Courier New" panose="02070309020205020404" pitchFamily="49" charset="0"/>
              </a:rPr>
              <a:t>vector</a:t>
            </a:r>
            <a:r>
              <a:rPr lang="en-US" sz="2400" b="0" dirty="0">
                <a:latin typeface="+mn-lt"/>
                <a:ea typeface="+mn-ea"/>
              </a:rPr>
              <a:t>.</a:t>
            </a:r>
          </a:p>
          <a:p>
            <a:pPr marL="342900" indent="-342900">
              <a:defRPr/>
            </a:pPr>
            <a:endParaRPr lang="en-US" sz="2400" b="0" dirty="0">
              <a:latin typeface="Courier New" charset="0"/>
              <a:ea typeface="+mn-ea"/>
            </a:endParaRPr>
          </a:p>
          <a:p>
            <a:pPr marL="342900" indent="-342900">
              <a:defRPr/>
            </a:pPr>
            <a:r>
              <a:rPr lang="en-US" sz="2400" dirty="0">
                <a:latin typeface="Courier New" charset="0"/>
                <a:ea typeface="+mn-ea"/>
              </a:rPr>
              <a:t> vector&lt;double&gt; data;</a:t>
            </a:r>
          </a:p>
          <a:p>
            <a:pPr marL="342900" indent="-342900">
              <a:spcBef>
                <a:spcPct val="50000"/>
              </a:spcBef>
              <a:defRPr/>
            </a:pPr>
            <a:endParaRPr lang="en-US" sz="2400" b="0" dirty="0">
              <a:latin typeface="Courier New" charset="0"/>
              <a:ea typeface="+mn-ea"/>
            </a:endParaRPr>
          </a:p>
          <a:p>
            <a:pPr marL="342900" indent="-342900">
              <a:spcBef>
                <a:spcPct val="50000"/>
              </a:spcBef>
              <a:defRPr/>
            </a:pPr>
            <a:r>
              <a:rPr lang="en-US" sz="2400" b="0" dirty="0">
                <a:latin typeface="+mn-lt"/>
                <a:ea typeface="+mn-ea"/>
              </a:rPr>
              <a:t>The element type must be in angle brackets.  Other examples:</a:t>
            </a:r>
          </a:p>
          <a:p>
            <a:pPr marL="342900" indent="-342900">
              <a:spcBef>
                <a:spcPct val="50000"/>
              </a:spcBef>
              <a:defRPr/>
            </a:pPr>
            <a:r>
              <a:rPr lang="en-US" sz="2400" b="0" dirty="0">
                <a:ea typeface="+mn-ea"/>
                <a:cs typeface="Courier New" panose="02070309020205020404" pitchFamily="49" charset="0"/>
              </a:rPr>
              <a:t>vector&lt;</a:t>
            </a:r>
            <a:r>
              <a:rPr lang="en-US" sz="2400" b="0" dirty="0" err="1">
                <a:ea typeface="+mn-ea"/>
                <a:cs typeface="Courier New" panose="02070309020205020404" pitchFamily="49" charset="0"/>
              </a:rPr>
              <a:t>int</a:t>
            </a:r>
            <a:r>
              <a:rPr lang="en-US" sz="2400" b="0" dirty="0">
                <a:ea typeface="+mn-ea"/>
                <a:cs typeface="Courier New" panose="02070309020205020404" pitchFamily="49" charset="0"/>
              </a:rPr>
              <a:t>&gt; counts;</a:t>
            </a:r>
          </a:p>
          <a:p>
            <a:pPr marL="342900" indent="-342900">
              <a:spcBef>
                <a:spcPct val="50000"/>
              </a:spcBef>
              <a:defRPr/>
            </a:pPr>
            <a:r>
              <a:rPr lang="en-US" sz="2400" b="0" dirty="0">
                <a:ea typeface="+mn-ea"/>
                <a:cs typeface="Courier New" panose="02070309020205020404" pitchFamily="49" charset="0"/>
              </a:rPr>
              <a:t>vector&lt;string&gt; </a:t>
            </a:r>
            <a:r>
              <a:rPr lang="en-US" sz="2400" b="0" dirty="0" err="1">
                <a:ea typeface="+mn-ea"/>
                <a:cs typeface="Courier New" panose="02070309020205020404" pitchFamily="49" charset="0"/>
              </a:rPr>
              <a:t>team_names</a:t>
            </a:r>
            <a:r>
              <a:rPr lang="en-US" sz="2400" b="0" dirty="0">
                <a:ea typeface="+mn-ea"/>
                <a:cs typeface="Courier New" panose="02070309020205020404" pitchFamily="49" charset="0"/>
              </a:rPr>
              <a:t>;</a:t>
            </a:r>
          </a:p>
          <a:p>
            <a:pPr marL="342900" indent="-342900">
              <a:spcBef>
                <a:spcPct val="50000"/>
              </a:spcBef>
              <a:defRPr/>
            </a:pPr>
            <a:endParaRPr lang="en-US" sz="2400" b="0" dirty="0">
              <a:latin typeface="StempelGaramond-Roman" charset="0"/>
              <a:ea typeface="+mn-ea"/>
            </a:endParaRPr>
          </a:p>
          <a:p>
            <a:pPr marL="342900" indent="-342900">
              <a:spcBef>
                <a:spcPct val="50000"/>
              </a:spcBef>
              <a:defRPr/>
            </a:pPr>
            <a:r>
              <a:rPr lang="en-US" altLang="en-US" sz="2400" b="0" dirty="0">
                <a:latin typeface="Arial" panose="020B0604020202020204" pitchFamily="34" charset="0"/>
              </a:rPr>
              <a:t>By default, a vector is </a:t>
            </a:r>
            <a:r>
              <a:rPr lang="en-US" altLang="en-US" sz="2400" b="0" u="sng" dirty="0">
                <a:solidFill>
                  <a:srgbClr val="FF0000"/>
                </a:solidFill>
                <a:latin typeface="Arial" panose="020B0604020202020204" pitchFamily="34" charset="0"/>
              </a:rPr>
              <a:t>empty</a:t>
            </a:r>
            <a:r>
              <a:rPr lang="en-US" altLang="en-US" sz="2400" b="0" dirty="0">
                <a:latin typeface="Arial" panose="020B0604020202020204" pitchFamily="34" charset="0"/>
              </a:rPr>
              <a:t> when created.</a:t>
            </a:r>
          </a:p>
          <a:p>
            <a:pPr marL="342900" indent="-342900">
              <a:spcBef>
                <a:spcPct val="50000"/>
              </a:spcBef>
              <a:defRPr/>
            </a:pPr>
            <a:endParaRPr lang="en-US" sz="2400" b="0" dirty="0">
              <a:latin typeface="+mn-lt"/>
              <a:ea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10275" name="Rectangle 2"/>
          <p:cNvSpPr>
            <a:spLocks noGrp="1" noChangeArrowheads="1"/>
          </p:cNvSpPr>
          <p:nvPr>
            <p:ph type="title"/>
          </p:nvPr>
        </p:nvSpPr>
        <p:spPr/>
        <p:txBody>
          <a:bodyPr/>
          <a:lstStyle/>
          <a:p>
            <a:pPr eaLnBrk="1" hangingPunct="1"/>
            <a:r>
              <a:rPr lang="en-US" altLang="en-US" dirty="0"/>
              <a:t>Declaring an non-empty Vector</a:t>
            </a:r>
          </a:p>
        </p:txBody>
      </p:sp>
      <p:sp>
        <p:nvSpPr>
          <p:cNvPr id="310277" name="Rectangle 4"/>
          <p:cNvSpPr>
            <a:spLocks noChangeArrowheads="1"/>
          </p:cNvSpPr>
          <p:nvPr/>
        </p:nvSpPr>
        <p:spPr bwMode="auto">
          <a:xfrm>
            <a:off x="57150" y="696913"/>
            <a:ext cx="8959850"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r>
              <a:rPr lang="en-US" altLang="en-US" sz="2400" b="0" dirty="0">
                <a:latin typeface="Arial" panose="020B0604020202020204" pitchFamily="34" charset="0"/>
              </a:rPr>
              <a:t>	</a:t>
            </a:r>
          </a:p>
          <a:p>
            <a:pPr eaLnBrk="1" hangingPunct="1">
              <a:spcBef>
                <a:spcPct val="50000"/>
              </a:spcBef>
            </a:pPr>
            <a:r>
              <a:rPr lang="en-US" altLang="en-US" sz="2400" b="0" dirty="0">
                <a:latin typeface="Arial" panose="020B0604020202020204" pitchFamily="34" charset="0"/>
              </a:rPr>
              <a:t>You can specify the initial size.</a:t>
            </a:r>
          </a:p>
          <a:p>
            <a:pPr eaLnBrk="1" hangingPunct="1">
              <a:spcBef>
                <a:spcPct val="50000"/>
              </a:spcBef>
            </a:pPr>
            <a:r>
              <a:rPr lang="en-US" altLang="en-US" sz="2400" b="0" dirty="0">
                <a:latin typeface="Arial" panose="020B0604020202020204" pitchFamily="34" charset="0"/>
              </a:rPr>
              <a:t>You still must specify the type of the elements.</a:t>
            </a:r>
          </a:p>
          <a:p>
            <a:pPr eaLnBrk="1" hangingPunct="1"/>
            <a:endParaRPr lang="en-US" altLang="en-US" sz="2400" b="0" dirty="0">
              <a:latin typeface="Arial" panose="020B0604020202020204" pitchFamily="34" charset="0"/>
            </a:endParaRPr>
          </a:p>
          <a:p>
            <a:pPr eaLnBrk="1" hangingPunct="1"/>
            <a:r>
              <a:rPr lang="en-US" altLang="en-US" sz="2400" b="0" dirty="0">
                <a:latin typeface="Arial" panose="020B0604020202020204" pitchFamily="34" charset="0"/>
              </a:rPr>
              <a:t>For example, here is a definition of a</a:t>
            </a:r>
          </a:p>
          <a:p>
            <a:pPr eaLnBrk="1" hangingPunct="1"/>
            <a:r>
              <a:rPr lang="en-US" altLang="en-US" sz="2400" b="0" dirty="0">
                <a:latin typeface="Arial" panose="020B0604020202020204" pitchFamily="34" charset="0"/>
              </a:rPr>
              <a:t>vector of </a:t>
            </a:r>
            <a:r>
              <a:rPr lang="en-US" altLang="en-US" sz="2400" dirty="0"/>
              <a:t>double</a:t>
            </a:r>
            <a:r>
              <a:rPr lang="en-US" altLang="en-US" sz="2400" b="0" dirty="0">
                <a:latin typeface="Arial" panose="020B0604020202020204" pitchFamily="34" charset="0"/>
              </a:rPr>
              <a:t>s whose initial size is </a:t>
            </a:r>
            <a:r>
              <a:rPr lang="en-US" altLang="en-US" sz="2400" dirty="0"/>
              <a:t>10</a:t>
            </a:r>
            <a:r>
              <a:rPr lang="en-US" altLang="en-US" sz="2400" b="0" dirty="0">
                <a:latin typeface="Arial" panose="020B0604020202020204" pitchFamily="34" charset="0"/>
              </a:rPr>
              <a:t>.</a:t>
            </a:r>
          </a:p>
          <a:p>
            <a:pPr eaLnBrk="1" hangingPunct="1"/>
            <a:endParaRPr lang="en-US" altLang="en-US" sz="2400" b="0" dirty="0">
              <a:latin typeface="Arial" panose="020B0604020202020204" pitchFamily="34" charset="0"/>
            </a:endParaRPr>
          </a:p>
          <a:p>
            <a:pPr eaLnBrk="1" hangingPunct="1">
              <a:spcBef>
                <a:spcPct val="50000"/>
              </a:spcBef>
            </a:pPr>
            <a:r>
              <a:rPr lang="en-US" altLang="en-US" sz="2400" dirty="0"/>
              <a:t> vector&lt;double&gt; data(10);</a:t>
            </a:r>
          </a:p>
          <a:p>
            <a:pPr eaLnBrk="1" hangingPunct="1">
              <a:spcBef>
                <a:spcPct val="50000"/>
              </a:spcBef>
            </a:pPr>
            <a:endParaRPr lang="en-US" altLang="en-US" sz="2400" b="0" dirty="0">
              <a:latin typeface="Arial" panose="020B0604020202020204" pitchFamily="34" charset="0"/>
            </a:endParaRPr>
          </a:p>
          <a:p>
            <a:pPr eaLnBrk="1" hangingPunct="1">
              <a:spcBef>
                <a:spcPct val="50000"/>
              </a:spcBef>
            </a:pPr>
            <a:r>
              <a:rPr lang="en-US" altLang="en-US" sz="2400" b="0" dirty="0">
                <a:latin typeface="Arial" panose="020B0604020202020204" pitchFamily="34" charset="0"/>
              </a:rPr>
              <a:t>This is very close to the </a:t>
            </a:r>
            <a:r>
              <a:rPr lang="en-US" altLang="en-US" sz="2400" dirty="0"/>
              <a:t>data</a:t>
            </a:r>
            <a:r>
              <a:rPr lang="en-US" altLang="en-US" sz="2400" b="0" dirty="0">
                <a:latin typeface="Arial" panose="020B0604020202020204" pitchFamily="34" charset="0"/>
              </a:rPr>
              <a:t> </a:t>
            </a:r>
            <a:r>
              <a:rPr lang="en-US" altLang="en-US" sz="2400" b="0" i="1" dirty="0">
                <a:latin typeface="Arial" panose="020B0604020202020204" pitchFamily="34" charset="0"/>
              </a:rPr>
              <a:t>array</a:t>
            </a:r>
            <a:r>
              <a:rPr lang="en-US" altLang="en-US" sz="2400" b="0" dirty="0">
                <a:latin typeface="Arial" panose="020B0604020202020204" pitchFamily="34" charset="0"/>
              </a:rPr>
              <a:t> we used earlier.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12323" name="Rectangle 2"/>
          <p:cNvSpPr>
            <a:spLocks noGrp="1" noChangeArrowheads="1"/>
          </p:cNvSpPr>
          <p:nvPr>
            <p:ph type="title"/>
          </p:nvPr>
        </p:nvSpPr>
        <p:spPr/>
        <p:txBody>
          <a:bodyPr/>
          <a:lstStyle/>
          <a:p>
            <a:pPr eaLnBrk="1" hangingPunct="1"/>
            <a:r>
              <a:rPr lang="en-US" altLang="en-US" dirty="0"/>
              <a:t>Vector Examples: Table 2</a:t>
            </a:r>
          </a:p>
        </p:txBody>
      </p:sp>
      <p:sp>
        <p:nvSpPr>
          <p:cNvPr id="312324"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graphicFrame>
        <p:nvGraphicFramePr>
          <p:cNvPr id="2" name="Table 1"/>
          <p:cNvGraphicFramePr>
            <a:graphicFrameLocks noGrp="1"/>
          </p:cNvGraphicFramePr>
          <p:nvPr>
            <p:extLst>
              <p:ext uri="{D42A27DB-BD31-4B8C-83A1-F6EECF244321}">
                <p14:modId xmlns:p14="http://schemas.microsoft.com/office/powerpoint/2010/main" val="543443673"/>
              </p:ext>
            </p:extLst>
          </p:nvPr>
        </p:nvGraphicFramePr>
        <p:xfrm>
          <a:off x="415636" y="874712"/>
          <a:ext cx="8229600" cy="5258714"/>
        </p:xfrm>
        <a:graphic>
          <a:graphicData uri="http://schemas.openxmlformats.org/drawingml/2006/table">
            <a:tbl>
              <a:tblPr/>
              <a:tblGrid>
                <a:gridCol w="5112328">
                  <a:extLst>
                    <a:ext uri="{9D8B030D-6E8A-4147-A177-3AD203B41FA5}">
                      <a16:colId xmlns:a16="http://schemas.microsoft.com/office/drawing/2014/main" val="20000"/>
                    </a:ext>
                  </a:extLst>
                </a:gridCol>
                <a:gridCol w="3117272">
                  <a:extLst>
                    <a:ext uri="{9D8B030D-6E8A-4147-A177-3AD203B41FA5}">
                      <a16:colId xmlns:a16="http://schemas.microsoft.com/office/drawing/2014/main" val="20001"/>
                    </a:ext>
                  </a:extLst>
                </a:gridCol>
              </a:tblGrid>
              <a:tr h="558620">
                <a:tc>
                  <a:txBody>
                    <a:bodyPr/>
                    <a:lstStyle/>
                    <a:p>
                      <a:r>
                        <a:rPr lang="en-US" b="1" dirty="0">
                          <a:effectLst/>
                          <a:latin typeface="Courier New" panose="02070309020205020404" pitchFamily="49" charset="0"/>
                          <a:cs typeface="Courier New" panose="02070309020205020404" pitchFamily="49" charset="0"/>
                        </a:rPr>
                        <a:t>vector&lt;</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&gt; numbers(10);</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a:solidFill>
                            <a:srgbClr val="000000"/>
                          </a:solidFill>
                          <a:effectLst/>
                          <a:latin typeface="STIXTwoText"/>
                        </a:rPr>
                        <a:t>A vector of ten integers.</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0"/>
                  </a:ext>
                </a:extLst>
              </a:tr>
              <a:tr h="558620">
                <a:tc>
                  <a:txBody>
                    <a:bodyPr/>
                    <a:lstStyle/>
                    <a:p>
                      <a:r>
                        <a:rPr lang="en-US" b="1" dirty="0">
                          <a:effectLst/>
                          <a:latin typeface="Courier New" panose="02070309020205020404" pitchFamily="49" charset="0"/>
                          <a:cs typeface="Courier New" panose="02070309020205020404" pitchFamily="49" charset="0"/>
                        </a:rPr>
                        <a:t>vector&lt;string&gt; names(3);</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a:solidFill>
                            <a:srgbClr val="000000"/>
                          </a:solidFill>
                          <a:effectLst/>
                          <a:latin typeface="STIXTwoText"/>
                        </a:rPr>
                        <a:t>A vector of three strings.</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1"/>
                  </a:ext>
                </a:extLst>
              </a:tr>
              <a:tr h="558620">
                <a:tc>
                  <a:txBody>
                    <a:bodyPr/>
                    <a:lstStyle/>
                    <a:p>
                      <a:r>
                        <a:rPr lang="en-US" b="1" dirty="0">
                          <a:effectLst/>
                          <a:latin typeface="Courier New" panose="02070309020205020404" pitchFamily="49" charset="0"/>
                          <a:cs typeface="Courier New" panose="02070309020205020404" pitchFamily="49" charset="0"/>
                        </a:rPr>
                        <a:t>vector&lt;double&gt; values;</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a:solidFill>
                            <a:srgbClr val="000000"/>
                          </a:solidFill>
                          <a:effectLst/>
                          <a:latin typeface="STIXTwoText"/>
                        </a:rPr>
                        <a:t>A vector of size 0.</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2"/>
                  </a:ext>
                </a:extLst>
              </a:tr>
              <a:tr h="558620">
                <a:tc>
                  <a:txBody>
                    <a:bodyPr/>
                    <a:lstStyle/>
                    <a:p>
                      <a:r>
                        <a:rPr lang="en-US" b="1" dirty="0">
                          <a:solidFill>
                            <a:srgbClr val="FF0000"/>
                          </a:solidFill>
                          <a:effectLst/>
                          <a:latin typeface="Courier New" panose="02070309020205020404" pitchFamily="49" charset="0"/>
                          <a:cs typeface="Courier New" panose="02070309020205020404" pitchFamily="49" charset="0"/>
                        </a:rPr>
                        <a:t>vector&lt;double&gt; values();</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1" i="0" dirty="0">
                          <a:solidFill>
                            <a:srgbClr val="FF0000"/>
                          </a:solidFill>
                          <a:effectLst/>
                          <a:latin typeface="DejaVuSans"/>
                        </a:rPr>
                        <a:t>Error:</a:t>
                      </a:r>
                      <a:r>
                        <a:rPr lang="en-US" b="0" i="0" dirty="0">
                          <a:solidFill>
                            <a:srgbClr val="FF0000"/>
                          </a:solidFill>
                          <a:effectLst/>
                          <a:latin typeface="STIXTwoText"/>
                        </a:rPr>
                        <a:t> Does not define a vector.</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3"/>
                  </a:ext>
                </a:extLst>
              </a:tr>
              <a:tr h="943507">
                <a:tc>
                  <a:txBody>
                    <a:bodyPr/>
                    <a:lstStyle/>
                    <a:p>
                      <a:r>
                        <a:rPr lang="en-US" b="1" dirty="0">
                          <a:effectLst/>
                          <a:latin typeface="Courier New" panose="02070309020205020404" pitchFamily="49" charset="0"/>
                          <a:cs typeface="Courier New" panose="02070309020205020404" pitchFamily="49" charset="0"/>
                        </a:rPr>
                        <a:t>vector&lt;</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&gt; numbers;</a:t>
                      </a:r>
                    </a:p>
                    <a:p>
                      <a:r>
                        <a:rPr lang="en-US" b="1" dirty="0">
                          <a:effectLst/>
                          <a:latin typeface="Courier New" panose="02070309020205020404" pitchFamily="49" charset="0"/>
                          <a:cs typeface="Courier New" panose="02070309020205020404" pitchFamily="49" charset="0"/>
                        </a:rPr>
                        <a:t>for (</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 1; </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&lt;=10; </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a:t>
                      </a:r>
                    </a:p>
                    <a:p>
                      <a:r>
                        <a:rPr lang="en-US" b="1" dirty="0">
                          <a:effectLst/>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numbers.push_back</a:t>
                      </a:r>
                      <a:r>
                        <a:rPr lang="en-US" b="1" dirty="0">
                          <a:effectLst/>
                          <a:latin typeface="Courier New" panose="02070309020205020404" pitchFamily="49" charset="0"/>
                          <a:cs typeface="Courier New" panose="02070309020205020404" pitchFamily="49" charset="0"/>
                        </a:rPr>
                        <a:t>(</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a:solidFill>
                            <a:srgbClr val="000000"/>
                          </a:solidFill>
                          <a:effectLst/>
                          <a:latin typeface="STIXTwoText"/>
                        </a:rPr>
                        <a:t>A vector of ten integers, filled with 1, 2, 3, ..., 10.</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4"/>
                  </a:ext>
                </a:extLst>
              </a:tr>
              <a:tr h="1133942">
                <a:tc>
                  <a:txBody>
                    <a:bodyPr/>
                    <a:lstStyle/>
                    <a:p>
                      <a:r>
                        <a:rPr lang="en-US" b="1" dirty="0">
                          <a:effectLst/>
                          <a:latin typeface="Courier New" panose="02070309020205020404" pitchFamily="49" charset="0"/>
                          <a:cs typeface="Courier New" panose="02070309020205020404" pitchFamily="49" charset="0"/>
                        </a:rPr>
                        <a:t>vector&lt;</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&gt; numbers(10);</a:t>
                      </a:r>
                    </a:p>
                    <a:p>
                      <a:r>
                        <a:rPr lang="en-US" sz="1600" b="1" dirty="0">
                          <a:effectLst/>
                          <a:latin typeface="Courier New" panose="02070309020205020404" pitchFamily="49" charset="0"/>
                          <a:cs typeface="Courier New" panose="02070309020205020404" pitchFamily="49" charset="0"/>
                        </a:rPr>
                        <a:t>for (</a:t>
                      </a:r>
                      <a:r>
                        <a:rPr lang="en-US" sz="1600" b="1" dirty="0" err="1">
                          <a:effectLst/>
                          <a:latin typeface="Courier New" panose="02070309020205020404" pitchFamily="49" charset="0"/>
                          <a:cs typeface="Courier New" panose="02070309020205020404" pitchFamily="49" charset="0"/>
                        </a:rPr>
                        <a:t>int</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 = 0;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 &lt; </a:t>
                      </a:r>
                      <a:r>
                        <a:rPr lang="en-US" sz="1600" b="1" dirty="0" err="1">
                          <a:effectLst/>
                          <a:latin typeface="Courier New" panose="02070309020205020404" pitchFamily="49" charset="0"/>
                          <a:cs typeface="Courier New" panose="02070309020205020404" pitchFamily="49" charset="0"/>
                        </a:rPr>
                        <a:t>numbers.size</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a:t>
                      </a:r>
                    </a:p>
                    <a:p>
                      <a:r>
                        <a:rPr lang="en-US" sz="1600" b="1" dirty="0">
                          <a:effectLst/>
                          <a:latin typeface="Courier New" panose="02070309020205020404" pitchFamily="49" charset="0"/>
                          <a:cs typeface="Courier New" panose="02070309020205020404" pitchFamily="49" charset="0"/>
                        </a:rPr>
                        <a:t>{ numbers[</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 = </a:t>
                      </a:r>
                      <a:r>
                        <a:rPr lang="en-US" sz="1600" b="1" dirty="0" err="1">
                          <a:effectLst/>
                          <a:latin typeface="Courier New" panose="02070309020205020404" pitchFamily="49" charset="0"/>
                          <a:cs typeface="Courier New" panose="02070309020205020404" pitchFamily="49" charset="0"/>
                        </a:rPr>
                        <a:t>i</a:t>
                      </a:r>
                      <a:r>
                        <a:rPr lang="en-US" sz="1600" b="1" dirty="0">
                          <a:effectLst/>
                          <a:latin typeface="Courier New" panose="02070309020205020404" pitchFamily="49" charset="0"/>
                          <a:cs typeface="Courier New" panose="02070309020205020404" pitchFamily="49" charset="0"/>
                        </a:rPr>
                        <a:t> + 1;}</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dirty="0">
                          <a:solidFill>
                            <a:srgbClr val="000000"/>
                          </a:solidFill>
                          <a:effectLst/>
                          <a:latin typeface="STIXTwoText"/>
                        </a:rPr>
                        <a:t>Another way of defining a vector of ten integers </a:t>
                      </a:r>
                    </a:p>
                    <a:p>
                      <a:pPr algn="l"/>
                      <a:r>
                        <a:rPr lang="en-US" b="0" i="0" dirty="0">
                          <a:solidFill>
                            <a:srgbClr val="000000"/>
                          </a:solidFill>
                          <a:effectLst/>
                          <a:latin typeface="STIXTwoText"/>
                        </a:rPr>
                        <a:t>1, 2, 3, ..., 10.</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5"/>
                  </a:ext>
                </a:extLst>
              </a:tr>
              <a:tr h="943507">
                <a:tc>
                  <a:txBody>
                    <a:bodyPr/>
                    <a:lstStyle/>
                    <a:p>
                      <a:r>
                        <a:rPr lang="en-US" b="1" dirty="0">
                          <a:effectLst/>
                          <a:latin typeface="Courier New" panose="02070309020205020404" pitchFamily="49" charset="0"/>
                          <a:cs typeface="Courier New" panose="02070309020205020404" pitchFamily="49" charset="0"/>
                        </a:rPr>
                        <a:t>vector&lt;</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&gt; numbers = { 1, 2, 3, 4, 5, 6, 7, 8, 9, 10 };</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b="0" i="0" dirty="0">
                          <a:solidFill>
                            <a:srgbClr val="000000"/>
                          </a:solidFill>
                          <a:effectLst/>
                          <a:latin typeface="STIXTwoText"/>
                        </a:rPr>
                        <a:t>This syntax is supported with C++ 11 and above.</a:t>
                      </a:r>
                    </a:p>
                  </a:txBody>
                  <a:tcPr marL="57150" marR="66675" marT="57150"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13347" name="Rectangle 2"/>
          <p:cNvSpPr>
            <a:spLocks noGrp="1" noChangeArrowheads="1"/>
          </p:cNvSpPr>
          <p:nvPr>
            <p:ph type="title"/>
          </p:nvPr>
        </p:nvSpPr>
        <p:spPr/>
        <p:txBody>
          <a:bodyPr/>
          <a:lstStyle/>
          <a:p>
            <a:pPr eaLnBrk="1" hangingPunct="1"/>
            <a:r>
              <a:rPr lang="en-US" altLang="en-US"/>
              <a:t>Accessing Elements in Vectors</a:t>
            </a:r>
          </a:p>
        </p:txBody>
      </p:sp>
      <p:sp>
        <p:nvSpPr>
          <p:cNvPr id="313348"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281028" name="Rectangle 4"/>
          <p:cNvSpPr>
            <a:spLocks noChangeArrowheads="1"/>
          </p:cNvSpPr>
          <p:nvPr/>
        </p:nvSpPr>
        <p:spPr bwMode="auto">
          <a:xfrm>
            <a:off x="0" y="1073289"/>
            <a:ext cx="8959850" cy="5078313"/>
          </a:xfrm>
          <a:prstGeom prst="rect">
            <a:avLst/>
          </a:prstGeom>
          <a:noFill/>
          <a:ln w="9525">
            <a:noFill/>
            <a:miter lim="800000"/>
            <a:headEnd/>
            <a:tailEnd/>
          </a:ln>
          <a:effec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r>
              <a:rPr lang="en-US" altLang="en-US" sz="2400" b="0" dirty="0">
                <a:latin typeface="Arial" panose="020B0604020202020204" pitchFamily="34" charset="0"/>
              </a:rPr>
              <a:t>You can access the elements in a vector</a:t>
            </a:r>
            <a:br>
              <a:rPr lang="en-US" altLang="en-US" sz="2400" b="0" dirty="0">
                <a:latin typeface="Arial" panose="020B0604020202020204" pitchFamily="34" charset="0"/>
              </a:rPr>
            </a:br>
            <a:r>
              <a:rPr lang="en-US" altLang="en-US" sz="2400" b="0" dirty="0">
                <a:latin typeface="Arial" panose="020B0604020202020204" pitchFamily="34" charset="0"/>
              </a:rPr>
              <a:t>the same way as in an array, using an [index].</a:t>
            </a:r>
          </a:p>
          <a:p>
            <a:pPr eaLnBrk="1" hangingPunct="1"/>
            <a:endParaRPr lang="en-US" altLang="en-US" sz="2400" b="0" dirty="0">
              <a:latin typeface="StempelGaramond-Roman" charset="0"/>
            </a:endParaRPr>
          </a:p>
          <a:p>
            <a:pPr lvl="4" algn="l" eaLnBrk="1" hangingPunct="1"/>
            <a:r>
              <a:rPr lang="en-US" altLang="en-US" sz="2400" dirty="0"/>
              <a:t>  vector&lt;double&gt; values(4);</a:t>
            </a:r>
          </a:p>
          <a:p>
            <a:pPr lvl="4" algn="l" eaLnBrk="1" hangingPunct="1"/>
            <a:r>
              <a:rPr lang="en-US" altLang="en-US" sz="2400" dirty="0"/>
              <a:t>  //display the forth element</a:t>
            </a:r>
          </a:p>
          <a:p>
            <a:pPr lvl="4" algn="l" eaLnBrk="1" hangingPunct="1"/>
            <a:r>
              <a:rPr lang="en-US" altLang="en-US" sz="2400" dirty="0"/>
              <a:t>  </a:t>
            </a:r>
            <a:r>
              <a:rPr lang="en-US" altLang="en-US" sz="2400" dirty="0" err="1"/>
              <a:t>cout</a:t>
            </a:r>
            <a:r>
              <a:rPr lang="en-US" altLang="en-US" sz="2400" dirty="0"/>
              <a:t> &lt;&lt; values[3] &lt;&lt; end;</a:t>
            </a:r>
          </a:p>
          <a:p>
            <a:pPr lvl="2" algn="l" eaLnBrk="1" hangingPunct="1"/>
            <a:r>
              <a:rPr lang="en-US" altLang="en-US" sz="2400" dirty="0"/>
              <a:t>		</a:t>
            </a:r>
            <a:r>
              <a:rPr lang="en-US" altLang="en-US" sz="2400" b="0" dirty="0">
                <a:latin typeface="Arial" panose="020B0604020202020204" pitchFamily="34" charset="0"/>
              </a:rPr>
              <a:t>	    HOWEVER</a:t>
            </a:r>
            <a:r>
              <a:rPr lang="en-US" altLang="en-US" sz="3600" b="0" dirty="0">
                <a:latin typeface="Arial" panose="020B0604020202020204" pitchFamily="34" charset="0"/>
              </a:rPr>
              <a:t>…</a:t>
            </a:r>
          </a:p>
          <a:p>
            <a:pPr eaLnBrk="1" hangingPunct="1">
              <a:spcBef>
                <a:spcPct val="50000"/>
              </a:spcBef>
            </a:pPr>
            <a:r>
              <a:rPr lang="en-US" altLang="en-US" sz="2400" b="0" dirty="0">
                <a:latin typeface="Arial" panose="020B0604020202020204" pitchFamily="34" charset="0"/>
              </a:rPr>
              <a:t> It is an error to access a element that is not in a vector.</a:t>
            </a:r>
            <a:br>
              <a:rPr lang="en-US" altLang="en-US" sz="2400" b="0" dirty="0">
                <a:latin typeface="Arial" panose="020B0604020202020204" pitchFamily="34" charset="0"/>
              </a:rPr>
            </a:br>
            <a:endParaRPr lang="en-US" altLang="en-US" sz="2400" b="0" dirty="0">
              <a:latin typeface="Arial" panose="020B0604020202020204" pitchFamily="34" charset="0"/>
            </a:endParaRPr>
          </a:p>
          <a:p>
            <a:pPr eaLnBrk="1" hangingPunct="1">
              <a:spcBef>
                <a:spcPct val="50000"/>
              </a:spcBef>
            </a:pPr>
            <a:endParaRPr lang="en-US" altLang="en-US" sz="2400" b="0" dirty="0">
              <a:latin typeface="Arial" panose="020B0604020202020204" pitchFamily="34" charset="0"/>
            </a:endParaRPr>
          </a:p>
          <a:p>
            <a:pPr lvl="4" algn="l" eaLnBrk="1" hangingPunct="1"/>
            <a:r>
              <a:rPr lang="en-US" altLang="en-US" sz="2400" dirty="0"/>
              <a:t>  vector&lt;double&gt; values(4);</a:t>
            </a:r>
          </a:p>
          <a:p>
            <a:pPr lvl="4" algn="l" eaLnBrk="1" hangingPunct="1"/>
            <a:r>
              <a:rPr lang="en-US" altLang="en-US" sz="2400" dirty="0"/>
              <a:t>  //display the fifth element</a:t>
            </a:r>
          </a:p>
          <a:p>
            <a:pPr lvl="4" algn="l" eaLnBrk="1" hangingPunct="1"/>
            <a:r>
              <a:rPr lang="en-US" altLang="en-US" sz="2400" dirty="0">
                <a:solidFill>
                  <a:srgbClr val="FF0000"/>
                </a:solidFill>
              </a:rPr>
              <a:t>  </a:t>
            </a:r>
            <a:r>
              <a:rPr lang="en-US" altLang="en-US" sz="2400" dirty="0" err="1">
                <a:solidFill>
                  <a:srgbClr val="FF0000"/>
                </a:solidFill>
              </a:rPr>
              <a:t>cout</a:t>
            </a:r>
            <a:r>
              <a:rPr lang="en-US" altLang="en-US" sz="2400" dirty="0">
                <a:solidFill>
                  <a:srgbClr val="FF0000"/>
                </a:solidFill>
              </a:rPr>
              <a:t> &lt;&lt; values[4] &lt;&lt; end;  //ERROR</a:t>
            </a:r>
            <a:endParaRPr lang="en-US" altLang="en-US" sz="3600" b="0" dirty="0">
              <a:latin typeface="Arial" panose="020B0604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16419" name="Rectangle 2"/>
          <p:cNvSpPr>
            <a:spLocks noGrp="1" noChangeArrowheads="1"/>
          </p:cNvSpPr>
          <p:nvPr>
            <p:ph type="title"/>
          </p:nvPr>
        </p:nvSpPr>
        <p:spPr/>
        <p:txBody>
          <a:bodyPr/>
          <a:lstStyle/>
          <a:p>
            <a:pPr eaLnBrk="1" hangingPunct="1"/>
            <a:r>
              <a:rPr lang="en-US" altLang="en-US" dirty="0">
                <a:latin typeface="Courier New" panose="02070309020205020404" pitchFamily="49" charset="0"/>
              </a:rPr>
              <a:t>vector </a:t>
            </a:r>
            <a:r>
              <a:rPr lang="en-US" altLang="en-US" dirty="0" err="1">
                <a:latin typeface="Courier New" panose="02070309020205020404" pitchFamily="49" charset="0"/>
              </a:rPr>
              <a:t>push_back</a:t>
            </a:r>
            <a:r>
              <a:rPr lang="en-US" altLang="en-US" dirty="0"/>
              <a:t> and </a:t>
            </a:r>
            <a:r>
              <a:rPr lang="en-US" altLang="en-US" dirty="0" err="1">
                <a:latin typeface="Courier New" panose="02070309020205020404" pitchFamily="49" charset="0"/>
              </a:rPr>
              <a:t>pop_back</a:t>
            </a:r>
            <a:endParaRPr lang="en-US" altLang="en-US" dirty="0">
              <a:latin typeface="Courier New" panose="02070309020205020404" pitchFamily="49" charset="0"/>
            </a:endParaRPr>
          </a:p>
        </p:txBody>
      </p:sp>
      <p:sp>
        <p:nvSpPr>
          <p:cNvPr id="316420"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dirty="0"/>
              <a:t>	</a:t>
            </a:r>
          </a:p>
          <a:p>
            <a:pPr algn="ctr" eaLnBrk="1" hangingPunct="1">
              <a:lnSpc>
                <a:spcPct val="80000"/>
              </a:lnSpc>
              <a:buFontTx/>
              <a:buNone/>
            </a:pPr>
            <a:r>
              <a:rPr lang="en-US" altLang="en-US" sz="2400" dirty="0"/>
              <a:t>		 </a:t>
            </a:r>
          </a:p>
        </p:txBody>
      </p:sp>
      <p:sp>
        <p:nvSpPr>
          <p:cNvPr id="316421" name="Rectangle 4"/>
          <p:cNvSpPr>
            <a:spLocks noChangeArrowheads="1"/>
          </p:cNvSpPr>
          <p:nvPr/>
        </p:nvSpPr>
        <p:spPr bwMode="auto">
          <a:xfrm>
            <a:off x="57150" y="696913"/>
            <a:ext cx="89598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r>
              <a:rPr lang="en-US" altLang="en-US" sz="2400" b="0">
                <a:latin typeface="Arial" panose="020B0604020202020204" pitchFamily="34" charset="0"/>
              </a:rPr>
              <a:t>	</a:t>
            </a:r>
          </a:p>
        </p:txBody>
      </p:sp>
      <p:sp>
        <p:nvSpPr>
          <p:cNvPr id="316422" name="Rectangle 5"/>
          <p:cNvSpPr>
            <a:spLocks noChangeArrowheads="1"/>
          </p:cNvSpPr>
          <p:nvPr/>
        </p:nvSpPr>
        <p:spPr bwMode="auto">
          <a:xfrm>
            <a:off x="57150" y="696913"/>
            <a:ext cx="9086850" cy="618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r>
              <a:rPr lang="en-US" altLang="en-US" sz="2400" b="0" dirty="0">
                <a:latin typeface="Arial" panose="020B0604020202020204" pitchFamily="34" charset="0"/>
              </a:rPr>
              <a:t>	</a:t>
            </a:r>
          </a:p>
          <a:p>
            <a:pPr eaLnBrk="1" hangingPunct="1">
              <a:spcBef>
                <a:spcPct val="50000"/>
              </a:spcBef>
            </a:pPr>
            <a:r>
              <a:rPr lang="en-US" altLang="en-US" sz="2400" b="0" dirty="0">
                <a:latin typeface="Arial" panose="020B0604020202020204" pitchFamily="34" charset="0"/>
              </a:rPr>
              <a:t>The function </a:t>
            </a:r>
            <a:r>
              <a:rPr lang="en-US" altLang="en-US" i="1" dirty="0" err="1"/>
              <a:t>push_back</a:t>
            </a:r>
            <a:r>
              <a:rPr lang="en-US" altLang="en-US" sz="2400" b="0" dirty="0">
                <a:latin typeface="Arial" panose="020B0604020202020204" pitchFamily="34" charset="0"/>
              </a:rPr>
              <a:t> puts a value into a vector:</a:t>
            </a:r>
          </a:p>
          <a:p>
            <a:pPr eaLnBrk="1" hangingPunct="1">
              <a:spcBef>
                <a:spcPct val="50000"/>
              </a:spcBef>
            </a:pPr>
            <a:r>
              <a:rPr lang="en-US" altLang="en-US" sz="2400" dirty="0"/>
              <a:t>  </a:t>
            </a:r>
            <a:r>
              <a:rPr lang="en-US" altLang="en-US" sz="2000" dirty="0" err="1"/>
              <a:t>values.push_back</a:t>
            </a:r>
            <a:r>
              <a:rPr lang="en-US" altLang="en-US" sz="2000" dirty="0"/>
              <a:t>(32); //32 added to end of vector</a:t>
            </a:r>
            <a:endParaRPr lang="en-US" altLang="en-US" sz="2400" dirty="0"/>
          </a:p>
          <a:p>
            <a:pPr eaLnBrk="1" hangingPunct="1">
              <a:spcBef>
                <a:spcPct val="50000"/>
              </a:spcBef>
            </a:pPr>
            <a:endParaRPr lang="en-US" altLang="en-US" sz="2400" b="0" dirty="0">
              <a:latin typeface="Arial" panose="020B0604020202020204" pitchFamily="34" charset="0"/>
            </a:endParaRPr>
          </a:p>
          <a:p>
            <a:pPr eaLnBrk="1" hangingPunct="1">
              <a:spcBef>
                <a:spcPct val="50000"/>
              </a:spcBef>
            </a:pPr>
            <a:r>
              <a:rPr lang="en-US" altLang="en-US" sz="2400" b="0" dirty="0">
                <a:latin typeface="Arial" panose="020B0604020202020204" pitchFamily="34" charset="0"/>
              </a:rPr>
              <a:t>The </a:t>
            </a:r>
            <a:r>
              <a:rPr lang="en-US" altLang="en-US" sz="2400" b="0" dirty="0">
                <a:cs typeface="Courier New" panose="02070309020205020404" pitchFamily="49" charset="0"/>
              </a:rPr>
              <a:t>vector </a:t>
            </a:r>
            <a:r>
              <a:rPr lang="en-US" altLang="en-US" sz="2400" b="0" dirty="0">
                <a:latin typeface="Arial" panose="020B0604020202020204" pitchFamily="34" charset="0"/>
              </a:rPr>
              <a:t>increases its </a:t>
            </a:r>
            <a:r>
              <a:rPr lang="en-US" altLang="en-US" sz="2400" b="0" dirty="0">
                <a:cs typeface="Courier New" panose="02070309020205020404" pitchFamily="49" charset="0"/>
              </a:rPr>
              <a:t>size </a:t>
            </a:r>
            <a:r>
              <a:rPr lang="en-US" altLang="en-US" sz="2400" b="0" dirty="0">
                <a:latin typeface="Arial" panose="020B0604020202020204" pitchFamily="34" charset="0"/>
              </a:rPr>
              <a:t>by 1.</a:t>
            </a:r>
          </a:p>
          <a:p>
            <a:pPr eaLnBrk="1" hangingPunct="1">
              <a:spcBef>
                <a:spcPct val="50000"/>
              </a:spcBef>
            </a:pPr>
            <a:endParaRPr lang="en-US" altLang="en-US" sz="2400" b="0" dirty="0">
              <a:latin typeface="Arial" panose="020B0604020202020204" pitchFamily="34" charset="0"/>
            </a:endParaRPr>
          </a:p>
          <a:p>
            <a:pPr eaLnBrk="1" hangingPunct="1">
              <a:spcBef>
                <a:spcPct val="50000"/>
              </a:spcBef>
            </a:pPr>
            <a:r>
              <a:rPr lang="en-US" altLang="en-US" sz="2400" i="1" dirty="0" err="1"/>
              <a:t>pop_back</a:t>
            </a:r>
            <a:r>
              <a:rPr lang="en-US" altLang="en-US" sz="2400" b="0" dirty="0">
                <a:latin typeface="Arial" panose="020B0604020202020204" pitchFamily="34" charset="0"/>
              </a:rPr>
              <a:t> removes the last value placed into the vector, and the size decreases by 1:</a:t>
            </a:r>
          </a:p>
          <a:p>
            <a:pPr eaLnBrk="1" hangingPunct="1">
              <a:spcBef>
                <a:spcPct val="50000"/>
              </a:spcBef>
            </a:pPr>
            <a:r>
              <a:rPr lang="en-US" altLang="en-US" sz="2400" dirty="0"/>
              <a:t>  </a:t>
            </a:r>
            <a:r>
              <a:rPr lang="en-US" altLang="en-US" sz="2400" dirty="0" err="1"/>
              <a:t>values.pop_back</a:t>
            </a:r>
            <a:r>
              <a:rPr lang="en-US" altLang="en-US" sz="2400" dirty="0"/>
              <a:t>();</a:t>
            </a:r>
          </a:p>
          <a:p>
            <a:pPr eaLnBrk="1" hangingPunct="1">
              <a:spcBef>
                <a:spcPct val="50000"/>
              </a:spcBef>
            </a:pPr>
            <a:endParaRPr lang="en-US" altLang="en-US" sz="900" dirty="0"/>
          </a:p>
          <a:p>
            <a:pPr eaLnBrk="1" hangingPunct="1">
              <a:spcBef>
                <a:spcPct val="50000"/>
              </a:spcBef>
            </a:pPr>
            <a:endParaRPr lang="en-US" altLang="en-US" sz="2400" b="0" dirty="0">
              <a:latin typeface="Arial" panose="020B0604020202020204" pitchFamily="34" charset="0"/>
            </a:endParaRPr>
          </a:p>
          <a:p>
            <a:pPr eaLnBrk="1" hangingPunct="1">
              <a:spcBef>
                <a:spcPct val="50000"/>
              </a:spcBef>
            </a:pPr>
            <a:endParaRPr lang="en-US" altLang="en-US" sz="2400" dirty="0"/>
          </a:p>
          <a:p>
            <a:pPr eaLnBrk="1" hangingPunct="1">
              <a:spcBef>
                <a:spcPct val="50000"/>
              </a:spcBef>
            </a:pPr>
            <a:endParaRPr lang="en-US" altLang="en-US" sz="2400" dirty="0"/>
          </a:p>
          <a:p>
            <a:pPr eaLnBrk="1" hangingPunct="1">
              <a:spcBef>
                <a:spcPct val="50000"/>
              </a:spcBef>
            </a:pPr>
            <a:r>
              <a:rPr lang="en-US" altLang="en-US" sz="2400" b="0" dirty="0">
                <a:latin typeface="Arial" panose="020B0604020202020204"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1203" name="Rectangle 2"/>
          <p:cNvSpPr>
            <a:spLocks noGrp="1" noChangeArrowheads="1"/>
          </p:cNvSpPr>
          <p:nvPr>
            <p:ph type="title"/>
          </p:nvPr>
        </p:nvSpPr>
        <p:spPr/>
        <p:txBody>
          <a:bodyPr/>
          <a:lstStyle/>
          <a:p>
            <a:pPr eaLnBrk="1" hangingPunct="1"/>
            <a:r>
              <a:rPr lang="en-US" altLang="en-US" dirty="0"/>
              <a:t>Array Syntax Examples: Table 1</a:t>
            </a:r>
          </a:p>
        </p:txBody>
      </p:sp>
      <p:sp>
        <p:nvSpPr>
          <p:cNvPr id="51204"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graphicFrame>
        <p:nvGraphicFramePr>
          <p:cNvPr id="2" name="Table 1"/>
          <p:cNvGraphicFramePr>
            <a:graphicFrameLocks noGrp="1"/>
          </p:cNvGraphicFramePr>
          <p:nvPr>
            <p:extLst>
              <p:ext uri="{D42A27DB-BD31-4B8C-83A1-F6EECF244321}">
                <p14:modId xmlns:p14="http://schemas.microsoft.com/office/powerpoint/2010/main" val="1665442586"/>
              </p:ext>
            </p:extLst>
          </p:nvPr>
        </p:nvGraphicFramePr>
        <p:xfrm>
          <a:off x="345233" y="874712"/>
          <a:ext cx="8481526" cy="5170014"/>
        </p:xfrm>
        <a:graphic>
          <a:graphicData uri="http://schemas.openxmlformats.org/drawingml/2006/table">
            <a:tbl>
              <a:tblPr/>
              <a:tblGrid>
                <a:gridCol w="2901821">
                  <a:extLst>
                    <a:ext uri="{9D8B030D-6E8A-4147-A177-3AD203B41FA5}">
                      <a16:colId xmlns:a16="http://schemas.microsoft.com/office/drawing/2014/main" val="20000"/>
                    </a:ext>
                  </a:extLst>
                </a:gridCol>
                <a:gridCol w="5579705">
                  <a:extLst>
                    <a:ext uri="{9D8B030D-6E8A-4147-A177-3AD203B41FA5}">
                      <a16:colId xmlns:a16="http://schemas.microsoft.com/office/drawing/2014/main" val="20001"/>
                    </a:ext>
                  </a:extLst>
                </a:gridCol>
              </a:tblGrid>
              <a:tr h="410947">
                <a:tc>
                  <a:txBody>
                    <a:bodyPr/>
                    <a:lstStyle/>
                    <a:p>
                      <a:r>
                        <a:rPr lang="en-US" sz="1800" b="1" dirty="0" err="1">
                          <a:effectLst/>
                          <a:latin typeface="Courier New" panose="02070309020205020404" pitchFamily="49" charset="0"/>
                          <a:cs typeface="Courier New" panose="02070309020205020404" pitchFamily="49" charset="0"/>
                        </a:rPr>
                        <a:t>int</a:t>
                      </a:r>
                      <a:r>
                        <a:rPr lang="en-US" sz="1800" b="1" dirty="0">
                          <a:effectLst/>
                          <a:latin typeface="Courier New" panose="02070309020205020404" pitchFamily="49" charset="0"/>
                          <a:cs typeface="Courier New" panose="02070309020205020404" pitchFamily="49" charset="0"/>
                        </a:rPr>
                        <a:t> numbers[10];</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a:solidFill>
                            <a:srgbClr val="000000"/>
                          </a:solidFill>
                          <a:effectLst/>
                          <a:latin typeface="STIXTwoText"/>
                        </a:rPr>
                        <a:t>An array of ten integers.</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0"/>
                  </a:ext>
                </a:extLst>
              </a:tr>
              <a:tr h="696865">
                <a:tc>
                  <a:txBody>
                    <a:bodyPr/>
                    <a:lstStyle/>
                    <a:p>
                      <a:r>
                        <a:rPr lang="en-US" sz="1800" b="1" dirty="0" err="1">
                          <a:effectLst/>
                          <a:latin typeface="Courier New" panose="02070309020205020404" pitchFamily="49" charset="0"/>
                          <a:cs typeface="Courier New" panose="02070309020205020404" pitchFamily="49" charset="0"/>
                        </a:rPr>
                        <a:t>const</a:t>
                      </a:r>
                      <a:r>
                        <a:rPr lang="en-US" sz="1800" b="1" dirty="0">
                          <a:effectLst/>
                          <a:latin typeface="Courier New" panose="02070309020205020404" pitchFamily="49" charset="0"/>
                          <a:cs typeface="Courier New" panose="02070309020205020404" pitchFamily="49" charset="0"/>
                        </a:rPr>
                        <a:t> </a:t>
                      </a:r>
                      <a:r>
                        <a:rPr lang="en-US" sz="1800" b="1" dirty="0" err="1">
                          <a:effectLst/>
                          <a:latin typeface="Courier New" panose="02070309020205020404" pitchFamily="49" charset="0"/>
                          <a:cs typeface="Courier New" panose="02070309020205020404" pitchFamily="49" charset="0"/>
                        </a:rPr>
                        <a:t>int</a:t>
                      </a:r>
                      <a:r>
                        <a:rPr lang="en-US" sz="1800" b="1" dirty="0">
                          <a:effectLst/>
                          <a:latin typeface="Courier New" panose="02070309020205020404" pitchFamily="49" charset="0"/>
                          <a:cs typeface="Courier New" panose="02070309020205020404" pitchFamily="49" charset="0"/>
                        </a:rPr>
                        <a:t> SIZE = 10;</a:t>
                      </a:r>
                    </a:p>
                    <a:p>
                      <a:r>
                        <a:rPr lang="en-US" sz="1800" b="1" dirty="0" err="1">
                          <a:effectLst/>
                          <a:latin typeface="Courier New" panose="02070309020205020404" pitchFamily="49" charset="0"/>
                          <a:cs typeface="Courier New" panose="02070309020205020404" pitchFamily="49" charset="0"/>
                        </a:rPr>
                        <a:t>int</a:t>
                      </a:r>
                      <a:r>
                        <a:rPr lang="en-US" sz="1800" b="1" dirty="0">
                          <a:effectLst/>
                          <a:latin typeface="Courier New" panose="02070309020205020404" pitchFamily="49" charset="0"/>
                          <a:cs typeface="Courier New" panose="02070309020205020404" pitchFamily="49" charset="0"/>
                        </a:rPr>
                        <a:t> numbers[SIZE];</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a:solidFill>
                            <a:srgbClr val="000000"/>
                          </a:solidFill>
                          <a:effectLst/>
                          <a:latin typeface="STIXTwoText"/>
                        </a:rPr>
                        <a:t>It is a good idea to use a named constant for the size.</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1"/>
                  </a:ext>
                </a:extLst>
              </a:tr>
              <a:tr h="949617">
                <a:tc>
                  <a:txBody>
                    <a:bodyPr/>
                    <a:lstStyle/>
                    <a:p>
                      <a:r>
                        <a:rPr lang="en-US" sz="1800" b="1" dirty="0" err="1">
                          <a:effectLst/>
                          <a:latin typeface="Courier New" panose="02070309020205020404" pitchFamily="49" charset="0"/>
                          <a:cs typeface="Courier New" panose="02070309020205020404" pitchFamily="49" charset="0"/>
                        </a:rPr>
                        <a:t>int</a:t>
                      </a:r>
                      <a:r>
                        <a:rPr lang="en-US" sz="1800" b="1" dirty="0">
                          <a:effectLst/>
                          <a:latin typeface="Courier New" panose="02070309020205020404" pitchFamily="49" charset="0"/>
                          <a:cs typeface="Courier New" panose="02070309020205020404" pitchFamily="49" charset="0"/>
                        </a:rPr>
                        <a:t> size = 10;</a:t>
                      </a:r>
                    </a:p>
                    <a:p>
                      <a:r>
                        <a:rPr lang="en-US" sz="1800" b="1" dirty="0" err="1">
                          <a:effectLst/>
                          <a:latin typeface="Courier New" panose="02070309020205020404" pitchFamily="49" charset="0"/>
                          <a:cs typeface="Courier New" panose="02070309020205020404" pitchFamily="49" charset="0"/>
                        </a:rPr>
                        <a:t>int</a:t>
                      </a:r>
                      <a:r>
                        <a:rPr lang="en-US" sz="1800" b="1" dirty="0">
                          <a:effectLst/>
                          <a:latin typeface="Courier New" panose="02070309020205020404" pitchFamily="49" charset="0"/>
                          <a:cs typeface="Courier New" panose="02070309020205020404" pitchFamily="49" charset="0"/>
                        </a:rPr>
                        <a:t> numbers[size];</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1" i="0" dirty="0">
                          <a:solidFill>
                            <a:srgbClr val="FF0000"/>
                          </a:solidFill>
                          <a:effectLst/>
                          <a:latin typeface="DejaVuSans"/>
                        </a:rPr>
                        <a:t>Caution:</a:t>
                      </a:r>
                      <a:r>
                        <a:rPr lang="en-US" sz="2000" b="0" i="0" dirty="0">
                          <a:solidFill>
                            <a:srgbClr val="FF0000"/>
                          </a:solidFill>
                          <a:effectLst/>
                          <a:latin typeface="STIXTwoText"/>
                        </a:rPr>
                        <a:t> the size must be a constant. This code will not work with all compilers.</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2"/>
                  </a:ext>
                </a:extLst>
              </a:tr>
              <a:tr h="696865">
                <a:tc>
                  <a:txBody>
                    <a:bodyPr/>
                    <a:lstStyle/>
                    <a:p>
                      <a:r>
                        <a:rPr lang="en-US" sz="1800" b="1" dirty="0" err="1">
                          <a:effectLst/>
                          <a:latin typeface="Courier New" panose="02070309020205020404" pitchFamily="49" charset="0"/>
                          <a:cs typeface="Courier New" panose="02070309020205020404" pitchFamily="49" charset="0"/>
                        </a:rPr>
                        <a:t>int</a:t>
                      </a:r>
                      <a:r>
                        <a:rPr lang="en-US" sz="1800" b="1" dirty="0">
                          <a:effectLst/>
                          <a:latin typeface="Courier New" panose="02070309020205020404" pitchFamily="49" charset="0"/>
                          <a:cs typeface="Courier New" panose="02070309020205020404" pitchFamily="49" charset="0"/>
                        </a:rPr>
                        <a:t> squares[5] = </a:t>
                      </a:r>
                    </a:p>
                    <a:p>
                      <a:r>
                        <a:rPr lang="en-US" sz="1800" b="1" dirty="0">
                          <a:effectLst/>
                          <a:latin typeface="Courier New" panose="02070309020205020404" pitchFamily="49" charset="0"/>
                          <a:cs typeface="Courier New" panose="02070309020205020404" pitchFamily="49" charset="0"/>
                        </a:rPr>
                        <a:t>{ 0, 1, 4, 9, 16 };</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a:solidFill>
                            <a:srgbClr val="000000"/>
                          </a:solidFill>
                          <a:effectLst/>
                          <a:latin typeface="STIXTwoText"/>
                        </a:rPr>
                        <a:t>An array of five integers, with initial values.</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3"/>
                  </a:ext>
                </a:extLst>
              </a:tr>
              <a:tr h="982783">
                <a:tc>
                  <a:txBody>
                    <a:bodyPr/>
                    <a:lstStyle/>
                    <a:p>
                      <a:r>
                        <a:rPr lang="en-US" sz="1800" b="1" dirty="0" err="1">
                          <a:effectLst/>
                          <a:latin typeface="Courier New" panose="02070309020205020404" pitchFamily="49" charset="0"/>
                          <a:cs typeface="Courier New" panose="02070309020205020404" pitchFamily="49" charset="0"/>
                        </a:rPr>
                        <a:t>int</a:t>
                      </a:r>
                      <a:r>
                        <a:rPr lang="en-US" sz="1800" b="1" dirty="0">
                          <a:effectLst/>
                          <a:latin typeface="Courier New" panose="02070309020205020404" pitchFamily="49" charset="0"/>
                          <a:cs typeface="Courier New" panose="02070309020205020404" pitchFamily="49" charset="0"/>
                        </a:rPr>
                        <a:t> squares[] = </a:t>
                      </a:r>
                    </a:p>
                    <a:p>
                      <a:r>
                        <a:rPr lang="en-US" sz="1800" b="1" dirty="0">
                          <a:effectLst/>
                          <a:latin typeface="Courier New" panose="02070309020205020404" pitchFamily="49" charset="0"/>
                          <a:cs typeface="Courier New" panose="02070309020205020404" pitchFamily="49" charset="0"/>
                        </a:rPr>
                        <a:t>{ 0, 1, 4, 9, 16 };</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a:solidFill>
                            <a:srgbClr val="000000"/>
                          </a:solidFill>
                          <a:effectLst/>
                          <a:latin typeface="STIXTwoText"/>
                        </a:rPr>
                        <a:t>You can omit the array size if you supply initial values. The size is set to the number of initial values.</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4"/>
                  </a:ext>
                </a:extLst>
              </a:tr>
              <a:tr h="982783">
                <a:tc>
                  <a:txBody>
                    <a:bodyPr/>
                    <a:lstStyle/>
                    <a:p>
                      <a:r>
                        <a:rPr lang="en-US" sz="1800" b="1" dirty="0" err="1">
                          <a:effectLst/>
                          <a:latin typeface="Courier New" panose="02070309020205020404" pitchFamily="49" charset="0"/>
                          <a:cs typeface="Courier New" panose="02070309020205020404" pitchFamily="49" charset="0"/>
                        </a:rPr>
                        <a:t>int</a:t>
                      </a:r>
                      <a:r>
                        <a:rPr lang="en-US" sz="1800" b="1" dirty="0">
                          <a:effectLst/>
                          <a:latin typeface="Courier New" panose="02070309020205020404" pitchFamily="49" charset="0"/>
                          <a:cs typeface="Courier New" panose="02070309020205020404" pitchFamily="49" charset="0"/>
                        </a:rPr>
                        <a:t> squares[5] = </a:t>
                      </a:r>
                    </a:p>
                    <a:p>
                      <a:r>
                        <a:rPr lang="en-US" sz="1800" b="1" dirty="0">
                          <a:effectLst/>
                          <a:latin typeface="Courier New" panose="02070309020205020404" pitchFamily="49" charset="0"/>
                          <a:cs typeface="Courier New" panose="02070309020205020404" pitchFamily="49" charset="0"/>
                        </a:rPr>
                        <a:t>{ 0, 1, 4 };</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a:solidFill>
                            <a:srgbClr val="000000"/>
                          </a:solidFill>
                          <a:effectLst/>
                          <a:latin typeface="STIXTwoText"/>
                        </a:rPr>
                        <a:t>If you supply fewer initial values than the size, the remaining values are set to 0. This array contains 0, 1, 4, 0, 0.</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5"/>
                  </a:ext>
                </a:extLst>
              </a:tr>
              <a:tr h="410947">
                <a:tc>
                  <a:txBody>
                    <a:bodyPr/>
                    <a:lstStyle/>
                    <a:p>
                      <a:r>
                        <a:rPr lang="en-US" sz="1800" b="1" dirty="0">
                          <a:effectLst/>
                          <a:latin typeface="Courier New" panose="02070309020205020404" pitchFamily="49" charset="0"/>
                          <a:cs typeface="Courier New" panose="02070309020205020404" pitchFamily="49" charset="0"/>
                        </a:rPr>
                        <a:t>string names[3];</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2000" b="0" i="0" dirty="0">
                          <a:solidFill>
                            <a:srgbClr val="000000"/>
                          </a:solidFill>
                          <a:effectLst/>
                          <a:latin typeface="STIXTwoText"/>
                        </a:rPr>
                        <a:t>An array of three strings.</a:t>
                      </a:r>
                    </a:p>
                  </a:txBody>
                  <a:tcPr marL="49213" marR="57415" marT="49213" marB="574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21539" name="Rectangle 2"/>
          <p:cNvSpPr>
            <a:spLocks noGrp="1" noChangeArrowheads="1"/>
          </p:cNvSpPr>
          <p:nvPr>
            <p:ph type="title"/>
          </p:nvPr>
        </p:nvSpPr>
        <p:spPr>
          <a:xfrm>
            <a:off x="-1" y="152400"/>
            <a:ext cx="8024327" cy="533400"/>
          </a:xfrm>
        </p:spPr>
        <p:txBody>
          <a:bodyPr/>
          <a:lstStyle/>
          <a:p>
            <a:pPr eaLnBrk="1" hangingPunct="1"/>
            <a:r>
              <a:rPr lang="en-US" altLang="en-US" dirty="0" err="1">
                <a:latin typeface="Courier New" panose="02070309020205020404" pitchFamily="49" charset="0"/>
              </a:rPr>
              <a:t>push_back</a:t>
            </a:r>
            <a:r>
              <a:rPr lang="en-US" altLang="en-US" dirty="0"/>
              <a:t> Adds Elements  and Increments </a:t>
            </a:r>
            <a:r>
              <a:rPr lang="en-US" altLang="en-US" dirty="0">
                <a:latin typeface="Courier New" panose="02070309020205020404" pitchFamily="49" charset="0"/>
                <a:cs typeface="Courier New" panose="02070309020205020404" pitchFamily="49" charset="0"/>
              </a:rPr>
              <a:t>size</a:t>
            </a:r>
          </a:p>
        </p:txBody>
      </p:sp>
      <p:sp>
        <p:nvSpPr>
          <p:cNvPr id="321541" name="Rectangle 4"/>
          <p:cNvSpPr>
            <a:spLocks noChangeArrowheads="1"/>
          </p:cNvSpPr>
          <p:nvPr/>
        </p:nvSpPr>
        <p:spPr bwMode="auto">
          <a:xfrm>
            <a:off x="57150" y="762000"/>
            <a:ext cx="402032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endParaRPr lang="en-US" altLang="en-US" sz="2000" dirty="0"/>
          </a:p>
          <a:p>
            <a:pPr algn="l" eaLnBrk="1" hangingPunct="1"/>
            <a:endParaRPr lang="en-US" altLang="en-US" sz="2000" dirty="0"/>
          </a:p>
          <a:p>
            <a:pPr algn="l" eaLnBrk="1" hangingPunct="1"/>
            <a:r>
              <a:rPr lang="en-US" altLang="en-US" sz="2000" dirty="0"/>
              <a:t>// an empty vector</a:t>
            </a:r>
          </a:p>
          <a:p>
            <a:pPr algn="l" eaLnBrk="1" hangingPunct="1"/>
            <a:r>
              <a:rPr lang="en-US" altLang="en-US" sz="2000" dirty="0"/>
              <a:t>vector&lt;double&gt; values;</a:t>
            </a:r>
          </a:p>
          <a:p>
            <a:pPr algn="l" eaLnBrk="1" hangingPunct="1"/>
            <a:r>
              <a:rPr lang="en-US" altLang="en-US" sz="2000" dirty="0"/>
              <a:t> </a:t>
            </a:r>
          </a:p>
          <a:p>
            <a:pPr algn="l" eaLnBrk="1" hangingPunct="1"/>
            <a:r>
              <a:rPr lang="en-US" altLang="en-US" sz="2000" dirty="0" err="1"/>
              <a:t>values.push_back</a:t>
            </a:r>
            <a:r>
              <a:rPr lang="en-US" altLang="en-US" sz="2000" dirty="0"/>
              <a:t>(32)</a:t>
            </a:r>
          </a:p>
          <a:p>
            <a:pPr algn="l" eaLnBrk="1" hangingPunct="1"/>
            <a:r>
              <a:rPr lang="en-US" altLang="en-US" sz="2000" dirty="0"/>
              <a:t>// </a:t>
            </a:r>
            <a:r>
              <a:rPr lang="en-US" altLang="en-US" sz="2000" dirty="0" err="1"/>
              <a:t>values.size</a:t>
            </a:r>
            <a:r>
              <a:rPr lang="en-US" altLang="en-US" sz="2000" dirty="0"/>
              <a:t>() now is 1</a:t>
            </a:r>
          </a:p>
          <a:p>
            <a:pPr algn="l" eaLnBrk="1" hangingPunct="1"/>
            <a:endParaRPr lang="en-US" altLang="en-US" sz="2000" dirty="0"/>
          </a:p>
          <a:p>
            <a:pPr algn="l" eaLnBrk="1" hangingPunct="1"/>
            <a:r>
              <a:rPr lang="en-US" altLang="en-US" sz="2000" dirty="0" err="1"/>
              <a:t>values.push_back</a:t>
            </a:r>
            <a:r>
              <a:rPr lang="en-US" altLang="en-US" sz="2000" dirty="0"/>
              <a:t>(54);</a:t>
            </a:r>
          </a:p>
          <a:p>
            <a:pPr algn="l" eaLnBrk="1" hangingPunct="1"/>
            <a:endParaRPr lang="en-US" altLang="en-US" sz="2000" dirty="0"/>
          </a:p>
          <a:p>
            <a:pPr algn="l" eaLnBrk="1" hangingPunct="1"/>
            <a:r>
              <a:rPr lang="en-US" altLang="en-US" sz="2000" dirty="0" err="1"/>
              <a:t>values.push_back</a:t>
            </a:r>
            <a:r>
              <a:rPr lang="en-US" altLang="en-US" sz="2000" dirty="0"/>
              <a:t>(37.5);</a:t>
            </a:r>
          </a:p>
          <a:p>
            <a:pPr algn="l" eaLnBrk="1" hangingPunct="1"/>
            <a:r>
              <a:rPr lang="en-US" altLang="en-US" sz="2000" dirty="0"/>
              <a:t>// </a:t>
            </a:r>
            <a:r>
              <a:rPr lang="en-US" altLang="en-US" sz="2000" dirty="0" err="1"/>
              <a:t>values.size</a:t>
            </a:r>
            <a:r>
              <a:rPr lang="en-US" altLang="en-US" sz="2000" dirty="0"/>
              <a:t>() now is 3</a:t>
            </a:r>
          </a:p>
          <a:p>
            <a:pPr algn="l" eaLnBrk="1" hangingPunct="1"/>
            <a:endParaRPr lang="en-US" altLang="en-US" sz="2000" dirty="0"/>
          </a:p>
          <a:p>
            <a:pPr algn="l" eaLnBrk="1" hangingPunct="1"/>
            <a:r>
              <a:rPr lang="en-US" altLang="en-US" sz="2000" dirty="0" err="1"/>
              <a:t>values.pop_back</a:t>
            </a:r>
            <a:r>
              <a:rPr lang="en-US" altLang="en-US" sz="2000" dirty="0"/>
              <a:t>();  //removes the 37.5 //</a:t>
            </a:r>
            <a:r>
              <a:rPr lang="en-US" altLang="en-US" sz="2000" dirty="0" err="1"/>
              <a:t>values.size</a:t>
            </a:r>
            <a:r>
              <a:rPr lang="en-US" altLang="en-US" sz="2000" dirty="0"/>
              <a:t>()==2</a:t>
            </a:r>
          </a:p>
        </p:txBody>
      </p:sp>
      <p:pic>
        <p:nvPicPr>
          <p:cNvPr id="3" name="Picture 2" descr="Diagram showing the vector values at 2 boxes before the 3rd push back, 3 boxes after, with the size variable =3 after."/>
          <p:cNvPicPr>
            <a:picLocks noChangeAspect="1"/>
          </p:cNvPicPr>
          <p:nvPr/>
        </p:nvPicPr>
        <p:blipFill>
          <a:blip r:embed="rId2"/>
          <a:stretch>
            <a:fillRect/>
          </a:stretch>
        </p:blipFill>
        <p:spPr>
          <a:xfrm>
            <a:off x="4077478" y="3306924"/>
            <a:ext cx="4837478" cy="1302398"/>
          </a:xfrm>
          <a:prstGeom prst="rect">
            <a:avLst/>
          </a:prstGeom>
        </p:spPr>
      </p:pic>
      <p:pic>
        <p:nvPicPr>
          <p:cNvPr id="4" name="Picture 3" descr="Diagram showing the vector values at 3 boxes before the pop back operation, and 2 boxes after, with the size variable =2 after."/>
          <p:cNvPicPr>
            <a:picLocks noChangeAspect="1"/>
          </p:cNvPicPr>
          <p:nvPr/>
        </p:nvPicPr>
        <p:blipFill>
          <a:blip r:embed="rId3"/>
          <a:stretch>
            <a:fillRect/>
          </a:stretch>
        </p:blipFill>
        <p:spPr>
          <a:xfrm>
            <a:off x="3778863" y="4945224"/>
            <a:ext cx="5151311" cy="1182268"/>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35875" name="Rectangle 2"/>
          <p:cNvSpPr>
            <a:spLocks noGrp="1" noChangeArrowheads="1"/>
          </p:cNvSpPr>
          <p:nvPr>
            <p:ph type="title"/>
          </p:nvPr>
        </p:nvSpPr>
        <p:spPr/>
        <p:txBody>
          <a:bodyPr/>
          <a:lstStyle/>
          <a:p>
            <a:pPr eaLnBrk="1" hangingPunct="1"/>
            <a:r>
              <a:rPr lang="en-US" altLang="en-US" dirty="0" err="1">
                <a:latin typeface="Courier New" panose="02070309020205020404" pitchFamily="49" charset="0"/>
              </a:rPr>
              <a:t>push_back</a:t>
            </a:r>
            <a:r>
              <a:rPr lang="en-US" altLang="en-US" dirty="0"/>
              <a:t> with User Input</a:t>
            </a:r>
            <a:endParaRPr lang="en-US" altLang="en-US" dirty="0">
              <a:latin typeface="Courier New" panose="02070309020205020404" pitchFamily="49" charset="0"/>
            </a:endParaRPr>
          </a:p>
        </p:txBody>
      </p:sp>
      <p:sp>
        <p:nvSpPr>
          <p:cNvPr id="335876"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335877" name="Rectangle 4"/>
          <p:cNvSpPr>
            <a:spLocks noChangeArrowheads="1"/>
          </p:cNvSpPr>
          <p:nvPr/>
        </p:nvSpPr>
        <p:spPr bwMode="auto">
          <a:xfrm>
            <a:off x="57150" y="696913"/>
            <a:ext cx="89598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r>
              <a:rPr lang="en-US" altLang="en-US" sz="2400" b="0">
                <a:latin typeface="Arial" panose="020B0604020202020204" pitchFamily="34" charset="0"/>
              </a:rPr>
              <a:t>	</a:t>
            </a:r>
          </a:p>
        </p:txBody>
      </p:sp>
      <p:sp>
        <p:nvSpPr>
          <p:cNvPr id="335878" name="Rectangle 5"/>
          <p:cNvSpPr>
            <a:spLocks noChangeArrowheads="1"/>
          </p:cNvSpPr>
          <p:nvPr/>
        </p:nvSpPr>
        <p:spPr bwMode="auto">
          <a:xfrm>
            <a:off x="57150" y="696913"/>
            <a:ext cx="9086850"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r>
              <a:rPr lang="en-US" altLang="en-US" sz="2400" b="0" dirty="0">
                <a:latin typeface="Arial" panose="020B0604020202020204" pitchFamily="34" charset="0"/>
              </a:rPr>
              <a:t>	</a:t>
            </a:r>
          </a:p>
          <a:p>
            <a:pPr eaLnBrk="1" hangingPunct="1">
              <a:spcBef>
                <a:spcPct val="50000"/>
              </a:spcBef>
            </a:pPr>
            <a:r>
              <a:rPr lang="en-US" altLang="en-US" sz="2400" b="0" dirty="0">
                <a:latin typeface="Arial" panose="020B0604020202020204" pitchFamily="34" charset="0"/>
              </a:rPr>
              <a:t>You can use </a:t>
            </a:r>
            <a:r>
              <a:rPr lang="en-US" altLang="en-US" sz="2400" dirty="0" err="1"/>
              <a:t>push_back</a:t>
            </a:r>
            <a:r>
              <a:rPr lang="en-US" altLang="en-US" sz="2000" b="0" dirty="0">
                <a:latin typeface="Arial" panose="020B0604020202020204" pitchFamily="34" charset="0"/>
              </a:rPr>
              <a:t> </a:t>
            </a:r>
            <a:r>
              <a:rPr lang="en-US" altLang="en-US" sz="2400" b="0" dirty="0">
                <a:latin typeface="Arial" panose="020B0604020202020204" pitchFamily="34" charset="0"/>
              </a:rPr>
              <a:t>to put user input into a vector:</a:t>
            </a:r>
          </a:p>
          <a:p>
            <a:pPr eaLnBrk="1" hangingPunct="1">
              <a:spcBef>
                <a:spcPct val="50000"/>
              </a:spcBef>
            </a:pPr>
            <a:endParaRPr lang="en-US" altLang="en-US" sz="2400" b="0" dirty="0">
              <a:latin typeface="Arial" panose="020B0604020202020204" pitchFamily="34" charset="0"/>
            </a:endParaRPr>
          </a:p>
          <a:p>
            <a:pPr lvl="4" algn="l" eaLnBrk="1" hangingPunct="1">
              <a:lnSpc>
                <a:spcPct val="75000"/>
              </a:lnSpc>
              <a:spcBef>
                <a:spcPct val="50000"/>
              </a:spcBef>
            </a:pPr>
            <a:r>
              <a:rPr lang="en-US" altLang="en-US" sz="2400" dirty="0"/>
              <a:t>vector&lt;double&gt; values;</a:t>
            </a:r>
          </a:p>
          <a:p>
            <a:pPr lvl="4" algn="l" eaLnBrk="1" hangingPunct="1">
              <a:lnSpc>
                <a:spcPct val="75000"/>
              </a:lnSpc>
              <a:spcBef>
                <a:spcPct val="50000"/>
              </a:spcBef>
            </a:pPr>
            <a:r>
              <a:rPr lang="en-US" altLang="en-US" sz="2400" dirty="0"/>
              <a:t>double input; </a:t>
            </a:r>
            <a:br>
              <a:rPr lang="en-US" altLang="en-US" sz="2400" dirty="0"/>
            </a:br>
            <a:r>
              <a:rPr lang="en-US" altLang="en-US" sz="2400" dirty="0"/>
              <a:t>while (</a:t>
            </a:r>
            <a:r>
              <a:rPr lang="en-US" altLang="en-US" sz="2400" dirty="0" err="1"/>
              <a:t>cin</a:t>
            </a:r>
            <a:r>
              <a:rPr lang="en-US" altLang="en-US" sz="2400" dirty="0"/>
              <a:t> &gt;&gt; input)</a:t>
            </a:r>
            <a:br>
              <a:rPr lang="en-US" altLang="en-US" sz="2400" dirty="0"/>
            </a:br>
            <a:r>
              <a:rPr lang="en-US" altLang="en-US" sz="2400" dirty="0"/>
              <a:t>{</a:t>
            </a:r>
          </a:p>
          <a:p>
            <a:pPr algn="l" eaLnBrk="1" hangingPunct="1"/>
            <a:r>
              <a:rPr lang="en-US" altLang="en-US" sz="2400" dirty="0"/>
              <a:t>			   </a:t>
            </a:r>
            <a:r>
              <a:rPr lang="en-US" altLang="en-US" sz="2400" dirty="0" err="1"/>
              <a:t>values.push_back</a:t>
            </a:r>
            <a:r>
              <a:rPr lang="en-US" altLang="en-US" sz="2400" dirty="0"/>
              <a:t>(input);</a:t>
            </a:r>
          </a:p>
          <a:p>
            <a:pPr algn="l" eaLnBrk="1" hangingPunct="1"/>
            <a:r>
              <a:rPr lang="en-US" altLang="en-US" sz="2400" dirty="0"/>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49187" name="Rectangle 2"/>
          <p:cNvSpPr>
            <a:spLocks noGrp="1" noChangeArrowheads="1"/>
          </p:cNvSpPr>
          <p:nvPr>
            <p:ph type="title"/>
          </p:nvPr>
        </p:nvSpPr>
        <p:spPr/>
        <p:txBody>
          <a:bodyPr/>
          <a:lstStyle/>
          <a:p>
            <a:pPr eaLnBrk="1" hangingPunct="1"/>
            <a:r>
              <a:rPr lang="en-US" altLang="en-US" dirty="0"/>
              <a:t>A Weakness of Arrays</a:t>
            </a:r>
            <a:endParaRPr lang="en-US" altLang="en-US" dirty="0">
              <a:latin typeface="Courier New" panose="02070309020205020404" pitchFamily="49" charset="0"/>
            </a:endParaRPr>
          </a:p>
        </p:txBody>
      </p:sp>
      <p:sp>
        <p:nvSpPr>
          <p:cNvPr id="349188"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455108" name="Rectangle 4"/>
          <p:cNvSpPr>
            <a:spLocks noChangeArrowheads="1"/>
          </p:cNvSpPr>
          <p:nvPr/>
        </p:nvSpPr>
        <p:spPr bwMode="auto">
          <a:xfrm>
            <a:off x="57150" y="696913"/>
            <a:ext cx="8959850" cy="3748719"/>
          </a:xfrm>
          <a:prstGeom prst="rect">
            <a:avLst/>
          </a:prstGeom>
          <a:noFill/>
          <a:ln w="9525">
            <a:noFill/>
            <a:miter lim="800000"/>
            <a:headEnd/>
            <a:tailEnd/>
          </a:ln>
          <a:effectLst/>
        </p:spPr>
        <p:txBody>
          <a:bodyPr>
            <a:spAutoFit/>
          </a:bodyPr>
          <a:lstStyle/>
          <a:p>
            <a:pPr marL="342900" indent="-342900">
              <a:spcBef>
                <a:spcPct val="50000"/>
              </a:spcBef>
              <a:defRPr/>
            </a:pPr>
            <a:r>
              <a:rPr lang="en-US" sz="2400" b="0" dirty="0">
                <a:latin typeface="StempelGaramond-Roman" charset="0"/>
                <a:ea typeface="+mn-ea"/>
              </a:rPr>
              <a:t>	</a:t>
            </a:r>
          </a:p>
          <a:p>
            <a:pPr marL="342900" indent="-342900">
              <a:spcBef>
                <a:spcPct val="50000"/>
              </a:spcBef>
              <a:defRPr/>
            </a:pPr>
            <a:endParaRPr lang="en-US" sz="2400" b="0" dirty="0">
              <a:latin typeface="StempelGaramond-Roman" charset="0"/>
              <a:ea typeface="+mn-ea"/>
            </a:endParaRPr>
          </a:p>
          <a:p>
            <a:pPr marL="342900" indent="-342900">
              <a:spcBef>
                <a:spcPct val="50000"/>
              </a:spcBef>
              <a:defRPr/>
            </a:pPr>
            <a:r>
              <a:rPr lang="en-US" sz="2400" b="0" dirty="0">
                <a:latin typeface="+mn-lt"/>
                <a:ea typeface="+mn-ea"/>
              </a:rPr>
              <a:t>With arrays, we must separately keep track of the </a:t>
            </a:r>
            <a:r>
              <a:rPr lang="en-US" sz="2400" b="0" dirty="0" err="1">
                <a:latin typeface="+mn-lt"/>
                <a:ea typeface="+mn-ea"/>
              </a:rPr>
              <a:t>current_size</a:t>
            </a:r>
            <a:r>
              <a:rPr lang="en-US" sz="2400" b="0" dirty="0">
                <a:latin typeface="+mn-lt"/>
                <a:ea typeface="+mn-ea"/>
              </a:rPr>
              <a:t> and the capacity. To display every element, we'd have to know the current size, assumed 10 below:</a:t>
            </a:r>
          </a:p>
          <a:p>
            <a:pPr marL="342900" indent="-342900">
              <a:spcBef>
                <a:spcPct val="50000"/>
              </a:spcBef>
              <a:defRPr/>
            </a:pPr>
            <a:endParaRPr lang="en-US" sz="2400" b="0" dirty="0">
              <a:latin typeface="StempelGaramond-Roman" charset="0"/>
              <a:ea typeface="+mn-ea"/>
            </a:endParaRPr>
          </a:p>
          <a:p>
            <a:pPr lvl="3" algn="l">
              <a:defRPr/>
            </a:pPr>
            <a:r>
              <a:rPr lang="en-US" sz="2400" dirty="0">
                <a:latin typeface="Courier New" charset="0"/>
                <a:ea typeface="+mn-ea"/>
              </a:rPr>
              <a:t>	for (</a:t>
            </a:r>
            <a:r>
              <a:rPr lang="en-US" sz="2400" dirty="0" err="1">
                <a:latin typeface="Courier New" charset="0"/>
                <a:ea typeface="+mn-ea"/>
              </a:rPr>
              <a:t>int</a:t>
            </a:r>
            <a:r>
              <a:rPr lang="en-US" sz="2400" dirty="0">
                <a:latin typeface="Courier New" charset="0"/>
                <a:ea typeface="+mn-ea"/>
              </a:rPr>
              <a:t> </a:t>
            </a:r>
            <a:r>
              <a:rPr lang="en-US" sz="2400" dirty="0" err="1">
                <a:latin typeface="Courier New" charset="0"/>
                <a:ea typeface="+mn-ea"/>
              </a:rPr>
              <a:t>i</a:t>
            </a:r>
            <a:r>
              <a:rPr lang="en-US" sz="2400" dirty="0">
                <a:latin typeface="Courier New" charset="0"/>
                <a:ea typeface="+mn-ea"/>
              </a:rPr>
              <a:t> = 0; </a:t>
            </a:r>
            <a:r>
              <a:rPr lang="en-US" sz="2400" dirty="0" err="1">
                <a:latin typeface="Courier New" charset="0"/>
                <a:ea typeface="+mn-ea"/>
              </a:rPr>
              <a:t>i</a:t>
            </a:r>
            <a:r>
              <a:rPr lang="en-US" sz="2400" dirty="0">
                <a:latin typeface="Courier New" charset="0"/>
                <a:ea typeface="+mn-ea"/>
              </a:rPr>
              <a:t> &lt; 10; </a:t>
            </a:r>
            <a:r>
              <a:rPr lang="en-US" sz="2400" dirty="0" err="1">
                <a:latin typeface="Courier New" charset="0"/>
                <a:ea typeface="+mn-ea"/>
              </a:rPr>
              <a:t>i</a:t>
            </a:r>
            <a:r>
              <a:rPr lang="en-US" sz="2400" dirty="0">
                <a:latin typeface="Courier New" charset="0"/>
                <a:ea typeface="+mn-ea"/>
              </a:rPr>
              <a:t>++)</a:t>
            </a:r>
            <a:br>
              <a:rPr lang="en-US" sz="2400" dirty="0">
                <a:latin typeface="Courier New" charset="0"/>
                <a:ea typeface="+mn-ea"/>
              </a:rPr>
            </a:br>
            <a:r>
              <a:rPr lang="en-US" sz="2400" dirty="0">
                <a:latin typeface="Courier New" charset="0"/>
                <a:ea typeface="+mn-ea"/>
              </a:rPr>
              <a:t>	{</a:t>
            </a:r>
            <a:br>
              <a:rPr lang="en-US" sz="2400" dirty="0">
                <a:latin typeface="Courier New" charset="0"/>
                <a:ea typeface="+mn-ea"/>
              </a:rPr>
            </a:br>
            <a:r>
              <a:rPr lang="en-US" sz="2400" dirty="0">
                <a:latin typeface="Courier New" charset="0"/>
                <a:ea typeface="+mn-ea"/>
              </a:rPr>
              <a:t>     </a:t>
            </a:r>
            <a:r>
              <a:rPr lang="en-US" sz="2400" dirty="0" err="1">
                <a:latin typeface="Courier New" charset="0"/>
                <a:ea typeface="+mn-ea"/>
              </a:rPr>
              <a:t>cout</a:t>
            </a:r>
            <a:r>
              <a:rPr lang="en-US" sz="2400" dirty="0">
                <a:latin typeface="Courier New" charset="0"/>
                <a:ea typeface="+mn-ea"/>
              </a:rPr>
              <a:t> &lt;&lt; </a:t>
            </a:r>
            <a:r>
              <a:rPr lang="en-US" sz="2400" dirty="0" err="1">
                <a:latin typeface="Courier New" charset="0"/>
                <a:ea typeface="+mn-ea"/>
              </a:rPr>
              <a:t>values[i</a:t>
            </a:r>
            <a:r>
              <a:rPr lang="en-US" sz="2400" dirty="0">
                <a:latin typeface="Courier New" charset="0"/>
                <a:ea typeface="+mn-ea"/>
              </a:rPr>
              <a:t>] &lt;&lt; </a:t>
            </a:r>
            <a:r>
              <a:rPr lang="en-US" sz="2400" dirty="0" err="1">
                <a:latin typeface="Courier New" charset="0"/>
                <a:ea typeface="+mn-ea"/>
              </a:rPr>
              <a:t>endl</a:t>
            </a:r>
            <a:r>
              <a:rPr lang="en-US" sz="2400" dirty="0">
                <a:latin typeface="Courier New" charset="0"/>
                <a:ea typeface="+mn-ea"/>
              </a:rPr>
              <a:t>;</a:t>
            </a:r>
          </a:p>
          <a:p>
            <a:pPr lvl="3" algn="l">
              <a:defRPr/>
            </a:pPr>
            <a:r>
              <a:rPr lang="en-US" sz="2400" dirty="0">
                <a:latin typeface="Courier New" charset="0"/>
                <a:ea typeface="+mn-ea"/>
              </a:rPr>
              <a:t>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50211" name="Rectangle 2"/>
          <p:cNvSpPr>
            <a:spLocks noGrp="1" noChangeArrowheads="1"/>
          </p:cNvSpPr>
          <p:nvPr>
            <p:ph type="title"/>
          </p:nvPr>
        </p:nvSpPr>
        <p:spPr/>
        <p:txBody>
          <a:bodyPr/>
          <a:lstStyle/>
          <a:p>
            <a:pPr eaLnBrk="1" hangingPunct="1"/>
            <a:r>
              <a:rPr lang="en-US" altLang="en-US" dirty="0">
                <a:latin typeface="Courier New" panose="02070309020205020404" pitchFamily="49" charset="0"/>
                <a:cs typeface="Courier New" panose="02070309020205020404" pitchFamily="49" charset="0"/>
              </a:rPr>
              <a:t>vector </a:t>
            </a:r>
            <a:r>
              <a:rPr lang="en-US" altLang="en-US" dirty="0">
                <a:latin typeface="Courier New" panose="02070309020205020404" pitchFamily="49" charset="0"/>
              </a:rPr>
              <a:t>size()</a:t>
            </a:r>
          </a:p>
        </p:txBody>
      </p:sp>
      <p:sp>
        <p:nvSpPr>
          <p:cNvPr id="350212"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dirty="0"/>
              <a:t>	</a:t>
            </a:r>
          </a:p>
          <a:p>
            <a:pPr algn="ctr" eaLnBrk="1" hangingPunct="1">
              <a:lnSpc>
                <a:spcPct val="80000"/>
              </a:lnSpc>
              <a:buFontTx/>
              <a:buNone/>
            </a:pPr>
            <a:r>
              <a:rPr lang="en-US" altLang="en-US" sz="2400" dirty="0"/>
              <a:t>		 </a:t>
            </a:r>
          </a:p>
        </p:txBody>
      </p:sp>
      <p:sp>
        <p:nvSpPr>
          <p:cNvPr id="350213" name="Rectangle 4"/>
          <p:cNvSpPr>
            <a:spLocks noChangeArrowheads="1"/>
          </p:cNvSpPr>
          <p:nvPr/>
        </p:nvSpPr>
        <p:spPr bwMode="auto">
          <a:xfrm>
            <a:off x="57150" y="696913"/>
            <a:ext cx="8959850" cy="429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endParaRPr lang="en-US" altLang="en-US" sz="2400" b="0" dirty="0">
              <a:latin typeface="Arial" panose="020B0604020202020204" pitchFamily="34" charset="0"/>
            </a:endParaRPr>
          </a:p>
          <a:p>
            <a:pPr eaLnBrk="1" hangingPunct="1">
              <a:spcBef>
                <a:spcPct val="50000"/>
              </a:spcBef>
            </a:pPr>
            <a:r>
              <a:rPr lang="en-US" altLang="en-US" sz="2400" b="0" dirty="0">
                <a:latin typeface="Arial" panose="020B0604020202020204" pitchFamily="34" charset="0"/>
              </a:rPr>
              <a:t>  Vectors have the </a:t>
            </a:r>
            <a:r>
              <a:rPr lang="en-US" altLang="en-US" sz="2400" dirty="0"/>
              <a:t>size</a:t>
            </a:r>
            <a:r>
              <a:rPr lang="en-US" altLang="en-US" sz="2400" dirty="0">
                <a:latin typeface="StempelGaramond-Roman" charset="0"/>
              </a:rPr>
              <a:t> </a:t>
            </a:r>
            <a:r>
              <a:rPr lang="en-US" altLang="en-US" sz="2400" b="0" dirty="0">
                <a:latin typeface="Arial" panose="020B0604020202020204" pitchFamily="34" charset="0"/>
              </a:rPr>
              <a:t>member function</a:t>
            </a:r>
            <a:br>
              <a:rPr lang="en-US" altLang="en-US" sz="2400" b="0" dirty="0">
                <a:latin typeface="Arial" panose="020B0604020202020204" pitchFamily="34" charset="0"/>
              </a:rPr>
            </a:br>
            <a:r>
              <a:rPr lang="en-US" altLang="en-US" sz="2400" b="0" dirty="0">
                <a:latin typeface="Arial" panose="020B0604020202020204" pitchFamily="34" charset="0"/>
              </a:rPr>
              <a:t>which returns the current size of a vector.</a:t>
            </a:r>
            <a:br>
              <a:rPr lang="en-US" altLang="en-US" sz="2400" b="0" dirty="0">
                <a:latin typeface="Arial" panose="020B0604020202020204" pitchFamily="34" charset="0"/>
              </a:rPr>
            </a:br>
            <a:br>
              <a:rPr lang="en-US" altLang="en-US" sz="1200" b="0" dirty="0">
                <a:latin typeface="Arial" panose="020B0604020202020204" pitchFamily="34" charset="0"/>
              </a:rPr>
            </a:br>
            <a:r>
              <a:rPr lang="en-US" altLang="en-US" sz="2400" b="0" dirty="0">
                <a:latin typeface="Arial" panose="020B0604020202020204" pitchFamily="34" charset="0"/>
              </a:rPr>
              <a:t>The </a:t>
            </a:r>
            <a:r>
              <a:rPr lang="en-US" altLang="en-US" sz="2400" dirty="0">
                <a:cs typeface="Courier New" panose="02070309020205020404" pitchFamily="49" charset="0"/>
              </a:rPr>
              <a:t>vector </a:t>
            </a:r>
            <a:r>
              <a:rPr lang="en-US" altLang="en-US" sz="2400" b="0" dirty="0">
                <a:latin typeface="Arial" panose="020B0604020202020204" pitchFamily="34" charset="0"/>
              </a:rPr>
              <a:t>always knows how many elements</a:t>
            </a:r>
            <a:br>
              <a:rPr lang="en-US" altLang="en-US" sz="2400" b="0" dirty="0">
                <a:latin typeface="Arial" panose="020B0604020202020204" pitchFamily="34" charset="0"/>
              </a:rPr>
            </a:br>
            <a:r>
              <a:rPr lang="en-US" altLang="en-US" sz="2400" b="0" dirty="0">
                <a:latin typeface="Arial" panose="020B0604020202020204" pitchFamily="34" charset="0"/>
              </a:rPr>
              <a:t>are in it and you can always ask it to give you</a:t>
            </a:r>
            <a:br>
              <a:rPr lang="en-US" altLang="en-US" sz="2400" b="0" dirty="0">
                <a:latin typeface="Arial" panose="020B0604020202020204" pitchFamily="34" charset="0"/>
              </a:rPr>
            </a:br>
            <a:br>
              <a:rPr lang="en-US" altLang="en-US" sz="300" b="0" dirty="0">
                <a:latin typeface="Arial" panose="020B0604020202020204" pitchFamily="34" charset="0"/>
              </a:rPr>
            </a:br>
            <a:r>
              <a:rPr lang="en-US" altLang="en-US" sz="2400" b="0" dirty="0">
                <a:latin typeface="Arial" panose="020B0604020202020204" pitchFamily="34" charset="0"/>
              </a:rPr>
              <a:t>that quantity by calling the </a:t>
            </a:r>
            <a:r>
              <a:rPr lang="en-US" altLang="en-US" sz="2400" dirty="0"/>
              <a:t>size</a:t>
            </a:r>
            <a:r>
              <a:rPr lang="en-US" altLang="en-US" sz="2400" b="0" dirty="0">
                <a:latin typeface="Arial" panose="020B0604020202020204" pitchFamily="34" charset="0"/>
              </a:rPr>
              <a:t> method:</a:t>
            </a:r>
          </a:p>
          <a:p>
            <a:pPr eaLnBrk="1" hangingPunct="1">
              <a:spcBef>
                <a:spcPct val="50000"/>
              </a:spcBef>
            </a:pPr>
            <a:endParaRPr lang="en-US" altLang="en-US" sz="2400" b="0" dirty="0">
              <a:latin typeface="Arial" panose="020B0604020202020204" pitchFamily="34" charset="0"/>
            </a:endParaRPr>
          </a:p>
          <a:p>
            <a:pPr eaLnBrk="1" hangingPunct="1"/>
            <a:endParaRPr lang="en-US" altLang="en-US" sz="1600" b="0" dirty="0">
              <a:latin typeface="Arial" panose="020B0604020202020204" pitchFamily="34" charset="0"/>
            </a:endParaRPr>
          </a:p>
          <a:p>
            <a:pPr lvl="3" algn="l" eaLnBrk="1" hangingPunct="1"/>
            <a:r>
              <a:rPr lang="en-US" altLang="en-US" sz="2400" dirty="0"/>
              <a:t>for (</a:t>
            </a:r>
            <a:r>
              <a:rPr lang="en-US" altLang="en-US" sz="2400" dirty="0" err="1"/>
              <a:t>int</a:t>
            </a:r>
            <a:r>
              <a:rPr lang="en-US" altLang="en-US" sz="2400" dirty="0"/>
              <a:t> </a:t>
            </a:r>
            <a:r>
              <a:rPr lang="en-US" altLang="en-US" sz="2400" dirty="0" err="1"/>
              <a:t>i</a:t>
            </a:r>
            <a:r>
              <a:rPr lang="en-US" altLang="en-US" sz="2400" dirty="0"/>
              <a:t> = 0; </a:t>
            </a:r>
            <a:r>
              <a:rPr lang="en-US" altLang="en-US" sz="2400" dirty="0" err="1"/>
              <a:t>i</a:t>
            </a:r>
            <a:r>
              <a:rPr lang="en-US" altLang="en-US" sz="2400" dirty="0"/>
              <a:t> &lt; </a:t>
            </a:r>
            <a:r>
              <a:rPr lang="en-US" altLang="en-US" sz="2400" u="sng" dirty="0" err="1">
                <a:solidFill>
                  <a:srgbClr val="FF0000"/>
                </a:solidFill>
              </a:rPr>
              <a:t>values.size</a:t>
            </a:r>
            <a:r>
              <a:rPr lang="en-US" altLang="en-US" sz="2400" u="sng" dirty="0">
                <a:solidFill>
                  <a:srgbClr val="FF0000"/>
                </a:solidFill>
              </a:rPr>
              <a:t>(); </a:t>
            </a:r>
            <a:r>
              <a:rPr lang="en-US" altLang="en-US" sz="2400" dirty="0" err="1"/>
              <a:t>i</a:t>
            </a:r>
            <a:r>
              <a:rPr lang="en-US" altLang="en-US" sz="2400" dirty="0"/>
              <a:t>++)</a:t>
            </a:r>
            <a:br>
              <a:rPr lang="en-US" altLang="en-US" sz="2400" dirty="0"/>
            </a:br>
            <a:r>
              <a:rPr lang="en-US" altLang="en-US" sz="2400" dirty="0"/>
              <a:t>{</a:t>
            </a:r>
            <a:br>
              <a:rPr lang="en-US" altLang="en-US" sz="2400" dirty="0"/>
            </a:br>
            <a:r>
              <a:rPr lang="en-US" altLang="en-US" sz="2400" dirty="0"/>
              <a:t>   </a:t>
            </a:r>
            <a:r>
              <a:rPr lang="en-US" altLang="en-US" sz="2400" dirty="0" err="1"/>
              <a:t>cout</a:t>
            </a:r>
            <a:r>
              <a:rPr lang="en-US" altLang="en-US" sz="2400" dirty="0"/>
              <a:t> &lt;&lt; values[</a:t>
            </a:r>
            <a:r>
              <a:rPr lang="en-US" altLang="en-US" sz="2400" dirty="0" err="1"/>
              <a:t>i</a:t>
            </a:r>
            <a:r>
              <a:rPr lang="en-US" altLang="en-US" sz="2400" dirty="0"/>
              <a:t>] &lt;&lt; </a:t>
            </a:r>
            <a:r>
              <a:rPr lang="en-US" altLang="en-US" sz="2400" dirty="0" err="1"/>
              <a:t>endl</a:t>
            </a:r>
            <a:r>
              <a:rPr lang="en-US" altLang="en-US" sz="2400" dirty="0"/>
              <a:t>;</a:t>
            </a:r>
          </a:p>
          <a:p>
            <a:pPr lvl="3" algn="l" eaLnBrk="1" hangingPunct="1"/>
            <a:r>
              <a:rPr lang="en-US" altLang="en-US" sz="2400" dirty="0"/>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54307" name="Rectangle 2"/>
          <p:cNvSpPr>
            <a:spLocks noGrp="1" noChangeArrowheads="1"/>
          </p:cNvSpPr>
          <p:nvPr>
            <p:ph type="title"/>
          </p:nvPr>
        </p:nvSpPr>
        <p:spPr>
          <a:xfrm>
            <a:off x="0" y="152400"/>
            <a:ext cx="9144000" cy="533400"/>
          </a:xfrm>
        </p:spPr>
        <p:txBody>
          <a:bodyPr/>
          <a:lstStyle/>
          <a:p>
            <a:pPr eaLnBrk="1" hangingPunct="1"/>
            <a:r>
              <a:rPr lang="en-US" altLang="en-US" dirty="0">
                <a:latin typeface="Courier New" panose="02070309020205020404" pitchFamily="49" charset="0"/>
                <a:cs typeface="Courier New" panose="02070309020205020404" pitchFamily="49" charset="0"/>
              </a:rPr>
              <a:t>vector</a:t>
            </a:r>
            <a:r>
              <a:rPr lang="en-US" altLang="en-US" dirty="0"/>
              <a:t> Parameters to Functions</a:t>
            </a:r>
          </a:p>
        </p:txBody>
      </p:sp>
      <p:sp>
        <p:nvSpPr>
          <p:cNvPr id="1246211" name="Rectangle 3"/>
          <p:cNvSpPr>
            <a:spLocks noGrp="1" noChangeArrowheads="1"/>
          </p:cNvSpPr>
          <p:nvPr>
            <p:ph type="body" idx="1"/>
          </p:nvPr>
        </p:nvSpPr>
        <p:spPr>
          <a:xfrm>
            <a:off x="0" y="798512"/>
            <a:ext cx="8996362" cy="5413375"/>
          </a:xfrm>
        </p:spPr>
        <p:txBody>
          <a:bodyPr/>
          <a:lstStyle/>
          <a:p>
            <a:pPr eaLnBrk="1" hangingPunct="1">
              <a:buFontTx/>
              <a:buNone/>
            </a:pPr>
            <a:r>
              <a:rPr lang="en-US" altLang="en-US" sz="2400" dirty="0"/>
              <a:t>	The following function computes the sum of a </a:t>
            </a:r>
            <a:r>
              <a:rPr lang="en-US" altLang="en-US" sz="2400" dirty="0">
                <a:latin typeface="Courier New" panose="02070309020205020404" pitchFamily="49" charset="0"/>
                <a:cs typeface="Courier New" panose="02070309020205020404" pitchFamily="49" charset="0"/>
              </a:rPr>
              <a:t>vector </a:t>
            </a:r>
            <a:r>
              <a:rPr lang="en-US" altLang="en-US" sz="2400" dirty="0"/>
              <a:t>of floating-point numbers:</a:t>
            </a:r>
          </a:p>
          <a:p>
            <a:pPr eaLnBrk="1" hangingPunct="1">
              <a:buFontTx/>
              <a:buNone/>
            </a:pPr>
            <a:endParaRPr lang="en-US" altLang="en-US" sz="900" dirty="0"/>
          </a:p>
          <a:p>
            <a:pPr eaLnBrk="1" hangingPunct="1">
              <a:buFontTx/>
              <a:buNone/>
            </a:pPr>
            <a:r>
              <a:rPr lang="en-US" altLang="en-US" sz="2400" b="1" dirty="0">
                <a:latin typeface="Courier New" panose="02070309020205020404" pitchFamily="49" charset="0"/>
              </a:rPr>
              <a:t>		double sum(vector&lt;double&gt; values)</a:t>
            </a:r>
            <a:br>
              <a:rPr lang="en-US" altLang="en-US" sz="2400" b="1" dirty="0">
                <a:latin typeface="Courier New" panose="02070309020205020404" pitchFamily="49" charset="0"/>
              </a:rPr>
            </a:br>
            <a:r>
              <a:rPr lang="en-US" altLang="en-US" sz="2400" b="1" dirty="0">
                <a:latin typeface="Courier New" panose="02070309020205020404" pitchFamily="49" charset="0"/>
              </a:rPr>
              <a:t>	{</a:t>
            </a:r>
            <a:br>
              <a:rPr lang="en-US" altLang="en-US" sz="2400" b="1" dirty="0">
                <a:latin typeface="Courier New" panose="02070309020205020404" pitchFamily="49" charset="0"/>
              </a:rPr>
            </a:br>
            <a:r>
              <a:rPr lang="en-US" altLang="en-US" sz="2400" b="1" dirty="0">
                <a:latin typeface="Courier New" panose="02070309020205020404" pitchFamily="49" charset="0"/>
              </a:rPr>
              <a:t>	   double total = 0;</a:t>
            </a:r>
            <a:br>
              <a:rPr lang="en-US" altLang="en-US" sz="2400" b="1" dirty="0">
                <a:latin typeface="Courier New" panose="02070309020205020404" pitchFamily="49" charset="0"/>
              </a:rPr>
            </a:br>
            <a:r>
              <a:rPr lang="en-US" altLang="en-US" sz="2400" b="1" dirty="0">
                <a:latin typeface="Courier New" panose="02070309020205020404" pitchFamily="49" charset="0"/>
              </a:rPr>
              <a:t>	   for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0;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&lt; </a:t>
            </a:r>
            <a:r>
              <a:rPr lang="en-US" altLang="en-US" sz="2400" b="1" dirty="0" err="1">
                <a:latin typeface="Courier New" panose="02070309020205020404" pitchFamily="49" charset="0"/>
              </a:rPr>
              <a:t>values.size</a:t>
            </a:r>
            <a:r>
              <a:rPr lang="en-US" altLang="en-US" sz="2400" b="1" dirty="0">
                <a:latin typeface="Courier New" panose="02070309020205020404" pitchFamily="49" charset="0"/>
              </a:rPr>
              <a:t>(); </a:t>
            </a:r>
            <a:r>
              <a:rPr lang="en-US" altLang="en-US" sz="2400" b="1" dirty="0" err="1">
                <a:latin typeface="Courier New" panose="02070309020205020404" pitchFamily="49" charset="0"/>
              </a:rPr>
              <a:t>i</a:t>
            </a:r>
            <a:r>
              <a:rPr lang="en-US" altLang="en-US" sz="2400" b="1" dirty="0">
                <a:latin typeface="Courier New" panose="02070309020205020404" pitchFamily="49" charset="0"/>
              </a:rPr>
              <a:t>++)</a:t>
            </a:r>
            <a:br>
              <a:rPr lang="en-US" altLang="en-US" sz="2400" b="1" dirty="0">
                <a:latin typeface="Courier New" panose="02070309020205020404" pitchFamily="49" charset="0"/>
              </a:rPr>
            </a:br>
            <a:r>
              <a:rPr lang="en-US" altLang="en-US" sz="2400" b="1" dirty="0">
                <a:latin typeface="Courier New" panose="02070309020205020404" pitchFamily="49" charset="0"/>
              </a:rPr>
              <a:t>	   {</a:t>
            </a:r>
            <a:br>
              <a:rPr lang="en-US" altLang="en-US" sz="2400" b="1" dirty="0">
                <a:latin typeface="Courier New" panose="02070309020205020404" pitchFamily="49" charset="0"/>
              </a:rPr>
            </a:br>
            <a:r>
              <a:rPr lang="en-US" altLang="en-US" sz="2400" b="1" dirty="0">
                <a:latin typeface="Courier New" panose="02070309020205020404" pitchFamily="49" charset="0"/>
              </a:rPr>
              <a:t>	      total = total + values[</a:t>
            </a:r>
            <a:r>
              <a:rPr lang="en-US" altLang="en-US" sz="2400" b="1" dirty="0" err="1">
                <a:latin typeface="Courier New" panose="02070309020205020404" pitchFamily="49" charset="0"/>
              </a:rPr>
              <a:t>i</a:t>
            </a:r>
            <a:r>
              <a:rPr lang="en-US" altLang="en-US" sz="2400" b="1" dirty="0">
                <a:latin typeface="Courier New" panose="02070309020205020404" pitchFamily="49" charset="0"/>
              </a:rPr>
              <a:t>];</a:t>
            </a:r>
            <a:br>
              <a:rPr lang="en-US" altLang="en-US" sz="2400" b="1" dirty="0">
                <a:latin typeface="Courier New" panose="02070309020205020404" pitchFamily="49" charset="0"/>
              </a:rPr>
            </a:br>
            <a:r>
              <a:rPr lang="en-US" altLang="en-US" sz="2400" b="1" dirty="0">
                <a:latin typeface="Courier New" panose="02070309020205020404" pitchFamily="49" charset="0"/>
              </a:rPr>
              <a:t>	   }</a:t>
            </a:r>
            <a:br>
              <a:rPr lang="en-US" altLang="en-US" sz="2400" b="1" dirty="0">
                <a:latin typeface="Courier New" panose="02070309020205020404" pitchFamily="49" charset="0"/>
              </a:rPr>
            </a:br>
            <a:r>
              <a:rPr lang="en-US" altLang="en-US" sz="2400" b="1" dirty="0">
                <a:latin typeface="Courier New" panose="02070309020205020404" pitchFamily="49" charset="0"/>
              </a:rPr>
              <a:t>	   return total;</a:t>
            </a:r>
            <a:br>
              <a:rPr lang="en-US" altLang="en-US" sz="2400" b="1" dirty="0">
                <a:latin typeface="Courier New" panose="02070309020205020404" pitchFamily="49" charset="0"/>
              </a:rPr>
            </a:br>
            <a:r>
              <a:rPr lang="en-US" altLang="en-US" sz="2400" b="1" dirty="0">
                <a:latin typeface="Courier New" panose="02070309020205020404" pitchFamily="49" charset="0"/>
              </a:rPr>
              <a:t>	}</a:t>
            </a:r>
          </a:p>
          <a:p>
            <a:pPr algn="ctr" eaLnBrk="1" hangingPunct="1">
              <a:buFontTx/>
              <a:buNone/>
            </a:pPr>
            <a:r>
              <a:rPr lang="en-US" altLang="en-US" sz="2000" dirty="0"/>
              <a:t>This function </a:t>
            </a:r>
            <a:r>
              <a:rPr lang="en-US" altLang="en-US" sz="2000" i="1" dirty="0"/>
              <a:t>visits</a:t>
            </a:r>
            <a:r>
              <a:rPr lang="en-US" altLang="en-US" sz="2000" dirty="0"/>
              <a:t> the </a:t>
            </a:r>
            <a:r>
              <a:rPr lang="en-US" altLang="en-US" sz="2000" dirty="0">
                <a:latin typeface="Courier New" panose="02070309020205020404" pitchFamily="49" charset="0"/>
                <a:cs typeface="Courier New" panose="02070309020205020404" pitchFamily="49" charset="0"/>
              </a:rPr>
              <a:t>vector </a:t>
            </a:r>
            <a:r>
              <a:rPr lang="en-US" altLang="en-US" sz="2000" dirty="0"/>
              <a:t>elements, but does </a:t>
            </a:r>
            <a:r>
              <a:rPr lang="en-US" altLang="en-US" sz="2000" i="1" u="sng" dirty="0"/>
              <a:t>not</a:t>
            </a:r>
            <a:r>
              <a:rPr lang="en-US" altLang="en-US" sz="2000" dirty="0"/>
              <a:t> </a:t>
            </a:r>
            <a:r>
              <a:rPr lang="en-US" altLang="en-US" sz="2000" i="1" dirty="0"/>
              <a:t>change</a:t>
            </a:r>
            <a:r>
              <a:rPr lang="en-US" altLang="en-US" sz="2000" dirty="0"/>
              <a:t> them.</a:t>
            </a:r>
          </a:p>
          <a:p>
            <a:pPr algn="ctr" eaLnBrk="1" hangingPunct="1">
              <a:buFontTx/>
              <a:buNone/>
            </a:pPr>
            <a:r>
              <a:rPr lang="en-US" altLang="en-US" sz="2400" dirty="0">
                <a:solidFill>
                  <a:srgbClr val="FF0000"/>
                </a:solidFill>
              </a:rPr>
              <a:t>Unlike an array,  a </a:t>
            </a:r>
            <a:r>
              <a:rPr lang="en-US" altLang="en-US" sz="2400" dirty="0">
                <a:solidFill>
                  <a:srgbClr val="FF0000"/>
                </a:solidFill>
                <a:latin typeface="Courier New" panose="02070309020205020404" pitchFamily="49" charset="0"/>
                <a:cs typeface="Courier New" panose="02070309020205020404" pitchFamily="49" charset="0"/>
              </a:rPr>
              <a:t>vector</a:t>
            </a:r>
            <a:r>
              <a:rPr lang="en-US" altLang="en-US" sz="2400" dirty="0">
                <a:solidFill>
                  <a:srgbClr val="FF0000"/>
                </a:solidFill>
              </a:rPr>
              <a:t> is </a:t>
            </a:r>
            <a:r>
              <a:rPr lang="en-US" altLang="en-US" sz="2400" i="1" u="sng" dirty="0">
                <a:solidFill>
                  <a:srgbClr val="FF0000"/>
                </a:solidFill>
              </a:rPr>
              <a:t>passed by value </a:t>
            </a:r>
            <a:r>
              <a:rPr lang="en-US" altLang="en-US" sz="2400" dirty="0">
                <a:solidFill>
                  <a:srgbClr val="FF0000"/>
                </a:solidFill>
              </a:rPr>
              <a:t>(copied) to a function, not passed by reference.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55331" name="Rectangle 2"/>
          <p:cNvSpPr>
            <a:spLocks noGrp="1" noChangeArrowheads="1"/>
          </p:cNvSpPr>
          <p:nvPr>
            <p:ph type="title"/>
          </p:nvPr>
        </p:nvSpPr>
        <p:spPr>
          <a:xfrm>
            <a:off x="0" y="152400"/>
            <a:ext cx="9144000" cy="533400"/>
          </a:xfrm>
        </p:spPr>
        <p:txBody>
          <a:bodyPr/>
          <a:lstStyle/>
          <a:p>
            <a:pPr eaLnBrk="1" hangingPunct="1"/>
            <a:r>
              <a:rPr lang="en-US" altLang="en-US" dirty="0">
                <a:latin typeface="Courier New" panose="02070309020205020404" pitchFamily="49" charset="0"/>
                <a:cs typeface="Courier New" panose="02070309020205020404" pitchFamily="49" charset="0"/>
              </a:rPr>
              <a:t>vector </a:t>
            </a:r>
            <a:r>
              <a:rPr lang="en-US" altLang="en-US" dirty="0"/>
              <a:t>Parameters – Changing the Values with </a:t>
            </a:r>
            <a:r>
              <a:rPr lang="en-US" altLang="en-US" sz="2800" dirty="0">
                <a:latin typeface="Courier New" panose="02070309020205020404" pitchFamily="49" charset="0"/>
                <a:cs typeface="Courier New" panose="02070309020205020404" pitchFamily="49" charset="0"/>
              </a:rPr>
              <a:t>&amp;</a:t>
            </a:r>
          </a:p>
        </p:txBody>
      </p:sp>
      <p:sp>
        <p:nvSpPr>
          <p:cNvPr id="355332" name="Rectangle 3"/>
          <p:cNvSpPr>
            <a:spLocks noGrp="1" noChangeArrowheads="1"/>
          </p:cNvSpPr>
          <p:nvPr>
            <p:ph type="body" idx="1"/>
          </p:nvPr>
        </p:nvSpPr>
        <p:spPr>
          <a:xfrm>
            <a:off x="36513" y="947738"/>
            <a:ext cx="9107487" cy="5413375"/>
          </a:xfrm>
        </p:spPr>
        <p:txBody>
          <a:bodyPr/>
          <a:lstStyle/>
          <a:p>
            <a:pPr eaLnBrk="1" hangingPunct="1">
              <a:buFontTx/>
              <a:buNone/>
            </a:pPr>
            <a:r>
              <a:rPr lang="en-US" altLang="en-US" sz="2400" dirty="0"/>
              <a:t>	If the function </a:t>
            </a:r>
            <a:r>
              <a:rPr lang="en-US" altLang="en-US" sz="2400" i="1" u="sng" dirty="0"/>
              <a:t>should</a:t>
            </a:r>
            <a:r>
              <a:rPr lang="en-US" altLang="en-US" sz="2400" dirty="0"/>
              <a:t> </a:t>
            </a:r>
            <a:r>
              <a:rPr lang="en-US" altLang="en-US" sz="2400" i="1" dirty="0"/>
              <a:t>change </a:t>
            </a:r>
            <a:r>
              <a:rPr lang="en-US" altLang="en-US" sz="2400" dirty="0"/>
              <a:t>the values stored in the </a:t>
            </a:r>
            <a:r>
              <a:rPr lang="en-US" altLang="en-US" sz="2400" dirty="0">
                <a:latin typeface="Courier New" panose="02070309020205020404" pitchFamily="49" charset="0"/>
                <a:cs typeface="Courier New" panose="02070309020205020404" pitchFamily="49" charset="0"/>
              </a:rPr>
              <a:t>vector</a:t>
            </a:r>
            <a:r>
              <a:rPr lang="en-US" altLang="en-US" sz="2400" dirty="0"/>
              <a:t>, then a </a:t>
            </a:r>
            <a:r>
              <a:rPr lang="en-US" altLang="en-US" sz="2400" dirty="0">
                <a:latin typeface="Courier New" panose="02070309020205020404" pitchFamily="49" charset="0"/>
                <a:cs typeface="Courier New" panose="02070309020205020404" pitchFamily="49" charset="0"/>
              </a:rPr>
              <a:t>vector</a:t>
            </a:r>
            <a:r>
              <a:rPr lang="en-US" altLang="en-US" sz="2400" dirty="0"/>
              <a:t> reference must be passed, just like with </a:t>
            </a:r>
            <a:r>
              <a:rPr lang="en-US" altLang="en-US" sz="2400" dirty="0" err="1">
                <a:latin typeface="Courier New" panose="02070309020205020404" pitchFamily="49" charset="0"/>
                <a:cs typeface="Courier New" panose="02070309020205020404" pitchFamily="49" charset="0"/>
              </a:rPr>
              <a:t>int</a:t>
            </a:r>
            <a:r>
              <a:rPr lang="en-US" altLang="en-US" sz="2400" dirty="0"/>
              <a:t> and </a:t>
            </a:r>
            <a:r>
              <a:rPr lang="en-US" altLang="en-US" sz="2400" dirty="0">
                <a:latin typeface="Courier New" panose="02070309020205020404" pitchFamily="49" charset="0"/>
                <a:cs typeface="Courier New" panose="02070309020205020404" pitchFamily="49" charset="0"/>
              </a:rPr>
              <a:t>double</a:t>
            </a:r>
            <a:r>
              <a:rPr lang="en-US" altLang="en-US" sz="2400" dirty="0"/>
              <a:t> reference parameters. The </a:t>
            </a:r>
            <a:r>
              <a:rPr lang="en-US" altLang="en-US" sz="2400" dirty="0">
                <a:latin typeface="Courier New" panose="02070309020205020404" pitchFamily="49" charset="0"/>
                <a:cs typeface="Courier New" panose="02070309020205020404" pitchFamily="49" charset="0"/>
              </a:rPr>
              <a:t>&amp;</a:t>
            </a:r>
            <a:r>
              <a:rPr lang="en-US" altLang="en-US" sz="2400" dirty="0"/>
              <a:t> goes after the </a:t>
            </a:r>
            <a:r>
              <a:rPr lang="en-US" altLang="en-US" sz="2400" dirty="0">
                <a:latin typeface="Courier New" panose="02070309020205020404" pitchFamily="49" charset="0"/>
                <a:cs typeface="Courier New" panose="02070309020205020404" pitchFamily="49" charset="0"/>
              </a:rPr>
              <a:t>&lt;type&gt;</a:t>
            </a:r>
            <a:r>
              <a:rPr lang="en-US" altLang="en-US" sz="2400" dirty="0"/>
              <a:t>:</a:t>
            </a:r>
          </a:p>
          <a:p>
            <a:pPr eaLnBrk="1" hangingPunct="1">
              <a:buFontTx/>
              <a:buNone/>
            </a:pPr>
            <a:endParaRPr lang="en-US" altLang="en-US" sz="2400" dirty="0"/>
          </a:p>
          <a:p>
            <a:pPr marL="0" lvl="0" indent="0" eaLnBrk="1" hangingPunct="1">
              <a:lnSpc>
                <a:spcPct val="80000"/>
              </a:lnSpc>
              <a:buNone/>
            </a:pPr>
            <a:r>
              <a:rPr lang="en-US" altLang="en-US" sz="2100" b="1" kern="1200" dirty="0">
                <a:solidFill>
                  <a:srgbClr val="000000"/>
                </a:solidFill>
                <a:latin typeface="Courier New" panose="02070309020205020404" pitchFamily="49" charset="0"/>
                <a:cs typeface="+mn-cs"/>
              </a:rPr>
              <a:t>void multiply(vector&lt;double&gt;</a:t>
            </a:r>
            <a:r>
              <a:rPr lang="en-US" altLang="en-US" sz="3600" b="1" kern="1200" baseline="-4000" dirty="0">
                <a:solidFill>
                  <a:srgbClr val="000000"/>
                </a:solidFill>
                <a:latin typeface="Courier New" panose="02070309020205020404" pitchFamily="49" charset="0"/>
                <a:cs typeface="+mn-cs"/>
              </a:rPr>
              <a:t>&amp;</a:t>
            </a:r>
            <a:r>
              <a:rPr lang="en-US" altLang="en-US" sz="2000" b="1" kern="1200" dirty="0">
                <a:solidFill>
                  <a:srgbClr val="000000"/>
                </a:solidFill>
                <a:latin typeface="Courier New" panose="02070309020205020404" pitchFamily="49" charset="0"/>
                <a:cs typeface="+mn-cs"/>
              </a:rPr>
              <a:t> </a:t>
            </a:r>
            <a:r>
              <a:rPr lang="en-US" altLang="en-US" sz="2100" b="1" kern="1200" dirty="0">
                <a:solidFill>
                  <a:srgbClr val="000000"/>
                </a:solidFill>
                <a:latin typeface="Courier New" panose="02070309020205020404" pitchFamily="49" charset="0"/>
                <a:cs typeface="+mn-cs"/>
              </a:rPr>
              <a:t>values, double factor)</a:t>
            </a:r>
            <a:br>
              <a:rPr lang="en-US" altLang="en-US" sz="2200" b="1" kern="1200" dirty="0">
                <a:solidFill>
                  <a:srgbClr val="000000"/>
                </a:solidFill>
                <a:latin typeface="Courier New" panose="02070309020205020404" pitchFamily="49" charset="0"/>
                <a:cs typeface="+mn-cs"/>
              </a:rPr>
            </a:br>
            <a:r>
              <a:rPr lang="en-US" altLang="en-US" sz="1900" b="1" kern="1200" dirty="0">
                <a:solidFill>
                  <a:srgbClr val="000000"/>
                </a:solidFill>
                <a:latin typeface="Courier New" panose="02070309020205020404" pitchFamily="49" charset="0"/>
                <a:cs typeface="+mn-cs"/>
              </a:rPr>
              <a:t>{</a:t>
            </a:r>
            <a:br>
              <a:rPr lang="en-US" altLang="en-US" sz="1900" b="1" kern="1200" dirty="0">
                <a:solidFill>
                  <a:srgbClr val="000000"/>
                </a:solidFill>
                <a:latin typeface="Courier New" panose="02070309020205020404" pitchFamily="49" charset="0"/>
                <a:cs typeface="+mn-cs"/>
              </a:rPr>
            </a:br>
            <a:r>
              <a:rPr lang="en-US" altLang="en-US" sz="2200" b="1" kern="1200" dirty="0">
                <a:solidFill>
                  <a:srgbClr val="000000"/>
                </a:solidFill>
                <a:latin typeface="Courier New" panose="02070309020205020404" pitchFamily="49" charset="0"/>
                <a:cs typeface="+mn-cs"/>
              </a:rPr>
              <a:t>	for (</a:t>
            </a:r>
            <a:r>
              <a:rPr lang="en-US" altLang="en-US" sz="2200" b="1" kern="1200" dirty="0" err="1">
                <a:solidFill>
                  <a:srgbClr val="000000"/>
                </a:solidFill>
                <a:latin typeface="Courier New" panose="02070309020205020404" pitchFamily="49" charset="0"/>
                <a:cs typeface="+mn-cs"/>
              </a:rPr>
              <a:t>int</a:t>
            </a:r>
            <a:r>
              <a:rPr lang="en-US" altLang="en-US" sz="2200" b="1" kern="1200" dirty="0">
                <a:solidFill>
                  <a:srgbClr val="000000"/>
                </a:solidFill>
                <a:latin typeface="Courier New" panose="02070309020205020404" pitchFamily="49" charset="0"/>
                <a:cs typeface="+mn-cs"/>
              </a:rPr>
              <a:t> </a:t>
            </a:r>
            <a:r>
              <a:rPr lang="en-US" altLang="en-US" sz="2200" b="1" kern="1200" dirty="0" err="1">
                <a:solidFill>
                  <a:srgbClr val="000000"/>
                </a:solidFill>
                <a:latin typeface="Courier New" panose="02070309020205020404" pitchFamily="49" charset="0"/>
                <a:cs typeface="+mn-cs"/>
              </a:rPr>
              <a:t>i</a:t>
            </a:r>
            <a:r>
              <a:rPr lang="en-US" altLang="en-US" sz="2200" b="1" kern="1200" dirty="0">
                <a:solidFill>
                  <a:srgbClr val="000000"/>
                </a:solidFill>
                <a:latin typeface="Courier New" panose="02070309020205020404" pitchFamily="49" charset="0"/>
                <a:cs typeface="+mn-cs"/>
              </a:rPr>
              <a:t> = 0; </a:t>
            </a:r>
            <a:r>
              <a:rPr lang="en-US" altLang="en-US" sz="2200" b="1" kern="1200" dirty="0" err="1">
                <a:solidFill>
                  <a:srgbClr val="000000"/>
                </a:solidFill>
                <a:latin typeface="Courier New" panose="02070309020205020404" pitchFamily="49" charset="0"/>
                <a:cs typeface="+mn-cs"/>
              </a:rPr>
              <a:t>i</a:t>
            </a:r>
            <a:r>
              <a:rPr lang="en-US" altLang="en-US" sz="2200" b="1" kern="1200" dirty="0">
                <a:solidFill>
                  <a:srgbClr val="000000"/>
                </a:solidFill>
                <a:latin typeface="Courier New" panose="02070309020205020404" pitchFamily="49" charset="0"/>
                <a:cs typeface="+mn-cs"/>
              </a:rPr>
              <a:t> &lt; </a:t>
            </a:r>
            <a:r>
              <a:rPr lang="en-US" altLang="en-US" sz="2200" b="1" kern="1200" dirty="0" err="1">
                <a:solidFill>
                  <a:srgbClr val="000000"/>
                </a:solidFill>
                <a:latin typeface="Courier New" panose="02070309020205020404" pitchFamily="49" charset="0"/>
                <a:cs typeface="+mn-cs"/>
              </a:rPr>
              <a:t>values.size</a:t>
            </a:r>
            <a:r>
              <a:rPr lang="en-US" altLang="en-US" sz="2200" b="1" kern="1200" dirty="0">
                <a:solidFill>
                  <a:srgbClr val="000000"/>
                </a:solidFill>
                <a:latin typeface="Courier New" panose="02070309020205020404" pitchFamily="49" charset="0"/>
                <a:cs typeface="+mn-cs"/>
              </a:rPr>
              <a:t>(); </a:t>
            </a:r>
            <a:r>
              <a:rPr lang="en-US" altLang="en-US" sz="2200" b="1" kern="1200" dirty="0" err="1">
                <a:solidFill>
                  <a:srgbClr val="000000"/>
                </a:solidFill>
                <a:latin typeface="Courier New" panose="02070309020205020404" pitchFamily="49" charset="0"/>
                <a:cs typeface="+mn-cs"/>
              </a:rPr>
              <a:t>i</a:t>
            </a:r>
            <a:r>
              <a:rPr lang="en-US" altLang="en-US" sz="2200" b="1" kern="1200" dirty="0">
                <a:solidFill>
                  <a:srgbClr val="000000"/>
                </a:solidFill>
                <a:latin typeface="Courier New" panose="02070309020205020404" pitchFamily="49" charset="0"/>
                <a:cs typeface="+mn-cs"/>
              </a:rPr>
              <a:t>++)</a:t>
            </a:r>
            <a:br>
              <a:rPr lang="en-US" altLang="en-US" sz="2200" b="1" kern="1200" dirty="0">
                <a:solidFill>
                  <a:srgbClr val="000000"/>
                </a:solidFill>
                <a:latin typeface="Courier New" panose="02070309020205020404" pitchFamily="49" charset="0"/>
                <a:cs typeface="+mn-cs"/>
              </a:rPr>
            </a:br>
            <a:r>
              <a:rPr lang="en-US" altLang="en-US" sz="2200" b="1" kern="1200" dirty="0">
                <a:solidFill>
                  <a:srgbClr val="000000"/>
                </a:solidFill>
                <a:latin typeface="Courier New" panose="02070309020205020404" pitchFamily="49" charset="0"/>
                <a:cs typeface="+mn-cs"/>
              </a:rPr>
              <a:t>	{</a:t>
            </a:r>
            <a:br>
              <a:rPr lang="en-US" altLang="en-US" sz="2200" b="1" kern="1200" dirty="0">
                <a:solidFill>
                  <a:srgbClr val="000000"/>
                </a:solidFill>
                <a:latin typeface="Courier New" panose="02070309020205020404" pitchFamily="49" charset="0"/>
                <a:cs typeface="+mn-cs"/>
              </a:rPr>
            </a:br>
            <a:r>
              <a:rPr lang="en-US" altLang="en-US" sz="2200" b="1" kern="1200" dirty="0">
                <a:solidFill>
                  <a:srgbClr val="000000"/>
                </a:solidFill>
                <a:latin typeface="Courier New" panose="02070309020205020404" pitchFamily="49" charset="0"/>
                <a:cs typeface="+mn-cs"/>
              </a:rPr>
              <a:t>	   values[</a:t>
            </a:r>
            <a:r>
              <a:rPr lang="en-US" altLang="en-US" sz="2200" b="1" kern="1200" dirty="0" err="1">
                <a:solidFill>
                  <a:srgbClr val="000000"/>
                </a:solidFill>
                <a:latin typeface="Courier New" panose="02070309020205020404" pitchFamily="49" charset="0"/>
                <a:cs typeface="+mn-cs"/>
              </a:rPr>
              <a:t>i</a:t>
            </a:r>
            <a:r>
              <a:rPr lang="en-US" altLang="en-US" sz="2200" b="1" kern="1200" dirty="0">
                <a:solidFill>
                  <a:srgbClr val="000000"/>
                </a:solidFill>
                <a:latin typeface="Courier New" panose="02070309020205020404" pitchFamily="49" charset="0"/>
                <a:cs typeface="+mn-cs"/>
              </a:rPr>
              <a:t>] = values[</a:t>
            </a:r>
            <a:r>
              <a:rPr lang="en-US" altLang="en-US" sz="2200" b="1" kern="1200" dirty="0" err="1">
                <a:solidFill>
                  <a:srgbClr val="000000"/>
                </a:solidFill>
                <a:latin typeface="Courier New" panose="02070309020205020404" pitchFamily="49" charset="0"/>
                <a:cs typeface="+mn-cs"/>
              </a:rPr>
              <a:t>i</a:t>
            </a:r>
            <a:r>
              <a:rPr lang="en-US" altLang="en-US" sz="2200" b="1" kern="1200" dirty="0">
                <a:solidFill>
                  <a:srgbClr val="000000"/>
                </a:solidFill>
                <a:latin typeface="Courier New" panose="02070309020205020404" pitchFamily="49" charset="0"/>
                <a:cs typeface="+mn-cs"/>
              </a:rPr>
              <a:t>] * factor;</a:t>
            </a:r>
            <a:br>
              <a:rPr lang="en-US" altLang="en-US" sz="2200" b="1" kern="1200" dirty="0">
                <a:solidFill>
                  <a:srgbClr val="000000"/>
                </a:solidFill>
                <a:latin typeface="Courier New" panose="02070309020205020404" pitchFamily="49" charset="0"/>
                <a:cs typeface="+mn-cs"/>
              </a:rPr>
            </a:br>
            <a:r>
              <a:rPr lang="en-US" altLang="en-US" sz="2200" b="1" kern="1200" dirty="0">
                <a:solidFill>
                  <a:srgbClr val="000000"/>
                </a:solidFill>
                <a:latin typeface="Courier New" panose="02070309020205020404" pitchFamily="49" charset="0"/>
                <a:cs typeface="+mn-cs"/>
              </a:rPr>
              <a:t>	}</a:t>
            </a:r>
            <a:br>
              <a:rPr lang="en-US" altLang="en-US" sz="2200" b="1" kern="1200" dirty="0">
                <a:solidFill>
                  <a:srgbClr val="000000"/>
                </a:solidFill>
                <a:latin typeface="Courier New" panose="02070309020205020404" pitchFamily="49" charset="0"/>
                <a:cs typeface="+mn-cs"/>
              </a:rPr>
            </a:br>
            <a:r>
              <a:rPr lang="en-US" altLang="en-US" sz="2200" b="1" kern="1200" dirty="0">
                <a:solidFill>
                  <a:srgbClr val="000000"/>
                </a:solidFill>
                <a:latin typeface="Courier New" panose="02070309020205020404" pitchFamily="49" charset="0"/>
                <a:cs typeface="+mn-cs"/>
              </a:rPr>
              <a:t>}</a:t>
            </a:r>
          </a:p>
          <a:p>
            <a:pPr eaLnBrk="1" hangingPunct="1">
              <a:buFontTx/>
              <a:buNone/>
            </a:pPr>
            <a:endParaRPr lang="en-US" altLang="en-US" sz="2400" dirty="0"/>
          </a:p>
          <a:p>
            <a:pPr eaLnBrk="1" hangingPunct="1">
              <a:buFontTx/>
              <a:buNone/>
            </a:pPr>
            <a:endParaRPr lang="en-US" altLang="en-US" sz="2400" dirty="0"/>
          </a:p>
          <a:p>
            <a:pPr eaLnBrk="1" hangingPunct="1">
              <a:buFontTx/>
              <a:buNone/>
            </a:pPr>
            <a:endParaRPr lang="en-US" altLang="en-US" sz="24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a:p>
            <a:pPr eaLnBrk="1" hangingPunct="1">
              <a:buFontTx/>
              <a:buNone/>
            </a:pPr>
            <a:endParaRPr lang="en-US" altLang="en-US" sz="9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Efficiency, a Constant </a:t>
            </a:r>
            <a:r>
              <a:rPr lang="en-US" dirty="0">
                <a:latin typeface="Courier New" panose="02070309020205020404" pitchFamily="49" charset="0"/>
                <a:cs typeface="Courier New" panose="02070309020205020404" pitchFamily="49" charset="0"/>
              </a:rPr>
              <a:t>vector </a:t>
            </a:r>
            <a:r>
              <a:rPr lang="en-US" dirty="0"/>
              <a:t>Reference</a:t>
            </a:r>
          </a:p>
        </p:txBody>
      </p:sp>
      <p:sp>
        <p:nvSpPr>
          <p:cNvPr id="3" name="Content Placeholder 2"/>
          <p:cNvSpPr>
            <a:spLocks noGrp="1"/>
          </p:cNvSpPr>
          <p:nvPr>
            <p:ph idx="1"/>
          </p:nvPr>
        </p:nvSpPr>
        <p:spPr>
          <a:xfrm>
            <a:off x="554736" y="960438"/>
            <a:ext cx="8229600" cy="4525962"/>
          </a:xfrm>
        </p:spPr>
        <p:txBody>
          <a:bodyPr/>
          <a:lstStyle/>
          <a:p>
            <a:r>
              <a:rPr lang="en-US" sz="2800" dirty="0"/>
              <a:t>Using a constant reference (Special Topic 5.2) for </a:t>
            </a:r>
            <a:r>
              <a:rPr lang="en-US" sz="2800" dirty="0">
                <a:latin typeface="Courier New" panose="02070309020205020404" pitchFamily="49" charset="0"/>
                <a:cs typeface="Courier New" panose="02070309020205020404" pitchFamily="49" charset="0"/>
              </a:rPr>
              <a:t>vector </a:t>
            </a:r>
            <a:r>
              <a:rPr lang="en-US" sz="2800" dirty="0"/>
              <a:t>parameters avoids the need for the compiled code to copy the </a:t>
            </a:r>
            <a:r>
              <a:rPr lang="en-US" sz="2800" dirty="0">
                <a:latin typeface="Courier New" panose="02070309020205020404" pitchFamily="49" charset="0"/>
                <a:cs typeface="Courier New" panose="02070309020205020404" pitchFamily="49" charset="0"/>
              </a:rPr>
              <a:t>vector</a:t>
            </a:r>
            <a:r>
              <a:rPr lang="en-US" sz="2800" dirty="0"/>
              <a:t> to feed the function, which could be inefficient</a:t>
            </a:r>
          </a:p>
          <a:p>
            <a:r>
              <a:rPr lang="en-US" sz="2800" dirty="0"/>
              <a:t>Works only for parameters the function does not want to modify: </a:t>
            </a:r>
          </a:p>
          <a:p>
            <a:endParaRPr lang="en-US" sz="2800" dirty="0"/>
          </a:p>
          <a:p>
            <a:pPr marL="0" indent="0">
              <a:buNone/>
            </a:pPr>
            <a:r>
              <a:rPr lang="en-US" sz="2800" dirty="0"/>
              <a:t> </a:t>
            </a:r>
            <a:r>
              <a:rPr lang="en-US" sz="2400" b="1" dirty="0">
                <a:latin typeface="Courier New" panose="02070309020205020404" pitchFamily="49" charset="0"/>
                <a:cs typeface="Courier New" panose="02070309020205020404" pitchFamily="49" charset="0"/>
              </a:rPr>
              <a:t>double sum2(</a:t>
            </a:r>
            <a:r>
              <a:rPr lang="en-US" sz="2400" b="1" dirty="0" err="1">
                <a:latin typeface="Courier New" panose="02070309020205020404" pitchFamily="49" charset="0"/>
                <a:cs typeface="Courier New" panose="02070309020205020404" pitchFamily="49" charset="0"/>
              </a:rPr>
              <a:t>const</a:t>
            </a:r>
            <a:r>
              <a:rPr lang="en-US" sz="2400" b="1" dirty="0">
                <a:latin typeface="Courier New" panose="02070309020205020404" pitchFamily="49" charset="0"/>
                <a:cs typeface="Courier New" panose="02070309020205020404" pitchFamily="49" charset="0"/>
              </a:rPr>
              <a:t> vector&lt;double&gt;&amp; values)</a:t>
            </a:r>
          </a:p>
          <a:p>
            <a:pPr marL="0" indent="0">
              <a:buNone/>
            </a:pPr>
            <a:r>
              <a:rPr lang="en-US" sz="2400" b="1" dirty="0">
                <a:latin typeface="Courier New" panose="02070309020205020404" pitchFamily="49" charset="0"/>
                <a:cs typeface="Courier New" panose="02070309020205020404" pitchFamily="49" charset="0"/>
              </a:rPr>
              <a:t>{ … } </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const</a:t>
            </a:r>
            <a:r>
              <a:rPr lang="en-US" sz="2400" b="1" dirty="0">
                <a:latin typeface="Courier New" panose="02070309020205020404" pitchFamily="49" charset="0"/>
                <a:cs typeface="Courier New" panose="02070309020205020404" pitchFamily="49" charset="0"/>
              </a:rPr>
              <a:t> &amp; added for efficiency</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3114407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57379" name="Rectangle 2"/>
          <p:cNvSpPr>
            <a:spLocks noGrp="1" noChangeArrowheads="1"/>
          </p:cNvSpPr>
          <p:nvPr>
            <p:ph type="title"/>
          </p:nvPr>
        </p:nvSpPr>
        <p:spPr>
          <a:xfrm>
            <a:off x="0" y="152400"/>
            <a:ext cx="9144000" cy="533400"/>
          </a:xfrm>
        </p:spPr>
        <p:txBody>
          <a:bodyPr/>
          <a:lstStyle/>
          <a:p>
            <a:pPr eaLnBrk="1" hangingPunct="1"/>
            <a:r>
              <a:rPr lang="en-US" altLang="en-US" dirty="0">
                <a:latin typeface="Courier New" panose="02070309020205020404" pitchFamily="49" charset="0"/>
                <a:cs typeface="Courier New" panose="02070309020205020404" pitchFamily="49" charset="0"/>
              </a:rPr>
              <a:t>vector</a:t>
            </a:r>
            <a:r>
              <a:rPr lang="en-US" altLang="en-US" dirty="0"/>
              <a:t>s Returned from Functions</a:t>
            </a:r>
          </a:p>
        </p:txBody>
      </p:sp>
      <p:sp>
        <p:nvSpPr>
          <p:cNvPr id="1249283" name="Rectangle 3"/>
          <p:cNvSpPr>
            <a:spLocks noGrp="1" noChangeArrowheads="1"/>
          </p:cNvSpPr>
          <p:nvPr>
            <p:ph type="body" idx="1"/>
          </p:nvPr>
        </p:nvSpPr>
        <p:spPr>
          <a:xfrm>
            <a:off x="147638" y="844550"/>
            <a:ext cx="8996362" cy="5413375"/>
          </a:xfrm>
        </p:spPr>
        <p:txBody>
          <a:bodyPr/>
          <a:lstStyle/>
          <a:p>
            <a:pPr eaLnBrk="1" hangingPunct="1">
              <a:buFontTx/>
              <a:buNone/>
            </a:pPr>
            <a:r>
              <a:rPr lang="en-US" altLang="en-US" sz="2400" dirty="0"/>
              <a:t>	Sometimes the function should </a:t>
            </a:r>
            <a:r>
              <a:rPr lang="en-US" altLang="en-US" sz="2400" b="1" i="1" dirty="0">
                <a:latin typeface="Courier New" panose="02070309020205020404" pitchFamily="49" charset="0"/>
              </a:rPr>
              <a:t>return</a:t>
            </a:r>
            <a:r>
              <a:rPr lang="en-US" altLang="en-US" sz="2400" i="1" dirty="0"/>
              <a:t> </a:t>
            </a:r>
            <a:r>
              <a:rPr lang="en-US" altLang="en-US" sz="2400" dirty="0"/>
              <a:t>a </a:t>
            </a:r>
            <a:r>
              <a:rPr lang="en-US" altLang="en-US" sz="2400" b="1" dirty="0">
                <a:latin typeface="Courier New" panose="02070309020205020404" pitchFamily="49" charset="0"/>
                <a:cs typeface="Courier New" panose="02070309020205020404" pitchFamily="49" charset="0"/>
              </a:rPr>
              <a:t>vector.</a:t>
            </a:r>
          </a:p>
          <a:p>
            <a:pPr eaLnBrk="1" hangingPunct="1">
              <a:buFontTx/>
              <a:buNone/>
            </a:pPr>
            <a:r>
              <a:rPr lang="en-US" altLang="en-US" sz="2400" dirty="0"/>
              <a:t>	Vectors are no different from any other data types in this regard.</a:t>
            </a:r>
          </a:p>
          <a:p>
            <a:pPr eaLnBrk="1" hangingPunct="1">
              <a:buFontTx/>
              <a:buNone/>
            </a:pPr>
            <a:r>
              <a:rPr lang="en-US" altLang="en-US" sz="2400" dirty="0"/>
              <a:t>	Simply declare and build up the result in the function and return it:</a:t>
            </a:r>
          </a:p>
          <a:p>
            <a:pPr eaLnBrk="1" hangingPunct="1">
              <a:buFontTx/>
              <a:buNone/>
            </a:pPr>
            <a:endParaRPr lang="en-US" altLang="en-US" sz="1200" dirty="0"/>
          </a:p>
          <a:p>
            <a:pPr eaLnBrk="1" hangingPunct="1">
              <a:lnSpc>
                <a:spcPct val="75000"/>
              </a:lnSpc>
              <a:buFontTx/>
              <a:buNone/>
            </a:pPr>
            <a:r>
              <a:rPr lang="en-US" altLang="en-US" sz="2400" b="1" dirty="0">
                <a:latin typeface="Courier New" panose="02070309020205020404" pitchFamily="49" charset="0"/>
              </a:rPr>
              <a:t>		vector&lt;</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&gt; squares(</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n)</a:t>
            </a:r>
            <a:br>
              <a:rPr lang="en-US" altLang="en-US" sz="2400" b="1" dirty="0">
                <a:latin typeface="Courier New" panose="02070309020205020404" pitchFamily="49" charset="0"/>
              </a:rPr>
            </a:br>
            <a:r>
              <a:rPr lang="en-US" altLang="en-US" sz="2400" b="1" dirty="0">
                <a:latin typeface="Courier New" panose="02070309020205020404" pitchFamily="49" charset="0"/>
              </a:rPr>
              <a:t>	{</a:t>
            </a:r>
            <a:br>
              <a:rPr lang="en-US" altLang="en-US" sz="2400" b="1" dirty="0">
                <a:latin typeface="Courier New" panose="02070309020205020404" pitchFamily="49" charset="0"/>
              </a:rPr>
            </a:br>
            <a:r>
              <a:rPr lang="en-US" altLang="en-US" sz="2400" b="1" dirty="0">
                <a:latin typeface="Courier New" panose="02070309020205020404" pitchFamily="49" charset="0"/>
              </a:rPr>
              <a:t>	   vector&lt;</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&gt; result;</a:t>
            </a:r>
            <a:br>
              <a:rPr lang="en-US" altLang="en-US" sz="2400" b="1" dirty="0">
                <a:latin typeface="Courier New" panose="02070309020205020404" pitchFamily="49" charset="0"/>
              </a:rPr>
            </a:br>
            <a:r>
              <a:rPr lang="en-US" altLang="en-US" sz="2400" b="1" dirty="0">
                <a:latin typeface="Courier New" panose="02070309020205020404" pitchFamily="49" charset="0"/>
              </a:rPr>
              <a:t>	   for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0;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&lt; n; </a:t>
            </a:r>
            <a:r>
              <a:rPr lang="en-US" altLang="en-US" sz="2400" b="1" dirty="0" err="1">
                <a:latin typeface="Courier New" panose="02070309020205020404" pitchFamily="49" charset="0"/>
              </a:rPr>
              <a:t>i</a:t>
            </a:r>
            <a:r>
              <a:rPr lang="en-US" altLang="en-US" sz="2400" b="1" dirty="0">
                <a:latin typeface="Courier New" panose="02070309020205020404" pitchFamily="49" charset="0"/>
              </a:rPr>
              <a:t>++)</a:t>
            </a:r>
            <a:br>
              <a:rPr lang="en-US" altLang="en-US" sz="2400" b="1" dirty="0">
                <a:latin typeface="Courier New" panose="02070309020205020404" pitchFamily="49" charset="0"/>
              </a:rPr>
            </a:br>
            <a:r>
              <a:rPr lang="en-US" altLang="en-US" sz="2400" b="1" dirty="0">
                <a:latin typeface="Courier New" panose="02070309020205020404" pitchFamily="49" charset="0"/>
              </a:rPr>
              <a:t>	   {</a:t>
            </a:r>
            <a:br>
              <a:rPr lang="en-US" altLang="en-US" sz="2400" b="1" dirty="0">
                <a:latin typeface="Courier New" panose="02070309020205020404" pitchFamily="49" charset="0"/>
              </a:rPr>
            </a:br>
            <a:r>
              <a:rPr lang="en-US" altLang="en-US" sz="2400" b="1" dirty="0">
                <a:latin typeface="Courier New" panose="02070309020205020404" pitchFamily="49" charset="0"/>
              </a:rPr>
              <a:t>	      </a:t>
            </a:r>
            <a:r>
              <a:rPr lang="en-US" altLang="en-US" sz="2400" b="1" dirty="0" err="1">
                <a:latin typeface="Courier New" panose="02070309020205020404" pitchFamily="49" charset="0"/>
              </a:rPr>
              <a:t>result.push_back</a:t>
            </a:r>
            <a:r>
              <a:rPr lang="en-US" altLang="en-US" sz="2400" b="1" dirty="0">
                <a:latin typeface="Courier New" panose="02070309020205020404" pitchFamily="49" charset="0"/>
              </a:rPr>
              <a:t>(</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dirty="0" err="1">
                <a:latin typeface="Courier New" panose="02070309020205020404" pitchFamily="49" charset="0"/>
              </a:rPr>
              <a:t>i</a:t>
            </a:r>
            <a:r>
              <a:rPr lang="en-US" altLang="en-US" sz="2400" b="1" dirty="0">
                <a:latin typeface="Courier New" panose="02070309020205020404" pitchFamily="49" charset="0"/>
              </a:rPr>
              <a:t>);</a:t>
            </a:r>
            <a:br>
              <a:rPr lang="en-US" altLang="en-US" sz="2400" b="1" dirty="0">
                <a:latin typeface="Courier New" panose="02070309020205020404" pitchFamily="49" charset="0"/>
              </a:rPr>
            </a:br>
            <a:r>
              <a:rPr lang="en-US" altLang="en-US" sz="2400" b="1" dirty="0">
                <a:latin typeface="Courier New" panose="02070309020205020404" pitchFamily="49" charset="0"/>
              </a:rPr>
              <a:t>	   }</a:t>
            </a:r>
            <a:br>
              <a:rPr lang="en-US" altLang="en-US" sz="2400" b="1" dirty="0">
                <a:latin typeface="Courier New" panose="02070309020205020404" pitchFamily="49" charset="0"/>
              </a:rPr>
            </a:br>
            <a:r>
              <a:rPr lang="en-US" altLang="en-US" sz="2400" b="1" dirty="0">
                <a:latin typeface="Courier New" panose="02070309020205020404" pitchFamily="49" charset="0"/>
              </a:rPr>
              <a:t>	   return result;</a:t>
            </a:r>
            <a:br>
              <a:rPr lang="en-US" altLang="en-US" sz="2400" b="1" dirty="0">
                <a:latin typeface="Courier New" panose="02070309020205020404" pitchFamily="49" charset="0"/>
              </a:rPr>
            </a:br>
            <a:r>
              <a:rPr lang="en-US" altLang="en-US" sz="2400" b="1" dirty="0">
                <a:latin typeface="Courier New" panose="02070309020205020404" pitchFamily="49" charset="0"/>
              </a:rPr>
              <a:t>	}</a:t>
            </a:r>
            <a:br>
              <a:rPr lang="en-US" altLang="en-US" sz="2400" b="1" dirty="0">
                <a:latin typeface="Courier New" panose="02070309020205020404" pitchFamily="49" charset="0"/>
              </a:rPr>
            </a:br>
            <a:endParaRPr lang="en-US" altLang="en-US" b="1" dirty="0">
              <a:latin typeface="Courier New" panose="02070309020205020404" pitchFamily="49" charset="0"/>
            </a:endParaRPr>
          </a:p>
          <a:p>
            <a:pPr eaLnBrk="1" hangingPunct="1">
              <a:lnSpc>
                <a:spcPct val="80000"/>
              </a:lnSpc>
              <a:buFontTx/>
              <a:buNone/>
            </a:pPr>
            <a:r>
              <a:rPr lang="en-US" altLang="en-US" sz="2400" dirty="0"/>
              <a:t>	The function returns the squares from 0</a:t>
            </a:r>
            <a:r>
              <a:rPr lang="en-US" altLang="en-US" sz="3000" baseline="30000" dirty="0"/>
              <a:t>2</a:t>
            </a:r>
            <a:r>
              <a:rPr lang="en-US" altLang="en-US" sz="2400" dirty="0"/>
              <a:t> up to (</a:t>
            </a:r>
            <a:r>
              <a:rPr lang="en-US" altLang="en-US" sz="2400" i="1" dirty="0"/>
              <a:t>n</a:t>
            </a:r>
            <a:r>
              <a:rPr lang="en-US" altLang="en-US" sz="2400" dirty="0"/>
              <a:t> – 1) </a:t>
            </a:r>
            <a:r>
              <a:rPr lang="en-US" altLang="en-US" sz="3000" baseline="30000" dirty="0"/>
              <a:t>2</a:t>
            </a:r>
            <a:br>
              <a:rPr lang="en-US" altLang="en-US" sz="3600" baseline="30000" dirty="0"/>
            </a:br>
            <a:r>
              <a:rPr lang="en-US" altLang="en-US" sz="2400" dirty="0"/>
              <a:t>as a </a:t>
            </a:r>
            <a:r>
              <a:rPr lang="en-US" altLang="en-US" sz="2400" dirty="0">
                <a:latin typeface="Courier New" panose="02070309020205020404" pitchFamily="49" charset="0"/>
                <a:cs typeface="Courier New" panose="02070309020205020404" pitchFamily="49" charset="0"/>
              </a:rPr>
              <a:t>vector</a:t>
            </a:r>
            <a:r>
              <a:rPr lang="en-US" altLang="en-US" sz="2400" dirty="0"/>
              <a:t>.</a:t>
            </a:r>
            <a:endParaRPr lang="en-US" altLang="en-US" sz="2400" b="1" dirty="0">
              <a:latin typeface="Courier New" panose="02070309020205020404" pitchFamily="49"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09698" name="Rectangle 2"/>
          <p:cNvSpPr>
            <a:spLocks noChangeArrowheads="1"/>
          </p:cNvSpPr>
          <p:nvPr/>
        </p:nvSpPr>
        <p:spPr bwMode="auto">
          <a:xfrm>
            <a:off x="493713" y="946150"/>
            <a:ext cx="8288337"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50000"/>
              </a:spcBef>
            </a:pPr>
            <a:r>
              <a:rPr lang="en-US" altLang="en-US" sz="2400" b="0" dirty="0">
                <a:latin typeface="Arial" panose="020B0604020202020204" pitchFamily="34" charset="0"/>
              </a:rPr>
              <a:t>	Vectors do not suffer the limitations of arrays, where we had to include a code loop to copy each element.</a:t>
            </a:r>
          </a:p>
          <a:p>
            <a:pPr algn="l" eaLnBrk="1" hangingPunct="1">
              <a:spcBef>
                <a:spcPct val="50000"/>
              </a:spcBef>
            </a:pPr>
            <a:r>
              <a:rPr lang="en-US" altLang="en-US" sz="2400" b="0" dirty="0">
                <a:latin typeface="Arial" panose="020B0604020202020204" pitchFamily="34" charset="0"/>
              </a:rPr>
              <a:t>	</a:t>
            </a:r>
            <a:r>
              <a:rPr lang="en-US" altLang="en-US" sz="800" b="0" dirty="0">
                <a:latin typeface="Arial" panose="020B0604020202020204" pitchFamily="34" charset="0"/>
              </a:rPr>
              <a:t>	</a:t>
            </a:r>
          </a:p>
          <a:p>
            <a:pPr algn="l" eaLnBrk="1" hangingPunct="1">
              <a:spcBef>
                <a:spcPct val="50000"/>
              </a:spcBef>
            </a:pPr>
            <a:r>
              <a:rPr lang="en-US" altLang="en-US" sz="2400" dirty="0"/>
              <a:t>		vector&lt;</a:t>
            </a:r>
            <a:r>
              <a:rPr lang="en-US" altLang="en-US" sz="2400" dirty="0" err="1"/>
              <a:t>int</a:t>
            </a:r>
            <a:r>
              <a:rPr lang="en-US" altLang="en-US" sz="2400" dirty="0"/>
              <a:t>&gt; squares;</a:t>
            </a:r>
          </a:p>
          <a:p>
            <a:pPr algn="l" eaLnBrk="1" hangingPunct="1">
              <a:spcBef>
                <a:spcPct val="50000"/>
              </a:spcBef>
            </a:pPr>
            <a:r>
              <a:rPr lang="en-US" altLang="en-US" sz="2400" dirty="0"/>
              <a:t>		for (</a:t>
            </a:r>
            <a:r>
              <a:rPr lang="en-US" altLang="en-US" sz="2400" dirty="0" err="1"/>
              <a:t>int</a:t>
            </a:r>
            <a:r>
              <a:rPr lang="en-US" altLang="en-US" sz="2400" dirty="0"/>
              <a:t> </a:t>
            </a:r>
            <a:r>
              <a:rPr lang="en-US" altLang="en-US" sz="2400" dirty="0" err="1"/>
              <a:t>i</a:t>
            </a:r>
            <a:r>
              <a:rPr lang="en-US" altLang="en-US" sz="2400" dirty="0"/>
              <a:t> = 0; </a:t>
            </a:r>
            <a:r>
              <a:rPr lang="en-US" altLang="en-US" sz="2400" dirty="0" err="1"/>
              <a:t>i</a:t>
            </a:r>
            <a:r>
              <a:rPr lang="en-US" altLang="en-US" sz="2400" dirty="0"/>
              <a:t> &lt; 5; </a:t>
            </a:r>
            <a:r>
              <a:rPr lang="en-US" altLang="en-US" sz="2400" dirty="0" err="1"/>
              <a:t>i</a:t>
            </a:r>
            <a:r>
              <a:rPr lang="en-US" altLang="en-US" sz="2400" dirty="0"/>
              <a:t>++)</a:t>
            </a:r>
            <a:br>
              <a:rPr lang="en-US" altLang="en-US" sz="2400" dirty="0"/>
            </a:br>
            <a:r>
              <a:rPr lang="en-US" altLang="en-US" sz="2400" dirty="0"/>
              <a:t>	{</a:t>
            </a:r>
            <a:br>
              <a:rPr lang="en-US" altLang="en-US" sz="2400" dirty="0"/>
            </a:br>
            <a:r>
              <a:rPr lang="en-US" altLang="en-US" sz="2400" dirty="0"/>
              <a:t>  	   </a:t>
            </a:r>
            <a:r>
              <a:rPr lang="en-US" altLang="en-US" sz="2400" dirty="0" err="1"/>
              <a:t>squares.push_back</a:t>
            </a:r>
            <a:r>
              <a:rPr lang="en-US" altLang="en-US" sz="2400" dirty="0"/>
              <a:t>(</a:t>
            </a:r>
            <a:r>
              <a:rPr lang="en-US" altLang="en-US" sz="2400" dirty="0" err="1"/>
              <a:t>i</a:t>
            </a:r>
            <a:r>
              <a:rPr lang="en-US" altLang="en-US" sz="2400" dirty="0"/>
              <a:t> * </a:t>
            </a:r>
            <a:r>
              <a:rPr lang="en-US" altLang="en-US" sz="2400" dirty="0" err="1"/>
              <a:t>i</a:t>
            </a:r>
            <a:r>
              <a:rPr lang="en-US" altLang="en-US" sz="2400" dirty="0"/>
              <a:t>);</a:t>
            </a:r>
            <a:br>
              <a:rPr lang="en-US" altLang="en-US" sz="2400" dirty="0"/>
            </a:br>
            <a:r>
              <a:rPr lang="en-US" altLang="en-US" sz="2400" dirty="0"/>
              <a:t>	}</a:t>
            </a:r>
          </a:p>
          <a:p>
            <a:pPr algn="l" eaLnBrk="1" hangingPunct="1">
              <a:spcBef>
                <a:spcPct val="50000"/>
              </a:spcBef>
            </a:pPr>
            <a:r>
              <a:rPr lang="en-US" altLang="en-US" sz="2400" dirty="0"/>
              <a:t>		vector&lt;</a:t>
            </a:r>
            <a:r>
              <a:rPr lang="en-US" altLang="en-US" sz="2400" dirty="0" err="1"/>
              <a:t>int</a:t>
            </a:r>
            <a:r>
              <a:rPr lang="en-US" altLang="en-US" sz="2400" dirty="0"/>
              <a:t>&gt; </a:t>
            </a:r>
            <a:r>
              <a:rPr lang="en-US" altLang="en-US" sz="2400" dirty="0" err="1"/>
              <a:t>lucky_numbers</a:t>
            </a:r>
            <a:r>
              <a:rPr lang="en-US" altLang="en-US" sz="2400" dirty="0"/>
              <a:t>;</a:t>
            </a:r>
            <a:br>
              <a:rPr lang="en-US" altLang="en-US" sz="2400" dirty="0"/>
            </a:br>
            <a:r>
              <a:rPr lang="en-US" altLang="en-US" sz="2400" dirty="0"/>
              <a:t>               // Initially empty</a:t>
            </a:r>
          </a:p>
          <a:p>
            <a:pPr algn="l" eaLnBrk="1" hangingPunct="1">
              <a:spcBef>
                <a:spcPct val="50000"/>
              </a:spcBef>
            </a:pPr>
            <a:r>
              <a:rPr lang="en-US" altLang="en-US" sz="2400" dirty="0"/>
              <a:t>		</a:t>
            </a:r>
            <a:r>
              <a:rPr lang="en-US" altLang="en-US" sz="2400" u="sng" dirty="0" err="1">
                <a:solidFill>
                  <a:srgbClr val="FF0000"/>
                </a:solidFill>
              </a:rPr>
              <a:t>lucky_numbers</a:t>
            </a:r>
            <a:r>
              <a:rPr lang="en-US" altLang="en-US" sz="2400" u="sng" dirty="0">
                <a:solidFill>
                  <a:srgbClr val="FF0000"/>
                </a:solidFill>
              </a:rPr>
              <a:t> = squares</a:t>
            </a:r>
            <a:r>
              <a:rPr lang="en-US" altLang="en-US" sz="2400" dirty="0">
                <a:solidFill>
                  <a:srgbClr val="FF0000"/>
                </a:solidFill>
              </a:rPr>
              <a:t>; //vector copy</a:t>
            </a:r>
          </a:p>
          <a:p>
            <a:pPr algn="l" eaLnBrk="1" hangingPunct="1">
              <a:spcBef>
                <a:spcPct val="50000"/>
              </a:spcBef>
            </a:pPr>
            <a:r>
              <a:rPr lang="en-US" altLang="en-US" sz="2400" dirty="0"/>
              <a:t>            // Now </a:t>
            </a:r>
            <a:r>
              <a:rPr lang="en-US" altLang="en-US" sz="2400" dirty="0" err="1"/>
              <a:t>lucky_numbers</a:t>
            </a:r>
            <a:r>
              <a:rPr lang="en-US" altLang="en-US" sz="2400" dirty="0"/>
              <a:t> contains</a:t>
            </a:r>
            <a:br>
              <a:rPr lang="en-US" altLang="en-US" sz="2400" dirty="0"/>
            </a:br>
            <a:r>
              <a:rPr lang="en-US" altLang="en-US" sz="2400" dirty="0"/>
              <a:t>	       // the same elements as squares</a:t>
            </a:r>
          </a:p>
        </p:txBody>
      </p:sp>
      <p:sp>
        <p:nvSpPr>
          <p:cNvPr id="360452" name="Rectangle 3"/>
          <p:cNvSpPr>
            <a:spLocks noGrp="1" noChangeArrowheads="1"/>
          </p:cNvSpPr>
          <p:nvPr>
            <p:ph type="title"/>
          </p:nvPr>
        </p:nvSpPr>
        <p:spPr>
          <a:xfrm>
            <a:off x="0" y="152400"/>
            <a:ext cx="9144000" cy="533400"/>
          </a:xfrm>
        </p:spPr>
        <p:txBody>
          <a:bodyPr/>
          <a:lstStyle/>
          <a:p>
            <a:pPr eaLnBrk="1" hangingPunct="1"/>
            <a:r>
              <a:rPr lang="en-US" altLang="en-US" dirty="0">
                <a:latin typeface="Courier New" panose="02070309020205020404" pitchFamily="49" charset="0"/>
                <a:cs typeface="Courier New" panose="02070309020205020404" pitchFamily="49" charset="0"/>
              </a:rPr>
              <a:t>vector </a:t>
            </a:r>
            <a:r>
              <a:rPr lang="en-US" altLang="en-US" dirty="0"/>
              <a:t>Algorithms (Copying):  Vectors Can Be Assigned!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62499" name="Rectangle 2"/>
          <p:cNvSpPr>
            <a:spLocks noGrp="1" noChangeArrowheads="1"/>
          </p:cNvSpPr>
          <p:nvPr>
            <p:ph type="title"/>
          </p:nvPr>
        </p:nvSpPr>
        <p:spPr/>
        <p:txBody>
          <a:bodyPr/>
          <a:lstStyle/>
          <a:p>
            <a:pPr eaLnBrk="1" hangingPunct="1"/>
            <a:r>
              <a:rPr lang="en-US" altLang="en-US" dirty="0">
                <a:latin typeface="Courier New" panose="02070309020205020404" pitchFamily="49" charset="0"/>
                <a:cs typeface="Courier New" panose="02070309020205020404" pitchFamily="49" charset="0"/>
              </a:rPr>
              <a:t>vector</a:t>
            </a:r>
            <a:r>
              <a:rPr lang="en-US" altLang="en-US" dirty="0"/>
              <a:t> Algorithms – Finding Matches</a:t>
            </a:r>
          </a:p>
        </p:txBody>
      </p:sp>
      <p:sp>
        <p:nvSpPr>
          <p:cNvPr id="362500"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458180" name="Rectangle 4"/>
          <p:cNvSpPr>
            <a:spLocks noChangeArrowheads="1"/>
          </p:cNvSpPr>
          <p:nvPr/>
        </p:nvSpPr>
        <p:spPr bwMode="auto">
          <a:xfrm>
            <a:off x="336550" y="1041400"/>
            <a:ext cx="880745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b="0" dirty="0">
                <a:latin typeface="Arial" panose="020B0604020202020204" pitchFamily="34" charset="0"/>
              </a:rPr>
              <a:t>    Suppose we want all the values in a vector that are</a:t>
            </a:r>
            <a:br>
              <a:rPr lang="en-US" altLang="en-US" sz="2400" b="0" dirty="0">
                <a:latin typeface="Arial" panose="020B0604020202020204" pitchFamily="34" charset="0"/>
              </a:rPr>
            </a:br>
            <a:r>
              <a:rPr lang="en-US" altLang="en-US" sz="2400" b="0" dirty="0">
                <a:latin typeface="Arial" panose="020B0604020202020204" pitchFamily="34" charset="0"/>
              </a:rPr>
              <a:t>greater than a certain value, say 100, in a vector.</a:t>
            </a:r>
          </a:p>
          <a:p>
            <a:pPr algn="l" eaLnBrk="1" hangingPunct="1"/>
            <a:endParaRPr lang="en-US" altLang="en-US" sz="1000" b="0" dirty="0">
              <a:latin typeface="Arial" panose="020B0604020202020204" pitchFamily="34" charset="0"/>
            </a:endParaRPr>
          </a:p>
          <a:p>
            <a:pPr algn="l" eaLnBrk="1" hangingPunct="1"/>
            <a:r>
              <a:rPr lang="en-US" altLang="en-US" sz="2400" b="0" dirty="0">
                <a:latin typeface="Arial" panose="020B0604020202020204" pitchFamily="34" charset="0"/>
              </a:rPr>
              <a:t>    Store them in another vector:</a:t>
            </a:r>
          </a:p>
          <a:p>
            <a:pPr algn="l" eaLnBrk="1" hangingPunct="1"/>
            <a:endParaRPr lang="en-US" altLang="en-US" sz="2400" b="0" dirty="0">
              <a:latin typeface="Arial" panose="020B0604020202020204" pitchFamily="34" charset="0"/>
            </a:endParaRPr>
          </a:p>
          <a:p>
            <a:pPr algn="l" eaLnBrk="1" hangingPunct="1"/>
            <a:r>
              <a:rPr lang="en-US" altLang="en-US" sz="2400" dirty="0"/>
              <a:t>vector&lt;double&gt; matches;</a:t>
            </a:r>
          </a:p>
          <a:p>
            <a:pPr algn="l" eaLnBrk="1" hangingPunct="1"/>
            <a:r>
              <a:rPr lang="en-US" altLang="en-US" sz="2400" dirty="0" err="1"/>
              <a:t>const</a:t>
            </a:r>
            <a:r>
              <a:rPr lang="en-US" altLang="en-US" sz="2400" dirty="0"/>
              <a:t> double MATCH=100;</a:t>
            </a:r>
          </a:p>
          <a:p>
            <a:pPr algn="l" eaLnBrk="1" hangingPunct="1"/>
            <a:r>
              <a:rPr lang="en-US" altLang="en-US" sz="2400" dirty="0"/>
              <a:t>for (</a:t>
            </a:r>
            <a:r>
              <a:rPr lang="en-US" altLang="en-US" sz="2400" dirty="0" err="1"/>
              <a:t>int</a:t>
            </a:r>
            <a:r>
              <a:rPr lang="en-US" altLang="en-US" sz="2400" dirty="0"/>
              <a:t> </a:t>
            </a:r>
            <a:r>
              <a:rPr lang="en-US" altLang="en-US" sz="2400" dirty="0" err="1"/>
              <a:t>i</a:t>
            </a:r>
            <a:r>
              <a:rPr lang="en-US" altLang="en-US" sz="2400" dirty="0"/>
              <a:t> = 0; </a:t>
            </a:r>
            <a:r>
              <a:rPr lang="en-US" altLang="en-US" sz="2400" dirty="0" err="1"/>
              <a:t>i</a:t>
            </a:r>
            <a:r>
              <a:rPr lang="en-US" altLang="en-US" sz="2400" dirty="0"/>
              <a:t> &lt; </a:t>
            </a:r>
            <a:r>
              <a:rPr lang="en-US" altLang="en-US" sz="2400" dirty="0" err="1"/>
              <a:t>values.size</a:t>
            </a:r>
            <a:r>
              <a:rPr lang="en-US" altLang="en-US" sz="2400" dirty="0"/>
              <a:t>(); </a:t>
            </a:r>
            <a:r>
              <a:rPr lang="en-US" altLang="en-US" sz="2400" dirty="0" err="1"/>
              <a:t>i</a:t>
            </a:r>
            <a:r>
              <a:rPr lang="en-US" altLang="en-US" sz="2400" dirty="0"/>
              <a:t>++)</a:t>
            </a:r>
          </a:p>
          <a:p>
            <a:pPr algn="l" eaLnBrk="1" hangingPunct="1"/>
            <a:r>
              <a:rPr lang="en-US" altLang="en-US" sz="2400" dirty="0"/>
              <a:t>{</a:t>
            </a:r>
          </a:p>
          <a:p>
            <a:pPr algn="l" eaLnBrk="1" hangingPunct="1"/>
            <a:r>
              <a:rPr lang="en-US" altLang="en-US" sz="2400" dirty="0"/>
              <a:t>   if (values[</a:t>
            </a:r>
            <a:r>
              <a:rPr lang="en-US" altLang="en-US" sz="2400" dirty="0" err="1"/>
              <a:t>i</a:t>
            </a:r>
            <a:r>
              <a:rPr lang="en-US" altLang="en-US" sz="2400" dirty="0"/>
              <a:t>] &gt; MATCH)</a:t>
            </a:r>
          </a:p>
          <a:p>
            <a:pPr algn="l" eaLnBrk="1" hangingPunct="1"/>
            <a:r>
              <a:rPr lang="en-US" altLang="en-US" sz="2400" dirty="0"/>
              <a:t>   {</a:t>
            </a:r>
          </a:p>
          <a:p>
            <a:pPr algn="l" eaLnBrk="1" hangingPunct="1"/>
            <a:r>
              <a:rPr lang="en-US" altLang="en-US" sz="2400" dirty="0"/>
              <a:t>      </a:t>
            </a:r>
            <a:r>
              <a:rPr lang="en-US" altLang="en-US" sz="2400" dirty="0" err="1"/>
              <a:t>matches.push_back</a:t>
            </a:r>
            <a:r>
              <a:rPr lang="en-US" altLang="en-US" sz="2400" dirty="0"/>
              <a:t>(values[</a:t>
            </a:r>
            <a:r>
              <a:rPr lang="en-US" altLang="en-US" sz="2400" dirty="0" err="1"/>
              <a:t>i</a:t>
            </a:r>
            <a:r>
              <a:rPr lang="en-US" altLang="en-US" sz="2400" dirty="0"/>
              <a:t>]);</a:t>
            </a:r>
          </a:p>
          <a:p>
            <a:pPr algn="l" eaLnBrk="1" hangingPunct="1"/>
            <a:r>
              <a:rPr lang="en-US" altLang="en-US" sz="2400" dirty="0"/>
              <a:t>   }</a:t>
            </a:r>
          </a:p>
          <a:p>
            <a:pPr algn="l" eaLnBrk="1" hangingPunct="1"/>
            <a:r>
              <a:rPr lang="en-US" altLang="en-US" sz="2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2227" name="Rectangle 2"/>
          <p:cNvSpPr>
            <a:spLocks noGrp="1" noChangeArrowheads="1"/>
          </p:cNvSpPr>
          <p:nvPr>
            <p:ph type="title"/>
          </p:nvPr>
        </p:nvSpPr>
        <p:spPr/>
        <p:txBody>
          <a:bodyPr/>
          <a:lstStyle/>
          <a:p>
            <a:pPr eaLnBrk="1" hangingPunct="1"/>
            <a:r>
              <a:rPr lang="en-US" altLang="en-US"/>
              <a:t>Accessing an Array Element</a:t>
            </a:r>
          </a:p>
        </p:txBody>
      </p:sp>
      <p:sp>
        <p:nvSpPr>
          <p:cNvPr id="52228" name="Rectangle 3"/>
          <p:cNvSpPr>
            <a:spLocks noGrp="1" noChangeArrowheads="1"/>
          </p:cNvSpPr>
          <p:nvPr>
            <p:ph type="body" idx="1"/>
          </p:nvPr>
        </p:nvSpPr>
        <p:spPr>
          <a:xfrm>
            <a:off x="0" y="1104900"/>
            <a:ext cx="9144000" cy="4033838"/>
          </a:xfrm>
          <a:noFill/>
        </p:spPr>
        <p:txBody>
          <a:bodyPr/>
          <a:lstStyle/>
          <a:p>
            <a:pPr algn="ctr" eaLnBrk="1" hangingPunct="1">
              <a:lnSpc>
                <a:spcPct val="80000"/>
              </a:lnSpc>
              <a:buFontTx/>
              <a:buNone/>
            </a:pPr>
            <a:r>
              <a:rPr lang="en-US" altLang="en-US" sz="2400" dirty="0"/>
              <a:t>An array element can be used like any variable.</a:t>
            </a:r>
          </a:p>
          <a:p>
            <a:pPr algn="ctr" eaLnBrk="1" hangingPunct="1">
              <a:lnSpc>
                <a:spcPct val="80000"/>
              </a:lnSpc>
              <a:buFontTx/>
              <a:buNone/>
            </a:pPr>
            <a:endParaRPr lang="en-US" altLang="en-US" sz="2400" dirty="0"/>
          </a:p>
          <a:p>
            <a:pPr algn="ctr" eaLnBrk="1" hangingPunct="1">
              <a:lnSpc>
                <a:spcPct val="80000"/>
              </a:lnSpc>
              <a:buFontTx/>
              <a:buNone/>
            </a:pPr>
            <a:r>
              <a:rPr lang="en-US" altLang="en-US" sz="2400" dirty="0"/>
              <a:t>To access an array element, you use the notation:</a:t>
            </a:r>
            <a:br>
              <a:rPr lang="en-US" altLang="en-US" sz="2400" dirty="0"/>
            </a:br>
            <a:endParaRPr lang="en-US" altLang="en-US" dirty="0"/>
          </a:p>
          <a:p>
            <a:pPr algn="ctr" eaLnBrk="1" hangingPunct="1">
              <a:lnSpc>
                <a:spcPct val="80000"/>
              </a:lnSpc>
              <a:buFontTx/>
              <a:buNone/>
            </a:pPr>
            <a:r>
              <a:rPr lang="en-US" altLang="en-US" sz="2800" b="1" dirty="0">
                <a:latin typeface="Courier New" panose="02070309020205020404" pitchFamily="49" charset="0"/>
              </a:rPr>
              <a:t>values[</a:t>
            </a:r>
            <a:r>
              <a:rPr lang="en-US" altLang="en-US" sz="2800" b="1" dirty="0" err="1">
                <a:latin typeface="Courier New" panose="02070309020205020404" pitchFamily="49" charset="0"/>
              </a:rPr>
              <a:t>i</a:t>
            </a:r>
            <a:r>
              <a:rPr lang="en-US" altLang="en-US" sz="2800" b="1" dirty="0">
                <a:latin typeface="Courier New" panose="02070309020205020404" pitchFamily="49" charset="0"/>
              </a:rPr>
              <a:t>]</a:t>
            </a:r>
          </a:p>
          <a:p>
            <a:pPr algn="ctr" eaLnBrk="1" hangingPunct="1">
              <a:lnSpc>
                <a:spcPct val="80000"/>
              </a:lnSpc>
              <a:buFontTx/>
              <a:buNone/>
            </a:pPr>
            <a:endParaRPr lang="en-US" altLang="en-US" sz="2400" dirty="0"/>
          </a:p>
          <a:p>
            <a:pPr algn="ctr" eaLnBrk="1" hangingPunct="1">
              <a:lnSpc>
                <a:spcPct val="80000"/>
              </a:lnSpc>
              <a:buFontTx/>
              <a:buNone/>
            </a:pPr>
            <a:r>
              <a:rPr lang="en-US" altLang="en-US" sz="2400" dirty="0"/>
              <a:t>where </a:t>
            </a:r>
            <a:r>
              <a:rPr lang="en-US" altLang="en-US" sz="2400" b="1" dirty="0" err="1">
                <a:latin typeface="Courier New" panose="02070309020205020404" pitchFamily="49" charset="0"/>
              </a:rPr>
              <a:t>i</a:t>
            </a:r>
            <a:r>
              <a:rPr lang="en-US" altLang="en-US" sz="2400" dirty="0"/>
              <a:t> is the </a:t>
            </a:r>
            <a:r>
              <a:rPr lang="en-US" altLang="en-US" sz="2400" i="1" dirty="0"/>
              <a:t>index</a:t>
            </a:r>
            <a:r>
              <a:rPr lang="en-US" altLang="en-US" sz="2400" dirty="0"/>
              <a:t>.</a:t>
            </a:r>
          </a:p>
          <a:p>
            <a:pPr algn="ctr" eaLnBrk="1" hangingPunct="1">
              <a:lnSpc>
                <a:spcPct val="80000"/>
              </a:lnSpc>
              <a:buFontTx/>
              <a:buNone/>
            </a:pPr>
            <a:endParaRPr lang="en-US" altLang="en-US" sz="2400" dirty="0"/>
          </a:p>
          <a:p>
            <a:pPr algn="ctr" eaLnBrk="1" hangingPunct="1">
              <a:lnSpc>
                <a:spcPct val="80000"/>
              </a:lnSpc>
              <a:buFontTx/>
              <a:buNone/>
            </a:pPr>
            <a:r>
              <a:rPr lang="en-US" altLang="en-US" sz="2400" dirty="0">
                <a:latin typeface="+mj-lt"/>
              </a:rPr>
              <a:t>The first element in the array is at index </a:t>
            </a:r>
            <a:r>
              <a:rPr lang="en-US" altLang="en-US" sz="2400" dirty="0" err="1">
                <a:latin typeface="Courier New" panose="02070309020205020404" pitchFamily="49" charset="0"/>
                <a:cs typeface="Courier New" panose="02070309020205020404" pitchFamily="49" charset="0"/>
              </a:rPr>
              <a:t>i</a:t>
            </a:r>
            <a:r>
              <a:rPr lang="en-US" altLang="en-US" sz="2400" dirty="0">
                <a:latin typeface="+mj-lt"/>
              </a:rPr>
              <a:t>=0, </a:t>
            </a:r>
            <a:r>
              <a:rPr lang="en-US" altLang="en-US" sz="2400" i="1" dirty="0">
                <a:latin typeface="+mj-lt"/>
              </a:rPr>
              <a:t>NOT at </a:t>
            </a:r>
            <a:r>
              <a:rPr lang="en-US" altLang="en-US" sz="2400" i="1" dirty="0" err="1">
                <a:latin typeface="Courier New" panose="02070309020205020404" pitchFamily="49" charset="0"/>
                <a:cs typeface="Courier New" panose="02070309020205020404" pitchFamily="49" charset="0"/>
              </a:rPr>
              <a:t>i</a:t>
            </a:r>
            <a:r>
              <a:rPr lang="en-US" altLang="en-US" sz="2400" i="1" dirty="0">
                <a:latin typeface="+mj-lt"/>
              </a:rPr>
              <a:t>=1.</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63523" name="Rectangle 2"/>
          <p:cNvSpPr>
            <a:spLocks noGrp="1" noChangeArrowheads="1"/>
          </p:cNvSpPr>
          <p:nvPr>
            <p:ph type="title"/>
          </p:nvPr>
        </p:nvSpPr>
        <p:spPr>
          <a:xfrm>
            <a:off x="0" y="152400"/>
            <a:ext cx="9144000" cy="533400"/>
          </a:xfrm>
        </p:spPr>
        <p:txBody>
          <a:bodyPr/>
          <a:lstStyle/>
          <a:p>
            <a:pPr eaLnBrk="1" hangingPunct="1"/>
            <a:r>
              <a:rPr lang="en-US" altLang="en-US" dirty="0">
                <a:latin typeface="Courier New" panose="02070309020205020404" pitchFamily="49" charset="0"/>
                <a:cs typeface="Courier New" panose="02070309020205020404" pitchFamily="49" charset="0"/>
              </a:rPr>
              <a:t>vector</a:t>
            </a:r>
            <a:r>
              <a:rPr lang="en-US" altLang="en-US" dirty="0"/>
              <a:t> Algorithms – Removing an Element, Unordered</a:t>
            </a:r>
          </a:p>
        </p:txBody>
      </p:sp>
      <p:sp>
        <p:nvSpPr>
          <p:cNvPr id="363524"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460228" name="Rectangle 4"/>
          <p:cNvSpPr>
            <a:spLocks noChangeArrowheads="1"/>
          </p:cNvSpPr>
          <p:nvPr/>
        </p:nvSpPr>
        <p:spPr bwMode="auto">
          <a:xfrm>
            <a:off x="265113" y="825500"/>
            <a:ext cx="8878887"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r>
              <a:rPr lang="en-US" altLang="en-US" sz="2400" b="0" dirty="0">
                <a:latin typeface="Arial" panose="020B0604020202020204" pitchFamily="34" charset="0"/>
              </a:rPr>
              <a:t>    If you know the position of an element you want to remove from a </a:t>
            </a:r>
            <a:r>
              <a:rPr lang="en-US" altLang="en-US" sz="2400" b="0" dirty="0">
                <a:cs typeface="Courier New" panose="02070309020205020404" pitchFamily="49" charset="0"/>
              </a:rPr>
              <a:t>vector </a:t>
            </a:r>
            <a:r>
              <a:rPr lang="en-US" altLang="en-US" sz="2400" b="0" dirty="0">
                <a:latin typeface="Arial" panose="020B0604020202020204" pitchFamily="34" charset="0"/>
              </a:rPr>
              <a:t>in which the elements are not in any order,</a:t>
            </a:r>
            <a:br>
              <a:rPr lang="en-US" altLang="en-US" sz="2400" b="0" dirty="0">
                <a:latin typeface="Arial" panose="020B0604020202020204" pitchFamily="34" charset="0"/>
              </a:rPr>
            </a:br>
            <a:r>
              <a:rPr lang="en-US" altLang="en-US" sz="2400" b="0" dirty="0">
                <a:latin typeface="Arial" panose="020B0604020202020204" pitchFamily="34" charset="0"/>
              </a:rPr>
              <a:t>as you did in an array,</a:t>
            </a:r>
            <a:br>
              <a:rPr lang="en-US" altLang="en-US" sz="2400" b="0" dirty="0">
                <a:latin typeface="Arial" panose="020B0604020202020204" pitchFamily="34" charset="0"/>
              </a:rPr>
            </a:br>
            <a:endParaRPr lang="en-US" altLang="en-US" sz="1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1. overwrite the element at that position with the last element </a:t>
            </a:r>
            <a:br>
              <a:rPr lang="en-US" altLang="en-US" sz="2400" b="0" dirty="0">
                <a:latin typeface="Arial" panose="020B0604020202020204" pitchFamily="34" charset="0"/>
              </a:rPr>
            </a:br>
            <a:endParaRPr lang="en-US" altLang="en-US" sz="2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2. remove the last element with </a:t>
            </a:r>
            <a:r>
              <a:rPr lang="en-US" altLang="en-US" sz="2400" b="0" dirty="0" err="1">
                <a:cs typeface="Courier New" panose="02070309020205020404" pitchFamily="49" charset="0"/>
              </a:rPr>
              <a:t>pop_back</a:t>
            </a:r>
            <a:r>
              <a:rPr lang="en-US" altLang="en-US" sz="2400" b="0" dirty="0">
                <a:cs typeface="Courier New" panose="02070309020205020404" pitchFamily="49" charset="0"/>
              </a:rPr>
              <a:t>()</a:t>
            </a:r>
            <a:br>
              <a:rPr lang="en-US" altLang="en-US" sz="2400" b="0" dirty="0">
                <a:latin typeface="Arial" panose="020B0604020202020204" pitchFamily="34" charset="0"/>
              </a:rPr>
            </a:br>
            <a:r>
              <a:rPr lang="en-US" altLang="en-US" sz="2400" b="0" dirty="0">
                <a:latin typeface="Arial" panose="020B0604020202020204" pitchFamily="34" charset="0"/>
              </a:rPr>
              <a:t>which also makes the vector smaller.</a:t>
            </a:r>
          </a:p>
          <a:p>
            <a:pPr algn="l" eaLnBrk="1" hangingPunct="1">
              <a:lnSpc>
                <a:spcPct val="100000"/>
              </a:lnSpc>
            </a:pPr>
            <a:endParaRPr lang="en-US" altLang="en-US" sz="700" b="0" dirty="0">
              <a:latin typeface="Arial" panose="020B0604020202020204" pitchFamily="34" charset="0"/>
            </a:endParaRPr>
          </a:p>
          <a:p>
            <a:pPr algn="l" eaLnBrk="1" hangingPunct="1"/>
            <a:r>
              <a:rPr lang="en-US" altLang="en-US" sz="2400" dirty="0" err="1"/>
              <a:t>int</a:t>
            </a:r>
            <a:r>
              <a:rPr lang="en-US" altLang="en-US" sz="2400" dirty="0"/>
              <a:t> </a:t>
            </a:r>
            <a:r>
              <a:rPr lang="en-US" altLang="en-US" sz="2400" dirty="0" err="1"/>
              <a:t>last_pos</a:t>
            </a:r>
            <a:r>
              <a:rPr lang="en-US" altLang="en-US" sz="2400" dirty="0"/>
              <a:t> = </a:t>
            </a:r>
            <a:r>
              <a:rPr lang="en-US" altLang="en-US" sz="2400" dirty="0" err="1"/>
              <a:t>values.size</a:t>
            </a:r>
            <a:r>
              <a:rPr lang="en-US" altLang="en-US" sz="2400" dirty="0"/>
              <a:t>() - 1;</a:t>
            </a:r>
          </a:p>
          <a:p>
            <a:pPr algn="l" eaLnBrk="1" hangingPunct="1"/>
            <a:r>
              <a:rPr lang="en-US" altLang="en-US" sz="2400" dirty="0"/>
              <a:t>   // Take the position of the last element</a:t>
            </a:r>
          </a:p>
          <a:p>
            <a:pPr algn="l" eaLnBrk="1" hangingPunct="1"/>
            <a:r>
              <a:rPr lang="en-US" altLang="en-US" sz="2400" dirty="0"/>
              <a:t>values[</a:t>
            </a:r>
            <a:r>
              <a:rPr lang="en-US" altLang="en-US" sz="2400" dirty="0" err="1"/>
              <a:t>pos</a:t>
            </a:r>
            <a:r>
              <a:rPr lang="en-US" altLang="en-US" sz="2400" dirty="0"/>
              <a:t>] = values[</a:t>
            </a:r>
            <a:r>
              <a:rPr lang="en-US" altLang="en-US" sz="2400" dirty="0" err="1"/>
              <a:t>last_pos</a:t>
            </a:r>
            <a:r>
              <a:rPr lang="en-US" altLang="en-US" sz="2400" dirty="0"/>
              <a:t>];</a:t>
            </a:r>
          </a:p>
          <a:p>
            <a:pPr algn="l" eaLnBrk="1" hangingPunct="1"/>
            <a:r>
              <a:rPr lang="en-US" altLang="en-US" sz="2400" dirty="0"/>
              <a:t>   // Replace element at </a:t>
            </a:r>
            <a:r>
              <a:rPr lang="en-US" altLang="en-US" sz="2400" dirty="0" err="1"/>
              <a:t>pos</a:t>
            </a:r>
            <a:r>
              <a:rPr lang="en-US" altLang="en-US" sz="2400" dirty="0"/>
              <a:t> with last element</a:t>
            </a:r>
          </a:p>
          <a:p>
            <a:pPr algn="l" eaLnBrk="1" hangingPunct="1"/>
            <a:r>
              <a:rPr lang="en-US" altLang="en-US" sz="2400" dirty="0" err="1"/>
              <a:t>values.pop_back</a:t>
            </a:r>
            <a:r>
              <a:rPr lang="en-US" altLang="en-US" sz="2400" dirty="0"/>
              <a:t>();</a:t>
            </a:r>
          </a:p>
          <a:p>
            <a:pPr algn="l" eaLnBrk="1" hangingPunct="1"/>
            <a:r>
              <a:rPr lang="en-US" altLang="en-US" sz="2400" dirty="0"/>
              <a:t>   // Delete last element to make vector</a:t>
            </a:r>
          </a:p>
          <a:p>
            <a:pPr algn="l" eaLnBrk="1" hangingPunct="1"/>
            <a:r>
              <a:rPr lang="en-US" altLang="en-US" sz="2400" dirty="0"/>
              <a:t>   // one smaller</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64547" name="Rectangle 2"/>
          <p:cNvSpPr>
            <a:spLocks noGrp="1" noChangeArrowheads="1"/>
          </p:cNvSpPr>
          <p:nvPr>
            <p:ph type="title"/>
          </p:nvPr>
        </p:nvSpPr>
        <p:spPr>
          <a:xfrm>
            <a:off x="0" y="152400"/>
            <a:ext cx="9144000" cy="533400"/>
          </a:xfrm>
        </p:spPr>
        <p:txBody>
          <a:bodyPr/>
          <a:lstStyle/>
          <a:p>
            <a:pPr eaLnBrk="1" hangingPunct="1"/>
            <a:r>
              <a:rPr lang="en-US" altLang="en-US" dirty="0">
                <a:latin typeface="Courier New" panose="02070309020205020404" pitchFamily="49" charset="0"/>
                <a:cs typeface="Courier New" panose="02070309020205020404" pitchFamily="49" charset="0"/>
              </a:rPr>
              <a:t>vector</a:t>
            </a:r>
            <a:r>
              <a:rPr lang="en-US" altLang="en-US" dirty="0"/>
              <a:t> Algorithms – Removing an Element, Ordered</a:t>
            </a:r>
          </a:p>
        </p:txBody>
      </p:sp>
      <p:sp>
        <p:nvSpPr>
          <p:cNvPr id="364548"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462276" name="Rectangle 4"/>
          <p:cNvSpPr>
            <a:spLocks noChangeArrowheads="1"/>
          </p:cNvSpPr>
          <p:nvPr/>
        </p:nvSpPr>
        <p:spPr bwMode="auto">
          <a:xfrm>
            <a:off x="265113" y="825500"/>
            <a:ext cx="8878887" cy="51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r>
              <a:rPr lang="en-US" altLang="en-US" sz="2400" b="0" dirty="0">
                <a:latin typeface="Arial" panose="020B0604020202020204" pitchFamily="34" charset="0"/>
              </a:rPr>
              <a:t>    If you know the position of an element you want to remove from a </a:t>
            </a:r>
            <a:r>
              <a:rPr lang="en-US" altLang="en-US" sz="2400" b="0" dirty="0">
                <a:cs typeface="Courier New" panose="02070309020205020404" pitchFamily="49" charset="0"/>
              </a:rPr>
              <a:t>vector</a:t>
            </a:r>
            <a:r>
              <a:rPr lang="en-US" altLang="en-US" sz="2400" b="0" dirty="0">
                <a:latin typeface="Arial" panose="020B0604020202020204" pitchFamily="34" charset="0"/>
              </a:rPr>
              <a:t> in which the elements </a:t>
            </a:r>
            <a:r>
              <a:rPr lang="en-US" altLang="en-US" sz="2400" b="0" i="1" dirty="0">
                <a:latin typeface="Arial" panose="020B0604020202020204" pitchFamily="34" charset="0"/>
              </a:rPr>
              <a:t>are</a:t>
            </a:r>
            <a:r>
              <a:rPr lang="en-US" altLang="en-US" sz="2400" b="0" dirty="0">
                <a:latin typeface="Arial" panose="020B0604020202020204" pitchFamily="34" charset="0"/>
              </a:rPr>
              <a:t> in some order…</a:t>
            </a:r>
            <a:br>
              <a:rPr lang="en-US" altLang="en-US" sz="2400" b="0" dirty="0">
                <a:latin typeface="Arial" panose="020B0604020202020204" pitchFamily="34" charset="0"/>
              </a:rPr>
            </a:br>
            <a:endParaRPr lang="en-US" altLang="en-US" sz="2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As you did in an array,</a:t>
            </a:r>
          </a:p>
          <a:p>
            <a:pPr algn="l" eaLnBrk="1" hangingPunct="1">
              <a:lnSpc>
                <a:spcPct val="100000"/>
              </a:lnSpc>
            </a:pPr>
            <a:endParaRPr lang="en-US" altLang="en-US" sz="8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move all the elements after that position,</a:t>
            </a:r>
          </a:p>
          <a:p>
            <a:pPr algn="l" eaLnBrk="1" hangingPunct="1">
              <a:lnSpc>
                <a:spcPct val="100000"/>
              </a:lnSpc>
            </a:pPr>
            <a:r>
              <a:rPr lang="en-US" altLang="en-US" sz="900" b="0" dirty="0">
                <a:latin typeface="Arial" panose="020B0604020202020204" pitchFamily="34" charset="0"/>
              </a:rPr>
              <a:t> </a:t>
            </a:r>
          </a:p>
          <a:p>
            <a:pPr algn="l" eaLnBrk="1" hangingPunct="1">
              <a:lnSpc>
                <a:spcPct val="100000"/>
              </a:lnSpc>
            </a:pPr>
            <a:r>
              <a:rPr lang="en-US" altLang="en-US" sz="2400" b="0" dirty="0">
                <a:latin typeface="Arial" panose="020B0604020202020204" pitchFamily="34" charset="0"/>
              </a:rPr>
              <a:t>    then remove the last element to reduce the size.</a:t>
            </a:r>
          </a:p>
          <a:p>
            <a:pPr algn="l" eaLnBrk="1" hangingPunct="1">
              <a:lnSpc>
                <a:spcPct val="100000"/>
              </a:lnSpc>
            </a:pPr>
            <a:endParaRPr lang="en-US" altLang="en-US" sz="2400" b="0" dirty="0">
              <a:latin typeface="Arial" panose="020B0604020202020204" pitchFamily="34" charset="0"/>
            </a:endParaRPr>
          </a:p>
          <a:p>
            <a:pPr algn="l" eaLnBrk="1" hangingPunct="1"/>
            <a:r>
              <a:rPr lang="en-US" altLang="en-US" sz="2400" dirty="0"/>
              <a:t>for (</a:t>
            </a:r>
            <a:r>
              <a:rPr lang="en-US" altLang="en-US" sz="2400" dirty="0" err="1"/>
              <a:t>int</a:t>
            </a:r>
            <a:r>
              <a:rPr lang="en-US" altLang="en-US" sz="2400" dirty="0"/>
              <a:t> </a:t>
            </a:r>
            <a:r>
              <a:rPr lang="en-US" altLang="en-US" sz="2400" dirty="0" err="1"/>
              <a:t>i</a:t>
            </a:r>
            <a:r>
              <a:rPr lang="en-US" altLang="en-US" sz="2400" dirty="0"/>
              <a:t> = </a:t>
            </a:r>
            <a:r>
              <a:rPr lang="en-US" altLang="en-US" sz="2400" dirty="0" err="1"/>
              <a:t>pos</a:t>
            </a:r>
            <a:r>
              <a:rPr lang="en-US" altLang="en-US" sz="2400" dirty="0"/>
              <a:t> + 1; </a:t>
            </a:r>
            <a:r>
              <a:rPr lang="en-US" altLang="en-US" sz="2400" dirty="0" err="1"/>
              <a:t>i</a:t>
            </a:r>
            <a:r>
              <a:rPr lang="en-US" altLang="en-US" sz="2400" dirty="0"/>
              <a:t> &lt; </a:t>
            </a:r>
            <a:r>
              <a:rPr lang="en-US" altLang="en-US" sz="2400" dirty="0" err="1"/>
              <a:t>values.size</a:t>
            </a:r>
            <a:r>
              <a:rPr lang="en-US" altLang="en-US" sz="2400" dirty="0"/>
              <a:t>(); </a:t>
            </a:r>
            <a:r>
              <a:rPr lang="en-US" altLang="en-US" sz="2400" dirty="0" err="1"/>
              <a:t>i</a:t>
            </a:r>
            <a:r>
              <a:rPr lang="en-US" altLang="en-US" sz="2400" dirty="0"/>
              <a:t>++)</a:t>
            </a:r>
          </a:p>
          <a:p>
            <a:pPr algn="l" eaLnBrk="1" hangingPunct="1"/>
            <a:r>
              <a:rPr lang="en-US" altLang="en-US" sz="2400" dirty="0"/>
              <a:t>{</a:t>
            </a:r>
          </a:p>
          <a:p>
            <a:pPr algn="l" eaLnBrk="1" hangingPunct="1"/>
            <a:r>
              <a:rPr lang="en-US" altLang="en-US" sz="2400" dirty="0"/>
              <a:t>   values[</a:t>
            </a:r>
            <a:r>
              <a:rPr lang="en-US" altLang="en-US" sz="2400" dirty="0" err="1"/>
              <a:t>i</a:t>
            </a:r>
            <a:r>
              <a:rPr lang="en-US" altLang="en-US" sz="2400" dirty="0"/>
              <a:t> - 1] = values[</a:t>
            </a:r>
            <a:r>
              <a:rPr lang="en-US" altLang="en-US" sz="2400" dirty="0" err="1"/>
              <a:t>i</a:t>
            </a:r>
            <a:r>
              <a:rPr lang="en-US" altLang="en-US" sz="2400" dirty="0"/>
              <a:t>];</a:t>
            </a:r>
          </a:p>
          <a:p>
            <a:pPr algn="l" eaLnBrk="1" hangingPunct="1"/>
            <a:r>
              <a:rPr lang="en-US" altLang="en-US" sz="2400" dirty="0"/>
              <a:t>}</a:t>
            </a:r>
          </a:p>
          <a:p>
            <a:pPr algn="l" eaLnBrk="1" hangingPunct="1"/>
            <a:r>
              <a:rPr lang="en-US" altLang="en-US" sz="2400" dirty="0" err="1"/>
              <a:t>data.pop_back</a:t>
            </a:r>
            <a:r>
              <a:rPr lang="en-US" altLang="en-US" sz="2400" dirty="0"/>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65571" name="Rectangle 2"/>
          <p:cNvSpPr>
            <a:spLocks noGrp="1" noChangeArrowheads="1"/>
          </p:cNvSpPr>
          <p:nvPr>
            <p:ph type="title"/>
          </p:nvPr>
        </p:nvSpPr>
        <p:spPr>
          <a:xfrm>
            <a:off x="0" y="152400"/>
            <a:ext cx="9144000" cy="533400"/>
          </a:xfrm>
        </p:spPr>
        <p:txBody>
          <a:bodyPr/>
          <a:lstStyle/>
          <a:p>
            <a:pPr eaLnBrk="1" hangingPunct="1"/>
            <a:r>
              <a:rPr lang="en-US" altLang="en-US" dirty="0">
                <a:latin typeface="Courier New" panose="02070309020205020404" pitchFamily="49" charset="0"/>
                <a:cs typeface="Courier New" panose="02070309020205020404" pitchFamily="49" charset="0"/>
              </a:rPr>
              <a:t>vector</a:t>
            </a:r>
            <a:r>
              <a:rPr lang="en-US" altLang="en-US" dirty="0"/>
              <a:t> Algorithms – Inserting an Element, Unordered</a:t>
            </a:r>
          </a:p>
        </p:txBody>
      </p:sp>
      <p:sp>
        <p:nvSpPr>
          <p:cNvPr id="365572"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dirty="0"/>
              <a:t>	</a:t>
            </a:r>
          </a:p>
          <a:p>
            <a:pPr algn="ctr" eaLnBrk="1" hangingPunct="1">
              <a:lnSpc>
                <a:spcPct val="80000"/>
              </a:lnSpc>
              <a:buFontTx/>
              <a:buNone/>
            </a:pPr>
            <a:r>
              <a:rPr lang="en-US" altLang="en-US" sz="2400" dirty="0"/>
              <a:t>		 </a:t>
            </a:r>
          </a:p>
        </p:txBody>
      </p:sp>
      <p:sp>
        <p:nvSpPr>
          <p:cNvPr id="1463300" name="Rectangle 4"/>
          <p:cNvSpPr>
            <a:spLocks noChangeArrowheads="1"/>
          </p:cNvSpPr>
          <p:nvPr/>
        </p:nvSpPr>
        <p:spPr bwMode="auto">
          <a:xfrm>
            <a:off x="265113" y="825500"/>
            <a:ext cx="8878887"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r>
              <a:rPr lang="en-US" altLang="en-US" sz="2400" b="0" dirty="0">
                <a:latin typeface="Arial" panose="020B0604020202020204" pitchFamily="34" charset="0"/>
              </a:rPr>
              <a:t>    When you need to insert an element into a</a:t>
            </a:r>
            <a:br>
              <a:rPr lang="en-US" altLang="en-US" sz="2400" b="0" dirty="0">
                <a:latin typeface="Arial" panose="020B0604020202020204" pitchFamily="34" charset="0"/>
              </a:rPr>
            </a:br>
            <a:r>
              <a:rPr lang="en-US" altLang="en-US" sz="2400" b="0" dirty="0">
                <a:cs typeface="Courier New" panose="02070309020205020404" pitchFamily="49" charset="0"/>
              </a:rPr>
              <a:t>vector </a:t>
            </a:r>
            <a:r>
              <a:rPr lang="en-US" altLang="en-US" sz="2400" b="0" dirty="0">
                <a:latin typeface="Arial" panose="020B0604020202020204" pitchFamily="34" charset="0"/>
              </a:rPr>
              <a:t>whose elements are not in any order…</a:t>
            </a:r>
          </a:p>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endParaRPr lang="en-US" altLang="en-US" sz="2400" b="0" dirty="0">
              <a:latin typeface="Arial" panose="020B0604020202020204" pitchFamily="34" charset="0"/>
            </a:endParaRPr>
          </a:p>
          <a:p>
            <a:pPr lvl="1" algn="l" eaLnBrk="1" hangingPunct="1"/>
            <a:r>
              <a:rPr lang="en-US" altLang="en-US" sz="2400" dirty="0" err="1"/>
              <a:t>values.push_back</a:t>
            </a:r>
            <a:r>
              <a:rPr lang="en-US" altLang="en-US" sz="2400" dirty="0"/>
              <a:t>(</a:t>
            </a:r>
            <a:r>
              <a:rPr lang="en-US" altLang="en-US" sz="2400" dirty="0" err="1"/>
              <a:t>new_element</a:t>
            </a:r>
            <a:r>
              <a:rPr lang="en-US" altLang="en-US" sz="2400" dirty="0"/>
              <a: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71715" name="Rectangle 2"/>
          <p:cNvSpPr>
            <a:spLocks noGrp="1" noChangeArrowheads="1"/>
          </p:cNvSpPr>
          <p:nvPr>
            <p:ph type="title"/>
          </p:nvPr>
        </p:nvSpPr>
        <p:spPr>
          <a:xfrm>
            <a:off x="0" y="152400"/>
            <a:ext cx="9144000" cy="533400"/>
          </a:xfrm>
        </p:spPr>
        <p:txBody>
          <a:bodyPr/>
          <a:lstStyle/>
          <a:p>
            <a:pPr eaLnBrk="1" hangingPunct="1"/>
            <a:r>
              <a:rPr lang="en-US" altLang="en-US" dirty="0">
                <a:latin typeface="Courier New" panose="02070309020205020404" pitchFamily="49" charset="0"/>
                <a:cs typeface="Courier New" panose="02070309020205020404" pitchFamily="49" charset="0"/>
              </a:rPr>
              <a:t>vector</a:t>
            </a:r>
            <a:r>
              <a:rPr lang="en-US" altLang="en-US" dirty="0"/>
              <a:t> Algorithms – Inserting an Element, Ordered</a:t>
            </a:r>
          </a:p>
        </p:txBody>
      </p:sp>
      <p:sp>
        <p:nvSpPr>
          <p:cNvPr id="371716"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473540" name="Rectangle 4"/>
          <p:cNvSpPr>
            <a:spLocks noChangeArrowheads="1"/>
          </p:cNvSpPr>
          <p:nvPr/>
        </p:nvSpPr>
        <p:spPr bwMode="auto">
          <a:xfrm>
            <a:off x="265113" y="825500"/>
            <a:ext cx="887888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r>
              <a:rPr lang="en-US" altLang="en-US" sz="2400" b="0" dirty="0">
                <a:latin typeface="Arial" panose="020B0604020202020204" pitchFamily="34" charset="0"/>
              </a:rPr>
              <a:t>   However when the elements in a </a:t>
            </a:r>
            <a:r>
              <a:rPr lang="en-US" altLang="en-US" sz="2400" b="0" dirty="0">
                <a:cs typeface="Courier New" panose="02070309020205020404" pitchFamily="49" charset="0"/>
              </a:rPr>
              <a:t>vector </a:t>
            </a:r>
            <a:r>
              <a:rPr lang="en-US" altLang="en-US" sz="2400" b="0" dirty="0">
                <a:latin typeface="Arial" panose="020B0604020202020204" pitchFamily="34" charset="0"/>
              </a:rPr>
              <a:t>are ordered,</a:t>
            </a:r>
            <a:br>
              <a:rPr lang="en-US" altLang="en-US" sz="2400" b="0" dirty="0">
                <a:latin typeface="Arial" panose="020B0604020202020204" pitchFamily="34" charset="0"/>
              </a:rPr>
            </a:br>
            <a:r>
              <a:rPr lang="en-US" altLang="en-US" sz="2400" b="0" dirty="0">
                <a:latin typeface="Arial" panose="020B0604020202020204" pitchFamily="34" charset="0"/>
              </a:rPr>
              <a:t>it’s a bit more complicated, like it was in the array.</a:t>
            </a:r>
          </a:p>
          <a:p>
            <a:pPr algn="l" eaLnBrk="1" hangingPunct="1">
              <a:lnSpc>
                <a:spcPct val="100000"/>
              </a:lnSpc>
            </a:pPr>
            <a:endParaRPr lang="en-US" altLang="en-US" sz="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If you know the position, say </a:t>
            </a:r>
            <a:r>
              <a:rPr lang="en-US" altLang="en-US" sz="2400" dirty="0" err="1"/>
              <a:t>pos</a:t>
            </a:r>
            <a:r>
              <a:rPr lang="en-US" altLang="en-US" sz="2400" b="0" dirty="0">
                <a:latin typeface="Arial" panose="020B0604020202020204" pitchFamily="34" charset="0"/>
              </a:rPr>
              <a:t>, to insert the new element,</a:t>
            </a:r>
          </a:p>
          <a:p>
            <a:pPr algn="l" eaLnBrk="1" hangingPunct="1">
              <a:lnSpc>
                <a:spcPct val="100000"/>
              </a:lnSpc>
            </a:pPr>
            <a:endParaRPr lang="en-US" altLang="en-US" sz="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as in the array version, you need to move all the elements “up”, but FIRST YOU GROW the </a:t>
            </a:r>
            <a:r>
              <a:rPr lang="en-US" altLang="en-US" sz="2400" b="0" dirty="0">
                <a:cs typeface="Courier New" panose="02070309020205020404" pitchFamily="49" charset="0"/>
              </a:rPr>
              <a:t>vector</a:t>
            </a:r>
            <a:r>
              <a:rPr lang="en-US" altLang="en-US" sz="2400" b="0" dirty="0">
                <a:latin typeface="Arial" panose="020B0604020202020204" pitchFamily="34" charset="0"/>
              </a:rPr>
              <a:t> by 1 to make room:</a:t>
            </a:r>
          </a:p>
          <a:p>
            <a:pPr algn="l" eaLnBrk="1" hangingPunct="1">
              <a:lnSpc>
                <a:spcPct val="100000"/>
              </a:lnSpc>
            </a:pPr>
            <a:endParaRPr lang="en-US" altLang="en-US" sz="2400" b="0" dirty="0">
              <a:latin typeface="Arial" panose="020B0604020202020204" pitchFamily="34" charset="0"/>
            </a:endParaRPr>
          </a:p>
          <a:p>
            <a:pPr algn="l" eaLnBrk="1" hangingPunct="1"/>
            <a:r>
              <a:rPr lang="en-US" altLang="en-US" sz="2400" dirty="0" err="1"/>
              <a:t>int</a:t>
            </a:r>
            <a:r>
              <a:rPr lang="en-US" altLang="en-US" sz="2400" dirty="0"/>
              <a:t> </a:t>
            </a:r>
            <a:r>
              <a:rPr lang="en-US" altLang="en-US" sz="2400" dirty="0" err="1"/>
              <a:t>last_pos</a:t>
            </a:r>
            <a:r>
              <a:rPr lang="en-US" altLang="en-US" sz="2400" dirty="0"/>
              <a:t> = </a:t>
            </a:r>
            <a:r>
              <a:rPr lang="en-US" altLang="en-US" sz="2400" dirty="0" err="1"/>
              <a:t>values.size</a:t>
            </a:r>
            <a:r>
              <a:rPr lang="en-US" altLang="en-US" sz="2400" dirty="0"/>
              <a:t>() - 1;</a:t>
            </a:r>
          </a:p>
          <a:p>
            <a:pPr algn="l" eaLnBrk="1" hangingPunct="1"/>
            <a:r>
              <a:rPr lang="en-US" altLang="en-US" sz="2400" dirty="0" err="1"/>
              <a:t>values.push_back</a:t>
            </a:r>
            <a:r>
              <a:rPr lang="en-US" altLang="en-US" sz="2400" dirty="0"/>
              <a:t>(values[</a:t>
            </a:r>
            <a:r>
              <a:rPr lang="en-US" altLang="en-US" sz="2400" dirty="0" err="1"/>
              <a:t>last_pos</a:t>
            </a:r>
            <a:r>
              <a:rPr lang="en-US" altLang="en-US" sz="2400" dirty="0"/>
              <a:t>]); //grow it</a:t>
            </a:r>
          </a:p>
          <a:p>
            <a:pPr algn="l" eaLnBrk="1" hangingPunct="1"/>
            <a:r>
              <a:rPr lang="en-US" altLang="en-US" sz="2400" dirty="0"/>
              <a:t>for (</a:t>
            </a:r>
            <a:r>
              <a:rPr lang="en-US" altLang="en-US" sz="2400" dirty="0" err="1"/>
              <a:t>int</a:t>
            </a:r>
            <a:r>
              <a:rPr lang="en-US" altLang="en-US" sz="2400" dirty="0"/>
              <a:t> </a:t>
            </a:r>
            <a:r>
              <a:rPr lang="en-US" altLang="en-US" sz="2400" dirty="0" err="1"/>
              <a:t>i</a:t>
            </a:r>
            <a:r>
              <a:rPr lang="en-US" altLang="en-US" sz="2400" dirty="0"/>
              <a:t> = </a:t>
            </a:r>
            <a:r>
              <a:rPr lang="en-US" altLang="en-US" sz="2400" dirty="0" err="1"/>
              <a:t>last_pos</a:t>
            </a:r>
            <a:r>
              <a:rPr lang="en-US" altLang="en-US" sz="2400" dirty="0"/>
              <a:t>; </a:t>
            </a:r>
            <a:r>
              <a:rPr lang="en-US" altLang="en-US" sz="2400" dirty="0" err="1"/>
              <a:t>i</a:t>
            </a:r>
            <a:r>
              <a:rPr lang="en-US" altLang="en-US" sz="2400" dirty="0"/>
              <a:t> &gt; </a:t>
            </a:r>
            <a:r>
              <a:rPr lang="en-US" altLang="en-US" sz="2400" dirty="0" err="1"/>
              <a:t>pos</a:t>
            </a:r>
            <a:r>
              <a:rPr lang="en-US" altLang="en-US" sz="2400" dirty="0"/>
              <a:t>; </a:t>
            </a:r>
            <a:r>
              <a:rPr lang="en-US" altLang="en-US" sz="2400" dirty="0" err="1"/>
              <a:t>i</a:t>
            </a:r>
            <a:r>
              <a:rPr lang="en-US" altLang="en-US" sz="2400" dirty="0"/>
              <a:t>--)</a:t>
            </a:r>
          </a:p>
          <a:p>
            <a:pPr algn="l" eaLnBrk="1" hangingPunct="1"/>
            <a:r>
              <a:rPr lang="en-US" altLang="en-US" sz="2400" dirty="0"/>
              <a:t>{</a:t>
            </a:r>
          </a:p>
          <a:p>
            <a:pPr algn="l" eaLnBrk="1" hangingPunct="1"/>
            <a:r>
              <a:rPr lang="en-US" altLang="en-US" sz="2400" dirty="0"/>
              <a:t>   values[</a:t>
            </a:r>
            <a:r>
              <a:rPr lang="en-US" altLang="en-US" sz="2400" dirty="0" err="1"/>
              <a:t>i</a:t>
            </a:r>
            <a:r>
              <a:rPr lang="en-US" altLang="en-US" sz="2400" dirty="0"/>
              <a:t>] = values[</a:t>
            </a:r>
            <a:r>
              <a:rPr lang="en-US" altLang="en-US" sz="2400" dirty="0" err="1"/>
              <a:t>i</a:t>
            </a:r>
            <a:r>
              <a:rPr lang="en-US" altLang="en-US" sz="2400" dirty="0"/>
              <a:t> - 1];</a:t>
            </a:r>
          </a:p>
          <a:p>
            <a:pPr algn="l" eaLnBrk="1" hangingPunct="1"/>
            <a:r>
              <a:rPr lang="en-US" altLang="en-US" sz="2400" dirty="0"/>
              <a:t>}</a:t>
            </a:r>
          </a:p>
          <a:p>
            <a:pPr algn="l" eaLnBrk="1" hangingPunct="1"/>
            <a:r>
              <a:rPr lang="en-US" altLang="en-US" sz="2400" dirty="0"/>
              <a:t>values[</a:t>
            </a:r>
            <a:r>
              <a:rPr lang="en-US" altLang="en-US" sz="2400" dirty="0" err="1"/>
              <a:t>pos</a:t>
            </a:r>
            <a:r>
              <a:rPr lang="en-US" altLang="en-US" sz="2400" dirty="0"/>
              <a:t>] = </a:t>
            </a:r>
            <a:r>
              <a:rPr lang="en-US" altLang="en-US" sz="2400" dirty="0" err="1"/>
              <a:t>new_element</a:t>
            </a:r>
            <a:r>
              <a:rPr lang="en-US" altLang="en-US" sz="2400" dirty="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74787" name="Rectangle 2"/>
          <p:cNvSpPr>
            <a:spLocks noGrp="1" noChangeArrowheads="1"/>
          </p:cNvSpPr>
          <p:nvPr>
            <p:ph type="title"/>
          </p:nvPr>
        </p:nvSpPr>
        <p:spPr>
          <a:xfrm>
            <a:off x="0" y="152400"/>
            <a:ext cx="9067800" cy="533400"/>
          </a:xfrm>
        </p:spPr>
        <p:txBody>
          <a:bodyPr/>
          <a:lstStyle/>
          <a:p>
            <a:pPr eaLnBrk="1" hangingPunct="1"/>
            <a:r>
              <a:rPr lang="en-US" altLang="en-US" dirty="0">
                <a:latin typeface="Courier New" panose="02070309020205020404" pitchFamily="49" charset="0"/>
                <a:cs typeface="Courier New" panose="02070309020205020404" pitchFamily="49" charset="0"/>
              </a:rPr>
              <a:t>vector </a:t>
            </a:r>
            <a:r>
              <a:rPr lang="en-US" altLang="en-US" dirty="0"/>
              <a:t>Algorithms: Sorting with the C++ Library</a:t>
            </a:r>
          </a:p>
        </p:txBody>
      </p:sp>
      <p:sp>
        <p:nvSpPr>
          <p:cNvPr id="1481731" name="Rectangle 3"/>
          <p:cNvSpPr>
            <a:spLocks noGrp="1" noChangeArrowheads="1"/>
          </p:cNvSpPr>
          <p:nvPr>
            <p:ph type="body" idx="1"/>
          </p:nvPr>
        </p:nvSpPr>
        <p:spPr>
          <a:xfrm>
            <a:off x="0" y="798513"/>
            <a:ext cx="9144000" cy="5759450"/>
          </a:xfrm>
          <a:noFill/>
        </p:spPr>
        <p:txBody>
          <a:bodyPr/>
          <a:lstStyle/>
          <a:p>
            <a:pPr eaLnBrk="1" hangingPunct="1">
              <a:buFontTx/>
              <a:buNone/>
            </a:pPr>
            <a:endParaRPr lang="en-US" altLang="en-US" sz="1000" dirty="0"/>
          </a:p>
          <a:p>
            <a:pPr algn="ctr" eaLnBrk="1" hangingPunct="1">
              <a:buFontTx/>
              <a:buNone/>
            </a:pPr>
            <a:r>
              <a:rPr lang="en-US" altLang="en-US" sz="2400" dirty="0"/>
              <a:t>Recall that you call the </a:t>
            </a:r>
            <a:r>
              <a:rPr lang="en-US" altLang="en-US" sz="2400" b="1" dirty="0">
                <a:latin typeface="Courier New" panose="02070309020205020404" pitchFamily="49" charset="0"/>
              </a:rPr>
              <a:t>sort</a:t>
            </a:r>
            <a:r>
              <a:rPr lang="en-US" altLang="en-US" sz="2400" dirty="0"/>
              <a:t> function to sort an array.</a:t>
            </a:r>
          </a:p>
          <a:p>
            <a:pPr algn="ctr" eaLnBrk="1" hangingPunct="1">
              <a:buFontTx/>
              <a:buNone/>
            </a:pPr>
            <a:r>
              <a:rPr lang="en-US" altLang="en-US" sz="2400" dirty="0"/>
              <a:t>This can be used on vectors also.</a:t>
            </a:r>
          </a:p>
          <a:p>
            <a:pPr algn="ctr" eaLnBrk="1" hangingPunct="1">
              <a:buFontTx/>
              <a:buNone/>
            </a:pPr>
            <a:endParaRPr lang="en-US" altLang="en-US" sz="1200" dirty="0"/>
          </a:p>
          <a:p>
            <a:pPr algn="ctr" eaLnBrk="1" hangingPunct="1">
              <a:buFontTx/>
              <a:buNone/>
            </a:pPr>
            <a:r>
              <a:rPr lang="en-US" altLang="en-US" sz="2400" dirty="0"/>
              <a:t>The syntax for </a:t>
            </a:r>
            <a:r>
              <a:rPr lang="en-US" altLang="en-US" sz="2400" dirty="0">
                <a:latin typeface="Courier New" panose="02070309020205020404" pitchFamily="49" charset="0"/>
                <a:cs typeface="Courier New" panose="02070309020205020404" pitchFamily="49" charset="0"/>
              </a:rPr>
              <a:t>vector</a:t>
            </a:r>
            <a:r>
              <a:rPr lang="en-US" altLang="en-US" sz="2400" dirty="0"/>
              <a:t>s uses 2 more built-in </a:t>
            </a:r>
            <a:r>
              <a:rPr lang="en-US" altLang="en-US" sz="2400" dirty="0">
                <a:latin typeface="Courier New" panose="02070309020205020404" pitchFamily="49" charset="0"/>
                <a:cs typeface="Courier New" panose="02070309020205020404" pitchFamily="49" charset="0"/>
              </a:rPr>
              <a:t>vector</a:t>
            </a:r>
            <a:r>
              <a:rPr lang="en-US" altLang="en-US" sz="2400" dirty="0"/>
              <a:t> functions, which tell the address (a reference) to the first and last </a:t>
            </a:r>
            <a:r>
              <a:rPr lang="en-US" altLang="en-US" sz="2400" dirty="0">
                <a:latin typeface="Courier New" panose="02070309020205020404" pitchFamily="49" charset="0"/>
                <a:cs typeface="Courier New" panose="02070309020205020404" pitchFamily="49" charset="0"/>
              </a:rPr>
              <a:t>vector</a:t>
            </a:r>
            <a:r>
              <a:rPr lang="en-US" altLang="en-US" sz="2400" dirty="0"/>
              <a:t> elements:</a:t>
            </a:r>
          </a:p>
          <a:p>
            <a:pPr algn="ctr" eaLnBrk="1" hangingPunct="1">
              <a:buFontTx/>
              <a:buNone/>
            </a:pPr>
            <a:endParaRPr lang="en-US" altLang="en-US" sz="2400" dirty="0"/>
          </a:p>
          <a:p>
            <a:pPr algn="ctr" eaLnBrk="1" hangingPunct="1">
              <a:buFontTx/>
              <a:buNone/>
            </a:pPr>
            <a:endParaRPr lang="en-US" altLang="en-US" sz="2400" dirty="0"/>
          </a:p>
          <a:p>
            <a:pPr algn="ctr" eaLnBrk="1" hangingPunct="1">
              <a:buFontTx/>
              <a:buNone/>
            </a:pPr>
            <a:endParaRPr lang="en-US" altLang="en-US" sz="2400" dirty="0"/>
          </a:p>
          <a:p>
            <a:pPr algn="ctr" eaLnBrk="1" hangingPunct="1">
              <a:buFontTx/>
              <a:buNone/>
            </a:pPr>
            <a:endParaRPr lang="en-US" altLang="en-US" sz="2400" dirty="0"/>
          </a:p>
          <a:p>
            <a:pPr algn="ctr" eaLnBrk="1" hangingPunct="1">
              <a:buFontTx/>
              <a:buNone/>
            </a:pPr>
            <a:r>
              <a:rPr lang="en-US" altLang="en-US" sz="2400" dirty="0"/>
              <a:t> </a:t>
            </a:r>
            <a:br>
              <a:rPr lang="en-US" altLang="en-US" sz="2400" dirty="0"/>
            </a:br>
            <a:r>
              <a:rPr lang="en-US" altLang="en-US" sz="2400" dirty="0"/>
              <a:t>Don’t forget to </a:t>
            </a:r>
          </a:p>
          <a:p>
            <a:pPr algn="ctr" eaLnBrk="1" hangingPunct="1">
              <a:buFontTx/>
              <a:buNone/>
            </a:pPr>
            <a:r>
              <a:rPr lang="en-US" altLang="en-US" sz="2400" b="1" dirty="0">
                <a:latin typeface="Courier New" panose="02070309020205020404" pitchFamily="49" charset="0"/>
              </a:rPr>
              <a:t>#include &lt;algorithm&gt;</a:t>
            </a:r>
            <a:r>
              <a:rPr lang="en-US" altLang="en-US" sz="2400" dirty="0"/>
              <a:t> </a:t>
            </a:r>
          </a:p>
          <a:p>
            <a:pPr algn="ctr" eaLnBrk="1" hangingPunct="1">
              <a:buFontTx/>
              <a:buNone/>
            </a:pPr>
            <a:endParaRPr lang="en-US" altLang="en-US" sz="2400" dirty="0"/>
          </a:p>
          <a:p>
            <a:pPr algn="ctr" eaLnBrk="1" hangingPunct="1">
              <a:buFontTx/>
              <a:buNone/>
            </a:pPr>
            <a:endParaRPr lang="en-US" altLang="en-US" sz="2400" dirty="0"/>
          </a:p>
        </p:txBody>
      </p:sp>
      <p:sp>
        <p:nvSpPr>
          <p:cNvPr id="1481732" name="Rectangle 4"/>
          <p:cNvSpPr>
            <a:spLocks noChangeArrowheads="1"/>
          </p:cNvSpPr>
          <p:nvPr/>
        </p:nvSpPr>
        <p:spPr bwMode="auto">
          <a:xfrm>
            <a:off x="1077913" y="3681413"/>
            <a:ext cx="71294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a:t>sort(values.begin(), values.end());</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8395855" cy="533400"/>
          </a:xfrm>
        </p:spPr>
        <p:txBody>
          <a:bodyPr/>
          <a:lstStyle/>
          <a:p>
            <a:r>
              <a:rPr lang="en-US" dirty="0"/>
              <a:t>Two Dimensional </a:t>
            </a:r>
            <a:r>
              <a:rPr lang="en-US" dirty="0">
                <a:latin typeface="Courier New" panose="02070309020205020404" pitchFamily="49" charset="0"/>
                <a:cs typeface="Courier New" panose="02070309020205020404" pitchFamily="49" charset="0"/>
              </a:rPr>
              <a:t>vectors</a:t>
            </a:r>
            <a:r>
              <a:rPr lang="en-US" dirty="0"/>
              <a:t>: a </a:t>
            </a:r>
            <a:r>
              <a:rPr lang="en-US" dirty="0">
                <a:latin typeface="Courier New" panose="02070309020205020404" pitchFamily="49" charset="0"/>
                <a:cs typeface="Courier New" panose="02070309020205020404" pitchFamily="49" charset="0"/>
              </a:rPr>
              <a:t>vector</a:t>
            </a:r>
            <a:r>
              <a:rPr lang="en-US" dirty="0"/>
              <a:t> of </a:t>
            </a:r>
            <a:r>
              <a:rPr lang="en-US" dirty="0">
                <a:latin typeface="Courier New" panose="02070309020205020404" pitchFamily="49" charset="0"/>
                <a:cs typeface="Courier New" panose="02070309020205020404" pitchFamily="49" charset="0"/>
              </a:rPr>
              <a:t>vector</a:t>
            </a:r>
            <a:r>
              <a:rPr lang="en-US" dirty="0"/>
              <a:t>s</a:t>
            </a:r>
          </a:p>
        </p:txBody>
      </p:sp>
      <p:sp>
        <p:nvSpPr>
          <p:cNvPr id="3" name="Content Placeholder 2"/>
          <p:cNvSpPr>
            <a:spLocks noGrp="1"/>
          </p:cNvSpPr>
          <p:nvPr>
            <p:ph idx="1"/>
          </p:nvPr>
        </p:nvSpPr>
        <p:spPr>
          <a:xfrm>
            <a:off x="304800" y="905019"/>
            <a:ext cx="8763000" cy="4525962"/>
          </a:xfrm>
        </p:spPr>
        <p:txBody>
          <a:bodyPr/>
          <a:lstStyle/>
          <a:p>
            <a:pPr marL="0" indent="0">
              <a:buNone/>
            </a:pPr>
            <a:r>
              <a:rPr lang="en-US" sz="2400" dirty="0"/>
              <a:t>There are no 2D </a:t>
            </a:r>
            <a:r>
              <a:rPr lang="en-US" sz="2400" dirty="0">
                <a:latin typeface="Courier New" panose="02070309020205020404" pitchFamily="49" charset="0"/>
                <a:cs typeface="Courier New" panose="02070309020205020404" pitchFamily="49" charset="0"/>
              </a:rPr>
              <a:t>vector</a:t>
            </a:r>
            <a:r>
              <a:rPr lang="en-US" sz="2400" dirty="0"/>
              <a:t>s, but if you want to store rows and columns, you can use a </a:t>
            </a:r>
            <a:r>
              <a:rPr lang="en-US" sz="2400" dirty="0">
                <a:latin typeface="Courier New" panose="02070309020205020404" pitchFamily="49" charset="0"/>
                <a:cs typeface="Courier New" panose="02070309020205020404" pitchFamily="49" charset="0"/>
              </a:rPr>
              <a:t>vector</a:t>
            </a:r>
            <a:r>
              <a:rPr lang="en-US" sz="2400" dirty="0"/>
              <a:t> of </a:t>
            </a:r>
            <a:r>
              <a:rPr lang="en-US" sz="2400" dirty="0">
                <a:latin typeface="Courier New" panose="02070309020205020404" pitchFamily="49" charset="0"/>
                <a:cs typeface="Courier New" panose="02070309020205020404" pitchFamily="49" charset="0"/>
              </a:rPr>
              <a:t>vector</a:t>
            </a:r>
            <a:r>
              <a:rPr lang="en-US" sz="2400" dirty="0"/>
              <a:t>s. For example, the medal counts of Section 6.6:</a:t>
            </a:r>
          </a:p>
          <a:p>
            <a:pPr marL="0" indent="0">
              <a:buNone/>
            </a:pPr>
            <a:endParaRPr lang="en-US" sz="2400" dirty="0"/>
          </a:p>
          <a:p>
            <a:pPr marL="0" indent="0" algn="ctr">
              <a:buNone/>
            </a:pPr>
            <a:r>
              <a:rPr lang="en-US" sz="2400" b="1" dirty="0">
                <a:latin typeface="Courier New" panose="02070309020205020404" pitchFamily="49" charset="0"/>
                <a:cs typeface="Courier New" panose="02070309020205020404" pitchFamily="49" charset="0"/>
              </a:rPr>
              <a:t>vector&lt;vector&lt;</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&gt;&gt; counts;</a:t>
            </a:r>
          </a:p>
          <a:p>
            <a:pPr marL="0" indent="0">
              <a:buNone/>
            </a:pPr>
            <a:r>
              <a:rPr lang="en-US" sz="2000" dirty="0">
                <a:latin typeface="Courier New" panose="02070309020205020404" pitchFamily="49" charset="0"/>
                <a:cs typeface="Courier New" panose="02070309020205020404" pitchFamily="49" charset="0"/>
              </a:rPr>
              <a:t>//counts is a vector of rows. Each row is a vector&lt;</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&gt;</a:t>
            </a:r>
          </a:p>
          <a:p>
            <a:pPr marL="0" indent="0">
              <a:buNone/>
            </a:pPr>
            <a:endParaRPr lang="en-US" sz="2400" dirty="0"/>
          </a:p>
          <a:p>
            <a:pPr marL="0" indent="0">
              <a:buNone/>
            </a:pPr>
            <a:r>
              <a:rPr lang="en-US" sz="2400" dirty="0"/>
              <a:t>You need to initialize it, to make sure there are rows and columns for all the elements.</a:t>
            </a:r>
          </a:p>
          <a:p>
            <a:pPr marL="400050" lvl="1" indent="0">
              <a:buNone/>
            </a:pPr>
            <a:r>
              <a:rPr lang="en-US" sz="2000" b="1" dirty="0">
                <a:latin typeface="Courier New" panose="02070309020205020404" pitchFamily="49" charset="0"/>
                <a:cs typeface="Courier New" panose="02070309020205020404" pitchFamily="49" charset="0"/>
              </a:rPr>
              <a:t>for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0;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&lt; COUNTRIES;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marL="400050" lvl="1" indent="0">
              <a:buNone/>
            </a:pPr>
            <a:r>
              <a:rPr lang="en-US" sz="2000" b="1" dirty="0">
                <a:latin typeface="Courier New" panose="02070309020205020404" pitchFamily="49" charset="0"/>
                <a:cs typeface="Courier New" panose="02070309020205020404" pitchFamily="49" charset="0"/>
              </a:rPr>
              <a:t>{</a:t>
            </a:r>
          </a:p>
          <a:p>
            <a:pPr marL="400050" lvl="1" indent="0">
              <a:buNone/>
            </a:pPr>
            <a:r>
              <a:rPr lang="en-US" sz="2000" b="1" dirty="0">
                <a:latin typeface="Courier New" panose="02070309020205020404" pitchFamily="49" charset="0"/>
                <a:cs typeface="Courier New" panose="02070309020205020404" pitchFamily="49" charset="0"/>
              </a:rPr>
              <a:t>   vector&lt;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&gt; row(MEDALS);</a:t>
            </a:r>
          </a:p>
          <a:p>
            <a:pPr marL="400050" lvl="1"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counts.push_back</a:t>
            </a:r>
            <a:r>
              <a:rPr lang="en-US" sz="2000" b="1" dirty="0">
                <a:latin typeface="Courier New" panose="02070309020205020404" pitchFamily="49" charset="0"/>
                <a:cs typeface="Courier New" panose="02070309020205020404" pitchFamily="49" charset="0"/>
              </a:rPr>
              <a:t>(row);</a:t>
            </a:r>
          </a:p>
          <a:p>
            <a:pPr marL="400050" lvl="1" indent="0">
              <a:buNone/>
            </a:pPr>
            <a:r>
              <a:rPr lang="en-US" sz="20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44758451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vector</a:t>
            </a:r>
            <a:r>
              <a:rPr lang="en-US" dirty="0"/>
              <a:t> of </a:t>
            </a:r>
            <a:r>
              <a:rPr lang="en-US" dirty="0">
                <a:latin typeface="Courier New" panose="02070309020205020404" pitchFamily="49" charset="0"/>
                <a:cs typeface="Courier New" panose="02070309020205020404" pitchFamily="49" charset="0"/>
              </a:rPr>
              <a:t>vector</a:t>
            </a:r>
            <a:r>
              <a:rPr lang="en-US" dirty="0"/>
              <a:t>s</a:t>
            </a:r>
          </a:p>
        </p:txBody>
      </p:sp>
      <p:sp>
        <p:nvSpPr>
          <p:cNvPr id="3" name="Content Placeholder 2"/>
          <p:cNvSpPr>
            <a:spLocks noGrp="1"/>
          </p:cNvSpPr>
          <p:nvPr>
            <p:ph idx="1"/>
          </p:nvPr>
        </p:nvSpPr>
        <p:spPr>
          <a:xfrm>
            <a:off x="290944" y="849601"/>
            <a:ext cx="8776855" cy="4525962"/>
          </a:xfrm>
        </p:spPr>
        <p:txBody>
          <a:bodyPr/>
          <a:lstStyle/>
          <a:p>
            <a:r>
              <a:rPr lang="en-US" sz="2400" dirty="0"/>
              <a:t>You can access the </a:t>
            </a:r>
            <a:r>
              <a:rPr lang="en-US" sz="2400" dirty="0">
                <a:latin typeface="Courier New" panose="02070309020205020404" pitchFamily="49" charset="0"/>
                <a:cs typeface="Courier New" panose="02070309020205020404" pitchFamily="49" charset="0"/>
              </a:rPr>
              <a:t>vector counts[</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a:t>
            </a:r>
            <a:r>
              <a:rPr lang="en-US" sz="2400" dirty="0"/>
              <a:t> in the same way as 2D arrays. </a:t>
            </a:r>
          </a:p>
          <a:p>
            <a:pPr lvl="1"/>
            <a:r>
              <a:rPr lang="en-US" sz="1800" dirty="0">
                <a:latin typeface="Courier New" panose="02070309020205020404" pitchFamily="49" charset="0"/>
                <a:cs typeface="Courier New" panose="02070309020205020404" pitchFamily="49" charset="0"/>
              </a:rPr>
              <a:t>counts[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a:t> denotes the </a:t>
            </a:r>
            <a:r>
              <a:rPr lang="en-US" sz="1800" dirty="0" err="1"/>
              <a:t>ith</a:t>
            </a:r>
            <a:r>
              <a:rPr lang="en-US" sz="1800" dirty="0"/>
              <a:t> row, and </a:t>
            </a:r>
            <a:r>
              <a:rPr lang="en-US" sz="1800" dirty="0">
                <a:latin typeface="Courier New" panose="02070309020205020404" pitchFamily="49" charset="0"/>
                <a:cs typeface="Courier New" panose="02070309020205020404" pitchFamily="49" charset="0"/>
              </a:rPr>
              <a:t>counts[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][j] </a:t>
            </a:r>
            <a:r>
              <a:rPr lang="en-US" sz="1800" dirty="0"/>
              <a:t>is the value in the </a:t>
            </a:r>
            <a:r>
              <a:rPr lang="en-US" sz="1800" dirty="0" err="1"/>
              <a:t>jth</a:t>
            </a:r>
            <a:r>
              <a:rPr lang="en-US" sz="1800" dirty="0"/>
              <a:t> column of that row.</a:t>
            </a:r>
          </a:p>
          <a:p>
            <a:endParaRPr lang="en-US" sz="2400" dirty="0"/>
          </a:p>
          <a:p>
            <a:r>
              <a:rPr lang="en-US" sz="2400" dirty="0"/>
              <a:t>The advantage over 2D arrays:</a:t>
            </a:r>
          </a:p>
          <a:p>
            <a:pPr lvl="1"/>
            <a:r>
              <a:rPr lang="en-US" sz="2000" dirty="0">
                <a:latin typeface="Courier New" panose="02070309020205020404" pitchFamily="49" charset="0"/>
                <a:cs typeface="Courier New" panose="02070309020205020404" pitchFamily="49" charset="0"/>
              </a:rPr>
              <a:t>vector </a:t>
            </a:r>
            <a:r>
              <a:rPr lang="en-US" sz="2000" dirty="0"/>
              <a:t>row and column sizes don’t have to be fixed at compile time. </a:t>
            </a:r>
          </a:p>
          <a:p>
            <a:pPr marL="0" indent="0">
              <a:buNone/>
            </a:pPr>
            <a:endParaRPr lang="en-US" sz="2000" dirty="0"/>
          </a:p>
          <a:p>
            <a:pPr marL="800100" lvl="2" indent="0">
              <a:buNone/>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countries = . . .;</a:t>
            </a:r>
          </a:p>
          <a:p>
            <a:pPr marL="800100" lvl="2" indent="0">
              <a:buNone/>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medals = . . .;</a:t>
            </a:r>
          </a:p>
          <a:p>
            <a:pPr marL="800100" lvl="2" indent="0">
              <a:buNone/>
            </a:pPr>
            <a:r>
              <a:rPr lang="en-US" sz="1800" b="1" dirty="0">
                <a:latin typeface="Courier New" panose="02070309020205020404" pitchFamily="49" charset="0"/>
                <a:cs typeface="Courier New" panose="02070309020205020404" pitchFamily="49" charset="0"/>
              </a:rPr>
              <a:t>vector&lt;vector&lt;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&gt;&gt; counts;</a:t>
            </a:r>
          </a:p>
          <a:p>
            <a:pPr marL="800100" lvl="2" indent="0">
              <a:buNone/>
            </a:pPr>
            <a:r>
              <a:rPr lang="en-US" sz="1800" b="1" dirty="0">
                <a:latin typeface="Courier New" panose="02070309020205020404" pitchFamily="49" charset="0"/>
                <a:cs typeface="Courier New" panose="02070309020205020404" pitchFamily="49" charset="0"/>
              </a:rPr>
              <a:t>for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0;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&lt; countries;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800100" lvl="2" indent="0">
              <a:buNone/>
            </a:pPr>
            <a:r>
              <a:rPr lang="en-US" sz="1800" b="1" dirty="0">
                <a:latin typeface="Courier New" panose="02070309020205020404" pitchFamily="49" charset="0"/>
                <a:cs typeface="Courier New" panose="02070309020205020404" pitchFamily="49" charset="0"/>
              </a:rPr>
              <a:t>{</a:t>
            </a:r>
          </a:p>
          <a:p>
            <a:pPr marL="800100" lvl="2" indent="0">
              <a:buNone/>
            </a:pPr>
            <a:r>
              <a:rPr lang="en-US" sz="1800" b="1" dirty="0">
                <a:latin typeface="Courier New" panose="02070309020205020404" pitchFamily="49" charset="0"/>
                <a:cs typeface="Courier New" panose="02070309020205020404" pitchFamily="49" charset="0"/>
              </a:rPr>
              <a:t>   vector&lt;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&gt; row(medals);</a:t>
            </a:r>
          </a:p>
          <a:p>
            <a:pPr marL="800100" lvl="2"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counts.push_back</a:t>
            </a:r>
            <a:r>
              <a:rPr lang="en-US" sz="1800" b="1" dirty="0">
                <a:latin typeface="Courier New" panose="02070309020205020404" pitchFamily="49" charset="0"/>
                <a:cs typeface="Courier New" panose="02070309020205020404" pitchFamily="49" charset="0"/>
              </a:rPr>
              <a:t>(row);</a:t>
            </a:r>
          </a:p>
          <a:p>
            <a:pPr marL="800100" lvl="2" indent="0">
              <a:buNone/>
            </a:pPr>
            <a:r>
              <a:rPr lang="en-US" sz="18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8846272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33400"/>
          </a:xfrm>
        </p:spPr>
        <p:txBody>
          <a:bodyPr/>
          <a:lstStyle/>
          <a:p>
            <a:r>
              <a:rPr lang="en-US" dirty="0">
                <a:latin typeface="Courier New" panose="02070309020205020404" pitchFamily="49" charset="0"/>
                <a:cs typeface="Courier New" panose="02070309020205020404" pitchFamily="49" charset="0"/>
              </a:rPr>
              <a:t>vector</a:t>
            </a:r>
            <a:r>
              <a:rPr lang="en-US" dirty="0"/>
              <a:t> of </a:t>
            </a:r>
            <a:r>
              <a:rPr lang="en-US" dirty="0">
                <a:latin typeface="Courier New" panose="02070309020205020404" pitchFamily="49" charset="0"/>
                <a:cs typeface="Courier New" panose="02070309020205020404" pitchFamily="49" charset="0"/>
              </a:rPr>
              <a:t>vector</a:t>
            </a:r>
            <a:r>
              <a:rPr lang="en-US" dirty="0"/>
              <a:t>s: Determining the row/column sizes</a:t>
            </a:r>
          </a:p>
        </p:txBody>
      </p:sp>
      <p:sp>
        <p:nvSpPr>
          <p:cNvPr id="3" name="Content Placeholder 2"/>
          <p:cNvSpPr>
            <a:spLocks noGrp="1"/>
          </p:cNvSpPr>
          <p:nvPr>
            <p:ph idx="1"/>
          </p:nvPr>
        </p:nvSpPr>
        <p:spPr>
          <a:xfrm>
            <a:off x="374073" y="1242219"/>
            <a:ext cx="8229600" cy="4525962"/>
          </a:xfrm>
        </p:spPr>
        <p:txBody>
          <a:bodyPr/>
          <a:lstStyle/>
          <a:p>
            <a:pPr marL="0" indent="0">
              <a:buNone/>
            </a:pPr>
            <a:r>
              <a:rPr lang="en-US" sz="2400" dirty="0"/>
              <a:t>To find the number of rows and columns: </a:t>
            </a:r>
          </a:p>
          <a:p>
            <a:pPr marL="0" indent="0">
              <a:buNone/>
            </a:pPr>
            <a:endParaRPr lang="en-US" sz="2400" dirty="0"/>
          </a:p>
          <a:p>
            <a:pPr marL="0" indent="0">
              <a:buNone/>
            </a:pPr>
            <a:r>
              <a:rPr lang="en-US" sz="2400" b="1" dirty="0">
                <a:latin typeface="Courier New" panose="02070309020205020404" pitchFamily="49" charset="0"/>
                <a:cs typeface="Courier New" panose="02070309020205020404" pitchFamily="49" charset="0"/>
              </a:rPr>
              <a:t>vector&lt;vector&lt;</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&gt;&gt; values = . . .; </a:t>
            </a: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rows = </a:t>
            </a:r>
            <a:r>
              <a:rPr lang="en-US" sz="2400" b="1" dirty="0" err="1">
                <a:latin typeface="Courier New" panose="02070309020205020404" pitchFamily="49" charset="0"/>
                <a:cs typeface="Courier New" panose="02070309020205020404" pitchFamily="49" charset="0"/>
              </a:rPr>
              <a:t>values.size</a:t>
            </a:r>
            <a:r>
              <a:rPr lang="en-US" sz="2400" b="1" dirty="0">
                <a:latin typeface="Courier New" panose="02070309020205020404" pitchFamily="49" charset="0"/>
                <a:cs typeface="Courier New" panose="02070309020205020404" pitchFamily="49" charset="0"/>
              </a:rPr>
              <a:t>(); </a:t>
            </a:r>
          </a:p>
          <a:p>
            <a:pPr marL="0" indent="0">
              <a:buNone/>
            </a:pP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columns = values[0].size();</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59521314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to Use?  </a:t>
            </a:r>
            <a:r>
              <a:rPr lang="en-US" dirty="0">
                <a:latin typeface="Courier New" panose="02070309020205020404" pitchFamily="49" charset="0"/>
                <a:cs typeface="Courier New" panose="02070309020205020404" pitchFamily="49" charset="0"/>
              </a:rPr>
              <a:t>vector </a:t>
            </a:r>
            <a:r>
              <a:rPr lang="en-US" dirty="0"/>
              <a:t>or array? </a:t>
            </a:r>
          </a:p>
        </p:txBody>
      </p:sp>
      <p:sp>
        <p:nvSpPr>
          <p:cNvPr id="3" name="Content Placeholder 2"/>
          <p:cNvSpPr>
            <a:spLocks noGrp="1"/>
          </p:cNvSpPr>
          <p:nvPr>
            <p:ph idx="1"/>
          </p:nvPr>
        </p:nvSpPr>
        <p:spPr>
          <a:xfrm>
            <a:off x="429491" y="821893"/>
            <a:ext cx="8478982" cy="4525962"/>
          </a:xfrm>
        </p:spPr>
        <p:txBody>
          <a:bodyPr/>
          <a:lstStyle/>
          <a:p>
            <a:r>
              <a:rPr lang="en-US" sz="2400" dirty="0"/>
              <a:t>For most programming tasks, </a:t>
            </a:r>
            <a:r>
              <a:rPr lang="en-US" sz="2400" dirty="0">
                <a:latin typeface="Courier New" panose="02070309020205020404" pitchFamily="49" charset="0"/>
                <a:cs typeface="Courier New" panose="02070309020205020404" pitchFamily="49" charset="0"/>
              </a:rPr>
              <a:t>vector</a:t>
            </a:r>
            <a:r>
              <a:rPr lang="en-US" sz="2400" dirty="0"/>
              <a:t>s are easier to use than arrays. A </a:t>
            </a:r>
            <a:r>
              <a:rPr lang="en-US" sz="2400" dirty="0">
                <a:latin typeface="Courier New" panose="02070309020205020404" pitchFamily="49" charset="0"/>
                <a:cs typeface="Courier New" panose="02070309020205020404" pitchFamily="49" charset="0"/>
              </a:rPr>
              <a:t>vector</a:t>
            </a:r>
            <a:r>
              <a:rPr lang="en-US" sz="2400" dirty="0"/>
              <a:t>:</a:t>
            </a:r>
          </a:p>
          <a:p>
            <a:pPr lvl="1"/>
            <a:r>
              <a:rPr lang="en-US" sz="2000" dirty="0"/>
              <a:t>can grow and shrink.</a:t>
            </a:r>
          </a:p>
          <a:p>
            <a:pPr lvl="1"/>
            <a:r>
              <a:rPr lang="en-US" sz="2000" dirty="0"/>
              <a:t>remembers its size. </a:t>
            </a:r>
          </a:p>
          <a:p>
            <a:pPr lvl="1"/>
            <a:r>
              <a:rPr lang="en-US" sz="2000" dirty="0"/>
              <a:t>Has handy built-in functions like </a:t>
            </a:r>
          </a:p>
          <a:p>
            <a:pPr lvl="2"/>
            <a:r>
              <a:rPr lang="en-US" sz="1800" b="1" dirty="0">
                <a:latin typeface="Courier New" panose="02070309020205020404" pitchFamily="49" charset="0"/>
                <a:cs typeface="Courier New" panose="02070309020205020404" pitchFamily="49" charset="0"/>
              </a:rPr>
              <a:t>begin(), end()</a:t>
            </a:r>
          </a:p>
          <a:p>
            <a:pPr lvl="2"/>
            <a:r>
              <a:rPr lang="en-US" sz="1800" b="1" dirty="0" err="1">
                <a:latin typeface="Courier New" panose="02070309020205020404" pitchFamily="49" charset="0"/>
                <a:cs typeface="Courier New" panose="02070309020205020404" pitchFamily="49" charset="0"/>
              </a:rPr>
              <a:t>push_back</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pop_back</a:t>
            </a:r>
            <a:r>
              <a:rPr lang="en-US" sz="1800" b="1" dirty="0">
                <a:latin typeface="Courier New" panose="02070309020205020404" pitchFamily="49" charset="0"/>
                <a:cs typeface="Courier New" panose="02070309020205020404" pitchFamily="49" charset="0"/>
              </a:rPr>
              <a:t>()</a:t>
            </a:r>
          </a:p>
          <a:p>
            <a:pPr lvl="2"/>
            <a:r>
              <a:rPr lang="en-US" sz="1800" b="1" dirty="0">
                <a:latin typeface="Courier New" panose="02070309020205020404" pitchFamily="49" charset="0"/>
                <a:cs typeface="Courier New" panose="02070309020205020404" pitchFamily="49" charset="0"/>
              </a:rPr>
              <a:t>size()</a:t>
            </a:r>
          </a:p>
          <a:p>
            <a:pPr lvl="2"/>
            <a:r>
              <a:rPr lang="en-US" sz="1800" b="1" dirty="0">
                <a:latin typeface="Courier New" panose="02070309020205020404" pitchFamily="49" charset="0"/>
                <a:cs typeface="Courier New" panose="02070309020205020404" pitchFamily="49" charset="0"/>
              </a:rPr>
              <a:t>at():</a:t>
            </a:r>
            <a:r>
              <a:rPr lang="en-US" sz="1800" b="1" dirty="0"/>
              <a:t> </a:t>
            </a:r>
            <a:r>
              <a:rPr lang="en-US" sz="1800" dirty="0"/>
              <a:t>this is an alternative to the [] notation to choose an element, and includes bounds checking to detect invalid subscripts</a:t>
            </a:r>
          </a:p>
          <a:p>
            <a:r>
              <a:rPr lang="en-US" sz="2400" dirty="0"/>
              <a:t>Advanced programmers may prefer arrays for efficiency. </a:t>
            </a:r>
          </a:p>
          <a:p>
            <a:r>
              <a:rPr lang="en-US" sz="2400" dirty="0"/>
              <a:t>You still need to </a:t>
            </a:r>
            <a:r>
              <a:rPr lang="en-US" sz="2400" dirty="0" err="1"/>
              <a:t>to</a:t>
            </a:r>
            <a:r>
              <a:rPr lang="en-US" sz="2400" dirty="0"/>
              <a:t> use arrays if you work with older programs or use C without the "++", such as in microcontroller applications.</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8021018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Range-Based </a:t>
            </a:r>
            <a:r>
              <a:rPr lang="en-US" dirty="0">
                <a:latin typeface="Courier New" panose="02070309020205020404" pitchFamily="49" charset="0"/>
                <a:cs typeface="Courier New" panose="02070309020205020404" pitchFamily="49" charset="0"/>
              </a:rPr>
              <a:t>for</a:t>
            </a:r>
            <a:r>
              <a:rPr lang="en-US" dirty="0"/>
              <a:t> Loop</a:t>
            </a:r>
          </a:p>
        </p:txBody>
      </p:sp>
      <p:sp>
        <p:nvSpPr>
          <p:cNvPr id="3" name="Content Placeholder 2"/>
          <p:cNvSpPr>
            <a:spLocks noGrp="1"/>
          </p:cNvSpPr>
          <p:nvPr>
            <p:ph idx="1"/>
          </p:nvPr>
        </p:nvSpPr>
        <p:spPr>
          <a:xfrm>
            <a:off x="332508" y="988147"/>
            <a:ext cx="8617527" cy="4525962"/>
          </a:xfrm>
        </p:spPr>
        <p:txBody>
          <a:bodyPr/>
          <a:lstStyle/>
          <a:p>
            <a:pPr marL="0" indent="0">
              <a:buNone/>
            </a:pPr>
            <a:r>
              <a:rPr lang="en-US" sz="2400" dirty="0"/>
              <a:t>C++ 11 and after added a convenient </a:t>
            </a:r>
            <a:r>
              <a:rPr lang="en-US" sz="2400" dirty="0">
                <a:latin typeface="Courier New" panose="02070309020205020404" pitchFamily="49" charset="0"/>
                <a:cs typeface="Courier New" panose="02070309020205020404" pitchFamily="49" charset="0"/>
              </a:rPr>
              <a:t>for() </a:t>
            </a:r>
            <a:r>
              <a:rPr lang="en-US" sz="2400" dirty="0"/>
              <a:t>syntax to visiting all elements in a “range” in a </a:t>
            </a:r>
            <a:r>
              <a:rPr lang="en-US" sz="2400" dirty="0">
                <a:latin typeface="Courier New" panose="02070309020205020404" pitchFamily="49" charset="0"/>
                <a:cs typeface="Courier New" panose="02070309020205020404" pitchFamily="49" charset="0"/>
              </a:rPr>
              <a:t>vector. </a:t>
            </a:r>
            <a:r>
              <a:rPr lang="en-US" sz="2400" dirty="0">
                <a:cs typeface="Courier New" panose="02070309020205020404" pitchFamily="49" charset="0"/>
              </a:rPr>
              <a:t>No index variable nor comparison is needed</a:t>
            </a:r>
            <a:r>
              <a:rPr lang="en-US" sz="2400" dirty="0"/>
              <a:t>:</a:t>
            </a:r>
          </a:p>
          <a:p>
            <a:pPr marL="400050" lvl="1" indent="0">
              <a:buNone/>
            </a:pPr>
            <a:r>
              <a:rPr lang="en-US" sz="1600" b="1" dirty="0">
                <a:latin typeface="Courier New" panose="02070309020205020404" pitchFamily="49" charset="0"/>
                <a:cs typeface="Courier New" panose="02070309020205020404" pitchFamily="49" charset="0"/>
              </a:rPr>
              <a:t>vector&lt;</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&gt; values = {1, 4, 9, 16, 25, 36};</a:t>
            </a:r>
          </a:p>
          <a:p>
            <a:pPr marL="400050" lvl="1" indent="0">
              <a:buNone/>
            </a:pPr>
            <a:r>
              <a:rPr lang="en-US" sz="1600" b="1" dirty="0">
                <a:latin typeface="Courier New" panose="02070309020205020404" pitchFamily="49" charset="0"/>
                <a:cs typeface="Courier New" panose="02070309020205020404" pitchFamily="49" charset="0"/>
              </a:rPr>
              <a:t>for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v : values) //visits all elements</a:t>
            </a:r>
          </a:p>
          <a:p>
            <a:pPr marL="400050" lvl="1" indent="0">
              <a:buNone/>
            </a:pP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v &lt;&lt; " ";</a:t>
            </a:r>
          </a:p>
          <a:p>
            <a:pPr marL="400050" lvl="1" indent="0">
              <a:buNone/>
            </a:pPr>
            <a:r>
              <a:rPr lang="en-US" sz="1600" b="1" dirty="0">
                <a:latin typeface="Courier New" panose="02070309020205020404" pitchFamily="49" charset="0"/>
                <a:cs typeface="Courier New" panose="02070309020205020404" pitchFamily="49" charset="0"/>
              </a:rPr>
              <a:t>} </a:t>
            </a:r>
          </a:p>
          <a:p>
            <a:pPr marL="400050" lvl="1" indent="0">
              <a:buNone/>
            </a:pPr>
            <a:endParaRPr lang="en-US" sz="1600" b="1" dirty="0">
              <a:cs typeface="Courier New" panose="02070309020205020404" pitchFamily="49" charset="0"/>
            </a:endParaRPr>
          </a:p>
          <a:p>
            <a:pPr marL="0" indent="0">
              <a:buNone/>
            </a:pPr>
            <a:r>
              <a:rPr lang="en-US" sz="2400" dirty="0">
                <a:cs typeface="Courier New" panose="02070309020205020404" pitchFamily="49" charset="0"/>
              </a:rPr>
              <a:t>If you want to modify elements, you must </a:t>
            </a:r>
            <a:r>
              <a:rPr lang="en-US" sz="2400" b="1" i="1" dirty="0">
                <a:cs typeface="Courier New" panose="02070309020205020404" pitchFamily="49" charset="0"/>
              </a:rPr>
              <a:t>declare the loop variable as a reference:</a:t>
            </a:r>
          </a:p>
          <a:p>
            <a:pPr marL="400050" lvl="1" indent="0">
              <a:buNone/>
            </a:pPr>
            <a:endParaRPr lang="en-US" sz="1600" b="1" dirty="0">
              <a:latin typeface="Courier New" panose="02070309020205020404" pitchFamily="49" charset="0"/>
              <a:cs typeface="Courier New" panose="02070309020205020404" pitchFamily="49" charset="0"/>
            </a:endParaRPr>
          </a:p>
          <a:p>
            <a:pPr marL="400050" lvl="1" indent="0">
              <a:buNone/>
            </a:pPr>
            <a:r>
              <a:rPr lang="en-US" sz="1600" b="1" dirty="0">
                <a:latin typeface="Courier New" panose="02070309020205020404" pitchFamily="49" charset="0"/>
                <a:cs typeface="Courier New" panose="02070309020205020404" pitchFamily="49" charset="0"/>
              </a:rPr>
              <a:t>for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&amp; v : values) // &amp; allows modifying the vector elements</a:t>
            </a:r>
          </a:p>
          <a:p>
            <a:pPr marL="400050" lvl="1" indent="0">
              <a:buNone/>
            </a:pPr>
            <a:r>
              <a:rPr lang="en-US" sz="1600" b="1" dirty="0">
                <a:latin typeface="Courier New" panose="02070309020205020404" pitchFamily="49" charset="0"/>
                <a:cs typeface="Courier New" panose="02070309020205020404" pitchFamily="49" charset="0"/>
              </a:rPr>
              <a:t>{</a:t>
            </a:r>
          </a:p>
          <a:p>
            <a:pPr marL="400050" lvl="1" indent="0">
              <a:buNone/>
            </a:pPr>
            <a:r>
              <a:rPr lang="en-US" sz="1600" b="1" dirty="0">
                <a:latin typeface="Courier New" panose="02070309020205020404" pitchFamily="49" charset="0"/>
                <a:cs typeface="Courier New" panose="02070309020205020404" pitchFamily="49" charset="0"/>
              </a:rPr>
              <a:t>   v++; //increment every element</a:t>
            </a:r>
          </a:p>
          <a:p>
            <a:pPr marL="400050" lvl="1"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24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946665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grpSp>
        <p:nvGrpSpPr>
          <p:cNvPr id="54275" name="Group 8" descr="Again, the same values array diagrammed as 10 boxes with a number in each box."/>
          <p:cNvGrpSpPr>
            <a:grpSpLocks/>
          </p:cNvGrpSpPr>
          <p:nvPr/>
        </p:nvGrpSpPr>
        <p:grpSpPr bwMode="auto">
          <a:xfrm>
            <a:off x="377825" y="2127250"/>
            <a:ext cx="3281363" cy="4284663"/>
            <a:chOff x="1122" y="1370"/>
            <a:chExt cx="2067" cy="2699"/>
          </a:xfrm>
        </p:grpSpPr>
        <p:pic>
          <p:nvPicPr>
            <p:cNvPr id="54279" name="Picture 9" descr="ch06-fig-02-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 y="1370"/>
              <a:ext cx="2067" cy="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 Box 10"/>
            <p:cNvSpPr txBox="1">
              <a:spLocks noChangeArrowheads="1"/>
            </p:cNvSpPr>
            <p:nvPr/>
          </p:nvSpPr>
          <p:spPr bwMode="auto">
            <a:xfrm>
              <a:off x="2059" y="1457"/>
              <a:ext cx="821"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spcBef>
                  <a:spcPct val="50000"/>
                </a:spcBef>
              </a:pPr>
              <a:r>
                <a:rPr lang="en-US" altLang="en-US" sz="1800"/>
                <a:t>32.0</a:t>
              </a:r>
            </a:p>
            <a:p>
              <a:pPr algn="l" eaLnBrk="1" hangingPunct="1">
                <a:lnSpc>
                  <a:spcPct val="100000"/>
                </a:lnSpc>
                <a:spcBef>
                  <a:spcPct val="50000"/>
                </a:spcBef>
              </a:pPr>
              <a:r>
                <a:rPr lang="en-US" altLang="en-US" sz="1800"/>
                <a:t>54.0</a:t>
              </a:r>
            </a:p>
            <a:p>
              <a:pPr algn="l" eaLnBrk="1" hangingPunct="1">
                <a:lnSpc>
                  <a:spcPct val="100000"/>
                </a:lnSpc>
                <a:spcBef>
                  <a:spcPct val="50000"/>
                </a:spcBef>
              </a:pPr>
              <a:r>
                <a:rPr lang="en-US" altLang="en-US" sz="1800"/>
                <a:t>67.5</a:t>
              </a:r>
            </a:p>
            <a:p>
              <a:pPr algn="l" eaLnBrk="1" hangingPunct="1">
                <a:lnSpc>
                  <a:spcPct val="100000"/>
                </a:lnSpc>
                <a:spcBef>
                  <a:spcPct val="50000"/>
                </a:spcBef>
              </a:pPr>
              <a:r>
                <a:rPr lang="en-US" altLang="en-US" sz="1800"/>
                <a:t>29.0</a:t>
              </a:r>
            </a:p>
            <a:p>
              <a:pPr algn="l" eaLnBrk="1" hangingPunct="1">
                <a:lnSpc>
                  <a:spcPct val="100000"/>
                </a:lnSpc>
                <a:spcBef>
                  <a:spcPct val="50000"/>
                </a:spcBef>
              </a:pPr>
              <a:r>
                <a:rPr lang="en-US" altLang="en-US" sz="1800"/>
                <a:t>35.0</a:t>
              </a:r>
            </a:p>
            <a:p>
              <a:pPr algn="l" eaLnBrk="1" hangingPunct="1">
                <a:lnSpc>
                  <a:spcPct val="100000"/>
                </a:lnSpc>
                <a:spcBef>
                  <a:spcPct val="50000"/>
                </a:spcBef>
              </a:pPr>
              <a:r>
                <a:rPr lang="en-US" altLang="en-US" sz="1800"/>
                <a:t>80.0</a:t>
              </a:r>
            </a:p>
            <a:p>
              <a:pPr algn="l" eaLnBrk="1" hangingPunct="1">
                <a:lnSpc>
                  <a:spcPct val="100000"/>
                </a:lnSpc>
                <a:spcBef>
                  <a:spcPct val="50000"/>
                </a:spcBef>
              </a:pPr>
              <a:r>
                <a:rPr lang="en-US" altLang="en-US" sz="1800"/>
                <a:t>115.0</a:t>
              </a:r>
            </a:p>
            <a:p>
              <a:pPr algn="l" eaLnBrk="1" hangingPunct="1">
                <a:lnSpc>
                  <a:spcPct val="100000"/>
                </a:lnSpc>
                <a:spcBef>
                  <a:spcPct val="50000"/>
                </a:spcBef>
              </a:pPr>
              <a:r>
                <a:rPr lang="en-US" altLang="en-US" sz="1800"/>
                <a:t>44.5</a:t>
              </a:r>
            </a:p>
            <a:p>
              <a:pPr algn="l" eaLnBrk="1" hangingPunct="1">
                <a:lnSpc>
                  <a:spcPct val="100000"/>
                </a:lnSpc>
                <a:spcBef>
                  <a:spcPct val="50000"/>
                </a:spcBef>
              </a:pPr>
              <a:r>
                <a:rPr lang="en-US" altLang="en-US" sz="1800"/>
                <a:t>100.0</a:t>
              </a:r>
            </a:p>
            <a:p>
              <a:pPr algn="l" eaLnBrk="1" hangingPunct="1">
                <a:lnSpc>
                  <a:spcPct val="100000"/>
                </a:lnSpc>
                <a:spcBef>
                  <a:spcPct val="50000"/>
                </a:spcBef>
              </a:pPr>
              <a:r>
                <a:rPr lang="en-US" altLang="en-US" sz="1800"/>
                <a:t>65.0</a:t>
              </a:r>
            </a:p>
          </p:txBody>
        </p:sp>
      </p:grpSp>
      <p:sp>
        <p:nvSpPr>
          <p:cNvPr id="54276" name="Rectangle 2"/>
          <p:cNvSpPr>
            <a:spLocks noGrp="1" noChangeArrowheads="1"/>
          </p:cNvSpPr>
          <p:nvPr>
            <p:ph type="title"/>
          </p:nvPr>
        </p:nvSpPr>
        <p:spPr/>
        <p:txBody>
          <a:bodyPr/>
          <a:lstStyle/>
          <a:p>
            <a:pPr eaLnBrk="1" hangingPunct="1"/>
            <a:r>
              <a:rPr lang="en-US" altLang="en-US" dirty="0"/>
              <a:t>Array Element Index</a:t>
            </a:r>
          </a:p>
        </p:txBody>
      </p:sp>
      <p:sp>
        <p:nvSpPr>
          <p:cNvPr id="1326083" name="Rectangle 3"/>
          <p:cNvSpPr>
            <a:spLocks noGrp="1" noChangeArrowheads="1"/>
          </p:cNvSpPr>
          <p:nvPr>
            <p:ph type="body" idx="1"/>
          </p:nvPr>
        </p:nvSpPr>
        <p:spPr>
          <a:xfrm>
            <a:off x="0" y="1104900"/>
            <a:ext cx="9144000" cy="4703763"/>
          </a:xfrm>
          <a:noFill/>
        </p:spPr>
        <p:txBody>
          <a:bodyPr/>
          <a:lstStyle/>
          <a:p>
            <a:pPr eaLnBrk="1" hangingPunct="1">
              <a:lnSpc>
                <a:spcPct val="75000"/>
              </a:lnSpc>
              <a:buFontTx/>
              <a:buNone/>
            </a:pPr>
            <a:r>
              <a:rPr lang="en-US" altLang="en-US" sz="2400" dirty="0"/>
              <a:t>To access the element at index 4 using this notation: </a:t>
            </a:r>
            <a:r>
              <a:rPr lang="en-US" altLang="en-US" sz="2400" b="1" dirty="0">
                <a:latin typeface="Courier New" panose="02070309020205020404" pitchFamily="49" charset="0"/>
              </a:rPr>
              <a:t>values[4]</a:t>
            </a:r>
          </a:p>
          <a:p>
            <a:pPr eaLnBrk="1" hangingPunct="1">
              <a:lnSpc>
                <a:spcPct val="75000"/>
              </a:lnSpc>
              <a:buFontTx/>
              <a:buNone/>
            </a:pPr>
            <a:r>
              <a:rPr lang="en-US" altLang="en-US" sz="2400" b="1" dirty="0">
                <a:latin typeface="Courier New" panose="02070309020205020404" pitchFamily="49" charset="0"/>
              </a:rPr>
              <a:t>                                      </a:t>
            </a:r>
            <a:r>
              <a:rPr lang="en-US" altLang="en-US" sz="2400" dirty="0"/>
              <a:t>4 is the </a:t>
            </a:r>
            <a:r>
              <a:rPr lang="en-US" altLang="en-US" sz="2400" i="1" dirty="0"/>
              <a:t>index</a:t>
            </a:r>
            <a:r>
              <a:rPr lang="en-US" altLang="en-US" sz="2400" dirty="0"/>
              <a:t>.</a:t>
            </a:r>
          </a:p>
          <a:p>
            <a:pPr eaLnBrk="1" hangingPunct="1">
              <a:lnSpc>
                <a:spcPct val="80000"/>
              </a:lnSpc>
              <a:buFontTx/>
              <a:buNone/>
            </a:pPr>
            <a:endParaRPr lang="en-US" altLang="en-US" sz="1600" dirty="0"/>
          </a:p>
          <a:p>
            <a:pPr eaLnBrk="1" hangingPunct="1">
              <a:lnSpc>
                <a:spcPct val="80000"/>
              </a:lnSpc>
              <a:buFontTx/>
              <a:buNone/>
            </a:pPr>
            <a:endParaRPr lang="en-US" altLang="en-US" sz="1600" dirty="0"/>
          </a:p>
          <a:p>
            <a:pPr eaLnBrk="1" hangingPunct="1">
              <a:lnSpc>
                <a:spcPct val="80000"/>
              </a:lnSpc>
              <a:buFontTx/>
              <a:buNone/>
            </a:pPr>
            <a:r>
              <a:rPr lang="en-US" altLang="en-US" sz="1800" dirty="0"/>
              <a:t>					 </a:t>
            </a:r>
            <a:r>
              <a:rPr lang="en-US" altLang="en-US" sz="2400" b="1" dirty="0">
                <a:latin typeface="Courier New" panose="02070309020205020404" pitchFamily="49" charset="0"/>
              </a:rPr>
              <a:t>double values[10];</a:t>
            </a:r>
            <a:r>
              <a:rPr lang="en-US" altLang="en-US" sz="1800" dirty="0"/>
              <a:t> </a:t>
            </a:r>
            <a:r>
              <a:rPr lang="en-US" altLang="en-US" sz="2400" b="1" dirty="0">
                <a:latin typeface="Courier New" panose="02070309020205020404" pitchFamily="49" charset="0"/>
              </a:rPr>
              <a:t> </a:t>
            </a:r>
          </a:p>
          <a:p>
            <a:pPr eaLnBrk="1" hangingPunct="1">
              <a:lnSpc>
                <a:spcPct val="80000"/>
              </a:lnSpc>
              <a:buFontTx/>
              <a:buNone/>
            </a:pPr>
            <a:r>
              <a:rPr lang="en-US" altLang="en-US" sz="2400" b="1" dirty="0">
                <a:latin typeface="Courier New" panose="02070309020205020404" pitchFamily="49" charset="0"/>
              </a:rPr>
              <a:t>					...</a:t>
            </a:r>
          </a:p>
          <a:p>
            <a:pPr eaLnBrk="1" hangingPunct="1">
              <a:lnSpc>
                <a:spcPct val="80000"/>
              </a:lnSpc>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cout</a:t>
            </a:r>
            <a:r>
              <a:rPr lang="en-US" altLang="en-US" sz="2400" b="1" dirty="0">
                <a:latin typeface="Courier New" panose="02070309020205020404" pitchFamily="49" charset="0"/>
              </a:rPr>
              <a:t> &lt;&lt; values[4] &lt;&lt; </a:t>
            </a:r>
            <a:r>
              <a:rPr lang="en-US" altLang="en-US" sz="2400" b="1" dirty="0" err="1">
                <a:latin typeface="Courier New" panose="02070309020205020404" pitchFamily="49" charset="0"/>
              </a:rPr>
              <a:t>endl</a:t>
            </a:r>
            <a:r>
              <a:rPr lang="en-US" altLang="en-US" sz="2400" b="1" dirty="0">
                <a:latin typeface="Courier New" panose="02070309020205020404" pitchFamily="49" charset="0"/>
              </a:rPr>
              <a:t>;</a:t>
            </a:r>
          </a:p>
          <a:p>
            <a:pPr eaLnBrk="1" hangingPunct="1">
              <a:lnSpc>
                <a:spcPct val="80000"/>
              </a:lnSpc>
              <a:buFontTx/>
              <a:buNone/>
            </a:pPr>
            <a:endParaRPr lang="en-US" altLang="en-US" sz="2800" b="1" dirty="0">
              <a:latin typeface="Courier New" panose="02070309020205020404" pitchFamily="49" charset="0"/>
            </a:endParaRPr>
          </a:p>
          <a:p>
            <a:pPr eaLnBrk="1" hangingPunct="1">
              <a:lnSpc>
                <a:spcPct val="80000"/>
              </a:lnSpc>
              <a:buFontTx/>
              <a:buNone/>
            </a:pPr>
            <a:endParaRPr lang="en-US" altLang="en-US" sz="2000" b="1" dirty="0">
              <a:latin typeface="Courier New" panose="02070309020205020404" pitchFamily="49" charset="0"/>
            </a:endParaRPr>
          </a:p>
          <a:p>
            <a:pPr eaLnBrk="1" hangingPunct="1">
              <a:lnSpc>
                <a:spcPct val="80000"/>
              </a:lnSpc>
              <a:buFontTx/>
              <a:buNone/>
            </a:pPr>
            <a:endParaRPr lang="en-US" altLang="en-US" sz="2000" b="1" dirty="0">
              <a:latin typeface="Courier New" panose="02070309020205020404" pitchFamily="49" charset="0"/>
            </a:endParaRPr>
          </a:p>
          <a:p>
            <a:pPr eaLnBrk="1" hangingPunct="1">
              <a:lnSpc>
                <a:spcPct val="80000"/>
              </a:lnSpc>
              <a:buFontTx/>
              <a:buNone/>
            </a:pPr>
            <a:endParaRPr lang="en-US" altLang="en-US" sz="2000" b="1" dirty="0">
              <a:latin typeface="Courier New" panose="02070309020205020404" pitchFamily="49" charset="0"/>
            </a:endParaRPr>
          </a:p>
          <a:p>
            <a:pPr eaLnBrk="1" hangingPunct="1">
              <a:lnSpc>
                <a:spcPct val="80000"/>
              </a:lnSpc>
              <a:buFontTx/>
              <a:buNone/>
            </a:pPr>
            <a:endParaRPr lang="en-US" altLang="en-US" sz="2000" b="1" dirty="0">
              <a:latin typeface="Courier New" panose="02070309020205020404" pitchFamily="49" charset="0"/>
            </a:endParaRPr>
          </a:p>
          <a:p>
            <a:pPr eaLnBrk="1" hangingPunct="1">
              <a:lnSpc>
                <a:spcPct val="80000"/>
              </a:lnSpc>
              <a:buFontTx/>
              <a:buNone/>
            </a:pPr>
            <a:r>
              <a:rPr lang="en-US" altLang="en-US" sz="2000" b="1" dirty="0">
                <a:latin typeface="Courier New" panose="02070309020205020404" pitchFamily="49" charset="0"/>
              </a:rPr>
              <a:t>					 </a:t>
            </a:r>
            <a:r>
              <a:rPr lang="en-US" altLang="en-US" sz="1000" b="1" dirty="0">
                <a:latin typeface="Courier New" panose="02070309020205020404" pitchFamily="49" charset="0"/>
              </a:rPr>
              <a:t>  </a:t>
            </a:r>
            <a:r>
              <a:rPr lang="en-US" altLang="en-US" sz="2400" dirty="0"/>
              <a:t>The output will be </a:t>
            </a:r>
            <a:r>
              <a:rPr lang="en-US" altLang="en-US" sz="2400" b="1" dirty="0">
                <a:latin typeface="Courier New" panose="02070309020205020404" pitchFamily="49" charset="0"/>
              </a:rPr>
              <a:t>35.0</a:t>
            </a:r>
            <a:r>
              <a:rPr lang="en-US" altLang="en-US" sz="2400" dirty="0"/>
              <a:t>.</a:t>
            </a:r>
          </a:p>
          <a:p>
            <a:pPr eaLnBrk="1" hangingPunct="1">
              <a:lnSpc>
                <a:spcPct val="80000"/>
              </a:lnSpc>
              <a:buFontTx/>
              <a:buNone/>
            </a:pPr>
            <a:r>
              <a:rPr lang="en-US" altLang="en-US" sz="2400" dirty="0"/>
              <a:t>					 </a:t>
            </a:r>
            <a:r>
              <a:rPr lang="en-US" altLang="en-US" sz="2400" i="1" dirty="0"/>
              <a:t>(Again because the first subscript </a:t>
            </a:r>
          </a:p>
          <a:p>
            <a:pPr eaLnBrk="1" hangingPunct="1">
              <a:lnSpc>
                <a:spcPct val="80000"/>
              </a:lnSpc>
              <a:buFontTx/>
              <a:buNone/>
            </a:pPr>
            <a:r>
              <a:rPr lang="en-US" altLang="en-US" sz="2400" i="1" dirty="0"/>
              <a:t>					is 0, the output for index=4 is the 5</a:t>
            </a:r>
            <a:r>
              <a:rPr lang="en-US" altLang="en-US" sz="2400" i="1" baseline="30000" dirty="0"/>
              <a:t>th</a:t>
            </a:r>
          </a:p>
          <a:p>
            <a:pPr eaLnBrk="1" hangingPunct="1">
              <a:lnSpc>
                <a:spcPct val="80000"/>
              </a:lnSpc>
              <a:buFontTx/>
              <a:buNone/>
            </a:pPr>
            <a:r>
              <a:rPr lang="en-US" altLang="en-US" sz="2400" i="1" baseline="30000" dirty="0"/>
              <a:t>					</a:t>
            </a:r>
            <a:r>
              <a:rPr lang="en-US" altLang="en-US" sz="2400" i="1" dirty="0"/>
              <a:t>element)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8273667" cy="533400"/>
          </a:xfrm>
        </p:spPr>
        <p:txBody>
          <a:bodyPr/>
          <a:lstStyle/>
          <a:p>
            <a:r>
              <a:rPr lang="en-US" dirty="0"/>
              <a:t>The Range-Based </a:t>
            </a:r>
            <a:r>
              <a:rPr lang="en-US" dirty="0">
                <a:latin typeface="Courier New" panose="02070309020205020404" pitchFamily="49" charset="0"/>
                <a:cs typeface="Courier New" panose="02070309020205020404" pitchFamily="49" charset="0"/>
              </a:rPr>
              <a:t>for</a:t>
            </a:r>
            <a:r>
              <a:rPr lang="en-US" dirty="0"/>
              <a:t> Loop also Works for Arrays</a:t>
            </a:r>
          </a:p>
        </p:txBody>
      </p:sp>
      <p:sp>
        <p:nvSpPr>
          <p:cNvPr id="3" name="Content Placeholder 2"/>
          <p:cNvSpPr>
            <a:spLocks noGrp="1"/>
          </p:cNvSpPr>
          <p:nvPr>
            <p:ph idx="1"/>
          </p:nvPr>
        </p:nvSpPr>
        <p:spPr>
          <a:xfrm>
            <a:off x="299457" y="844928"/>
            <a:ext cx="8617527" cy="4525962"/>
          </a:xfrm>
        </p:spPr>
        <p:txBody>
          <a:bodyPr/>
          <a:lstStyle/>
          <a:p>
            <a:pPr marL="400050" lvl="1" indent="0">
              <a:buNone/>
            </a:pPr>
            <a:r>
              <a:rPr lang="en-US" sz="2000" dirty="0"/>
              <a:t>The range-based </a:t>
            </a:r>
            <a:r>
              <a:rPr lang="en-US" sz="2000" dirty="0">
                <a:latin typeface="Courier New" panose="02070309020205020404" pitchFamily="49" charset="0"/>
                <a:cs typeface="Courier New" panose="02070309020205020404" pitchFamily="49" charset="0"/>
              </a:rPr>
              <a:t>for</a:t>
            </a:r>
            <a:r>
              <a:rPr lang="en-US" sz="2000" dirty="0"/>
              <a:t> loop also works for arrays.  For example:</a:t>
            </a:r>
          </a:p>
          <a:p>
            <a:pPr marL="400050" lvl="1" indent="0">
              <a:buNone/>
            </a:pPr>
            <a:endParaRPr lang="en-US" sz="2000" b="1" dirty="0">
              <a:latin typeface="Courier New" panose="02070309020205020404" pitchFamily="49" charset="0"/>
              <a:cs typeface="Courier New" panose="02070309020205020404" pitchFamily="49" charset="0"/>
            </a:endParaRPr>
          </a:p>
          <a:p>
            <a:pPr marL="400050" lvl="1" indent="0">
              <a:buNone/>
            </a:pPr>
            <a:r>
              <a:rPr lang="fr-FR" sz="2000" b="1" dirty="0" err="1">
                <a:latin typeface="Courier New" panose="02070309020205020404" pitchFamily="49" charset="0"/>
                <a:cs typeface="Courier New" panose="02070309020205020404" pitchFamily="49" charset="0"/>
              </a:rPr>
              <a:t>int</a:t>
            </a:r>
            <a:r>
              <a:rPr lang="fr-FR" sz="2000" b="1" dirty="0">
                <a:latin typeface="Courier New" panose="02070309020205020404" pitchFamily="49" charset="0"/>
                <a:cs typeface="Courier New" panose="02070309020205020404" pitchFamily="49" charset="0"/>
              </a:rPr>
              <a:t> primes[] = { 2, 3, 5, 7, 11, 13 };</a:t>
            </a:r>
          </a:p>
          <a:p>
            <a:pPr marL="400050" lvl="1" indent="0">
              <a:buNone/>
            </a:pPr>
            <a:r>
              <a:rPr lang="fr-FR" sz="2000" b="1" dirty="0">
                <a:latin typeface="Courier New" panose="02070309020205020404" pitchFamily="49" charset="0"/>
                <a:cs typeface="Courier New" panose="02070309020205020404" pitchFamily="49" charset="0"/>
              </a:rPr>
              <a:t>for (</a:t>
            </a:r>
            <a:r>
              <a:rPr lang="fr-FR" sz="2000" b="1" dirty="0" err="1">
                <a:latin typeface="Courier New" panose="02070309020205020404" pitchFamily="49" charset="0"/>
                <a:cs typeface="Courier New" panose="02070309020205020404" pitchFamily="49" charset="0"/>
              </a:rPr>
              <a:t>int</a:t>
            </a:r>
            <a:r>
              <a:rPr lang="fr-FR" sz="2000" b="1" dirty="0">
                <a:latin typeface="Courier New" panose="02070309020205020404" pitchFamily="49" charset="0"/>
                <a:cs typeface="Courier New" panose="02070309020205020404" pitchFamily="49" charset="0"/>
              </a:rPr>
              <a:t> p : primes)</a:t>
            </a:r>
          </a:p>
          <a:p>
            <a:pPr marL="400050" lvl="1" indent="0">
              <a:buNone/>
            </a:pPr>
            <a:r>
              <a:rPr lang="fr-FR" sz="2000" b="1" dirty="0">
                <a:latin typeface="Courier New" panose="02070309020205020404" pitchFamily="49" charset="0"/>
                <a:cs typeface="Courier New" panose="02070309020205020404" pitchFamily="49" charset="0"/>
              </a:rPr>
              <a:t>{</a:t>
            </a:r>
          </a:p>
          <a:p>
            <a:pPr marL="400050" lvl="1" indent="0">
              <a:buNone/>
            </a:pPr>
            <a:r>
              <a:rPr lang="fr-FR" sz="2000" b="1" dirty="0">
                <a:latin typeface="Courier New" panose="02070309020205020404" pitchFamily="49" charset="0"/>
                <a:cs typeface="Courier New" panose="02070309020205020404" pitchFamily="49" charset="0"/>
              </a:rPr>
              <a:t>   cout &lt;&lt; p &lt;&lt; " ";</a:t>
            </a:r>
          </a:p>
          <a:p>
            <a:pPr marL="400050" lvl="1" indent="0">
              <a:buNone/>
            </a:pPr>
            <a:r>
              <a:rPr lang="fr-FR" sz="2000" b="1" dirty="0">
                <a:latin typeface="Courier New" panose="02070309020205020404" pitchFamily="49" charset="0"/>
                <a:cs typeface="Courier New" panose="02070309020205020404" pitchFamily="49" charset="0"/>
              </a:rPr>
              <a:t>}</a:t>
            </a:r>
          </a:p>
          <a:p>
            <a:pPr marL="400050" lvl="1" indent="0">
              <a:buNone/>
            </a:pPr>
            <a:r>
              <a:rPr lang="fr-FR" sz="2000" dirty="0" err="1">
                <a:cs typeface="Courier New" panose="02070309020205020404" pitchFamily="49" charset="0"/>
              </a:rPr>
              <a:t>However</a:t>
            </a:r>
            <a:r>
              <a:rPr lang="fr-FR" sz="2000" dirty="0">
                <a:cs typeface="Courier New" panose="02070309020205020404" pitchFamily="49" charset="0"/>
              </a:rPr>
              <a:t>, the range </a:t>
            </a:r>
            <a:r>
              <a:rPr lang="fr-FR" sz="2000" dirty="0" err="1">
                <a:cs typeface="Courier New" panose="02070309020205020404" pitchFamily="49" charset="0"/>
              </a:rPr>
              <a:t>based</a:t>
            </a:r>
            <a:r>
              <a:rPr lang="fr-FR" sz="2000" dirty="0">
                <a:cs typeface="Courier New" panose="02070309020205020404" pitchFamily="49" charset="0"/>
              </a:rPr>
              <a:t> </a:t>
            </a:r>
            <a:r>
              <a:rPr lang="fr-FR" sz="2000" dirty="0">
                <a:latin typeface="Courier New" panose="02070309020205020404" pitchFamily="49" charset="0"/>
                <a:cs typeface="Courier New" panose="02070309020205020404" pitchFamily="49" charset="0"/>
              </a:rPr>
              <a:t>for</a:t>
            </a:r>
            <a:r>
              <a:rPr lang="fr-FR" sz="2000" dirty="0">
                <a:cs typeface="Courier New" panose="02070309020205020404" pitchFamily="49" charset="0"/>
              </a:rPr>
              <a:t> </a:t>
            </a:r>
            <a:r>
              <a:rPr lang="fr-FR" sz="2000" dirty="0" err="1">
                <a:cs typeface="Courier New" panose="02070309020205020404" pitchFamily="49" charset="0"/>
              </a:rPr>
              <a:t>will</a:t>
            </a:r>
            <a:r>
              <a:rPr lang="fr-FR" sz="2000" dirty="0">
                <a:cs typeface="Courier New" panose="02070309020205020404" pitchFamily="49" charset="0"/>
              </a:rPr>
              <a:t> </a:t>
            </a:r>
            <a:r>
              <a:rPr lang="fr-FR" sz="2000" dirty="0" err="1">
                <a:cs typeface="Courier New" panose="02070309020205020404" pitchFamily="49" charset="0"/>
              </a:rPr>
              <a:t>loop</a:t>
            </a:r>
            <a:r>
              <a:rPr lang="fr-FR" sz="2000" dirty="0">
                <a:cs typeface="Courier New" panose="02070309020205020404" pitchFamily="49" charset="0"/>
              </a:rPr>
              <a:t> over the </a:t>
            </a:r>
            <a:r>
              <a:rPr lang="fr-FR" sz="2000" dirty="0" err="1">
                <a:cs typeface="Courier New" panose="02070309020205020404" pitchFamily="49" charset="0"/>
              </a:rPr>
              <a:t>entire</a:t>
            </a:r>
            <a:r>
              <a:rPr lang="fr-FR" sz="2000" dirty="0">
                <a:cs typeface="Courier New" panose="02070309020205020404" pitchFamily="49" charset="0"/>
              </a:rPr>
              <a:t> </a:t>
            </a:r>
            <a:r>
              <a:rPr lang="fr-FR" sz="2000" dirty="0" err="1">
                <a:cs typeface="Courier New" panose="02070309020205020404" pitchFamily="49" charset="0"/>
              </a:rPr>
              <a:t>capacity</a:t>
            </a:r>
            <a:r>
              <a:rPr lang="fr-FR" sz="2000" dirty="0">
                <a:cs typeface="Courier New" panose="02070309020205020404" pitchFamily="49" charset="0"/>
              </a:rPr>
              <a:t> of the </a:t>
            </a:r>
            <a:r>
              <a:rPr lang="fr-FR" sz="2000" dirty="0" err="1">
                <a:cs typeface="Courier New" panose="02070309020205020404" pitchFamily="49" charset="0"/>
              </a:rPr>
              <a:t>array</a:t>
            </a:r>
            <a:r>
              <a:rPr lang="fr-FR" sz="2000" dirty="0">
                <a:cs typeface="Courier New" panose="02070309020205020404" pitchFamily="49" charset="0"/>
              </a:rPr>
              <a:t>, </a:t>
            </a:r>
            <a:r>
              <a:rPr lang="fr-FR" sz="2000" dirty="0" err="1">
                <a:cs typeface="Courier New" panose="02070309020205020404" pitchFamily="49" charset="0"/>
              </a:rPr>
              <a:t>whether</a:t>
            </a:r>
            <a:r>
              <a:rPr lang="fr-FR" sz="2000" dirty="0">
                <a:cs typeface="Courier New" panose="02070309020205020404" pitchFamily="49" charset="0"/>
              </a:rPr>
              <a:t> </a:t>
            </a:r>
            <a:r>
              <a:rPr lang="fr-FR" sz="2000" dirty="0" err="1">
                <a:cs typeface="Courier New" panose="02070309020205020404" pitchFamily="49" charset="0"/>
              </a:rPr>
              <a:t>it</a:t>
            </a:r>
            <a:r>
              <a:rPr lang="fr-FR" sz="2000" dirty="0">
                <a:cs typeface="Courier New" panose="02070309020205020404" pitchFamily="49" charset="0"/>
              </a:rPr>
              <a:t> </a:t>
            </a:r>
            <a:r>
              <a:rPr lang="fr-FR" sz="2000" dirty="0" err="1">
                <a:cs typeface="Courier New" panose="02070309020205020404" pitchFamily="49" charset="0"/>
              </a:rPr>
              <a:t>is</a:t>
            </a:r>
            <a:r>
              <a:rPr lang="fr-FR" sz="2000" dirty="0">
                <a:cs typeface="Courier New" panose="02070309020205020404" pitchFamily="49" charset="0"/>
              </a:rPr>
              <a:t> </a:t>
            </a:r>
            <a:r>
              <a:rPr lang="fr-FR" sz="2000" dirty="0" err="1">
                <a:cs typeface="Courier New" panose="02070309020205020404" pitchFamily="49" charset="0"/>
              </a:rPr>
              <a:t>filled</a:t>
            </a:r>
            <a:r>
              <a:rPr lang="fr-FR" sz="2000" dirty="0">
                <a:cs typeface="Courier New" panose="02070309020205020404" pitchFamily="49" charset="0"/>
              </a:rPr>
              <a:t> or </a:t>
            </a:r>
            <a:r>
              <a:rPr lang="fr-FR" sz="2000" dirty="0" err="1">
                <a:cs typeface="Courier New" panose="02070309020205020404" pitchFamily="49" charset="0"/>
              </a:rPr>
              <a:t>partially</a:t>
            </a:r>
            <a:r>
              <a:rPr lang="fr-FR" sz="2000" dirty="0">
                <a:cs typeface="Courier New" panose="02070309020205020404" pitchFamily="49" charset="0"/>
              </a:rPr>
              <a:t> </a:t>
            </a:r>
            <a:r>
              <a:rPr lang="fr-FR" sz="2000" dirty="0" err="1">
                <a:cs typeface="Courier New" panose="02070309020205020404" pitchFamily="49" charset="0"/>
              </a:rPr>
              <a:t>empty</a:t>
            </a:r>
            <a:r>
              <a:rPr lang="fr-FR" sz="2000" dirty="0">
                <a:cs typeface="Courier New" panose="02070309020205020404" pitchFamily="49" charset="0"/>
              </a:rPr>
              <a:t>.</a:t>
            </a:r>
          </a:p>
          <a:p>
            <a:pPr marL="400050" lvl="1" indent="0">
              <a:buNone/>
            </a:pPr>
            <a:r>
              <a:rPr lang="en-US" sz="2000" dirty="0">
                <a:cs typeface="Courier New" panose="02070309020205020404" pitchFamily="49" charset="0"/>
              </a:rPr>
              <a:t>Finally, you can use </a:t>
            </a:r>
            <a:r>
              <a:rPr lang="en-US" sz="2000" dirty="0">
                <a:latin typeface="Courier New" panose="02070309020205020404" pitchFamily="49" charset="0"/>
                <a:cs typeface="Courier New" panose="02070309020205020404" pitchFamily="49" charset="0"/>
              </a:rPr>
              <a:t>auto</a:t>
            </a:r>
            <a:r>
              <a:rPr lang="en-US" sz="2000" dirty="0">
                <a:cs typeface="Courier New" panose="02070309020205020404" pitchFamily="49" charset="0"/>
              </a:rPr>
              <a:t> instead of the element type, for either arrays or vectors:</a:t>
            </a:r>
          </a:p>
          <a:p>
            <a:pPr marL="400050" lvl="1" indent="0">
              <a:buNone/>
            </a:pPr>
            <a:r>
              <a:rPr lang="fr-FR" sz="2000" b="1" dirty="0">
                <a:latin typeface="Courier New" panose="02070309020205020404" pitchFamily="49" charset="0"/>
                <a:cs typeface="Courier New" panose="02070309020205020404" pitchFamily="49" charset="0"/>
              </a:rPr>
              <a:t>for (auto p : primes)</a:t>
            </a:r>
          </a:p>
          <a:p>
            <a:pPr marL="400050" lvl="1" indent="0">
              <a:buNone/>
            </a:pPr>
            <a:r>
              <a:rPr lang="fr-FR" sz="2000" b="1" dirty="0">
                <a:latin typeface="Courier New" panose="02070309020205020404" pitchFamily="49" charset="0"/>
                <a:cs typeface="Courier New" panose="02070309020205020404" pitchFamily="49" charset="0"/>
              </a:rPr>
              <a:t>{</a:t>
            </a:r>
          </a:p>
          <a:p>
            <a:pPr marL="400050" lvl="1" indent="0">
              <a:buNone/>
            </a:pPr>
            <a:r>
              <a:rPr lang="fr-FR" sz="2000" b="1" dirty="0">
                <a:latin typeface="Courier New" panose="02070309020205020404" pitchFamily="49" charset="0"/>
                <a:cs typeface="Courier New" panose="02070309020205020404" pitchFamily="49" charset="0"/>
              </a:rPr>
              <a:t>   cout &lt;&lt; p &lt;&lt; " ";</a:t>
            </a:r>
          </a:p>
          <a:p>
            <a:pPr marL="400050" lvl="1" indent="0">
              <a:buNone/>
            </a:pPr>
            <a:r>
              <a:rPr lang="fr-FR" sz="2000" b="1" dirty="0">
                <a:latin typeface="Courier New" panose="02070309020205020404" pitchFamily="49" charset="0"/>
                <a:cs typeface="Courier New" panose="02070309020205020404" pitchFamily="49" charset="0"/>
              </a:rPr>
              <a:t>}</a:t>
            </a:r>
          </a:p>
          <a:p>
            <a:pPr marL="400050" lvl="1" indent="0">
              <a:buNone/>
            </a:pPr>
            <a:endParaRPr lang="en-US" sz="2000" dirty="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411547808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82979" name="Rectangle 2"/>
          <p:cNvSpPr>
            <a:spLocks noGrp="1" noChangeArrowheads="1"/>
          </p:cNvSpPr>
          <p:nvPr>
            <p:ph type="title"/>
          </p:nvPr>
        </p:nvSpPr>
        <p:spPr/>
        <p:txBody>
          <a:bodyPr/>
          <a:lstStyle/>
          <a:p>
            <a:pPr eaLnBrk="1" hangingPunct="1"/>
            <a:r>
              <a:rPr lang="en-US" altLang="en-US" dirty="0"/>
              <a:t>CHAPTER SUMMARY #1</a:t>
            </a:r>
          </a:p>
        </p:txBody>
      </p:sp>
      <p:sp>
        <p:nvSpPr>
          <p:cNvPr id="2" name="Rectangle 1"/>
          <p:cNvSpPr/>
          <p:nvPr/>
        </p:nvSpPr>
        <p:spPr>
          <a:xfrm>
            <a:off x="77118" y="771261"/>
            <a:ext cx="8857561" cy="4893647"/>
          </a:xfrm>
          <a:prstGeom prst="rect">
            <a:avLst/>
          </a:prstGeom>
        </p:spPr>
        <p:txBody>
          <a:bodyPr wrap="square">
            <a:spAutoFit/>
          </a:bodyPr>
          <a:lstStyle/>
          <a:p>
            <a:pPr algn="l">
              <a:lnSpc>
                <a:spcPct val="100000"/>
              </a:lnSpc>
              <a:spcBef>
                <a:spcPts val="0"/>
              </a:spcBef>
            </a:pPr>
            <a:r>
              <a:rPr lang="en-US" sz="2000" b="0" dirty="0">
                <a:latin typeface="+mn-lt"/>
              </a:rPr>
              <a:t>Use arrays for collecting values.</a:t>
            </a:r>
          </a:p>
          <a:p>
            <a:pPr lvl="1" algn="l">
              <a:lnSpc>
                <a:spcPct val="100000"/>
              </a:lnSpc>
              <a:spcBef>
                <a:spcPts val="0"/>
              </a:spcBef>
            </a:pPr>
            <a:r>
              <a:rPr lang="en-US" sz="1800" b="0" dirty="0">
                <a:latin typeface="+mn-lt"/>
              </a:rPr>
              <a:t>•Use an array to collect a sequence of values of the same type.</a:t>
            </a:r>
          </a:p>
          <a:p>
            <a:pPr lvl="1" algn="l">
              <a:lnSpc>
                <a:spcPct val="100000"/>
              </a:lnSpc>
              <a:spcBef>
                <a:spcPts val="0"/>
              </a:spcBef>
            </a:pPr>
            <a:r>
              <a:rPr lang="en-US" sz="1800" b="0" dirty="0">
                <a:latin typeface="+mn-lt"/>
              </a:rPr>
              <a:t>•Individual elements in an array values are accessed by an integer index </a:t>
            </a:r>
            <a:r>
              <a:rPr lang="en-US" sz="1800" b="0" dirty="0" err="1">
                <a:latin typeface="+mn-lt"/>
              </a:rPr>
              <a:t>i</a:t>
            </a:r>
            <a:r>
              <a:rPr lang="en-US" sz="1800" b="0" dirty="0">
                <a:latin typeface="+mn-lt"/>
              </a:rPr>
              <a:t>, using the notation </a:t>
            </a:r>
            <a:r>
              <a:rPr lang="en-US" sz="1800" b="0" dirty="0">
                <a:cs typeface="Courier New" panose="02070309020205020404" pitchFamily="49" charset="0"/>
              </a:rPr>
              <a:t>values[</a:t>
            </a:r>
            <a:r>
              <a:rPr lang="en-US" sz="1800" b="0" dirty="0" err="1">
                <a:cs typeface="Courier New" panose="02070309020205020404" pitchFamily="49" charset="0"/>
              </a:rPr>
              <a:t>i</a:t>
            </a:r>
            <a:r>
              <a:rPr lang="en-US" sz="1800" b="0" dirty="0">
                <a:cs typeface="Courier New" panose="02070309020205020404" pitchFamily="49" charset="0"/>
              </a:rPr>
              <a:t>].</a:t>
            </a:r>
          </a:p>
          <a:p>
            <a:pPr lvl="1" algn="l">
              <a:lnSpc>
                <a:spcPct val="100000"/>
              </a:lnSpc>
              <a:spcBef>
                <a:spcPts val="0"/>
              </a:spcBef>
            </a:pPr>
            <a:r>
              <a:rPr lang="en-US" sz="1800" b="0" dirty="0">
                <a:latin typeface="+mn-lt"/>
              </a:rPr>
              <a:t>•An array element can be used like any variable.</a:t>
            </a:r>
          </a:p>
          <a:p>
            <a:pPr lvl="1" algn="l">
              <a:lnSpc>
                <a:spcPct val="100000"/>
              </a:lnSpc>
              <a:spcBef>
                <a:spcPts val="0"/>
              </a:spcBef>
            </a:pPr>
            <a:r>
              <a:rPr lang="en-US" sz="1800" b="0" dirty="0">
                <a:latin typeface="+mn-lt"/>
              </a:rPr>
              <a:t>•An array index must be at least zero and less than the size of the array.</a:t>
            </a:r>
          </a:p>
          <a:p>
            <a:pPr lvl="1" algn="l">
              <a:lnSpc>
                <a:spcPct val="100000"/>
              </a:lnSpc>
              <a:spcBef>
                <a:spcPts val="0"/>
              </a:spcBef>
            </a:pPr>
            <a:r>
              <a:rPr lang="en-US" sz="1800" b="0" dirty="0">
                <a:latin typeface="+mn-lt"/>
              </a:rPr>
              <a:t>•A bounds error, which occurs if you supply an invalid array index, can corrupt data or cause your program to terminate.</a:t>
            </a:r>
          </a:p>
          <a:p>
            <a:pPr lvl="1" algn="l">
              <a:lnSpc>
                <a:spcPct val="100000"/>
              </a:lnSpc>
              <a:spcBef>
                <a:spcPts val="0"/>
              </a:spcBef>
            </a:pPr>
            <a:r>
              <a:rPr lang="en-US" sz="1800" b="0" dirty="0">
                <a:latin typeface="+mn-lt"/>
              </a:rPr>
              <a:t>•With a partially filled array, keep a companion variable for the current size.</a:t>
            </a:r>
          </a:p>
          <a:p>
            <a:pPr lvl="1" algn="l">
              <a:lnSpc>
                <a:spcPct val="100000"/>
              </a:lnSpc>
              <a:spcBef>
                <a:spcPts val="0"/>
              </a:spcBef>
            </a:pPr>
            <a:endParaRPr lang="en-US" sz="2000" b="0" dirty="0">
              <a:latin typeface="+mn-lt"/>
            </a:endParaRPr>
          </a:p>
          <a:p>
            <a:pPr algn="l">
              <a:lnSpc>
                <a:spcPct val="100000"/>
              </a:lnSpc>
              <a:spcBef>
                <a:spcPts val="0"/>
              </a:spcBef>
            </a:pPr>
            <a:r>
              <a:rPr lang="en-US" sz="2000" b="0" dirty="0">
                <a:latin typeface="+mn-lt"/>
              </a:rPr>
              <a:t>Be able to use common array algorithms.</a:t>
            </a:r>
          </a:p>
          <a:p>
            <a:pPr lvl="1" algn="l">
              <a:lnSpc>
                <a:spcPct val="100000"/>
              </a:lnSpc>
              <a:spcBef>
                <a:spcPts val="0"/>
              </a:spcBef>
            </a:pPr>
            <a:r>
              <a:rPr lang="en-US" sz="1800" b="0" dirty="0">
                <a:latin typeface="+mn-lt"/>
              </a:rPr>
              <a:t>•To copy an array, use a loop to copy its elements to a new array.</a:t>
            </a:r>
          </a:p>
          <a:p>
            <a:pPr lvl="1" algn="l">
              <a:lnSpc>
                <a:spcPct val="100000"/>
              </a:lnSpc>
              <a:spcBef>
                <a:spcPts val="0"/>
              </a:spcBef>
            </a:pPr>
            <a:r>
              <a:rPr lang="en-US" sz="1800" b="0" dirty="0">
                <a:latin typeface="+mn-lt"/>
              </a:rPr>
              <a:t>•When separating elements, don’t place a separator before the first element.</a:t>
            </a:r>
          </a:p>
          <a:p>
            <a:pPr lvl="1" algn="l">
              <a:lnSpc>
                <a:spcPct val="100000"/>
              </a:lnSpc>
              <a:spcBef>
                <a:spcPts val="0"/>
              </a:spcBef>
            </a:pPr>
            <a:r>
              <a:rPr lang="en-US" sz="1800" b="0" dirty="0">
                <a:latin typeface="+mn-lt"/>
              </a:rPr>
              <a:t>•A linear search inspects elements in sequence until a match is found.</a:t>
            </a:r>
          </a:p>
          <a:p>
            <a:pPr lvl="1" algn="l">
              <a:lnSpc>
                <a:spcPct val="100000"/>
              </a:lnSpc>
              <a:spcBef>
                <a:spcPts val="0"/>
              </a:spcBef>
            </a:pPr>
            <a:r>
              <a:rPr lang="en-US" sz="1800" b="0" dirty="0">
                <a:latin typeface="+mn-lt"/>
              </a:rPr>
              <a:t>•Before inserting an element, move elements to the end of the array starting with the last one.</a:t>
            </a:r>
          </a:p>
          <a:p>
            <a:pPr lvl="1" algn="l">
              <a:lnSpc>
                <a:spcPct val="100000"/>
              </a:lnSpc>
              <a:spcBef>
                <a:spcPts val="0"/>
              </a:spcBef>
            </a:pPr>
            <a:r>
              <a:rPr lang="en-US" sz="1800" b="0" dirty="0">
                <a:latin typeface="+mn-lt"/>
              </a:rPr>
              <a:t>•Use a temporary variable when swapping two elements.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84003" name="Rectangle 2"/>
          <p:cNvSpPr>
            <a:spLocks noGrp="1" noChangeArrowheads="1"/>
          </p:cNvSpPr>
          <p:nvPr>
            <p:ph type="title"/>
          </p:nvPr>
        </p:nvSpPr>
        <p:spPr/>
        <p:txBody>
          <a:bodyPr/>
          <a:lstStyle/>
          <a:p>
            <a:pPr eaLnBrk="1" hangingPunct="1"/>
            <a:r>
              <a:rPr lang="en-US" altLang="en-US" dirty="0"/>
              <a:t>CHAPTER SUMMARY #2</a:t>
            </a:r>
          </a:p>
        </p:txBody>
      </p:sp>
      <p:sp>
        <p:nvSpPr>
          <p:cNvPr id="3" name="Rectangle 2"/>
          <p:cNvSpPr/>
          <p:nvPr/>
        </p:nvSpPr>
        <p:spPr>
          <a:xfrm>
            <a:off x="473725" y="889098"/>
            <a:ext cx="8394853" cy="5447645"/>
          </a:xfrm>
          <a:prstGeom prst="rect">
            <a:avLst/>
          </a:prstGeom>
        </p:spPr>
        <p:txBody>
          <a:bodyPr wrap="square">
            <a:spAutoFit/>
          </a:bodyPr>
          <a:lstStyle/>
          <a:p>
            <a:pPr lvl="0" algn="l">
              <a:lnSpc>
                <a:spcPct val="100000"/>
              </a:lnSpc>
              <a:spcBef>
                <a:spcPts val="0"/>
              </a:spcBef>
            </a:pPr>
            <a:r>
              <a:rPr lang="en-US" sz="2000" b="0" dirty="0">
                <a:solidFill>
                  <a:srgbClr val="000000"/>
                </a:solidFill>
                <a:latin typeface="Arial"/>
              </a:rPr>
              <a:t>Implement functions that process arrays.</a:t>
            </a:r>
          </a:p>
          <a:p>
            <a:pPr lvl="1" algn="l">
              <a:lnSpc>
                <a:spcPct val="100000"/>
              </a:lnSpc>
              <a:spcBef>
                <a:spcPts val="0"/>
              </a:spcBef>
            </a:pPr>
            <a:r>
              <a:rPr lang="en-US" sz="1800" b="0" dirty="0">
                <a:solidFill>
                  <a:srgbClr val="000000"/>
                </a:solidFill>
                <a:latin typeface="Arial"/>
              </a:rPr>
              <a:t>•When passing an array to a function, also pass the size of the array.</a:t>
            </a:r>
          </a:p>
          <a:p>
            <a:pPr lvl="1" algn="l">
              <a:lnSpc>
                <a:spcPct val="100000"/>
              </a:lnSpc>
              <a:spcBef>
                <a:spcPts val="0"/>
              </a:spcBef>
            </a:pPr>
            <a:r>
              <a:rPr lang="en-US" sz="1800" b="0" dirty="0">
                <a:solidFill>
                  <a:srgbClr val="000000"/>
                </a:solidFill>
                <a:latin typeface="Arial"/>
              </a:rPr>
              <a:t>•Array parameters are always reference parameters.</a:t>
            </a:r>
          </a:p>
          <a:p>
            <a:pPr lvl="1" algn="l">
              <a:lnSpc>
                <a:spcPct val="100000"/>
              </a:lnSpc>
              <a:spcBef>
                <a:spcPts val="0"/>
              </a:spcBef>
            </a:pPr>
            <a:r>
              <a:rPr lang="en-US" sz="1800" b="0" dirty="0">
                <a:solidFill>
                  <a:srgbClr val="000000"/>
                </a:solidFill>
                <a:latin typeface="Arial"/>
              </a:rPr>
              <a:t>•A function’s return type cannot be an array.</a:t>
            </a:r>
          </a:p>
          <a:p>
            <a:pPr lvl="1" algn="l">
              <a:lnSpc>
                <a:spcPct val="100000"/>
              </a:lnSpc>
              <a:spcBef>
                <a:spcPts val="0"/>
              </a:spcBef>
            </a:pPr>
            <a:r>
              <a:rPr lang="en-US" sz="1800" b="0" dirty="0">
                <a:solidFill>
                  <a:srgbClr val="000000"/>
                </a:solidFill>
                <a:latin typeface="Arial"/>
              </a:rPr>
              <a:t>•When a function modifies the size of an array, it needs to tell its caller.</a:t>
            </a:r>
          </a:p>
          <a:p>
            <a:pPr lvl="1" algn="l">
              <a:lnSpc>
                <a:spcPct val="100000"/>
              </a:lnSpc>
              <a:spcBef>
                <a:spcPts val="0"/>
              </a:spcBef>
            </a:pPr>
            <a:r>
              <a:rPr lang="en-US" sz="1800" b="0" dirty="0">
                <a:solidFill>
                  <a:srgbClr val="000000"/>
                </a:solidFill>
                <a:latin typeface="Arial"/>
              </a:rPr>
              <a:t>•A function that adds elements to an array needs to know its capacity.</a:t>
            </a:r>
          </a:p>
          <a:p>
            <a:pPr lvl="1" algn="l">
              <a:lnSpc>
                <a:spcPct val="100000"/>
              </a:lnSpc>
              <a:spcBef>
                <a:spcPts val="0"/>
              </a:spcBef>
            </a:pPr>
            <a:endParaRPr lang="en-US" sz="1800" b="0" dirty="0">
              <a:solidFill>
                <a:srgbClr val="000000"/>
              </a:solidFill>
              <a:latin typeface="Arial"/>
            </a:endParaRPr>
          </a:p>
          <a:p>
            <a:pPr lvl="0" algn="l">
              <a:lnSpc>
                <a:spcPct val="100000"/>
              </a:lnSpc>
              <a:spcBef>
                <a:spcPts val="0"/>
              </a:spcBef>
            </a:pPr>
            <a:r>
              <a:rPr lang="en-US" sz="2000" b="0" dirty="0">
                <a:solidFill>
                  <a:srgbClr val="000000"/>
                </a:solidFill>
                <a:latin typeface="Arial"/>
              </a:rPr>
              <a:t>Be able to combine and adapt algorithms for solving a programming problem.</a:t>
            </a:r>
          </a:p>
          <a:p>
            <a:pPr lvl="1" algn="l">
              <a:lnSpc>
                <a:spcPct val="100000"/>
              </a:lnSpc>
              <a:spcBef>
                <a:spcPts val="0"/>
              </a:spcBef>
            </a:pPr>
            <a:r>
              <a:rPr lang="en-US" sz="2000" b="0" dirty="0">
                <a:solidFill>
                  <a:srgbClr val="000000"/>
                </a:solidFill>
                <a:latin typeface="Arial"/>
              </a:rPr>
              <a:t>•By combining fundamental algorithms, you can solve complex programming tasks.</a:t>
            </a:r>
          </a:p>
          <a:p>
            <a:pPr lvl="1" algn="l">
              <a:lnSpc>
                <a:spcPct val="100000"/>
              </a:lnSpc>
              <a:spcBef>
                <a:spcPts val="0"/>
              </a:spcBef>
            </a:pPr>
            <a:r>
              <a:rPr lang="en-US" sz="2000" b="0" dirty="0">
                <a:solidFill>
                  <a:srgbClr val="000000"/>
                </a:solidFill>
                <a:latin typeface="Arial"/>
              </a:rPr>
              <a:t>•Be familiar with the implementation of fundamental algorithms so that you can adapt them.</a:t>
            </a:r>
          </a:p>
          <a:p>
            <a:pPr lvl="1" algn="l">
              <a:lnSpc>
                <a:spcPct val="100000"/>
              </a:lnSpc>
              <a:spcBef>
                <a:spcPts val="0"/>
              </a:spcBef>
            </a:pPr>
            <a:endParaRPr lang="en-US" sz="2000" b="0" dirty="0">
              <a:solidFill>
                <a:srgbClr val="000000"/>
              </a:solidFill>
              <a:latin typeface="Arial"/>
            </a:endParaRPr>
          </a:p>
          <a:p>
            <a:pPr algn="l">
              <a:lnSpc>
                <a:spcPct val="100000"/>
              </a:lnSpc>
              <a:spcBef>
                <a:spcPts val="0"/>
              </a:spcBef>
            </a:pPr>
            <a:r>
              <a:rPr lang="en-US" sz="2000" b="0" dirty="0">
                <a:solidFill>
                  <a:srgbClr val="000000"/>
                </a:solidFill>
                <a:latin typeface="Arial"/>
              </a:rPr>
              <a:t>Discover algorithms by manipulating physical objects.</a:t>
            </a:r>
          </a:p>
          <a:p>
            <a:pPr lvl="1" algn="l">
              <a:lnSpc>
                <a:spcPct val="100000"/>
              </a:lnSpc>
              <a:spcBef>
                <a:spcPts val="0"/>
              </a:spcBef>
            </a:pPr>
            <a:r>
              <a:rPr lang="en-US" sz="2000" b="0" dirty="0">
                <a:solidFill>
                  <a:srgbClr val="000000"/>
                </a:solidFill>
                <a:latin typeface="Arial"/>
              </a:rPr>
              <a:t>•Use a sequence of coins, playing cards, or toys to visualize an array of values.</a:t>
            </a:r>
          </a:p>
          <a:p>
            <a:pPr lvl="1" algn="l">
              <a:lnSpc>
                <a:spcPct val="100000"/>
              </a:lnSpc>
              <a:spcBef>
                <a:spcPts val="0"/>
              </a:spcBef>
            </a:pPr>
            <a:r>
              <a:rPr lang="en-US" sz="2000" b="0" dirty="0">
                <a:solidFill>
                  <a:srgbClr val="000000"/>
                </a:solidFill>
                <a:latin typeface="Arial"/>
              </a:rPr>
              <a:t>•You can use paper clips as position markers or counters.</a:t>
            </a:r>
            <a:endParaRPr lang="en-US" sz="1800" b="0" dirty="0">
              <a:solidFill>
                <a:srgbClr val="000000"/>
              </a:solidFill>
              <a:latin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85027" name="Rectangle 2"/>
          <p:cNvSpPr>
            <a:spLocks noGrp="1" noChangeArrowheads="1"/>
          </p:cNvSpPr>
          <p:nvPr>
            <p:ph type="title"/>
          </p:nvPr>
        </p:nvSpPr>
        <p:spPr/>
        <p:txBody>
          <a:bodyPr/>
          <a:lstStyle/>
          <a:p>
            <a:pPr eaLnBrk="1" hangingPunct="1"/>
            <a:r>
              <a:rPr lang="en-US" altLang="en-US" dirty="0"/>
              <a:t>CHAPTER SUMMARY #3</a:t>
            </a:r>
          </a:p>
        </p:txBody>
      </p:sp>
      <p:sp>
        <p:nvSpPr>
          <p:cNvPr id="6" name="Rectangle 5"/>
          <p:cNvSpPr/>
          <p:nvPr/>
        </p:nvSpPr>
        <p:spPr>
          <a:xfrm>
            <a:off x="77118" y="771261"/>
            <a:ext cx="8857561" cy="5016758"/>
          </a:xfrm>
          <a:prstGeom prst="rect">
            <a:avLst/>
          </a:prstGeom>
        </p:spPr>
        <p:txBody>
          <a:bodyPr wrap="square">
            <a:spAutoFit/>
          </a:bodyPr>
          <a:lstStyle/>
          <a:p>
            <a:pPr algn="l">
              <a:lnSpc>
                <a:spcPct val="100000"/>
              </a:lnSpc>
              <a:spcBef>
                <a:spcPts val="0"/>
              </a:spcBef>
            </a:pPr>
            <a:r>
              <a:rPr lang="en-US" sz="2000" b="0" dirty="0">
                <a:latin typeface="+mn-lt"/>
              </a:rPr>
              <a:t>Use two-dimensional arrays for data that is arranged in rows and columns.</a:t>
            </a:r>
          </a:p>
          <a:p>
            <a:pPr lvl="1" algn="l">
              <a:lnSpc>
                <a:spcPct val="100000"/>
              </a:lnSpc>
              <a:spcBef>
                <a:spcPts val="0"/>
              </a:spcBef>
            </a:pPr>
            <a:r>
              <a:rPr lang="en-US" sz="2000" b="0" dirty="0">
                <a:latin typeface="+mn-lt"/>
              </a:rPr>
              <a:t>•Use a two-dimensional array to store tabular data.</a:t>
            </a:r>
          </a:p>
          <a:p>
            <a:pPr lvl="1" algn="l">
              <a:lnSpc>
                <a:spcPct val="100000"/>
              </a:lnSpc>
              <a:spcBef>
                <a:spcPts val="0"/>
              </a:spcBef>
            </a:pPr>
            <a:r>
              <a:rPr lang="en-US" sz="2000" b="0" dirty="0">
                <a:latin typeface="+mn-lt"/>
              </a:rPr>
              <a:t>•Individual elements in a two-dimensional array are accessed by using two subscripts, </a:t>
            </a:r>
            <a:r>
              <a:rPr lang="en-US" sz="2000" b="0" dirty="0">
                <a:cs typeface="Courier New" panose="02070309020205020404" pitchFamily="49" charset="0"/>
              </a:rPr>
              <a:t>array[</a:t>
            </a:r>
            <a:r>
              <a:rPr lang="en-US" sz="2000" b="0" dirty="0" err="1">
                <a:cs typeface="Courier New" panose="02070309020205020404" pitchFamily="49" charset="0"/>
              </a:rPr>
              <a:t>i</a:t>
            </a:r>
            <a:r>
              <a:rPr lang="en-US" sz="2000" b="0" dirty="0">
                <a:cs typeface="Courier New" panose="02070309020205020404" pitchFamily="49" charset="0"/>
              </a:rPr>
              <a:t>][j].</a:t>
            </a:r>
          </a:p>
          <a:p>
            <a:pPr lvl="1" algn="l">
              <a:lnSpc>
                <a:spcPct val="100000"/>
              </a:lnSpc>
              <a:spcBef>
                <a:spcPts val="0"/>
              </a:spcBef>
            </a:pPr>
            <a:r>
              <a:rPr lang="en-US" sz="2000" b="0" dirty="0">
                <a:latin typeface="+mn-lt"/>
              </a:rPr>
              <a:t>•A two-dimensional array parameter must have a fixed number of columns.</a:t>
            </a:r>
          </a:p>
          <a:p>
            <a:pPr algn="l">
              <a:lnSpc>
                <a:spcPct val="100000"/>
              </a:lnSpc>
              <a:spcBef>
                <a:spcPts val="0"/>
              </a:spcBef>
            </a:pPr>
            <a:endParaRPr lang="en-US" sz="2000" b="0" dirty="0">
              <a:latin typeface="+mn-lt"/>
            </a:endParaRPr>
          </a:p>
          <a:p>
            <a:pPr algn="l">
              <a:lnSpc>
                <a:spcPct val="100000"/>
              </a:lnSpc>
              <a:spcBef>
                <a:spcPts val="0"/>
              </a:spcBef>
            </a:pPr>
            <a:r>
              <a:rPr lang="en-US" sz="2000" b="0" dirty="0">
                <a:latin typeface="+mn-lt"/>
              </a:rPr>
              <a:t>Use vectors for managing collections whose size can change.</a:t>
            </a:r>
          </a:p>
          <a:p>
            <a:pPr lvl="1" algn="l">
              <a:lnSpc>
                <a:spcPct val="100000"/>
              </a:lnSpc>
              <a:spcBef>
                <a:spcPts val="0"/>
              </a:spcBef>
            </a:pPr>
            <a:r>
              <a:rPr lang="en-US" sz="2000" b="0" dirty="0">
                <a:latin typeface="+mn-lt"/>
              </a:rPr>
              <a:t>•A </a:t>
            </a:r>
            <a:r>
              <a:rPr lang="en-US" sz="2000" b="0" dirty="0">
                <a:cs typeface="Courier New" panose="02070309020205020404" pitchFamily="49" charset="0"/>
              </a:rPr>
              <a:t>vector</a:t>
            </a:r>
            <a:r>
              <a:rPr lang="en-US" sz="2000" b="0" dirty="0">
                <a:latin typeface="+mn-lt"/>
              </a:rPr>
              <a:t> stores a sequence of values whose size can change.</a:t>
            </a:r>
          </a:p>
          <a:p>
            <a:pPr lvl="1" algn="l">
              <a:lnSpc>
                <a:spcPct val="100000"/>
              </a:lnSpc>
              <a:spcBef>
                <a:spcPts val="0"/>
              </a:spcBef>
            </a:pPr>
            <a:r>
              <a:rPr lang="en-US" sz="2000" b="0" dirty="0">
                <a:latin typeface="+mn-lt"/>
              </a:rPr>
              <a:t>•Use the </a:t>
            </a:r>
            <a:r>
              <a:rPr lang="en-US" sz="2000" b="0" dirty="0">
                <a:cs typeface="Courier New" panose="02070309020205020404" pitchFamily="49" charset="0"/>
              </a:rPr>
              <a:t>size</a:t>
            </a:r>
            <a:r>
              <a:rPr lang="en-US" sz="2000" b="0" dirty="0">
                <a:latin typeface="+mn-lt"/>
              </a:rPr>
              <a:t> member function to obtain the current size of a </a:t>
            </a:r>
            <a:r>
              <a:rPr lang="en-US" sz="2000" b="0" dirty="0">
                <a:cs typeface="Courier New" panose="02070309020205020404" pitchFamily="49" charset="0"/>
              </a:rPr>
              <a:t>vector.</a:t>
            </a:r>
          </a:p>
          <a:p>
            <a:pPr lvl="1" algn="l">
              <a:lnSpc>
                <a:spcPct val="100000"/>
              </a:lnSpc>
              <a:spcBef>
                <a:spcPts val="0"/>
              </a:spcBef>
            </a:pPr>
            <a:r>
              <a:rPr lang="en-US" sz="2000" b="0" dirty="0">
                <a:latin typeface="+mn-lt"/>
              </a:rPr>
              <a:t>•Use the </a:t>
            </a:r>
            <a:r>
              <a:rPr lang="en-US" sz="2000" b="0" dirty="0" err="1">
                <a:cs typeface="Courier New" panose="02070309020205020404" pitchFamily="49" charset="0"/>
              </a:rPr>
              <a:t>push_back</a:t>
            </a:r>
            <a:r>
              <a:rPr lang="en-US" sz="2000" b="0" dirty="0">
                <a:latin typeface="+mn-lt"/>
              </a:rPr>
              <a:t> member function to add more elements to a </a:t>
            </a:r>
            <a:r>
              <a:rPr lang="en-US" sz="2000" b="0" dirty="0">
                <a:cs typeface="Courier New" panose="02070309020205020404" pitchFamily="49" charset="0"/>
              </a:rPr>
              <a:t>vector</a:t>
            </a:r>
            <a:r>
              <a:rPr lang="en-US" sz="2000" b="0" dirty="0">
                <a:latin typeface="+mn-lt"/>
              </a:rPr>
              <a:t>. Use </a:t>
            </a:r>
            <a:r>
              <a:rPr lang="en-US" sz="2000" b="0" dirty="0" err="1">
                <a:cs typeface="Courier New" panose="02070309020205020404" pitchFamily="49" charset="0"/>
              </a:rPr>
              <a:t>pop_back</a:t>
            </a:r>
            <a:r>
              <a:rPr lang="en-US" sz="2000" b="0" dirty="0">
                <a:cs typeface="Courier New" panose="02070309020205020404" pitchFamily="49" charset="0"/>
              </a:rPr>
              <a:t> </a:t>
            </a:r>
            <a:r>
              <a:rPr lang="en-US" sz="2000" b="0" dirty="0">
                <a:latin typeface="+mn-lt"/>
              </a:rPr>
              <a:t>to reduce the size.</a:t>
            </a:r>
          </a:p>
          <a:p>
            <a:pPr lvl="1" algn="l">
              <a:lnSpc>
                <a:spcPct val="100000"/>
              </a:lnSpc>
              <a:spcBef>
                <a:spcPts val="0"/>
              </a:spcBef>
            </a:pPr>
            <a:r>
              <a:rPr lang="en-US" sz="2000" b="0" dirty="0">
                <a:latin typeface="+mn-lt"/>
              </a:rPr>
              <a:t>•</a:t>
            </a:r>
            <a:r>
              <a:rPr lang="en-US" sz="2000" b="0" dirty="0">
                <a:cs typeface="Courier New" panose="02070309020205020404" pitchFamily="49" charset="0"/>
              </a:rPr>
              <a:t>vector</a:t>
            </a:r>
            <a:r>
              <a:rPr lang="en-US" sz="2000" b="0" dirty="0">
                <a:latin typeface="+mn-lt"/>
              </a:rPr>
              <a:t>s can occur as function arguments and return values.</a:t>
            </a:r>
          </a:p>
          <a:p>
            <a:pPr lvl="1" algn="l">
              <a:lnSpc>
                <a:spcPct val="100000"/>
              </a:lnSpc>
              <a:spcBef>
                <a:spcPts val="0"/>
              </a:spcBef>
            </a:pPr>
            <a:r>
              <a:rPr lang="en-US" sz="2000" b="0" dirty="0">
                <a:latin typeface="+mn-lt"/>
              </a:rPr>
              <a:t>•Use a reference parameter (</a:t>
            </a:r>
            <a:r>
              <a:rPr lang="en-US" sz="2000" b="0" dirty="0">
                <a:cs typeface="Courier New" panose="02070309020205020404" pitchFamily="49" charset="0"/>
              </a:rPr>
              <a:t>vector&lt;</a:t>
            </a:r>
            <a:r>
              <a:rPr lang="en-US" sz="2000" b="0" dirty="0" err="1">
                <a:cs typeface="Courier New" panose="02070309020205020404" pitchFamily="49" charset="0"/>
              </a:rPr>
              <a:t>int</a:t>
            </a:r>
            <a:r>
              <a:rPr lang="en-US" sz="2000" b="0" dirty="0">
                <a:cs typeface="Courier New" panose="02070309020205020404" pitchFamily="49" charset="0"/>
              </a:rPr>
              <a:t>&gt;&amp;</a:t>
            </a:r>
            <a:r>
              <a:rPr lang="en-US" sz="2000" b="0" dirty="0">
                <a:latin typeface="+mn-lt"/>
              </a:rPr>
              <a:t>) to modify the contents of a </a:t>
            </a:r>
            <a:r>
              <a:rPr lang="en-US" sz="2000" b="0" dirty="0">
                <a:cs typeface="Courier New" panose="02070309020205020404" pitchFamily="49" charset="0"/>
              </a:rPr>
              <a:t>vector</a:t>
            </a:r>
            <a:r>
              <a:rPr lang="en-US" sz="2000" b="0" dirty="0">
                <a:latin typeface="+mn-lt"/>
              </a:rPr>
              <a:t>.</a:t>
            </a:r>
          </a:p>
          <a:p>
            <a:pPr lvl="1" algn="l">
              <a:lnSpc>
                <a:spcPct val="100000"/>
              </a:lnSpc>
              <a:spcBef>
                <a:spcPts val="0"/>
              </a:spcBef>
            </a:pPr>
            <a:r>
              <a:rPr lang="en-US" sz="2000" b="0" dirty="0">
                <a:latin typeface="+mn-lt"/>
              </a:rPr>
              <a:t>•A function can return a </a:t>
            </a:r>
            <a:r>
              <a:rPr lang="en-US" sz="2000" b="0" dirty="0">
                <a:cs typeface="Courier New" panose="02070309020205020404" pitchFamily="49" charset="0"/>
              </a:rPr>
              <a:t>vector</a:t>
            </a:r>
            <a:r>
              <a:rPr lang="en-US" sz="2000" b="0" dirty="0">
                <a:latin typeface="+mn-lt"/>
              </a:rPr>
              <a:t>.</a:t>
            </a:r>
            <a:endParaRPr lang="en-US" sz="1800" b="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5300" name="Rectangle 2"/>
          <p:cNvSpPr>
            <a:spLocks noGrp="1" noChangeArrowheads="1"/>
          </p:cNvSpPr>
          <p:nvPr>
            <p:ph type="title"/>
          </p:nvPr>
        </p:nvSpPr>
        <p:spPr/>
        <p:txBody>
          <a:bodyPr/>
          <a:lstStyle/>
          <a:p>
            <a:pPr eaLnBrk="1" hangingPunct="1"/>
            <a:r>
              <a:rPr lang="en-US" altLang="en-US" dirty="0"/>
              <a:t>Array Element Index for Writing</a:t>
            </a:r>
          </a:p>
        </p:txBody>
      </p:sp>
      <p:sp>
        <p:nvSpPr>
          <p:cNvPr id="55301" name="Rectangle 3"/>
          <p:cNvSpPr>
            <a:spLocks noGrp="1" noChangeArrowheads="1"/>
          </p:cNvSpPr>
          <p:nvPr>
            <p:ph type="body" idx="1"/>
          </p:nvPr>
        </p:nvSpPr>
        <p:spPr>
          <a:xfrm>
            <a:off x="0" y="1104900"/>
            <a:ext cx="9144000" cy="4033838"/>
          </a:xfrm>
          <a:noFill/>
        </p:spPr>
        <p:txBody>
          <a:bodyPr/>
          <a:lstStyle/>
          <a:p>
            <a:pPr eaLnBrk="1" hangingPunct="1">
              <a:lnSpc>
                <a:spcPct val="80000"/>
              </a:lnSpc>
              <a:buFontTx/>
              <a:buNone/>
            </a:pPr>
            <a:r>
              <a:rPr lang="en-US" altLang="en-US" sz="2400" dirty="0"/>
              <a:t>	The same notation can be used to change the element.</a:t>
            </a:r>
            <a:br>
              <a:rPr lang="en-US" altLang="en-US" sz="2400" dirty="0"/>
            </a:b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1800" dirty="0"/>
          </a:p>
          <a:p>
            <a:pPr eaLnBrk="1" hangingPunct="1">
              <a:lnSpc>
                <a:spcPct val="80000"/>
              </a:lnSpc>
              <a:buFontTx/>
              <a:buNone/>
            </a:pPr>
            <a:endParaRPr lang="en-US" altLang="en-US" sz="1800" dirty="0"/>
          </a:p>
          <a:p>
            <a:pPr eaLnBrk="1" hangingPunct="1">
              <a:lnSpc>
                <a:spcPct val="80000"/>
              </a:lnSpc>
              <a:buFontTx/>
              <a:buNone/>
            </a:pPr>
            <a:r>
              <a:rPr lang="en-US" altLang="en-US" sz="1800" dirty="0"/>
              <a:t>					    </a:t>
            </a:r>
            <a:r>
              <a:rPr lang="en-US" altLang="en-US" sz="2400" b="1" dirty="0">
                <a:latin typeface="Courier New" panose="02070309020205020404" pitchFamily="49" charset="0"/>
              </a:rPr>
              <a:t>values[4] = 17.7;</a:t>
            </a:r>
          </a:p>
          <a:p>
            <a:pPr eaLnBrk="1" hangingPunct="1">
              <a:lnSpc>
                <a:spcPct val="80000"/>
              </a:lnSpc>
              <a:buFontTx/>
              <a:buNone/>
            </a:pPr>
            <a:r>
              <a:rPr lang="en-US" altLang="en-US" sz="2400" b="1" dirty="0">
                <a:latin typeface="Courier New" panose="02070309020205020404" pitchFamily="49" charset="0"/>
              </a:rPr>
              <a:t>					</a:t>
            </a:r>
          </a:p>
          <a:p>
            <a:pPr eaLnBrk="1" hangingPunct="1">
              <a:lnSpc>
                <a:spcPct val="80000"/>
              </a:lnSpc>
              <a:buFontTx/>
              <a:buNone/>
            </a:pPr>
            <a:endParaRPr lang="en-US" altLang="en-US" sz="2400" b="1" dirty="0">
              <a:latin typeface="Courier New" panose="02070309020205020404" pitchFamily="49" charset="0"/>
            </a:endParaRPr>
          </a:p>
          <a:p>
            <a:pPr eaLnBrk="1" hangingPunct="1">
              <a:lnSpc>
                <a:spcPct val="80000"/>
              </a:lnSpc>
              <a:buFontTx/>
              <a:buNone/>
            </a:pPr>
            <a:endParaRPr lang="en-US" altLang="en-US" sz="2400" b="1" dirty="0">
              <a:latin typeface="Courier New" panose="02070309020205020404" pitchFamily="49" charset="0"/>
            </a:endParaRPr>
          </a:p>
          <a:p>
            <a:pPr eaLnBrk="1" hangingPunct="1">
              <a:lnSpc>
                <a:spcPct val="80000"/>
              </a:lnSpc>
              <a:buFontTx/>
              <a:buNone/>
            </a:pPr>
            <a:endParaRPr lang="en-US" altLang="en-US" sz="2400" b="1" dirty="0">
              <a:latin typeface="Courier New" panose="02070309020205020404" pitchFamily="49" charset="0"/>
            </a:endParaRPr>
          </a:p>
          <a:p>
            <a:pPr eaLnBrk="1" hangingPunct="1">
              <a:lnSpc>
                <a:spcPct val="80000"/>
              </a:lnSpc>
              <a:buFontTx/>
              <a:buNone/>
            </a:pPr>
            <a:endParaRPr lang="en-US" altLang="en-US" sz="2400" b="1" dirty="0">
              <a:latin typeface="Courier New" panose="02070309020205020404" pitchFamily="49" charset="0"/>
            </a:endParaRPr>
          </a:p>
          <a:p>
            <a:pPr eaLnBrk="1" hangingPunct="1">
              <a:lnSpc>
                <a:spcPct val="80000"/>
              </a:lnSpc>
              <a:buFontTx/>
              <a:buNone/>
            </a:pPr>
            <a:r>
              <a:rPr lang="en-US" altLang="en-US" sz="2400" b="1" dirty="0">
                <a:latin typeface="Courier New" panose="02070309020205020404" pitchFamily="49" charset="0"/>
              </a:rPr>
              <a:t>					</a:t>
            </a:r>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9395" name="Rectangle 2"/>
          <p:cNvSpPr>
            <a:spLocks noGrp="1" noChangeArrowheads="1"/>
          </p:cNvSpPr>
          <p:nvPr>
            <p:ph type="title"/>
          </p:nvPr>
        </p:nvSpPr>
        <p:spPr>
          <a:xfrm>
            <a:off x="0" y="152400"/>
            <a:ext cx="8630816" cy="533400"/>
          </a:xfrm>
        </p:spPr>
        <p:txBody>
          <a:bodyPr/>
          <a:lstStyle/>
          <a:p>
            <a:pPr eaLnBrk="1" hangingPunct="1"/>
            <a:r>
              <a:rPr lang="en-US" altLang="en-US" dirty="0"/>
              <a:t>Array Element Indices are between 0 and Length-1</a:t>
            </a:r>
          </a:p>
        </p:txBody>
      </p:sp>
      <p:sp>
        <p:nvSpPr>
          <p:cNvPr id="59396" name="Rectangle 3"/>
          <p:cNvSpPr>
            <a:spLocks noGrp="1" noChangeArrowheads="1"/>
          </p:cNvSpPr>
          <p:nvPr>
            <p:ph type="body" idx="1"/>
          </p:nvPr>
        </p:nvSpPr>
        <p:spPr>
          <a:xfrm>
            <a:off x="854075" y="792163"/>
            <a:ext cx="8229600" cy="5459412"/>
          </a:xfrm>
          <a:noFill/>
        </p:spPr>
        <p:txBody>
          <a:bodyPr/>
          <a:lstStyle/>
          <a:p>
            <a:pPr algn="ctr" eaLnBrk="1" hangingPunct="1">
              <a:lnSpc>
                <a:spcPct val="80000"/>
              </a:lnSpc>
              <a:buFontTx/>
              <a:buNone/>
            </a:pPr>
            <a:endParaRPr lang="en-US" altLang="en-US" sz="2400" dirty="0"/>
          </a:p>
          <a:p>
            <a:pPr eaLnBrk="1" hangingPunct="1">
              <a:lnSpc>
                <a:spcPct val="80000"/>
              </a:lnSpc>
              <a:buFontTx/>
              <a:buNone/>
            </a:pPr>
            <a:r>
              <a:rPr lang="en-US" altLang="en-US" sz="2400" dirty="0"/>
              <a:t>That is, the legal elements for the </a:t>
            </a:r>
            <a:r>
              <a:rPr lang="en-US" altLang="en-US" sz="2400" b="1" dirty="0">
                <a:latin typeface="Courier New" panose="02070309020205020404" pitchFamily="49" charset="0"/>
              </a:rPr>
              <a:t>values</a:t>
            </a:r>
            <a:r>
              <a:rPr lang="en-US" altLang="en-US" sz="2400" dirty="0"/>
              <a:t> array are:</a:t>
            </a:r>
          </a:p>
          <a:p>
            <a:pPr eaLnBrk="1" hangingPunct="1">
              <a:lnSpc>
                <a:spcPct val="80000"/>
              </a:lnSpc>
              <a:buFontTx/>
              <a:buNone/>
            </a:pPr>
            <a:endParaRPr lang="en-US" altLang="en-US" sz="2400" dirty="0"/>
          </a:p>
          <a:p>
            <a:pPr eaLnBrk="1" hangingPunct="1">
              <a:lnSpc>
                <a:spcPct val="80000"/>
              </a:lnSpc>
              <a:buFontTx/>
              <a:buNone/>
            </a:pPr>
            <a:r>
              <a:rPr lang="en-US" altLang="en-US" sz="2400" b="1" dirty="0">
                <a:latin typeface="Courier New" panose="02070309020205020404" pitchFamily="49" charset="0"/>
              </a:rPr>
              <a:t>		values[0]</a:t>
            </a:r>
            <a:r>
              <a:rPr lang="en-US" altLang="en-US" sz="2400" dirty="0"/>
              <a:t>, the </a:t>
            </a:r>
            <a:r>
              <a:rPr lang="en-US" altLang="en-US" sz="2800" b="1" i="1" dirty="0"/>
              <a:t>first</a:t>
            </a:r>
            <a:r>
              <a:rPr lang="en-US" altLang="en-US" sz="2400" dirty="0"/>
              <a:t> element</a:t>
            </a:r>
          </a:p>
          <a:p>
            <a:pPr eaLnBrk="1" hangingPunct="1">
              <a:lnSpc>
                <a:spcPct val="80000"/>
              </a:lnSpc>
              <a:buFontTx/>
              <a:buNone/>
            </a:pPr>
            <a:r>
              <a:rPr lang="en-US" altLang="en-US" sz="2400" b="1" dirty="0">
                <a:latin typeface="Courier New" panose="02070309020205020404" pitchFamily="49" charset="0"/>
              </a:rPr>
              <a:t>		values[1]</a:t>
            </a:r>
            <a:r>
              <a:rPr lang="en-US" altLang="en-US" sz="2400" dirty="0"/>
              <a:t>, the second element</a:t>
            </a:r>
          </a:p>
          <a:p>
            <a:pPr eaLnBrk="1" hangingPunct="1">
              <a:lnSpc>
                <a:spcPct val="80000"/>
              </a:lnSpc>
              <a:buFontTx/>
              <a:buNone/>
            </a:pPr>
            <a:r>
              <a:rPr lang="en-US" altLang="en-US" sz="2400" b="1" dirty="0">
                <a:latin typeface="Courier New" panose="02070309020205020404" pitchFamily="49" charset="0"/>
              </a:rPr>
              <a:t>		values[2]</a:t>
            </a:r>
            <a:r>
              <a:rPr lang="en-US" altLang="en-US" sz="2400" dirty="0"/>
              <a:t>, the third element</a:t>
            </a:r>
          </a:p>
          <a:p>
            <a:pPr eaLnBrk="1" hangingPunct="1">
              <a:lnSpc>
                <a:spcPct val="80000"/>
              </a:lnSpc>
              <a:buFontTx/>
              <a:buNone/>
            </a:pPr>
            <a:r>
              <a:rPr lang="en-US" altLang="en-US" sz="2400" b="1" dirty="0">
                <a:latin typeface="Courier New" panose="02070309020205020404" pitchFamily="49" charset="0"/>
              </a:rPr>
              <a:t>		values[3]</a:t>
            </a:r>
            <a:r>
              <a:rPr lang="en-US" altLang="en-US" sz="2400" dirty="0"/>
              <a:t>, the fourth element</a:t>
            </a:r>
          </a:p>
          <a:p>
            <a:pPr eaLnBrk="1" hangingPunct="1">
              <a:lnSpc>
                <a:spcPct val="80000"/>
              </a:lnSpc>
              <a:buFontTx/>
              <a:buNone/>
            </a:pPr>
            <a:r>
              <a:rPr lang="en-US" altLang="en-US" sz="2400" b="1" dirty="0">
                <a:latin typeface="Courier New" panose="02070309020205020404" pitchFamily="49" charset="0"/>
              </a:rPr>
              <a:t>		values[4]</a:t>
            </a:r>
            <a:r>
              <a:rPr lang="en-US" altLang="en-US" sz="2400" dirty="0"/>
              <a:t>, the fifth element</a:t>
            </a:r>
          </a:p>
          <a:p>
            <a:pPr eaLnBrk="1" hangingPunct="1">
              <a:lnSpc>
                <a:spcPct val="80000"/>
              </a:lnSpc>
              <a:buFontTx/>
              <a:buNone/>
            </a:pPr>
            <a:r>
              <a:rPr lang="en-US" altLang="en-US" sz="2400" dirty="0">
                <a:latin typeface="StempelGaramond-Roman" charset="0"/>
              </a:rPr>
              <a:t>		</a:t>
            </a:r>
            <a:r>
              <a:rPr lang="en-US" altLang="en-US" sz="2400" b="1" dirty="0">
                <a:latin typeface="Courier New" panose="02070309020205020404" pitchFamily="49" charset="0"/>
              </a:rPr>
              <a:t>...</a:t>
            </a:r>
          </a:p>
          <a:p>
            <a:pPr eaLnBrk="1" hangingPunct="1">
              <a:lnSpc>
                <a:spcPct val="80000"/>
              </a:lnSpc>
              <a:buFontTx/>
              <a:buNone/>
            </a:pPr>
            <a:r>
              <a:rPr lang="en-US" altLang="en-US" sz="2400" b="1" dirty="0">
                <a:latin typeface="Courier New" panose="02070309020205020404" pitchFamily="49" charset="0"/>
              </a:rPr>
              <a:t>		values[9]</a:t>
            </a:r>
            <a:r>
              <a:rPr lang="en-US" altLang="en-US" sz="2400" dirty="0"/>
              <a:t>, the tenth </a:t>
            </a:r>
            <a:r>
              <a:rPr lang="en-US" altLang="en-US" sz="2400" b="1" i="1" dirty="0"/>
              <a:t>and </a:t>
            </a:r>
            <a:r>
              <a:rPr lang="en-US" altLang="en-US" sz="2800" b="1" i="1" dirty="0"/>
              <a:t>last legal</a:t>
            </a:r>
            <a:r>
              <a:rPr lang="en-US" altLang="en-US" sz="2400" dirty="0"/>
              <a:t> element</a:t>
            </a:r>
            <a:br>
              <a:rPr lang="en-US" altLang="en-US" sz="2400" dirty="0"/>
            </a:br>
            <a:r>
              <a:rPr lang="en-US" altLang="en-US" sz="2400" dirty="0"/>
              <a:t>		         </a:t>
            </a:r>
            <a:r>
              <a:rPr lang="en-US" altLang="en-US" sz="2000" dirty="0"/>
              <a:t> </a:t>
            </a:r>
            <a:r>
              <a:rPr lang="en-US" altLang="en-US" sz="1800" dirty="0"/>
              <a:t> </a:t>
            </a:r>
            <a:r>
              <a:rPr lang="en-US" altLang="en-US" sz="2400" dirty="0"/>
              <a:t>recall: </a:t>
            </a:r>
            <a:r>
              <a:rPr lang="en-US" altLang="en-US" sz="2400" b="1" dirty="0">
                <a:latin typeface="Courier New" panose="02070309020205020404" pitchFamily="49" charset="0"/>
              </a:rPr>
              <a:t>double values[10];</a:t>
            </a:r>
            <a:r>
              <a:rPr lang="en-US" altLang="en-US" sz="2400" dirty="0"/>
              <a:t> </a:t>
            </a:r>
          </a:p>
          <a:p>
            <a:pPr eaLnBrk="1" hangingPunct="1">
              <a:lnSpc>
                <a:spcPct val="80000"/>
              </a:lnSpc>
              <a:buFontTx/>
              <a:buNone/>
            </a:pPr>
            <a:br>
              <a:rPr lang="en-US" altLang="en-US" sz="2400" dirty="0"/>
            </a:br>
            <a:r>
              <a:rPr lang="en-US" altLang="en-US" sz="2400" dirty="0"/>
              <a:t>The index must be </a:t>
            </a:r>
            <a:r>
              <a:rPr lang="en-US" altLang="en-US" sz="2400" b="1" dirty="0">
                <a:latin typeface="Courier New" panose="02070309020205020404" pitchFamily="49" charset="0"/>
              </a:rPr>
              <a:t>&gt;= 0</a:t>
            </a:r>
            <a:r>
              <a:rPr lang="en-US" altLang="en-US" sz="2400" dirty="0"/>
              <a:t> and </a:t>
            </a:r>
            <a:r>
              <a:rPr lang="en-US" altLang="en-US" sz="2400" b="1" dirty="0">
                <a:latin typeface="Courier New" panose="02070309020205020404" pitchFamily="49" charset="0"/>
              </a:rPr>
              <a:t>&lt;= 9</a:t>
            </a:r>
            <a:r>
              <a:rPr lang="en-US" altLang="en-US" sz="2400" dirty="0"/>
              <a:t>.</a:t>
            </a:r>
          </a:p>
          <a:p>
            <a:pPr eaLnBrk="1" hangingPunct="1">
              <a:lnSpc>
                <a:spcPct val="80000"/>
              </a:lnSpc>
              <a:buFontTx/>
              <a:buNone/>
            </a:pPr>
            <a:r>
              <a:rPr lang="en-US" altLang="en-US" sz="2400" dirty="0"/>
              <a:t>     0, 1, 2, 3, 4, 5, 6, 7, 8, 9 is 10 numbers.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1443" name="Rectangle 2"/>
          <p:cNvSpPr>
            <a:spLocks noGrp="1" noChangeArrowheads="1"/>
          </p:cNvSpPr>
          <p:nvPr>
            <p:ph type="title"/>
          </p:nvPr>
        </p:nvSpPr>
        <p:spPr/>
        <p:txBody>
          <a:bodyPr/>
          <a:lstStyle/>
          <a:p>
            <a:pPr eaLnBrk="1" hangingPunct="1"/>
            <a:r>
              <a:rPr lang="en-US" altLang="en-US"/>
              <a:t>Partially-Filled Arrays – Capacity</a:t>
            </a:r>
          </a:p>
        </p:txBody>
      </p:sp>
      <p:sp>
        <p:nvSpPr>
          <p:cNvPr id="61444"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dirty="0"/>
              <a:t>	</a:t>
            </a:r>
          </a:p>
          <a:p>
            <a:pPr algn="ctr" eaLnBrk="1" hangingPunct="1">
              <a:lnSpc>
                <a:spcPct val="80000"/>
              </a:lnSpc>
              <a:buFontTx/>
              <a:buNone/>
            </a:pPr>
            <a:r>
              <a:rPr lang="en-US" altLang="en-US" sz="2400" dirty="0"/>
              <a:t>		 </a:t>
            </a:r>
          </a:p>
        </p:txBody>
      </p:sp>
      <p:sp>
        <p:nvSpPr>
          <p:cNvPr id="1096708" name="Rectangle 4"/>
          <p:cNvSpPr>
            <a:spLocks noChangeArrowheads="1"/>
          </p:cNvSpPr>
          <p:nvPr/>
        </p:nvSpPr>
        <p:spPr bwMode="auto">
          <a:xfrm>
            <a:off x="107950" y="1196975"/>
            <a:ext cx="8959850" cy="3711785"/>
          </a:xfrm>
          <a:prstGeom prst="rect">
            <a:avLst/>
          </a:prstGeom>
          <a:noFill/>
          <a:ln w="9525">
            <a:noFill/>
            <a:miter lim="800000"/>
            <a:headEnd/>
            <a:tailEnd/>
          </a:ln>
          <a:effectLst/>
        </p:spPr>
        <p:txBody>
          <a:bodyPr>
            <a:spAutoFit/>
          </a:bodyPr>
          <a:lstStyle/>
          <a:p>
            <a:pPr marL="342900" indent="-342900">
              <a:defRPr/>
            </a:pPr>
            <a:r>
              <a:rPr lang="en-US" sz="2400" b="0" dirty="0">
                <a:latin typeface="+mn-lt"/>
                <a:ea typeface="+mn-ea"/>
              </a:rPr>
              <a:t>How many elements, at most, can an array hold?</a:t>
            </a:r>
          </a:p>
          <a:p>
            <a:pPr marL="342900" indent="-342900">
              <a:defRPr/>
            </a:pPr>
            <a:endParaRPr lang="en-US" sz="2400" b="0" dirty="0">
              <a:latin typeface="+mn-lt"/>
              <a:ea typeface="+mn-ea"/>
            </a:endParaRPr>
          </a:p>
          <a:p>
            <a:pPr marL="342900" indent="-342900">
              <a:defRPr/>
            </a:pPr>
            <a:r>
              <a:rPr lang="en-US" sz="2400" b="0" dirty="0">
                <a:latin typeface="+mn-lt"/>
                <a:ea typeface="+mn-ea"/>
              </a:rPr>
              <a:t>We call this quantity the </a:t>
            </a:r>
            <a:r>
              <a:rPr lang="en-US" sz="2400" b="0" i="1" dirty="0">
                <a:latin typeface="+mn-lt"/>
                <a:ea typeface="+mn-ea"/>
              </a:rPr>
              <a:t>capacity</a:t>
            </a:r>
            <a:r>
              <a:rPr lang="en-US" sz="2400" b="0" dirty="0">
                <a:latin typeface="+mn-lt"/>
                <a:ea typeface="+mn-ea"/>
              </a:rPr>
              <a:t>.</a:t>
            </a:r>
          </a:p>
          <a:p>
            <a:pPr eaLnBrk="1" hangingPunct="1"/>
            <a:r>
              <a:rPr lang="en-US" altLang="en-US" sz="2400" b="0" dirty="0">
                <a:latin typeface="Arial" panose="020B0604020202020204" pitchFamily="34" charset="0"/>
              </a:rPr>
              <a:t>For example, we may decide a problem usually needs ten or 11 values, but never more than 100.</a:t>
            </a:r>
          </a:p>
          <a:p>
            <a:pPr eaLnBrk="1" hangingPunct="1"/>
            <a:r>
              <a:rPr lang="en-US" altLang="en-US" sz="2400" b="0" dirty="0">
                <a:latin typeface="Arial" panose="020B0604020202020204" pitchFamily="34" charset="0"/>
              </a:rPr>
              <a:t>We would set the capacity with a </a:t>
            </a:r>
            <a:r>
              <a:rPr lang="en-US" altLang="en-US" sz="2400" dirty="0" err="1"/>
              <a:t>const</a:t>
            </a:r>
            <a:r>
              <a:rPr lang="en-US" altLang="en-US" sz="2400" b="0" dirty="0">
                <a:latin typeface="Arial" panose="020B0604020202020204" pitchFamily="34" charset="0"/>
              </a:rPr>
              <a:t>:</a:t>
            </a:r>
          </a:p>
          <a:p>
            <a:pPr algn="l" eaLnBrk="1" hangingPunct="1"/>
            <a:endParaRPr lang="en-US" altLang="en-US" sz="2400" b="0" dirty="0">
              <a:latin typeface="Arial" panose="020B0604020202020204" pitchFamily="34" charset="0"/>
            </a:endParaRPr>
          </a:p>
          <a:p>
            <a:pPr lvl="4" algn="l" eaLnBrk="1" hangingPunct="1"/>
            <a:r>
              <a:rPr lang="en-US" altLang="en-US" sz="2400" dirty="0" err="1"/>
              <a:t>const</a:t>
            </a:r>
            <a:r>
              <a:rPr lang="en-US" altLang="en-US" sz="2400" dirty="0"/>
              <a:t> </a:t>
            </a:r>
            <a:r>
              <a:rPr lang="en-US" altLang="en-US" sz="2400" dirty="0" err="1"/>
              <a:t>int</a:t>
            </a:r>
            <a:r>
              <a:rPr lang="en-US" altLang="en-US" sz="2400" dirty="0"/>
              <a:t> CAPACITY = 100;</a:t>
            </a:r>
          </a:p>
          <a:p>
            <a:pPr lvl="4" algn="l" eaLnBrk="1" hangingPunct="1"/>
            <a:r>
              <a:rPr lang="en-US" altLang="en-US" sz="2400" dirty="0"/>
              <a:t>double values[CAPACITY];</a:t>
            </a:r>
          </a:p>
          <a:p>
            <a:pPr marL="342900" indent="-342900">
              <a:defRPr/>
            </a:pPr>
            <a:endParaRPr lang="en-US" sz="2400" b="0" dirty="0">
              <a:latin typeface="+mn-lt"/>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4515" name="Rectangle 2"/>
          <p:cNvSpPr>
            <a:spLocks noGrp="1" noChangeArrowheads="1"/>
          </p:cNvSpPr>
          <p:nvPr>
            <p:ph type="title"/>
          </p:nvPr>
        </p:nvSpPr>
        <p:spPr>
          <a:xfrm>
            <a:off x="0" y="152400"/>
            <a:ext cx="9144000" cy="533400"/>
          </a:xfrm>
        </p:spPr>
        <p:txBody>
          <a:bodyPr/>
          <a:lstStyle/>
          <a:p>
            <a:pPr eaLnBrk="1" hangingPunct="1"/>
            <a:r>
              <a:rPr lang="en-US" altLang="en-US" dirty="0"/>
              <a:t>Partially-Filled Arrays – Current Size</a:t>
            </a:r>
          </a:p>
        </p:txBody>
      </p:sp>
      <p:sp>
        <p:nvSpPr>
          <p:cNvPr id="64516"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099780" name="Rectangle 4"/>
          <p:cNvSpPr>
            <a:spLocks noChangeArrowheads="1"/>
          </p:cNvSpPr>
          <p:nvPr/>
        </p:nvSpPr>
        <p:spPr bwMode="auto">
          <a:xfrm>
            <a:off x="57150" y="696913"/>
            <a:ext cx="8959850" cy="5448300"/>
          </a:xfrm>
          <a:prstGeom prst="rect">
            <a:avLst/>
          </a:prstGeom>
          <a:noFill/>
          <a:ln w="9525">
            <a:noFill/>
            <a:miter lim="800000"/>
            <a:headEnd/>
            <a:tailEnd/>
          </a:ln>
          <a:effec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endParaRPr lang="en-US" altLang="en-US" sz="2400" b="0">
              <a:latin typeface="Arial" panose="020B0604020202020204" pitchFamily="34" charset="0"/>
            </a:endParaRPr>
          </a:p>
          <a:p>
            <a:pPr eaLnBrk="1" hangingPunct="1"/>
            <a:r>
              <a:rPr lang="en-US" altLang="en-US" sz="2400" b="0">
                <a:latin typeface="Arial" panose="020B0604020202020204" pitchFamily="34" charset="0"/>
              </a:rPr>
              <a:t>   But how many actual elements are</a:t>
            </a:r>
          </a:p>
          <a:p>
            <a:pPr eaLnBrk="1" hangingPunct="1"/>
            <a:r>
              <a:rPr lang="en-US" altLang="en-US" sz="2400" b="0">
                <a:latin typeface="Arial" panose="020B0604020202020204" pitchFamily="34" charset="0"/>
              </a:rPr>
              <a:t>    there in a partially filled array?</a:t>
            </a:r>
          </a:p>
          <a:p>
            <a:pPr eaLnBrk="1" hangingPunct="1"/>
            <a:endParaRPr lang="en-US" altLang="en-US" sz="2400" b="0">
              <a:latin typeface="Arial" panose="020B0604020202020204" pitchFamily="34" charset="0"/>
            </a:endParaRPr>
          </a:p>
          <a:p>
            <a:pPr eaLnBrk="1" hangingPunct="1"/>
            <a:r>
              <a:rPr lang="en-US" altLang="en-US" sz="2400" b="0">
                <a:latin typeface="Arial" panose="020B0604020202020204" pitchFamily="34" charset="0"/>
              </a:rPr>
              <a:t>We will use a </a:t>
            </a:r>
            <a:r>
              <a:rPr lang="en-US" altLang="en-US" sz="2400" b="0" i="1">
                <a:latin typeface="Arial" panose="020B0604020202020204" pitchFamily="34" charset="0"/>
              </a:rPr>
              <a:t>companion variable</a:t>
            </a:r>
            <a:r>
              <a:rPr lang="en-US" altLang="en-US" sz="2400" b="0">
                <a:latin typeface="Arial" panose="020B0604020202020204" pitchFamily="34" charset="0"/>
              </a:rPr>
              <a:t> to hold that amount:</a:t>
            </a: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endParaRPr lang="en-US" altLang="en-US" sz="1600" b="0">
              <a:latin typeface="Arial" panose="020B0604020202020204" pitchFamily="34" charset="0"/>
            </a:endParaRPr>
          </a:p>
          <a:p>
            <a:pPr eaLnBrk="1" hangingPunct="1"/>
            <a:r>
              <a:rPr lang="en-US" altLang="en-US" sz="2400" b="0">
                <a:latin typeface="Arial" panose="020B0604020202020204" pitchFamily="34" charset="0"/>
              </a:rPr>
              <a:t>Suppose we add four elements to the array?</a:t>
            </a:r>
          </a:p>
          <a:p>
            <a:pPr algn="l" eaLnBrk="1" hangingPunct="1"/>
            <a:endParaRPr lang="en-US" altLang="en-US" sz="2400" b="0">
              <a:latin typeface="Arial" panose="020B0604020202020204" pitchFamily="34" charset="0"/>
            </a:endParaRPr>
          </a:p>
        </p:txBody>
      </p:sp>
      <p:sp>
        <p:nvSpPr>
          <p:cNvPr id="1099782" name="Text Box 6"/>
          <p:cNvSpPr txBox="1">
            <a:spLocks noChangeArrowheads="1"/>
          </p:cNvSpPr>
          <p:nvPr/>
        </p:nvSpPr>
        <p:spPr bwMode="auto">
          <a:xfrm>
            <a:off x="0" y="3243263"/>
            <a:ext cx="91440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lvl="4" algn="l" eaLnBrk="1" hangingPunct="1"/>
            <a:r>
              <a:rPr lang="en-US" altLang="en-US" sz="2400"/>
              <a:t>const int CAPACITY = 100;</a:t>
            </a:r>
          </a:p>
          <a:p>
            <a:pPr lvl="4" algn="l" eaLnBrk="1" hangingPunct="1"/>
            <a:r>
              <a:rPr lang="en-US" altLang="en-US" sz="2400"/>
              <a:t>double values[CAPACITY];</a:t>
            </a:r>
          </a:p>
          <a:p>
            <a:pPr lvl="4" algn="l" eaLnBrk="1" hangingPunct="1"/>
            <a:endParaRPr lang="en-US" altLang="en-US" sz="2400"/>
          </a:p>
          <a:p>
            <a:pPr lvl="4" algn="l" eaLnBrk="1" hangingPunct="1"/>
            <a:r>
              <a:rPr lang="en-US" altLang="en-US" sz="2400"/>
              <a:t>int current_size = 0; // array is empty</a:t>
            </a:r>
          </a:p>
          <a:p>
            <a:pPr algn="l" eaLnBrk="1" hangingPunct="1">
              <a:spcBef>
                <a:spcPct val="50000"/>
              </a:spcBef>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6563" name="Rectangle 3"/>
          <p:cNvSpPr>
            <a:spLocks noGrp="1" noChangeArrowheads="1"/>
          </p:cNvSpPr>
          <p:nvPr>
            <p:ph type="title"/>
          </p:nvPr>
        </p:nvSpPr>
        <p:spPr>
          <a:xfrm>
            <a:off x="0" y="152400"/>
            <a:ext cx="9144000" cy="533400"/>
          </a:xfrm>
        </p:spPr>
        <p:txBody>
          <a:bodyPr/>
          <a:lstStyle/>
          <a:p>
            <a:pPr eaLnBrk="1" hangingPunct="1"/>
            <a:r>
              <a:rPr lang="en-US" altLang="en-US"/>
              <a:t>Partially-Filled Arrays – Companion Variable for Size</a:t>
            </a:r>
          </a:p>
        </p:txBody>
      </p:sp>
      <p:sp>
        <p:nvSpPr>
          <p:cNvPr id="66564" name="Rectangle 4"/>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66565" name="Rectangle 5"/>
          <p:cNvSpPr>
            <a:spLocks noChangeArrowheads="1"/>
          </p:cNvSpPr>
          <p:nvPr/>
        </p:nvSpPr>
        <p:spPr bwMode="auto">
          <a:xfrm>
            <a:off x="57150" y="696913"/>
            <a:ext cx="89598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endParaRPr lang="en-US" altLang="en-US" sz="2400" b="0">
              <a:latin typeface="Arial" panose="020B0604020202020204" pitchFamily="34" charset="0"/>
            </a:endParaRPr>
          </a:p>
          <a:p>
            <a:pPr eaLnBrk="1" hangingPunct="1"/>
            <a:r>
              <a:rPr lang="en-US" altLang="en-US" sz="2400" b="0">
                <a:latin typeface="Arial" panose="020B0604020202020204" pitchFamily="34" charset="0"/>
              </a:rPr>
              <a:t>   </a:t>
            </a:r>
          </a:p>
        </p:txBody>
      </p:sp>
      <p:sp>
        <p:nvSpPr>
          <p:cNvPr id="66566" name="Text Box 7"/>
          <p:cNvSpPr txBox="1">
            <a:spLocks noChangeArrowheads="1"/>
          </p:cNvSpPr>
          <p:nvPr/>
        </p:nvSpPr>
        <p:spPr bwMode="auto">
          <a:xfrm>
            <a:off x="0" y="1106488"/>
            <a:ext cx="91440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lvl="4" algn="l" eaLnBrk="1" hangingPunct="1"/>
            <a:r>
              <a:rPr lang="en-US" altLang="en-US" sz="2400"/>
              <a:t>const int CAPACITY = 100;</a:t>
            </a:r>
          </a:p>
          <a:p>
            <a:pPr lvl="4" algn="l" eaLnBrk="1" hangingPunct="1"/>
            <a:r>
              <a:rPr lang="en-US" altLang="en-US" sz="2400"/>
              <a:t>double values[CAPACITY];</a:t>
            </a:r>
          </a:p>
          <a:p>
            <a:pPr lvl="4" algn="l" eaLnBrk="1" hangingPunct="1"/>
            <a:endParaRPr lang="en-US" altLang="en-US" sz="2400"/>
          </a:p>
          <a:p>
            <a:pPr lvl="4" algn="l" eaLnBrk="1" hangingPunct="1"/>
            <a:r>
              <a:rPr lang="en-US" altLang="en-US" sz="2400"/>
              <a:t>current_size = 4; // array now holds 4</a:t>
            </a:r>
          </a:p>
          <a:p>
            <a:pPr algn="l" eaLnBrk="1" hangingPunct="1">
              <a:spcBef>
                <a:spcPct val="50000"/>
              </a:spcBef>
            </a:pPr>
            <a:endParaRPr lang="en-US" altLang="en-US" sz="2400"/>
          </a:p>
        </p:txBody>
      </p:sp>
      <p:pic>
        <p:nvPicPr>
          <p:cNvPr id="66567" name="Picture 14" descr="ch06-part-flld-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2832894"/>
            <a:ext cx="7377112"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7587" name="Rectangle 2"/>
          <p:cNvSpPr>
            <a:spLocks noGrp="1" noChangeArrowheads="1"/>
          </p:cNvSpPr>
          <p:nvPr>
            <p:ph type="title"/>
          </p:nvPr>
        </p:nvSpPr>
        <p:spPr/>
        <p:txBody>
          <a:bodyPr/>
          <a:lstStyle/>
          <a:p>
            <a:pPr eaLnBrk="1" hangingPunct="1"/>
            <a:r>
              <a:rPr lang="en-US" altLang="en-US" dirty="0"/>
              <a:t>Partially-Filling an Array – Code Loop</a:t>
            </a:r>
          </a:p>
        </p:txBody>
      </p:sp>
      <p:sp>
        <p:nvSpPr>
          <p:cNvPr id="67588"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67589" name="Rectangle 4"/>
          <p:cNvSpPr>
            <a:spLocks noChangeArrowheads="1"/>
          </p:cNvSpPr>
          <p:nvPr/>
        </p:nvSpPr>
        <p:spPr bwMode="auto">
          <a:xfrm>
            <a:off x="57150" y="696913"/>
            <a:ext cx="8959850" cy="5876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66000"/>
              </a:lnSpc>
              <a:spcBef>
                <a:spcPct val="50000"/>
              </a:spcBef>
            </a:pPr>
            <a:endParaRPr lang="en-US" altLang="en-US" sz="100" b="0" dirty="0">
              <a:latin typeface="Arial" panose="020B0604020202020204" pitchFamily="34" charset="0"/>
            </a:endParaRPr>
          </a:p>
          <a:p>
            <a:pPr eaLnBrk="1" hangingPunct="1">
              <a:lnSpc>
                <a:spcPct val="66000"/>
              </a:lnSpc>
              <a:spcBef>
                <a:spcPct val="50000"/>
              </a:spcBef>
            </a:pPr>
            <a:r>
              <a:rPr lang="en-US" altLang="en-US" sz="2000" b="0" dirty="0">
                <a:latin typeface="Arial" panose="020B0604020202020204" pitchFamily="34" charset="0"/>
              </a:rPr>
              <a:t>The following loop fills an array with user input.</a:t>
            </a:r>
          </a:p>
          <a:p>
            <a:pPr eaLnBrk="1" hangingPunct="1">
              <a:lnSpc>
                <a:spcPct val="75000"/>
              </a:lnSpc>
            </a:pPr>
            <a:r>
              <a:rPr lang="en-US" altLang="en-US" sz="2000" b="0" i="1" dirty="0">
                <a:latin typeface="Arial" panose="020B0604020202020204" pitchFamily="34" charset="0"/>
              </a:rPr>
              <a:t>Each time the size of the array changes we update the </a:t>
            </a:r>
            <a:r>
              <a:rPr lang="en-US" altLang="en-US" sz="2000" b="0" i="1" dirty="0">
                <a:cs typeface="Courier New" panose="02070309020205020404" pitchFamily="49" charset="0"/>
              </a:rPr>
              <a:t>size</a:t>
            </a:r>
            <a:r>
              <a:rPr lang="en-US" altLang="en-US" sz="2000" b="0" i="1" dirty="0">
                <a:latin typeface="Arial" panose="020B0604020202020204" pitchFamily="34" charset="0"/>
              </a:rPr>
              <a:t> variable:</a:t>
            </a:r>
          </a:p>
          <a:p>
            <a:pPr algn="l" eaLnBrk="1" hangingPunct="1"/>
            <a:endParaRPr lang="en-US" altLang="en-US" sz="2000" b="0" dirty="0">
              <a:latin typeface="StempelGaramond-Roman" charset="0"/>
            </a:endParaRPr>
          </a:p>
          <a:p>
            <a:pPr lvl="4" algn="l" eaLnBrk="1" hangingPunct="1"/>
            <a:r>
              <a:rPr lang="en-US" altLang="en-US" sz="2000" dirty="0" err="1"/>
              <a:t>const</a:t>
            </a:r>
            <a:r>
              <a:rPr lang="en-US" altLang="en-US" sz="2000" dirty="0"/>
              <a:t> </a:t>
            </a:r>
            <a:r>
              <a:rPr lang="en-US" altLang="en-US" sz="2000" dirty="0" err="1"/>
              <a:t>int</a:t>
            </a:r>
            <a:r>
              <a:rPr lang="en-US" altLang="en-US" sz="2000" dirty="0"/>
              <a:t> CAPACITY = 100;</a:t>
            </a:r>
          </a:p>
          <a:p>
            <a:pPr lvl="4" algn="l" eaLnBrk="1" hangingPunct="1"/>
            <a:r>
              <a:rPr lang="en-US" altLang="en-US" sz="2000" dirty="0"/>
              <a:t>double values[CAPACITY];</a:t>
            </a:r>
          </a:p>
          <a:p>
            <a:pPr lvl="4" algn="l" eaLnBrk="1" hangingPunct="1"/>
            <a:endParaRPr lang="en-US" altLang="en-US" sz="2000" dirty="0"/>
          </a:p>
          <a:p>
            <a:pPr lvl="4" algn="l" eaLnBrk="1" hangingPunct="1"/>
            <a:r>
              <a:rPr lang="en-US" altLang="en-US" sz="2000" dirty="0" err="1"/>
              <a:t>int</a:t>
            </a:r>
            <a:r>
              <a:rPr lang="en-US" altLang="en-US" sz="2000" dirty="0"/>
              <a:t> size = 0;</a:t>
            </a:r>
            <a:br>
              <a:rPr lang="en-US" altLang="en-US" sz="2000" dirty="0"/>
            </a:br>
            <a:r>
              <a:rPr lang="en-US" altLang="en-US" sz="2000" dirty="0"/>
              <a:t>double input;</a:t>
            </a:r>
          </a:p>
          <a:p>
            <a:pPr lvl="4" algn="l" eaLnBrk="1" hangingPunct="1"/>
            <a:r>
              <a:rPr lang="en-US" altLang="en-US" sz="2000" dirty="0"/>
              <a:t>while (</a:t>
            </a:r>
            <a:r>
              <a:rPr lang="en-US" altLang="en-US" sz="2000" dirty="0" err="1"/>
              <a:t>cin</a:t>
            </a:r>
            <a:r>
              <a:rPr lang="en-US" altLang="en-US" sz="2000" dirty="0"/>
              <a:t> &gt;&gt; input)</a:t>
            </a:r>
          </a:p>
          <a:p>
            <a:pPr lvl="4" algn="l" eaLnBrk="1" hangingPunct="1"/>
            <a:r>
              <a:rPr lang="en-US" altLang="en-US" sz="2000" dirty="0"/>
              <a:t>{</a:t>
            </a:r>
          </a:p>
          <a:p>
            <a:pPr lvl="4" algn="l" eaLnBrk="1" hangingPunct="1"/>
            <a:r>
              <a:rPr lang="en-US" altLang="en-US" sz="2000" dirty="0"/>
              <a:t>   if (</a:t>
            </a:r>
            <a:r>
              <a:rPr lang="en-US" altLang="en-US" sz="2000" u="sng" dirty="0">
                <a:solidFill>
                  <a:srgbClr val="FF0000"/>
                </a:solidFill>
              </a:rPr>
              <a:t>size</a:t>
            </a:r>
            <a:r>
              <a:rPr lang="en-US" altLang="en-US" sz="2000" dirty="0"/>
              <a:t> &lt; CAPACITY)</a:t>
            </a:r>
          </a:p>
          <a:p>
            <a:pPr lvl="4" algn="l" eaLnBrk="1" hangingPunct="1"/>
            <a:r>
              <a:rPr lang="en-US" altLang="en-US" sz="2000" dirty="0"/>
              <a:t>   {</a:t>
            </a:r>
          </a:p>
          <a:p>
            <a:pPr lvl="4" algn="l" eaLnBrk="1" hangingPunct="1"/>
            <a:r>
              <a:rPr lang="en-US" altLang="en-US" sz="2000" dirty="0"/>
              <a:t>      values[</a:t>
            </a:r>
            <a:r>
              <a:rPr lang="en-US" altLang="en-US" sz="2000" u="sng" dirty="0">
                <a:solidFill>
                  <a:srgbClr val="FF0000"/>
                </a:solidFill>
              </a:rPr>
              <a:t>size</a:t>
            </a:r>
            <a:r>
              <a:rPr lang="en-US" altLang="en-US" sz="2000" dirty="0"/>
              <a:t>] = x;</a:t>
            </a:r>
          </a:p>
          <a:p>
            <a:pPr lvl="4" algn="l" eaLnBrk="1" hangingPunct="1"/>
            <a:r>
              <a:rPr lang="en-US" altLang="en-US" sz="2000" dirty="0"/>
              <a:t>      </a:t>
            </a:r>
            <a:r>
              <a:rPr lang="en-US" altLang="en-US" sz="2000" u="sng" dirty="0">
                <a:solidFill>
                  <a:srgbClr val="FF0000"/>
                </a:solidFill>
              </a:rPr>
              <a:t>size</a:t>
            </a:r>
            <a:r>
              <a:rPr lang="en-US" altLang="en-US" sz="2000" dirty="0"/>
              <a:t>++;</a:t>
            </a:r>
          </a:p>
          <a:p>
            <a:pPr lvl="4" algn="l" eaLnBrk="1" hangingPunct="1"/>
            <a:r>
              <a:rPr lang="en-US" altLang="en-US" sz="2000" dirty="0"/>
              <a:t>   }</a:t>
            </a:r>
          </a:p>
          <a:p>
            <a:pPr lvl="4" algn="l" eaLnBrk="1" hangingPunct="1"/>
            <a:r>
              <a:rPr lang="en-US" altLang="en-US" sz="2000" dirty="0"/>
              <a:t>}</a:t>
            </a:r>
          </a:p>
          <a:p>
            <a:pPr lvl="2" algn="l" eaLnBrk="1" hangingPunct="1"/>
            <a:r>
              <a:rPr lang="en-US" altLang="en-US" sz="2000" b="0" dirty="0">
                <a:latin typeface="Arial" panose="020B0604020202020204" pitchFamily="34" charset="0"/>
              </a:rPr>
              <a:t>When the loop ends, the  companion variable </a:t>
            </a:r>
            <a:r>
              <a:rPr lang="en-US" altLang="en-US" sz="2000" dirty="0"/>
              <a:t>size </a:t>
            </a:r>
            <a:r>
              <a:rPr lang="en-US" altLang="en-US" sz="2000" b="0" dirty="0">
                <a:latin typeface="Arial" panose="020B0604020202020204" pitchFamily="34" charset="0"/>
              </a:rPr>
              <a:t>has the number of elements in the array.</a:t>
            </a:r>
          </a:p>
          <a:p>
            <a:pPr lvl="4" algn="l" eaLnBrk="1" hangingPunct="1"/>
            <a:endParaRPr lang="en-US"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7651" name="Rectangle 2"/>
          <p:cNvSpPr>
            <a:spLocks noGrp="1" noChangeArrowheads="1"/>
          </p:cNvSpPr>
          <p:nvPr>
            <p:ph type="body" idx="1"/>
          </p:nvPr>
        </p:nvSpPr>
        <p:spPr>
          <a:xfrm>
            <a:off x="457200" y="1265238"/>
            <a:ext cx="8229600" cy="4525962"/>
          </a:xfrm>
        </p:spPr>
        <p:txBody>
          <a:bodyPr/>
          <a:lstStyle/>
          <a:p>
            <a:pPr eaLnBrk="1" hangingPunct="1"/>
            <a:r>
              <a:rPr lang="en-US" altLang="en-US" sz="2400"/>
              <a:t>To become familiar with using arrays and vectors to collect values</a:t>
            </a:r>
          </a:p>
          <a:p>
            <a:pPr eaLnBrk="1" hangingPunct="1"/>
            <a:r>
              <a:rPr lang="en-US" altLang="en-US" sz="2400"/>
              <a:t>To learn about common algorithms for processing</a:t>
            </a:r>
            <a:br>
              <a:rPr lang="en-US" altLang="en-US" sz="2400"/>
            </a:br>
            <a:r>
              <a:rPr lang="en-US" altLang="en-US" sz="2400"/>
              <a:t>arrays and vectors </a:t>
            </a:r>
          </a:p>
          <a:p>
            <a:pPr eaLnBrk="1" hangingPunct="1"/>
            <a:r>
              <a:rPr lang="en-US" altLang="en-US" sz="2400"/>
              <a:t>To write functions that receive and return arrays and vectors</a:t>
            </a:r>
          </a:p>
          <a:p>
            <a:pPr eaLnBrk="1" hangingPunct="1"/>
            <a:r>
              <a:rPr lang="en-US" altLang="en-US" sz="2400"/>
              <a:t>To be able to use two-dimensional arrays</a:t>
            </a:r>
          </a:p>
          <a:p>
            <a:pPr eaLnBrk="1" hangingPunct="1">
              <a:lnSpc>
                <a:spcPct val="80000"/>
              </a:lnSpc>
            </a:pPr>
            <a:endParaRPr lang="en-US" altLang="en-US" sz="2400"/>
          </a:p>
          <a:p>
            <a:pPr eaLnBrk="1" hangingPunct="1">
              <a:lnSpc>
                <a:spcPct val="80000"/>
              </a:lnSpc>
            </a:pPr>
            <a:endParaRPr lang="en-US" altLang="en-US" sz="2400"/>
          </a:p>
        </p:txBody>
      </p:sp>
      <p:sp>
        <p:nvSpPr>
          <p:cNvPr id="27652" name="Text Box 3"/>
          <p:cNvSpPr>
            <a:spLocks noGrp="1" noChangeArrowheads="1"/>
          </p:cNvSpPr>
          <p:nvPr>
            <p:ph type="title"/>
          </p:nvPr>
        </p:nvSpPr>
        <p:spPr>
          <a:noFill/>
        </p:spPr>
        <p:txBody>
          <a:bodyPr/>
          <a:lstStyle/>
          <a:p>
            <a:pPr eaLnBrk="1" hangingPunct="1">
              <a:spcBef>
                <a:spcPct val="50000"/>
              </a:spcBef>
            </a:pPr>
            <a:r>
              <a:rPr lang="en-US" altLang="en-US"/>
              <a:t>Chapter Goals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70659" name="Rectangle 2"/>
          <p:cNvSpPr>
            <a:spLocks noGrp="1" noChangeArrowheads="1"/>
          </p:cNvSpPr>
          <p:nvPr>
            <p:ph type="title"/>
          </p:nvPr>
        </p:nvSpPr>
        <p:spPr/>
        <p:txBody>
          <a:bodyPr/>
          <a:lstStyle/>
          <a:p>
            <a:pPr eaLnBrk="1" hangingPunct="1"/>
            <a:r>
              <a:rPr lang="en-US" altLang="en-US" dirty="0"/>
              <a:t>Partially-Filled Arrays – Output</a:t>
            </a:r>
          </a:p>
        </p:txBody>
      </p:sp>
      <p:sp>
        <p:nvSpPr>
          <p:cNvPr id="70660"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dirty="0"/>
              <a:t>	</a:t>
            </a:r>
          </a:p>
          <a:p>
            <a:pPr algn="ctr" eaLnBrk="1" hangingPunct="1">
              <a:lnSpc>
                <a:spcPct val="80000"/>
              </a:lnSpc>
              <a:buFontTx/>
              <a:buNone/>
            </a:pPr>
            <a:r>
              <a:rPr lang="en-US" altLang="en-US" sz="2400" dirty="0"/>
              <a:t>		 </a:t>
            </a:r>
          </a:p>
        </p:txBody>
      </p:sp>
      <p:sp>
        <p:nvSpPr>
          <p:cNvPr id="1103876" name="Rectangle 4"/>
          <p:cNvSpPr>
            <a:spLocks noChangeArrowheads="1"/>
          </p:cNvSpPr>
          <p:nvPr/>
        </p:nvSpPr>
        <p:spPr bwMode="auto">
          <a:xfrm>
            <a:off x="57150" y="696913"/>
            <a:ext cx="8959850" cy="3016250"/>
          </a:xfrm>
          <a:prstGeom prst="rect">
            <a:avLst/>
          </a:prstGeom>
          <a:noFill/>
          <a:ln w="9525">
            <a:noFill/>
            <a:miter lim="800000"/>
            <a:headEnd/>
            <a:tailEnd/>
          </a:ln>
          <a:effec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endParaRPr lang="en-US" altLang="en-US" sz="2400" b="0">
              <a:latin typeface="Arial" panose="020B0604020202020204" pitchFamily="34" charset="0"/>
            </a:endParaRPr>
          </a:p>
          <a:p>
            <a:pPr eaLnBrk="1" hangingPunct="1"/>
            <a:r>
              <a:rPr lang="en-US" altLang="en-US" sz="2400" b="0">
                <a:latin typeface="Arial" panose="020B0604020202020204" pitchFamily="34" charset="0"/>
              </a:rPr>
              <a:t>How would you print the elements in a partially filled array?</a:t>
            </a:r>
          </a:p>
          <a:p>
            <a:pPr eaLnBrk="1" hangingPunct="1"/>
            <a:endParaRPr lang="en-US" altLang="en-US" sz="2400" b="0">
              <a:latin typeface="Arial" panose="020B0604020202020204" pitchFamily="34" charset="0"/>
            </a:endParaRPr>
          </a:p>
          <a:p>
            <a:pPr eaLnBrk="1" hangingPunct="1"/>
            <a:r>
              <a:rPr lang="en-US" altLang="en-US" sz="2400" b="0">
                <a:latin typeface="Arial" panose="020B0604020202020204" pitchFamily="34" charset="0"/>
              </a:rPr>
              <a:t>By using the </a:t>
            </a:r>
            <a:r>
              <a:rPr lang="en-US" altLang="en-US" sz="2400"/>
              <a:t>current</a:t>
            </a:r>
            <a:r>
              <a:rPr lang="en-US" altLang="en-US" b="0">
                <a:latin typeface="StempelGaramond-Roman" charset="0"/>
              </a:rPr>
              <a:t>_</a:t>
            </a:r>
            <a:r>
              <a:rPr lang="en-US" altLang="en-US" sz="2400"/>
              <a:t>size</a:t>
            </a:r>
            <a:r>
              <a:rPr lang="en-US" altLang="en-US" sz="2400" b="0">
                <a:latin typeface="StempelGaramond-Roman" charset="0"/>
              </a:rPr>
              <a:t> </a:t>
            </a:r>
            <a:r>
              <a:rPr lang="en-US" altLang="en-US" sz="2400" b="0">
                <a:latin typeface="Arial" panose="020B0604020202020204" pitchFamily="34" charset="0"/>
              </a:rPr>
              <a:t>companion variable.</a:t>
            </a:r>
          </a:p>
          <a:p>
            <a:pPr eaLnBrk="1" hangingPunct="1"/>
            <a:endParaRPr lang="en-US" altLang="en-US" sz="2400" b="0">
              <a:latin typeface="StempelGaramond-Roman" charset="0"/>
            </a:endParaRPr>
          </a:p>
          <a:p>
            <a:pPr algn="l" eaLnBrk="1" hangingPunct="1"/>
            <a:endParaRPr lang="en-US" altLang="en-US" sz="2400" b="0">
              <a:latin typeface="StempelGaramond-Roman" charset="0"/>
            </a:endParaRPr>
          </a:p>
          <a:p>
            <a:pPr lvl="3" algn="l" eaLnBrk="1" hangingPunct="1"/>
            <a:endParaRPr lang="en-US" altLang="en-US" sz="2400"/>
          </a:p>
          <a:p>
            <a:pPr lvl="3" algn="l" eaLnBrk="1" hangingPunct="1"/>
            <a:endParaRPr lang="en-US" altLang="en-US" sz="2400"/>
          </a:p>
        </p:txBody>
      </p:sp>
      <p:sp>
        <p:nvSpPr>
          <p:cNvPr id="1103879" name="Text Box 7"/>
          <p:cNvSpPr txBox="1">
            <a:spLocks noChangeArrowheads="1"/>
          </p:cNvSpPr>
          <p:nvPr/>
        </p:nvSpPr>
        <p:spPr bwMode="auto">
          <a:xfrm>
            <a:off x="398463" y="2889250"/>
            <a:ext cx="8745537"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lvl="3" algn="l" eaLnBrk="1" hangingPunct="1"/>
            <a:r>
              <a:rPr lang="en-US" altLang="en-US" sz="2400" dirty="0"/>
              <a:t>for (</a:t>
            </a:r>
            <a:r>
              <a:rPr lang="en-US" altLang="en-US" sz="2400" dirty="0" err="1"/>
              <a:t>int</a:t>
            </a:r>
            <a:r>
              <a:rPr lang="en-US" altLang="en-US" sz="2400" dirty="0"/>
              <a:t> </a:t>
            </a:r>
            <a:r>
              <a:rPr lang="en-US" altLang="en-US" sz="2400" dirty="0" err="1"/>
              <a:t>i</a:t>
            </a:r>
            <a:r>
              <a:rPr lang="en-US" altLang="en-US" sz="2400" dirty="0"/>
              <a:t> = 0; </a:t>
            </a:r>
            <a:r>
              <a:rPr lang="en-US" altLang="en-US" sz="2400" dirty="0" err="1"/>
              <a:t>i</a:t>
            </a:r>
            <a:r>
              <a:rPr lang="en-US" altLang="en-US" sz="2400" dirty="0"/>
              <a:t> &lt; </a:t>
            </a:r>
            <a:r>
              <a:rPr lang="en-US" altLang="en-US" sz="2400" dirty="0" err="1"/>
              <a:t>current_size</a:t>
            </a:r>
            <a:r>
              <a:rPr lang="en-US" altLang="en-US" sz="2400" dirty="0"/>
              <a:t>; </a:t>
            </a:r>
            <a:r>
              <a:rPr lang="en-US" altLang="en-US" sz="2400" dirty="0" err="1"/>
              <a:t>i</a:t>
            </a:r>
            <a:r>
              <a:rPr lang="en-US" altLang="en-US" sz="2400" dirty="0"/>
              <a:t>++)</a:t>
            </a:r>
          </a:p>
          <a:p>
            <a:pPr lvl="3" algn="l" eaLnBrk="1" hangingPunct="1"/>
            <a:r>
              <a:rPr lang="en-US" altLang="en-US" sz="2400" dirty="0"/>
              <a:t>{</a:t>
            </a:r>
            <a:br>
              <a:rPr lang="en-US" altLang="en-US" sz="2400" dirty="0"/>
            </a:br>
            <a:r>
              <a:rPr lang="en-US" altLang="en-US" sz="2400" dirty="0"/>
              <a:t>   </a:t>
            </a:r>
            <a:r>
              <a:rPr lang="en-US" altLang="en-US" sz="2400" dirty="0" err="1"/>
              <a:t>cout</a:t>
            </a:r>
            <a:r>
              <a:rPr lang="en-US" altLang="en-US" sz="2400" dirty="0"/>
              <a:t> &lt;&lt; values[</a:t>
            </a:r>
            <a:r>
              <a:rPr lang="en-US" altLang="en-US" sz="2400" dirty="0" err="1"/>
              <a:t>i</a:t>
            </a:r>
            <a:r>
              <a:rPr lang="en-US" altLang="en-US" sz="2400" dirty="0"/>
              <a:t>] &lt;&lt; </a:t>
            </a:r>
            <a:r>
              <a:rPr lang="en-US" altLang="en-US" sz="2400" dirty="0" err="1"/>
              <a:t>endl</a:t>
            </a:r>
            <a:r>
              <a:rPr lang="en-US" altLang="en-US" sz="2400" dirty="0"/>
              <a:t>;</a:t>
            </a:r>
          </a:p>
          <a:p>
            <a:pPr lvl="3" algn="l" eaLnBrk="1" hangingPunct="1"/>
            <a:r>
              <a:rPr lang="en-US" altLang="en-US" sz="2400" dirty="0"/>
              <a:t>}</a:t>
            </a:r>
          </a:p>
          <a:p>
            <a:pPr lvl="3" algn="l" eaLnBrk="1" hangingPunct="1"/>
            <a:endParaRPr lang="en-US" altLang="en-US" sz="2400" dirty="0"/>
          </a:p>
          <a:p>
            <a:pPr lvl="1" algn="l" eaLnBrk="1" hangingPunct="1"/>
            <a:r>
              <a:rPr lang="en-US" altLang="en-US" sz="2400" b="0" dirty="0">
                <a:latin typeface="Arial" panose="020B0604020202020204" pitchFamily="34" charset="0"/>
              </a:rPr>
              <a:t>When </a:t>
            </a:r>
            <a:r>
              <a:rPr lang="en-US" altLang="en-US" sz="2400" dirty="0" err="1"/>
              <a:t>i</a:t>
            </a:r>
            <a:r>
              <a:rPr lang="en-US" altLang="en-US" sz="2400" b="0" dirty="0">
                <a:latin typeface="StempelGaramond-Roman" charset="0"/>
              </a:rPr>
              <a:t> </a:t>
            </a:r>
            <a:r>
              <a:rPr lang="en-US" altLang="en-US" sz="2400" b="0" dirty="0">
                <a:latin typeface="Arial" panose="020B0604020202020204" pitchFamily="34" charset="0"/>
              </a:rPr>
              <a:t>is</a:t>
            </a:r>
            <a:r>
              <a:rPr lang="en-US" altLang="en-US" sz="2400" b="0" dirty="0">
                <a:latin typeface="StempelGaramond-Roman" charset="0"/>
              </a:rPr>
              <a:t> </a:t>
            </a:r>
            <a:r>
              <a:rPr lang="en-US" altLang="en-US" sz="2400" dirty="0"/>
              <a:t>0</a:t>
            </a:r>
            <a:r>
              <a:rPr lang="en-US" altLang="en-US" sz="2400" b="0" dirty="0">
                <a:latin typeface="StempelGaramond-Roman" charset="0"/>
              </a:rPr>
              <a:t>, </a:t>
            </a:r>
            <a:r>
              <a:rPr lang="en-US" altLang="en-US" sz="2400" dirty="0"/>
              <a:t>values[</a:t>
            </a:r>
            <a:r>
              <a:rPr lang="en-US" altLang="en-US" sz="2400" dirty="0" err="1"/>
              <a:t>i</a:t>
            </a:r>
            <a:r>
              <a:rPr lang="en-US" altLang="en-US" sz="2400" dirty="0"/>
              <a:t>]</a:t>
            </a:r>
            <a:r>
              <a:rPr lang="en-US" altLang="en-US" sz="2400" b="0" dirty="0">
                <a:latin typeface="Arial" panose="020B0604020202020204" pitchFamily="34" charset="0"/>
              </a:rPr>
              <a:t> is </a:t>
            </a:r>
            <a:r>
              <a:rPr lang="en-US" altLang="en-US" sz="2400" dirty="0"/>
              <a:t>values[0]</a:t>
            </a:r>
            <a:r>
              <a:rPr lang="en-US" altLang="en-US" sz="2400" b="0" dirty="0">
                <a:latin typeface="StempelGaramond-Roman" charset="0"/>
              </a:rPr>
              <a:t>,</a:t>
            </a:r>
            <a:r>
              <a:rPr lang="en-US" altLang="en-US" sz="2400" b="0" dirty="0">
                <a:latin typeface="Arial" panose="020B0604020202020204" pitchFamily="34" charset="0"/>
              </a:rPr>
              <a:t> the first element</a:t>
            </a:r>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79875" name="Rectangle 4"/>
          <p:cNvSpPr>
            <a:spLocks noChangeArrowheads="1"/>
          </p:cNvSpPr>
          <p:nvPr/>
        </p:nvSpPr>
        <p:spPr bwMode="auto">
          <a:xfrm>
            <a:off x="57150" y="696913"/>
            <a:ext cx="8959850" cy="5250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50000"/>
              </a:spcBef>
            </a:pPr>
            <a:r>
              <a:rPr lang="en-US" altLang="en-US" sz="2400" b="0" dirty="0">
                <a:latin typeface="StempelGaramond-Roman" charset="0"/>
              </a:rPr>
              <a:t>	</a:t>
            </a:r>
            <a:r>
              <a:rPr lang="en-US" altLang="en-US" sz="2400" b="0" dirty="0">
                <a:latin typeface="Arial" panose="020B0604020202020204" pitchFamily="34" charset="0"/>
              </a:rPr>
              <a:t>To visit all elements of an array, use </a:t>
            </a:r>
            <a:r>
              <a:rPr lang="en-US" altLang="en-US" sz="2400" b="0" dirty="0">
                <a:latin typeface="+mn-lt"/>
                <a:cs typeface="Courier New" panose="02070309020205020404" pitchFamily="49" charset="0"/>
              </a:rPr>
              <a:t>a</a:t>
            </a:r>
            <a:r>
              <a:rPr lang="en-US" altLang="en-US" sz="2400" b="0" dirty="0">
                <a:cs typeface="Courier New" panose="02070309020205020404" pitchFamily="49" charset="0"/>
              </a:rPr>
              <a:t> for </a:t>
            </a:r>
            <a:r>
              <a:rPr lang="en-US" altLang="en-US" sz="2400" b="0" dirty="0">
                <a:latin typeface="Arial" panose="020B0604020202020204" pitchFamily="34" charset="0"/>
              </a:rPr>
              <a:t>loop, whose counter is the array  index:</a:t>
            </a:r>
          </a:p>
          <a:p>
            <a:pPr algn="l" eaLnBrk="1" hangingPunct="1">
              <a:spcBef>
                <a:spcPct val="50000"/>
              </a:spcBef>
            </a:pPr>
            <a:endParaRPr lang="en-US" altLang="en-US" sz="1200" b="0" dirty="0">
              <a:latin typeface="StempelGaramond-Roman" charset="0"/>
            </a:endParaRPr>
          </a:p>
          <a:p>
            <a:pPr algn="l" eaLnBrk="1" hangingPunct="1">
              <a:spcBef>
                <a:spcPct val="50000"/>
              </a:spcBef>
            </a:pPr>
            <a:r>
              <a:rPr lang="en-US" altLang="en-US" sz="2400" b="0" dirty="0">
                <a:latin typeface="LucidaSansTypewriter" charset="0"/>
              </a:rPr>
              <a:t>	</a:t>
            </a:r>
            <a:r>
              <a:rPr lang="en-US" altLang="en-US" sz="2400" dirty="0" err="1">
                <a:cs typeface="Courier New" panose="02070309020205020404" pitchFamily="49" charset="0"/>
              </a:rPr>
              <a:t>const</a:t>
            </a:r>
            <a:r>
              <a:rPr lang="en-US" altLang="en-US" sz="2400" dirty="0">
                <a:cs typeface="Courier New" panose="02070309020205020404" pitchFamily="49" charset="0"/>
              </a:rPr>
              <a:t> </a:t>
            </a:r>
            <a:r>
              <a:rPr lang="en-US" altLang="en-US" sz="2400" dirty="0" err="1">
                <a:cs typeface="Courier New" panose="02070309020205020404" pitchFamily="49" charset="0"/>
              </a:rPr>
              <a:t>int</a:t>
            </a:r>
            <a:r>
              <a:rPr lang="en-US" altLang="en-US" sz="2400" dirty="0">
                <a:cs typeface="Courier New" panose="02070309020205020404" pitchFamily="49" charset="0"/>
              </a:rPr>
              <a:t> CAPACITY =10;</a:t>
            </a:r>
          </a:p>
          <a:p>
            <a:pPr algn="l" eaLnBrk="1" hangingPunct="1">
              <a:spcBef>
                <a:spcPct val="50000"/>
              </a:spcBef>
            </a:pPr>
            <a:r>
              <a:rPr lang="en-US" altLang="en-US" sz="2400" dirty="0">
                <a:cs typeface="Courier New" panose="02070309020205020404" pitchFamily="49" charset="0"/>
              </a:rPr>
              <a:t>	for (</a:t>
            </a:r>
            <a:r>
              <a:rPr lang="en-US" altLang="en-US" sz="2400" dirty="0" err="1">
                <a:cs typeface="Courier New" panose="02070309020205020404" pitchFamily="49" charset="0"/>
              </a:rPr>
              <a:t>int</a:t>
            </a:r>
            <a:r>
              <a:rPr lang="en-US" altLang="en-US" sz="2400" dirty="0">
                <a:cs typeface="Courier New" panose="02070309020205020404" pitchFamily="49" charset="0"/>
              </a:rPr>
              <a:t> </a:t>
            </a:r>
            <a:r>
              <a:rPr lang="en-US" altLang="en-US" sz="2400" dirty="0" err="1">
                <a:cs typeface="Courier New" panose="02070309020205020404" pitchFamily="49" charset="0"/>
              </a:rPr>
              <a:t>i</a:t>
            </a:r>
            <a:r>
              <a:rPr lang="en-US" altLang="en-US" sz="2400" dirty="0">
                <a:cs typeface="Courier New" panose="02070309020205020404" pitchFamily="49" charset="0"/>
              </a:rPr>
              <a:t> = 0; </a:t>
            </a:r>
            <a:r>
              <a:rPr lang="en-US" altLang="en-US" sz="2400" dirty="0" err="1">
                <a:cs typeface="Courier New" panose="02070309020205020404" pitchFamily="49" charset="0"/>
              </a:rPr>
              <a:t>i</a:t>
            </a:r>
            <a:r>
              <a:rPr lang="en-US" altLang="en-US" sz="2400" dirty="0">
                <a:cs typeface="Courier New" panose="02070309020205020404" pitchFamily="49" charset="0"/>
              </a:rPr>
              <a:t> &lt; C</a:t>
            </a:r>
            <a:r>
              <a:rPr lang="en-US" altLang="en-US" sz="2400" dirty="0"/>
              <a:t>APACITY; </a:t>
            </a:r>
            <a:r>
              <a:rPr lang="en-US" altLang="en-US" sz="2400" dirty="0" err="1"/>
              <a:t>i</a:t>
            </a:r>
            <a:r>
              <a:rPr lang="en-US" altLang="en-US" sz="2400" dirty="0"/>
              <a:t>++)</a:t>
            </a:r>
            <a:br>
              <a:rPr lang="en-US" altLang="en-US" sz="2400" dirty="0"/>
            </a:br>
            <a:r>
              <a:rPr lang="en-US" altLang="en-US" sz="2400" dirty="0"/>
              <a:t>{</a:t>
            </a:r>
            <a:br>
              <a:rPr lang="en-US" altLang="en-US" sz="2400" dirty="0"/>
            </a:br>
            <a:r>
              <a:rPr lang="en-US" altLang="en-US" sz="2400" dirty="0"/>
              <a:t>   </a:t>
            </a:r>
            <a:r>
              <a:rPr lang="en-US" altLang="en-US" sz="2400" dirty="0" err="1"/>
              <a:t>cout</a:t>
            </a:r>
            <a:r>
              <a:rPr lang="en-US" altLang="en-US" sz="2400" dirty="0"/>
              <a:t> &lt;&lt; </a:t>
            </a:r>
            <a:r>
              <a:rPr lang="en-US" altLang="en-US" sz="2400" u="sng" dirty="0">
                <a:solidFill>
                  <a:srgbClr val="FF0000"/>
                </a:solidFill>
              </a:rPr>
              <a:t>values[9]</a:t>
            </a:r>
            <a:r>
              <a:rPr lang="en-US" altLang="en-US" sz="2400" dirty="0"/>
              <a:t> &lt;&lt; </a:t>
            </a:r>
            <a:r>
              <a:rPr lang="en-US" altLang="en-US" sz="2400" dirty="0" err="1"/>
              <a:t>endl</a:t>
            </a:r>
            <a:r>
              <a:rPr lang="en-US" altLang="en-US" sz="2400" dirty="0"/>
              <a:t>;</a:t>
            </a:r>
          </a:p>
          <a:p>
            <a:pPr algn="l" eaLnBrk="1" hangingPunct="1">
              <a:spcBef>
                <a:spcPct val="50000"/>
              </a:spcBef>
            </a:pPr>
            <a:r>
              <a:rPr lang="en-US" altLang="en-US" sz="2400" dirty="0"/>
              <a:t>	}</a:t>
            </a:r>
          </a:p>
          <a:p>
            <a:pPr algn="l" eaLnBrk="1" hangingPunct="1">
              <a:spcBef>
                <a:spcPct val="50000"/>
              </a:spcBef>
            </a:pPr>
            <a:r>
              <a:rPr lang="en-US" altLang="en-US" sz="2400" b="0" dirty="0">
                <a:latin typeface="StempelGaramond-Roman" charset="0"/>
              </a:rPr>
              <a:t>	</a:t>
            </a:r>
            <a:r>
              <a:rPr lang="en-US" altLang="en-US" sz="2000" b="0" dirty="0">
                <a:latin typeface="Arial" panose="020B0604020202020204" pitchFamily="34" charset="0"/>
              </a:rPr>
              <a:t>When </a:t>
            </a:r>
            <a:r>
              <a:rPr lang="en-US" altLang="en-US" sz="2000" dirty="0" err="1"/>
              <a:t>i</a:t>
            </a:r>
            <a:r>
              <a:rPr lang="en-US" altLang="en-US" sz="2000" b="0" dirty="0">
                <a:latin typeface="StempelGaramond-Roman" charset="0"/>
              </a:rPr>
              <a:t> </a:t>
            </a:r>
            <a:r>
              <a:rPr lang="en-US" altLang="en-US" sz="2000" b="0" dirty="0">
                <a:latin typeface="Arial" panose="020B0604020202020204" pitchFamily="34" charset="0"/>
              </a:rPr>
              <a:t>is </a:t>
            </a:r>
            <a:r>
              <a:rPr lang="en-US" altLang="en-US" sz="2000" dirty="0"/>
              <a:t>0</a:t>
            </a:r>
            <a:r>
              <a:rPr lang="en-US" altLang="en-US" sz="2000" b="0" dirty="0">
                <a:latin typeface="StempelGaramond-Roman" charset="0"/>
              </a:rPr>
              <a:t>, </a:t>
            </a:r>
            <a:r>
              <a:rPr lang="en-US" altLang="en-US" sz="2000" dirty="0"/>
              <a:t>values[</a:t>
            </a:r>
            <a:r>
              <a:rPr lang="en-US" altLang="en-US" sz="2000" dirty="0" err="1"/>
              <a:t>i</a:t>
            </a:r>
            <a:r>
              <a:rPr lang="en-US" altLang="en-US" sz="2000" dirty="0"/>
              <a:t>]</a:t>
            </a:r>
            <a:r>
              <a:rPr lang="en-US" altLang="en-US" sz="2000" b="0" dirty="0">
                <a:latin typeface="StempelGaramond-Roman" charset="0"/>
              </a:rPr>
              <a:t> </a:t>
            </a:r>
            <a:r>
              <a:rPr lang="en-US" altLang="en-US" sz="2000" b="0" dirty="0">
                <a:latin typeface="Arial" panose="020B0604020202020204" pitchFamily="34" charset="0"/>
              </a:rPr>
              <a:t>is </a:t>
            </a:r>
            <a:r>
              <a:rPr lang="en-US" altLang="en-US" sz="2000" dirty="0"/>
              <a:t>values[0]</a:t>
            </a:r>
            <a:r>
              <a:rPr lang="en-US" altLang="en-US" sz="2000" b="0" dirty="0">
                <a:latin typeface="Arial" panose="020B0604020202020204" pitchFamily="34" charset="0"/>
              </a:rPr>
              <a:t>, the first element.</a:t>
            </a:r>
          </a:p>
          <a:p>
            <a:pPr algn="l" eaLnBrk="1" hangingPunct="1">
              <a:spcBef>
                <a:spcPct val="50000"/>
              </a:spcBef>
            </a:pPr>
            <a:r>
              <a:rPr lang="en-US" altLang="en-US" sz="2000" b="0" dirty="0">
                <a:latin typeface="StempelGaramond-Roman" charset="0"/>
              </a:rPr>
              <a:t>	</a:t>
            </a:r>
            <a:r>
              <a:rPr lang="en-US" altLang="en-US" sz="2000" b="0" dirty="0">
                <a:latin typeface="Arial" panose="020B0604020202020204" pitchFamily="34" charset="0"/>
              </a:rPr>
              <a:t>When </a:t>
            </a:r>
            <a:r>
              <a:rPr lang="en-US" altLang="en-US" sz="2000" dirty="0" err="1"/>
              <a:t>i</a:t>
            </a:r>
            <a:r>
              <a:rPr lang="en-US" altLang="en-US" sz="2000" b="0" dirty="0">
                <a:latin typeface="StempelGaramond-Roman" charset="0"/>
              </a:rPr>
              <a:t> </a:t>
            </a:r>
            <a:r>
              <a:rPr lang="en-US" altLang="en-US" sz="2000" b="0" dirty="0">
                <a:latin typeface="Arial" panose="020B0604020202020204" pitchFamily="34" charset="0"/>
              </a:rPr>
              <a:t>is </a:t>
            </a:r>
            <a:r>
              <a:rPr lang="en-US" altLang="en-US" sz="2000" dirty="0"/>
              <a:t>1</a:t>
            </a:r>
            <a:r>
              <a:rPr lang="en-US" altLang="en-US" sz="2000" b="0" dirty="0">
                <a:latin typeface="StempelGaramond-Roman" charset="0"/>
              </a:rPr>
              <a:t>, </a:t>
            </a:r>
            <a:r>
              <a:rPr lang="en-US" altLang="en-US" sz="2000" dirty="0"/>
              <a:t>values[</a:t>
            </a:r>
            <a:r>
              <a:rPr lang="en-US" altLang="en-US" sz="2000" dirty="0" err="1"/>
              <a:t>i</a:t>
            </a:r>
            <a:r>
              <a:rPr lang="en-US" altLang="en-US" sz="2000" dirty="0"/>
              <a:t>]</a:t>
            </a:r>
            <a:r>
              <a:rPr lang="en-US" altLang="en-US" sz="2000" b="0" dirty="0">
                <a:latin typeface="StempelGaramond-Roman" charset="0"/>
              </a:rPr>
              <a:t> </a:t>
            </a:r>
            <a:r>
              <a:rPr lang="en-US" altLang="en-US" sz="2000" b="0" dirty="0">
                <a:latin typeface="Arial" panose="020B0604020202020204" pitchFamily="34" charset="0"/>
              </a:rPr>
              <a:t>is </a:t>
            </a:r>
            <a:r>
              <a:rPr lang="en-US" altLang="en-US" sz="2000" dirty="0"/>
              <a:t>values[1]</a:t>
            </a:r>
            <a:r>
              <a:rPr lang="en-US" altLang="en-US" sz="2000" b="0" dirty="0">
                <a:latin typeface="Arial" panose="020B0604020202020204" pitchFamily="34" charset="0"/>
              </a:rPr>
              <a:t>, the second element.</a:t>
            </a:r>
          </a:p>
          <a:p>
            <a:pPr algn="l" eaLnBrk="1" hangingPunct="1">
              <a:lnSpc>
                <a:spcPct val="75000"/>
              </a:lnSpc>
              <a:spcBef>
                <a:spcPct val="50000"/>
              </a:spcBef>
            </a:pPr>
            <a:r>
              <a:rPr lang="en-US" altLang="en-US" sz="2000" b="0" dirty="0">
                <a:latin typeface="StempelGaramond-Roman" charset="0"/>
              </a:rPr>
              <a:t>	</a:t>
            </a:r>
            <a:r>
              <a:rPr lang="en-US" altLang="en-US" sz="2000" b="0" dirty="0">
                <a:latin typeface="Arial" panose="020B0604020202020204" pitchFamily="34" charset="0"/>
              </a:rPr>
              <a:t>When </a:t>
            </a:r>
            <a:r>
              <a:rPr lang="en-US" altLang="en-US" sz="2000" dirty="0" err="1"/>
              <a:t>i</a:t>
            </a:r>
            <a:r>
              <a:rPr lang="en-US" altLang="en-US" sz="2000" b="0" dirty="0">
                <a:latin typeface="StempelGaramond-Roman" charset="0"/>
              </a:rPr>
              <a:t> </a:t>
            </a:r>
            <a:r>
              <a:rPr lang="en-US" altLang="en-US" sz="2000" b="0" dirty="0">
                <a:latin typeface="Arial" panose="020B0604020202020204" pitchFamily="34" charset="0"/>
              </a:rPr>
              <a:t>is </a:t>
            </a:r>
            <a:r>
              <a:rPr lang="en-US" altLang="en-US" sz="2000" dirty="0"/>
              <a:t>2</a:t>
            </a:r>
            <a:r>
              <a:rPr lang="en-US" altLang="en-US" sz="2000" b="0" dirty="0">
                <a:latin typeface="StempelGaramond-Roman" charset="0"/>
              </a:rPr>
              <a:t>, </a:t>
            </a:r>
            <a:r>
              <a:rPr lang="en-US" altLang="en-US" sz="2000" dirty="0"/>
              <a:t>values[</a:t>
            </a:r>
            <a:r>
              <a:rPr lang="en-US" altLang="en-US" sz="2000" dirty="0" err="1"/>
              <a:t>i</a:t>
            </a:r>
            <a:r>
              <a:rPr lang="en-US" altLang="en-US" sz="2000" dirty="0"/>
              <a:t>]</a:t>
            </a:r>
            <a:r>
              <a:rPr lang="en-US" altLang="en-US" sz="2000" b="0" dirty="0">
                <a:latin typeface="StempelGaramond-Roman" charset="0"/>
              </a:rPr>
              <a:t> </a:t>
            </a:r>
            <a:r>
              <a:rPr lang="en-US" altLang="en-US" sz="2000" b="0" dirty="0">
                <a:latin typeface="Arial" panose="020B0604020202020204" pitchFamily="34" charset="0"/>
              </a:rPr>
              <a:t>is </a:t>
            </a:r>
            <a:r>
              <a:rPr lang="en-US" altLang="en-US" sz="2000" dirty="0"/>
              <a:t>values[2]</a:t>
            </a:r>
            <a:r>
              <a:rPr lang="en-US" altLang="en-US" sz="2000" b="0" dirty="0">
                <a:latin typeface="StempelGaramond-Roman" charset="0"/>
              </a:rPr>
              <a:t>, </a:t>
            </a:r>
            <a:r>
              <a:rPr lang="en-US" altLang="en-US" sz="2000" b="0" dirty="0">
                <a:latin typeface="Arial" panose="020B0604020202020204" pitchFamily="34" charset="0"/>
              </a:rPr>
              <a:t>the third element.</a:t>
            </a:r>
            <a:r>
              <a:rPr lang="en-US" altLang="en-US" sz="2000" b="0" dirty="0">
                <a:latin typeface="StempelGaramond-Roman" charset="0"/>
              </a:rPr>
              <a:t> </a:t>
            </a:r>
            <a:br>
              <a:rPr lang="en-US" altLang="en-US" sz="2000" b="0" dirty="0">
                <a:latin typeface="StempelGaramond-Roman" charset="0"/>
              </a:rPr>
            </a:br>
            <a:r>
              <a:rPr lang="en-US" altLang="en-US" sz="2800" dirty="0">
                <a:latin typeface="StempelGaramond-Roman" charset="0"/>
              </a:rPr>
              <a:t>…</a:t>
            </a:r>
          </a:p>
          <a:p>
            <a:pPr algn="l" eaLnBrk="1" hangingPunct="1">
              <a:lnSpc>
                <a:spcPct val="75000"/>
              </a:lnSpc>
              <a:spcBef>
                <a:spcPct val="50000"/>
              </a:spcBef>
            </a:pPr>
            <a:r>
              <a:rPr lang="en-US" altLang="en-US" sz="2000" b="0" dirty="0">
                <a:latin typeface="StempelGaramond-Roman" charset="0"/>
              </a:rPr>
              <a:t>	</a:t>
            </a:r>
            <a:r>
              <a:rPr lang="en-US" altLang="en-US" sz="2000" b="0" dirty="0">
                <a:latin typeface="Arial" panose="020B0604020202020204" pitchFamily="34" charset="0"/>
              </a:rPr>
              <a:t>When </a:t>
            </a:r>
            <a:r>
              <a:rPr lang="en-US" altLang="en-US" sz="2000" dirty="0" err="1"/>
              <a:t>i</a:t>
            </a:r>
            <a:r>
              <a:rPr lang="en-US" altLang="en-US" sz="2000" b="0" dirty="0">
                <a:latin typeface="StempelGaramond-Roman" charset="0"/>
              </a:rPr>
              <a:t> </a:t>
            </a:r>
            <a:r>
              <a:rPr lang="en-US" altLang="en-US" sz="2000" b="0" dirty="0">
                <a:latin typeface="Arial" panose="020B0604020202020204" pitchFamily="34" charset="0"/>
              </a:rPr>
              <a:t>is </a:t>
            </a:r>
            <a:r>
              <a:rPr lang="en-US" altLang="en-US" sz="2000" dirty="0"/>
              <a:t>9</a:t>
            </a:r>
            <a:r>
              <a:rPr lang="en-US" altLang="en-US" sz="2000" b="0" dirty="0">
                <a:latin typeface="StempelGaramond-Roman" charset="0"/>
              </a:rPr>
              <a:t>, </a:t>
            </a:r>
            <a:r>
              <a:rPr lang="en-US" altLang="en-US" sz="2000" dirty="0"/>
              <a:t>values[</a:t>
            </a:r>
            <a:r>
              <a:rPr lang="en-US" altLang="en-US" sz="2000" dirty="0" err="1"/>
              <a:t>i</a:t>
            </a:r>
            <a:r>
              <a:rPr lang="en-US" altLang="en-US" sz="2000" dirty="0"/>
              <a:t>]</a:t>
            </a:r>
            <a:r>
              <a:rPr lang="en-US" altLang="en-US" sz="2000" b="0" dirty="0">
                <a:latin typeface="StempelGaramond-Roman" charset="0"/>
              </a:rPr>
              <a:t> </a:t>
            </a:r>
            <a:r>
              <a:rPr lang="en-US" altLang="en-US" sz="2000" b="0" dirty="0">
                <a:latin typeface="Arial" panose="020B0604020202020204" pitchFamily="34" charset="0"/>
              </a:rPr>
              <a:t>is </a:t>
            </a:r>
            <a:r>
              <a:rPr lang="en-US" altLang="en-US" sz="2000" u="sng" dirty="0">
                <a:solidFill>
                  <a:srgbClr val="FF0000"/>
                </a:solidFill>
              </a:rPr>
              <a:t>values[9]</a:t>
            </a:r>
            <a:r>
              <a:rPr lang="en-US" altLang="en-US" sz="2000" b="0" dirty="0">
                <a:latin typeface="StempelGaramond-Roman" charset="0"/>
              </a:rPr>
              <a:t>,</a:t>
            </a:r>
            <a:br>
              <a:rPr lang="en-US" altLang="en-US" sz="2000" b="0" dirty="0">
                <a:latin typeface="StempelGaramond-Roman" charset="0"/>
              </a:rPr>
            </a:br>
            <a:r>
              <a:rPr lang="en-US" altLang="en-US" sz="2000" b="0" dirty="0">
                <a:latin typeface="StempelGaramond-Roman" charset="0"/>
              </a:rPr>
              <a:t>                                                           </a:t>
            </a:r>
            <a:r>
              <a:rPr lang="en-US" altLang="en-US" sz="2000" b="0" dirty="0">
                <a:latin typeface="Arial" panose="020B0604020202020204" pitchFamily="34" charset="0"/>
              </a:rPr>
              <a:t>the tenth and </a:t>
            </a:r>
            <a:r>
              <a:rPr lang="en-US" altLang="en-US" sz="2400" i="1" dirty="0">
                <a:latin typeface="StempelGaramond-Roman" charset="0"/>
              </a:rPr>
              <a:t>last legal</a:t>
            </a:r>
            <a:r>
              <a:rPr lang="en-US" altLang="en-US" sz="2000" b="0" dirty="0">
                <a:latin typeface="StempelGaramond-Roman" charset="0"/>
              </a:rPr>
              <a:t> </a:t>
            </a:r>
            <a:r>
              <a:rPr lang="en-US" altLang="en-US" sz="2000" b="0" dirty="0">
                <a:latin typeface="Arial" panose="020B0604020202020204" pitchFamily="34" charset="0"/>
              </a:rPr>
              <a:t>element.</a:t>
            </a:r>
          </a:p>
        </p:txBody>
      </p:sp>
      <p:sp>
        <p:nvSpPr>
          <p:cNvPr id="79876" name="Rectangle 2"/>
          <p:cNvSpPr>
            <a:spLocks noGrp="1" noChangeArrowheads="1"/>
          </p:cNvSpPr>
          <p:nvPr>
            <p:ph type="title"/>
          </p:nvPr>
        </p:nvSpPr>
        <p:spPr/>
        <p:txBody>
          <a:bodyPr/>
          <a:lstStyle/>
          <a:p>
            <a:pPr eaLnBrk="1" hangingPunct="1"/>
            <a:r>
              <a:rPr lang="en-US" altLang="en-US"/>
              <a:t>Using Arrays – Visiting All Elements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81923" name="Rectangle 2"/>
          <p:cNvSpPr>
            <a:spLocks noGrp="1" noChangeArrowheads="1"/>
          </p:cNvSpPr>
          <p:nvPr>
            <p:ph type="title"/>
          </p:nvPr>
        </p:nvSpPr>
        <p:spPr>
          <a:xfrm>
            <a:off x="0" y="152400"/>
            <a:ext cx="9144000" cy="533400"/>
          </a:xfrm>
        </p:spPr>
        <p:txBody>
          <a:bodyPr/>
          <a:lstStyle/>
          <a:p>
            <a:pPr eaLnBrk="1" hangingPunct="1"/>
            <a:r>
              <a:rPr lang="en-US" altLang="en-US"/>
              <a:t>Illegally Accessing an Array Element – </a:t>
            </a:r>
            <a:r>
              <a:rPr lang="en-US" altLang="en-US" i="1"/>
              <a:t>Bounds Error</a:t>
            </a:r>
          </a:p>
        </p:txBody>
      </p:sp>
      <p:sp>
        <p:nvSpPr>
          <p:cNvPr id="1013763" name="Rectangle 3"/>
          <p:cNvSpPr>
            <a:spLocks noGrp="1" noChangeArrowheads="1"/>
          </p:cNvSpPr>
          <p:nvPr>
            <p:ph type="body" idx="1"/>
          </p:nvPr>
        </p:nvSpPr>
        <p:spPr>
          <a:xfrm>
            <a:off x="121298" y="1101725"/>
            <a:ext cx="8505177" cy="4938713"/>
          </a:xfrm>
          <a:noFill/>
        </p:spPr>
        <p:txBody>
          <a:bodyPr/>
          <a:lstStyle/>
          <a:p>
            <a:pPr algn="ctr" eaLnBrk="1" hangingPunct="1">
              <a:lnSpc>
                <a:spcPct val="80000"/>
              </a:lnSpc>
              <a:buFontTx/>
              <a:buNone/>
            </a:pPr>
            <a:r>
              <a:rPr lang="en-US" altLang="en-US" sz="2400" dirty="0"/>
              <a:t>		 </a:t>
            </a:r>
          </a:p>
          <a:p>
            <a:pPr algn="ctr" eaLnBrk="1" hangingPunct="1">
              <a:lnSpc>
                <a:spcPct val="80000"/>
              </a:lnSpc>
              <a:buFontTx/>
              <a:buNone/>
            </a:pPr>
            <a:r>
              <a:rPr lang="en-US" altLang="en-US" sz="2400" dirty="0"/>
              <a:t>	A </a:t>
            </a:r>
            <a:r>
              <a:rPr lang="en-US" altLang="en-US" sz="2400" i="1" dirty="0"/>
              <a:t>bounds</a:t>
            </a:r>
            <a:r>
              <a:rPr lang="en-US" altLang="en-US" sz="2400" dirty="0"/>
              <a:t> error occurs when you access</a:t>
            </a:r>
            <a:br>
              <a:rPr lang="en-US" altLang="en-US" sz="2400" dirty="0"/>
            </a:br>
            <a:r>
              <a:rPr lang="en-US" altLang="en-US" sz="2400" dirty="0"/>
              <a:t>an element outside the legal set of indices:</a:t>
            </a:r>
          </a:p>
          <a:p>
            <a:pPr algn="ctr" eaLnBrk="1" hangingPunct="1">
              <a:lnSpc>
                <a:spcPct val="80000"/>
              </a:lnSpc>
              <a:buFontTx/>
              <a:buNone/>
            </a:pPr>
            <a:endParaRPr lang="en-US" altLang="en-US" sz="2400" dirty="0"/>
          </a:p>
          <a:p>
            <a:pPr algn="ctr" eaLnBrk="1" hangingPunct="1">
              <a:lnSpc>
                <a:spcPct val="80000"/>
              </a:lnSpc>
              <a:buFontTx/>
              <a:buNone/>
            </a:pPr>
            <a:r>
              <a:rPr lang="en-US" altLang="en-US" sz="2400" b="1" dirty="0" err="1">
                <a:latin typeface="Courier New" panose="02070309020205020404" pitchFamily="49" charset="0"/>
              </a:rPr>
              <a:t>cout</a:t>
            </a:r>
            <a:r>
              <a:rPr lang="en-US" altLang="en-US" sz="2400" b="1" dirty="0">
                <a:latin typeface="Courier New" panose="02070309020205020404" pitchFamily="49" charset="0"/>
              </a:rPr>
              <a:t> &lt;&lt; values[10]</a:t>
            </a:r>
            <a:r>
              <a:rPr lang="en-US" altLang="en-US" sz="2400" dirty="0">
                <a:latin typeface="StempelGaramond-Roman" charset="0"/>
              </a:rPr>
              <a:t>;  </a:t>
            </a:r>
            <a:r>
              <a:rPr lang="en-US" altLang="en-US" sz="1800" b="1" dirty="0">
                <a:solidFill>
                  <a:srgbClr val="FF0000"/>
                </a:solidFill>
                <a:latin typeface="Courier New" panose="02070309020205020404" pitchFamily="49" charset="0"/>
                <a:cs typeface="Courier New" panose="02070309020205020404" pitchFamily="49" charset="0"/>
              </a:rPr>
              <a:t>//error! 9 is the last valid index</a:t>
            </a:r>
          </a:p>
          <a:p>
            <a:pPr algn="ctr" eaLnBrk="1" hangingPunct="1">
              <a:lnSpc>
                <a:spcPct val="80000"/>
              </a:lnSpc>
              <a:buFontTx/>
              <a:buNone/>
            </a:pPr>
            <a:endParaRPr lang="en-US" altLang="en-US" sz="2400" dirty="0">
              <a:latin typeface="StempelGaramond-Roman" charset="0"/>
            </a:endParaRPr>
          </a:p>
          <a:p>
            <a:pPr algn="ctr" eaLnBrk="1" hangingPunct="1">
              <a:lnSpc>
                <a:spcPct val="80000"/>
              </a:lnSpc>
              <a:buFontTx/>
              <a:buNone/>
            </a:pPr>
            <a:r>
              <a:rPr lang="en-US" altLang="en-US" sz="2400" dirty="0">
                <a:latin typeface="StempelGaramond-Roman" charset="0"/>
              </a:rPr>
              <a:t>	</a:t>
            </a:r>
            <a:r>
              <a:rPr lang="en-US" altLang="en-US" sz="2400" dirty="0">
                <a:solidFill>
                  <a:srgbClr val="FF0000"/>
                </a:solidFill>
              </a:rPr>
              <a:t>Doing this can corrupt data</a:t>
            </a:r>
            <a:br>
              <a:rPr lang="en-US" altLang="en-US" sz="2400" dirty="0">
                <a:solidFill>
                  <a:srgbClr val="FF0000"/>
                </a:solidFill>
              </a:rPr>
            </a:br>
            <a:r>
              <a:rPr lang="en-US" altLang="en-US" sz="2400" dirty="0">
                <a:solidFill>
                  <a:srgbClr val="FF0000"/>
                </a:solidFill>
              </a:rPr>
              <a:t>or cause your program to terminate.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82947" name="Rectangle 2"/>
          <p:cNvSpPr>
            <a:spLocks noGrp="1" noChangeArrowheads="1"/>
          </p:cNvSpPr>
          <p:nvPr>
            <p:ph type="title"/>
          </p:nvPr>
        </p:nvSpPr>
        <p:spPr/>
        <p:txBody>
          <a:bodyPr/>
          <a:lstStyle/>
          <a:p>
            <a:pPr eaLnBrk="1" hangingPunct="1"/>
            <a:r>
              <a:rPr lang="en-US" altLang="en-US"/>
              <a:t>Use Arrays for Sequences of Related Values</a:t>
            </a:r>
          </a:p>
        </p:txBody>
      </p:sp>
      <p:sp>
        <p:nvSpPr>
          <p:cNvPr id="82948"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330180" name="Rectangle 4"/>
          <p:cNvSpPr>
            <a:spLocks noChangeArrowheads="1"/>
          </p:cNvSpPr>
          <p:nvPr/>
        </p:nvSpPr>
        <p:spPr bwMode="auto">
          <a:xfrm>
            <a:off x="522513" y="971040"/>
            <a:ext cx="8561161"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r>
              <a:rPr lang="en-US" altLang="en-US" sz="2000" b="0" dirty="0">
                <a:latin typeface="Arial" panose="020B0604020202020204" pitchFamily="34" charset="0"/>
              </a:rPr>
              <a:t>Recall that the type of every element must be the same.</a:t>
            </a:r>
          </a:p>
          <a:p>
            <a:pPr eaLnBrk="1" hangingPunct="1">
              <a:spcBef>
                <a:spcPct val="50000"/>
              </a:spcBef>
            </a:pPr>
            <a:r>
              <a:rPr lang="en-US" altLang="en-US" sz="2000" b="0" dirty="0">
                <a:latin typeface="Arial" panose="020B0604020202020204" pitchFamily="34" charset="0"/>
              </a:rPr>
              <a:t>That implies that the “meaning” of each stored value is the same.</a:t>
            </a:r>
          </a:p>
          <a:p>
            <a:pPr eaLnBrk="1" hangingPunct="1">
              <a:spcBef>
                <a:spcPct val="50000"/>
              </a:spcBef>
            </a:pPr>
            <a:endParaRPr lang="en-US" altLang="en-US" sz="2000" b="0" dirty="0">
              <a:latin typeface="Arial" panose="020B0604020202020204" pitchFamily="34" charset="0"/>
            </a:endParaRPr>
          </a:p>
          <a:p>
            <a:pPr eaLnBrk="1" hangingPunct="1">
              <a:spcBef>
                <a:spcPct val="50000"/>
              </a:spcBef>
            </a:pPr>
            <a:r>
              <a:rPr lang="en-US" altLang="en-US" sz="2000" dirty="0" err="1"/>
              <a:t>int</a:t>
            </a:r>
            <a:r>
              <a:rPr lang="en-US" altLang="en-US" sz="2000" dirty="0"/>
              <a:t> scores[NUMBER_OF_SCORES];</a:t>
            </a:r>
          </a:p>
          <a:p>
            <a:pPr algn="l" eaLnBrk="1" hangingPunct="1">
              <a:spcBef>
                <a:spcPct val="50000"/>
              </a:spcBef>
            </a:pPr>
            <a:endParaRPr lang="en-US" altLang="en-US" sz="2000" b="0" dirty="0">
              <a:latin typeface="Arial" panose="020B0604020202020204" pitchFamily="34" charset="0"/>
            </a:endParaRPr>
          </a:p>
          <a:p>
            <a:pPr algn="l" eaLnBrk="1" hangingPunct="1">
              <a:spcBef>
                <a:spcPct val="50000"/>
              </a:spcBef>
            </a:pPr>
            <a:r>
              <a:rPr lang="en-US" altLang="en-US" sz="2000" b="0" dirty="0">
                <a:latin typeface="Arial" panose="020B0604020202020204" pitchFamily="34" charset="0"/>
              </a:rPr>
              <a:t>But an array could be used improperly:</a:t>
            </a:r>
          </a:p>
          <a:p>
            <a:pPr algn="l" eaLnBrk="1" hangingPunct="1">
              <a:lnSpc>
                <a:spcPct val="75000"/>
              </a:lnSpc>
              <a:spcBef>
                <a:spcPct val="50000"/>
              </a:spcBef>
            </a:pPr>
            <a:r>
              <a:rPr lang="en-US" altLang="en-US" sz="2000" dirty="0"/>
              <a:t>	double </a:t>
            </a:r>
            <a:r>
              <a:rPr lang="en-US" altLang="en-US" sz="2000" dirty="0" err="1"/>
              <a:t>personal_data</a:t>
            </a:r>
            <a:r>
              <a:rPr lang="en-US" altLang="en-US" sz="2000" dirty="0"/>
              <a:t>[3];</a:t>
            </a:r>
          </a:p>
          <a:p>
            <a:pPr algn="l" eaLnBrk="1" hangingPunct="1">
              <a:lnSpc>
                <a:spcPct val="75000"/>
              </a:lnSpc>
              <a:spcBef>
                <a:spcPct val="50000"/>
              </a:spcBef>
            </a:pPr>
            <a:r>
              <a:rPr lang="en-US" altLang="en-US" sz="2000" dirty="0"/>
              <a:t>	</a:t>
            </a:r>
            <a:r>
              <a:rPr lang="en-US" altLang="en-US" sz="2000" dirty="0" err="1"/>
              <a:t>personal_data</a:t>
            </a:r>
            <a:r>
              <a:rPr lang="en-US" altLang="en-US" sz="2000" dirty="0"/>
              <a:t>[0] = age;</a:t>
            </a:r>
          </a:p>
          <a:p>
            <a:pPr algn="l" eaLnBrk="1" hangingPunct="1">
              <a:lnSpc>
                <a:spcPct val="75000"/>
              </a:lnSpc>
              <a:spcBef>
                <a:spcPct val="50000"/>
              </a:spcBef>
            </a:pPr>
            <a:r>
              <a:rPr lang="en-US" altLang="en-US" sz="2000" dirty="0"/>
              <a:t>	</a:t>
            </a:r>
            <a:r>
              <a:rPr lang="en-US" altLang="en-US" sz="2000" dirty="0" err="1"/>
              <a:t>personal_data</a:t>
            </a:r>
            <a:r>
              <a:rPr lang="en-US" altLang="en-US" sz="2000" dirty="0"/>
              <a:t>[1] = </a:t>
            </a:r>
            <a:r>
              <a:rPr lang="en-US" altLang="en-US" sz="2000" dirty="0" err="1"/>
              <a:t>bank_account</a:t>
            </a:r>
            <a:r>
              <a:rPr lang="en-US" altLang="en-US" sz="2000" dirty="0"/>
              <a:t>;</a:t>
            </a:r>
          </a:p>
          <a:p>
            <a:pPr algn="l" eaLnBrk="1" hangingPunct="1">
              <a:lnSpc>
                <a:spcPct val="75000"/>
              </a:lnSpc>
              <a:spcBef>
                <a:spcPct val="50000"/>
              </a:spcBef>
            </a:pPr>
            <a:r>
              <a:rPr lang="en-US" altLang="en-US" sz="2000" dirty="0"/>
              <a:t>	</a:t>
            </a:r>
            <a:r>
              <a:rPr lang="en-US" altLang="en-US" sz="2000" dirty="0" err="1"/>
              <a:t>personal_data</a:t>
            </a:r>
            <a:r>
              <a:rPr lang="en-US" altLang="en-US" sz="2000" dirty="0"/>
              <a:t>[2] = </a:t>
            </a:r>
            <a:r>
              <a:rPr lang="en-US" altLang="en-US" sz="2000" dirty="0" err="1"/>
              <a:t>shoe_size</a:t>
            </a:r>
            <a:r>
              <a:rPr lang="en-US" altLang="en-US" sz="2000" dirty="0"/>
              <a:t>;</a:t>
            </a:r>
          </a:p>
          <a:p>
            <a:pPr eaLnBrk="1" hangingPunct="1">
              <a:spcBef>
                <a:spcPct val="50000"/>
              </a:spcBef>
            </a:pPr>
            <a:endParaRPr lang="en-US" altLang="en-US" sz="2000" b="0" dirty="0">
              <a:latin typeface="Arial" panose="020B0604020202020204" pitchFamily="34" charset="0"/>
            </a:endParaRPr>
          </a:p>
          <a:p>
            <a:pPr eaLnBrk="1" hangingPunct="1">
              <a:spcBef>
                <a:spcPct val="50000"/>
              </a:spcBef>
            </a:pPr>
            <a:r>
              <a:rPr lang="en-US" altLang="en-US" sz="2000" b="0" dirty="0">
                <a:latin typeface="Arial" panose="020B0604020202020204" pitchFamily="34" charset="0"/>
              </a:rPr>
              <a:t>Clearly these </a:t>
            </a:r>
            <a:r>
              <a:rPr lang="en-US" altLang="en-US" sz="2000" dirty="0"/>
              <a:t>double</a:t>
            </a:r>
            <a:r>
              <a:rPr lang="en-US" altLang="en-US" sz="2000" b="0" dirty="0">
                <a:latin typeface="Arial" panose="020B0604020202020204" pitchFamily="34" charset="0"/>
              </a:rPr>
              <a:t>s do </a:t>
            </a:r>
            <a:r>
              <a:rPr lang="en-US" altLang="en-US" sz="2000" b="0" i="1" dirty="0">
                <a:latin typeface="Arial" panose="020B0604020202020204" pitchFamily="34" charset="0"/>
              </a:rPr>
              <a:t>not</a:t>
            </a:r>
            <a:r>
              <a:rPr lang="en-US" altLang="en-US" sz="2000" b="0" dirty="0">
                <a:latin typeface="Arial" panose="020B0604020202020204" pitchFamily="34" charset="0"/>
              </a:rPr>
              <a:t> have the same meaning!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2</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Arrays</a:t>
            </a:r>
          </a:p>
          <a:p>
            <a:pPr marL="514350" indent="-514350">
              <a:buFont typeface="+mj-lt"/>
              <a:buAutoNum type="arabicPeriod"/>
            </a:pPr>
            <a:r>
              <a:rPr lang="en-US" sz="2800" u="sng" dirty="0">
                <a:solidFill>
                  <a:srgbClr val="FF0000"/>
                </a:solidFill>
              </a:rPr>
              <a:t>Common array algorithms</a:t>
            </a:r>
          </a:p>
          <a:p>
            <a:pPr marL="514350" indent="-514350">
              <a:buFont typeface="+mj-lt"/>
              <a:buAutoNum type="arabicPeriod"/>
            </a:pPr>
            <a:r>
              <a:rPr lang="en-US" sz="2800" dirty="0"/>
              <a:t>Arrays / functions</a:t>
            </a:r>
          </a:p>
          <a:p>
            <a:pPr marL="514350" indent="-514350">
              <a:buFont typeface="+mj-lt"/>
              <a:buAutoNum type="arabicPeriod"/>
            </a:pPr>
            <a:r>
              <a:rPr lang="en-US" sz="2800" dirty="0"/>
              <a:t>Problem solving: adapting algorithms</a:t>
            </a:r>
          </a:p>
          <a:p>
            <a:pPr marL="514350" indent="-514350">
              <a:buFont typeface="+mj-lt"/>
              <a:buAutoNum type="arabicPeriod"/>
            </a:pPr>
            <a:r>
              <a:rPr lang="en-US" sz="2800" dirty="0"/>
              <a:t>Problem solving: discovering algorithms</a:t>
            </a:r>
          </a:p>
          <a:p>
            <a:pPr marL="514350" indent="-514350">
              <a:buFont typeface="+mj-lt"/>
              <a:buAutoNum type="arabicPeriod"/>
            </a:pPr>
            <a:r>
              <a:rPr lang="en-US" sz="2800" dirty="0"/>
              <a:t>2D arrays</a:t>
            </a:r>
          </a:p>
          <a:p>
            <a:pPr marL="514350" indent="-514350">
              <a:buFont typeface="+mj-lt"/>
              <a:buAutoNum type="arabicPeriod"/>
            </a:pPr>
            <a:r>
              <a:rPr lang="en-US" sz="2800" dirty="0"/>
              <a:t>Vectors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858577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88067" name="Rectangle 2"/>
          <p:cNvSpPr>
            <a:spLocks noGrp="1" noChangeArrowheads="1"/>
          </p:cNvSpPr>
          <p:nvPr>
            <p:ph type="title"/>
          </p:nvPr>
        </p:nvSpPr>
        <p:spPr/>
        <p:txBody>
          <a:bodyPr/>
          <a:lstStyle/>
          <a:p>
            <a:pPr eaLnBrk="1" hangingPunct="1"/>
            <a:r>
              <a:rPr lang="en-US" altLang="en-US"/>
              <a:t>Common Array and Vector Algorithms</a:t>
            </a:r>
          </a:p>
        </p:txBody>
      </p:sp>
      <p:sp>
        <p:nvSpPr>
          <p:cNvPr id="88068"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88069" name="Rectangle 4"/>
          <p:cNvSpPr>
            <a:spLocks noChangeArrowheads="1"/>
          </p:cNvSpPr>
          <p:nvPr/>
        </p:nvSpPr>
        <p:spPr bwMode="auto">
          <a:xfrm>
            <a:off x="0" y="644525"/>
            <a:ext cx="914400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50000"/>
              </a:spcBef>
            </a:pPr>
            <a:endParaRPr lang="en-US" altLang="en-US" sz="2400" b="0">
              <a:latin typeface="Arial" panose="020B0604020202020204" pitchFamily="34" charset="0"/>
            </a:endParaRPr>
          </a:p>
          <a:p>
            <a:pPr eaLnBrk="1" hangingPunct="1">
              <a:spcBef>
                <a:spcPct val="50000"/>
              </a:spcBef>
            </a:pPr>
            <a:r>
              <a:rPr lang="en-US" altLang="en-US" sz="2400" b="0">
                <a:latin typeface="Arial" panose="020B0604020202020204" pitchFamily="34" charset="0"/>
              </a:rPr>
              <a:t>  There are many typical things that are</a:t>
            </a:r>
            <a:br>
              <a:rPr lang="en-US" altLang="en-US" sz="2400" b="0">
                <a:latin typeface="Arial" panose="020B0604020202020204" pitchFamily="34" charset="0"/>
              </a:rPr>
            </a:br>
            <a:r>
              <a:rPr lang="en-US" altLang="en-US" sz="2400" b="0">
                <a:latin typeface="Arial" panose="020B0604020202020204" pitchFamily="34" charset="0"/>
              </a:rPr>
              <a:t>done with sequences of values.</a:t>
            </a:r>
          </a:p>
          <a:p>
            <a:pPr eaLnBrk="1" hangingPunct="1">
              <a:spcBef>
                <a:spcPct val="50000"/>
              </a:spcBef>
            </a:pPr>
            <a:endParaRPr lang="en-US" altLang="en-US" sz="2400" b="0">
              <a:latin typeface="Arial" panose="020B0604020202020204" pitchFamily="34" charset="0"/>
            </a:endParaRPr>
          </a:p>
          <a:p>
            <a:pPr eaLnBrk="1" hangingPunct="1">
              <a:spcBef>
                <a:spcPct val="50000"/>
              </a:spcBef>
            </a:pPr>
            <a:r>
              <a:rPr lang="en-US" altLang="en-US" sz="2400" b="0">
                <a:latin typeface="Arial" panose="020B0604020202020204" pitchFamily="34" charset="0"/>
              </a:rPr>
              <a:t>   There many common algorithms</a:t>
            </a:r>
            <a:br>
              <a:rPr lang="en-US" altLang="en-US" sz="2400" b="0">
                <a:latin typeface="Arial" panose="020B0604020202020204" pitchFamily="34" charset="0"/>
              </a:rPr>
            </a:br>
            <a:r>
              <a:rPr lang="en-US" altLang="en-US" sz="2400" b="0">
                <a:latin typeface="Arial" panose="020B0604020202020204" pitchFamily="34" charset="0"/>
              </a:rPr>
              <a:t>for processing values stored</a:t>
            </a:r>
            <a:br>
              <a:rPr lang="en-US" altLang="en-US" sz="2400" b="0">
                <a:latin typeface="Arial" panose="020B0604020202020204" pitchFamily="34" charset="0"/>
              </a:rPr>
            </a:br>
            <a:r>
              <a:rPr lang="en-US" altLang="en-US" sz="2400" b="0">
                <a:latin typeface="Arial" panose="020B0604020202020204" pitchFamily="34" charset="0"/>
              </a:rPr>
              <a:t>in both arrays and vectors.</a:t>
            </a:r>
            <a:br>
              <a:rPr lang="en-US" altLang="en-US" sz="2400" b="0">
                <a:latin typeface="Arial" panose="020B0604020202020204" pitchFamily="34" charset="0"/>
              </a:rPr>
            </a:br>
            <a:endParaRPr lang="en-US" altLang="en-US" sz="400" b="0">
              <a:latin typeface="Arial" panose="020B0604020202020204" pitchFamily="34" charset="0"/>
            </a:endParaRPr>
          </a:p>
          <a:p>
            <a:pPr eaLnBrk="1" hangingPunct="1">
              <a:spcBef>
                <a:spcPct val="50000"/>
              </a:spcBef>
            </a:pPr>
            <a:r>
              <a:rPr lang="en-US" altLang="en-US" sz="2400" b="0">
                <a:latin typeface="Arial" panose="020B0604020202020204" pitchFamily="34" charset="0"/>
              </a:rPr>
              <a:t>   (We will get to vectors a bit later</a:t>
            </a:r>
            <a:br>
              <a:rPr lang="en-US" altLang="en-US" sz="2400" b="0">
                <a:latin typeface="Arial" panose="020B0604020202020204" pitchFamily="34" charset="0"/>
              </a:rPr>
            </a:br>
            <a:r>
              <a:rPr lang="en-US" altLang="en-US" sz="2400" b="0">
                <a:latin typeface="Arial" panose="020B0604020202020204" pitchFamily="34" charset="0"/>
              </a:rPr>
              <a:t>but the algorithms are the same)</a:t>
            </a:r>
          </a:p>
          <a:p>
            <a:pPr eaLnBrk="1" hangingPunct="1">
              <a:spcBef>
                <a:spcPct val="50000"/>
              </a:spcBef>
            </a:pPr>
            <a:endParaRPr lang="en-US" altLang="en-US" sz="2400">
              <a:latin typeface="Arial" panose="020B0604020202020204" pitchFamily="34" charset="0"/>
            </a:endParaRPr>
          </a:p>
          <a:p>
            <a:pPr lvl="3" algn="l" eaLnBrk="1" hangingPunct="1"/>
            <a:endParaRPr lang="en-US" altLang="en-US" sz="240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89091" name="Rectangle 2"/>
          <p:cNvSpPr>
            <a:spLocks noGrp="1" noChangeArrowheads="1"/>
          </p:cNvSpPr>
          <p:nvPr>
            <p:ph type="title"/>
          </p:nvPr>
        </p:nvSpPr>
        <p:spPr/>
        <p:txBody>
          <a:bodyPr/>
          <a:lstStyle/>
          <a:p>
            <a:pPr eaLnBrk="1" hangingPunct="1"/>
            <a:r>
              <a:rPr lang="en-US" altLang="en-US"/>
              <a:t>Common Algorithms – Filling</a:t>
            </a:r>
          </a:p>
        </p:txBody>
      </p:sp>
      <p:sp>
        <p:nvSpPr>
          <p:cNvPr id="89092"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89093" name="Rectangle 4"/>
          <p:cNvSpPr>
            <a:spLocks noChangeArrowheads="1"/>
          </p:cNvSpPr>
          <p:nvPr/>
        </p:nvSpPr>
        <p:spPr bwMode="auto">
          <a:xfrm>
            <a:off x="203200" y="646122"/>
            <a:ext cx="8505825" cy="55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50000"/>
              </a:spcBef>
            </a:pPr>
            <a:endParaRPr lang="en-US" altLang="en-US" sz="2400" b="0" dirty="0">
              <a:latin typeface="Arial" panose="020B0604020202020204" pitchFamily="34" charset="0"/>
            </a:endParaRPr>
          </a:p>
          <a:p>
            <a:pPr algn="l" eaLnBrk="1" hangingPunct="1">
              <a:spcBef>
                <a:spcPct val="50000"/>
              </a:spcBef>
            </a:pPr>
            <a:r>
              <a:rPr lang="en-US" altLang="en-US" sz="2400" b="0" dirty="0">
                <a:latin typeface="Arial" panose="020B0604020202020204" pitchFamily="34" charset="0"/>
              </a:rPr>
              <a:t>	This loop fills an array with zeros:</a:t>
            </a:r>
          </a:p>
          <a:p>
            <a:pPr algn="l" eaLnBrk="1" hangingPunct="1">
              <a:spcBef>
                <a:spcPct val="50000"/>
              </a:spcBef>
            </a:pPr>
            <a:r>
              <a:rPr lang="en-US" altLang="en-US" sz="2400" dirty="0"/>
              <a:t>	for (</a:t>
            </a:r>
            <a:r>
              <a:rPr lang="en-US" altLang="en-US" sz="2400" dirty="0" err="1"/>
              <a:t>int</a:t>
            </a:r>
            <a:r>
              <a:rPr lang="en-US" altLang="en-US" sz="2400" dirty="0"/>
              <a:t> </a:t>
            </a:r>
            <a:r>
              <a:rPr lang="en-US" altLang="en-US" sz="2400" dirty="0" err="1"/>
              <a:t>i</a:t>
            </a:r>
            <a:r>
              <a:rPr lang="en-US" altLang="en-US" sz="2400" dirty="0"/>
              <a:t> = 0; </a:t>
            </a:r>
            <a:r>
              <a:rPr lang="en-US" altLang="en-US" sz="2400" dirty="0" err="1"/>
              <a:t>i</a:t>
            </a:r>
            <a:r>
              <a:rPr lang="en-US" altLang="en-US" sz="2400" dirty="0"/>
              <a:t> &lt; </a:t>
            </a:r>
            <a:r>
              <a:rPr lang="en-US" altLang="en-US" sz="2800" dirty="0">
                <a:cs typeface="Courier New" panose="02070309020205020404" pitchFamily="49" charset="0"/>
              </a:rPr>
              <a:t>size</a:t>
            </a:r>
            <a:r>
              <a:rPr lang="en-US" altLang="en-US" sz="2400" dirty="0"/>
              <a:t>; </a:t>
            </a:r>
            <a:r>
              <a:rPr lang="en-US" altLang="en-US" sz="2400" dirty="0" err="1"/>
              <a:t>i</a:t>
            </a:r>
            <a:r>
              <a:rPr lang="en-US" altLang="en-US" sz="2400" dirty="0"/>
              <a:t>++)</a:t>
            </a:r>
            <a:br>
              <a:rPr lang="en-US" altLang="en-US" sz="2400" dirty="0"/>
            </a:br>
            <a:r>
              <a:rPr lang="en-US" altLang="en-US" sz="2400" dirty="0"/>
              <a:t>{</a:t>
            </a:r>
            <a:br>
              <a:rPr lang="en-US" altLang="en-US" sz="2400" dirty="0"/>
            </a:br>
            <a:r>
              <a:rPr lang="en-US" altLang="en-US" sz="2400" dirty="0"/>
              <a:t>   values[</a:t>
            </a:r>
            <a:r>
              <a:rPr lang="en-US" altLang="en-US" sz="2400" dirty="0" err="1"/>
              <a:t>i</a:t>
            </a:r>
            <a:r>
              <a:rPr lang="en-US" altLang="en-US" sz="2400" dirty="0"/>
              <a:t>] = 0;</a:t>
            </a:r>
            <a:br>
              <a:rPr lang="en-US" altLang="en-US" sz="2400" dirty="0"/>
            </a:br>
            <a:r>
              <a:rPr lang="en-US" altLang="en-US" sz="2400" dirty="0"/>
              <a:t>}</a:t>
            </a:r>
          </a:p>
          <a:p>
            <a:pPr algn="l" eaLnBrk="1" hangingPunct="1">
              <a:spcBef>
                <a:spcPct val="50000"/>
              </a:spcBef>
            </a:pPr>
            <a:endParaRPr lang="en-US" altLang="en-US" sz="2400" b="0" dirty="0">
              <a:latin typeface="Arial" panose="020B0604020202020204" pitchFamily="34" charset="0"/>
            </a:endParaRPr>
          </a:p>
          <a:p>
            <a:pPr algn="l" eaLnBrk="1" hangingPunct="1">
              <a:spcBef>
                <a:spcPct val="50000"/>
              </a:spcBef>
            </a:pPr>
            <a:r>
              <a:rPr lang="en-US" altLang="en-US" sz="2400" b="0" dirty="0">
                <a:latin typeface="Arial" panose="020B0604020202020204" pitchFamily="34" charset="0"/>
              </a:rPr>
              <a:t>To fill an array with squares (0, 1, 4, 9, 16, ...).</a:t>
            </a:r>
            <a:br>
              <a:rPr lang="en-US" altLang="en-US" sz="2400" b="0" dirty="0">
                <a:latin typeface="Arial" panose="020B0604020202020204" pitchFamily="34" charset="0"/>
              </a:rPr>
            </a:br>
            <a:endParaRPr lang="en-US" altLang="en-US" sz="1600" b="0" dirty="0">
              <a:latin typeface="Arial" panose="020B0604020202020204" pitchFamily="34" charset="0"/>
            </a:endParaRPr>
          </a:p>
          <a:p>
            <a:pPr algn="l" eaLnBrk="1" hangingPunct="1">
              <a:spcBef>
                <a:spcPct val="50000"/>
              </a:spcBef>
            </a:pPr>
            <a:r>
              <a:rPr lang="en-US" altLang="en-US" sz="2400" b="0" dirty="0">
                <a:latin typeface="Arial" panose="020B0604020202020204" pitchFamily="34" charset="0"/>
              </a:rPr>
              <a:t>	</a:t>
            </a:r>
            <a:r>
              <a:rPr lang="en-US" altLang="en-US" sz="2400" dirty="0"/>
              <a:t>for (</a:t>
            </a:r>
            <a:r>
              <a:rPr lang="en-US" altLang="en-US" sz="2400" dirty="0" err="1"/>
              <a:t>int</a:t>
            </a:r>
            <a:r>
              <a:rPr lang="en-US" altLang="en-US" sz="2400" dirty="0"/>
              <a:t> </a:t>
            </a:r>
            <a:r>
              <a:rPr lang="en-US" altLang="en-US" sz="2400" dirty="0" err="1"/>
              <a:t>i</a:t>
            </a:r>
            <a:r>
              <a:rPr lang="en-US" altLang="en-US" sz="2400" dirty="0"/>
              <a:t> = 0; </a:t>
            </a:r>
            <a:r>
              <a:rPr lang="en-US" altLang="en-US" sz="2400" dirty="0" err="1"/>
              <a:t>i</a:t>
            </a:r>
            <a:r>
              <a:rPr lang="en-US" altLang="en-US" sz="2400" dirty="0"/>
              <a:t> &lt; </a:t>
            </a:r>
            <a:r>
              <a:rPr lang="en-US" altLang="en-US" sz="2800" dirty="0">
                <a:cs typeface="Courier New" panose="02070309020205020404" pitchFamily="49" charset="0"/>
              </a:rPr>
              <a:t>size</a:t>
            </a:r>
            <a:r>
              <a:rPr lang="en-US" altLang="en-US" sz="2000" dirty="0"/>
              <a:t>;</a:t>
            </a:r>
            <a:r>
              <a:rPr lang="en-US" altLang="en-US" sz="2400" dirty="0"/>
              <a:t> </a:t>
            </a:r>
            <a:r>
              <a:rPr lang="en-US" altLang="en-US" sz="2400" dirty="0" err="1"/>
              <a:t>i</a:t>
            </a:r>
            <a:r>
              <a:rPr lang="en-US" altLang="en-US" sz="2400" dirty="0"/>
              <a:t>++)</a:t>
            </a:r>
            <a:br>
              <a:rPr lang="en-US" altLang="en-US" sz="2400" dirty="0"/>
            </a:br>
            <a:r>
              <a:rPr lang="en-US" altLang="en-US" sz="2400" dirty="0"/>
              <a:t>{</a:t>
            </a:r>
            <a:br>
              <a:rPr lang="en-US" altLang="en-US" sz="2400" dirty="0"/>
            </a:br>
            <a:r>
              <a:rPr lang="en-US" altLang="en-US" sz="2400" dirty="0"/>
              <a:t>   squares[</a:t>
            </a:r>
            <a:r>
              <a:rPr lang="en-US" altLang="en-US" sz="2400" dirty="0" err="1"/>
              <a:t>i</a:t>
            </a:r>
            <a:r>
              <a:rPr lang="en-US" altLang="en-US" sz="2400" dirty="0"/>
              <a:t>] = </a:t>
            </a:r>
            <a:r>
              <a:rPr lang="en-US" altLang="en-US" sz="2400" dirty="0" err="1"/>
              <a:t>i</a:t>
            </a:r>
            <a:r>
              <a:rPr lang="en-US" altLang="en-US" sz="2400" dirty="0"/>
              <a:t> * </a:t>
            </a:r>
            <a:r>
              <a:rPr lang="en-US" altLang="en-US" sz="2400" dirty="0" err="1"/>
              <a:t>i</a:t>
            </a:r>
            <a:r>
              <a:rPr lang="en-US" altLang="en-US" sz="2400" dirty="0"/>
              <a:t>;</a:t>
            </a:r>
            <a:br>
              <a:rPr lang="en-US" altLang="en-US" sz="2400" dirty="0"/>
            </a:br>
            <a:r>
              <a:rPr lang="en-US" altLang="en-US" sz="2400" dirty="0"/>
              <a:t>}</a:t>
            </a:r>
          </a:p>
          <a:p>
            <a:pPr algn="l" eaLnBrk="1" hangingPunct="1">
              <a:spcBef>
                <a:spcPct val="50000"/>
              </a:spcBef>
            </a:pPr>
            <a:endParaRPr lang="en-US" altLang="en-US" sz="2400"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Exercise</a:t>
            </a:r>
          </a:p>
        </p:txBody>
      </p:sp>
      <p:sp>
        <p:nvSpPr>
          <p:cNvPr id="3" name="Content Placeholder 2"/>
          <p:cNvSpPr>
            <a:spLocks noGrp="1"/>
          </p:cNvSpPr>
          <p:nvPr>
            <p:ph idx="1"/>
          </p:nvPr>
        </p:nvSpPr>
        <p:spPr/>
        <p:txBody>
          <a:bodyPr/>
          <a:lstStyle/>
          <a:p>
            <a:r>
              <a:rPr lang="en-US" sz="2400" dirty="0"/>
              <a:t>Using a </a:t>
            </a:r>
            <a:r>
              <a:rPr lang="en-US" sz="2400" dirty="0">
                <a:latin typeface="Courier New" panose="02070309020205020404" pitchFamily="49" charset="0"/>
                <a:cs typeface="Courier New" panose="02070309020205020404" pitchFamily="49" charset="0"/>
              </a:rPr>
              <a:t>for</a:t>
            </a:r>
            <a:r>
              <a:rPr lang="en-US" sz="2400" dirty="0"/>
              <a:t> loop, fill an array a with 0, 1, 2, 0, 1, 2, 0, 1, 2, 0, 1, 2, 0, 1, 2, 0, 1, 2</a:t>
            </a:r>
          </a:p>
          <a:p>
            <a:pPr lvl="1"/>
            <a:r>
              <a:rPr lang="en-US" sz="2000" dirty="0"/>
              <a:t>Hint: you’ll need to increment the loop index by 3, not by 1</a:t>
            </a:r>
          </a:p>
          <a:p>
            <a:endParaRPr lang="en-US" sz="2400" dirty="0"/>
          </a:p>
          <a:p>
            <a:pPr marL="400050" lvl="1" indent="0">
              <a:buNone/>
            </a:pPr>
            <a:r>
              <a:rPr lang="en-US" sz="2400" b="1" dirty="0">
                <a:latin typeface="Courier New" panose="02070309020205020404" pitchFamily="49" charset="0"/>
                <a:cs typeface="Courier New" panose="02070309020205020404" pitchFamily="49" charset="0"/>
              </a:rPr>
              <a:t>for (         ;      ;         )</a:t>
            </a:r>
          </a:p>
          <a:p>
            <a:pPr marL="857250" lvl="2" indent="0">
              <a:buNone/>
            </a:pPr>
            <a:r>
              <a:rPr lang="en-US" b="1" dirty="0">
                <a:latin typeface="Courier New" panose="02070309020205020404" pitchFamily="49" charset="0"/>
                <a:cs typeface="Courier New" panose="02070309020205020404" pitchFamily="49" charset="0"/>
              </a:rPr>
              <a:t>{</a:t>
            </a:r>
          </a:p>
          <a:p>
            <a:pPr marL="1371600" lvl="3" indent="0">
              <a:buNone/>
            </a:pPr>
            <a:r>
              <a:rPr lang="en-US" sz="2400" b="1" dirty="0">
                <a:latin typeface="Courier New" panose="02070309020205020404" pitchFamily="49" charset="0"/>
                <a:cs typeface="Courier New" panose="02070309020205020404" pitchFamily="49" charset="0"/>
              </a:rPr>
              <a:t>	a[      ] =  ;</a:t>
            </a:r>
          </a:p>
          <a:p>
            <a:pPr marL="857250" lvl="2" indent="0">
              <a:buNone/>
            </a:pPr>
            <a:r>
              <a:rPr lang="en-US" b="1" dirty="0">
                <a:latin typeface="Courier New" panose="02070309020205020404" pitchFamily="49" charset="0"/>
                <a:cs typeface="Courier New" panose="02070309020205020404" pitchFamily="49" charset="0"/>
              </a:rPr>
              <a:t>		a[      ] =  ;</a:t>
            </a:r>
          </a:p>
          <a:p>
            <a:pPr marL="857250" lvl="2" indent="0">
              <a:buNone/>
            </a:pPr>
            <a:r>
              <a:rPr lang="en-US" b="1" dirty="0">
                <a:latin typeface="Courier New" panose="02070309020205020404" pitchFamily="49" charset="0"/>
                <a:cs typeface="Courier New" panose="02070309020205020404" pitchFamily="49" charset="0"/>
              </a:rPr>
              <a:t>		a[      ] =  ;</a:t>
            </a:r>
          </a:p>
          <a:p>
            <a:pPr marL="857250" lvl="2" indent="0">
              <a:buNone/>
            </a:pPr>
            <a:r>
              <a:rPr lang="en-US"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528371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91139" name="Rectangle 2"/>
          <p:cNvSpPr>
            <a:spLocks noGrp="1" noChangeArrowheads="1"/>
          </p:cNvSpPr>
          <p:nvPr>
            <p:ph type="title"/>
          </p:nvPr>
        </p:nvSpPr>
        <p:spPr/>
        <p:txBody>
          <a:bodyPr/>
          <a:lstStyle/>
          <a:p>
            <a:pPr eaLnBrk="1" hangingPunct="1"/>
            <a:r>
              <a:rPr lang="en-US" altLang="en-US"/>
              <a:t>Common Algorithms – Copying</a:t>
            </a:r>
          </a:p>
        </p:txBody>
      </p:sp>
      <p:sp>
        <p:nvSpPr>
          <p:cNvPr id="91140"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91141" name="Rectangle 4"/>
          <p:cNvSpPr>
            <a:spLocks noChangeArrowheads="1"/>
          </p:cNvSpPr>
          <p:nvPr/>
        </p:nvSpPr>
        <p:spPr bwMode="auto">
          <a:xfrm>
            <a:off x="149938" y="1033921"/>
            <a:ext cx="8835441" cy="577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50000"/>
              </a:spcBef>
            </a:pPr>
            <a:r>
              <a:rPr lang="en-US" altLang="en-US" sz="2400" b="0" dirty="0">
                <a:latin typeface="Arial" panose="020B0604020202020204" pitchFamily="34" charset="0"/>
              </a:rPr>
              <a:t>Consider these two arrays:</a:t>
            </a:r>
          </a:p>
          <a:p>
            <a:pPr algn="l" eaLnBrk="1" hangingPunct="1">
              <a:spcBef>
                <a:spcPct val="50000"/>
              </a:spcBef>
            </a:pPr>
            <a:endParaRPr lang="en-US" altLang="en-US" sz="2400" b="0" dirty="0">
              <a:latin typeface="Arial" panose="020B0604020202020204" pitchFamily="34" charset="0"/>
            </a:endParaRPr>
          </a:p>
          <a:p>
            <a:pPr lvl="1" algn="l" eaLnBrk="1" hangingPunct="1">
              <a:lnSpc>
                <a:spcPct val="50000"/>
              </a:lnSpc>
              <a:spcBef>
                <a:spcPct val="50000"/>
              </a:spcBef>
            </a:pPr>
            <a:r>
              <a:rPr lang="en-US" altLang="en-US" sz="2400" dirty="0" err="1"/>
              <a:t>int</a:t>
            </a:r>
            <a:r>
              <a:rPr lang="en-US" altLang="en-US" sz="2400" dirty="0"/>
              <a:t> squares[5] = { 0, 1, 4, 9, 16 };</a:t>
            </a:r>
          </a:p>
          <a:p>
            <a:pPr lvl="1" algn="l" eaLnBrk="1" hangingPunct="1">
              <a:lnSpc>
                <a:spcPct val="50000"/>
              </a:lnSpc>
              <a:spcBef>
                <a:spcPct val="50000"/>
              </a:spcBef>
            </a:pPr>
            <a:r>
              <a:rPr lang="en-US" altLang="en-US" sz="2400" dirty="0" err="1"/>
              <a:t>int</a:t>
            </a:r>
            <a:r>
              <a:rPr lang="en-US" altLang="en-US" sz="2400" dirty="0"/>
              <a:t> </a:t>
            </a:r>
            <a:r>
              <a:rPr lang="en-US" altLang="en-US" sz="2400" dirty="0" err="1"/>
              <a:t>lucky</a:t>
            </a:r>
            <a:r>
              <a:rPr lang="en-US" altLang="en-US" sz="2400" b="0" dirty="0" err="1"/>
              <a:t>_</a:t>
            </a:r>
            <a:r>
              <a:rPr lang="en-US" altLang="en-US" sz="2400" dirty="0" err="1"/>
              <a:t>numbers</a:t>
            </a:r>
            <a:r>
              <a:rPr lang="en-US" altLang="en-US" sz="2400" dirty="0"/>
              <a:t>[5];</a:t>
            </a:r>
          </a:p>
          <a:p>
            <a:pPr lvl="1" algn="l" eaLnBrk="1" hangingPunct="1">
              <a:spcBef>
                <a:spcPct val="50000"/>
              </a:spcBef>
            </a:pPr>
            <a:endParaRPr lang="en-US" altLang="en-US" sz="2400" b="0" dirty="0">
              <a:latin typeface="Arial" panose="020B0604020202020204" pitchFamily="34" charset="0"/>
            </a:endParaRPr>
          </a:p>
          <a:p>
            <a:pPr lvl="1" algn="l" eaLnBrk="1" hangingPunct="1">
              <a:spcBef>
                <a:spcPct val="50000"/>
              </a:spcBef>
            </a:pPr>
            <a:r>
              <a:rPr lang="en-US" altLang="en-US" sz="2400" b="0" dirty="0">
                <a:latin typeface="Arial" panose="020B0604020202020204" pitchFamily="34" charset="0"/>
              </a:rPr>
              <a:t>How can we copy the values from </a:t>
            </a:r>
            <a:r>
              <a:rPr lang="en-US" altLang="en-US" dirty="0"/>
              <a:t>squares</a:t>
            </a:r>
            <a:br>
              <a:rPr lang="en-US" altLang="en-US" sz="2400" b="0" dirty="0">
                <a:latin typeface="Arial" panose="020B0604020202020204" pitchFamily="34" charset="0"/>
              </a:rPr>
            </a:br>
            <a:r>
              <a:rPr lang="en-US" altLang="en-US" sz="2400" b="0" dirty="0">
                <a:latin typeface="Arial" panose="020B0604020202020204" pitchFamily="34" charset="0"/>
              </a:rPr>
              <a:t>		to </a:t>
            </a:r>
            <a:r>
              <a:rPr lang="en-US" altLang="en-US" dirty="0" err="1"/>
              <a:t>lucky</a:t>
            </a:r>
            <a:r>
              <a:rPr lang="en-US" altLang="en-US" b="0" dirty="0" err="1"/>
              <a:t>_</a:t>
            </a:r>
            <a:r>
              <a:rPr lang="en-US" altLang="en-US" dirty="0" err="1"/>
              <a:t>numbers</a:t>
            </a:r>
            <a:r>
              <a:rPr lang="en-US" altLang="en-US" sz="2400" b="0" dirty="0">
                <a:latin typeface="Arial" panose="020B0604020202020204" pitchFamily="34" charset="0"/>
              </a:rPr>
              <a:t>?</a:t>
            </a:r>
          </a:p>
          <a:p>
            <a:pPr algn="l" eaLnBrk="1" hangingPunct="1">
              <a:spcBef>
                <a:spcPct val="50000"/>
              </a:spcBef>
            </a:pPr>
            <a:r>
              <a:rPr lang="en-US" altLang="en-US" sz="2400" b="0" dirty="0">
                <a:latin typeface="Arial" panose="020B0604020202020204" pitchFamily="34" charset="0"/>
              </a:rPr>
              <a:t>Let’s try what seems right and easy…</a:t>
            </a:r>
          </a:p>
          <a:p>
            <a:pPr lvl="1" algn="l" eaLnBrk="1" hangingPunct="1">
              <a:lnSpc>
                <a:spcPct val="100000"/>
              </a:lnSpc>
              <a:spcBef>
                <a:spcPct val="50000"/>
              </a:spcBef>
            </a:pPr>
            <a:r>
              <a:rPr lang="en-US" altLang="en-US" sz="2400" dirty="0"/>
              <a:t>squares = </a:t>
            </a:r>
            <a:r>
              <a:rPr lang="en-US" altLang="en-US" sz="2400" dirty="0" err="1"/>
              <a:t>lucky</a:t>
            </a:r>
            <a:r>
              <a:rPr lang="en-US" altLang="en-US" sz="2400" b="0" dirty="0" err="1"/>
              <a:t>_</a:t>
            </a:r>
            <a:r>
              <a:rPr lang="en-US" altLang="en-US" sz="2400" dirty="0" err="1"/>
              <a:t>numbers</a:t>
            </a:r>
            <a:r>
              <a:rPr lang="en-US" altLang="en-US" sz="2400" dirty="0"/>
              <a:t>;</a:t>
            </a:r>
            <a:r>
              <a:rPr lang="en-US" altLang="en-US" sz="2400" b="0" dirty="0">
                <a:latin typeface="Arial" panose="020B0604020202020204" pitchFamily="34" charset="0"/>
              </a:rPr>
              <a:t>					…and </a:t>
            </a:r>
            <a:r>
              <a:rPr lang="en-US" altLang="en-US" sz="2400" b="0" dirty="0">
                <a:solidFill>
                  <a:srgbClr val="FF0000"/>
                </a:solidFill>
                <a:latin typeface="Arial" panose="020B0604020202020204" pitchFamily="34" charset="0"/>
              </a:rPr>
              <a:t>wrong!</a:t>
            </a:r>
          </a:p>
          <a:p>
            <a:pPr lvl="2" algn="l" eaLnBrk="1" hangingPunct="1">
              <a:spcBef>
                <a:spcPct val="50000"/>
              </a:spcBef>
            </a:pPr>
            <a:r>
              <a:rPr lang="en-US" altLang="en-US" sz="2400" b="0" dirty="0">
                <a:solidFill>
                  <a:srgbClr val="FF0000"/>
                </a:solidFill>
                <a:latin typeface="Arial" panose="020B0604020202020204" pitchFamily="34" charset="0"/>
              </a:rPr>
              <a:t>			  </a:t>
            </a:r>
            <a:r>
              <a:rPr lang="en-US" altLang="en-US" sz="2400" b="0" i="1" dirty="0">
                <a:solidFill>
                  <a:srgbClr val="FF0000"/>
                </a:solidFill>
                <a:latin typeface="Arial" panose="020B0604020202020204" pitchFamily="34" charset="0"/>
              </a:rPr>
              <a:t>You cannot assign arrays!</a:t>
            </a:r>
          </a:p>
          <a:p>
            <a:pPr lvl="2" algn="l" eaLnBrk="1" hangingPunct="1">
              <a:spcBef>
                <a:spcPct val="50000"/>
              </a:spcBef>
            </a:pPr>
            <a:r>
              <a:rPr lang="en-US" altLang="en-US" sz="2400" b="0" i="1" dirty="0">
                <a:solidFill>
                  <a:srgbClr val="FF0000"/>
                </a:solidFill>
                <a:latin typeface="Arial" panose="020B0604020202020204" pitchFamily="34" charset="0"/>
              </a:rPr>
              <a:t>The compiler will report a syntax error.</a:t>
            </a:r>
          </a:p>
          <a:p>
            <a:pPr lvl="1" algn="l" eaLnBrk="1" hangingPunct="1">
              <a:spcBef>
                <a:spcPct val="50000"/>
              </a:spcBef>
            </a:pPr>
            <a:endParaRPr lang="en-US" altLang="en-US" sz="2400" b="0"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93187" name="Rectangle 2"/>
          <p:cNvSpPr>
            <a:spLocks noGrp="1" noChangeArrowheads="1"/>
          </p:cNvSpPr>
          <p:nvPr>
            <p:ph type="title"/>
          </p:nvPr>
        </p:nvSpPr>
        <p:spPr>
          <a:xfrm>
            <a:off x="-1" y="152400"/>
            <a:ext cx="8210939" cy="533400"/>
          </a:xfrm>
        </p:spPr>
        <p:txBody>
          <a:bodyPr/>
          <a:lstStyle/>
          <a:p>
            <a:pPr eaLnBrk="1" hangingPunct="1"/>
            <a:r>
              <a:rPr lang="en-US" altLang="en-US" dirty="0"/>
              <a:t>Common Algorithms – Copying Requires a Loop</a:t>
            </a:r>
          </a:p>
        </p:txBody>
      </p:sp>
      <p:sp>
        <p:nvSpPr>
          <p:cNvPr id="93189" name="Rectangle 4"/>
          <p:cNvSpPr>
            <a:spLocks noChangeArrowheads="1"/>
          </p:cNvSpPr>
          <p:nvPr/>
        </p:nvSpPr>
        <p:spPr bwMode="auto">
          <a:xfrm>
            <a:off x="72150" y="765856"/>
            <a:ext cx="8505825" cy="426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spcBef>
                <a:spcPts val="0"/>
              </a:spcBef>
            </a:pPr>
            <a:endParaRPr lang="en-US" altLang="en-US" sz="500" b="0" dirty="0">
              <a:cs typeface="Courier New" panose="02070309020205020404" pitchFamily="49" charset="0"/>
            </a:endParaRPr>
          </a:p>
          <a:p>
            <a:pPr lvl="1" algn="l" eaLnBrk="1" hangingPunct="1">
              <a:lnSpc>
                <a:spcPct val="100000"/>
              </a:lnSpc>
              <a:spcBef>
                <a:spcPts val="0"/>
              </a:spcBef>
            </a:pPr>
            <a:r>
              <a:rPr lang="en-US" altLang="en-US" sz="2400" dirty="0">
                <a:cs typeface="Courier New" panose="02070309020205020404" pitchFamily="49" charset="0"/>
              </a:rPr>
              <a:t>/* you must copy each element individually using a loop! */</a:t>
            </a:r>
          </a:p>
          <a:p>
            <a:pPr lvl="1" algn="l" eaLnBrk="1" hangingPunct="1">
              <a:lnSpc>
                <a:spcPct val="100000"/>
              </a:lnSpc>
              <a:spcBef>
                <a:spcPts val="0"/>
              </a:spcBef>
            </a:pPr>
            <a:endParaRPr lang="en-US" altLang="en-US" sz="2400" dirty="0">
              <a:cs typeface="Courier New" panose="02070309020205020404" pitchFamily="49" charset="0"/>
            </a:endParaRPr>
          </a:p>
          <a:p>
            <a:pPr lvl="1" algn="l" eaLnBrk="1" hangingPunct="1">
              <a:lnSpc>
                <a:spcPct val="100000"/>
              </a:lnSpc>
              <a:spcBef>
                <a:spcPts val="0"/>
              </a:spcBef>
            </a:pPr>
            <a:r>
              <a:rPr lang="en-US" altLang="en-US" sz="2400" dirty="0" err="1">
                <a:cs typeface="Courier New" panose="02070309020205020404" pitchFamily="49" charset="0"/>
              </a:rPr>
              <a:t>int</a:t>
            </a:r>
            <a:r>
              <a:rPr lang="en-US" altLang="en-US" sz="2400" dirty="0">
                <a:cs typeface="Courier New" panose="02070309020205020404" pitchFamily="49" charset="0"/>
              </a:rPr>
              <a:t> squares[5] = { 0, 1, 4, 9, 16 };</a:t>
            </a:r>
          </a:p>
          <a:p>
            <a:pPr lvl="1" algn="l" eaLnBrk="1" hangingPunct="1">
              <a:lnSpc>
                <a:spcPct val="100000"/>
              </a:lnSpc>
              <a:spcBef>
                <a:spcPts val="0"/>
              </a:spcBef>
            </a:pPr>
            <a:r>
              <a:rPr lang="en-US" altLang="en-US" sz="2400" dirty="0" err="1">
                <a:cs typeface="Courier New" panose="02070309020205020404" pitchFamily="49" charset="0"/>
              </a:rPr>
              <a:t>int</a:t>
            </a:r>
            <a:r>
              <a:rPr lang="en-US" altLang="en-US" sz="2400" dirty="0">
                <a:cs typeface="Courier New" panose="02070309020205020404" pitchFamily="49" charset="0"/>
              </a:rPr>
              <a:t> </a:t>
            </a:r>
            <a:r>
              <a:rPr lang="en-US" altLang="en-US" sz="2400" dirty="0" err="1">
                <a:cs typeface="Courier New" panose="02070309020205020404" pitchFamily="49" charset="0"/>
              </a:rPr>
              <a:t>lucky_numbers</a:t>
            </a:r>
            <a:r>
              <a:rPr lang="en-US" altLang="en-US" sz="2400" dirty="0">
                <a:cs typeface="Courier New" panose="02070309020205020404" pitchFamily="49" charset="0"/>
              </a:rPr>
              <a:t>[5];</a:t>
            </a:r>
          </a:p>
          <a:p>
            <a:pPr lvl="1" algn="l" eaLnBrk="1" hangingPunct="1">
              <a:lnSpc>
                <a:spcPct val="100000"/>
              </a:lnSpc>
              <a:spcBef>
                <a:spcPts val="0"/>
              </a:spcBef>
            </a:pPr>
            <a:endParaRPr lang="en-US" altLang="en-US" sz="2400" dirty="0">
              <a:cs typeface="Courier New" panose="02070309020205020404" pitchFamily="49" charset="0"/>
            </a:endParaRPr>
          </a:p>
          <a:p>
            <a:pPr lvl="1" algn="l" eaLnBrk="1" hangingPunct="1">
              <a:lnSpc>
                <a:spcPct val="100000"/>
              </a:lnSpc>
              <a:spcBef>
                <a:spcPts val="0"/>
              </a:spcBef>
            </a:pPr>
            <a:r>
              <a:rPr lang="en-US" altLang="en-US" sz="2400" dirty="0">
                <a:cs typeface="Courier New" panose="02070309020205020404" pitchFamily="49" charset="0"/>
              </a:rPr>
              <a:t>for (</a:t>
            </a:r>
            <a:r>
              <a:rPr lang="en-US" altLang="en-US" sz="2400" dirty="0" err="1">
                <a:cs typeface="Courier New" panose="02070309020205020404" pitchFamily="49" charset="0"/>
              </a:rPr>
              <a:t>int</a:t>
            </a:r>
            <a:r>
              <a:rPr lang="en-US" altLang="en-US" sz="2400" dirty="0">
                <a:cs typeface="Courier New" panose="02070309020205020404" pitchFamily="49" charset="0"/>
              </a:rPr>
              <a:t> </a:t>
            </a:r>
            <a:r>
              <a:rPr lang="en-US" altLang="en-US" sz="2400" dirty="0" err="1">
                <a:cs typeface="Courier New" panose="02070309020205020404" pitchFamily="49" charset="0"/>
              </a:rPr>
              <a:t>i</a:t>
            </a:r>
            <a:r>
              <a:rPr lang="en-US" altLang="en-US" sz="2400" dirty="0">
                <a:cs typeface="Courier New" panose="02070309020205020404" pitchFamily="49" charset="0"/>
              </a:rPr>
              <a:t> = 0; </a:t>
            </a:r>
            <a:r>
              <a:rPr lang="en-US" altLang="en-US" sz="2400" dirty="0" err="1">
                <a:cs typeface="Courier New" panose="02070309020205020404" pitchFamily="49" charset="0"/>
              </a:rPr>
              <a:t>i</a:t>
            </a:r>
            <a:r>
              <a:rPr lang="en-US" altLang="en-US" sz="2400" dirty="0">
                <a:cs typeface="Courier New" panose="02070309020205020404" pitchFamily="49" charset="0"/>
              </a:rPr>
              <a:t> &lt; 5; </a:t>
            </a:r>
            <a:r>
              <a:rPr lang="en-US" altLang="en-US" sz="2400" dirty="0" err="1">
                <a:cs typeface="Courier New" panose="02070309020205020404" pitchFamily="49" charset="0"/>
              </a:rPr>
              <a:t>i</a:t>
            </a:r>
            <a:r>
              <a:rPr lang="en-US" altLang="en-US" sz="2400" dirty="0">
                <a:cs typeface="Courier New" panose="02070309020205020404" pitchFamily="49" charset="0"/>
              </a:rPr>
              <a:t>++)</a:t>
            </a:r>
            <a:br>
              <a:rPr lang="en-US" altLang="en-US" sz="2400" dirty="0">
                <a:cs typeface="Courier New" panose="02070309020205020404" pitchFamily="49" charset="0"/>
              </a:rPr>
            </a:br>
            <a:r>
              <a:rPr lang="en-US" altLang="en-US" sz="2400" dirty="0">
                <a:cs typeface="Courier New" panose="02070309020205020404" pitchFamily="49" charset="0"/>
              </a:rPr>
              <a:t>{</a:t>
            </a:r>
            <a:br>
              <a:rPr lang="en-US" altLang="en-US" sz="2400" dirty="0">
                <a:cs typeface="Courier New" panose="02070309020205020404" pitchFamily="49" charset="0"/>
              </a:rPr>
            </a:br>
            <a:r>
              <a:rPr lang="en-US" altLang="en-US" sz="2400" dirty="0">
                <a:cs typeface="Courier New" panose="02070309020205020404" pitchFamily="49" charset="0"/>
              </a:rPr>
              <a:t>   </a:t>
            </a:r>
            <a:r>
              <a:rPr lang="en-US" altLang="en-US" sz="2400" dirty="0" err="1">
                <a:cs typeface="Courier New" panose="02070309020205020404" pitchFamily="49" charset="0"/>
              </a:rPr>
              <a:t>lucky_numbers</a:t>
            </a:r>
            <a:r>
              <a:rPr lang="en-US" altLang="en-US" sz="2400" dirty="0">
                <a:cs typeface="Courier New" panose="02070309020205020404" pitchFamily="49" charset="0"/>
              </a:rPr>
              <a:t>[</a:t>
            </a:r>
            <a:r>
              <a:rPr lang="en-US" altLang="en-US" sz="2400" dirty="0" err="1">
                <a:cs typeface="Courier New" panose="02070309020205020404" pitchFamily="49" charset="0"/>
              </a:rPr>
              <a:t>i</a:t>
            </a:r>
            <a:r>
              <a:rPr lang="en-US" altLang="en-US" sz="2400" dirty="0">
                <a:cs typeface="Courier New" panose="02070309020205020404" pitchFamily="49" charset="0"/>
              </a:rPr>
              <a:t>] = squares[</a:t>
            </a:r>
            <a:r>
              <a:rPr lang="en-US" altLang="en-US" sz="2400" dirty="0" err="1">
                <a:cs typeface="Courier New" panose="02070309020205020404" pitchFamily="49" charset="0"/>
              </a:rPr>
              <a:t>i</a:t>
            </a:r>
            <a:r>
              <a:rPr lang="en-US" altLang="en-US" sz="2400" dirty="0">
                <a:cs typeface="Courier New" panose="02070309020205020404" pitchFamily="49" charset="0"/>
              </a:rPr>
              <a:t>]; </a:t>
            </a:r>
            <a:br>
              <a:rPr lang="en-US" altLang="en-US" sz="2400" dirty="0">
                <a:cs typeface="Courier New" panose="02070309020205020404" pitchFamily="49" charset="0"/>
              </a:rPr>
            </a:br>
            <a:r>
              <a:rPr lang="en-US" altLang="en-US" sz="2400" dirty="0">
                <a:cs typeface="Courier New" panose="02070309020205020404" pitchFamily="49" charset="0"/>
              </a:rPr>
              <a:t>}</a:t>
            </a:r>
          </a:p>
          <a:p>
            <a:pPr lvl="1" algn="l" eaLnBrk="1" hangingPunct="1">
              <a:lnSpc>
                <a:spcPct val="100000"/>
              </a:lnSpc>
              <a:spcBef>
                <a:spcPts val="0"/>
              </a:spcBef>
            </a:pPr>
            <a:r>
              <a:rPr lang="en-US" altLang="en-US" b="0" dirty="0">
                <a:cs typeface="Courier New" panose="02070309020205020404" pitchFamily="49" charset="0"/>
              </a:rPr>
              <a:t>			</a:t>
            </a:r>
            <a:endParaRPr lang="en-US" altLang="en-US" sz="2400" dirty="0">
              <a:cs typeface="Courier New" panose="02070309020205020404" pitchFamily="49" charset="0"/>
            </a:endParaRPr>
          </a:p>
        </p:txBody>
      </p:sp>
      <p:pic>
        <p:nvPicPr>
          <p:cNvPr id="5" name="Picture 4" descr="Picture showing an arrow for each element of first array being copied to each element of second array."/>
          <p:cNvPicPr>
            <a:picLocks noChangeAspect="1"/>
          </p:cNvPicPr>
          <p:nvPr/>
        </p:nvPicPr>
        <p:blipFill>
          <a:blip r:embed="rId2"/>
          <a:stretch>
            <a:fillRect/>
          </a:stretch>
        </p:blipFill>
        <p:spPr>
          <a:xfrm>
            <a:off x="1851584" y="4399868"/>
            <a:ext cx="4946956" cy="1814319"/>
          </a:xfrm>
          <a:prstGeom prst="rect">
            <a:avLst/>
          </a:prstGeom>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u="sng" dirty="0">
                <a:solidFill>
                  <a:srgbClr val="FF0000"/>
                </a:solidFill>
              </a:rPr>
              <a:t>Arrays</a:t>
            </a:r>
          </a:p>
          <a:p>
            <a:pPr marL="514350" indent="-514350">
              <a:buFont typeface="+mj-lt"/>
              <a:buAutoNum type="arabicPeriod"/>
            </a:pPr>
            <a:r>
              <a:rPr lang="en-US" sz="2800" dirty="0"/>
              <a:t>Common array algorithms</a:t>
            </a:r>
          </a:p>
          <a:p>
            <a:pPr marL="514350" indent="-514350">
              <a:buFont typeface="+mj-lt"/>
              <a:buAutoNum type="arabicPeriod"/>
            </a:pPr>
            <a:r>
              <a:rPr lang="en-US" sz="2800" dirty="0"/>
              <a:t>Arrays / functions</a:t>
            </a:r>
          </a:p>
          <a:p>
            <a:pPr marL="514350" indent="-514350">
              <a:buFont typeface="+mj-lt"/>
              <a:buAutoNum type="arabicPeriod"/>
            </a:pPr>
            <a:r>
              <a:rPr lang="en-US" sz="2800" dirty="0"/>
              <a:t>Problem solving: adapting algorithms</a:t>
            </a:r>
          </a:p>
          <a:p>
            <a:pPr marL="514350" indent="-514350">
              <a:buFont typeface="+mj-lt"/>
              <a:buAutoNum type="arabicPeriod"/>
            </a:pPr>
            <a:r>
              <a:rPr lang="en-US" sz="2800" dirty="0"/>
              <a:t>Problem solving: discovering algorithms</a:t>
            </a:r>
          </a:p>
          <a:p>
            <a:pPr marL="514350" indent="-514350">
              <a:buFont typeface="+mj-lt"/>
              <a:buAutoNum type="arabicPeriod"/>
            </a:pPr>
            <a:r>
              <a:rPr lang="en-US" sz="2800" dirty="0"/>
              <a:t>2D arrays</a:t>
            </a:r>
          </a:p>
          <a:p>
            <a:pPr marL="514350" indent="-514350">
              <a:buFont typeface="+mj-lt"/>
              <a:buAutoNum type="arabicPeriod"/>
            </a:pPr>
            <a:r>
              <a:rPr lang="en-US" sz="2800" dirty="0"/>
              <a:t>Vectors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82013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3427" name="Rectangle 2"/>
          <p:cNvSpPr>
            <a:spLocks noGrp="1" noChangeArrowheads="1"/>
          </p:cNvSpPr>
          <p:nvPr>
            <p:ph type="title"/>
          </p:nvPr>
        </p:nvSpPr>
        <p:spPr/>
        <p:txBody>
          <a:bodyPr/>
          <a:lstStyle/>
          <a:p>
            <a:pPr eaLnBrk="1" hangingPunct="1"/>
            <a:r>
              <a:rPr lang="en-US" altLang="en-US"/>
              <a:t>Common Algorithms – Sum and Average Value</a:t>
            </a:r>
          </a:p>
        </p:txBody>
      </p:sp>
      <p:sp>
        <p:nvSpPr>
          <p:cNvPr id="103428"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03429" name="Rectangle 4"/>
          <p:cNvSpPr>
            <a:spLocks noChangeArrowheads="1"/>
          </p:cNvSpPr>
          <p:nvPr/>
        </p:nvSpPr>
        <p:spPr bwMode="auto">
          <a:xfrm>
            <a:off x="288925" y="1041400"/>
            <a:ext cx="9028113" cy="502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b="0" dirty="0">
                <a:latin typeface="Arial" panose="020B0604020202020204" pitchFamily="34" charset="0"/>
              </a:rPr>
              <a:t>	You have already seen the algorithm</a:t>
            </a:r>
            <a:br>
              <a:rPr lang="en-US" altLang="en-US" sz="2400" b="0" dirty="0">
                <a:latin typeface="Arial" panose="020B0604020202020204" pitchFamily="34" charset="0"/>
              </a:rPr>
            </a:br>
            <a:r>
              <a:rPr lang="en-US" altLang="en-US" sz="2400" b="0" dirty="0">
                <a:latin typeface="Arial" panose="020B0604020202020204" pitchFamily="34" charset="0"/>
              </a:rPr>
              <a:t>for computing the sum and average of a set of data.</a:t>
            </a:r>
            <a:br>
              <a:rPr lang="en-US" altLang="en-US" sz="2400" b="0" dirty="0">
                <a:latin typeface="Arial" panose="020B0604020202020204" pitchFamily="34" charset="0"/>
              </a:rPr>
            </a:br>
            <a:r>
              <a:rPr lang="en-US" altLang="en-US" sz="2400" b="0" dirty="0">
                <a:latin typeface="Arial" panose="020B0604020202020204" pitchFamily="34" charset="0"/>
              </a:rPr>
              <a:t>The algorithm is the same when the data is stored in an array.</a:t>
            </a:r>
          </a:p>
          <a:p>
            <a:pPr algn="l" eaLnBrk="1" hangingPunct="1"/>
            <a:endParaRPr lang="en-US" altLang="en-US" sz="2400" dirty="0"/>
          </a:p>
          <a:p>
            <a:pPr algn="l" eaLnBrk="1" hangingPunct="1"/>
            <a:r>
              <a:rPr lang="en-US" altLang="en-US" sz="2400" dirty="0"/>
              <a:t>	double total = 0;</a:t>
            </a:r>
          </a:p>
          <a:p>
            <a:pPr algn="l" eaLnBrk="1" hangingPunct="1"/>
            <a:r>
              <a:rPr lang="en-US" altLang="en-US" sz="2400" dirty="0"/>
              <a:t>	for (</a:t>
            </a:r>
            <a:r>
              <a:rPr lang="en-US" altLang="en-US" sz="2400" dirty="0" err="1"/>
              <a:t>int</a:t>
            </a:r>
            <a:r>
              <a:rPr lang="en-US" altLang="en-US" sz="2400" dirty="0"/>
              <a:t> </a:t>
            </a:r>
            <a:r>
              <a:rPr lang="en-US" altLang="en-US" sz="2400" dirty="0" err="1"/>
              <a:t>i</a:t>
            </a:r>
            <a:r>
              <a:rPr lang="en-US" altLang="en-US" sz="2400" dirty="0"/>
              <a:t> = 0; </a:t>
            </a:r>
            <a:r>
              <a:rPr lang="en-US" altLang="en-US" sz="2400" dirty="0" err="1"/>
              <a:t>i</a:t>
            </a:r>
            <a:r>
              <a:rPr lang="en-US" altLang="en-US" sz="2400" dirty="0"/>
              <a:t> &lt; </a:t>
            </a:r>
            <a:r>
              <a:rPr lang="en-US" altLang="en-US" sz="2800" dirty="0">
                <a:cs typeface="Courier New" panose="02070309020205020404" pitchFamily="49" charset="0"/>
              </a:rPr>
              <a:t>size</a:t>
            </a:r>
            <a:r>
              <a:rPr lang="en-US" altLang="en-US" sz="2400" dirty="0"/>
              <a:t>; </a:t>
            </a:r>
            <a:r>
              <a:rPr lang="en-US" altLang="en-US" sz="2400" dirty="0" err="1"/>
              <a:t>i</a:t>
            </a:r>
            <a:r>
              <a:rPr lang="en-US" altLang="en-US" sz="2400" dirty="0"/>
              <a:t>++)</a:t>
            </a:r>
          </a:p>
          <a:p>
            <a:pPr algn="l" eaLnBrk="1" hangingPunct="1"/>
            <a:r>
              <a:rPr lang="en-US" altLang="en-US" sz="2400" dirty="0"/>
              <a:t>	{</a:t>
            </a:r>
          </a:p>
          <a:p>
            <a:pPr algn="l" eaLnBrk="1" hangingPunct="1"/>
            <a:r>
              <a:rPr lang="en-US" altLang="en-US" sz="2400" dirty="0"/>
              <a:t>	   total = total + values[</a:t>
            </a:r>
            <a:r>
              <a:rPr lang="en-US" altLang="en-US" sz="2400" dirty="0" err="1"/>
              <a:t>i</a:t>
            </a:r>
            <a:r>
              <a:rPr lang="en-US" altLang="en-US" sz="2400" dirty="0"/>
              <a:t>];</a:t>
            </a:r>
          </a:p>
          <a:p>
            <a:pPr algn="l" eaLnBrk="1" hangingPunct="1"/>
            <a:r>
              <a:rPr lang="en-US" altLang="en-US" sz="2400" dirty="0"/>
              <a:t>	}</a:t>
            </a:r>
          </a:p>
          <a:p>
            <a:pPr algn="l" eaLnBrk="1" hangingPunct="1"/>
            <a:endParaRPr lang="en-US" altLang="en-US" sz="2400" dirty="0"/>
          </a:p>
          <a:p>
            <a:pPr algn="l" eaLnBrk="1" hangingPunct="1"/>
            <a:endParaRPr lang="en-US" altLang="en-US" sz="2400" dirty="0"/>
          </a:p>
          <a:p>
            <a:pPr algn="l" eaLnBrk="1" hangingPunct="1"/>
            <a:r>
              <a:rPr lang="en-US" altLang="en-US" sz="2400" b="0" dirty="0">
                <a:latin typeface="Arial" panose="020B0604020202020204" pitchFamily="34" charset="0"/>
              </a:rPr>
              <a:t>	The average is just arithmetic:</a:t>
            </a:r>
          </a:p>
          <a:p>
            <a:pPr algn="l" eaLnBrk="1" hangingPunct="1"/>
            <a:endParaRPr lang="en-US" altLang="en-US" sz="700" b="0" dirty="0">
              <a:latin typeface="StempelGaramond-Roman" charset="0"/>
            </a:endParaRPr>
          </a:p>
          <a:p>
            <a:pPr algn="l" eaLnBrk="1" hangingPunct="1"/>
            <a:r>
              <a:rPr lang="en-US" altLang="en-US" sz="2400" dirty="0"/>
              <a:t>	double average = total / </a:t>
            </a:r>
            <a:r>
              <a:rPr lang="en-US" altLang="en-US" sz="2800" dirty="0">
                <a:cs typeface="Courier New" panose="02070309020205020404" pitchFamily="49" charset="0"/>
              </a:rPr>
              <a:t>size</a:t>
            </a:r>
            <a:r>
              <a:rPr lang="en-US" altLang="en-US" sz="24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6499" name="Rectangle 2"/>
          <p:cNvSpPr>
            <a:spLocks noGrp="1" noChangeArrowheads="1"/>
          </p:cNvSpPr>
          <p:nvPr>
            <p:ph type="title"/>
          </p:nvPr>
        </p:nvSpPr>
        <p:spPr/>
        <p:txBody>
          <a:bodyPr/>
          <a:lstStyle/>
          <a:p>
            <a:pPr eaLnBrk="1" hangingPunct="1"/>
            <a:r>
              <a:rPr lang="en-US" altLang="en-US" dirty="0"/>
              <a:t>Common Algorithms – Maximum</a:t>
            </a:r>
          </a:p>
        </p:txBody>
      </p:sp>
      <p:sp>
        <p:nvSpPr>
          <p:cNvPr id="106500"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06501" name="Rectangle 4"/>
          <p:cNvSpPr>
            <a:spLocks noChangeArrowheads="1"/>
          </p:cNvSpPr>
          <p:nvPr/>
        </p:nvSpPr>
        <p:spPr bwMode="auto">
          <a:xfrm>
            <a:off x="336550" y="1041400"/>
            <a:ext cx="8505825" cy="4782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b="0" dirty="0">
                <a:latin typeface="Arial" panose="020B0604020202020204" pitchFamily="34" charset="0"/>
              </a:rPr>
              <a:t>	To compute the largest value in a vector, keep a variable that stores the largest element that you have encountered, and update it when you find a larger one.</a:t>
            </a:r>
          </a:p>
          <a:p>
            <a:pPr algn="l" eaLnBrk="1" hangingPunct="1"/>
            <a:r>
              <a:rPr lang="en-US" altLang="en-US" sz="2400" dirty="0"/>
              <a:t>	</a:t>
            </a:r>
          </a:p>
          <a:p>
            <a:pPr algn="l" eaLnBrk="1" hangingPunct="1"/>
            <a:r>
              <a:rPr lang="en-US" altLang="en-US" sz="2400" dirty="0"/>
              <a:t>	double largest = values[0];</a:t>
            </a:r>
            <a:br>
              <a:rPr lang="en-US" altLang="en-US" sz="2400" dirty="0"/>
            </a:br>
            <a:r>
              <a:rPr lang="en-US" altLang="en-US" sz="2400" dirty="0"/>
              <a:t>for (</a:t>
            </a:r>
            <a:r>
              <a:rPr lang="en-US" altLang="en-US" sz="2400" dirty="0" err="1"/>
              <a:t>int</a:t>
            </a:r>
            <a:r>
              <a:rPr lang="en-US" altLang="en-US" sz="2400" dirty="0"/>
              <a:t> </a:t>
            </a:r>
            <a:r>
              <a:rPr lang="en-US" altLang="en-US" sz="2400" dirty="0" err="1"/>
              <a:t>i</a:t>
            </a:r>
            <a:r>
              <a:rPr lang="en-US" altLang="en-US" sz="2400" dirty="0"/>
              <a:t> = 1; </a:t>
            </a:r>
            <a:r>
              <a:rPr lang="en-US" altLang="en-US" sz="2400" dirty="0" err="1"/>
              <a:t>i</a:t>
            </a:r>
            <a:r>
              <a:rPr lang="en-US" altLang="en-US" sz="2400" dirty="0"/>
              <a:t> &lt; </a:t>
            </a:r>
            <a:r>
              <a:rPr lang="en-US" altLang="en-US" sz="2800" dirty="0">
                <a:cs typeface="Courier New" panose="02070309020205020404" pitchFamily="49" charset="0"/>
              </a:rPr>
              <a:t>size</a:t>
            </a:r>
            <a:r>
              <a:rPr lang="en-US" altLang="en-US" sz="2400" dirty="0"/>
              <a:t>; </a:t>
            </a:r>
            <a:r>
              <a:rPr lang="en-US" altLang="en-US" sz="2400" dirty="0" err="1"/>
              <a:t>i</a:t>
            </a:r>
            <a:r>
              <a:rPr lang="en-US" altLang="en-US" sz="2400" dirty="0"/>
              <a:t>++)</a:t>
            </a:r>
            <a:br>
              <a:rPr lang="en-US" altLang="en-US" sz="2400" dirty="0"/>
            </a:br>
            <a:r>
              <a:rPr lang="en-US" altLang="en-US" sz="2400" dirty="0"/>
              <a:t>{</a:t>
            </a:r>
            <a:br>
              <a:rPr lang="en-US" altLang="en-US" sz="2400" dirty="0"/>
            </a:br>
            <a:r>
              <a:rPr lang="en-US" altLang="en-US" sz="2400" dirty="0"/>
              <a:t>   if (values[</a:t>
            </a:r>
            <a:r>
              <a:rPr lang="en-US" altLang="en-US" sz="2400" dirty="0" err="1"/>
              <a:t>i</a:t>
            </a:r>
            <a:r>
              <a:rPr lang="en-US" altLang="en-US" sz="2400" dirty="0"/>
              <a:t>] &gt; largest)</a:t>
            </a:r>
            <a:br>
              <a:rPr lang="en-US" altLang="en-US" sz="2400" dirty="0"/>
            </a:br>
            <a:r>
              <a:rPr lang="en-US" altLang="en-US" sz="2400" dirty="0"/>
              <a:t>   {</a:t>
            </a:r>
            <a:br>
              <a:rPr lang="en-US" altLang="en-US" sz="2400" dirty="0"/>
            </a:br>
            <a:r>
              <a:rPr lang="en-US" altLang="en-US" sz="2400" dirty="0"/>
              <a:t>      largest = values[</a:t>
            </a:r>
            <a:r>
              <a:rPr lang="en-US" altLang="en-US" sz="2400" dirty="0" err="1"/>
              <a:t>i</a:t>
            </a:r>
            <a:r>
              <a:rPr lang="en-US" altLang="en-US" sz="2400" dirty="0"/>
              <a:t>];</a:t>
            </a:r>
            <a:br>
              <a:rPr lang="en-US" altLang="en-US" sz="2400" dirty="0"/>
            </a:br>
            <a:r>
              <a:rPr lang="en-US" altLang="en-US" sz="2400" dirty="0"/>
              <a:t>   }</a:t>
            </a:r>
            <a:br>
              <a:rPr lang="en-US" altLang="en-US" sz="2400" dirty="0"/>
            </a:br>
            <a:r>
              <a:rPr lang="en-US" altLang="en-US" sz="2400" dirty="0"/>
              <a:t>}</a:t>
            </a:r>
          </a:p>
          <a:p>
            <a:pPr algn="l" eaLnBrk="1" hangingPunct="1"/>
            <a:endParaRPr lang="en-US" altLang="en-US" sz="1600" dirty="0"/>
          </a:p>
          <a:p>
            <a:pPr algn="l" eaLnBrk="1" hangingPunct="1"/>
            <a:r>
              <a:rPr lang="en-US" altLang="en-US" sz="2400" b="0" dirty="0">
                <a:latin typeface="StempelGaramond-Roman" charset="0"/>
              </a:rPr>
              <a:t>				 </a:t>
            </a:r>
            <a:endParaRPr lang="en-US" altLang="en-US" sz="2400" dirty="0"/>
          </a:p>
          <a:p>
            <a:pPr algn="l" eaLnBrk="1" hangingPunct="1">
              <a:lnSpc>
                <a:spcPct val="50000"/>
              </a:lnSpc>
            </a:pPr>
            <a:r>
              <a:rPr lang="en-US" altLang="en-US" sz="2400" b="0" dirty="0">
                <a:latin typeface="StempelGaramond-Roman"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9571" name="Rectangle 2"/>
          <p:cNvSpPr>
            <a:spLocks noGrp="1" noChangeArrowheads="1"/>
          </p:cNvSpPr>
          <p:nvPr>
            <p:ph type="title"/>
          </p:nvPr>
        </p:nvSpPr>
        <p:spPr/>
        <p:txBody>
          <a:bodyPr/>
          <a:lstStyle/>
          <a:p>
            <a:pPr eaLnBrk="1" hangingPunct="1"/>
            <a:r>
              <a:rPr lang="en-US" altLang="en-US" dirty="0"/>
              <a:t>Common Algorithms – Minimum</a:t>
            </a:r>
          </a:p>
        </p:txBody>
      </p:sp>
      <p:sp>
        <p:nvSpPr>
          <p:cNvPr id="109572"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125380" name="Rectangle 4"/>
          <p:cNvSpPr>
            <a:spLocks noChangeArrowheads="1"/>
          </p:cNvSpPr>
          <p:nvPr/>
        </p:nvSpPr>
        <p:spPr bwMode="auto">
          <a:xfrm>
            <a:off x="336550" y="1041400"/>
            <a:ext cx="8505825" cy="518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b="0" dirty="0">
                <a:latin typeface="Arial" panose="020B0604020202020204" pitchFamily="34" charset="0"/>
              </a:rPr>
              <a:t>	For the minimum, we just reverse the comparison.</a:t>
            </a:r>
          </a:p>
          <a:p>
            <a:pPr algn="l" eaLnBrk="1" hangingPunct="1"/>
            <a:endParaRPr lang="en-US" altLang="en-US" sz="2400" dirty="0"/>
          </a:p>
          <a:p>
            <a:pPr algn="l" eaLnBrk="1" hangingPunct="1"/>
            <a:endParaRPr lang="en-US" altLang="en-US" sz="1800" dirty="0"/>
          </a:p>
          <a:p>
            <a:pPr algn="l" eaLnBrk="1" hangingPunct="1"/>
            <a:endParaRPr lang="en-US" altLang="en-US" sz="2000" dirty="0"/>
          </a:p>
          <a:p>
            <a:pPr algn="l" eaLnBrk="1" hangingPunct="1"/>
            <a:r>
              <a:rPr lang="en-US" altLang="en-US" sz="2400" dirty="0"/>
              <a:t>	double smallest = values[0];</a:t>
            </a:r>
            <a:br>
              <a:rPr lang="en-US" altLang="en-US" sz="2400" dirty="0"/>
            </a:br>
            <a:r>
              <a:rPr lang="en-US" altLang="en-US" sz="2400" dirty="0"/>
              <a:t>for (</a:t>
            </a:r>
            <a:r>
              <a:rPr lang="en-US" altLang="en-US" sz="2400" dirty="0" err="1"/>
              <a:t>int</a:t>
            </a:r>
            <a:r>
              <a:rPr lang="en-US" altLang="en-US" sz="2400" dirty="0"/>
              <a:t> </a:t>
            </a:r>
            <a:r>
              <a:rPr lang="en-US" altLang="en-US" sz="2400" dirty="0" err="1"/>
              <a:t>i</a:t>
            </a:r>
            <a:r>
              <a:rPr lang="en-US" altLang="en-US" sz="2400" dirty="0"/>
              <a:t> = 1; </a:t>
            </a:r>
            <a:r>
              <a:rPr lang="en-US" altLang="en-US" sz="2400" dirty="0" err="1"/>
              <a:t>i</a:t>
            </a:r>
            <a:r>
              <a:rPr lang="en-US" altLang="en-US" sz="2400" dirty="0"/>
              <a:t> &lt; </a:t>
            </a:r>
            <a:r>
              <a:rPr lang="en-US" altLang="en-US" sz="2400" dirty="0">
                <a:cs typeface="Courier New" panose="02070309020205020404" pitchFamily="49" charset="0"/>
              </a:rPr>
              <a:t>size</a:t>
            </a:r>
            <a:r>
              <a:rPr lang="en-US" altLang="en-US" sz="2400" dirty="0"/>
              <a:t>; </a:t>
            </a:r>
            <a:r>
              <a:rPr lang="en-US" altLang="en-US" sz="2400" dirty="0" err="1"/>
              <a:t>i</a:t>
            </a:r>
            <a:r>
              <a:rPr lang="en-US" altLang="en-US" sz="2400" dirty="0"/>
              <a:t>++)</a:t>
            </a:r>
            <a:br>
              <a:rPr lang="en-US" altLang="en-US" sz="2400" dirty="0"/>
            </a:br>
            <a:r>
              <a:rPr lang="en-US" altLang="en-US" sz="2400" dirty="0"/>
              <a:t>{</a:t>
            </a:r>
            <a:br>
              <a:rPr lang="en-US" altLang="en-US" sz="2400" dirty="0"/>
            </a:br>
            <a:r>
              <a:rPr lang="en-US" altLang="en-US" sz="2400" dirty="0"/>
              <a:t>   if (values[</a:t>
            </a:r>
            <a:r>
              <a:rPr lang="en-US" altLang="en-US" sz="2400" dirty="0" err="1"/>
              <a:t>i</a:t>
            </a:r>
            <a:r>
              <a:rPr lang="en-US" altLang="en-US" sz="2400" dirty="0"/>
              <a:t>] &lt; smallest)</a:t>
            </a:r>
            <a:br>
              <a:rPr lang="en-US" altLang="en-US" sz="2400" dirty="0"/>
            </a:br>
            <a:r>
              <a:rPr lang="en-US" altLang="en-US" sz="2400" dirty="0"/>
              <a:t>   {</a:t>
            </a:r>
            <a:br>
              <a:rPr lang="en-US" altLang="en-US" sz="2400" dirty="0"/>
            </a:br>
            <a:r>
              <a:rPr lang="en-US" altLang="en-US" sz="2400" dirty="0"/>
              <a:t>      smallest = values[</a:t>
            </a:r>
            <a:r>
              <a:rPr lang="en-US" altLang="en-US" sz="2400" dirty="0" err="1"/>
              <a:t>i</a:t>
            </a:r>
            <a:r>
              <a:rPr lang="en-US" altLang="en-US" sz="2400" dirty="0"/>
              <a:t>];</a:t>
            </a:r>
            <a:br>
              <a:rPr lang="en-US" altLang="en-US" sz="2400" dirty="0"/>
            </a:br>
            <a:r>
              <a:rPr lang="en-US" altLang="en-US" sz="2400" dirty="0"/>
              <a:t>   }</a:t>
            </a:r>
            <a:br>
              <a:rPr lang="en-US" altLang="en-US" sz="2400" dirty="0"/>
            </a:br>
            <a:r>
              <a:rPr lang="en-US" altLang="en-US" sz="2400" dirty="0"/>
              <a:t>}</a:t>
            </a:r>
          </a:p>
          <a:p>
            <a:pPr algn="l" eaLnBrk="1" hangingPunct="1"/>
            <a:endParaRPr lang="en-US" altLang="en-US" sz="1200" dirty="0"/>
          </a:p>
          <a:p>
            <a:pPr eaLnBrk="1" hangingPunct="1"/>
            <a:r>
              <a:rPr lang="en-US" altLang="en-US" sz="2400" b="0" dirty="0">
                <a:latin typeface="Arial" panose="020B0604020202020204" pitchFamily="34" charset="0"/>
              </a:rPr>
              <a:t>These algorithms require that the array </a:t>
            </a:r>
          </a:p>
          <a:p>
            <a:pPr eaLnBrk="1" hangingPunct="1"/>
            <a:r>
              <a:rPr lang="en-US" altLang="en-US" sz="2400" b="0" dirty="0">
                <a:latin typeface="Arial" panose="020B0604020202020204" pitchFamily="34" charset="0"/>
              </a:rPr>
              <a:t>contain at least one element.</a:t>
            </a:r>
            <a:endParaRPr lang="en-US" altLang="en-US" sz="2400" dirty="0">
              <a:latin typeface="Arial" panose="020B0604020202020204" pitchFamily="34" charset="0"/>
            </a:endParaRPr>
          </a:p>
          <a:p>
            <a:pPr algn="l" eaLnBrk="1" hangingPunct="1"/>
            <a:r>
              <a:rPr lang="en-US" altLang="en-US" sz="2400" b="0" dirty="0">
                <a:latin typeface="StempelGaramond-Roman" charset="0"/>
              </a:rPr>
              <a:t>	</a:t>
            </a:r>
            <a:endParaRPr lang="en-US"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0595" name="Rectangle 2"/>
          <p:cNvSpPr>
            <a:spLocks noGrp="1" noChangeArrowheads="1"/>
          </p:cNvSpPr>
          <p:nvPr>
            <p:ph type="title"/>
          </p:nvPr>
        </p:nvSpPr>
        <p:spPr/>
        <p:txBody>
          <a:bodyPr/>
          <a:lstStyle/>
          <a:p>
            <a:pPr eaLnBrk="1" hangingPunct="1"/>
            <a:r>
              <a:rPr lang="en-US" altLang="en-US"/>
              <a:t>Common Algorithms – Element Separators</a:t>
            </a:r>
          </a:p>
        </p:txBody>
      </p:sp>
      <p:sp>
        <p:nvSpPr>
          <p:cNvPr id="110596"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126404" name="Rectangle 4"/>
          <p:cNvSpPr>
            <a:spLocks noChangeArrowheads="1"/>
          </p:cNvSpPr>
          <p:nvPr/>
        </p:nvSpPr>
        <p:spPr bwMode="auto">
          <a:xfrm>
            <a:off x="336550" y="1041400"/>
            <a:ext cx="8505825" cy="398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b="0" dirty="0">
                <a:latin typeface="Arial" panose="020B0604020202020204" pitchFamily="34" charset="0"/>
              </a:rPr>
              <a:t>	When you display the elements of a vector, you may want to separate them, often with commas or vertical lines, like this:</a:t>
            </a:r>
          </a:p>
          <a:p>
            <a:pPr algn="l" eaLnBrk="1" hangingPunct="1"/>
            <a:endParaRPr lang="en-US" altLang="en-US" sz="2400" b="0" dirty="0">
              <a:latin typeface="Arial" panose="020B0604020202020204" pitchFamily="34" charset="0"/>
            </a:endParaRPr>
          </a:p>
          <a:p>
            <a:pPr algn="l" eaLnBrk="1" hangingPunct="1"/>
            <a:r>
              <a:rPr lang="en-US" altLang="en-US" sz="2400" b="0" dirty="0">
                <a:latin typeface="StempelGaramond-Roman" charset="0"/>
              </a:rPr>
              <a:t>			</a:t>
            </a:r>
            <a:r>
              <a:rPr lang="en-US" altLang="en-US" sz="2400" dirty="0"/>
              <a:t>1 | 4 | 9 | 16 | 25</a:t>
            </a:r>
          </a:p>
          <a:p>
            <a:pPr algn="l" eaLnBrk="1" hangingPunct="1"/>
            <a:endParaRPr lang="en-US" altLang="en-US" sz="2400" b="0" dirty="0">
              <a:latin typeface="Arial" panose="020B0604020202020204" pitchFamily="34" charset="0"/>
            </a:endParaRPr>
          </a:p>
          <a:p>
            <a:pPr algn="l" eaLnBrk="1" hangingPunct="1"/>
            <a:r>
              <a:rPr lang="en-US" altLang="en-US" sz="2400" b="0" dirty="0">
                <a:latin typeface="Arial" panose="020B0604020202020204" pitchFamily="34" charset="0"/>
              </a:rPr>
              <a:t>	Note that there is one fewer separator than there are numbers.	</a:t>
            </a:r>
          </a:p>
          <a:p>
            <a:pPr algn="l" eaLnBrk="1" hangingPunct="1"/>
            <a:endParaRPr lang="en-US" altLang="en-US" sz="3200" b="0" dirty="0">
              <a:latin typeface="Arial" panose="020B0604020202020204" pitchFamily="34" charset="0"/>
            </a:endParaRPr>
          </a:p>
          <a:p>
            <a:pPr algn="l" eaLnBrk="1" hangingPunct="1"/>
            <a:r>
              <a:rPr lang="en-US" altLang="en-US" sz="2400" b="0" dirty="0">
                <a:latin typeface="Arial" panose="020B0604020202020204" pitchFamily="34" charset="0"/>
              </a:rPr>
              <a:t>   To print five elements, you need </a:t>
            </a:r>
            <a:r>
              <a:rPr lang="en-US" altLang="en-US" sz="2400" b="0" i="1" dirty="0">
                <a:latin typeface="Arial" panose="020B0604020202020204" pitchFamily="34" charset="0"/>
              </a:rPr>
              <a:t>four</a:t>
            </a:r>
            <a:r>
              <a:rPr lang="en-US" altLang="en-US" sz="2400" b="0" dirty="0">
                <a:latin typeface="Arial" panose="020B0604020202020204" pitchFamily="34" charset="0"/>
              </a:rPr>
              <a:t> separators.</a:t>
            </a:r>
          </a:p>
          <a:p>
            <a:pPr algn="l" eaLnBrk="1" hangingPunct="1"/>
            <a:endParaRPr lang="en-US" altLang="en-US" sz="2400" b="0"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1620" name="Rectangle 2"/>
          <p:cNvSpPr>
            <a:spLocks noGrp="1" noChangeArrowheads="1"/>
          </p:cNvSpPr>
          <p:nvPr>
            <p:ph type="title"/>
          </p:nvPr>
        </p:nvSpPr>
        <p:spPr/>
        <p:txBody>
          <a:bodyPr/>
          <a:lstStyle/>
          <a:p>
            <a:pPr eaLnBrk="1" hangingPunct="1"/>
            <a:r>
              <a:rPr lang="en-US" altLang="en-US" dirty="0"/>
              <a:t>Common Algorithms – Element Separator Code</a:t>
            </a:r>
          </a:p>
        </p:txBody>
      </p:sp>
      <p:sp>
        <p:nvSpPr>
          <p:cNvPr id="111622" name="Rectangle 4"/>
          <p:cNvSpPr>
            <a:spLocks noChangeArrowheads="1"/>
          </p:cNvSpPr>
          <p:nvPr/>
        </p:nvSpPr>
        <p:spPr bwMode="auto">
          <a:xfrm>
            <a:off x="336550" y="1041400"/>
            <a:ext cx="8505825"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b="0" dirty="0">
                <a:latin typeface="Arial" panose="020B0604020202020204" pitchFamily="34" charset="0"/>
              </a:rPr>
              <a:t>	Print the separator before each element</a:t>
            </a:r>
            <a:br>
              <a:rPr lang="en-US" altLang="en-US" sz="2400" b="0" dirty="0">
                <a:latin typeface="Arial" panose="020B0604020202020204" pitchFamily="34" charset="0"/>
              </a:rPr>
            </a:br>
            <a:r>
              <a:rPr lang="en-US" altLang="en-US" sz="2400" b="0" i="1" dirty="0">
                <a:latin typeface="Arial" panose="020B0604020202020204" pitchFamily="34" charset="0"/>
              </a:rPr>
              <a:t>except the initial one </a:t>
            </a:r>
            <a:r>
              <a:rPr lang="en-US" altLang="en-US" sz="2400" b="0" dirty="0">
                <a:latin typeface="Arial" panose="020B0604020202020204" pitchFamily="34" charset="0"/>
              </a:rPr>
              <a:t>(with index 0):</a:t>
            </a:r>
          </a:p>
          <a:p>
            <a:pPr algn="l" eaLnBrk="1" hangingPunct="1"/>
            <a:endParaRPr lang="en-US" altLang="en-US" b="0" dirty="0"/>
          </a:p>
          <a:p>
            <a:pPr algn="l" eaLnBrk="1" hangingPunct="1"/>
            <a:endParaRPr lang="en-US" altLang="en-US" sz="1600" b="0" dirty="0"/>
          </a:p>
          <a:p>
            <a:pPr algn="l" eaLnBrk="1" hangingPunct="1"/>
            <a:r>
              <a:rPr lang="en-US" altLang="en-US" b="0" dirty="0"/>
              <a:t>	</a:t>
            </a:r>
            <a:r>
              <a:rPr lang="en-US" altLang="en-US" sz="2400" b="0" dirty="0"/>
              <a:t>		</a:t>
            </a:r>
            <a:r>
              <a:rPr lang="en-US" altLang="en-US" sz="2400" dirty="0"/>
              <a:t>1 | 4 | 9 | 16 | 25</a:t>
            </a:r>
          </a:p>
          <a:p>
            <a:pPr eaLnBrk="1" hangingPunct="1"/>
            <a:endParaRPr lang="en-US" altLang="en-US" sz="2400" b="0" dirty="0"/>
          </a:p>
          <a:p>
            <a:pPr algn="l" eaLnBrk="1" hangingPunct="1"/>
            <a:r>
              <a:rPr lang="en-US" altLang="en-US" sz="2400" dirty="0"/>
              <a:t>	for (</a:t>
            </a:r>
            <a:r>
              <a:rPr lang="en-US" altLang="en-US" sz="2400" dirty="0" err="1"/>
              <a:t>int</a:t>
            </a:r>
            <a:r>
              <a:rPr lang="en-US" altLang="en-US" sz="2400" dirty="0"/>
              <a:t> </a:t>
            </a:r>
            <a:r>
              <a:rPr lang="en-US" altLang="en-US" sz="2400" dirty="0" err="1"/>
              <a:t>i</a:t>
            </a:r>
            <a:r>
              <a:rPr lang="en-US" altLang="en-US" sz="2400" dirty="0"/>
              <a:t> = 0; </a:t>
            </a:r>
            <a:r>
              <a:rPr lang="en-US" altLang="en-US" sz="2400" dirty="0" err="1"/>
              <a:t>i</a:t>
            </a:r>
            <a:r>
              <a:rPr lang="en-US" altLang="en-US" sz="2400" dirty="0"/>
              <a:t> &lt; </a:t>
            </a:r>
            <a:r>
              <a:rPr lang="en-US" altLang="en-US" sz="3200" b="0" dirty="0">
                <a:latin typeface="Tekton Pro" pitchFamily="34" charset="0"/>
              </a:rPr>
              <a:t>size of</a:t>
            </a:r>
            <a:r>
              <a:rPr lang="en-US" altLang="en-US" sz="2800" dirty="0">
                <a:cs typeface="Courier New" panose="02070309020205020404" pitchFamily="49" charset="0"/>
              </a:rPr>
              <a:t> </a:t>
            </a:r>
            <a:r>
              <a:rPr lang="en-US" altLang="en-US" sz="2400" dirty="0"/>
              <a:t>values; </a:t>
            </a:r>
            <a:r>
              <a:rPr lang="en-US" altLang="en-US" sz="2400" dirty="0" err="1"/>
              <a:t>i</a:t>
            </a:r>
            <a:r>
              <a:rPr lang="en-US" altLang="en-US" sz="2400" dirty="0"/>
              <a:t>++)</a:t>
            </a:r>
            <a:br>
              <a:rPr lang="en-US" altLang="en-US" sz="2400" dirty="0"/>
            </a:br>
            <a:r>
              <a:rPr lang="en-US" altLang="en-US" sz="2400" dirty="0"/>
              <a:t>{</a:t>
            </a:r>
            <a:br>
              <a:rPr lang="en-US" altLang="en-US" sz="2400" dirty="0"/>
            </a:br>
            <a:r>
              <a:rPr lang="en-US" altLang="en-US" sz="2400" dirty="0"/>
              <a:t>   if (</a:t>
            </a:r>
            <a:r>
              <a:rPr lang="en-US" altLang="en-US" sz="2400" dirty="0" err="1"/>
              <a:t>i</a:t>
            </a:r>
            <a:r>
              <a:rPr lang="en-US" altLang="en-US" sz="2400" dirty="0"/>
              <a:t> &gt; 0)</a:t>
            </a:r>
            <a:br>
              <a:rPr lang="en-US" altLang="en-US" sz="2400" dirty="0"/>
            </a:br>
            <a:r>
              <a:rPr lang="en-US" altLang="en-US" sz="2400" dirty="0"/>
              <a:t>   {</a:t>
            </a:r>
            <a:br>
              <a:rPr lang="en-US" altLang="en-US" sz="2400" dirty="0"/>
            </a:br>
            <a:r>
              <a:rPr lang="en-US" altLang="en-US" sz="2400" dirty="0"/>
              <a:t>      </a:t>
            </a:r>
            <a:r>
              <a:rPr lang="en-US" altLang="en-US" sz="2400" dirty="0" err="1"/>
              <a:t>cout</a:t>
            </a:r>
            <a:r>
              <a:rPr lang="en-US" altLang="en-US" sz="2400" dirty="0"/>
              <a:t> &lt;&lt; " | ";</a:t>
            </a:r>
            <a:br>
              <a:rPr lang="en-US" altLang="en-US" sz="2400" dirty="0"/>
            </a:br>
            <a:r>
              <a:rPr lang="en-US" altLang="en-US" sz="2400" dirty="0"/>
              <a:t>   }</a:t>
            </a:r>
          </a:p>
          <a:p>
            <a:pPr algn="l" eaLnBrk="1" hangingPunct="1"/>
            <a:r>
              <a:rPr lang="en-US" altLang="en-US" sz="2400" dirty="0"/>
              <a:t>	   </a:t>
            </a:r>
            <a:r>
              <a:rPr lang="en-US" altLang="en-US" sz="2400" dirty="0" err="1"/>
              <a:t>cout</a:t>
            </a:r>
            <a:r>
              <a:rPr lang="en-US" altLang="en-US" sz="2400" dirty="0"/>
              <a:t> &lt;&lt; values[</a:t>
            </a:r>
            <a:r>
              <a:rPr lang="en-US" altLang="en-US" sz="2400" dirty="0" err="1"/>
              <a:t>i</a:t>
            </a:r>
            <a:r>
              <a:rPr lang="en-US" altLang="en-US" sz="2400" dirty="0"/>
              <a:t>];</a:t>
            </a:r>
          </a:p>
          <a:p>
            <a:pPr algn="l" eaLnBrk="1" hangingPunct="1"/>
            <a:r>
              <a:rPr lang="en-US" altLang="en-US" sz="24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2643" name="Rectangle 2"/>
          <p:cNvSpPr>
            <a:spLocks noGrp="1" noChangeArrowheads="1"/>
          </p:cNvSpPr>
          <p:nvPr>
            <p:ph type="title"/>
          </p:nvPr>
        </p:nvSpPr>
        <p:spPr/>
        <p:txBody>
          <a:bodyPr/>
          <a:lstStyle/>
          <a:p>
            <a:pPr eaLnBrk="1" hangingPunct="1"/>
            <a:r>
              <a:rPr lang="en-US" altLang="en-US"/>
              <a:t>Common Algorithms – Linear Search</a:t>
            </a:r>
          </a:p>
        </p:txBody>
      </p:sp>
      <p:sp>
        <p:nvSpPr>
          <p:cNvPr id="112644"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12645" name="Rectangle 4"/>
          <p:cNvSpPr>
            <a:spLocks noChangeArrowheads="1"/>
          </p:cNvSpPr>
          <p:nvPr/>
        </p:nvSpPr>
        <p:spPr bwMode="auto">
          <a:xfrm>
            <a:off x="336550" y="1041400"/>
            <a:ext cx="8505825" cy="57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b="0" dirty="0">
                <a:latin typeface="Arial" panose="020B0604020202020204" pitchFamily="34" charset="0"/>
              </a:rPr>
              <a:t>	Find the position of a certain value, say 100, in an array:</a:t>
            </a:r>
          </a:p>
          <a:p>
            <a:pPr algn="l" eaLnBrk="1" hangingPunct="1"/>
            <a:endParaRPr lang="en-US" altLang="en-US" sz="2400" b="0" dirty="0">
              <a:latin typeface="Arial" panose="020B0604020202020204" pitchFamily="34" charset="0"/>
            </a:endParaRPr>
          </a:p>
          <a:p>
            <a:pPr algn="l" eaLnBrk="1" hangingPunct="1"/>
            <a:r>
              <a:rPr lang="en-US" altLang="en-US" sz="2400" dirty="0" err="1"/>
              <a:t>int</a:t>
            </a:r>
            <a:r>
              <a:rPr lang="en-US" altLang="en-US" sz="2400" dirty="0"/>
              <a:t> </a:t>
            </a:r>
            <a:r>
              <a:rPr lang="en-US" altLang="en-US" sz="2400" dirty="0" err="1"/>
              <a:t>pos</a:t>
            </a:r>
            <a:r>
              <a:rPr lang="en-US" altLang="en-US" sz="2400" dirty="0"/>
              <a:t> = 0;</a:t>
            </a:r>
          </a:p>
          <a:p>
            <a:pPr algn="l" eaLnBrk="1" hangingPunct="1"/>
            <a:r>
              <a:rPr lang="en-US" altLang="en-US" sz="2400" dirty="0"/>
              <a:t>bool found = false;</a:t>
            </a:r>
          </a:p>
          <a:p>
            <a:pPr algn="l" eaLnBrk="1" hangingPunct="1"/>
            <a:r>
              <a:rPr lang="en-US" altLang="en-US" sz="2400" dirty="0"/>
              <a:t>while (</a:t>
            </a:r>
            <a:r>
              <a:rPr lang="en-US" altLang="en-US" sz="2400" dirty="0" err="1"/>
              <a:t>pos</a:t>
            </a:r>
            <a:r>
              <a:rPr lang="en-US" altLang="en-US" sz="2400" dirty="0"/>
              <a:t> &lt;</a:t>
            </a:r>
            <a:r>
              <a:rPr lang="en-US" altLang="en-US" sz="2800" dirty="0"/>
              <a:t> </a:t>
            </a:r>
            <a:r>
              <a:rPr lang="en-US" altLang="en-US" sz="2400" dirty="0">
                <a:cs typeface="Courier New" panose="02070309020205020404" pitchFamily="49" charset="0"/>
              </a:rPr>
              <a:t>size </a:t>
            </a:r>
            <a:r>
              <a:rPr lang="en-US" altLang="en-US" sz="2400" dirty="0"/>
              <a:t>&amp;&amp; !found)</a:t>
            </a:r>
          </a:p>
          <a:p>
            <a:pPr algn="l" eaLnBrk="1" hangingPunct="1"/>
            <a:r>
              <a:rPr lang="en-US" altLang="en-US" sz="2400" dirty="0"/>
              <a:t>{</a:t>
            </a:r>
          </a:p>
          <a:p>
            <a:pPr algn="l" eaLnBrk="1" hangingPunct="1"/>
            <a:r>
              <a:rPr lang="en-US" altLang="en-US" sz="2400" dirty="0"/>
              <a:t>   if (values[</a:t>
            </a:r>
            <a:r>
              <a:rPr lang="en-US" altLang="en-US" sz="2400" dirty="0" err="1"/>
              <a:t>pos</a:t>
            </a:r>
            <a:r>
              <a:rPr lang="en-US" altLang="en-US" sz="2400" dirty="0"/>
              <a:t>] == 100) // looking for 100</a:t>
            </a:r>
          </a:p>
          <a:p>
            <a:pPr algn="l" eaLnBrk="1" hangingPunct="1"/>
            <a:r>
              <a:rPr lang="en-US" altLang="en-US" sz="2400" dirty="0"/>
              <a:t>   {</a:t>
            </a:r>
          </a:p>
          <a:p>
            <a:pPr algn="l" eaLnBrk="1" hangingPunct="1"/>
            <a:r>
              <a:rPr lang="en-US" altLang="en-US" sz="2400" dirty="0"/>
              <a:t>      found = true;</a:t>
            </a:r>
          </a:p>
          <a:p>
            <a:pPr algn="l" eaLnBrk="1" hangingPunct="1"/>
            <a:r>
              <a:rPr lang="en-US" altLang="en-US" sz="2400" dirty="0"/>
              <a:t>   }</a:t>
            </a:r>
          </a:p>
          <a:p>
            <a:pPr algn="l" eaLnBrk="1" hangingPunct="1"/>
            <a:r>
              <a:rPr lang="en-US" altLang="en-US" sz="2400" dirty="0"/>
              <a:t>   else</a:t>
            </a:r>
          </a:p>
          <a:p>
            <a:pPr algn="l" eaLnBrk="1" hangingPunct="1"/>
            <a:r>
              <a:rPr lang="en-US" altLang="en-US" sz="2400" dirty="0"/>
              <a:t>   {</a:t>
            </a:r>
          </a:p>
          <a:p>
            <a:pPr algn="l" eaLnBrk="1" hangingPunct="1"/>
            <a:r>
              <a:rPr lang="en-US" altLang="en-US" sz="2400" dirty="0"/>
              <a:t>      </a:t>
            </a:r>
            <a:r>
              <a:rPr lang="en-US" altLang="en-US" sz="2400" dirty="0" err="1"/>
              <a:t>pos</a:t>
            </a:r>
            <a:r>
              <a:rPr lang="en-US" altLang="en-US" sz="2400" dirty="0"/>
              <a:t>++;</a:t>
            </a:r>
          </a:p>
          <a:p>
            <a:pPr algn="l" eaLnBrk="1" hangingPunct="1"/>
            <a:r>
              <a:rPr lang="en-US" altLang="en-US" sz="2400" dirty="0"/>
              <a:t>   }</a:t>
            </a:r>
          </a:p>
          <a:p>
            <a:pPr algn="l" eaLnBrk="1" hangingPunct="1"/>
            <a:r>
              <a:rPr lang="en-US" altLang="en-US" sz="2400"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3667" name="Rectangle 2"/>
          <p:cNvSpPr>
            <a:spLocks noGrp="1" noChangeArrowheads="1"/>
          </p:cNvSpPr>
          <p:nvPr>
            <p:ph type="title"/>
          </p:nvPr>
        </p:nvSpPr>
        <p:spPr>
          <a:xfrm>
            <a:off x="0" y="152400"/>
            <a:ext cx="9144000" cy="533400"/>
          </a:xfrm>
        </p:spPr>
        <p:txBody>
          <a:bodyPr/>
          <a:lstStyle/>
          <a:p>
            <a:pPr eaLnBrk="1" hangingPunct="1"/>
            <a:r>
              <a:rPr lang="en-US" altLang="en-US"/>
              <a:t>Common Algorithms – Removing an Element, Unordered</a:t>
            </a:r>
          </a:p>
        </p:txBody>
      </p:sp>
      <p:sp>
        <p:nvSpPr>
          <p:cNvPr id="113668"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13669" name="Rectangle 4"/>
          <p:cNvSpPr>
            <a:spLocks noChangeArrowheads="1"/>
          </p:cNvSpPr>
          <p:nvPr/>
        </p:nvSpPr>
        <p:spPr bwMode="auto">
          <a:xfrm>
            <a:off x="265113" y="825500"/>
            <a:ext cx="8505825" cy="270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algn="ctr"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000" b="0" dirty="0">
                <a:latin typeface="Arial" panose="020B0604020202020204" pitchFamily="34" charset="0"/>
              </a:rPr>
              <a:t>To remove the element at index </a:t>
            </a:r>
            <a:r>
              <a:rPr lang="en-US" altLang="en-US" sz="2000" dirty="0"/>
              <a:t>i</a:t>
            </a:r>
            <a:r>
              <a:rPr lang="en-US" altLang="en-US" sz="2000" b="0" dirty="0">
                <a:latin typeface="Arial" panose="020B0604020202020204" pitchFamily="34" charset="0"/>
              </a:rPr>
              <a:t>:</a:t>
            </a:r>
          </a:p>
          <a:p>
            <a:pPr algn="l" eaLnBrk="1" hangingPunct="1"/>
            <a:endParaRPr lang="en-US" altLang="en-US" sz="100" b="0" dirty="0">
              <a:latin typeface="Arial" panose="020B0604020202020204" pitchFamily="34" charset="0"/>
            </a:endParaRPr>
          </a:p>
          <a:p>
            <a:pPr algn="l" eaLnBrk="1" hangingPunct="1"/>
            <a:r>
              <a:rPr lang="en-US" altLang="en-US" sz="2000" b="0" dirty="0">
                <a:latin typeface="Arial" panose="020B0604020202020204" pitchFamily="34" charset="0"/>
              </a:rPr>
              <a:t>	If the elements in the array are not in any particular order, simply overwrite the element to be removed with the </a:t>
            </a:r>
            <a:r>
              <a:rPr lang="en-US" altLang="en-US" sz="2000" b="0" i="1" dirty="0">
                <a:latin typeface="Arial" panose="020B0604020202020204" pitchFamily="34" charset="0"/>
              </a:rPr>
              <a:t>last </a:t>
            </a:r>
            <a:r>
              <a:rPr lang="en-US" altLang="en-US" sz="2000" b="0" dirty="0">
                <a:latin typeface="Arial" panose="020B0604020202020204" pitchFamily="34" charset="0"/>
              </a:rPr>
              <a:t>element, then shrink the size by 1.</a:t>
            </a:r>
          </a:p>
          <a:p>
            <a:pPr algn="l" eaLnBrk="1" hangingPunct="1"/>
            <a:endParaRPr lang="en-US" altLang="en-US" sz="2000" b="0" dirty="0">
              <a:latin typeface="Arial" panose="020B0604020202020204" pitchFamily="34" charset="0"/>
            </a:endParaRPr>
          </a:p>
          <a:p>
            <a:pPr algn="l" eaLnBrk="1" hangingPunct="1"/>
            <a:r>
              <a:rPr lang="en-US" altLang="en-US" sz="2000" dirty="0"/>
              <a:t>	values[</a:t>
            </a:r>
            <a:r>
              <a:rPr lang="en-US" altLang="en-US" sz="2000" dirty="0" err="1"/>
              <a:t>pos</a:t>
            </a:r>
            <a:r>
              <a:rPr lang="en-US" altLang="en-US" sz="2000" dirty="0"/>
              <a:t>] = values[</a:t>
            </a:r>
            <a:r>
              <a:rPr lang="en-US" altLang="en-US" sz="2000" dirty="0" err="1"/>
              <a:t>current_size</a:t>
            </a:r>
            <a:r>
              <a:rPr lang="en-US" altLang="en-US" sz="2000" dirty="0"/>
              <a:t> - 1];</a:t>
            </a:r>
            <a:br>
              <a:rPr lang="en-US" altLang="en-US" sz="2000" dirty="0"/>
            </a:br>
            <a:endParaRPr lang="en-US" altLang="en-US" sz="100" dirty="0"/>
          </a:p>
          <a:p>
            <a:pPr algn="l" eaLnBrk="1" hangingPunct="1"/>
            <a:r>
              <a:rPr lang="en-US" altLang="en-US" sz="2000" dirty="0"/>
              <a:t>  </a:t>
            </a:r>
            <a:r>
              <a:rPr lang="en-US" altLang="en-US" sz="2000" dirty="0" err="1"/>
              <a:t>current_size</a:t>
            </a:r>
            <a:r>
              <a:rPr lang="en-US" altLang="en-US" sz="2000" dirty="0"/>
              <a:t>--;</a:t>
            </a:r>
          </a:p>
          <a:p>
            <a:pPr algn="l" eaLnBrk="1" hangingPunct="1"/>
            <a:endParaRPr lang="en-US" altLang="en-US" sz="2000" b="0" dirty="0">
              <a:latin typeface="Arial" panose="020B0604020202020204" pitchFamily="34" charset="0"/>
            </a:endParaRPr>
          </a:p>
          <a:p>
            <a:pPr lvl="4" algn="l" eaLnBrk="1" hangingPunct="1"/>
            <a:endParaRPr lang="en-US" altLang="en-US" sz="2000" dirty="0"/>
          </a:p>
        </p:txBody>
      </p:sp>
      <p:pic>
        <p:nvPicPr>
          <p:cNvPr id="4" name="Picture 3" descr="Textbook Figure 5, showing an array of 10 rectangles, with an arrow from the last element showing it being moved into the 5th location, to accomplish the removal of the 5th element.   The current_size variable then is decremented by 1."/>
          <p:cNvPicPr>
            <a:picLocks noChangeAspect="1"/>
          </p:cNvPicPr>
          <p:nvPr/>
        </p:nvPicPr>
        <p:blipFill>
          <a:blip r:embed="rId2"/>
          <a:stretch>
            <a:fillRect/>
          </a:stretch>
        </p:blipFill>
        <p:spPr>
          <a:xfrm>
            <a:off x="1851576" y="3487992"/>
            <a:ext cx="5688968" cy="264769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5715" name="Rectangle 2"/>
          <p:cNvSpPr>
            <a:spLocks noGrp="1" noChangeArrowheads="1"/>
          </p:cNvSpPr>
          <p:nvPr>
            <p:ph type="title"/>
          </p:nvPr>
        </p:nvSpPr>
        <p:spPr>
          <a:xfrm>
            <a:off x="0" y="152400"/>
            <a:ext cx="9144000" cy="533400"/>
          </a:xfrm>
        </p:spPr>
        <p:txBody>
          <a:bodyPr/>
          <a:lstStyle/>
          <a:p>
            <a:pPr eaLnBrk="1" hangingPunct="1"/>
            <a:r>
              <a:rPr lang="en-US" altLang="en-US"/>
              <a:t>Common Algorithms – Removing an Element, Ordered</a:t>
            </a:r>
          </a:p>
        </p:txBody>
      </p:sp>
      <p:sp>
        <p:nvSpPr>
          <p:cNvPr id="115716"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15717" name="Rectangle 4"/>
          <p:cNvSpPr>
            <a:spLocks noChangeArrowheads="1"/>
          </p:cNvSpPr>
          <p:nvPr/>
        </p:nvSpPr>
        <p:spPr bwMode="auto">
          <a:xfrm>
            <a:off x="265113" y="962025"/>
            <a:ext cx="8505825"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b="0" dirty="0">
                <a:latin typeface="Arial" panose="020B0604020202020204" pitchFamily="34" charset="0"/>
              </a:rPr>
              <a:t>	The situation is more complex if the order of the elements matters.</a:t>
            </a:r>
          </a:p>
          <a:p>
            <a:pPr eaLnBrk="1" hangingPunct="1"/>
            <a:endParaRPr lang="en-US" altLang="en-US" sz="600" b="0" dirty="0">
              <a:latin typeface="Arial" panose="020B0604020202020204" pitchFamily="34" charset="0"/>
            </a:endParaRPr>
          </a:p>
          <a:p>
            <a:pPr eaLnBrk="1" hangingPunct="1"/>
            <a:r>
              <a:rPr lang="en-US" altLang="en-US" sz="2400" b="0" dirty="0">
                <a:latin typeface="Arial" panose="020B0604020202020204" pitchFamily="34" charset="0"/>
              </a:rPr>
              <a:t>	Then you must move all elements following the element to be removed “down” (to a lower index), and then shrink the size of the vector by removing the last element.</a:t>
            </a:r>
          </a:p>
        </p:txBody>
      </p:sp>
      <p:sp>
        <p:nvSpPr>
          <p:cNvPr id="115718" name="Text Box 5"/>
          <p:cNvSpPr txBox="1">
            <a:spLocks noChangeArrowheads="1"/>
          </p:cNvSpPr>
          <p:nvPr/>
        </p:nvSpPr>
        <p:spPr bwMode="auto">
          <a:xfrm>
            <a:off x="622300" y="3368675"/>
            <a:ext cx="85217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a:t>for (int i = pos + 1; i &lt; current_size; i++)</a:t>
            </a:r>
          </a:p>
          <a:p>
            <a:pPr algn="l" eaLnBrk="1" hangingPunct="1"/>
            <a:r>
              <a:rPr lang="en-US" altLang="en-US" sz="2400"/>
              <a:t>{</a:t>
            </a:r>
          </a:p>
          <a:p>
            <a:pPr algn="l" eaLnBrk="1" hangingPunct="1"/>
            <a:r>
              <a:rPr lang="en-US" altLang="en-US" sz="2400"/>
              <a:t>   values[i - 1] = values[i];</a:t>
            </a:r>
          </a:p>
          <a:p>
            <a:pPr algn="l" eaLnBrk="1" hangingPunct="1"/>
            <a:r>
              <a:rPr lang="en-US" altLang="en-US" sz="2400"/>
              <a:t>}</a:t>
            </a:r>
          </a:p>
          <a:p>
            <a:pPr algn="l" eaLnBrk="1" hangingPunct="1"/>
            <a:r>
              <a:rPr lang="en-US" altLang="en-US" sz="2400"/>
              <a:t>current_size--;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6740" name="Rectangle 2"/>
          <p:cNvSpPr>
            <a:spLocks noGrp="1" noChangeArrowheads="1"/>
          </p:cNvSpPr>
          <p:nvPr>
            <p:ph type="title"/>
          </p:nvPr>
        </p:nvSpPr>
        <p:spPr>
          <a:xfrm>
            <a:off x="0" y="152400"/>
            <a:ext cx="9144000" cy="533400"/>
          </a:xfrm>
        </p:spPr>
        <p:txBody>
          <a:bodyPr/>
          <a:lstStyle/>
          <a:p>
            <a:pPr eaLnBrk="1" hangingPunct="1"/>
            <a:r>
              <a:rPr lang="en-US" altLang="en-US"/>
              <a:t>Common Algorithms – Removing an Element, Ordered</a:t>
            </a:r>
          </a:p>
        </p:txBody>
      </p:sp>
      <p:sp>
        <p:nvSpPr>
          <p:cNvPr id="116741"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16742" name="Text Box 4"/>
          <p:cNvSpPr txBox="1">
            <a:spLocks noChangeArrowheads="1"/>
          </p:cNvSpPr>
          <p:nvPr/>
        </p:nvSpPr>
        <p:spPr bwMode="auto">
          <a:xfrm>
            <a:off x="501650" y="750888"/>
            <a:ext cx="8255000"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dirty="0"/>
              <a:t>//removing the element at index “</a:t>
            </a:r>
            <a:r>
              <a:rPr lang="en-US" altLang="en-US" sz="2400" dirty="0" err="1"/>
              <a:t>pos</a:t>
            </a:r>
            <a:r>
              <a:rPr lang="en-US" altLang="en-US" sz="2400" dirty="0"/>
              <a:t>”</a:t>
            </a:r>
          </a:p>
          <a:p>
            <a:pPr algn="l" eaLnBrk="1" hangingPunct="1"/>
            <a:r>
              <a:rPr lang="en-US" altLang="en-US" sz="2400" dirty="0"/>
              <a:t>for (</a:t>
            </a:r>
            <a:r>
              <a:rPr lang="en-US" altLang="en-US" sz="2400" dirty="0" err="1"/>
              <a:t>int</a:t>
            </a:r>
            <a:r>
              <a:rPr lang="en-US" altLang="en-US" sz="2400" dirty="0"/>
              <a:t> </a:t>
            </a:r>
            <a:r>
              <a:rPr lang="en-US" altLang="en-US" sz="2400" dirty="0" err="1"/>
              <a:t>i</a:t>
            </a:r>
            <a:r>
              <a:rPr lang="en-US" altLang="en-US" sz="2400" dirty="0"/>
              <a:t> = </a:t>
            </a:r>
            <a:r>
              <a:rPr lang="en-US" altLang="en-US" sz="2400" dirty="0" err="1"/>
              <a:t>pos</a:t>
            </a:r>
            <a:r>
              <a:rPr lang="en-US" altLang="en-US" sz="2400" dirty="0"/>
              <a:t> + 1; </a:t>
            </a:r>
            <a:r>
              <a:rPr lang="en-US" altLang="en-US" sz="2400" dirty="0" err="1"/>
              <a:t>i</a:t>
            </a:r>
            <a:r>
              <a:rPr lang="en-US" altLang="en-US" sz="2400" dirty="0"/>
              <a:t> &lt; </a:t>
            </a:r>
            <a:r>
              <a:rPr lang="en-US" altLang="en-US" sz="2400" dirty="0" err="1"/>
              <a:t>current_size</a:t>
            </a:r>
            <a:r>
              <a:rPr lang="en-US" altLang="en-US" sz="2400" dirty="0"/>
              <a:t>; </a:t>
            </a:r>
            <a:r>
              <a:rPr lang="en-US" altLang="en-US" sz="2400" dirty="0" err="1"/>
              <a:t>i</a:t>
            </a:r>
            <a:r>
              <a:rPr lang="en-US" altLang="en-US" sz="2400" dirty="0"/>
              <a:t>++)</a:t>
            </a:r>
          </a:p>
          <a:p>
            <a:pPr algn="l" eaLnBrk="1" hangingPunct="1"/>
            <a:r>
              <a:rPr lang="en-US" altLang="en-US" sz="2400" dirty="0"/>
              <a:t>{</a:t>
            </a:r>
          </a:p>
          <a:p>
            <a:pPr algn="l" eaLnBrk="1" hangingPunct="1"/>
            <a:r>
              <a:rPr lang="en-US" altLang="en-US" sz="2400" dirty="0"/>
              <a:t>   values[</a:t>
            </a:r>
            <a:r>
              <a:rPr lang="en-US" altLang="en-US" sz="2400" dirty="0" err="1"/>
              <a:t>i</a:t>
            </a:r>
            <a:r>
              <a:rPr lang="en-US" altLang="en-US" sz="2400" dirty="0"/>
              <a:t> - 1] = values[</a:t>
            </a:r>
            <a:r>
              <a:rPr lang="en-US" altLang="en-US" sz="2400" dirty="0" err="1"/>
              <a:t>i</a:t>
            </a:r>
            <a:r>
              <a:rPr lang="en-US" altLang="en-US" sz="2400" dirty="0"/>
              <a:t>];</a:t>
            </a:r>
          </a:p>
          <a:p>
            <a:pPr algn="l" eaLnBrk="1" hangingPunct="1"/>
            <a:r>
              <a:rPr lang="en-US" altLang="en-US" sz="2400" dirty="0"/>
              <a:t>}</a:t>
            </a:r>
          </a:p>
          <a:p>
            <a:pPr algn="l" eaLnBrk="1" hangingPunct="1"/>
            <a:r>
              <a:rPr lang="en-US" altLang="en-US" sz="2400" dirty="0" err="1"/>
              <a:t>current_size</a:t>
            </a:r>
            <a:r>
              <a:rPr lang="en-US" altLang="en-US" sz="2400" dirty="0"/>
              <a:t>--; </a:t>
            </a:r>
          </a:p>
        </p:txBody>
      </p:sp>
      <p:pic>
        <p:nvPicPr>
          <p:cNvPr id="2" name="Picture 1" descr="Textbook Figure 6, showing an array of 10 rectangles, showing each element (from #6 to #10) being moved up one spot starting at the 5th location, to accomplish the removal of the 5th element.   The current_size variable then is decremented by 1."/>
          <p:cNvPicPr>
            <a:picLocks noChangeAspect="1"/>
          </p:cNvPicPr>
          <p:nvPr/>
        </p:nvPicPr>
        <p:blipFill>
          <a:blip r:embed="rId2"/>
          <a:stretch>
            <a:fillRect/>
          </a:stretch>
        </p:blipFill>
        <p:spPr>
          <a:xfrm>
            <a:off x="2021163" y="3106738"/>
            <a:ext cx="5442859" cy="271421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7764" name="Rectangle 2"/>
          <p:cNvSpPr>
            <a:spLocks noGrp="1" noChangeArrowheads="1"/>
          </p:cNvSpPr>
          <p:nvPr>
            <p:ph type="title"/>
          </p:nvPr>
        </p:nvSpPr>
        <p:spPr>
          <a:xfrm>
            <a:off x="0" y="152400"/>
            <a:ext cx="9144000" cy="533400"/>
          </a:xfrm>
        </p:spPr>
        <p:txBody>
          <a:bodyPr/>
          <a:lstStyle/>
          <a:p>
            <a:pPr eaLnBrk="1" hangingPunct="1"/>
            <a:r>
              <a:rPr lang="en-US" altLang="en-US"/>
              <a:t>Common Algorithms – Inserting an Element Unordered</a:t>
            </a:r>
          </a:p>
        </p:txBody>
      </p:sp>
      <p:sp>
        <p:nvSpPr>
          <p:cNvPr id="117765"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17766" name="Rectangle 4"/>
          <p:cNvSpPr>
            <a:spLocks noChangeArrowheads="1"/>
          </p:cNvSpPr>
          <p:nvPr/>
        </p:nvSpPr>
        <p:spPr bwMode="auto">
          <a:xfrm>
            <a:off x="0" y="731838"/>
            <a:ext cx="9144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endParaRPr lang="en-US" altLang="en-US" sz="400" b="0">
              <a:latin typeface="Arial" panose="020B0604020202020204" pitchFamily="34" charset="0"/>
            </a:endParaRPr>
          </a:p>
          <a:p>
            <a:pPr eaLnBrk="1" hangingPunct="1"/>
            <a:r>
              <a:rPr lang="en-US" altLang="en-US" sz="2400" b="0">
                <a:latin typeface="Arial" panose="020B0604020202020204" pitchFamily="34" charset="0"/>
              </a:rPr>
              <a:t>	If the order of the elements does not matter, in a partially</a:t>
            </a:r>
            <a:br>
              <a:rPr lang="en-US" altLang="en-US" sz="2400" b="0">
                <a:latin typeface="Arial" panose="020B0604020202020204" pitchFamily="34" charset="0"/>
              </a:rPr>
            </a:br>
            <a:r>
              <a:rPr lang="en-US" altLang="en-US" sz="2400" b="0">
                <a:latin typeface="Arial" panose="020B0604020202020204" pitchFamily="34" charset="0"/>
              </a:rPr>
              <a:t>filled array (which is the only kind you can insert into), </a:t>
            </a:r>
            <a:br>
              <a:rPr lang="en-US" altLang="en-US" sz="2400" b="0">
                <a:latin typeface="Arial" panose="020B0604020202020204" pitchFamily="34" charset="0"/>
              </a:rPr>
            </a:br>
            <a:r>
              <a:rPr lang="en-US" altLang="en-US" sz="2400" b="0">
                <a:latin typeface="Arial" panose="020B0604020202020204" pitchFamily="34" charset="0"/>
              </a:rPr>
              <a:t>you can simply insert a new element at the end.</a:t>
            </a:r>
          </a:p>
          <a:p>
            <a:pPr eaLnBrk="1" hangingPunct="1"/>
            <a:endParaRPr lang="en-US" altLang="en-US" sz="500" b="0">
              <a:latin typeface="Arial" panose="020B0604020202020204" pitchFamily="34" charset="0"/>
            </a:endParaRPr>
          </a:p>
          <a:p>
            <a:pPr algn="l" eaLnBrk="1" hangingPunct="1"/>
            <a:r>
              <a:rPr lang="en-US" altLang="en-US" sz="2400"/>
              <a:t>	if (current_size &lt; CAPACITY)</a:t>
            </a:r>
          </a:p>
          <a:p>
            <a:pPr algn="l" eaLnBrk="1" hangingPunct="1"/>
            <a:r>
              <a:rPr lang="en-US" altLang="en-US" sz="2400"/>
              <a:t>	{</a:t>
            </a:r>
          </a:p>
          <a:p>
            <a:pPr algn="l" eaLnBrk="1" hangingPunct="1"/>
            <a:r>
              <a:rPr lang="en-US" altLang="en-US" sz="2400"/>
              <a:t>	   current_size++;</a:t>
            </a:r>
          </a:p>
          <a:p>
            <a:pPr algn="l" eaLnBrk="1" hangingPunct="1"/>
            <a:r>
              <a:rPr lang="en-US" altLang="en-US" sz="2400"/>
              <a:t>	   values[current_size - 1] = new_element;</a:t>
            </a:r>
          </a:p>
          <a:p>
            <a:pPr algn="l" eaLnBrk="1" hangingPunct="1"/>
            <a:r>
              <a:rPr lang="en-US" altLang="en-US" sz="24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9699" name="Rectangle 2"/>
          <p:cNvSpPr>
            <a:spLocks noGrp="1" noChangeArrowheads="1"/>
          </p:cNvSpPr>
          <p:nvPr>
            <p:ph type="title"/>
          </p:nvPr>
        </p:nvSpPr>
        <p:spPr/>
        <p:txBody>
          <a:bodyPr/>
          <a:lstStyle/>
          <a:p>
            <a:pPr eaLnBrk="1" hangingPunct="1"/>
            <a:r>
              <a:rPr lang="en-US" altLang="en-US"/>
              <a:t>Using Vectors</a:t>
            </a:r>
          </a:p>
        </p:txBody>
      </p:sp>
      <p:sp>
        <p:nvSpPr>
          <p:cNvPr id="29700" name="Rectangle 3"/>
          <p:cNvSpPr>
            <a:spLocks noGrp="1" noChangeArrowheads="1"/>
          </p:cNvSpPr>
          <p:nvPr>
            <p:ph type="body" idx="1"/>
          </p:nvPr>
        </p:nvSpPr>
        <p:spPr>
          <a:xfrm>
            <a:off x="517525" y="993775"/>
            <a:ext cx="8229600" cy="1782763"/>
          </a:xfrm>
        </p:spPr>
        <p:txBody>
          <a:bodyPr/>
          <a:lstStyle/>
          <a:p>
            <a:pPr eaLnBrk="1" hangingPunct="1">
              <a:lnSpc>
                <a:spcPct val="80000"/>
              </a:lnSpc>
            </a:pPr>
            <a:r>
              <a:rPr lang="en-US" altLang="en-US" sz="2400" dirty="0"/>
              <a:t>When you need to work with a large number of values – all together, the vector construct is your best choice.</a:t>
            </a:r>
            <a:br>
              <a:rPr lang="en-US" altLang="en-US" sz="2400" dirty="0"/>
            </a:br>
            <a:endParaRPr lang="en-US" altLang="en-US" sz="2400" dirty="0"/>
          </a:p>
          <a:p>
            <a:pPr eaLnBrk="1" hangingPunct="1">
              <a:lnSpc>
                <a:spcPct val="80000"/>
              </a:lnSpc>
            </a:pPr>
            <a:r>
              <a:rPr lang="en-US" altLang="en-US" sz="2400" dirty="0"/>
              <a:t>By using a </a:t>
            </a:r>
            <a:r>
              <a:rPr lang="en-US" altLang="en-US" sz="2400" b="1" i="1" dirty="0">
                <a:latin typeface="Courier New" panose="02070309020205020404" pitchFamily="49" charset="0"/>
                <a:cs typeface="Courier New" panose="02070309020205020404" pitchFamily="49" charset="0"/>
              </a:rPr>
              <a:t>vector</a:t>
            </a:r>
            <a:r>
              <a:rPr lang="en-US" altLang="en-US" sz="2400" dirty="0">
                <a:latin typeface="Courier New" panose="02070309020205020404" pitchFamily="49" charset="0"/>
                <a:cs typeface="Courier New" panose="02070309020205020404" pitchFamily="49" charset="0"/>
              </a:rPr>
              <a:t> </a:t>
            </a:r>
            <a:r>
              <a:rPr lang="en-US" altLang="en-US" sz="2400" dirty="0"/>
              <a:t>you</a:t>
            </a:r>
            <a:br>
              <a:rPr lang="en-US" altLang="en-US" sz="2400" dirty="0"/>
            </a:br>
            <a:endParaRPr lang="en-US" altLang="en-US" sz="2400" dirty="0"/>
          </a:p>
          <a:p>
            <a:pPr lvl="1" eaLnBrk="1" hangingPunct="1">
              <a:lnSpc>
                <a:spcPct val="80000"/>
              </a:lnSpc>
            </a:pPr>
            <a:r>
              <a:rPr lang="en-US" altLang="en-US" sz="2400" dirty="0">
                <a:ea typeface="ＭＳ Ｐゴシック" panose="020B0600070205080204" pitchFamily="34" charset="-128"/>
              </a:rPr>
              <a:t>can conveniently manage collections of data</a:t>
            </a:r>
            <a:br>
              <a:rPr lang="en-US" altLang="en-US" sz="2400" dirty="0">
                <a:ea typeface="ＭＳ Ｐゴシック" panose="020B0600070205080204" pitchFamily="34" charset="-128"/>
              </a:rPr>
            </a:br>
            <a:endParaRPr lang="en-US" altLang="en-US" sz="2400" dirty="0">
              <a:ea typeface="ＭＳ Ｐゴシック" panose="020B0600070205080204" pitchFamily="34" charset="-128"/>
            </a:endParaRPr>
          </a:p>
          <a:p>
            <a:pPr lvl="1" eaLnBrk="1" hangingPunct="1">
              <a:lnSpc>
                <a:spcPct val="80000"/>
              </a:lnSpc>
            </a:pPr>
            <a:r>
              <a:rPr lang="en-US" altLang="en-US" sz="2400" dirty="0">
                <a:ea typeface="ＭＳ Ｐゴシック" panose="020B0600070205080204" pitchFamily="34" charset="-128"/>
              </a:rPr>
              <a:t>do not worry about the details of how they are stored</a:t>
            </a:r>
            <a:br>
              <a:rPr lang="en-US" altLang="en-US" sz="2400" dirty="0">
                <a:ea typeface="ＭＳ Ｐゴシック" panose="020B0600070205080204" pitchFamily="34" charset="-128"/>
              </a:rPr>
            </a:br>
            <a:endParaRPr lang="en-US" altLang="en-US" sz="2400" dirty="0">
              <a:ea typeface="ＭＳ Ｐゴシック" panose="020B0600070205080204" pitchFamily="34" charset="-128"/>
            </a:endParaRPr>
          </a:p>
          <a:p>
            <a:pPr lvl="1" eaLnBrk="1" hangingPunct="1">
              <a:lnSpc>
                <a:spcPct val="80000"/>
              </a:lnSpc>
            </a:pPr>
            <a:r>
              <a:rPr lang="en-US" altLang="en-US" sz="2400" dirty="0">
                <a:ea typeface="ＭＳ Ｐゴシック" panose="020B0600070205080204" pitchFamily="34" charset="-128"/>
              </a:rPr>
              <a:t>do not worry about how many are in the vector</a:t>
            </a:r>
          </a:p>
          <a:p>
            <a:pPr lvl="2" eaLnBrk="1" hangingPunct="1">
              <a:lnSpc>
                <a:spcPct val="80000"/>
              </a:lnSpc>
            </a:pPr>
            <a:r>
              <a:rPr lang="en-US" altLang="en-US" dirty="0">
                <a:ea typeface="ＭＳ Ｐゴシック" panose="020B0600070205080204" pitchFamily="34" charset="-128"/>
              </a:rPr>
              <a:t>a vector automatically grows to any desired size</a:t>
            </a:r>
            <a:endParaRPr lang="en-US" altLang="en-US" sz="2000" dirty="0">
              <a:ea typeface="ＭＳ Ｐゴシック"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8787" name="Rectangle 3"/>
          <p:cNvSpPr>
            <a:spLocks noGrp="1" noChangeArrowheads="1"/>
          </p:cNvSpPr>
          <p:nvPr>
            <p:ph type="title"/>
          </p:nvPr>
        </p:nvSpPr>
        <p:spPr>
          <a:xfrm>
            <a:off x="0" y="152400"/>
            <a:ext cx="9144000" cy="533400"/>
          </a:xfrm>
        </p:spPr>
        <p:txBody>
          <a:bodyPr/>
          <a:lstStyle/>
          <a:p>
            <a:pPr eaLnBrk="1" hangingPunct="1"/>
            <a:r>
              <a:rPr lang="en-US" altLang="en-US"/>
              <a:t>Common Algorithms – Inserting an Element Ordered</a:t>
            </a:r>
          </a:p>
        </p:txBody>
      </p:sp>
      <p:sp>
        <p:nvSpPr>
          <p:cNvPr id="118789" name="Rectangle 5"/>
          <p:cNvSpPr>
            <a:spLocks noChangeArrowheads="1"/>
          </p:cNvSpPr>
          <p:nvPr/>
        </p:nvSpPr>
        <p:spPr bwMode="auto">
          <a:xfrm>
            <a:off x="153988" y="804863"/>
            <a:ext cx="8296275" cy="272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b="0" dirty="0">
                <a:latin typeface="Arial" panose="020B0604020202020204" pitchFamily="34" charset="0"/>
              </a:rPr>
              <a:t>	If the order of the elements </a:t>
            </a:r>
            <a:r>
              <a:rPr lang="en-US" altLang="en-US" sz="2400" b="0" i="1" dirty="0">
                <a:latin typeface="Arial" panose="020B0604020202020204" pitchFamily="34" charset="0"/>
              </a:rPr>
              <a:t>does</a:t>
            </a:r>
            <a:r>
              <a:rPr lang="en-US" altLang="en-US" sz="2400" b="0" dirty="0">
                <a:latin typeface="Arial" panose="020B0604020202020204" pitchFamily="34" charset="0"/>
              </a:rPr>
              <a:t> matter, it is a bit harder.</a:t>
            </a:r>
          </a:p>
          <a:p>
            <a:pPr algn="l" eaLnBrk="1" hangingPunct="1"/>
            <a:endParaRPr lang="en-US" altLang="en-US" sz="1200" b="0" dirty="0">
              <a:latin typeface="Arial" panose="020B0604020202020204" pitchFamily="34" charset="0"/>
            </a:endParaRPr>
          </a:p>
          <a:p>
            <a:pPr algn="l" eaLnBrk="1" hangingPunct="1"/>
            <a:r>
              <a:rPr lang="en-US" altLang="en-US" sz="2400" b="0" dirty="0">
                <a:latin typeface="Arial" panose="020B0604020202020204" pitchFamily="34" charset="0"/>
              </a:rPr>
              <a:t>	To insert an element at position </a:t>
            </a:r>
            <a:r>
              <a:rPr lang="en-US" altLang="en-US" sz="2400" dirty="0" err="1"/>
              <a:t>i</a:t>
            </a:r>
            <a:r>
              <a:rPr lang="en-US" altLang="en-US" sz="2400" b="0" dirty="0">
                <a:latin typeface="Arial" panose="020B0604020202020204" pitchFamily="34" charset="0"/>
              </a:rPr>
              <a:t>, all elements from that location to the end of the vector must be moved “out” to higher indices.</a:t>
            </a:r>
          </a:p>
          <a:p>
            <a:pPr algn="l" eaLnBrk="1" hangingPunct="1"/>
            <a:endParaRPr lang="en-US" altLang="en-US" sz="1000" b="0" dirty="0">
              <a:latin typeface="StempelGaramond-Roman" charset="0"/>
            </a:endParaRPr>
          </a:p>
          <a:p>
            <a:pPr algn="l" eaLnBrk="1" hangingPunct="1"/>
            <a:r>
              <a:rPr lang="en-US" altLang="en-US" sz="2400" b="0" dirty="0">
                <a:latin typeface="Arial" panose="020B0604020202020204" pitchFamily="34" charset="0"/>
              </a:rPr>
              <a:t>	After that, insert the new element at the now vacant</a:t>
            </a:r>
            <a:br>
              <a:rPr lang="en-US" altLang="en-US" sz="2400" b="0" dirty="0">
                <a:latin typeface="Arial" panose="020B0604020202020204" pitchFamily="34" charset="0"/>
              </a:rPr>
            </a:br>
            <a:r>
              <a:rPr lang="en-US" altLang="en-US" sz="2400" b="0" dirty="0">
                <a:latin typeface="Arial" panose="020B0604020202020204" pitchFamily="34" charset="0"/>
              </a:rPr>
              <a:t>position </a:t>
            </a:r>
            <a:r>
              <a:rPr lang="en-US" altLang="en-US" sz="2400" dirty="0"/>
              <a:t>[</a:t>
            </a:r>
            <a:r>
              <a:rPr lang="en-US" altLang="en-US" sz="2400" dirty="0" err="1"/>
              <a:t>i</a:t>
            </a:r>
            <a:r>
              <a:rPr lang="en-US" altLang="en-US" sz="2400" dirty="0"/>
              <a:t>]</a:t>
            </a:r>
            <a:r>
              <a:rPr lang="en-US" altLang="en-US" sz="2400" b="0" dirty="0">
                <a:latin typeface="Arial" panose="020B0604020202020204" pitchFamily="34" charset="0"/>
              </a:rPr>
              <a:t>.</a:t>
            </a:r>
          </a:p>
          <a:p>
            <a:pPr algn="l" eaLnBrk="1" hangingPunct="1"/>
            <a:endParaRPr lang="en-US" altLang="en-US" sz="2400" b="0" dirty="0">
              <a:latin typeface="Arial" panose="020B0604020202020204" pitchFamily="34" charset="0"/>
            </a:endParaRPr>
          </a:p>
        </p:txBody>
      </p:sp>
      <p:pic>
        <p:nvPicPr>
          <p:cNvPr id="3" name="Picture 2" descr="Textbook Figure 8, showing an array of 10 rectangles, showing each element (from #5 to #10) being moved down one spot starting at the 10th location, to accomplish the insertion of a new 5th element.   The current_size variable is incremented by 1, before the loop which moves the elements."/>
          <p:cNvPicPr>
            <a:picLocks noChangeAspect="1"/>
          </p:cNvPicPr>
          <p:nvPr/>
        </p:nvPicPr>
        <p:blipFill>
          <a:blip r:embed="rId2"/>
          <a:stretch>
            <a:fillRect/>
          </a:stretch>
        </p:blipFill>
        <p:spPr>
          <a:xfrm>
            <a:off x="1620907" y="3207026"/>
            <a:ext cx="5425756" cy="271287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20836" name="Rectangle 2"/>
          <p:cNvSpPr>
            <a:spLocks noGrp="1" noChangeArrowheads="1"/>
          </p:cNvSpPr>
          <p:nvPr>
            <p:ph type="title"/>
          </p:nvPr>
        </p:nvSpPr>
        <p:spPr>
          <a:xfrm>
            <a:off x="0" y="152400"/>
            <a:ext cx="9144000" cy="533400"/>
          </a:xfrm>
        </p:spPr>
        <p:txBody>
          <a:bodyPr/>
          <a:lstStyle/>
          <a:p>
            <a:pPr eaLnBrk="1" hangingPunct="1"/>
            <a:r>
              <a:rPr lang="en-US" altLang="en-US" dirty="0"/>
              <a:t>Inserting an Element Ordered: Code</a:t>
            </a:r>
          </a:p>
        </p:txBody>
      </p:sp>
      <p:sp>
        <p:nvSpPr>
          <p:cNvPr id="120837"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dirty="0"/>
              <a:t>	</a:t>
            </a:r>
          </a:p>
          <a:p>
            <a:pPr algn="ctr" eaLnBrk="1" hangingPunct="1">
              <a:lnSpc>
                <a:spcPct val="80000"/>
              </a:lnSpc>
              <a:buFontTx/>
              <a:buNone/>
            </a:pPr>
            <a:r>
              <a:rPr lang="en-US" altLang="en-US" sz="2400" dirty="0"/>
              <a:t>		 </a:t>
            </a:r>
          </a:p>
        </p:txBody>
      </p:sp>
      <p:sp>
        <p:nvSpPr>
          <p:cNvPr id="120838" name="Rectangle 4"/>
          <p:cNvSpPr>
            <a:spLocks noChangeArrowheads="1"/>
          </p:cNvSpPr>
          <p:nvPr/>
        </p:nvSpPr>
        <p:spPr bwMode="auto">
          <a:xfrm>
            <a:off x="0" y="776288"/>
            <a:ext cx="914400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75000"/>
              </a:lnSpc>
            </a:pPr>
            <a:r>
              <a:rPr lang="en-US" altLang="en-US" sz="2400"/>
              <a:t>if (current_size &lt; CAPACITY)</a:t>
            </a:r>
          </a:p>
          <a:p>
            <a:pPr algn="l" eaLnBrk="1" hangingPunct="1">
              <a:lnSpc>
                <a:spcPct val="75000"/>
              </a:lnSpc>
            </a:pPr>
            <a:r>
              <a:rPr lang="en-US" altLang="en-US" sz="2400"/>
              <a:t>{</a:t>
            </a:r>
          </a:p>
          <a:p>
            <a:pPr algn="l" eaLnBrk="1" hangingPunct="1">
              <a:lnSpc>
                <a:spcPct val="75000"/>
              </a:lnSpc>
            </a:pPr>
            <a:r>
              <a:rPr lang="en-US" altLang="en-US" sz="2400"/>
              <a:t>   current_size++;</a:t>
            </a:r>
          </a:p>
          <a:p>
            <a:pPr algn="l" eaLnBrk="1" hangingPunct="1">
              <a:lnSpc>
                <a:spcPct val="75000"/>
              </a:lnSpc>
            </a:pPr>
            <a:r>
              <a:rPr lang="en-US" altLang="en-US" sz="2400"/>
              <a:t>   for (int i = current_size - 1; i &gt; pos; i--)</a:t>
            </a:r>
          </a:p>
          <a:p>
            <a:pPr algn="l" eaLnBrk="1" hangingPunct="1">
              <a:lnSpc>
                <a:spcPct val="75000"/>
              </a:lnSpc>
            </a:pPr>
            <a:r>
              <a:rPr lang="en-US" altLang="en-US" sz="2400"/>
              <a:t>   {</a:t>
            </a:r>
          </a:p>
          <a:p>
            <a:pPr algn="l" eaLnBrk="1" hangingPunct="1">
              <a:lnSpc>
                <a:spcPct val="75000"/>
              </a:lnSpc>
            </a:pPr>
            <a:r>
              <a:rPr lang="en-US" altLang="en-US" sz="2400"/>
              <a:t>      values[i] = values[i - 1];</a:t>
            </a:r>
          </a:p>
          <a:p>
            <a:pPr algn="l" eaLnBrk="1" hangingPunct="1">
              <a:lnSpc>
                <a:spcPct val="75000"/>
              </a:lnSpc>
            </a:pPr>
            <a:r>
              <a:rPr lang="en-US" altLang="en-US" sz="2400"/>
              <a:t>   }</a:t>
            </a:r>
          </a:p>
          <a:p>
            <a:pPr algn="l" eaLnBrk="1" hangingPunct="1">
              <a:lnSpc>
                <a:spcPct val="75000"/>
              </a:lnSpc>
            </a:pPr>
            <a:r>
              <a:rPr lang="en-US" altLang="en-US" sz="2400"/>
              <a:t>   values[pos] = new_element;</a:t>
            </a:r>
          </a:p>
          <a:p>
            <a:pPr algn="l" eaLnBrk="1" hangingPunct="1">
              <a:lnSpc>
                <a:spcPct val="75000"/>
              </a:lnSpc>
            </a:pPr>
            <a:r>
              <a:rPr lang="en-US" altLang="en-US" sz="2400"/>
              <a:t>}</a:t>
            </a:r>
          </a:p>
        </p:txBody>
      </p:sp>
      <p:pic>
        <p:nvPicPr>
          <p:cNvPr id="7" name="Picture 6" descr="Textbook Figure 8, showing an array of 10 rectangles, showing each element (from #5 to #10) being moved down one spot starting at the 10th location, to accomplish the insertion of a new 5th element.   The current_size variable is incremented by 1, before the loop which moves the elements."/>
          <p:cNvPicPr>
            <a:picLocks noChangeAspect="1"/>
          </p:cNvPicPr>
          <p:nvPr/>
        </p:nvPicPr>
        <p:blipFill>
          <a:blip r:embed="rId2"/>
          <a:stretch>
            <a:fillRect/>
          </a:stretch>
        </p:blipFill>
        <p:spPr>
          <a:xfrm>
            <a:off x="1607655" y="3611722"/>
            <a:ext cx="5425756" cy="271287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22883" name="Rectangle 2"/>
          <p:cNvSpPr>
            <a:spLocks noGrp="1" noChangeArrowheads="1"/>
          </p:cNvSpPr>
          <p:nvPr>
            <p:ph type="title"/>
          </p:nvPr>
        </p:nvSpPr>
        <p:spPr>
          <a:xfrm>
            <a:off x="0" y="152400"/>
            <a:ext cx="9144000" cy="533400"/>
          </a:xfrm>
        </p:spPr>
        <p:txBody>
          <a:bodyPr/>
          <a:lstStyle/>
          <a:p>
            <a:pPr eaLnBrk="1" hangingPunct="1"/>
            <a:r>
              <a:rPr lang="en-US" altLang="en-US"/>
              <a:t>Common Algorithms – Swapping Elements</a:t>
            </a:r>
          </a:p>
        </p:txBody>
      </p:sp>
      <p:sp>
        <p:nvSpPr>
          <p:cNvPr id="122884"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360900" name="Rectangle 4"/>
          <p:cNvSpPr>
            <a:spLocks noChangeArrowheads="1"/>
          </p:cNvSpPr>
          <p:nvPr/>
        </p:nvSpPr>
        <p:spPr bwMode="auto">
          <a:xfrm>
            <a:off x="0" y="671513"/>
            <a:ext cx="9144000" cy="61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r>
              <a:rPr lang="en-US" altLang="en-US" sz="2400" b="0" dirty="0">
                <a:latin typeface="Arial" panose="020B0604020202020204" pitchFamily="34" charset="0"/>
              </a:rPr>
              <a:t>		</a:t>
            </a:r>
            <a:endParaRPr lang="en-US" altLang="en-US" sz="100" dirty="0">
              <a:latin typeface="Arial" panose="020B0604020202020204" pitchFamily="34" charset="0"/>
            </a:endParaRPr>
          </a:p>
          <a:p>
            <a:pPr algn="l" eaLnBrk="1" hangingPunct="1"/>
            <a:r>
              <a:rPr lang="en-US" altLang="en-US" sz="2400" b="0" dirty="0">
                <a:latin typeface="Arial" panose="020B0604020202020204" pitchFamily="34" charset="0"/>
              </a:rPr>
              <a:t>	Suppose we need to swap the values at </a:t>
            </a:r>
            <a:br>
              <a:rPr lang="en-US" altLang="en-US" sz="2400" b="0" dirty="0">
                <a:latin typeface="Arial" panose="020B0604020202020204" pitchFamily="34" charset="0"/>
              </a:rPr>
            </a:br>
            <a:r>
              <a:rPr lang="en-US" altLang="en-US" sz="2400" b="0" dirty="0">
                <a:latin typeface="Arial" panose="020B0604020202020204" pitchFamily="34" charset="0"/>
              </a:rPr>
              <a:t>positions </a:t>
            </a:r>
            <a:r>
              <a:rPr lang="en-US" altLang="en-US" sz="2400" dirty="0" err="1"/>
              <a:t>i</a:t>
            </a:r>
            <a:r>
              <a:rPr lang="en-US" altLang="en-US" sz="2400" b="0" dirty="0">
                <a:latin typeface="Arial" panose="020B0604020202020204" pitchFamily="34" charset="0"/>
              </a:rPr>
              <a:t> and </a:t>
            </a:r>
            <a:r>
              <a:rPr lang="en-US" altLang="en-US" sz="2400" dirty="0"/>
              <a:t>j</a:t>
            </a:r>
            <a:r>
              <a:rPr lang="en-US" altLang="en-US" sz="2400" b="0" dirty="0">
                <a:latin typeface="Arial" panose="020B0604020202020204" pitchFamily="34" charset="0"/>
              </a:rPr>
              <a:t> in the array.</a:t>
            </a:r>
            <a:br>
              <a:rPr lang="en-US" altLang="en-US" sz="2400" b="0" dirty="0">
                <a:latin typeface="Arial" panose="020B0604020202020204" pitchFamily="34" charset="0"/>
              </a:rPr>
            </a:br>
            <a:r>
              <a:rPr lang="en-US" altLang="en-US" sz="2400" b="0" dirty="0">
                <a:latin typeface="Arial" panose="020B0604020202020204" pitchFamily="34" charset="0"/>
              </a:rPr>
              <a:t>Will this work?</a:t>
            </a:r>
          </a:p>
          <a:p>
            <a:pPr algn="l" eaLnBrk="1" hangingPunct="1"/>
            <a:r>
              <a:rPr lang="en-US" altLang="en-US" sz="1600" dirty="0"/>
              <a:t>	</a:t>
            </a:r>
          </a:p>
          <a:p>
            <a:pPr algn="l" eaLnBrk="1" hangingPunct="1"/>
            <a:r>
              <a:rPr lang="en-US" altLang="en-US" sz="2400" dirty="0"/>
              <a:t>			values[</a:t>
            </a:r>
            <a:r>
              <a:rPr lang="en-US" altLang="en-US" sz="2400" dirty="0" err="1"/>
              <a:t>i</a:t>
            </a:r>
            <a:r>
              <a:rPr lang="en-US" altLang="en-US" sz="2400" dirty="0"/>
              <a:t>] = values[j];</a:t>
            </a:r>
          </a:p>
          <a:p>
            <a:pPr algn="l" eaLnBrk="1" hangingPunct="1"/>
            <a:r>
              <a:rPr lang="en-US" altLang="en-US" sz="2400" dirty="0"/>
              <a:t>			values[j] = values[</a:t>
            </a:r>
            <a:r>
              <a:rPr lang="en-US" altLang="en-US" sz="2400" dirty="0" err="1"/>
              <a:t>i</a:t>
            </a:r>
            <a:r>
              <a:rPr lang="en-US" altLang="en-US" sz="2400" dirty="0"/>
              <a:t>];</a:t>
            </a:r>
          </a:p>
          <a:p>
            <a:pPr algn="l" eaLnBrk="1" hangingPunct="1"/>
            <a:endParaRPr lang="en-US" altLang="en-US" sz="1600" dirty="0"/>
          </a:p>
          <a:p>
            <a:pPr algn="l" eaLnBrk="1" hangingPunct="1"/>
            <a:r>
              <a:rPr lang="en-US" altLang="en-US" b="0" dirty="0">
                <a:latin typeface="Arial" panose="020B0604020202020204" pitchFamily="34" charset="0"/>
              </a:rPr>
              <a:t>	Look closely!</a:t>
            </a:r>
          </a:p>
          <a:p>
            <a:pPr algn="l" eaLnBrk="1" hangingPunct="1"/>
            <a:endParaRPr lang="en-US" altLang="en-US" sz="1000" b="0" dirty="0">
              <a:latin typeface="Arial" panose="020B0604020202020204" pitchFamily="34" charset="0"/>
            </a:endParaRPr>
          </a:p>
          <a:p>
            <a:pPr algn="l" eaLnBrk="1" hangingPunct="1"/>
            <a:r>
              <a:rPr lang="en-US" altLang="en-US" b="0" dirty="0">
                <a:latin typeface="Arial" panose="020B0604020202020204" pitchFamily="34" charset="0"/>
              </a:rPr>
              <a:t>	In the first line you lost – forever! – the value at </a:t>
            </a:r>
            <a:r>
              <a:rPr lang="en-US" altLang="en-US" dirty="0" err="1"/>
              <a:t>i</a:t>
            </a:r>
            <a:r>
              <a:rPr lang="en-US" altLang="en-US" b="0" dirty="0">
                <a:latin typeface="Arial" panose="020B0604020202020204" pitchFamily="34" charset="0"/>
              </a:rPr>
              <a:t>,</a:t>
            </a:r>
            <a:br>
              <a:rPr lang="en-US" altLang="en-US" b="0" dirty="0">
                <a:latin typeface="Arial" panose="020B0604020202020204" pitchFamily="34" charset="0"/>
              </a:rPr>
            </a:br>
            <a:r>
              <a:rPr lang="en-US" altLang="en-US" b="0" dirty="0">
                <a:latin typeface="Arial" panose="020B0604020202020204" pitchFamily="34" charset="0"/>
              </a:rPr>
              <a:t>replacing it with the value at </a:t>
            </a:r>
            <a:r>
              <a:rPr lang="en-US" altLang="en-US" dirty="0"/>
              <a:t>j</a:t>
            </a:r>
            <a:r>
              <a:rPr lang="en-US" altLang="en-US" b="0" dirty="0">
                <a:latin typeface="Arial" panose="020B0604020202020204" pitchFamily="34" charset="0"/>
              </a:rPr>
              <a:t>.</a:t>
            </a:r>
          </a:p>
          <a:p>
            <a:pPr algn="l" eaLnBrk="1" hangingPunct="1"/>
            <a:endParaRPr lang="en-US" altLang="en-US" sz="1800" b="0" dirty="0">
              <a:latin typeface="Arial" panose="020B0604020202020204" pitchFamily="34" charset="0"/>
            </a:endParaRPr>
          </a:p>
          <a:p>
            <a:pPr algn="l" eaLnBrk="1" hangingPunct="1"/>
            <a:r>
              <a:rPr lang="en-US" altLang="en-US" b="0" dirty="0">
                <a:latin typeface="Arial" panose="020B0604020202020204" pitchFamily="34" charset="0"/>
              </a:rPr>
              <a:t>	Then what?</a:t>
            </a:r>
          </a:p>
          <a:p>
            <a:pPr algn="l" eaLnBrk="1" hangingPunct="1"/>
            <a:r>
              <a:rPr lang="en-US" altLang="en-US" b="0" dirty="0">
                <a:latin typeface="Arial" panose="020B0604020202020204" pitchFamily="34" charset="0"/>
              </a:rPr>
              <a:t>	Put’ </a:t>
            </a:r>
            <a:r>
              <a:rPr lang="en-US" altLang="en-US" dirty="0"/>
              <a:t>j</a:t>
            </a:r>
            <a:r>
              <a:rPr lang="en-US" altLang="en-US" b="0" dirty="0">
                <a:latin typeface="Arial" panose="020B0604020202020204" pitchFamily="34" charset="0"/>
              </a:rPr>
              <a:t>’s value back in </a:t>
            </a:r>
            <a:r>
              <a:rPr lang="en-US" altLang="en-US" dirty="0"/>
              <a:t>j</a:t>
            </a:r>
            <a:r>
              <a:rPr lang="en-US" altLang="en-US" b="0" dirty="0">
                <a:latin typeface="Arial" panose="020B0604020202020204" pitchFamily="34" charset="0"/>
              </a:rPr>
              <a:t> in the second line?</a:t>
            </a:r>
          </a:p>
          <a:p>
            <a:pPr algn="l" eaLnBrk="1" hangingPunct="1"/>
            <a:endParaRPr lang="en-US" altLang="en-US" b="0" dirty="0">
              <a:latin typeface="Arial" panose="020B0604020202020204" pitchFamily="34" charset="0"/>
            </a:endParaRPr>
          </a:p>
          <a:p>
            <a:pPr algn="l" eaLnBrk="1" hangingPunct="1"/>
            <a:r>
              <a:rPr lang="en-US" altLang="en-US" b="0" dirty="0">
                <a:latin typeface="Arial" panose="020B0604020202020204" pitchFamily="34" charset="0"/>
              </a:rPr>
              <a:t>We end up with 2 copies of the </a:t>
            </a:r>
            <a:r>
              <a:rPr lang="en-US" altLang="en-US" b="0" dirty="0">
                <a:cs typeface="Courier New" panose="02070309020205020404" pitchFamily="49" charset="0"/>
              </a:rPr>
              <a:t>[j] </a:t>
            </a:r>
            <a:r>
              <a:rPr lang="en-US" altLang="en-US" b="0" dirty="0">
                <a:latin typeface="Arial" panose="020B0604020202020204" pitchFamily="34" charset="0"/>
              </a:rPr>
              <a:t>value, and have lost the </a:t>
            </a:r>
            <a:r>
              <a:rPr lang="en-US" altLang="en-US" b="0" dirty="0">
                <a:cs typeface="Courier New" panose="02070309020205020404" pitchFamily="49" charset="0"/>
              </a:rPr>
              <a:t>[</a:t>
            </a:r>
            <a:r>
              <a:rPr lang="en-US" altLang="en-US" b="0" dirty="0" err="1">
                <a:cs typeface="Courier New" panose="02070309020205020404" pitchFamily="49" charset="0"/>
              </a:rPr>
              <a:t>i</a:t>
            </a:r>
            <a:r>
              <a:rPr lang="en-US" altLang="en-US" b="0" dirty="0">
                <a:cs typeface="Courier New" panose="02070309020205020404" pitchFamily="49" charset="0"/>
              </a:rPr>
              <a:t>]</a:t>
            </a:r>
            <a:r>
              <a:rPr lang="en-US" altLang="en-US" b="0" dirty="0">
                <a:latin typeface="Arial" panose="020B0604020202020204" pitchFamily="34" charset="0"/>
              </a:rPr>
              <a:t>							</a:t>
            </a:r>
            <a:endParaRPr lang="en-US" altLang="en-US" sz="2400" b="0" dirty="0">
              <a:latin typeface="Arial" panose="020B0604020202020204" pitchFamily="34" charset="0"/>
            </a:endParaRPr>
          </a:p>
          <a:p>
            <a:pPr algn="l" eaLnBrk="1" hangingPunct="1"/>
            <a:endParaRPr lang="en-US" altLang="en-US" sz="900" b="0"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Swapping Array Elements</a:t>
            </a:r>
          </a:p>
        </p:txBody>
      </p:sp>
      <p:sp>
        <p:nvSpPr>
          <p:cNvPr id="3" name="Content Placeholder 2"/>
          <p:cNvSpPr>
            <a:spLocks noGrp="1"/>
          </p:cNvSpPr>
          <p:nvPr>
            <p:ph idx="1"/>
          </p:nvPr>
        </p:nvSpPr>
        <p:spPr>
          <a:xfrm>
            <a:off x="238539" y="1242219"/>
            <a:ext cx="8229600" cy="4525962"/>
          </a:xfrm>
        </p:spPr>
        <p:txBody>
          <a:bodyPr/>
          <a:lstStyle/>
          <a:p>
            <a:pPr marL="0" indent="0">
              <a:buNone/>
            </a:pPr>
            <a:r>
              <a:rPr lang="en-US" sz="1800" dirty="0">
                <a:latin typeface="Courier New" panose="02070309020205020404" pitchFamily="49" charset="0"/>
                <a:cs typeface="Courier New" panose="02070309020205020404" pitchFamily="49" charset="0"/>
              </a:rPr>
              <a:t>//save the first element in </a:t>
            </a:r>
          </a:p>
          <a:p>
            <a:pPr marL="0" indent="0">
              <a:buNone/>
            </a:pPr>
            <a:r>
              <a:rPr lang="en-US" sz="1800" dirty="0">
                <a:latin typeface="Courier New" panose="02070309020205020404" pitchFamily="49" charset="0"/>
                <a:cs typeface="Courier New" panose="02070309020205020404" pitchFamily="49" charset="0"/>
              </a:rPr>
              <a:t>//  a temporary variable</a:t>
            </a:r>
          </a:p>
          <a:p>
            <a:pPr marL="0" indent="0">
              <a:buNone/>
            </a:pPr>
            <a:r>
              <a:rPr lang="en-US" sz="1800" dirty="0">
                <a:latin typeface="Courier New" panose="02070309020205020404" pitchFamily="49" charset="0"/>
                <a:cs typeface="Courier New" panose="02070309020205020404" pitchFamily="49" charset="0"/>
              </a:rPr>
              <a:t>// before overwriting the 1</a:t>
            </a:r>
            <a:r>
              <a:rPr lang="en-US" sz="1800" baseline="30000" dirty="0">
                <a:latin typeface="Courier New" panose="02070309020205020404" pitchFamily="49" charset="0"/>
                <a:cs typeface="Courier New" panose="02070309020205020404" pitchFamily="49" charset="0"/>
              </a:rPr>
              <a:t>st</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double temp = values[</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values[</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values[j];</a:t>
            </a:r>
          </a:p>
          <a:p>
            <a:pPr marL="0" indent="0">
              <a:buNone/>
            </a:pPr>
            <a:r>
              <a:rPr lang="en-US" sz="1800" b="1" dirty="0">
                <a:latin typeface="Courier New" panose="02070309020205020404" pitchFamily="49" charset="0"/>
                <a:cs typeface="Courier New" panose="02070309020205020404" pitchFamily="49" charset="0"/>
              </a:rPr>
              <a:t>values[j] = temp;</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pic>
        <p:nvPicPr>
          <p:cNvPr id="5" name="Picture 4" descr="Text Figure 9 showing the swapping of two elements in array values[], by saving the first to a temp variable, overwriting with the 2nd, and then overwriting the 2nd with the temp value."/>
          <p:cNvPicPr>
            <a:picLocks noChangeAspect="1"/>
          </p:cNvPicPr>
          <p:nvPr/>
        </p:nvPicPr>
        <p:blipFill>
          <a:blip r:embed="rId2"/>
          <a:stretch>
            <a:fillRect/>
          </a:stretch>
        </p:blipFill>
        <p:spPr>
          <a:xfrm>
            <a:off x="4353339" y="981075"/>
            <a:ext cx="4572000" cy="5229225"/>
          </a:xfrm>
          <a:prstGeom prst="rect">
            <a:avLst/>
          </a:prstGeom>
        </p:spPr>
      </p:pic>
    </p:spTree>
    <p:extLst>
      <p:ext uri="{BB962C8B-B14F-4D97-AF65-F5344CB8AC3E}">
        <p14:creationId xmlns:p14="http://schemas.microsoft.com/office/powerpoint/2010/main" val="1847995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0051" name="Rectangle 3"/>
          <p:cNvSpPr>
            <a:spLocks noGrp="1" noChangeArrowheads="1"/>
          </p:cNvSpPr>
          <p:nvPr>
            <p:ph type="title"/>
          </p:nvPr>
        </p:nvSpPr>
        <p:spPr>
          <a:xfrm>
            <a:off x="0" y="152400"/>
            <a:ext cx="9144000" cy="533400"/>
          </a:xfrm>
        </p:spPr>
        <p:txBody>
          <a:bodyPr/>
          <a:lstStyle/>
          <a:p>
            <a:pPr eaLnBrk="1" hangingPunct="1"/>
            <a:r>
              <a:rPr lang="en-US" altLang="en-US"/>
              <a:t>Common Algorithms – Reading Input</a:t>
            </a:r>
          </a:p>
        </p:txBody>
      </p:sp>
      <p:sp>
        <p:nvSpPr>
          <p:cNvPr id="130052" name="Rectangle 4"/>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30053" name="Rectangle 5"/>
          <p:cNvSpPr>
            <a:spLocks noChangeArrowheads="1"/>
          </p:cNvSpPr>
          <p:nvPr/>
        </p:nvSpPr>
        <p:spPr bwMode="auto">
          <a:xfrm>
            <a:off x="0" y="731838"/>
            <a:ext cx="9144000"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endParaRPr lang="en-US" altLang="en-US" sz="400" b="0">
              <a:latin typeface="Arial" panose="020B0604020202020204" pitchFamily="34" charset="0"/>
            </a:endParaRPr>
          </a:p>
          <a:p>
            <a:pPr eaLnBrk="1" hangingPunct="1"/>
            <a:r>
              <a:rPr lang="en-US" altLang="en-US" sz="2400" b="0">
                <a:latin typeface="Arial" panose="020B0604020202020204" pitchFamily="34" charset="0"/>
              </a:rPr>
              <a:t>	If the know how many input values the user will supply,</a:t>
            </a:r>
            <a:br>
              <a:rPr lang="en-US" altLang="en-US" sz="2400" b="0">
                <a:latin typeface="Arial" panose="020B0604020202020204" pitchFamily="34" charset="0"/>
              </a:rPr>
            </a:br>
            <a:r>
              <a:rPr lang="en-US" altLang="en-US" sz="2400" b="0">
                <a:latin typeface="Arial" panose="020B0604020202020204" pitchFamily="34" charset="0"/>
              </a:rPr>
              <a:t>you can store them directly into the array:</a:t>
            </a:r>
          </a:p>
          <a:p>
            <a:pPr eaLnBrk="1" hangingPunct="1"/>
            <a:endParaRPr lang="en-US" altLang="en-US" sz="2400" b="0">
              <a:latin typeface="Arial" panose="020B0604020202020204" pitchFamily="34" charset="0"/>
            </a:endParaRPr>
          </a:p>
          <a:p>
            <a:pPr eaLnBrk="1" hangingPunct="1"/>
            <a:endParaRPr lang="en-US" altLang="en-US" sz="500" b="0">
              <a:latin typeface="Arial" panose="020B0604020202020204" pitchFamily="34" charset="0"/>
            </a:endParaRPr>
          </a:p>
          <a:p>
            <a:pPr algn="l" eaLnBrk="1" hangingPunct="1"/>
            <a:r>
              <a:rPr lang="en-US" altLang="en-US" sz="2400"/>
              <a:t>	double values[NUMBER_OF_INPUTS];</a:t>
            </a:r>
          </a:p>
          <a:p>
            <a:pPr algn="l" eaLnBrk="1" hangingPunct="1"/>
            <a:r>
              <a:rPr lang="en-US" altLang="en-US" sz="2400"/>
              <a:t>	for (i = 0; i &lt; NUMBER_OF_INPUTS; i++)</a:t>
            </a:r>
          </a:p>
          <a:p>
            <a:pPr algn="l" eaLnBrk="1" hangingPunct="1"/>
            <a:r>
              <a:rPr lang="en-US" altLang="en-US" sz="2400"/>
              <a:t>	{</a:t>
            </a:r>
          </a:p>
          <a:p>
            <a:pPr algn="l" eaLnBrk="1" hangingPunct="1"/>
            <a:r>
              <a:rPr lang="en-US" altLang="en-US" sz="2400"/>
              <a:t>		cin &gt;&gt; values[i];</a:t>
            </a:r>
          </a:p>
          <a:p>
            <a:pPr algn="l" eaLnBrk="1" hangingPunct="1"/>
            <a:r>
              <a:rPr lang="en-US" altLang="en-US" sz="240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1075" name="Rectangle 2"/>
          <p:cNvSpPr>
            <a:spLocks noGrp="1" noChangeArrowheads="1"/>
          </p:cNvSpPr>
          <p:nvPr>
            <p:ph type="title"/>
          </p:nvPr>
        </p:nvSpPr>
        <p:spPr>
          <a:xfrm>
            <a:off x="0" y="152400"/>
            <a:ext cx="9144000" cy="533400"/>
          </a:xfrm>
        </p:spPr>
        <p:txBody>
          <a:bodyPr/>
          <a:lstStyle/>
          <a:p>
            <a:pPr eaLnBrk="1" hangingPunct="1"/>
            <a:r>
              <a:rPr lang="en-US" altLang="en-US" dirty="0"/>
              <a:t>Common Algorithms – Reading Unknown # of Inputs</a:t>
            </a:r>
          </a:p>
        </p:txBody>
      </p:sp>
      <p:sp>
        <p:nvSpPr>
          <p:cNvPr id="131076"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368068" name="Rectangle 4"/>
          <p:cNvSpPr>
            <a:spLocks noChangeArrowheads="1"/>
          </p:cNvSpPr>
          <p:nvPr/>
        </p:nvSpPr>
        <p:spPr bwMode="auto">
          <a:xfrm>
            <a:off x="0" y="731838"/>
            <a:ext cx="9144000" cy="624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endParaRPr lang="en-US" altLang="en-US" sz="400" b="0" dirty="0">
              <a:latin typeface="Arial" panose="020B0604020202020204" pitchFamily="34" charset="0"/>
            </a:endParaRPr>
          </a:p>
          <a:p>
            <a:pPr eaLnBrk="1" hangingPunct="1"/>
            <a:r>
              <a:rPr lang="en-US" altLang="en-US" sz="2400" b="0" dirty="0">
                <a:latin typeface="Arial" panose="020B0604020202020204" pitchFamily="34" charset="0"/>
              </a:rPr>
              <a:t>	When there will be an arbitrary number of inputs,</a:t>
            </a:r>
            <a:br>
              <a:rPr lang="en-US" altLang="en-US" sz="2400" b="0" dirty="0">
                <a:latin typeface="Arial" panose="020B0604020202020204" pitchFamily="34" charset="0"/>
              </a:rPr>
            </a:br>
            <a:r>
              <a:rPr lang="en-US" altLang="en-US" sz="2400" b="0" dirty="0">
                <a:latin typeface="Arial" panose="020B0604020202020204" pitchFamily="34" charset="0"/>
              </a:rPr>
              <a:t>things get more complicated.</a:t>
            </a:r>
          </a:p>
          <a:p>
            <a:pPr eaLnBrk="1" hangingPunct="1"/>
            <a:r>
              <a:rPr lang="en-US" altLang="en-US" sz="2400" b="0" dirty="0">
                <a:latin typeface="Arial" panose="020B0604020202020204" pitchFamily="34" charset="0"/>
              </a:rPr>
              <a:t>But not hopeless.</a:t>
            </a:r>
          </a:p>
          <a:p>
            <a:pPr eaLnBrk="1" hangingPunct="1"/>
            <a:r>
              <a:rPr lang="en-US" altLang="en-US" sz="2400" b="0" dirty="0">
                <a:latin typeface="Arial" panose="020B0604020202020204" pitchFamily="34" charset="0"/>
              </a:rPr>
              <a:t>Add values to the end of the array until all inputs have been made.</a:t>
            </a:r>
          </a:p>
          <a:p>
            <a:pPr eaLnBrk="1" hangingPunct="1"/>
            <a:r>
              <a:rPr lang="en-US" altLang="en-US" sz="2400" b="0" dirty="0">
                <a:latin typeface="Arial" panose="020B0604020202020204" pitchFamily="34" charset="0"/>
              </a:rPr>
              <a:t>Again, the </a:t>
            </a:r>
            <a:r>
              <a:rPr lang="en-US" altLang="en-US" sz="2400" dirty="0" err="1"/>
              <a:t>current_size</a:t>
            </a:r>
            <a:r>
              <a:rPr lang="en-US" altLang="en-US" sz="2400" b="0" dirty="0">
                <a:latin typeface="Arial" panose="020B0604020202020204" pitchFamily="34" charset="0"/>
              </a:rPr>
              <a:t> variable will have the number of inputs.</a:t>
            </a:r>
          </a:p>
          <a:p>
            <a:pPr eaLnBrk="1" hangingPunct="1"/>
            <a:endParaRPr lang="en-US" altLang="en-US" sz="1000" b="0" dirty="0">
              <a:latin typeface="Arial" panose="020B0604020202020204" pitchFamily="34" charset="0"/>
            </a:endParaRPr>
          </a:p>
          <a:p>
            <a:pPr eaLnBrk="1" hangingPunct="1"/>
            <a:endParaRPr lang="en-US" altLang="en-US" sz="800" b="0" dirty="0">
              <a:latin typeface="Arial" panose="020B0604020202020204" pitchFamily="34" charset="0"/>
            </a:endParaRPr>
          </a:p>
          <a:p>
            <a:pPr algn="l" eaLnBrk="1" hangingPunct="1"/>
            <a:r>
              <a:rPr lang="en-US" altLang="en-US" sz="2400" dirty="0"/>
              <a:t>	</a:t>
            </a:r>
            <a:r>
              <a:rPr lang="en-US" altLang="en-US" sz="2000" dirty="0"/>
              <a:t>double values[CAPACITY];</a:t>
            </a:r>
          </a:p>
          <a:p>
            <a:pPr algn="l" eaLnBrk="1" hangingPunct="1"/>
            <a:r>
              <a:rPr lang="en-US" altLang="en-US" sz="2000" dirty="0"/>
              <a:t>	</a:t>
            </a:r>
            <a:r>
              <a:rPr lang="en-US" altLang="en-US" sz="2000" dirty="0" err="1"/>
              <a:t>int</a:t>
            </a:r>
            <a:r>
              <a:rPr lang="en-US" altLang="en-US" sz="2000" dirty="0"/>
              <a:t> </a:t>
            </a:r>
            <a:r>
              <a:rPr lang="en-US" altLang="en-US" sz="2000" dirty="0" err="1"/>
              <a:t>current_size</a:t>
            </a:r>
            <a:r>
              <a:rPr lang="en-US" altLang="en-US" sz="2000" dirty="0"/>
              <a:t> = 0;</a:t>
            </a:r>
          </a:p>
          <a:p>
            <a:pPr algn="l" eaLnBrk="1" hangingPunct="1"/>
            <a:r>
              <a:rPr lang="en-US" altLang="en-US" sz="2000" dirty="0"/>
              <a:t>	double input;</a:t>
            </a:r>
          </a:p>
          <a:p>
            <a:pPr algn="l" eaLnBrk="1" hangingPunct="1"/>
            <a:r>
              <a:rPr lang="en-US" altLang="en-US" sz="2000" dirty="0"/>
              <a:t>	while (</a:t>
            </a:r>
            <a:r>
              <a:rPr lang="en-US" altLang="en-US" sz="2000" dirty="0" err="1"/>
              <a:t>cin</a:t>
            </a:r>
            <a:r>
              <a:rPr lang="en-US" altLang="en-US" sz="2000" dirty="0"/>
              <a:t> &gt;&gt; input) //</a:t>
            </a:r>
            <a:r>
              <a:rPr lang="en-US" altLang="en-US" sz="2000" dirty="0" err="1"/>
              <a:t>cin</a:t>
            </a:r>
            <a:r>
              <a:rPr lang="en-US" altLang="en-US" sz="2000" dirty="0"/>
              <a:t> returns true until</a:t>
            </a:r>
          </a:p>
          <a:p>
            <a:pPr algn="l" eaLnBrk="1" hangingPunct="1"/>
            <a:r>
              <a:rPr lang="en-US" altLang="en-US" sz="2000" dirty="0"/>
              <a:t>     // invalid (non-numeric) char encountered</a:t>
            </a:r>
          </a:p>
          <a:p>
            <a:pPr algn="l" eaLnBrk="1" hangingPunct="1"/>
            <a:r>
              <a:rPr lang="en-US" altLang="en-US" sz="2000" dirty="0"/>
              <a:t>	{</a:t>
            </a:r>
          </a:p>
          <a:p>
            <a:pPr algn="l" eaLnBrk="1" hangingPunct="1"/>
            <a:r>
              <a:rPr lang="en-US" altLang="en-US" sz="2000" dirty="0"/>
              <a:t>		if (</a:t>
            </a:r>
            <a:r>
              <a:rPr lang="en-US" altLang="en-US" sz="2000" dirty="0" err="1"/>
              <a:t>current_size</a:t>
            </a:r>
            <a:r>
              <a:rPr lang="en-US" altLang="en-US" sz="2000" dirty="0"/>
              <a:t> &lt; CAPACITY)</a:t>
            </a:r>
          </a:p>
          <a:p>
            <a:pPr algn="l" eaLnBrk="1" hangingPunct="1"/>
            <a:r>
              <a:rPr lang="en-US" altLang="en-US" sz="2000" dirty="0"/>
              <a:t>		{</a:t>
            </a:r>
          </a:p>
          <a:p>
            <a:pPr algn="l" eaLnBrk="1" hangingPunct="1"/>
            <a:r>
              <a:rPr lang="en-US" altLang="en-US" sz="2000" dirty="0"/>
              <a:t>		   values[</a:t>
            </a:r>
            <a:r>
              <a:rPr lang="en-US" altLang="en-US" sz="2000" dirty="0" err="1"/>
              <a:t>current_size</a:t>
            </a:r>
            <a:r>
              <a:rPr lang="en-US" altLang="en-US" sz="2000" dirty="0"/>
              <a:t>] = input;</a:t>
            </a:r>
          </a:p>
          <a:p>
            <a:pPr algn="l" eaLnBrk="1" hangingPunct="1"/>
            <a:r>
              <a:rPr lang="en-US" altLang="en-US" sz="2000" dirty="0"/>
              <a:t>		   </a:t>
            </a:r>
            <a:r>
              <a:rPr lang="en-US" altLang="en-US" sz="2000" dirty="0" err="1"/>
              <a:t>current_size</a:t>
            </a:r>
            <a:r>
              <a:rPr lang="en-US" altLang="en-US" sz="2000" dirty="0"/>
              <a:t>++;</a:t>
            </a:r>
          </a:p>
          <a:p>
            <a:pPr algn="l" eaLnBrk="1" hangingPunct="1"/>
            <a:r>
              <a:rPr lang="en-US" altLang="en-US" sz="2000" dirty="0"/>
              <a:t>		}</a:t>
            </a:r>
          </a:p>
          <a:p>
            <a:pPr algn="l" eaLnBrk="1" hangingPunct="1"/>
            <a:r>
              <a:rPr lang="en-US" altLang="en-US" sz="20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2099" name="Rectangle 2"/>
          <p:cNvSpPr>
            <a:spLocks noGrp="1" noChangeArrowheads="1"/>
          </p:cNvSpPr>
          <p:nvPr>
            <p:ph type="title"/>
          </p:nvPr>
        </p:nvSpPr>
        <p:spPr>
          <a:xfrm>
            <a:off x="0" y="152400"/>
            <a:ext cx="9144000" cy="533400"/>
          </a:xfrm>
        </p:spPr>
        <p:txBody>
          <a:bodyPr/>
          <a:lstStyle/>
          <a:p>
            <a:pPr eaLnBrk="1" hangingPunct="1"/>
            <a:r>
              <a:rPr lang="en-US" altLang="en-US" dirty="0"/>
              <a:t>Common Algorithms – Overflow Reading Input</a:t>
            </a:r>
          </a:p>
        </p:txBody>
      </p:sp>
      <p:sp>
        <p:nvSpPr>
          <p:cNvPr id="132100"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32101" name="Rectangle 4"/>
          <p:cNvSpPr>
            <a:spLocks noChangeArrowheads="1"/>
          </p:cNvSpPr>
          <p:nvPr/>
        </p:nvSpPr>
        <p:spPr bwMode="auto">
          <a:xfrm>
            <a:off x="0" y="731838"/>
            <a:ext cx="91440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endParaRPr lang="en-US" altLang="en-US" sz="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r>
              <a:rPr lang="en-US" altLang="en-US" sz="2400" b="0">
                <a:latin typeface="Arial" panose="020B0604020202020204" pitchFamily="34" charset="0"/>
              </a:rPr>
              <a:t>	Unfortunately it’s even more complicated:</a:t>
            </a: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r>
              <a:rPr lang="en-US" altLang="en-US" sz="2400" b="0">
                <a:latin typeface="Arial" panose="020B0604020202020204" pitchFamily="34" charset="0"/>
              </a:rPr>
              <a:t>	Once the array is full, we allow the user to keep entering!</a:t>
            </a: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a:p>
            <a:pPr eaLnBrk="1" hangingPunct="1"/>
            <a:r>
              <a:rPr lang="en-US" altLang="en-US" sz="2400" b="0">
                <a:latin typeface="Arial" panose="020B0604020202020204" pitchFamily="34" charset="0"/>
              </a:rPr>
              <a:t>	Because we can’t change the size</a:t>
            </a:r>
            <a:br>
              <a:rPr lang="en-US" altLang="en-US" sz="2400" b="0">
                <a:latin typeface="Arial" panose="020B0604020202020204" pitchFamily="34" charset="0"/>
              </a:rPr>
            </a:br>
            <a:r>
              <a:rPr lang="en-US" altLang="en-US" sz="2400" b="0">
                <a:latin typeface="Arial" panose="020B0604020202020204" pitchFamily="34" charset="0"/>
              </a:rPr>
              <a:t>of an array after it has been created,</a:t>
            </a:r>
            <a:br>
              <a:rPr lang="en-US" altLang="en-US" sz="2400" b="0">
                <a:latin typeface="Arial" panose="020B0604020202020204" pitchFamily="34" charset="0"/>
              </a:rPr>
            </a:br>
            <a:r>
              <a:rPr lang="en-US" altLang="en-US" sz="2400" b="0">
                <a:latin typeface="Arial" panose="020B0604020202020204" pitchFamily="34" charset="0"/>
              </a:rPr>
              <a:t>we’ll just have to give up for now.</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5171" name="Rectangle 2"/>
          <p:cNvSpPr>
            <a:spLocks noGrp="1" noChangeArrowheads="1"/>
          </p:cNvSpPr>
          <p:nvPr>
            <p:ph type="title"/>
          </p:nvPr>
        </p:nvSpPr>
        <p:spPr>
          <a:xfrm>
            <a:off x="0" y="152400"/>
            <a:ext cx="9144000" cy="533400"/>
          </a:xfrm>
        </p:spPr>
        <p:txBody>
          <a:bodyPr/>
          <a:lstStyle/>
          <a:p>
            <a:pPr eaLnBrk="1" hangingPunct="1"/>
            <a:r>
              <a:rPr lang="en-US" altLang="en-US" dirty="0"/>
              <a:t>Complete Program to Read Inputs and Report the Maximum</a:t>
            </a:r>
          </a:p>
        </p:txBody>
      </p:sp>
      <p:sp>
        <p:nvSpPr>
          <p:cNvPr id="135173" name="Rectangle 5"/>
          <p:cNvSpPr>
            <a:spLocks noChangeArrowheads="1"/>
          </p:cNvSpPr>
          <p:nvPr/>
        </p:nvSpPr>
        <p:spPr bwMode="auto">
          <a:xfrm>
            <a:off x="132522" y="810454"/>
            <a:ext cx="9144000" cy="60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ts val="0"/>
              </a:spcBef>
            </a:pPr>
            <a:r>
              <a:rPr lang="en-US" altLang="en-US" sz="2200" noProof="1"/>
              <a:t>#include &lt;iostream&gt;</a:t>
            </a:r>
          </a:p>
          <a:p>
            <a:pPr algn="l" eaLnBrk="1" hangingPunct="1">
              <a:spcBef>
                <a:spcPts val="0"/>
              </a:spcBef>
            </a:pPr>
            <a:r>
              <a:rPr lang="en-US" altLang="en-US" sz="2200" noProof="1"/>
              <a:t>using namespace std;</a:t>
            </a:r>
          </a:p>
          <a:p>
            <a:pPr algn="l" eaLnBrk="1" hangingPunct="1">
              <a:spcBef>
                <a:spcPts val="0"/>
              </a:spcBef>
            </a:pPr>
            <a:endParaRPr lang="en-US" altLang="en-US" sz="2200" noProof="1"/>
          </a:p>
          <a:p>
            <a:pPr algn="l" eaLnBrk="1" hangingPunct="1">
              <a:spcBef>
                <a:spcPts val="0"/>
              </a:spcBef>
            </a:pPr>
            <a:r>
              <a:rPr lang="en-US" altLang="en-US" sz="2200" noProof="1"/>
              <a:t>int main() //read inputs, print out largest</a:t>
            </a:r>
          </a:p>
          <a:p>
            <a:pPr algn="l" eaLnBrk="1" hangingPunct="1">
              <a:spcBef>
                <a:spcPts val="0"/>
              </a:spcBef>
            </a:pPr>
            <a:r>
              <a:rPr lang="en-US" altLang="en-US" sz="2200" noProof="1"/>
              <a:t>{  </a:t>
            </a:r>
          </a:p>
          <a:p>
            <a:pPr algn="l" eaLnBrk="1" hangingPunct="1">
              <a:spcBef>
                <a:spcPts val="0"/>
              </a:spcBef>
            </a:pPr>
            <a:r>
              <a:rPr lang="en-US" altLang="en-US" sz="2200" noProof="1"/>
              <a:t>   const int CAPACITY = 1000;</a:t>
            </a:r>
            <a:endParaRPr lang="en-US" altLang="en-US" sz="2200" dirty="0"/>
          </a:p>
          <a:p>
            <a:pPr algn="l" eaLnBrk="1" hangingPunct="1">
              <a:spcBef>
                <a:spcPts val="0"/>
              </a:spcBef>
            </a:pPr>
            <a:r>
              <a:rPr lang="en-US" altLang="en-US" sz="2200" dirty="0"/>
              <a:t>   double values[CAPACITY];</a:t>
            </a:r>
          </a:p>
          <a:p>
            <a:pPr algn="l" eaLnBrk="1" hangingPunct="1">
              <a:spcBef>
                <a:spcPts val="0"/>
              </a:spcBef>
            </a:pPr>
            <a:r>
              <a:rPr lang="en-US" altLang="en-US" sz="2200" dirty="0"/>
              <a:t>   </a:t>
            </a:r>
            <a:r>
              <a:rPr lang="en-US" altLang="en-US" sz="2200" dirty="0" err="1"/>
              <a:t>int</a:t>
            </a:r>
            <a:r>
              <a:rPr lang="en-US" altLang="en-US" sz="2200" dirty="0"/>
              <a:t> </a:t>
            </a:r>
            <a:r>
              <a:rPr lang="en-US" altLang="en-US" sz="2200" dirty="0" err="1"/>
              <a:t>current_size</a:t>
            </a:r>
            <a:r>
              <a:rPr lang="en-US" altLang="en-US" sz="2200" dirty="0"/>
              <a:t> = 0;</a:t>
            </a:r>
          </a:p>
          <a:p>
            <a:pPr algn="l" eaLnBrk="1" hangingPunct="1">
              <a:spcBef>
                <a:spcPts val="0"/>
              </a:spcBef>
            </a:pPr>
            <a:endParaRPr lang="en-US" altLang="en-US" sz="2200" noProof="1"/>
          </a:p>
          <a:p>
            <a:pPr algn="l" eaLnBrk="1" hangingPunct="1">
              <a:spcBef>
                <a:spcPts val="0"/>
              </a:spcBef>
            </a:pPr>
            <a:r>
              <a:rPr lang="en-US" altLang="en-US" sz="2200" noProof="1"/>
              <a:t>	 cout &lt;&lt; "Please enter values, Q to quit:" &lt;&lt; endl;</a:t>
            </a:r>
          </a:p>
          <a:p>
            <a:pPr algn="l" eaLnBrk="1" hangingPunct="1">
              <a:spcBef>
                <a:spcPts val="0"/>
              </a:spcBef>
            </a:pPr>
            <a:r>
              <a:rPr lang="en-US" altLang="en-US" sz="2200" noProof="1"/>
              <a:t>   double input;</a:t>
            </a:r>
          </a:p>
          <a:p>
            <a:pPr algn="l" eaLnBrk="1" hangingPunct="1">
              <a:spcBef>
                <a:spcPts val="0"/>
              </a:spcBef>
            </a:pPr>
            <a:r>
              <a:rPr lang="en-US" altLang="en-US" sz="2200" noProof="1"/>
              <a:t>   while (cin &gt;&gt; input)</a:t>
            </a:r>
          </a:p>
          <a:p>
            <a:pPr algn="l" eaLnBrk="1" hangingPunct="1">
              <a:spcBef>
                <a:spcPts val="0"/>
              </a:spcBef>
            </a:pPr>
            <a:r>
              <a:rPr lang="en-US" altLang="en-US" sz="2200" noProof="1"/>
              <a:t>   {  </a:t>
            </a:r>
          </a:p>
          <a:p>
            <a:pPr algn="l" eaLnBrk="1" hangingPunct="1">
              <a:spcBef>
                <a:spcPts val="0"/>
              </a:spcBef>
            </a:pPr>
            <a:r>
              <a:rPr lang="en-US" altLang="en-US" sz="2200" noProof="1"/>
              <a:t>      </a:t>
            </a:r>
            <a:r>
              <a:rPr lang="en-US" altLang="en-US" sz="2200" dirty="0"/>
              <a:t>if (</a:t>
            </a:r>
            <a:r>
              <a:rPr lang="en-US" altLang="en-US" sz="2200" dirty="0" err="1"/>
              <a:t>current_size</a:t>
            </a:r>
            <a:r>
              <a:rPr lang="en-US" altLang="en-US" sz="2200" dirty="0"/>
              <a:t> &lt; CAPACITY)</a:t>
            </a:r>
          </a:p>
          <a:p>
            <a:pPr algn="l" eaLnBrk="1" hangingPunct="1">
              <a:spcBef>
                <a:spcPts val="0"/>
              </a:spcBef>
            </a:pPr>
            <a:r>
              <a:rPr lang="en-US" altLang="en-US" sz="2200" dirty="0"/>
              <a:t>      {</a:t>
            </a:r>
          </a:p>
          <a:p>
            <a:pPr algn="l" eaLnBrk="1" hangingPunct="1">
              <a:spcBef>
                <a:spcPts val="0"/>
              </a:spcBef>
            </a:pPr>
            <a:r>
              <a:rPr lang="en-US" altLang="en-US" sz="2200" dirty="0"/>
              <a:t>         values[</a:t>
            </a:r>
            <a:r>
              <a:rPr lang="en-US" altLang="en-US" sz="2200" dirty="0" err="1"/>
              <a:t>current_size</a:t>
            </a:r>
            <a:r>
              <a:rPr lang="en-US" altLang="en-US" sz="2200" dirty="0"/>
              <a:t>] = input;</a:t>
            </a:r>
          </a:p>
          <a:p>
            <a:pPr algn="l" eaLnBrk="1" hangingPunct="1">
              <a:spcBef>
                <a:spcPts val="0"/>
              </a:spcBef>
            </a:pPr>
            <a:r>
              <a:rPr lang="en-US" altLang="en-US" sz="2200" dirty="0"/>
              <a:t>         </a:t>
            </a:r>
            <a:r>
              <a:rPr lang="en-US" altLang="en-US" sz="2200" dirty="0" err="1"/>
              <a:t>current_size</a:t>
            </a:r>
            <a:r>
              <a:rPr lang="en-US" altLang="en-US" sz="2200" dirty="0"/>
              <a:t>++;</a:t>
            </a:r>
          </a:p>
          <a:p>
            <a:pPr algn="l" eaLnBrk="1" hangingPunct="1">
              <a:spcBef>
                <a:spcPts val="0"/>
              </a:spcBef>
            </a:pPr>
            <a:r>
              <a:rPr lang="en-US" altLang="en-US" sz="2200" dirty="0"/>
              <a:t>      }</a:t>
            </a:r>
          </a:p>
          <a:p>
            <a:pPr algn="l" eaLnBrk="1" hangingPunct="1">
              <a:spcBef>
                <a:spcPts val="0"/>
              </a:spcBef>
            </a:pPr>
            <a:r>
              <a:rPr lang="en-US" altLang="en-US" sz="2200" noProof="1"/>
              <a:t>  </a:t>
            </a:r>
            <a:r>
              <a:rPr lang="en-US" altLang="en-US" sz="2200" dirty="0"/>
              <a:t> </a:t>
            </a:r>
            <a:r>
              <a:rPr lang="en-US" altLang="en-US" sz="2200" noProof="1"/>
              <a:t>}</a:t>
            </a:r>
            <a:endParaRPr lang="en-US" altLang="en-US" sz="2200" dirty="0"/>
          </a:p>
          <a:p>
            <a:pPr algn="l" eaLnBrk="1" hangingPunct="1">
              <a:spcBef>
                <a:spcPts val="0"/>
              </a:spcBef>
            </a:pPr>
            <a:endParaRPr lang="en-US" altLang="en-US" sz="2200" dirty="0"/>
          </a:p>
          <a:p>
            <a:pPr algn="l" eaLnBrk="1" hangingPunct="1">
              <a:spcBef>
                <a:spcPts val="0"/>
              </a:spcBef>
            </a:pPr>
            <a:endParaRPr lang="en-US" altLang="en-US" sz="2200" noProof="1"/>
          </a:p>
          <a:p>
            <a:pPr algn="l" eaLnBrk="1" hangingPunct="1">
              <a:spcBef>
                <a:spcPts val="0"/>
              </a:spcBef>
            </a:pPr>
            <a:r>
              <a:rPr lang="en-US" altLang="en-US" sz="2200" noProof="1"/>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7219" name="Rectangle 2"/>
          <p:cNvSpPr>
            <a:spLocks noGrp="1" noChangeArrowheads="1"/>
          </p:cNvSpPr>
          <p:nvPr>
            <p:ph type="title"/>
          </p:nvPr>
        </p:nvSpPr>
        <p:spPr>
          <a:xfrm>
            <a:off x="0" y="152400"/>
            <a:ext cx="9144000" cy="533400"/>
          </a:xfrm>
        </p:spPr>
        <p:txBody>
          <a:bodyPr/>
          <a:lstStyle/>
          <a:p>
            <a:pPr eaLnBrk="1" hangingPunct="1"/>
            <a:r>
              <a:rPr lang="en-US" altLang="en-US" dirty="0"/>
              <a:t>Complete Program to Read Inputs, part 2</a:t>
            </a:r>
          </a:p>
        </p:txBody>
      </p:sp>
      <p:sp>
        <p:nvSpPr>
          <p:cNvPr id="137220" name="Rectangle 3"/>
          <p:cNvSpPr>
            <a:spLocks noGrp="1" noChangeArrowheads="1"/>
          </p:cNvSpPr>
          <p:nvPr>
            <p:ph type="body" idx="1"/>
          </p:nvPr>
        </p:nvSpPr>
        <p:spPr>
          <a:xfrm>
            <a:off x="854075"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p:txBody>
      </p:sp>
      <p:sp>
        <p:nvSpPr>
          <p:cNvPr id="137221" name="Rectangle 4"/>
          <p:cNvSpPr>
            <a:spLocks noChangeArrowheads="1"/>
          </p:cNvSpPr>
          <p:nvPr/>
        </p:nvSpPr>
        <p:spPr bwMode="auto">
          <a:xfrm>
            <a:off x="0" y="874712"/>
            <a:ext cx="8971722" cy="60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ts val="0"/>
              </a:spcBef>
            </a:pPr>
            <a:r>
              <a:rPr lang="en-US" altLang="en-US" sz="2200" dirty="0"/>
              <a:t>	 </a:t>
            </a:r>
            <a:r>
              <a:rPr lang="en-US" altLang="en-US" sz="2200" noProof="1"/>
              <a:t>double largest = </a:t>
            </a:r>
            <a:r>
              <a:rPr lang="en-US" altLang="en-US" sz="2200" dirty="0"/>
              <a:t>values</a:t>
            </a:r>
            <a:r>
              <a:rPr lang="en-US" altLang="en-US" sz="2200" noProof="1"/>
              <a:t>[0];</a:t>
            </a:r>
          </a:p>
          <a:p>
            <a:pPr algn="l" eaLnBrk="1" hangingPunct="1">
              <a:spcBef>
                <a:spcPts val="0"/>
              </a:spcBef>
            </a:pPr>
            <a:r>
              <a:rPr lang="en-US" altLang="en-US" sz="2200" noProof="1"/>
              <a:t>   for (int i = 1; i &lt; </a:t>
            </a:r>
            <a:r>
              <a:rPr lang="en-US" altLang="en-US" sz="2200" dirty="0" err="1"/>
              <a:t>current_size</a:t>
            </a:r>
            <a:r>
              <a:rPr lang="en-US" altLang="en-US" sz="2200" noProof="1"/>
              <a:t>; i++)</a:t>
            </a:r>
          </a:p>
          <a:p>
            <a:pPr algn="l" eaLnBrk="1" hangingPunct="1">
              <a:spcBef>
                <a:spcPts val="0"/>
              </a:spcBef>
            </a:pPr>
            <a:r>
              <a:rPr lang="en-US" altLang="en-US" sz="2200" noProof="1"/>
              <a:t>   {</a:t>
            </a:r>
          </a:p>
          <a:p>
            <a:pPr algn="l" eaLnBrk="1" hangingPunct="1">
              <a:spcBef>
                <a:spcPts val="0"/>
              </a:spcBef>
            </a:pPr>
            <a:r>
              <a:rPr lang="en-US" altLang="en-US" sz="2200" noProof="1"/>
              <a:t>      if (</a:t>
            </a:r>
            <a:r>
              <a:rPr lang="en-US" altLang="en-US" sz="2200" dirty="0"/>
              <a:t>values</a:t>
            </a:r>
            <a:r>
              <a:rPr lang="en-US" altLang="en-US" sz="2200" noProof="1"/>
              <a:t>[i] &gt; largest)</a:t>
            </a:r>
          </a:p>
          <a:p>
            <a:pPr algn="l" eaLnBrk="1" hangingPunct="1">
              <a:spcBef>
                <a:spcPts val="0"/>
              </a:spcBef>
            </a:pPr>
            <a:r>
              <a:rPr lang="en-US" altLang="en-US" sz="2200" noProof="1"/>
              <a:t>      {</a:t>
            </a:r>
          </a:p>
          <a:p>
            <a:pPr algn="l" eaLnBrk="1" hangingPunct="1">
              <a:spcBef>
                <a:spcPts val="0"/>
              </a:spcBef>
            </a:pPr>
            <a:r>
              <a:rPr lang="en-US" altLang="en-US" sz="2200" noProof="1"/>
              <a:t>         largest = </a:t>
            </a:r>
            <a:r>
              <a:rPr lang="en-US" altLang="en-US" sz="2200" dirty="0"/>
              <a:t>values</a:t>
            </a:r>
            <a:r>
              <a:rPr lang="en-US" altLang="en-US" sz="2200" noProof="1"/>
              <a:t>[i];</a:t>
            </a:r>
          </a:p>
          <a:p>
            <a:pPr algn="l" eaLnBrk="1" hangingPunct="1">
              <a:spcBef>
                <a:spcPts val="0"/>
              </a:spcBef>
            </a:pPr>
            <a:r>
              <a:rPr lang="en-US" altLang="en-US" sz="2200" noProof="1"/>
              <a:t>      }</a:t>
            </a:r>
          </a:p>
          <a:p>
            <a:pPr algn="l" eaLnBrk="1" hangingPunct="1">
              <a:spcBef>
                <a:spcPts val="0"/>
              </a:spcBef>
            </a:pPr>
            <a:r>
              <a:rPr lang="en-US" altLang="en-US" sz="2200" noProof="1"/>
              <a:t>   }</a:t>
            </a:r>
          </a:p>
          <a:p>
            <a:pPr algn="l" eaLnBrk="1" hangingPunct="1">
              <a:spcBef>
                <a:spcPts val="0"/>
              </a:spcBef>
            </a:pPr>
            <a:r>
              <a:rPr lang="en-US" altLang="en-US" sz="2200" noProof="1"/>
              <a:t>	 for (int i = 0; i &lt; </a:t>
            </a:r>
            <a:r>
              <a:rPr lang="en-US" altLang="en-US" sz="2200" dirty="0"/>
              <a:t>current_</a:t>
            </a:r>
            <a:r>
              <a:rPr lang="en-US" altLang="en-US" sz="2200" noProof="1"/>
              <a:t>siz</a:t>
            </a:r>
            <a:r>
              <a:rPr lang="en-US" altLang="en-US" sz="2200" dirty="0"/>
              <a:t>e</a:t>
            </a:r>
            <a:r>
              <a:rPr lang="en-US" altLang="en-US" sz="2200" noProof="1"/>
              <a:t>; i++)</a:t>
            </a:r>
          </a:p>
          <a:p>
            <a:pPr algn="l" eaLnBrk="1" hangingPunct="1">
              <a:spcBef>
                <a:spcPts val="0"/>
              </a:spcBef>
            </a:pPr>
            <a:r>
              <a:rPr lang="en-US" altLang="en-US" sz="2200" noProof="1"/>
              <a:t>   {  //print each element, highlighting largest</a:t>
            </a:r>
          </a:p>
          <a:p>
            <a:pPr algn="l" eaLnBrk="1" hangingPunct="1">
              <a:spcBef>
                <a:spcPts val="0"/>
              </a:spcBef>
            </a:pPr>
            <a:r>
              <a:rPr lang="en-US" altLang="en-US" sz="2200" noProof="1"/>
              <a:t>      cout &lt;&lt; </a:t>
            </a:r>
            <a:r>
              <a:rPr lang="en-US" altLang="en-US" sz="2200" dirty="0"/>
              <a:t>values</a:t>
            </a:r>
            <a:r>
              <a:rPr lang="en-US" altLang="en-US" sz="2200" noProof="1"/>
              <a:t>[i];</a:t>
            </a:r>
          </a:p>
          <a:p>
            <a:pPr algn="l" eaLnBrk="1" hangingPunct="1">
              <a:spcBef>
                <a:spcPts val="0"/>
              </a:spcBef>
            </a:pPr>
            <a:r>
              <a:rPr lang="en-US" altLang="en-US" sz="2200" noProof="1"/>
              <a:t>      if (</a:t>
            </a:r>
            <a:r>
              <a:rPr lang="en-US" altLang="en-US" sz="2200" dirty="0"/>
              <a:t>values</a:t>
            </a:r>
            <a:r>
              <a:rPr lang="en-US" altLang="en-US" sz="2200" noProof="1"/>
              <a:t>[i] == largest) </a:t>
            </a:r>
          </a:p>
          <a:p>
            <a:pPr algn="l" eaLnBrk="1" hangingPunct="1">
              <a:spcBef>
                <a:spcPts val="0"/>
              </a:spcBef>
            </a:pPr>
            <a:r>
              <a:rPr lang="en-US" altLang="en-US" sz="2200" noProof="1"/>
              <a:t>      {</a:t>
            </a:r>
          </a:p>
          <a:p>
            <a:pPr algn="l" eaLnBrk="1" hangingPunct="1">
              <a:spcBef>
                <a:spcPts val="0"/>
              </a:spcBef>
            </a:pPr>
            <a:r>
              <a:rPr lang="en-US" altLang="en-US" sz="2200" noProof="1"/>
              <a:t>         cout &lt;&lt; " &lt;== largest value";</a:t>
            </a:r>
          </a:p>
          <a:p>
            <a:pPr algn="l" eaLnBrk="1" hangingPunct="1">
              <a:spcBef>
                <a:spcPts val="0"/>
              </a:spcBef>
            </a:pPr>
            <a:r>
              <a:rPr lang="en-US" altLang="en-US" sz="2200" noProof="1"/>
              <a:t>      }</a:t>
            </a:r>
          </a:p>
          <a:p>
            <a:pPr algn="l" eaLnBrk="1" hangingPunct="1">
              <a:spcBef>
                <a:spcPts val="0"/>
              </a:spcBef>
            </a:pPr>
            <a:r>
              <a:rPr lang="en-US" altLang="en-US" sz="2200" noProof="1"/>
              <a:t>      cout &lt;&lt; endl;</a:t>
            </a:r>
          </a:p>
          <a:p>
            <a:pPr algn="l" eaLnBrk="1" hangingPunct="1">
              <a:spcBef>
                <a:spcPts val="0"/>
              </a:spcBef>
            </a:pPr>
            <a:r>
              <a:rPr lang="en-US" altLang="en-US" sz="2200" noProof="1"/>
              <a:t>   }</a:t>
            </a:r>
            <a:endParaRPr lang="en-US" altLang="en-US" sz="2200" dirty="0"/>
          </a:p>
          <a:p>
            <a:pPr algn="l" eaLnBrk="1" hangingPunct="1">
              <a:spcBef>
                <a:spcPts val="0"/>
              </a:spcBef>
            </a:pPr>
            <a:endParaRPr lang="en-US" altLang="en-US" sz="2200" dirty="0"/>
          </a:p>
          <a:p>
            <a:pPr algn="l" eaLnBrk="1" hangingPunct="1">
              <a:spcBef>
                <a:spcPts val="0"/>
              </a:spcBef>
            </a:pPr>
            <a:r>
              <a:rPr lang="en-US" altLang="en-US" sz="2200" dirty="0"/>
              <a:t>   return 0;</a:t>
            </a:r>
          </a:p>
          <a:p>
            <a:pPr algn="l" eaLnBrk="1" hangingPunct="1">
              <a:spcBef>
                <a:spcPts val="0"/>
              </a:spcBef>
            </a:pPr>
            <a:r>
              <a:rPr lang="en-US" altLang="en-US" sz="2200" dirty="0"/>
              <a:t>}</a:t>
            </a:r>
            <a:endParaRPr lang="en-US" altLang="en-US" sz="2200" noProof="1"/>
          </a:p>
          <a:p>
            <a:pPr algn="l" eaLnBrk="1" hangingPunct="1">
              <a:spcBef>
                <a:spcPts val="0"/>
              </a:spcBef>
            </a:pPr>
            <a:endParaRPr lang="en-US" altLang="en-US" sz="2200" dirty="0"/>
          </a:p>
          <a:p>
            <a:pPr algn="l" eaLnBrk="1" hangingPunct="1">
              <a:spcBef>
                <a:spcPts val="0"/>
              </a:spcBef>
            </a:pPr>
            <a:r>
              <a:rPr lang="en-US" altLang="en-US" sz="2200" dirty="0"/>
              <a:t>	</a:t>
            </a:r>
            <a:endParaRPr lang="en-US" altLang="en-US" sz="1200" noProof="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39267" name="Rectangle 2"/>
          <p:cNvSpPr>
            <a:spLocks noGrp="1" noChangeArrowheads="1"/>
          </p:cNvSpPr>
          <p:nvPr>
            <p:ph type="title"/>
          </p:nvPr>
        </p:nvSpPr>
        <p:spPr/>
        <p:txBody>
          <a:bodyPr/>
          <a:lstStyle/>
          <a:p>
            <a:pPr eaLnBrk="1" hangingPunct="1"/>
            <a:r>
              <a:rPr lang="en-US" altLang="en-US"/>
              <a:t>Sorting with the C++ Library</a:t>
            </a:r>
          </a:p>
        </p:txBody>
      </p:sp>
      <p:sp>
        <p:nvSpPr>
          <p:cNvPr id="1239043" name="Rectangle 3"/>
          <p:cNvSpPr>
            <a:spLocks noGrp="1" noChangeArrowheads="1"/>
          </p:cNvSpPr>
          <p:nvPr>
            <p:ph type="body" idx="1"/>
          </p:nvPr>
        </p:nvSpPr>
        <p:spPr>
          <a:xfrm>
            <a:off x="0" y="798513"/>
            <a:ext cx="9144000" cy="5759450"/>
          </a:xfrm>
          <a:noFill/>
        </p:spPr>
        <p:txBody>
          <a:bodyPr/>
          <a:lstStyle/>
          <a:p>
            <a:pPr eaLnBrk="1" hangingPunct="1">
              <a:buFontTx/>
              <a:buNone/>
            </a:pPr>
            <a:endParaRPr lang="en-US" altLang="en-US"/>
          </a:p>
          <a:p>
            <a:pPr algn="ctr" eaLnBrk="1" hangingPunct="1">
              <a:buFontTx/>
              <a:buNone/>
            </a:pPr>
            <a:r>
              <a:rPr lang="en-US" altLang="en-US" sz="2400"/>
              <a:t>Getting data into order is something that is often needed.</a:t>
            </a:r>
          </a:p>
          <a:p>
            <a:pPr algn="ctr" eaLnBrk="1" hangingPunct="1">
              <a:buFontTx/>
              <a:buNone/>
            </a:pPr>
            <a:endParaRPr lang="en-US" altLang="en-US" sz="2400"/>
          </a:p>
          <a:p>
            <a:pPr algn="ctr" eaLnBrk="1" hangingPunct="1">
              <a:buFontTx/>
              <a:buNone/>
            </a:pPr>
            <a:r>
              <a:rPr lang="en-US" altLang="en-US" sz="2400"/>
              <a:t>An alphabetical listing.</a:t>
            </a:r>
          </a:p>
          <a:p>
            <a:pPr algn="ctr" eaLnBrk="1" hangingPunct="1">
              <a:buFontTx/>
              <a:buNone/>
            </a:pPr>
            <a:endParaRPr lang="en-US" altLang="en-US" sz="2400"/>
          </a:p>
          <a:p>
            <a:pPr algn="ctr" eaLnBrk="1" hangingPunct="1">
              <a:buFontTx/>
              <a:buNone/>
            </a:pPr>
            <a:r>
              <a:rPr lang="en-US" altLang="en-US" sz="2400"/>
              <a:t>A list of grades in descending order.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0723" name="Rectangle 2"/>
          <p:cNvSpPr>
            <a:spLocks noGrp="1" noChangeArrowheads="1"/>
          </p:cNvSpPr>
          <p:nvPr>
            <p:ph type="title"/>
          </p:nvPr>
        </p:nvSpPr>
        <p:spPr/>
        <p:txBody>
          <a:bodyPr/>
          <a:lstStyle/>
          <a:p>
            <a:pPr eaLnBrk="1" hangingPunct="1"/>
            <a:r>
              <a:rPr lang="en-US" altLang="en-US"/>
              <a:t>Using Arrays</a:t>
            </a:r>
          </a:p>
        </p:txBody>
      </p:sp>
      <p:sp>
        <p:nvSpPr>
          <p:cNvPr id="30724" name="Rectangle 3"/>
          <p:cNvSpPr>
            <a:spLocks noGrp="1" noChangeArrowheads="1"/>
          </p:cNvSpPr>
          <p:nvPr>
            <p:ph type="body" idx="1"/>
          </p:nvPr>
        </p:nvSpPr>
        <p:spPr>
          <a:xfrm>
            <a:off x="492125" y="974725"/>
            <a:ext cx="8229600" cy="5387975"/>
          </a:xfrm>
        </p:spPr>
        <p:txBody>
          <a:bodyPr/>
          <a:lstStyle/>
          <a:p>
            <a:pPr eaLnBrk="1" hangingPunct="1">
              <a:lnSpc>
                <a:spcPct val="80000"/>
              </a:lnSpc>
            </a:pPr>
            <a:r>
              <a:rPr lang="en-US" altLang="en-US" sz="2400"/>
              <a:t>Arrays are a lower-level construct</a:t>
            </a:r>
            <a:br>
              <a:rPr lang="en-US" altLang="en-US" sz="2400"/>
            </a:br>
            <a:endParaRPr lang="en-US" altLang="en-US" sz="2400"/>
          </a:p>
          <a:p>
            <a:pPr eaLnBrk="1" hangingPunct="1">
              <a:lnSpc>
                <a:spcPct val="80000"/>
              </a:lnSpc>
            </a:pPr>
            <a:r>
              <a:rPr lang="en-US" altLang="en-US" sz="2400"/>
              <a:t>The </a:t>
            </a:r>
            <a:r>
              <a:rPr lang="en-US" altLang="en-US" sz="2800" b="1" i="1"/>
              <a:t>array</a:t>
            </a:r>
            <a:r>
              <a:rPr lang="en-US" altLang="en-US" sz="2400"/>
              <a:t> is</a:t>
            </a:r>
            <a:br>
              <a:rPr lang="en-US" altLang="en-US" sz="2400"/>
            </a:br>
            <a:endParaRPr lang="en-US" altLang="en-US" sz="2400"/>
          </a:p>
          <a:p>
            <a:pPr lvl="1" eaLnBrk="1" hangingPunct="1">
              <a:lnSpc>
                <a:spcPct val="80000"/>
              </a:lnSpc>
            </a:pPr>
            <a:r>
              <a:rPr lang="en-US" altLang="en-US" sz="2400">
                <a:ea typeface="ＭＳ Ｐゴシック" panose="020B0600070205080204" pitchFamily="34" charset="-128"/>
              </a:rPr>
              <a:t>less convenient</a:t>
            </a:r>
            <a:br>
              <a:rPr lang="en-US" altLang="en-US" sz="2400">
                <a:ea typeface="ＭＳ Ｐゴシック" panose="020B0600070205080204" pitchFamily="34" charset="-128"/>
              </a:rPr>
            </a:br>
            <a:endParaRPr lang="en-US" altLang="en-US" sz="2400">
              <a:ea typeface="ＭＳ Ｐゴシック" panose="020B0600070205080204" pitchFamily="34" charset="-128"/>
            </a:endParaRPr>
          </a:p>
          <a:p>
            <a:pPr lvl="1" eaLnBrk="1" hangingPunct="1">
              <a:lnSpc>
                <a:spcPct val="80000"/>
              </a:lnSpc>
            </a:pPr>
            <a:r>
              <a:rPr lang="en-US" altLang="en-US" sz="2400">
                <a:ea typeface="ＭＳ Ｐゴシック" panose="020B0600070205080204" pitchFamily="34" charset="-128"/>
              </a:rPr>
              <a:t>but sometimes required</a:t>
            </a:r>
            <a:br>
              <a:rPr lang="en-US" altLang="en-US" sz="2400">
                <a:ea typeface="ＭＳ Ｐゴシック" panose="020B0600070205080204" pitchFamily="34" charset="-128"/>
              </a:rPr>
            </a:br>
            <a:endParaRPr lang="en-US" altLang="en-US" sz="2400">
              <a:ea typeface="ＭＳ Ｐゴシック" panose="020B0600070205080204" pitchFamily="34" charset="-128"/>
            </a:endParaRPr>
          </a:p>
          <a:p>
            <a:pPr lvl="2" eaLnBrk="1" hangingPunct="1">
              <a:lnSpc>
                <a:spcPct val="80000"/>
              </a:lnSpc>
            </a:pPr>
            <a:r>
              <a:rPr lang="en-US" altLang="en-US">
                <a:ea typeface="ＭＳ Ｐゴシック" panose="020B0600070205080204" pitchFamily="34" charset="-128"/>
              </a:rPr>
              <a:t>for efficiency</a:t>
            </a:r>
            <a:br>
              <a:rPr lang="en-US" altLang="en-US">
                <a:ea typeface="ＭＳ Ｐゴシック" panose="020B0600070205080204" pitchFamily="34" charset="-128"/>
              </a:rPr>
            </a:br>
            <a:endParaRPr lang="en-US" altLang="en-US">
              <a:ea typeface="ＭＳ Ｐゴシック" panose="020B0600070205080204" pitchFamily="34" charset="-128"/>
            </a:endParaRPr>
          </a:p>
          <a:p>
            <a:pPr lvl="2" eaLnBrk="1" hangingPunct="1">
              <a:lnSpc>
                <a:spcPct val="80000"/>
              </a:lnSpc>
            </a:pPr>
            <a:r>
              <a:rPr lang="en-US" altLang="en-US">
                <a:ea typeface="ＭＳ Ｐゴシック" panose="020B0600070205080204" pitchFamily="34" charset="-128"/>
              </a:rPr>
              <a:t>for compatibility with older software</a:t>
            </a:r>
            <a:endParaRPr lang="en-US" altLang="en-US" sz="1400">
              <a:ea typeface="ＭＳ Ｐゴシック" panose="020B0600070205080204"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1315" name="Rectangle 2"/>
          <p:cNvSpPr>
            <a:spLocks noGrp="1" noChangeArrowheads="1"/>
          </p:cNvSpPr>
          <p:nvPr>
            <p:ph type="title"/>
          </p:nvPr>
        </p:nvSpPr>
        <p:spPr>
          <a:xfrm>
            <a:off x="-1" y="152400"/>
            <a:ext cx="8659091" cy="533400"/>
          </a:xfrm>
        </p:spPr>
        <p:txBody>
          <a:bodyPr/>
          <a:lstStyle/>
          <a:p>
            <a:pPr eaLnBrk="1" hangingPunct="1"/>
            <a:r>
              <a:rPr lang="en-US" altLang="en-US" dirty="0"/>
              <a:t>Sorting with the C++ Library: the </a:t>
            </a:r>
            <a:r>
              <a:rPr lang="en-US" altLang="en-US" dirty="0">
                <a:latin typeface="Courier New" panose="02070309020205020404" pitchFamily="49" charset="0"/>
                <a:cs typeface="Courier New" panose="02070309020205020404" pitchFamily="49" charset="0"/>
              </a:rPr>
              <a:t>sort </a:t>
            </a:r>
            <a:r>
              <a:rPr lang="en-US" altLang="en-US" dirty="0"/>
              <a:t>function</a:t>
            </a:r>
          </a:p>
        </p:txBody>
      </p:sp>
      <p:sp>
        <p:nvSpPr>
          <p:cNvPr id="1474563" name="Rectangle 3"/>
          <p:cNvSpPr>
            <a:spLocks noGrp="1" noChangeArrowheads="1"/>
          </p:cNvSpPr>
          <p:nvPr>
            <p:ph type="body" idx="1"/>
          </p:nvPr>
        </p:nvSpPr>
        <p:spPr>
          <a:xfrm>
            <a:off x="290944" y="466003"/>
            <a:ext cx="8776855" cy="6004069"/>
          </a:xfrm>
          <a:noFill/>
        </p:spPr>
        <p:txBody>
          <a:bodyPr/>
          <a:lstStyle/>
          <a:p>
            <a:pPr eaLnBrk="1" hangingPunct="1">
              <a:buFontTx/>
              <a:buNone/>
            </a:pPr>
            <a:endParaRPr lang="en-US" altLang="en-US" sz="1000" dirty="0"/>
          </a:p>
          <a:p>
            <a:pPr algn="ctr" eaLnBrk="1" hangingPunct="1">
              <a:buNone/>
            </a:pPr>
            <a:r>
              <a:rPr lang="en-US" altLang="en-US" sz="2400" dirty="0"/>
              <a:t>To sort the elements into ascending numerical order,</a:t>
            </a:r>
            <a:br>
              <a:rPr lang="en-US" altLang="en-US" sz="2400" dirty="0"/>
            </a:br>
            <a:r>
              <a:rPr lang="en-US" altLang="en-US" sz="2400" dirty="0"/>
              <a:t>you can call the </a:t>
            </a:r>
            <a:r>
              <a:rPr lang="en-US" altLang="en-US" sz="2400" b="1" dirty="0">
                <a:latin typeface="Courier New" panose="02070309020205020404" pitchFamily="49" charset="0"/>
              </a:rPr>
              <a:t>sort</a:t>
            </a:r>
            <a:r>
              <a:rPr lang="en-US" altLang="en-US" sz="2400" dirty="0"/>
              <a:t> library function from the </a:t>
            </a:r>
            <a:r>
              <a:rPr lang="en-US" altLang="en-US" sz="2400" dirty="0">
                <a:latin typeface="Courier New" panose="02070309020205020404" pitchFamily="49" charset="0"/>
                <a:cs typeface="Courier New" panose="02070309020205020404" pitchFamily="49" charset="0"/>
              </a:rPr>
              <a:t>&lt;algorithm&gt; </a:t>
            </a:r>
            <a:r>
              <a:rPr lang="en-US" altLang="en-US" sz="2400" dirty="0"/>
              <a:t>library. </a:t>
            </a:r>
          </a:p>
          <a:p>
            <a:pPr algn="ctr" eaLnBrk="1" hangingPunct="1">
              <a:buFontTx/>
              <a:buNone/>
            </a:pPr>
            <a:endParaRPr lang="en-US" altLang="en-US" sz="1200" dirty="0"/>
          </a:p>
          <a:p>
            <a:pPr algn="ctr" eaLnBrk="1" hangingPunct="1">
              <a:buFontTx/>
              <a:buNone/>
            </a:pPr>
            <a:r>
              <a:rPr lang="en-US" altLang="en-US" sz="2400" dirty="0"/>
              <a:t> Recall our </a:t>
            </a:r>
            <a:r>
              <a:rPr lang="en-US" altLang="en-US" sz="2400" b="1" dirty="0">
                <a:latin typeface="Courier New" panose="02070309020205020404" pitchFamily="49" charset="0"/>
              </a:rPr>
              <a:t>values</a:t>
            </a:r>
            <a:r>
              <a:rPr lang="en-US" altLang="en-US" sz="2400" dirty="0"/>
              <a:t> array</a:t>
            </a:r>
            <a:br>
              <a:rPr lang="en-US" altLang="en-US" sz="2400" dirty="0"/>
            </a:br>
            <a:r>
              <a:rPr lang="en-US" altLang="en-US" sz="2400" dirty="0"/>
              <a:t>with the companion variable </a:t>
            </a:r>
            <a:r>
              <a:rPr lang="en-US" altLang="en-US" sz="2400" b="1" dirty="0" err="1">
                <a:latin typeface="Courier New" panose="02070309020205020404" pitchFamily="49" charset="0"/>
              </a:rPr>
              <a:t>current_size</a:t>
            </a:r>
            <a:r>
              <a:rPr lang="en-US" altLang="en-US" sz="2400" dirty="0"/>
              <a:t>.</a:t>
            </a:r>
          </a:p>
          <a:p>
            <a:pPr algn="ctr" eaLnBrk="1" hangingPunct="1">
              <a:buFontTx/>
              <a:buNone/>
            </a:pPr>
            <a:endParaRPr lang="en-US" altLang="en-US" sz="2400" dirty="0"/>
          </a:p>
          <a:p>
            <a:pPr eaLnBrk="1" hangingPunct="1">
              <a:buFontTx/>
              <a:buNone/>
            </a:pPr>
            <a:r>
              <a:rPr lang="en-US" altLang="en-US" sz="2400" b="1" dirty="0">
                <a:latin typeface="Courier New" panose="02070309020205020404" pitchFamily="49" charset="0"/>
              </a:rPr>
              <a:t>		#include &lt;algorithm&gt;</a:t>
            </a:r>
          </a:p>
          <a:p>
            <a:pPr eaLnBrk="1" hangingPunct="1">
              <a:buFontTx/>
              <a:buNone/>
            </a:pPr>
            <a:r>
              <a:rPr lang="en-US" altLang="en-US" sz="2400" b="1" dirty="0">
                <a:latin typeface="Courier New" panose="02070309020205020404" pitchFamily="49" charset="0"/>
              </a:rPr>
              <a:t>		…</a:t>
            </a:r>
          </a:p>
          <a:p>
            <a:pPr eaLnBrk="1" hangingPunct="1">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main()</a:t>
            </a:r>
          </a:p>
          <a:p>
            <a:pPr eaLnBrk="1" hangingPunct="1">
              <a:buFontTx/>
              <a:buNone/>
            </a:pPr>
            <a:r>
              <a:rPr lang="en-US" altLang="en-US" sz="2400" b="1" dirty="0">
                <a:latin typeface="Courier New" panose="02070309020205020404" pitchFamily="49" charset="0"/>
              </a:rPr>
              <a:t>		{</a:t>
            </a:r>
          </a:p>
          <a:p>
            <a:pPr eaLnBrk="1" hangingPunct="1">
              <a:buFontTx/>
              <a:buNone/>
            </a:pPr>
            <a:r>
              <a:rPr lang="en-US" altLang="en-US" sz="2400" b="1" dirty="0">
                <a:latin typeface="Courier New" panose="02070309020205020404" pitchFamily="49" charset="0"/>
              </a:rPr>
              <a:t>			…</a:t>
            </a:r>
          </a:p>
          <a:p>
            <a:pPr eaLnBrk="1" hangingPunct="1">
              <a:buFontTx/>
              <a:buNone/>
            </a:pPr>
            <a:r>
              <a:rPr lang="en-US" altLang="en-US" sz="2400" b="1" dirty="0">
                <a:latin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sort(values, values + </a:t>
            </a:r>
            <a:r>
              <a:rPr lang="en-US" altLang="en-US" sz="2400" b="1" dirty="0" err="1">
                <a:latin typeface="Courier New" panose="02070309020205020404" pitchFamily="49" charset="0"/>
                <a:cs typeface="Courier New" panose="02070309020205020404" pitchFamily="49" charset="0"/>
              </a:rPr>
              <a:t>current_size</a:t>
            </a:r>
            <a:r>
              <a:rPr lang="en-US" altLang="en-US" sz="2400" b="1" dirty="0">
                <a:latin typeface="Courier New" panose="02070309020205020404" pitchFamily="49" charset="0"/>
                <a:cs typeface="Courier New" panose="02070309020205020404" pitchFamily="49" charset="0"/>
              </a:rPr>
              <a:t>);</a:t>
            </a:r>
          </a:p>
          <a:p>
            <a:pPr algn="ctr" eaLnBrk="1" hangingPunct="1">
              <a:buFontTx/>
              <a:buNone/>
            </a:pPr>
            <a:endParaRPr lang="en-US" altLang="en-US" sz="2400" dirty="0"/>
          </a:p>
          <a:p>
            <a:pPr algn="ctr" eaLnBrk="1" hangingPunct="1">
              <a:buFontTx/>
              <a:buNone/>
            </a:pPr>
            <a:endParaRPr lang="en-US" altLang="en-US" sz="1200" dirty="0"/>
          </a:p>
          <a:p>
            <a:pPr algn="ctr" eaLnBrk="1" hangingPunct="1">
              <a:buFontTx/>
              <a:buNone/>
            </a:pPr>
            <a:endParaRPr lang="en-US" altLang="en-US" sz="1200" dirty="0"/>
          </a:p>
          <a:p>
            <a:pPr algn="ctr" eaLnBrk="1" hangingPunct="1">
              <a:buFontTx/>
              <a:buNone/>
            </a:pPr>
            <a:endParaRPr lang="en-US" altLang="en-US" sz="1200" dirty="0"/>
          </a:p>
          <a:p>
            <a:pPr algn="ctr" eaLnBrk="1" hangingPunct="1">
              <a:buFontTx/>
              <a:buNone/>
            </a:pPr>
            <a:endParaRPr lang="en-US" altLang="en-US" sz="1200" dirty="0"/>
          </a:p>
          <a:p>
            <a:pPr algn="ctr" eaLnBrk="1" hangingPunct="1">
              <a:buFontTx/>
              <a:buNone/>
            </a:pPr>
            <a:endParaRPr lang="en-US" altLang="en-US" sz="1200" dirty="0"/>
          </a:p>
          <a:p>
            <a:pPr algn="ctr" eaLnBrk="1" hangingPunct="1">
              <a:buFontTx/>
              <a:buNone/>
            </a:pPr>
            <a:endParaRPr lang="en-US" altLang="en-US" sz="2400" dirty="0"/>
          </a:p>
          <a:p>
            <a:pPr algn="ctr" eaLnBrk="1" hangingPunct="1">
              <a:buFontTx/>
              <a:buNone/>
            </a:pPr>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Sorting Algorithm: Selection Sort</a:t>
            </a:r>
          </a:p>
        </p:txBody>
      </p:sp>
      <p:sp>
        <p:nvSpPr>
          <p:cNvPr id="3" name="Content Placeholder 2"/>
          <p:cNvSpPr>
            <a:spLocks noGrp="1"/>
          </p:cNvSpPr>
          <p:nvPr>
            <p:ph idx="1"/>
          </p:nvPr>
        </p:nvSpPr>
        <p:spPr>
          <a:xfrm>
            <a:off x="390939" y="827917"/>
            <a:ext cx="8514522" cy="4525962"/>
          </a:xfrm>
        </p:spPr>
        <p:txBody>
          <a:bodyPr/>
          <a:lstStyle/>
          <a:p>
            <a:pPr marL="0" indent="0">
              <a:lnSpc>
                <a:spcPct val="80000"/>
              </a:lnSpc>
              <a:spcBef>
                <a:spcPts val="0"/>
              </a:spcBef>
              <a:buNone/>
            </a:pPr>
            <a:r>
              <a:rPr lang="en-US" sz="2000" dirty="0"/>
              <a:t>The following is an inefficient but simple sorting algorithm. It divides the array into a sorted section on the left and unsorted on the right, moving elements successively from right to left starting with the smallest element remaining in the unsorted section. The </a:t>
            </a:r>
            <a:r>
              <a:rPr lang="en-US" sz="2000" dirty="0">
                <a:latin typeface="Courier New" panose="02070309020205020404" pitchFamily="49" charset="0"/>
                <a:cs typeface="Courier New" panose="02070309020205020404" pitchFamily="49" charset="0"/>
              </a:rPr>
              <a:t>sort() </a:t>
            </a:r>
            <a:r>
              <a:rPr lang="en-US" sz="2000" dirty="0"/>
              <a:t>function in the library is a much faster algorithm, but here is the </a:t>
            </a:r>
            <a:r>
              <a:rPr lang="en-US" sz="2000" i="1" u="sng" dirty="0"/>
              <a:t>selection sort</a:t>
            </a:r>
            <a:r>
              <a:rPr lang="en-US" sz="2000" dirty="0"/>
              <a:t>:</a:t>
            </a:r>
          </a:p>
          <a:p>
            <a:pPr>
              <a:lnSpc>
                <a:spcPct val="80000"/>
              </a:lnSpc>
              <a:spcBef>
                <a:spcPts val="0"/>
              </a:spcBef>
            </a:pPr>
            <a:endParaRPr lang="en-US" sz="2000" dirty="0"/>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unsorted = 0; unsorted &lt; size - 1; unsorted++)</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 Find the position of the minimum</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min_pos</a:t>
            </a:r>
            <a:r>
              <a:rPr lang="en-US" sz="1800" dirty="0">
                <a:latin typeface="Courier New" panose="02070309020205020404" pitchFamily="49" charset="0"/>
                <a:cs typeface="Courier New" panose="02070309020205020404" pitchFamily="49" charset="0"/>
              </a:rPr>
              <a:t> = unsorted; </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unsorted + 1;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size;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if (values[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values[</a:t>
            </a:r>
            <a:r>
              <a:rPr lang="en-US" sz="1800" dirty="0" err="1">
                <a:latin typeface="Courier New" panose="02070309020205020404" pitchFamily="49" charset="0"/>
                <a:cs typeface="Courier New" panose="02070309020205020404" pitchFamily="49" charset="0"/>
              </a:rPr>
              <a:t>min_pos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min_pos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 Swap the minimum into the sorted area</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if (</a:t>
            </a:r>
            <a:r>
              <a:rPr lang="en-US" sz="1800" dirty="0" err="1">
                <a:latin typeface="Courier New" panose="02070309020205020404" pitchFamily="49" charset="0"/>
                <a:cs typeface="Courier New" panose="02070309020205020404" pitchFamily="49" charset="0"/>
              </a:rPr>
              <a:t>min_pos</a:t>
            </a:r>
            <a:r>
              <a:rPr lang="en-US" sz="1800" dirty="0">
                <a:latin typeface="Courier New" panose="02070309020205020404" pitchFamily="49" charset="0"/>
                <a:cs typeface="Courier New" panose="02070309020205020404" pitchFamily="49" charset="0"/>
              </a:rPr>
              <a:t> != unsorted)</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double temp = values[</a:t>
            </a:r>
            <a:r>
              <a:rPr lang="en-US" sz="1800" dirty="0" err="1">
                <a:latin typeface="Courier New" panose="02070309020205020404" pitchFamily="49" charset="0"/>
                <a:cs typeface="Courier New" panose="02070309020205020404" pitchFamily="49" charset="0"/>
              </a:rPr>
              <a:t>min_pos</a:t>
            </a:r>
            <a:r>
              <a:rPr lang="en-US" sz="1800" dirty="0">
                <a:latin typeface="Courier New" panose="02070309020205020404" pitchFamily="49" charset="0"/>
                <a:cs typeface="Courier New" panose="02070309020205020404" pitchFamily="49" charset="0"/>
              </a:rPr>
              <a:t>];</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values[</a:t>
            </a:r>
            <a:r>
              <a:rPr lang="en-US" sz="1800" dirty="0" err="1">
                <a:latin typeface="Courier New" panose="02070309020205020404" pitchFamily="49" charset="0"/>
                <a:cs typeface="Courier New" panose="02070309020205020404" pitchFamily="49" charset="0"/>
              </a:rPr>
              <a:t>min_pos</a:t>
            </a:r>
            <a:r>
              <a:rPr lang="en-US" sz="1800" dirty="0">
                <a:latin typeface="Courier New" panose="02070309020205020404" pitchFamily="49" charset="0"/>
                <a:cs typeface="Courier New" panose="02070309020205020404" pitchFamily="49" charset="0"/>
              </a:rPr>
              <a:t>] = values[unsorted];</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values[unsorted] = temp;</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1800" dirty="0">
                <a:latin typeface="Courier New" panose="02070309020205020404" pitchFamily="49" charset="0"/>
                <a:cs typeface="Courier New" panose="02070309020205020404" pitchFamily="49" charset="0"/>
              </a:rPr>
              <a:t>}</a:t>
            </a:r>
          </a:p>
          <a:p>
            <a:pPr marL="0" indent="0">
              <a:lnSpc>
                <a:spcPct val="80000"/>
              </a:lnSpc>
              <a:spcBef>
                <a:spcPts val="0"/>
              </a:spcBef>
              <a:buNone/>
            </a:pPr>
            <a:endParaRPr lang="en-US" sz="1800" dirty="0">
              <a:latin typeface="Courier New" panose="02070309020205020404" pitchFamily="49" charset="0"/>
              <a:cs typeface="Courier New" panose="02070309020205020404" pitchFamily="49" charset="0"/>
            </a:endParaRPr>
          </a:p>
          <a:p>
            <a:pPr marL="0" indent="0">
              <a:lnSpc>
                <a:spcPct val="80000"/>
              </a:lnSpc>
              <a:spcBef>
                <a:spcPts val="0"/>
              </a:spcBef>
              <a:buNone/>
            </a:pPr>
            <a:r>
              <a:rPr lang="en-US" sz="2000" dirty="0">
                <a:cs typeface="Courier New" panose="02070309020205020404" pitchFamily="49" charset="0"/>
              </a:rPr>
              <a:t>In a later chapter we’ll cover sorting algorithms in detail.</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4025210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Algorithms: Binary Search</a:t>
            </a:r>
          </a:p>
        </p:txBody>
      </p:sp>
      <p:sp>
        <p:nvSpPr>
          <p:cNvPr id="3" name="Content Placeholder 2"/>
          <p:cNvSpPr>
            <a:spLocks noGrp="1"/>
          </p:cNvSpPr>
          <p:nvPr>
            <p:ph idx="1"/>
          </p:nvPr>
        </p:nvSpPr>
        <p:spPr>
          <a:xfrm>
            <a:off x="347030" y="842924"/>
            <a:ext cx="8620699" cy="4525962"/>
          </a:xfrm>
        </p:spPr>
        <p:txBody>
          <a:bodyPr/>
          <a:lstStyle/>
          <a:p>
            <a:pPr defTabSz="182880">
              <a:lnSpc>
                <a:spcPct val="90000"/>
              </a:lnSpc>
              <a:spcBef>
                <a:spcPts val="0"/>
              </a:spcBef>
            </a:pPr>
            <a:r>
              <a:rPr lang="en-US" sz="2000" dirty="0"/>
              <a:t>There is a much faster way to search a sorted array than the linear search shown previously</a:t>
            </a:r>
          </a:p>
          <a:p>
            <a:pPr defTabSz="182880">
              <a:lnSpc>
                <a:spcPct val="90000"/>
              </a:lnSpc>
              <a:spcBef>
                <a:spcPts val="0"/>
              </a:spcBef>
            </a:pPr>
            <a:r>
              <a:rPr lang="en-US" sz="2000" dirty="0"/>
              <a:t>"Binary search" repeatedly partitions the array in half, then ¼, then 1/8, </a:t>
            </a:r>
            <a:r>
              <a:rPr lang="en-US" sz="2000" dirty="0" err="1"/>
              <a:t>etc</a:t>
            </a:r>
            <a:r>
              <a:rPr lang="en-US" sz="2000" dirty="0"/>
              <a:t>…to find a match</a:t>
            </a:r>
          </a:p>
          <a:p>
            <a:pPr defTabSz="182880">
              <a:lnSpc>
                <a:spcPct val="90000"/>
              </a:lnSpc>
              <a:spcBef>
                <a:spcPts val="0"/>
              </a:spcBef>
            </a:pPr>
            <a:endParaRPr lang="en-US" sz="2400" dirty="0"/>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bool found = false; </a:t>
            </a:r>
          </a:p>
          <a:p>
            <a:pPr marL="0" indent="0" defTabSz="182880">
              <a:lnSpc>
                <a:spcPct val="90000"/>
              </a:lnSpc>
              <a:spcBef>
                <a:spcPts val="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low = 0, high = size - 1; </a:t>
            </a:r>
          </a:p>
          <a:p>
            <a:pPr marL="0" indent="0" defTabSz="182880">
              <a:lnSpc>
                <a:spcPct val="90000"/>
              </a:lnSpc>
              <a:spcBef>
                <a:spcPts val="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 = 0; </a:t>
            </a:r>
          </a:p>
          <a:p>
            <a:pPr marL="0" indent="0" defTabSz="182880">
              <a:lnSpc>
                <a:spcPct val="90000"/>
              </a:lnSpc>
              <a:spcBef>
                <a:spcPts val="0"/>
              </a:spcBef>
              <a:buNone/>
            </a:pPr>
            <a:endParaRPr lang="en-US" sz="2000" dirty="0">
              <a:latin typeface="Courier New" panose="02070309020205020404" pitchFamily="49" charset="0"/>
              <a:cs typeface="Courier New" panose="02070309020205020404" pitchFamily="49" charset="0"/>
            </a:endParaRP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while (low &lt;= high &amp;&amp; !found)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 = (low + high) / 2; // Midpoint of the subarray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	if (values[</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searched_value</a:t>
            </a:r>
            <a:r>
              <a:rPr lang="en-US" sz="2000" dirty="0">
                <a:latin typeface="Courier New" panose="02070309020205020404" pitchFamily="49" charset="0"/>
                <a:cs typeface="Courier New" panose="02070309020205020404" pitchFamily="49" charset="0"/>
              </a:rPr>
              <a:t>)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	{ found = true; }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	else if (values[</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searched_value</a:t>
            </a:r>
            <a:r>
              <a:rPr lang="en-US" sz="2000" dirty="0">
                <a:latin typeface="Courier New" panose="02070309020205020404" pitchFamily="49" charset="0"/>
                <a:cs typeface="Courier New" panose="02070309020205020404" pitchFamily="49" charset="0"/>
              </a:rPr>
              <a:t>)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					{ low = </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 + 1; } // Look in second half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					else { high = </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 - 1; } // Look in first half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if (found) </a:t>
            </a:r>
          </a:p>
          <a:p>
            <a:pPr marL="0" indent="0" defTabSz="182880">
              <a:lnSpc>
                <a:spcPct val="90000"/>
              </a:lnSpc>
              <a:spcBef>
                <a:spcPts val="0"/>
              </a:spcBef>
              <a:buNone/>
            </a:pP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"Found at position " &lt;&lt; </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 }</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029564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3</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Arrays</a:t>
            </a:r>
          </a:p>
          <a:p>
            <a:pPr marL="514350" indent="-514350">
              <a:buFont typeface="+mj-lt"/>
              <a:buAutoNum type="arabicPeriod"/>
            </a:pPr>
            <a:r>
              <a:rPr lang="en-US" sz="2800" dirty="0"/>
              <a:t>Common array algorithms</a:t>
            </a:r>
          </a:p>
          <a:p>
            <a:pPr marL="514350" indent="-514350">
              <a:buFont typeface="+mj-lt"/>
              <a:buAutoNum type="arabicPeriod"/>
            </a:pPr>
            <a:r>
              <a:rPr lang="en-US" sz="2800" u="sng" dirty="0">
                <a:solidFill>
                  <a:srgbClr val="FF0000"/>
                </a:solidFill>
              </a:rPr>
              <a:t>Arrays / functions</a:t>
            </a:r>
          </a:p>
          <a:p>
            <a:pPr marL="514350" indent="-514350">
              <a:buFont typeface="+mj-lt"/>
              <a:buAutoNum type="arabicPeriod"/>
            </a:pPr>
            <a:r>
              <a:rPr lang="en-US" sz="2800" dirty="0"/>
              <a:t>Problem solving: adapting algorithms</a:t>
            </a:r>
          </a:p>
          <a:p>
            <a:pPr marL="514350" indent="-514350">
              <a:buFont typeface="+mj-lt"/>
              <a:buAutoNum type="arabicPeriod"/>
            </a:pPr>
            <a:r>
              <a:rPr lang="en-US" sz="2800" dirty="0"/>
              <a:t>Problem solving: discovering algorithms</a:t>
            </a:r>
          </a:p>
          <a:p>
            <a:pPr marL="514350" indent="-514350">
              <a:buFont typeface="+mj-lt"/>
              <a:buAutoNum type="arabicPeriod"/>
            </a:pPr>
            <a:r>
              <a:rPr lang="en-US" sz="2800" dirty="0"/>
              <a:t>2D arrays</a:t>
            </a:r>
          </a:p>
          <a:p>
            <a:pPr marL="514350" indent="-514350">
              <a:buFont typeface="+mj-lt"/>
              <a:buAutoNum type="arabicPeriod"/>
            </a:pPr>
            <a:r>
              <a:rPr lang="en-US" sz="2800" dirty="0"/>
              <a:t>Vectors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482733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5411" name="Rectangle 2"/>
          <p:cNvSpPr>
            <a:spLocks noGrp="1" noChangeArrowheads="1"/>
          </p:cNvSpPr>
          <p:nvPr>
            <p:ph type="title"/>
          </p:nvPr>
        </p:nvSpPr>
        <p:spPr>
          <a:xfrm>
            <a:off x="0" y="152400"/>
            <a:ext cx="9144000" cy="533400"/>
          </a:xfrm>
          <a:noFill/>
        </p:spPr>
        <p:txBody>
          <a:bodyPr/>
          <a:lstStyle/>
          <a:p>
            <a:pPr eaLnBrk="1" hangingPunct="1"/>
            <a:r>
              <a:rPr lang="en-US" altLang="en-US"/>
              <a:t>Arrays as Parameters in Functions</a:t>
            </a:r>
          </a:p>
        </p:txBody>
      </p:sp>
      <p:sp>
        <p:nvSpPr>
          <p:cNvPr id="145412"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376260" name="Rectangle 4"/>
          <p:cNvSpPr>
            <a:spLocks noChangeArrowheads="1"/>
          </p:cNvSpPr>
          <p:nvPr/>
        </p:nvSpPr>
        <p:spPr bwMode="auto">
          <a:xfrm>
            <a:off x="36513" y="947738"/>
            <a:ext cx="8745537"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100000"/>
              </a:lnSpc>
            </a:pPr>
            <a:endParaRPr lang="en-US" altLang="en-US" sz="2400" b="0">
              <a:latin typeface="Arial" panose="020B0604020202020204" pitchFamily="34" charset="0"/>
            </a:endParaRPr>
          </a:p>
          <a:p>
            <a:pPr eaLnBrk="1" hangingPunct="1">
              <a:lnSpc>
                <a:spcPct val="100000"/>
              </a:lnSpc>
            </a:pPr>
            <a:r>
              <a:rPr lang="en-US" altLang="en-US" sz="2400" b="0">
                <a:latin typeface="Arial" panose="020B0604020202020204" pitchFamily="34" charset="0"/>
              </a:rPr>
              <a:t>   Recall that when we work with arrays</a:t>
            </a:r>
            <a:br>
              <a:rPr lang="en-US" altLang="en-US" sz="2400" b="0">
                <a:latin typeface="Arial" panose="020B0604020202020204" pitchFamily="34" charset="0"/>
              </a:rPr>
            </a:br>
            <a:r>
              <a:rPr lang="en-US" altLang="en-US" sz="2400" b="0">
                <a:latin typeface="Arial" panose="020B0604020202020204" pitchFamily="34" charset="0"/>
              </a:rPr>
              <a:t>we use a companion variable.</a:t>
            </a:r>
          </a:p>
          <a:p>
            <a:pPr eaLnBrk="1" hangingPunct="1">
              <a:lnSpc>
                <a:spcPct val="100000"/>
              </a:lnSpc>
            </a:pPr>
            <a:endParaRPr lang="en-US" altLang="en-US" sz="2400" b="0">
              <a:latin typeface="Arial" panose="020B0604020202020204" pitchFamily="34" charset="0"/>
            </a:endParaRPr>
          </a:p>
          <a:p>
            <a:pPr eaLnBrk="1" hangingPunct="1">
              <a:lnSpc>
                <a:spcPct val="100000"/>
              </a:lnSpc>
            </a:pPr>
            <a:r>
              <a:rPr lang="en-US" altLang="en-US" sz="2400" b="0">
                <a:latin typeface="Arial" panose="020B0604020202020204" pitchFamily="34" charset="0"/>
              </a:rPr>
              <a:t>  The same concept applies when</a:t>
            </a:r>
            <a:br>
              <a:rPr lang="en-US" altLang="en-US" sz="2400" b="0">
                <a:latin typeface="Arial" panose="020B0604020202020204" pitchFamily="34" charset="0"/>
              </a:rPr>
            </a:br>
            <a:r>
              <a:rPr lang="en-US" altLang="en-US" sz="2400" b="0">
                <a:latin typeface="Arial" panose="020B0604020202020204" pitchFamily="34" charset="0"/>
              </a:rPr>
              <a:t>using arrays as parameters:</a:t>
            </a:r>
          </a:p>
          <a:p>
            <a:pPr eaLnBrk="1" hangingPunct="1">
              <a:lnSpc>
                <a:spcPct val="100000"/>
              </a:lnSpc>
            </a:pPr>
            <a:endParaRPr lang="en-US" altLang="en-US" sz="2400" b="0">
              <a:latin typeface="Arial" panose="020B0604020202020204" pitchFamily="34" charset="0"/>
            </a:endParaRPr>
          </a:p>
          <a:p>
            <a:pPr eaLnBrk="1" hangingPunct="1">
              <a:lnSpc>
                <a:spcPct val="100000"/>
              </a:lnSpc>
            </a:pPr>
            <a:r>
              <a:rPr lang="en-US" altLang="en-US" sz="2400" b="0">
                <a:latin typeface="Arial" panose="020B0604020202020204" pitchFamily="34" charset="0"/>
              </a:rPr>
              <a:t>   You must pass the size to the function</a:t>
            </a:r>
            <a:br>
              <a:rPr lang="en-US" altLang="en-US" sz="2400" b="0">
                <a:latin typeface="Arial" panose="020B0604020202020204" pitchFamily="34" charset="0"/>
              </a:rPr>
            </a:br>
            <a:r>
              <a:rPr lang="en-US" altLang="en-US" sz="2400" b="0">
                <a:latin typeface="Arial" panose="020B0604020202020204" pitchFamily="34" charset="0"/>
              </a:rPr>
              <a:t>so it will know how many elements to work with.</a:t>
            </a:r>
          </a:p>
          <a:p>
            <a:pPr algn="l" eaLnBrk="1" hangingPunct="1">
              <a:lnSpc>
                <a:spcPct val="100000"/>
              </a:lnSpc>
            </a:pPr>
            <a:endParaRPr lang="en-US" altLang="en-US" sz="900" b="0">
              <a:latin typeface="Arial" panose="020B0604020202020204" pitchFamily="34" charset="0"/>
            </a:endParaRPr>
          </a:p>
          <a:p>
            <a:pPr algn="l" eaLnBrk="1" hangingPunct="1">
              <a:lnSpc>
                <a:spcPct val="100000"/>
              </a:lnSpc>
            </a:pPr>
            <a:endParaRPr lang="en-US" altLang="en-US" sz="900" b="0">
              <a:latin typeface="Arial" panose="020B0604020202020204" pitchFamily="34" charset="0"/>
            </a:endParaRPr>
          </a:p>
          <a:p>
            <a:pPr algn="l" eaLnBrk="1" hangingPunct="1">
              <a:lnSpc>
                <a:spcPct val="100000"/>
              </a:lnSpc>
            </a:pPr>
            <a:endParaRPr lang="en-US" altLang="en-US" sz="900" b="0">
              <a:latin typeface="Arial" panose="020B0604020202020204" pitchFamily="34" charset="0"/>
            </a:endParaRPr>
          </a:p>
          <a:p>
            <a:pPr algn="l" eaLnBrk="1" hangingPunct="1">
              <a:lnSpc>
                <a:spcPct val="100000"/>
              </a:lnSpc>
            </a:pPr>
            <a:endParaRPr lang="en-US" altLang="en-US" sz="900" b="0">
              <a:latin typeface="Arial" panose="020B0604020202020204" pitchFamily="34" charset="0"/>
            </a:endParaRPr>
          </a:p>
          <a:p>
            <a:pPr algn="l" eaLnBrk="1" hangingPunct="1">
              <a:lnSpc>
                <a:spcPct val="100000"/>
              </a:lnSpc>
            </a:pPr>
            <a:endParaRPr lang="en-US" altLang="en-US" sz="900" b="0">
              <a:latin typeface="Arial" panose="020B0604020202020204" pitchFamily="34" charset="0"/>
            </a:endParaRPr>
          </a:p>
          <a:p>
            <a:pPr algn="l" eaLnBrk="1" hangingPunct="1">
              <a:lnSpc>
                <a:spcPct val="100000"/>
              </a:lnSpc>
            </a:pPr>
            <a:r>
              <a:rPr lang="en-US" altLang="en-US" sz="2300" b="0">
                <a:latin typeface="Arial" panose="020B0604020202020204" pitchFamily="34" charset="0"/>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6435" name="Rectangle 2"/>
          <p:cNvSpPr>
            <a:spLocks noGrp="1" noChangeArrowheads="1"/>
          </p:cNvSpPr>
          <p:nvPr>
            <p:ph type="title"/>
          </p:nvPr>
        </p:nvSpPr>
        <p:spPr>
          <a:xfrm>
            <a:off x="0" y="152400"/>
            <a:ext cx="9144000" cy="533400"/>
          </a:xfrm>
          <a:noFill/>
        </p:spPr>
        <p:txBody>
          <a:bodyPr/>
          <a:lstStyle/>
          <a:p>
            <a:pPr eaLnBrk="1" hangingPunct="1"/>
            <a:r>
              <a:rPr lang="en-US" altLang="en-US" dirty="0"/>
              <a:t>Array Parameter Function Example</a:t>
            </a:r>
          </a:p>
        </p:txBody>
      </p:sp>
      <p:sp>
        <p:nvSpPr>
          <p:cNvPr id="146436"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46437" name="Rectangle 4"/>
          <p:cNvSpPr>
            <a:spLocks noChangeArrowheads="1"/>
          </p:cNvSpPr>
          <p:nvPr/>
        </p:nvSpPr>
        <p:spPr bwMode="auto">
          <a:xfrm>
            <a:off x="36513" y="947738"/>
            <a:ext cx="8745537"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r>
              <a:rPr lang="en-US" altLang="en-US" sz="2400" b="0">
                <a:latin typeface="Arial" panose="020B0604020202020204" pitchFamily="34" charset="0"/>
              </a:rPr>
              <a:t> 	Here is the </a:t>
            </a:r>
            <a:r>
              <a:rPr lang="en-US" altLang="en-US" sz="2400"/>
              <a:t>sum</a:t>
            </a:r>
            <a:r>
              <a:rPr lang="en-US" altLang="en-US" sz="2400" b="0">
                <a:latin typeface="Arial" panose="020B0604020202020204" pitchFamily="34" charset="0"/>
              </a:rPr>
              <a:t> function with an array parameter:</a:t>
            </a:r>
            <a:br>
              <a:rPr lang="en-US" altLang="en-US" sz="2400" b="0">
                <a:latin typeface="Arial" panose="020B0604020202020204" pitchFamily="34" charset="0"/>
              </a:rPr>
            </a:br>
            <a:r>
              <a:rPr lang="en-US" altLang="en-US" sz="2400" b="0">
                <a:latin typeface="Arial" panose="020B0604020202020204" pitchFamily="34" charset="0"/>
              </a:rPr>
              <a:t>Notice that to pass one array, it takes two parameters.</a:t>
            </a:r>
          </a:p>
          <a:p>
            <a:pPr algn="l" eaLnBrk="1" hangingPunct="1">
              <a:lnSpc>
                <a:spcPct val="100000"/>
              </a:lnSpc>
            </a:pPr>
            <a:endParaRPr lang="en-US" altLang="en-US" sz="2000"/>
          </a:p>
          <a:p>
            <a:pPr algn="l" eaLnBrk="1" hangingPunct="1">
              <a:lnSpc>
                <a:spcPct val="100000"/>
              </a:lnSpc>
            </a:pPr>
            <a:r>
              <a:rPr lang="en-US" altLang="en-US" sz="2400"/>
              <a:t>		double sum(double data[], int size)</a:t>
            </a:r>
            <a:br>
              <a:rPr lang="en-US" altLang="en-US" sz="2400"/>
            </a:br>
            <a:r>
              <a:rPr lang="en-US" altLang="en-US" sz="2400"/>
              <a:t>	{</a:t>
            </a:r>
            <a:br>
              <a:rPr lang="en-US" altLang="en-US" sz="2400"/>
            </a:br>
            <a:r>
              <a:rPr lang="en-US" altLang="en-US" sz="2400"/>
              <a:t>	   double total = 0;</a:t>
            </a:r>
            <a:br>
              <a:rPr lang="en-US" altLang="en-US" sz="2400"/>
            </a:br>
            <a:r>
              <a:rPr lang="en-US" altLang="en-US" sz="2400"/>
              <a:t>	   for (int i = 0; i &lt; size; i++)</a:t>
            </a:r>
            <a:br>
              <a:rPr lang="en-US" altLang="en-US" sz="2400"/>
            </a:br>
            <a:r>
              <a:rPr lang="en-US" altLang="en-US" sz="2400"/>
              <a:t>	   {</a:t>
            </a:r>
            <a:br>
              <a:rPr lang="en-US" altLang="en-US" sz="2400"/>
            </a:br>
            <a:r>
              <a:rPr lang="en-US" altLang="en-US" sz="2400"/>
              <a:t>	      total = total + data[i];</a:t>
            </a:r>
            <a:br>
              <a:rPr lang="en-US" altLang="en-US" sz="2400"/>
            </a:br>
            <a:r>
              <a:rPr lang="en-US" altLang="en-US" sz="2400"/>
              <a:t>	   }</a:t>
            </a:r>
            <a:br>
              <a:rPr lang="en-US" altLang="en-US" sz="2400"/>
            </a:br>
            <a:r>
              <a:rPr lang="en-US" altLang="en-US" sz="2400"/>
              <a:t>	   return total;</a:t>
            </a:r>
            <a:br>
              <a:rPr lang="en-US" altLang="en-US" sz="2400"/>
            </a:br>
            <a:r>
              <a:rPr lang="en-US" altLang="en-US" sz="240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8483" name="Rectangle 2"/>
          <p:cNvSpPr>
            <a:spLocks noGrp="1" noChangeArrowheads="1"/>
          </p:cNvSpPr>
          <p:nvPr>
            <p:ph type="title"/>
          </p:nvPr>
        </p:nvSpPr>
        <p:spPr>
          <a:xfrm>
            <a:off x="0" y="152400"/>
            <a:ext cx="9144000" cy="533400"/>
          </a:xfrm>
          <a:noFill/>
        </p:spPr>
        <p:txBody>
          <a:bodyPr/>
          <a:lstStyle/>
          <a:p>
            <a:pPr eaLnBrk="1" hangingPunct="1"/>
            <a:r>
              <a:rPr lang="en-US" altLang="en-US" dirty="0"/>
              <a:t>Array Parameters in Functions Require </a:t>
            </a:r>
            <a:r>
              <a:rPr lang="en-US" altLang="en-US" dirty="0">
                <a:latin typeface="Courier New" panose="02070309020205020404" pitchFamily="49" charset="0"/>
                <a:cs typeface="Courier New" panose="02070309020205020404" pitchFamily="49" charset="0"/>
              </a:rPr>
              <a:t>[]</a:t>
            </a:r>
            <a:r>
              <a:rPr lang="en-US" altLang="en-US" dirty="0"/>
              <a:t> in the Header</a:t>
            </a:r>
          </a:p>
        </p:txBody>
      </p:sp>
      <p:sp>
        <p:nvSpPr>
          <p:cNvPr id="148484"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dirty="0"/>
              <a:t>	</a:t>
            </a:r>
          </a:p>
        </p:txBody>
      </p:sp>
      <p:sp>
        <p:nvSpPr>
          <p:cNvPr id="148485" name="Rectangle 4"/>
          <p:cNvSpPr>
            <a:spLocks noChangeArrowheads="1"/>
          </p:cNvSpPr>
          <p:nvPr/>
        </p:nvSpPr>
        <p:spPr bwMode="auto">
          <a:xfrm>
            <a:off x="36513" y="947738"/>
            <a:ext cx="8745537"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100000"/>
              </a:lnSpc>
            </a:pPr>
            <a:r>
              <a:rPr lang="en-US" altLang="en-US" sz="2400" b="0" dirty="0">
                <a:latin typeface="Arial" panose="020B0604020202020204" pitchFamily="34" charset="0"/>
              </a:rPr>
              <a:t> 	You use an empty pair of square brackets</a:t>
            </a:r>
            <a:br>
              <a:rPr lang="en-US" altLang="en-US" sz="2400" b="0" dirty="0">
                <a:latin typeface="Arial" panose="020B0604020202020204" pitchFamily="34" charset="0"/>
              </a:rPr>
            </a:br>
            <a:r>
              <a:rPr lang="en-US" altLang="en-US" sz="2400" b="0" dirty="0">
                <a:latin typeface="Arial" panose="020B0604020202020204" pitchFamily="34" charset="0"/>
              </a:rPr>
              <a:t> </a:t>
            </a:r>
            <a:r>
              <a:rPr lang="en-US" altLang="en-US" sz="2400" b="0" i="1" dirty="0">
                <a:latin typeface="Arial" panose="020B0604020202020204" pitchFamily="34" charset="0"/>
              </a:rPr>
              <a:t>after</a:t>
            </a:r>
            <a:r>
              <a:rPr lang="en-US" altLang="en-US" sz="2400" b="0" dirty="0">
                <a:latin typeface="Arial" panose="020B0604020202020204" pitchFamily="34" charset="0"/>
              </a:rPr>
              <a:t> the parameter variable’s name to</a:t>
            </a:r>
            <a:br>
              <a:rPr lang="en-US" altLang="en-US" sz="2400" b="0" dirty="0">
                <a:latin typeface="Arial" panose="020B0604020202020204" pitchFamily="34" charset="0"/>
              </a:rPr>
            </a:br>
            <a:r>
              <a:rPr lang="en-US" altLang="en-US" sz="2400" b="0" dirty="0">
                <a:latin typeface="Arial" panose="020B0604020202020204" pitchFamily="34" charset="0"/>
              </a:rPr>
              <a:t>indicate you are passing an array.</a:t>
            </a:r>
          </a:p>
          <a:p>
            <a:pPr eaLnBrk="1" hangingPunct="1">
              <a:lnSpc>
                <a:spcPct val="100000"/>
              </a:lnSpc>
            </a:pPr>
            <a:endParaRPr lang="en-US" altLang="en-US" sz="2400" b="0" dirty="0">
              <a:latin typeface="Arial" panose="020B0604020202020204" pitchFamily="34" charset="0"/>
            </a:endParaRPr>
          </a:p>
          <a:p>
            <a:pPr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400" dirty="0"/>
              <a:t>  	  </a:t>
            </a:r>
            <a:r>
              <a:rPr lang="en-US" altLang="en-US" sz="1800" dirty="0"/>
              <a:t> </a:t>
            </a:r>
            <a:r>
              <a:rPr lang="en-US" altLang="en-US" sz="2400" dirty="0"/>
              <a:t>double sum(double </a:t>
            </a:r>
            <a:r>
              <a:rPr lang="en-US" altLang="en-US" sz="2400" u="sng" dirty="0">
                <a:solidFill>
                  <a:srgbClr val="FF0000"/>
                </a:solidFill>
              </a:rPr>
              <a:t>data</a:t>
            </a:r>
            <a:r>
              <a:rPr lang="en-US" altLang="en-US" sz="2400" dirty="0">
                <a:solidFill>
                  <a:srgbClr val="FF0000"/>
                </a:solidFill>
              </a:rPr>
              <a:t>[], </a:t>
            </a:r>
            <a:r>
              <a:rPr lang="en-US" altLang="en-US" sz="2400" dirty="0" err="1"/>
              <a:t>int</a:t>
            </a:r>
            <a:r>
              <a:rPr lang="en-US" altLang="en-US" sz="2400" dirty="0"/>
              <a:t> size)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0531" name="Rectangle 2"/>
          <p:cNvSpPr>
            <a:spLocks noGrp="1" noChangeArrowheads="1"/>
          </p:cNvSpPr>
          <p:nvPr>
            <p:ph type="title"/>
          </p:nvPr>
        </p:nvSpPr>
        <p:spPr>
          <a:xfrm>
            <a:off x="0" y="152400"/>
            <a:ext cx="9144000" cy="533400"/>
          </a:xfrm>
          <a:noFill/>
        </p:spPr>
        <p:txBody>
          <a:bodyPr/>
          <a:lstStyle/>
          <a:p>
            <a:pPr eaLnBrk="1" hangingPunct="1"/>
            <a:r>
              <a:rPr lang="en-US" altLang="en-US" dirty="0"/>
              <a:t>Array Function </a:t>
            </a:r>
            <a:r>
              <a:rPr lang="en-US" altLang="en-US" u="sng" dirty="0"/>
              <a:t>Call</a:t>
            </a:r>
            <a:r>
              <a:rPr lang="en-US" altLang="en-US" dirty="0"/>
              <a:t> Does NOT Use the Brackets!</a:t>
            </a:r>
          </a:p>
        </p:txBody>
      </p:sp>
      <p:sp>
        <p:nvSpPr>
          <p:cNvPr id="150532"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50533" name="Rectangle 4"/>
          <p:cNvSpPr>
            <a:spLocks noChangeArrowheads="1"/>
          </p:cNvSpPr>
          <p:nvPr/>
        </p:nvSpPr>
        <p:spPr bwMode="auto">
          <a:xfrm>
            <a:off x="36513" y="723900"/>
            <a:ext cx="9107487"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100000"/>
              </a:lnSpc>
            </a:pPr>
            <a:endParaRPr lang="en-US" altLang="en-US" sz="18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When you call the function, supply both the name of the array and the size, BUT NO SQUARE BRACKETS!!</a:t>
            </a:r>
          </a:p>
          <a:p>
            <a:pPr algn="l" eaLnBrk="1" hangingPunct="1">
              <a:lnSpc>
                <a:spcPct val="100000"/>
              </a:lnSpc>
            </a:pPr>
            <a:endParaRPr lang="en-US" altLang="en-US" sz="900" b="0" dirty="0">
              <a:latin typeface="Arial" panose="020B0604020202020204" pitchFamily="34" charset="0"/>
            </a:endParaRPr>
          </a:p>
          <a:p>
            <a:pPr algn="l" eaLnBrk="1" hangingPunct="1">
              <a:lnSpc>
                <a:spcPct val="100000"/>
              </a:lnSpc>
            </a:pPr>
            <a:r>
              <a:rPr lang="en-US" altLang="en-US" sz="2200" dirty="0"/>
              <a:t>double NUMBER_OF_SCORES = 10;</a:t>
            </a:r>
          </a:p>
          <a:p>
            <a:pPr algn="l" eaLnBrk="1" hangingPunct="1">
              <a:lnSpc>
                <a:spcPct val="100000"/>
              </a:lnSpc>
            </a:pPr>
            <a:r>
              <a:rPr lang="en-US" altLang="en-US" sz="2200" dirty="0"/>
              <a:t>double scores[NUMBER_OF_SCORES]</a:t>
            </a:r>
          </a:p>
          <a:p>
            <a:pPr algn="l" eaLnBrk="1" hangingPunct="1">
              <a:lnSpc>
                <a:spcPct val="100000"/>
              </a:lnSpc>
            </a:pPr>
            <a:r>
              <a:rPr lang="en-US" altLang="en-US" sz="2200" dirty="0"/>
              <a:t>   =</a:t>
            </a:r>
            <a:r>
              <a:rPr lang="en-US" altLang="en-US" sz="1600" dirty="0"/>
              <a:t> </a:t>
            </a:r>
            <a:r>
              <a:rPr lang="en-US" altLang="en-US" sz="2200" dirty="0"/>
              <a:t>{</a:t>
            </a:r>
            <a:r>
              <a:rPr lang="en-US" altLang="en-US" sz="1600" dirty="0"/>
              <a:t> </a:t>
            </a:r>
            <a:r>
              <a:rPr lang="en-US" altLang="en-US" sz="2200" dirty="0"/>
              <a:t>32,</a:t>
            </a:r>
            <a:r>
              <a:rPr lang="en-US" altLang="en-US" sz="1600" dirty="0"/>
              <a:t> </a:t>
            </a:r>
            <a:r>
              <a:rPr lang="en-US" altLang="en-US" sz="2200" dirty="0"/>
              <a:t>54,</a:t>
            </a:r>
            <a:r>
              <a:rPr lang="en-US" altLang="en-US" sz="1600" dirty="0"/>
              <a:t> </a:t>
            </a:r>
            <a:r>
              <a:rPr lang="en-US" altLang="en-US" sz="2200" dirty="0"/>
              <a:t>67.5,</a:t>
            </a:r>
            <a:r>
              <a:rPr lang="en-US" altLang="en-US" sz="1600" dirty="0"/>
              <a:t> </a:t>
            </a:r>
            <a:r>
              <a:rPr lang="en-US" altLang="en-US" sz="2200" dirty="0"/>
              <a:t>29,</a:t>
            </a:r>
            <a:r>
              <a:rPr lang="en-US" altLang="en-US" sz="1600" dirty="0"/>
              <a:t> </a:t>
            </a:r>
            <a:r>
              <a:rPr lang="en-US" altLang="en-US" sz="2200" dirty="0"/>
              <a:t>34.5,</a:t>
            </a:r>
            <a:r>
              <a:rPr lang="en-US" altLang="en-US" sz="1600" dirty="0"/>
              <a:t> </a:t>
            </a:r>
            <a:r>
              <a:rPr lang="en-US" altLang="en-US" sz="2200" dirty="0"/>
              <a:t>80,</a:t>
            </a:r>
            <a:r>
              <a:rPr lang="en-US" altLang="en-US" sz="1600" dirty="0"/>
              <a:t> </a:t>
            </a:r>
            <a:r>
              <a:rPr lang="en-US" altLang="en-US" sz="2200" dirty="0"/>
              <a:t>115,</a:t>
            </a:r>
            <a:r>
              <a:rPr lang="en-US" altLang="en-US" sz="1600" dirty="0"/>
              <a:t> </a:t>
            </a:r>
            <a:r>
              <a:rPr lang="en-US" altLang="en-US" sz="2200" dirty="0"/>
              <a:t>44.5,</a:t>
            </a:r>
            <a:r>
              <a:rPr lang="en-US" altLang="en-US" sz="1600" dirty="0"/>
              <a:t> </a:t>
            </a:r>
            <a:r>
              <a:rPr lang="en-US" altLang="en-US" sz="2200" dirty="0"/>
              <a:t>100,</a:t>
            </a:r>
            <a:r>
              <a:rPr lang="en-US" altLang="en-US" sz="1600" dirty="0"/>
              <a:t> </a:t>
            </a:r>
            <a:r>
              <a:rPr lang="en-US" altLang="en-US" sz="2200" dirty="0"/>
              <a:t>65</a:t>
            </a:r>
            <a:r>
              <a:rPr lang="en-US" altLang="en-US" sz="1600" dirty="0"/>
              <a:t> </a:t>
            </a:r>
            <a:r>
              <a:rPr lang="en-US" altLang="en-US" sz="2200" dirty="0"/>
              <a:t>};</a:t>
            </a:r>
          </a:p>
          <a:p>
            <a:pPr algn="l" eaLnBrk="1" hangingPunct="1">
              <a:lnSpc>
                <a:spcPct val="100000"/>
              </a:lnSpc>
            </a:pPr>
            <a:r>
              <a:rPr lang="en-US" altLang="en-US" sz="2200" dirty="0"/>
              <a:t>double </a:t>
            </a:r>
            <a:r>
              <a:rPr lang="en-US" altLang="en-US" sz="2200" dirty="0" err="1"/>
              <a:t>total_score</a:t>
            </a:r>
            <a:r>
              <a:rPr lang="en-US" altLang="en-US" sz="2200" dirty="0"/>
              <a:t> = sum(scores, NUMBER_OF_SCORES);</a:t>
            </a:r>
          </a:p>
          <a:p>
            <a:pPr algn="l" eaLnBrk="1" hangingPunct="1">
              <a:lnSpc>
                <a:spcPct val="100000"/>
              </a:lnSpc>
            </a:pPr>
            <a:endParaRPr lang="en-US" altLang="en-US" sz="2400" dirty="0"/>
          </a:p>
          <a:p>
            <a:pPr algn="l" eaLnBrk="1" hangingPunct="1">
              <a:lnSpc>
                <a:spcPct val="100000"/>
              </a:lnSpc>
            </a:pPr>
            <a:r>
              <a:rPr lang="en-US" altLang="en-US" sz="2400" b="0" dirty="0">
                <a:latin typeface="Arial" panose="020B0604020202020204" pitchFamily="34" charset="0"/>
              </a:rPr>
              <a:t>	You can also pass a smaller size to the function:</a:t>
            </a:r>
          </a:p>
          <a:p>
            <a:pPr algn="l" eaLnBrk="1" hangingPunct="1">
              <a:lnSpc>
                <a:spcPct val="100000"/>
              </a:lnSpc>
            </a:pPr>
            <a:endParaRPr lang="en-US" altLang="en-US" sz="900" b="0" dirty="0">
              <a:latin typeface="Arial" panose="020B0604020202020204" pitchFamily="34" charset="0"/>
            </a:endParaRPr>
          </a:p>
          <a:p>
            <a:pPr algn="l" eaLnBrk="1" hangingPunct="1">
              <a:lnSpc>
                <a:spcPct val="100000"/>
              </a:lnSpc>
            </a:pPr>
            <a:r>
              <a:rPr lang="en-US" altLang="en-US" sz="2200" dirty="0"/>
              <a:t>double </a:t>
            </a:r>
            <a:r>
              <a:rPr lang="en-US" altLang="en-US" sz="2200" dirty="0" err="1"/>
              <a:t>partial_score</a:t>
            </a:r>
            <a:r>
              <a:rPr lang="en-US" altLang="en-US" sz="2200" dirty="0"/>
              <a:t> = sum(scores, 5);</a:t>
            </a:r>
          </a:p>
          <a:p>
            <a:pPr algn="l" eaLnBrk="1" hangingPunct="1">
              <a:lnSpc>
                <a:spcPct val="100000"/>
              </a:lnSpc>
            </a:pPr>
            <a:endParaRPr lang="en-US" altLang="en-US" sz="9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This will sum over only the first five </a:t>
            </a:r>
            <a:r>
              <a:rPr lang="en-US" altLang="en-US" sz="2400" dirty="0"/>
              <a:t>double</a:t>
            </a:r>
            <a:r>
              <a:rPr lang="en-US" altLang="en-US" sz="2400" b="0" dirty="0">
                <a:latin typeface="Arial" panose="020B0604020202020204" pitchFamily="34" charset="0"/>
              </a:rPr>
              <a:t>s in the array.</a:t>
            </a:r>
          </a:p>
          <a:p>
            <a:pPr algn="l" eaLnBrk="1" hangingPunct="1">
              <a:lnSpc>
                <a:spcPct val="100000"/>
              </a:lnSpc>
            </a:pPr>
            <a:endParaRPr lang="en-US" altLang="en-US" sz="2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1555" name="Rectangle 2"/>
          <p:cNvSpPr>
            <a:spLocks noGrp="1" noChangeArrowheads="1"/>
          </p:cNvSpPr>
          <p:nvPr>
            <p:ph type="title"/>
          </p:nvPr>
        </p:nvSpPr>
        <p:spPr>
          <a:xfrm>
            <a:off x="0" y="152400"/>
            <a:ext cx="9144000" cy="533400"/>
          </a:xfrm>
          <a:noFill/>
        </p:spPr>
        <p:txBody>
          <a:bodyPr/>
          <a:lstStyle/>
          <a:p>
            <a:pPr eaLnBrk="1" hangingPunct="1"/>
            <a:r>
              <a:rPr lang="en-US" altLang="en-US" dirty="0"/>
              <a:t>Array Parameters Always are Reference Parameters</a:t>
            </a:r>
          </a:p>
        </p:txBody>
      </p:sp>
      <p:sp>
        <p:nvSpPr>
          <p:cNvPr id="151556"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51557" name="Rectangle 4"/>
          <p:cNvSpPr>
            <a:spLocks noChangeArrowheads="1"/>
          </p:cNvSpPr>
          <p:nvPr/>
        </p:nvSpPr>
        <p:spPr bwMode="auto">
          <a:xfrm>
            <a:off x="36513" y="947738"/>
            <a:ext cx="9107487"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100000"/>
              </a:lnSpc>
            </a:pPr>
            <a:r>
              <a:rPr lang="en-US" altLang="en-US" sz="2400" b="0" dirty="0">
                <a:latin typeface="Arial" panose="020B0604020202020204" pitchFamily="34" charset="0"/>
              </a:rPr>
              <a:t>When you pass an array into a function,</a:t>
            </a:r>
            <a:br>
              <a:rPr lang="en-US" altLang="en-US" sz="2400" b="0" dirty="0">
                <a:latin typeface="Arial" panose="020B0604020202020204" pitchFamily="34" charset="0"/>
              </a:rPr>
            </a:br>
            <a:r>
              <a:rPr lang="en-US" altLang="en-US" sz="2400" b="0" dirty="0">
                <a:latin typeface="Arial" panose="020B0604020202020204" pitchFamily="34" charset="0"/>
              </a:rPr>
              <a:t>the contents of the array can </a:t>
            </a:r>
            <a:r>
              <a:rPr lang="en-US" altLang="en-US" i="1" dirty="0">
                <a:latin typeface="Arial" panose="020B0604020202020204" pitchFamily="34" charset="0"/>
              </a:rPr>
              <a:t>always </a:t>
            </a:r>
            <a:r>
              <a:rPr lang="en-US" altLang="en-US" sz="2400" b="0" dirty="0">
                <a:latin typeface="Arial" panose="020B0604020202020204" pitchFamily="34" charset="0"/>
              </a:rPr>
              <a:t>be changed.  An array name is actually a reference, that is, a memory address:</a:t>
            </a:r>
          </a:p>
          <a:p>
            <a:pPr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000" dirty="0"/>
              <a:t>	//function to scale all elements in array by a factor</a:t>
            </a:r>
          </a:p>
          <a:p>
            <a:pPr algn="l" eaLnBrk="1" hangingPunct="1">
              <a:lnSpc>
                <a:spcPct val="100000"/>
              </a:lnSpc>
            </a:pPr>
            <a:r>
              <a:rPr lang="en-US" altLang="en-US" sz="2000" dirty="0"/>
              <a:t>void multiply(double values[], </a:t>
            </a:r>
            <a:r>
              <a:rPr lang="en-US" altLang="en-US" sz="2000" dirty="0" err="1"/>
              <a:t>int</a:t>
            </a:r>
            <a:r>
              <a:rPr lang="en-US" altLang="en-US" sz="2000" dirty="0"/>
              <a:t> size, double factor)</a:t>
            </a:r>
            <a:br>
              <a:rPr lang="en-US" altLang="en-US" sz="2000" dirty="0"/>
            </a:br>
            <a:r>
              <a:rPr lang="en-US" altLang="en-US" sz="2000" dirty="0"/>
              <a:t>{</a:t>
            </a:r>
            <a:br>
              <a:rPr lang="en-US" altLang="en-US" sz="2000" dirty="0"/>
            </a:br>
            <a:r>
              <a:rPr lang="en-US" altLang="en-US" sz="2000" dirty="0"/>
              <a:t>   for (</a:t>
            </a:r>
            <a:r>
              <a:rPr lang="en-US" altLang="en-US" sz="2000" dirty="0" err="1"/>
              <a:t>int</a:t>
            </a:r>
            <a:r>
              <a:rPr lang="en-US" altLang="en-US" sz="2000" dirty="0"/>
              <a:t> </a:t>
            </a:r>
            <a:r>
              <a:rPr lang="en-US" altLang="en-US" sz="2000" dirty="0" err="1"/>
              <a:t>i</a:t>
            </a:r>
            <a:r>
              <a:rPr lang="en-US" altLang="en-US" sz="2000" dirty="0"/>
              <a:t> = 0; </a:t>
            </a:r>
            <a:r>
              <a:rPr lang="en-US" altLang="en-US" sz="2000" dirty="0" err="1"/>
              <a:t>i</a:t>
            </a:r>
            <a:r>
              <a:rPr lang="en-US" altLang="en-US" sz="2000" dirty="0"/>
              <a:t> &lt; size; </a:t>
            </a:r>
            <a:r>
              <a:rPr lang="en-US" altLang="en-US" sz="2000" dirty="0" err="1"/>
              <a:t>i</a:t>
            </a:r>
            <a:r>
              <a:rPr lang="en-US" altLang="en-US" sz="2000" dirty="0"/>
              <a:t>++)</a:t>
            </a:r>
            <a:br>
              <a:rPr lang="en-US" altLang="en-US" sz="2000" dirty="0"/>
            </a:br>
            <a:r>
              <a:rPr lang="en-US" altLang="en-US" sz="2000" dirty="0"/>
              <a:t>   {</a:t>
            </a:r>
            <a:br>
              <a:rPr lang="en-US" altLang="en-US" sz="2000" dirty="0"/>
            </a:br>
            <a:r>
              <a:rPr lang="en-US" altLang="en-US" sz="2000" dirty="0"/>
              <a:t>      values[</a:t>
            </a:r>
            <a:r>
              <a:rPr lang="en-US" altLang="en-US" sz="2000" dirty="0" err="1"/>
              <a:t>i</a:t>
            </a:r>
            <a:r>
              <a:rPr lang="en-US" altLang="en-US" sz="2000" dirty="0"/>
              <a:t>] = values[</a:t>
            </a:r>
            <a:r>
              <a:rPr lang="en-US" altLang="en-US" sz="2000" dirty="0" err="1"/>
              <a:t>i</a:t>
            </a:r>
            <a:r>
              <a:rPr lang="en-US" altLang="en-US" sz="2000" dirty="0"/>
              <a:t>] * factor;</a:t>
            </a:r>
            <a:br>
              <a:rPr lang="en-US" altLang="en-US" sz="2000" dirty="0"/>
            </a:br>
            <a:r>
              <a:rPr lang="en-US" altLang="en-US" sz="2000" dirty="0"/>
              <a:t>   }</a:t>
            </a:r>
            <a:br>
              <a:rPr lang="en-US" altLang="en-US" sz="2000" dirty="0"/>
            </a:br>
            <a:r>
              <a:rPr lang="en-US" altLang="en-US" sz="2000" dirty="0"/>
              <a:t>}</a:t>
            </a:r>
            <a:endParaRPr lang="en-US" altLang="en-US" sz="2000" i="1" dirty="0">
              <a:solidFill>
                <a:srgbClr val="FF0000"/>
              </a:solidFill>
              <a:latin typeface="+mn-lt"/>
            </a:endParaRPr>
          </a:p>
          <a:p>
            <a:pPr algn="l" eaLnBrk="1" hangingPunct="1">
              <a:lnSpc>
                <a:spcPct val="100000"/>
              </a:lnSpc>
            </a:pPr>
            <a:r>
              <a:rPr lang="en-US" altLang="en-US" sz="2000" i="1" dirty="0">
                <a:solidFill>
                  <a:srgbClr val="FF0000"/>
                </a:solidFill>
                <a:latin typeface="+mn-lt"/>
              </a:rPr>
              <a:t>	</a:t>
            </a:r>
            <a:r>
              <a:rPr lang="en-US" altLang="en-US" sz="2400" i="1" dirty="0">
                <a:solidFill>
                  <a:srgbClr val="FF0000"/>
                </a:solidFill>
                <a:latin typeface="+mn-lt"/>
              </a:rPr>
              <a:t>But never use an &amp; with an array parameter – that is an error.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4627" name="Rectangle 2"/>
          <p:cNvSpPr>
            <a:spLocks noGrp="1" noChangeArrowheads="1"/>
          </p:cNvSpPr>
          <p:nvPr>
            <p:ph type="title"/>
          </p:nvPr>
        </p:nvSpPr>
        <p:spPr>
          <a:xfrm>
            <a:off x="0" y="152400"/>
            <a:ext cx="9144000" cy="533400"/>
          </a:xfrm>
          <a:noFill/>
        </p:spPr>
        <p:txBody>
          <a:bodyPr/>
          <a:lstStyle/>
          <a:p>
            <a:pPr eaLnBrk="1" hangingPunct="1"/>
            <a:r>
              <a:rPr lang="en-US" altLang="en-US" dirty="0"/>
              <a:t>Arrays as Parameters but No Array Returns</a:t>
            </a:r>
          </a:p>
        </p:txBody>
      </p:sp>
      <p:sp>
        <p:nvSpPr>
          <p:cNvPr id="154628"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dirty="0"/>
              <a:t>	</a:t>
            </a:r>
          </a:p>
        </p:txBody>
      </p:sp>
      <p:sp>
        <p:nvSpPr>
          <p:cNvPr id="154629" name="Rectangle 4"/>
          <p:cNvSpPr>
            <a:spLocks noChangeArrowheads="1"/>
          </p:cNvSpPr>
          <p:nvPr/>
        </p:nvSpPr>
        <p:spPr bwMode="auto">
          <a:xfrm>
            <a:off x="36513" y="947738"/>
            <a:ext cx="8745537"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100000"/>
              </a:lnSpc>
            </a:pPr>
            <a:r>
              <a:rPr lang="en-US" altLang="en-US" sz="2400" b="0" dirty="0">
                <a:latin typeface="Arial" panose="020B0604020202020204" pitchFamily="34" charset="0"/>
              </a:rPr>
              <a:t>   You can pass an array into a function</a:t>
            </a:r>
            <a:br>
              <a:rPr lang="en-US" altLang="en-US" sz="2400" b="0" dirty="0">
                <a:latin typeface="Arial" panose="020B0604020202020204" pitchFamily="34" charset="0"/>
              </a:rPr>
            </a:br>
            <a:r>
              <a:rPr lang="en-US" altLang="en-US" sz="2400" b="0" dirty="0">
                <a:latin typeface="Arial" panose="020B0604020202020204" pitchFamily="34" charset="0"/>
              </a:rPr>
              <a:t>but</a:t>
            </a:r>
          </a:p>
          <a:p>
            <a:pPr eaLnBrk="1" hangingPunct="1">
              <a:lnSpc>
                <a:spcPct val="100000"/>
              </a:lnSpc>
            </a:pPr>
            <a:endParaRPr lang="en-US" altLang="en-US" sz="2400" b="0" dirty="0">
              <a:latin typeface="Arial" panose="020B0604020202020204" pitchFamily="34" charset="0"/>
            </a:endParaRPr>
          </a:p>
          <a:p>
            <a:pPr eaLnBrk="1" hangingPunct="1">
              <a:lnSpc>
                <a:spcPct val="100000"/>
              </a:lnSpc>
            </a:pPr>
            <a:r>
              <a:rPr lang="en-US" altLang="en-US" sz="2400" b="0" dirty="0">
                <a:latin typeface="Arial" panose="020B0604020202020204" pitchFamily="34" charset="0"/>
              </a:rPr>
              <a:t>   you cannot return an array.</a:t>
            </a:r>
          </a:p>
          <a:p>
            <a:pPr eaLnBrk="1" hangingPunct="1">
              <a:lnSpc>
                <a:spcPct val="100000"/>
              </a:lnSpc>
            </a:pPr>
            <a:endParaRPr lang="en-US" altLang="en-US" sz="2400" b="0" dirty="0">
              <a:latin typeface="Arial" panose="020B0604020202020204" pitchFamily="34" charset="0"/>
            </a:endParaRPr>
          </a:p>
          <a:p>
            <a:pPr eaLnBrk="1" hangingPunct="1">
              <a:lnSpc>
                <a:spcPct val="100000"/>
              </a:lnSpc>
            </a:pPr>
            <a:r>
              <a:rPr lang="en-US" altLang="en-US" sz="2400" b="0" dirty="0">
                <a:latin typeface="Arial" panose="020B0604020202020204" pitchFamily="34" charset="0"/>
              </a:rPr>
              <a:t>However, the function can modify an input array, so the function definition must include the result array in the parentheses if one is desired.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3795" name="Rectangle 2"/>
          <p:cNvSpPr>
            <a:spLocks noGrp="1" noChangeArrowheads="1"/>
          </p:cNvSpPr>
          <p:nvPr>
            <p:ph type="title"/>
          </p:nvPr>
        </p:nvSpPr>
        <p:spPr/>
        <p:txBody>
          <a:bodyPr/>
          <a:lstStyle/>
          <a:p>
            <a:pPr eaLnBrk="1" hangingPunct="1"/>
            <a:r>
              <a:rPr lang="en-US" altLang="en-US"/>
              <a:t>Using Arrays and Vectors</a:t>
            </a:r>
          </a:p>
        </p:txBody>
      </p:sp>
      <p:sp>
        <p:nvSpPr>
          <p:cNvPr id="997379" name="Rectangle 3"/>
          <p:cNvSpPr>
            <a:spLocks noGrp="1" noChangeArrowheads="1"/>
          </p:cNvSpPr>
          <p:nvPr>
            <p:ph type="body" idx="1"/>
          </p:nvPr>
        </p:nvSpPr>
        <p:spPr>
          <a:xfrm>
            <a:off x="258763" y="1196975"/>
            <a:ext cx="8229600" cy="4938713"/>
          </a:xfrm>
          <a:noFill/>
        </p:spPr>
        <p:txBody>
          <a:bodyPr/>
          <a:lstStyle/>
          <a:p>
            <a:pPr algn="ctr" eaLnBrk="1" hangingPunct="1">
              <a:lnSpc>
                <a:spcPct val="80000"/>
              </a:lnSpc>
              <a:buFontTx/>
              <a:buNone/>
            </a:pPr>
            <a:r>
              <a:rPr lang="en-US" altLang="en-US" sz="2400" dirty="0"/>
              <a:t>	In both vectors and arrays, the stored data is of</a:t>
            </a:r>
            <a:br>
              <a:rPr lang="en-US" altLang="en-US" sz="2400" dirty="0"/>
            </a:br>
            <a:br>
              <a:rPr lang="en-US" altLang="en-US" sz="1200" dirty="0"/>
            </a:br>
            <a:r>
              <a:rPr lang="en-US" altLang="en-US" sz="2400" dirty="0"/>
              <a:t>the </a:t>
            </a:r>
            <a:r>
              <a:rPr lang="en-US" altLang="en-US" sz="2400" i="1" dirty="0"/>
              <a:t>same</a:t>
            </a:r>
            <a:r>
              <a:rPr lang="en-US" altLang="en-US" sz="2400" dirty="0"/>
              <a:t> type</a:t>
            </a:r>
          </a:p>
          <a:p>
            <a:pPr algn="ctr" eaLnBrk="1" hangingPunct="1">
              <a:lnSpc>
                <a:spcPct val="80000"/>
              </a:lnSpc>
              <a:buNone/>
            </a:pPr>
            <a:endParaRPr lang="en-US" altLang="en-US" sz="2400" dirty="0"/>
          </a:p>
          <a:p>
            <a:pPr algn="ctr" eaLnBrk="1" hangingPunct="1">
              <a:lnSpc>
                <a:spcPct val="80000"/>
              </a:lnSpc>
              <a:buFontTx/>
              <a:buNone/>
            </a:pPr>
            <a:r>
              <a:rPr lang="en-US" altLang="en-US" sz="2400" dirty="0"/>
              <a:t>Think of a sequence of data:</a:t>
            </a:r>
          </a:p>
          <a:p>
            <a:pPr algn="ctr" eaLnBrk="1" hangingPunct="1">
              <a:lnSpc>
                <a:spcPct val="80000"/>
              </a:lnSpc>
              <a:buFontTx/>
              <a:buNone/>
            </a:pPr>
            <a:endParaRPr lang="en-US" altLang="en-US" sz="2400" dirty="0"/>
          </a:p>
          <a:p>
            <a:pPr algn="ctr" eaLnBrk="1" hangingPunct="1">
              <a:lnSpc>
                <a:spcPct val="80000"/>
              </a:lnSpc>
              <a:buFontTx/>
              <a:buNone/>
            </a:pPr>
            <a:endParaRPr lang="en-US" altLang="en-US" sz="2400" dirty="0"/>
          </a:p>
          <a:p>
            <a:pPr eaLnBrk="1" hangingPunct="1">
              <a:lnSpc>
                <a:spcPct val="80000"/>
              </a:lnSpc>
              <a:buFontTx/>
              <a:buNone/>
            </a:pPr>
            <a:r>
              <a:rPr lang="en-US" altLang="en-US" sz="2400" dirty="0"/>
              <a:t>	     32    54    67.5   29    35    80   115   44.5   100   65</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algn="ctr" eaLnBrk="1" hangingPunct="1">
              <a:lnSpc>
                <a:spcPct val="80000"/>
              </a:lnSpc>
              <a:buFontTx/>
              <a:buNone/>
            </a:pPr>
            <a:r>
              <a:rPr lang="en-US" altLang="en-US" sz="2400" dirty="0"/>
              <a:t>	     </a:t>
            </a:r>
            <a:r>
              <a:rPr lang="en-US" altLang="en-US" sz="2000" dirty="0"/>
              <a:t>(all of the same type, of course)</a:t>
            </a:r>
          </a:p>
          <a:p>
            <a:pPr algn="ctr" eaLnBrk="1" hangingPunct="1">
              <a:lnSpc>
                <a:spcPct val="80000"/>
              </a:lnSpc>
              <a:buFontTx/>
              <a:buNone/>
            </a:pPr>
            <a:r>
              <a:rPr lang="en-US" altLang="en-US" sz="2000" dirty="0"/>
              <a:t>	    (storable as </a:t>
            </a:r>
            <a:r>
              <a:rPr lang="en-US" altLang="en-US" sz="2000" b="1" dirty="0">
                <a:latin typeface="Courier New" panose="02070309020205020404" pitchFamily="49" charset="0"/>
              </a:rPr>
              <a:t>double</a:t>
            </a:r>
            <a:r>
              <a:rPr lang="en-US" altLang="en-US" sz="2000" dirty="0"/>
              <a:t>s)</a:t>
            </a:r>
          </a:p>
          <a:p>
            <a:pPr eaLnBrk="1" hangingPunct="1">
              <a:lnSpc>
                <a:spcPct val="80000"/>
              </a:lnSpc>
              <a:buFontTx/>
              <a:buNone/>
            </a:pPr>
            <a:endParaRPr lang="en-US" alt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7699" name="Rectangle 2"/>
          <p:cNvSpPr>
            <a:spLocks noGrp="1" noChangeArrowheads="1"/>
          </p:cNvSpPr>
          <p:nvPr>
            <p:ph type="title"/>
          </p:nvPr>
        </p:nvSpPr>
        <p:spPr>
          <a:xfrm>
            <a:off x="0" y="152400"/>
            <a:ext cx="9144000" cy="533400"/>
          </a:xfrm>
          <a:noFill/>
        </p:spPr>
        <p:txBody>
          <a:bodyPr/>
          <a:lstStyle/>
          <a:p>
            <a:pPr eaLnBrk="1" hangingPunct="1"/>
            <a:r>
              <a:rPr lang="en-US" altLang="en-US" dirty="0"/>
              <a:t>Arrays as Parameters and Return Value</a:t>
            </a:r>
          </a:p>
        </p:txBody>
      </p:sp>
      <p:sp>
        <p:nvSpPr>
          <p:cNvPr id="157700"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57701"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100000"/>
              </a:lnSpc>
            </a:pPr>
            <a:r>
              <a:rPr lang="en-US" altLang="en-US" sz="2400" b="0" dirty="0">
                <a:latin typeface="Arial" panose="020B0604020202020204" pitchFamily="34" charset="0"/>
              </a:rPr>
              <a:t>    If a function can change the size of an array,</a:t>
            </a:r>
          </a:p>
          <a:p>
            <a:pPr eaLnBrk="1" hangingPunct="1">
              <a:lnSpc>
                <a:spcPct val="100000"/>
              </a:lnSpc>
            </a:pPr>
            <a:endParaRPr lang="en-US" altLang="en-US" sz="100" b="0" dirty="0">
              <a:latin typeface="Arial" panose="020B0604020202020204" pitchFamily="34" charset="0"/>
            </a:endParaRPr>
          </a:p>
          <a:p>
            <a:pPr eaLnBrk="1" hangingPunct="1">
              <a:lnSpc>
                <a:spcPct val="75000"/>
              </a:lnSpc>
            </a:pPr>
            <a:r>
              <a:rPr lang="en-US" altLang="en-US" sz="2400" b="0" dirty="0">
                <a:latin typeface="Arial" panose="020B0604020202020204" pitchFamily="34" charset="0"/>
              </a:rPr>
              <a:t>	it should let the caller know the new size by returning it:</a:t>
            </a:r>
          </a:p>
          <a:p>
            <a:pPr algn="l" eaLnBrk="1" hangingPunct="1">
              <a:lnSpc>
                <a:spcPct val="75000"/>
              </a:lnSpc>
            </a:pPr>
            <a:endParaRPr lang="en-US" altLang="en-US" sz="900" b="0" dirty="0">
              <a:latin typeface="Arial" panose="020B0604020202020204" pitchFamily="34" charset="0"/>
            </a:endParaRPr>
          </a:p>
          <a:p>
            <a:pPr algn="l" eaLnBrk="1" hangingPunct="1">
              <a:lnSpc>
                <a:spcPct val="75000"/>
              </a:lnSpc>
            </a:pPr>
            <a:r>
              <a:rPr lang="en-US" altLang="en-US" sz="2200" dirty="0" err="1"/>
              <a:t>int</a:t>
            </a:r>
            <a:r>
              <a:rPr lang="en-US" altLang="en-US" sz="2200" dirty="0"/>
              <a:t> </a:t>
            </a:r>
            <a:r>
              <a:rPr lang="en-US" altLang="en-US" sz="2200" dirty="0" err="1"/>
              <a:t>read_inputs</a:t>
            </a:r>
            <a:r>
              <a:rPr lang="en-US" altLang="en-US" sz="2200" dirty="0"/>
              <a:t>(double inputs[], </a:t>
            </a:r>
            <a:r>
              <a:rPr lang="en-US" altLang="en-US" sz="2200" dirty="0" err="1"/>
              <a:t>int</a:t>
            </a:r>
            <a:r>
              <a:rPr lang="en-US" altLang="en-US" sz="2200" dirty="0"/>
              <a:t> capacity)</a:t>
            </a:r>
          </a:p>
          <a:p>
            <a:pPr algn="l" eaLnBrk="1" hangingPunct="1">
              <a:lnSpc>
                <a:spcPct val="75000"/>
              </a:lnSpc>
            </a:pPr>
            <a:r>
              <a:rPr lang="en-US" altLang="en-US" sz="2200" dirty="0"/>
              <a:t>{ //returns the # of elements read, as </a:t>
            </a:r>
            <a:r>
              <a:rPr lang="en-US" altLang="en-US" sz="2200" dirty="0" err="1"/>
              <a:t>int</a:t>
            </a:r>
            <a:endParaRPr lang="en-US" altLang="en-US" sz="2200" dirty="0"/>
          </a:p>
          <a:p>
            <a:pPr algn="l" eaLnBrk="1" hangingPunct="1">
              <a:lnSpc>
                <a:spcPct val="75000"/>
              </a:lnSpc>
            </a:pPr>
            <a:r>
              <a:rPr lang="en-US" altLang="en-US" sz="2200" dirty="0"/>
              <a:t>   </a:t>
            </a:r>
            <a:r>
              <a:rPr lang="en-US" altLang="en-US" sz="2200" dirty="0" err="1"/>
              <a:t>int</a:t>
            </a:r>
            <a:r>
              <a:rPr lang="en-US" altLang="en-US" sz="2200" dirty="0"/>
              <a:t> </a:t>
            </a:r>
            <a:r>
              <a:rPr lang="en-US" altLang="en-US" sz="2200" dirty="0" err="1"/>
              <a:t>current_size</a:t>
            </a:r>
            <a:r>
              <a:rPr lang="en-US" altLang="en-US" sz="2200" dirty="0"/>
              <a:t> = 0;</a:t>
            </a:r>
          </a:p>
          <a:p>
            <a:pPr algn="l" eaLnBrk="1" hangingPunct="1">
              <a:lnSpc>
                <a:spcPct val="75000"/>
              </a:lnSpc>
            </a:pPr>
            <a:r>
              <a:rPr lang="en-US" altLang="en-US" sz="2200" dirty="0"/>
              <a:t>   double input;</a:t>
            </a:r>
          </a:p>
          <a:p>
            <a:pPr algn="l" eaLnBrk="1" hangingPunct="1">
              <a:lnSpc>
                <a:spcPct val="75000"/>
              </a:lnSpc>
            </a:pPr>
            <a:r>
              <a:rPr lang="en-US" altLang="en-US" sz="2200" dirty="0"/>
              <a:t>   while (</a:t>
            </a:r>
            <a:r>
              <a:rPr lang="en-US" altLang="en-US" sz="2200" dirty="0" err="1"/>
              <a:t>cin</a:t>
            </a:r>
            <a:r>
              <a:rPr lang="en-US" altLang="en-US" sz="2200" dirty="0"/>
              <a:t> &gt;&gt; input)</a:t>
            </a:r>
          </a:p>
          <a:p>
            <a:pPr algn="l" eaLnBrk="1" hangingPunct="1">
              <a:lnSpc>
                <a:spcPct val="75000"/>
              </a:lnSpc>
            </a:pPr>
            <a:r>
              <a:rPr lang="en-US" altLang="en-US" sz="2200" dirty="0"/>
              <a:t>   {</a:t>
            </a:r>
          </a:p>
          <a:p>
            <a:pPr algn="l" eaLnBrk="1" hangingPunct="1">
              <a:lnSpc>
                <a:spcPct val="75000"/>
              </a:lnSpc>
            </a:pPr>
            <a:r>
              <a:rPr lang="en-US" altLang="en-US" sz="2200" dirty="0"/>
              <a:t>      if (</a:t>
            </a:r>
            <a:r>
              <a:rPr lang="en-US" altLang="en-US" sz="2200" dirty="0" err="1"/>
              <a:t>current_size</a:t>
            </a:r>
            <a:r>
              <a:rPr lang="en-US" altLang="en-US" sz="2200" dirty="0"/>
              <a:t> &lt; capacity)</a:t>
            </a:r>
          </a:p>
          <a:p>
            <a:pPr algn="l" eaLnBrk="1" hangingPunct="1">
              <a:lnSpc>
                <a:spcPct val="75000"/>
              </a:lnSpc>
            </a:pPr>
            <a:r>
              <a:rPr lang="en-US" altLang="en-US" sz="2200" dirty="0"/>
              <a:t>      {</a:t>
            </a:r>
          </a:p>
          <a:p>
            <a:pPr algn="l" eaLnBrk="1" hangingPunct="1">
              <a:lnSpc>
                <a:spcPct val="75000"/>
              </a:lnSpc>
            </a:pPr>
            <a:r>
              <a:rPr lang="en-US" altLang="en-US" sz="2200" dirty="0"/>
              <a:t>         inputs[</a:t>
            </a:r>
            <a:r>
              <a:rPr lang="en-US" altLang="en-US" sz="2200" dirty="0" err="1"/>
              <a:t>current_size</a:t>
            </a:r>
            <a:r>
              <a:rPr lang="en-US" altLang="en-US" sz="2200" dirty="0"/>
              <a:t>] = input;</a:t>
            </a:r>
          </a:p>
          <a:p>
            <a:pPr algn="l" eaLnBrk="1" hangingPunct="1">
              <a:lnSpc>
                <a:spcPct val="75000"/>
              </a:lnSpc>
            </a:pPr>
            <a:r>
              <a:rPr lang="en-US" altLang="en-US" sz="2200" dirty="0"/>
              <a:t>         </a:t>
            </a:r>
            <a:r>
              <a:rPr lang="en-US" altLang="en-US" sz="2200" dirty="0" err="1"/>
              <a:t>current_size</a:t>
            </a:r>
            <a:r>
              <a:rPr lang="en-US" altLang="en-US" sz="2200" dirty="0"/>
              <a:t>++;</a:t>
            </a:r>
          </a:p>
          <a:p>
            <a:pPr algn="l" eaLnBrk="1" hangingPunct="1">
              <a:lnSpc>
                <a:spcPct val="75000"/>
              </a:lnSpc>
            </a:pPr>
            <a:r>
              <a:rPr lang="en-US" altLang="en-US" sz="2200" dirty="0"/>
              <a:t>      }</a:t>
            </a:r>
          </a:p>
          <a:p>
            <a:pPr algn="l" eaLnBrk="1" hangingPunct="1">
              <a:lnSpc>
                <a:spcPct val="75000"/>
              </a:lnSpc>
            </a:pPr>
            <a:r>
              <a:rPr lang="en-US" altLang="en-US" sz="2200" dirty="0"/>
              <a:t>   }</a:t>
            </a:r>
          </a:p>
          <a:p>
            <a:pPr algn="l" eaLnBrk="1" hangingPunct="1">
              <a:lnSpc>
                <a:spcPct val="75000"/>
              </a:lnSpc>
            </a:pPr>
            <a:r>
              <a:rPr lang="en-US" altLang="en-US" sz="2200" dirty="0"/>
              <a:t>   return </a:t>
            </a:r>
            <a:r>
              <a:rPr lang="en-US" altLang="en-US" sz="2200" dirty="0" err="1"/>
              <a:t>current_size</a:t>
            </a:r>
            <a:r>
              <a:rPr lang="en-US" altLang="en-US" sz="2200" dirty="0"/>
              <a:t>;</a:t>
            </a:r>
          </a:p>
          <a:p>
            <a:pPr algn="l" eaLnBrk="1" hangingPunct="1">
              <a:lnSpc>
                <a:spcPct val="75000"/>
              </a:lnSpc>
            </a:pPr>
            <a:r>
              <a:rPr lang="en-US" altLang="en-US" sz="2200" dirty="0"/>
              <a:t>}</a:t>
            </a:r>
            <a:r>
              <a:rPr lang="en-US" altLang="en-US" sz="2000"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8723" name="Rectangle 2"/>
          <p:cNvSpPr>
            <a:spLocks noGrp="1" noChangeArrowheads="1"/>
          </p:cNvSpPr>
          <p:nvPr>
            <p:ph type="title"/>
          </p:nvPr>
        </p:nvSpPr>
        <p:spPr>
          <a:xfrm>
            <a:off x="0" y="152400"/>
            <a:ext cx="9144000" cy="533400"/>
          </a:xfrm>
          <a:noFill/>
        </p:spPr>
        <p:txBody>
          <a:bodyPr/>
          <a:lstStyle/>
          <a:p>
            <a:pPr eaLnBrk="1" hangingPunct="1"/>
            <a:r>
              <a:rPr lang="en-US" altLang="en-US" dirty="0"/>
              <a:t>Array Parameters in Functions: Calling the Function</a:t>
            </a:r>
          </a:p>
        </p:txBody>
      </p:sp>
      <p:sp>
        <p:nvSpPr>
          <p:cNvPr id="158724"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dirty="0"/>
              <a:t>	</a:t>
            </a:r>
          </a:p>
        </p:txBody>
      </p:sp>
      <p:sp>
        <p:nvSpPr>
          <p:cNvPr id="1392644"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Here is a call to the </a:t>
            </a:r>
            <a:r>
              <a:rPr lang="en-US" altLang="en-US" sz="2400" dirty="0" err="1"/>
              <a:t>read_inputs</a:t>
            </a:r>
            <a:r>
              <a:rPr lang="en-US" altLang="en-US" sz="2400" b="0" dirty="0">
                <a:latin typeface="Arial" panose="020B0604020202020204" pitchFamily="34" charset="0"/>
              </a:rPr>
              <a:t> function:</a:t>
            </a:r>
          </a:p>
          <a:p>
            <a:pPr algn="l" eaLnBrk="1" hangingPunct="1">
              <a:lnSpc>
                <a:spcPct val="75000"/>
              </a:lnSpc>
            </a:pPr>
            <a:endParaRPr lang="en-US" altLang="en-US" sz="1800" b="0" dirty="0">
              <a:latin typeface="Arial" panose="020B0604020202020204" pitchFamily="34" charset="0"/>
            </a:endParaRPr>
          </a:p>
          <a:p>
            <a:pPr algn="l" eaLnBrk="1" hangingPunct="1">
              <a:lnSpc>
                <a:spcPct val="75000"/>
              </a:lnSpc>
            </a:pPr>
            <a:endParaRPr lang="en-US" altLang="en-US" sz="2200" dirty="0"/>
          </a:p>
          <a:p>
            <a:pPr lvl="2" algn="l" eaLnBrk="1" hangingPunct="1">
              <a:lnSpc>
                <a:spcPct val="75000"/>
              </a:lnSpc>
            </a:pPr>
            <a:r>
              <a:rPr lang="en-US" altLang="en-US" sz="2200" dirty="0" err="1"/>
              <a:t>const</a:t>
            </a:r>
            <a:r>
              <a:rPr lang="en-US" altLang="en-US" sz="2200" dirty="0"/>
              <a:t> </a:t>
            </a:r>
            <a:r>
              <a:rPr lang="en-US" altLang="en-US" sz="2200" dirty="0" err="1"/>
              <a:t>int</a:t>
            </a:r>
            <a:r>
              <a:rPr lang="en-US" altLang="en-US" sz="2200" dirty="0"/>
              <a:t> MAXIMUM_NUMBER = 1000;</a:t>
            </a:r>
          </a:p>
          <a:p>
            <a:pPr lvl="2" algn="l" eaLnBrk="1" hangingPunct="1">
              <a:lnSpc>
                <a:spcPct val="75000"/>
              </a:lnSpc>
            </a:pPr>
            <a:r>
              <a:rPr lang="en-US" altLang="en-US" sz="2200" dirty="0"/>
              <a:t>double values[MAXIMUM_NUMBER];</a:t>
            </a:r>
          </a:p>
          <a:p>
            <a:pPr lvl="2" algn="l" eaLnBrk="1" hangingPunct="1">
              <a:lnSpc>
                <a:spcPct val="75000"/>
              </a:lnSpc>
            </a:pPr>
            <a:r>
              <a:rPr lang="en-US" altLang="en-US" sz="2200" dirty="0" err="1"/>
              <a:t>int</a:t>
            </a:r>
            <a:r>
              <a:rPr lang="en-US" altLang="en-US" sz="2200" dirty="0"/>
              <a:t> </a:t>
            </a:r>
            <a:r>
              <a:rPr lang="en-US" altLang="en-US" sz="2200" dirty="0" err="1"/>
              <a:t>current_size</a:t>
            </a:r>
            <a:r>
              <a:rPr lang="en-US" altLang="en-US" sz="2200" dirty="0"/>
              <a:t> =</a:t>
            </a:r>
          </a:p>
          <a:p>
            <a:pPr algn="l" eaLnBrk="1" hangingPunct="1">
              <a:lnSpc>
                <a:spcPct val="75000"/>
              </a:lnSpc>
            </a:pPr>
            <a:r>
              <a:rPr lang="en-US" altLang="en-US" sz="2200" dirty="0"/>
              <a:t>       </a:t>
            </a:r>
            <a:r>
              <a:rPr lang="en-US" altLang="en-US" sz="2200" dirty="0" err="1"/>
              <a:t>read_inputs</a:t>
            </a:r>
            <a:r>
              <a:rPr lang="en-US" altLang="en-US" sz="2200" dirty="0"/>
              <a:t>(values, MAXIMUM_NUMBER);</a:t>
            </a:r>
          </a:p>
          <a:p>
            <a:pPr algn="l" eaLnBrk="1" hangingPunct="1">
              <a:lnSpc>
                <a:spcPct val="75000"/>
              </a:lnSpc>
            </a:pPr>
            <a:endParaRPr lang="en-US" altLang="en-US" sz="2200" dirty="0"/>
          </a:p>
          <a:p>
            <a:pPr algn="l" eaLnBrk="1" hangingPunct="1">
              <a:lnSpc>
                <a:spcPct val="75000"/>
              </a:lnSpc>
            </a:pPr>
            <a:endParaRPr lang="en-US" altLang="en-US" sz="2200" dirty="0"/>
          </a:p>
          <a:p>
            <a:pPr algn="l" eaLnBrk="1" hangingPunct="1">
              <a:lnSpc>
                <a:spcPct val="75000"/>
              </a:lnSpc>
            </a:pPr>
            <a:r>
              <a:rPr lang="en-US" altLang="en-US" sz="2200" b="0" dirty="0">
                <a:latin typeface="Arial" panose="020B0604020202020204" pitchFamily="34" charset="0"/>
              </a:rPr>
              <a:t> After the call, the </a:t>
            </a:r>
            <a:r>
              <a:rPr lang="en-US" altLang="en-US" sz="2200" dirty="0" err="1"/>
              <a:t>current_size</a:t>
            </a:r>
            <a:r>
              <a:rPr lang="en-US" altLang="en-US" sz="2200" b="0" dirty="0">
                <a:latin typeface="Arial" panose="020B0604020202020204" pitchFamily="34" charset="0"/>
              </a:rPr>
              <a:t> variable specifies how many were added.</a:t>
            </a:r>
            <a:endParaRPr lang="en-US" altLang="en-US" sz="2000" b="0" dirty="0">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9747" name="Rectangle 2"/>
          <p:cNvSpPr>
            <a:spLocks noGrp="1" noChangeArrowheads="1"/>
          </p:cNvSpPr>
          <p:nvPr>
            <p:ph type="title"/>
          </p:nvPr>
        </p:nvSpPr>
        <p:spPr>
          <a:xfrm>
            <a:off x="0" y="152400"/>
            <a:ext cx="9144000" cy="533400"/>
          </a:xfrm>
          <a:noFill/>
        </p:spPr>
        <p:txBody>
          <a:bodyPr/>
          <a:lstStyle/>
          <a:p>
            <a:pPr eaLnBrk="1" hangingPunct="1"/>
            <a:r>
              <a:rPr lang="en-US" altLang="en-US" dirty="0"/>
              <a:t>Function to Fill or Append to an Array</a:t>
            </a:r>
          </a:p>
        </p:txBody>
      </p:sp>
      <p:sp>
        <p:nvSpPr>
          <p:cNvPr id="159748"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59749"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r>
              <a:rPr lang="en-US" altLang="en-US" sz="2400" b="0" dirty="0">
                <a:latin typeface="Arial" panose="020B0604020202020204" pitchFamily="34" charset="0"/>
              </a:rPr>
              <a:t>Or it can let the caller know by using a reference parameter:</a:t>
            </a:r>
          </a:p>
          <a:p>
            <a:pPr algn="l" eaLnBrk="1" hangingPunct="1">
              <a:lnSpc>
                <a:spcPct val="75000"/>
              </a:lnSpc>
            </a:pPr>
            <a:endParaRPr lang="en-US" altLang="en-US" sz="1800" b="0" dirty="0">
              <a:latin typeface="Arial" panose="020B0604020202020204" pitchFamily="34" charset="0"/>
            </a:endParaRPr>
          </a:p>
          <a:p>
            <a:pPr algn="l" eaLnBrk="1" hangingPunct="1">
              <a:lnSpc>
                <a:spcPct val="75000"/>
              </a:lnSpc>
            </a:pPr>
            <a:r>
              <a:rPr lang="en-US" altLang="en-US" sz="2200" dirty="0"/>
              <a:t>void </a:t>
            </a:r>
            <a:r>
              <a:rPr lang="en-US" altLang="en-US" sz="2200" dirty="0" err="1"/>
              <a:t>append_inputs</a:t>
            </a:r>
            <a:r>
              <a:rPr lang="en-US" altLang="en-US" sz="2200" dirty="0"/>
              <a:t>(double inputs[], </a:t>
            </a:r>
            <a:r>
              <a:rPr lang="en-US" altLang="en-US" sz="2200" dirty="0" err="1"/>
              <a:t>int</a:t>
            </a:r>
            <a:r>
              <a:rPr lang="en-US" altLang="en-US" sz="2200" dirty="0"/>
              <a:t> capacity,                  </a:t>
            </a:r>
          </a:p>
          <a:p>
            <a:pPr algn="l" eaLnBrk="1" hangingPunct="1">
              <a:lnSpc>
                <a:spcPct val="75000"/>
              </a:lnSpc>
            </a:pPr>
            <a:r>
              <a:rPr lang="en-US" altLang="en-US" sz="2200" dirty="0"/>
              <a:t>                   </a:t>
            </a:r>
            <a:r>
              <a:rPr lang="en-US" altLang="en-US" sz="2200" dirty="0" err="1"/>
              <a:t>int</a:t>
            </a:r>
            <a:r>
              <a:rPr lang="en-US" altLang="en-US" sz="2200" dirty="0"/>
              <a:t>&amp; </a:t>
            </a:r>
            <a:r>
              <a:rPr lang="en-US" altLang="en-US" sz="2200" dirty="0" err="1"/>
              <a:t>current_size</a:t>
            </a:r>
            <a:r>
              <a:rPr lang="en-US" altLang="en-US" sz="2200" dirty="0"/>
              <a:t>)</a:t>
            </a:r>
          </a:p>
          <a:p>
            <a:pPr algn="l" eaLnBrk="1" hangingPunct="1">
              <a:lnSpc>
                <a:spcPct val="75000"/>
              </a:lnSpc>
            </a:pPr>
            <a:r>
              <a:rPr lang="en-US" altLang="en-US" sz="2200" dirty="0"/>
              <a:t>{</a:t>
            </a:r>
          </a:p>
          <a:p>
            <a:pPr algn="l" eaLnBrk="1" hangingPunct="1">
              <a:lnSpc>
                <a:spcPct val="75000"/>
              </a:lnSpc>
            </a:pPr>
            <a:r>
              <a:rPr lang="en-US" altLang="en-US" sz="2200" dirty="0"/>
              <a:t>   double input;</a:t>
            </a:r>
          </a:p>
          <a:p>
            <a:pPr algn="l" eaLnBrk="1" hangingPunct="1">
              <a:lnSpc>
                <a:spcPct val="75000"/>
              </a:lnSpc>
            </a:pPr>
            <a:r>
              <a:rPr lang="en-US" altLang="en-US" sz="2200" dirty="0"/>
              <a:t>   while (</a:t>
            </a:r>
            <a:r>
              <a:rPr lang="en-US" altLang="en-US" sz="2200" dirty="0" err="1"/>
              <a:t>cin</a:t>
            </a:r>
            <a:r>
              <a:rPr lang="en-US" altLang="en-US" sz="2200" dirty="0"/>
              <a:t> &gt;&gt; input)</a:t>
            </a:r>
          </a:p>
          <a:p>
            <a:pPr algn="l" eaLnBrk="1" hangingPunct="1">
              <a:lnSpc>
                <a:spcPct val="75000"/>
              </a:lnSpc>
            </a:pPr>
            <a:r>
              <a:rPr lang="en-US" altLang="en-US" sz="2200" dirty="0"/>
              <a:t>   {</a:t>
            </a:r>
            <a:br>
              <a:rPr lang="en-US" altLang="en-US" sz="2200" dirty="0"/>
            </a:br>
            <a:r>
              <a:rPr lang="en-US" altLang="en-US" sz="2200" dirty="0"/>
              <a:t>    if (</a:t>
            </a:r>
            <a:r>
              <a:rPr lang="en-US" altLang="en-US" sz="2200" dirty="0" err="1"/>
              <a:t>current_size</a:t>
            </a:r>
            <a:r>
              <a:rPr lang="en-US" altLang="en-US" sz="2200" dirty="0"/>
              <a:t> &lt; capacity)</a:t>
            </a:r>
          </a:p>
          <a:p>
            <a:pPr algn="l" eaLnBrk="1" hangingPunct="1">
              <a:lnSpc>
                <a:spcPct val="75000"/>
              </a:lnSpc>
            </a:pPr>
            <a:r>
              <a:rPr lang="en-US" altLang="en-US" sz="2200" dirty="0"/>
              <a:t>      {</a:t>
            </a:r>
          </a:p>
          <a:p>
            <a:pPr algn="l" eaLnBrk="1" hangingPunct="1">
              <a:lnSpc>
                <a:spcPct val="75000"/>
              </a:lnSpc>
            </a:pPr>
            <a:r>
              <a:rPr lang="en-US" altLang="en-US" sz="2200" dirty="0"/>
              <a:t>         inputs[</a:t>
            </a:r>
            <a:r>
              <a:rPr lang="en-US" altLang="en-US" sz="2200" dirty="0" err="1"/>
              <a:t>current_size</a:t>
            </a:r>
            <a:r>
              <a:rPr lang="en-US" altLang="en-US" sz="2200" dirty="0"/>
              <a:t>] = input;</a:t>
            </a:r>
          </a:p>
          <a:p>
            <a:pPr algn="l" eaLnBrk="1" hangingPunct="1">
              <a:lnSpc>
                <a:spcPct val="75000"/>
              </a:lnSpc>
            </a:pPr>
            <a:r>
              <a:rPr lang="en-US" altLang="en-US" sz="2200" dirty="0"/>
              <a:t>         </a:t>
            </a:r>
            <a:r>
              <a:rPr lang="en-US" altLang="en-US" sz="2200" dirty="0" err="1"/>
              <a:t>current_size</a:t>
            </a:r>
            <a:r>
              <a:rPr lang="en-US" altLang="en-US" sz="2200" dirty="0"/>
              <a:t>++;</a:t>
            </a:r>
          </a:p>
          <a:p>
            <a:pPr algn="l" eaLnBrk="1" hangingPunct="1">
              <a:lnSpc>
                <a:spcPct val="75000"/>
              </a:lnSpc>
            </a:pPr>
            <a:r>
              <a:rPr lang="en-US" altLang="en-US" sz="2200" dirty="0"/>
              <a:t>      }</a:t>
            </a:r>
          </a:p>
          <a:p>
            <a:pPr algn="l" eaLnBrk="1" hangingPunct="1">
              <a:lnSpc>
                <a:spcPct val="75000"/>
              </a:lnSpc>
            </a:pPr>
            <a:r>
              <a:rPr lang="en-US" altLang="en-US" sz="2200" dirty="0"/>
              <a:t>   }</a:t>
            </a:r>
          </a:p>
          <a:p>
            <a:pPr algn="l" eaLnBrk="1" hangingPunct="1">
              <a:lnSpc>
                <a:spcPct val="75000"/>
              </a:lnSpc>
            </a:pPr>
            <a:r>
              <a:rPr lang="en-US" altLang="en-US" sz="2200" dirty="0"/>
              <a:t>}</a:t>
            </a:r>
            <a:r>
              <a:rPr lang="en-US" altLang="en-US" sz="2000" dirty="0"/>
              <a:t>	</a:t>
            </a:r>
          </a:p>
          <a:p>
            <a:pPr algn="l" eaLnBrk="1" hangingPunct="1">
              <a:lnSpc>
                <a:spcPct val="75000"/>
              </a:lnSpc>
            </a:pPr>
            <a:endParaRPr lang="en-US" altLang="en-US" sz="2000" dirty="0"/>
          </a:p>
          <a:p>
            <a:pPr algn="l" eaLnBrk="1" hangingPunct="1">
              <a:lnSpc>
                <a:spcPct val="75000"/>
              </a:lnSpc>
            </a:pPr>
            <a:r>
              <a:rPr lang="en-US" altLang="en-US" sz="2000" i="1" dirty="0">
                <a:solidFill>
                  <a:srgbClr val="FF0000"/>
                </a:solidFill>
                <a:latin typeface="+mn-lt"/>
              </a:rPr>
              <a:t>Note this function has the added benefit of either filling an empty array or appending to a partially-filled array.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1795" name="Rectangle 2"/>
          <p:cNvSpPr>
            <a:spLocks noGrp="1" noChangeArrowheads="1"/>
          </p:cNvSpPr>
          <p:nvPr>
            <p:ph type="title"/>
          </p:nvPr>
        </p:nvSpPr>
        <p:spPr>
          <a:xfrm>
            <a:off x="0" y="152400"/>
            <a:ext cx="9144000" cy="533400"/>
          </a:xfrm>
          <a:noFill/>
        </p:spPr>
        <p:txBody>
          <a:bodyPr/>
          <a:lstStyle/>
          <a:p>
            <a:pPr eaLnBrk="1" hangingPunct="1"/>
            <a:r>
              <a:rPr lang="en-US" altLang="en-US" dirty="0"/>
              <a:t>Array Functions Example</a:t>
            </a:r>
          </a:p>
        </p:txBody>
      </p:sp>
      <p:sp>
        <p:nvSpPr>
          <p:cNvPr id="161796"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61797"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endParaRPr lang="en-US" altLang="en-US" sz="2400" b="0">
              <a:latin typeface="Arial" panose="020B0604020202020204" pitchFamily="34" charset="0"/>
            </a:endParaRPr>
          </a:p>
          <a:p>
            <a:pPr algn="l" eaLnBrk="1" hangingPunct="1">
              <a:lnSpc>
                <a:spcPct val="100000"/>
              </a:lnSpc>
            </a:pPr>
            <a:r>
              <a:rPr lang="en-US" altLang="en-US" sz="2400" b="0">
                <a:latin typeface="Arial" panose="020B0604020202020204" pitchFamily="34" charset="0"/>
              </a:rPr>
              <a:t>	The following program uses the preceding functions to </a:t>
            </a:r>
            <a:r>
              <a:rPr lang="en-US" altLang="en-US" sz="2200" b="0">
                <a:latin typeface="Arial" panose="020B0604020202020204" pitchFamily="34" charset="0"/>
              </a:rPr>
              <a:t>read values from standard input, double them, and print the result.</a:t>
            </a:r>
          </a:p>
          <a:p>
            <a:pPr algn="l" eaLnBrk="1" hangingPunct="1">
              <a:lnSpc>
                <a:spcPct val="100000"/>
              </a:lnSpc>
            </a:pPr>
            <a:endParaRPr lang="en-US" altLang="en-US" sz="2200" b="0">
              <a:latin typeface="Arial" panose="020B0604020202020204" pitchFamily="34" charset="0"/>
            </a:endParaRPr>
          </a:p>
          <a:p>
            <a:pPr algn="l" eaLnBrk="1" hangingPunct="1">
              <a:lnSpc>
                <a:spcPct val="100000"/>
              </a:lnSpc>
            </a:pPr>
            <a:r>
              <a:rPr lang="en-US" altLang="en-US" sz="2200" b="0">
                <a:latin typeface="Arial" panose="020B0604020202020204" pitchFamily="34" charset="0"/>
              </a:rPr>
              <a:t>	• The </a:t>
            </a:r>
            <a:r>
              <a:rPr lang="en-US" altLang="en-US" sz="2200"/>
              <a:t>read_inputs</a:t>
            </a:r>
            <a:r>
              <a:rPr lang="en-US" altLang="en-US" sz="2200" b="0">
                <a:latin typeface="Arial" panose="020B0604020202020204" pitchFamily="34" charset="0"/>
              </a:rPr>
              <a:t> function fills an array with the input values.</a:t>
            </a:r>
            <a:br>
              <a:rPr lang="en-US" altLang="en-US" sz="2200" b="0">
                <a:latin typeface="Arial" panose="020B0604020202020204" pitchFamily="34" charset="0"/>
              </a:rPr>
            </a:br>
            <a:r>
              <a:rPr lang="en-US" altLang="en-US" sz="2200" b="0">
                <a:latin typeface="Arial" panose="020B0604020202020204" pitchFamily="34" charset="0"/>
              </a:rPr>
              <a:t>   It returns the number of elements that were read.</a:t>
            </a:r>
          </a:p>
          <a:p>
            <a:pPr algn="l" eaLnBrk="1" hangingPunct="1">
              <a:lnSpc>
                <a:spcPct val="100000"/>
              </a:lnSpc>
            </a:pPr>
            <a:r>
              <a:rPr lang="en-US" altLang="en-US" sz="2200" b="0">
                <a:latin typeface="Arial" panose="020B0604020202020204" pitchFamily="34" charset="0"/>
              </a:rPr>
              <a:t>	• The </a:t>
            </a:r>
            <a:r>
              <a:rPr lang="en-US" altLang="en-US" sz="2200"/>
              <a:t>multiply</a:t>
            </a:r>
            <a:r>
              <a:rPr lang="en-US" altLang="en-US" sz="2200" b="0">
                <a:latin typeface="Arial" panose="020B0604020202020204" pitchFamily="34" charset="0"/>
              </a:rPr>
              <a:t> function modifies the contents of the array that</a:t>
            </a:r>
            <a:br>
              <a:rPr lang="en-US" altLang="en-US" sz="2200" b="0">
                <a:latin typeface="Arial" panose="020B0604020202020204" pitchFamily="34" charset="0"/>
              </a:rPr>
            </a:br>
            <a:r>
              <a:rPr lang="en-US" altLang="en-US" sz="2200" b="0">
                <a:latin typeface="Arial" panose="020B0604020202020204" pitchFamily="34" charset="0"/>
              </a:rPr>
              <a:t>   it receives, demonstrating that arrays can be changed inside</a:t>
            </a:r>
            <a:br>
              <a:rPr lang="en-US" altLang="en-US" sz="2200" b="0">
                <a:latin typeface="Arial" panose="020B0604020202020204" pitchFamily="34" charset="0"/>
              </a:rPr>
            </a:br>
            <a:r>
              <a:rPr lang="en-US" altLang="en-US" sz="2200" b="0">
                <a:latin typeface="Arial" panose="020B0604020202020204" pitchFamily="34" charset="0"/>
              </a:rPr>
              <a:t>   the function to which they are passed.</a:t>
            </a:r>
          </a:p>
          <a:p>
            <a:pPr algn="l" eaLnBrk="1" hangingPunct="1">
              <a:lnSpc>
                <a:spcPct val="100000"/>
              </a:lnSpc>
            </a:pPr>
            <a:r>
              <a:rPr lang="en-US" altLang="en-US" sz="2200" b="0">
                <a:latin typeface="Arial" panose="020B0604020202020204" pitchFamily="34" charset="0"/>
              </a:rPr>
              <a:t>	• The </a:t>
            </a:r>
            <a:r>
              <a:rPr lang="en-US" altLang="en-US" sz="2200"/>
              <a:t>print</a:t>
            </a:r>
            <a:r>
              <a:rPr lang="en-US" altLang="en-US" sz="2200" b="0">
                <a:latin typeface="Arial" panose="020B0604020202020204" pitchFamily="34" charset="0"/>
              </a:rPr>
              <a:t> function does not modify the contents of the array</a:t>
            </a:r>
            <a:br>
              <a:rPr lang="en-US" altLang="en-US" sz="2200" b="0">
                <a:latin typeface="Arial" panose="020B0604020202020204" pitchFamily="34" charset="0"/>
              </a:rPr>
            </a:br>
            <a:r>
              <a:rPr lang="en-US" altLang="en-US" sz="2200" b="0">
                <a:latin typeface="Arial" panose="020B0604020202020204" pitchFamily="34" charset="0"/>
              </a:rPr>
              <a:t>   that it receives.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2819" name="Rectangle 2"/>
          <p:cNvSpPr>
            <a:spLocks noGrp="1" noChangeArrowheads="1"/>
          </p:cNvSpPr>
          <p:nvPr>
            <p:ph type="title"/>
          </p:nvPr>
        </p:nvSpPr>
        <p:spPr>
          <a:xfrm>
            <a:off x="0" y="152400"/>
            <a:ext cx="9144000" cy="533400"/>
          </a:xfrm>
          <a:noFill/>
        </p:spPr>
        <p:txBody>
          <a:bodyPr/>
          <a:lstStyle/>
          <a:p>
            <a:pPr eaLnBrk="1" hangingPunct="1"/>
            <a:r>
              <a:rPr lang="en-US" altLang="en-US" dirty="0"/>
              <a:t>Array Functions Example Code, Part 1</a:t>
            </a:r>
          </a:p>
        </p:txBody>
      </p:sp>
      <p:sp>
        <p:nvSpPr>
          <p:cNvPr id="162820"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62821"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75000"/>
              </a:lnSpc>
            </a:pPr>
            <a:r>
              <a:rPr lang="en-US" altLang="en-US" sz="1600" dirty="0"/>
              <a:t>#include &lt;</a:t>
            </a:r>
            <a:r>
              <a:rPr lang="en-US" altLang="en-US" sz="1600" dirty="0" err="1"/>
              <a:t>iostream</a:t>
            </a:r>
            <a:r>
              <a:rPr lang="en-US" altLang="en-US" sz="1600" dirty="0"/>
              <a:t>&gt;</a:t>
            </a:r>
          </a:p>
          <a:p>
            <a:pPr algn="l" eaLnBrk="1" hangingPunct="1">
              <a:lnSpc>
                <a:spcPct val="75000"/>
              </a:lnSpc>
            </a:pPr>
            <a:r>
              <a:rPr lang="en-US" altLang="en-US" sz="1600" dirty="0"/>
              <a:t>using namespace </a:t>
            </a:r>
            <a:r>
              <a:rPr lang="en-US" altLang="en-US" sz="1600" dirty="0" err="1"/>
              <a:t>std</a:t>
            </a:r>
            <a:r>
              <a:rPr lang="en-US" altLang="en-US" sz="1600" dirty="0"/>
              <a:t>;</a:t>
            </a:r>
          </a:p>
          <a:p>
            <a:pPr algn="l" eaLnBrk="1" hangingPunct="1">
              <a:lnSpc>
                <a:spcPct val="75000"/>
              </a:lnSpc>
            </a:pPr>
            <a:endParaRPr lang="en-US" altLang="en-US" sz="2200" dirty="0"/>
          </a:p>
          <a:p>
            <a:pPr algn="l" eaLnBrk="1" hangingPunct="1">
              <a:lnSpc>
                <a:spcPct val="75000"/>
              </a:lnSpc>
            </a:pPr>
            <a:r>
              <a:rPr lang="en-US" altLang="en-US" sz="2200" dirty="0"/>
              <a:t>//</a:t>
            </a:r>
            <a:r>
              <a:rPr lang="en-US" altLang="en-US" sz="2400" b="0" dirty="0">
                <a:latin typeface="Arial" panose="020B0604020202020204" pitchFamily="34" charset="0"/>
              </a:rPr>
              <a:t>ch06/functions.cpp</a:t>
            </a:r>
          </a:p>
          <a:p>
            <a:pPr algn="l" eaLnBrk="1" hangingPunct="1">
              <a:lnSpc>
                <a:spcPct val="75000"/>
              </a:lnSpc>
            </a:pPr>
            <a:r>
              <a:rPr lang="en-US" altLang="en-US" sz="2200" dirty="0"/>
              <a:t>/**</a:t>
            </a:r>
          </a:p>
          <a:p>
            <a:pPr algn="l" eaLnBrk="1" hangingPunct="1">
              <a:lnSpc>
                <a:spcPct val="75000"/>
              </a:lnSpc>
            </a:pPr>
            <a:r>
              <a:rPr lang="en-US" altLang="en-US" sz="2200" dirty="0"/>
              <a:t>Reads a sequence of floating-point numbers.</a:t>
            </a:r>
          </a:p>
          <a:p>
            <a:pPr algn="l" eaLnBrk="1" hangingPunct="1">
              <a:lnSpc>
                <a:spcPct val="75000"/>
              </a:lnSpc>
            </a:pPr>
            <a:r>
              <a:rPr lang="en-US" altLang="en-US" sz="2200" dirty="0"/>
              <a:t>@</a:t>
            </a:r>
            <a:r>
              <a:rPr lang="en-US" altLang="en-US" sz="2200" dirty="0" err="1"/>
              <a:t>param</a:t>
            </a:r>
            <a:r>
              <a:rPr lang="en-US" altLang="en-US" sz="2200" dirty="0"/>
              <a:t> inputs an array containing the numbers</a:t>
            </a:r>
          </a:p>
          <a:p>
            <a:pPr algn="l" eaLnBrk="1" hangingPunct="1">
              <a:lnSpc>
                <a:spcPct val="75000"/>
              </a:lnSpc>
            </a:pPr>
            <a:r>
              <a:rPr lang="en-US" altLang="en-US" sz="2200" dirty="0"/>
              <a:t>@</a:t>
            </a:r>
            <a:r>
              <a:rPr lang="en-US" altLang="en-US" sz="2200" dirty="0" err="1"/>
              <a:t>param</a:t>
            </a:r>
            <a:r>
              <a:rPr lang="en-US" altLang="en-US" sz="2200" dirty="0"/>
              <a:t> capacity the capacity of that array</a:t>
            </a:r>
          </a:p>
          <a:p>
            <a:pPr algn="l" eaLnBrk="1" hangingPunct="1">
              <a:lnSpc>
                <a:spcPct val="75000"/>
              </a:lnSpc>
            </a:pPr>
            <a:r>
              <a:rPr lang="en-US" altLang="en-US" sz="2200" dirty="0"/>
              <a:t>@return the number of inputs stored in the array</a:t>
            </a:r>
          </a:p>
          <a:p>
            <a:pPr algn="l" eaLnBrk="1" hangingPunct="1">
              <a:lnSpc>
                <a:spcPct val="75000"/>
              </a:lnSpc>
            </a:pPr>
            <a:r>
              <a:rPr lang="en-US" altLang="en-US" sz="2200" dirty="0"/>
              <a:t>*/</a:t>
            </a:r>
          </a:p>
          <a:p>
            <a:pPr algn="l" eaLnBrk="1" hangingPunct="1">
              <a:lnSpc>
                <a:spcPct val="75000"/>
              </a:lnSpc>
            </a:pPr>
            <a:r>
              <a:rPr lang="en-US" altLang="en-US" sz="2200" dirty="0" err="1"/>
              <a:t>int</a:t>
            </a:r>
            <a:r>
              <a:rPr lang="en-US" altLang="en-US" sz="2200" dirty="0"/>
              <a:t> </a:t>
            </a:r>
            <a:r>
              <a:rPr lang="en-US" altLang="en-US" sz="2200" dirty="0" err="1"/>
              <a:t>read_inputs</a:t>
            </a:r>
            <a:r>
              <a:rPr lang="en-US" altLang="en-US" sz="2200" dirty="0"/>
              <a:t>(double inputs[], </a:t>
            </a:r>
            <a:r>
              <a:rPr lang="en-US" altLang="en-US" sz="2200" dirty="0" err="1"/>
              <a:t>int</a:t>
            </a:r>
            <a:r>
              <a:rPr lang="en-US" altLang="en-US" sz="2200" dirty="0"/>
              <a:t> capacity)</a:t>
            </a:r>
          </a:p>
          <a:p>
            <a:pPr algn="l" eaLnBrk="1" hangingPunct="1">
              <a:lnSpc>
                <a:spcPct val="75000"/>
              </a:lnSpc>
            </a:pPr>
            <a:r>
              <a:rPr lang="en-US" altLang="en-US" sz="2200" dirty="0"/>
              <a:t>{</a:t>
            </a:r>
          </a:p>
          <a:p>
            <a:pPr algn="l" eaLnBrk="1" hangingPunct="1">
              <a:lnSpc>
                <a:spcPct val="75000"/>
              </a:lnSpc>
            </a:pPr>
            <a:r>
              <a:rPr lang="en-US" altLang="en-US" sz="2200" dirty="0"/>
              <a:t>   </a:t>
            </a:r>
            <a:r>
              <a:rPr lang="en-US" altLang="en-US" sz="2200" dirty="0" err="1"/>
              <a:t>int</a:t>
            </a:r>
            <a:r>
              <a:rPr lang="en-US" altLang="en-US" sz="2200" dirty="0"/>
              <a:t> </a:t>
            </a:r>
            <a:r>
              <a:rPr lang="en-US" altLang="en-US" sz="2200" dirty="0" err="1"/>
              <a:t>current_size</a:t>
            </a:r>
            <a:r>
              <a:rPr lang="en-US" altLang="en-US" sz="2200" dirty="0"/>
              <a:t> = 0;</a:t>
            </a:r>
          </a:p>
          <a:p>
            <a:pPr algn="l" eaLnBrk="1" hangingPunct="1">
              <a:lnSpc>
                <a:spcPct val="75000"/>
              </a:lnSpc>
            </a:pPr>
            <a:r>
              <a:rPr lang="en-US" altLang="en-US" sz="2200" dirty="0"/>
              <a:t>   </a:t>
            </a:r>
            <a:r>
              <a:rPr lang="en-US" altLang="en-US" sz="2200" dirty="0" err="1"/>
              <a:t>cout</a:t>
            </a:r>
            <a:r>
              <a:rPr lang="en-US" altLang="en-US" sz="2200" dirty="0"/>
              <a:t> &lt;&lt; "Please enter values, Q to quit:" &lt;&lt; </a:t>
            </a:r>
            <a:r>
              <a:rPr lang="en-US" altLang="en-US" sz="2200" dirty="0" err="1"/>
              <a:t>endl</a:t>
            </a:r>
            <a:r>
              <a:rPr lang="en-US" altLang="en-US" sz="2200" dirty="0"/>
              <a:t>;</a:t>
            </a:r>
          </a:p>
          <a:p>
            <a:pPr algn="l" eaLnBrk="1" hangingPunct="1">
              <a:lnSpc>
                <a:spcPct val="75000"/>
              </a:lnSpc>
            </a:pPr>
            <a:r>
              <a:rPr lang="en-US" altLang="en-US" sz="2200" dirty="0"/>
              <a:t>   bool more = true;</a:t>
            </a:r>
          </a:p>
          <a:p>
            <a:pPr algn="l" eaLnBrk="1" hangingPunct="1">
              <a:lnSpc>
                <a:spcPct val="75000"/>
              </a:lnSpc>
            </a:pPr>
            <a:r>
              <a:rPr lang="en-US" altLang="en-US" sz="2200" dirty="0"/>
              <a:t>   while (more)</a:t>
            </a:r>
          </a:p>
          <a:p>
            <a:pPr algn="l" eaLnBrk="1" hangingPunct="1">
              <a:lnSpc>
                <a:spcPct val="75000"/>
              </a:lnSpc>
            </a:pPr>
            <a:r>
              <a:rPr lang="en-US" altLang="en-US" sz="2200" dirty="0"/>
              <a:t>   {</a:t>
            </a:r>
          </a:p>
          <a:p>
            <a:pPr algn="l" eaLnBrk="1" hangingPunct="1">
              <a:lnSpc>
                <a:spcPct val="75000"/>
              </a:lnSpc>
            </a:pPr>
            <a:r>
              <a:rPr lang="en-US" altLang="en-US" sz="2200"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3843" name="Rectangle 2"/>
          <p:cNvSpPr>
            <a:spLocks noGrp="1" noChangeArrowheads="1"/>
          </p:cNvSpPr>
          <p:nvPr>
            <p:ph type="title"/>
          </p:nvPr>
        </p:nvSpPr>
        <p:spPr>
          <a:xfrm>
            <a:off x="0" y="152400"/>
            <a:ext cx="9144000" cy="533400"/>
          </a:xfrm>
          <a:noFill/>
        </p:spPr>
        <p:txBody>
          <a:bodyPr/>
          <a:lstStyle/>
          <a:p>
            <a:pPr eaLnBrk="1" hangingPunct="1"/>
            <a:r>
              <a:rPr lang="en-US" altLang="en-US" dirty="0"/>
              <a:t>Array Functions Example Code, part 2</a:t>
            </a:r>
          </a:p>
        </p:txBody>
      </p:sp>
      <p:sp>
        <p:nvSpPr>
          <p:cNvPr id="163844"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63845"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75000"/>
              </a:lnSpc>
            </a:pPr>
            <a:r>
              <a:rPr lang="en-US" altLang="en-US" sz="2000"/>
              <a:t>      </a:t>
            </a:r>
            <a:r>
              <a:rPr lang="en-US" altLang="en-US" sz="2200"/>
              <a:t>double input;</a:t>
            </a:r>
          </a:p>
          <a:p>
            <a:pPr algn="l" eaLnBrk="1" hangingPunct="1">
              <a:lnSpc>
                <a:spcPct val="75000"/>
              </a:lnSpc>
            </a:pPr>
            <a:r>
              <a:rPr lang="en-US" altLang="en-US" sz="2200"/>
              <a:t>      cin &gt;&gt; input;</a:t>
            </a:r>
          </a:p>
          <a:p>
            <a:pPr algn="l" eaLnBrk="1" hangingPunct="1">
              <a:lnSpc>
                <a:spcPct val="75000"/>
              </a:lnSpc>
            </a:pPr>
            <a:r>
              <a:rPr lang="en-US" altLang="en-US" sz="2200"/>
              <a:t>      if (cin.fail())</a:t>
            </a:r>
          </a:p>
          <a:p>
            <a:pPr algn="l" eaLnBrk="1" hangingPunct="1">
              <a:lnSpc>
                <a:spcPct val="75000"/>
              </a:lnSpc>
            </a:pPr>
            <a:r>
              <a:rPr lang="en-US" altLang="en-US" sz="2200"/>
              <a:t>      {</a:t>
            </a:r>
          </a:p>
          <a:p>
            <a:pPr algn="l" eaLnBrk="1" hangingPunct="1">
              <a:lnSpc>
                <a:spcPct val="75000"/>
              </a:lnSpc>
            </a:pPr>
            <a:r>
              <a:rPr lang="en-US" altLang="en-US" sz="2200"/>
              <a:t>         more = false;</a:t>
            </a:r>
          </a:p>
          <a:p>
            <a:pPr algn="l" eaLnBrk="1" hangingPunct="1">
              <a:lnSpc>
                <a:spcPct val="75000"/>
              </a:lnSpc>
            </a:pPr>
            <a:r>
              <a:rPr lang="en-US" altLang="en-US" sz="2200"/>
              <a:t>      }</a:t>
            </a:r>
          </a:p>
          <a:p>
            <a:pPr algn="l" eaLnBrk="1" hangingPunct="1">
              <a:lnSpc>
                <a:spcPct val="75000"/>
              </a:lnSpc>
            </a:pPr>
            <a:r>
              <a:rPr lang="en-US" altLang="en-US" sz="2200"/>
              <a:t>      else if (current_size &lt; capacity)</a:t>
            </a:r>
          </a:p>
          <a:p>
            <a:pPr algn="l" eaLnBrk="1" hangingPunct="1">
              <a:lnSpc>
                <a:spcPct val="75000"/>
              </a:lnSpc>
            </a:pPr>
            <a:r>
              <a:rPr lang="en-US" altLang="en-US" sz="2200"/>
              <a:t>      {</a:t>
            </a:r>
          </a:p>
          <a:p>
            <a:pPr algn="l" eaLnBrk="1" hangingPunct="1">
              <a:lnSpc>
                <a:spcPct val="75000"/>
              </a:lnSpc>
            </a:pPr>
            <a:r>
              <a:rPr lang="en-US" altLang="en-US" sz="2200"/>
              <a:t>         inputs[current_size] = input;</a:t>
            </a:r>
          </a:p>
          <a:p>
            <a:pPr algn="l" eaLnBrk="1" hangingPunct="1">
              <a:lnSpc>
                <a:spcPct val="75000"/>
              </a:lnSpc>
            </a:pPr>
            <a:r>
              <a:rPr lang="en-US" altLang="en-US" sz="2200"/>
              <a:t>         current_size++;</a:t>
            </a:r>
          </a:p>
          <a:p>
            <a:pPr algn="l" eaLnBrk="1" hangingPunct="1">
              <a:lnSpc>
                <a:spcPct val="75000"/>
              </a:lnSpc>
            </a:pPr>
            <a:r>
              <a:rPr lang="en-US" altLang="en-US" sz="2200"/>
              <a:t>      }</a:t>
            </a:r>
          </a:p>
          <a:p>
            <a:pPr algn="l" eaLnBrk="1" hangingPunct="1">
              <a:lnSpc>
                <a:spcPct val="75000"/>
              </a:lnSpc>
            </a:pPr>
            <a:r>
              <a:rPr lang="en-US" altLang="en-US" sz="2200"/>
              <a:t>   }</a:t>
            </a:r>
          </a:p>
          <a:p>
            <a:pPr algn="l" eaLnBrk="1" hangingPunct="1">
              <a:lnSpc>
                <a:spcPct val="75000"/>
              </a:lnSpc>
            </a:pPr>
            <a:r>
              <a:rPr lang="en-US" altLang="en-US" sz="2200"/>
              <a:t>   return current_size;</a:t>
            </a:r>
          </a:p>
          <a:p>
            <a:pPr algn="l" eaLnBrk="1" hangingPunct="1">
              <a:lnSpc>
                <a:spcPct val="75000"/>
              </a:lnSpc>
            </a:pPr>
            <a:r>
              <a:rPr lang="en-US" altLang="en-US" sz="220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4867" name="Rectangle 2"/>
          <p:cNvSpPr>
            <a:spLocks noGrp="1" noChangeArrowheads="1"/>
          </p:cNvSpPr>
          <p:nvPr>
            <p:ph type="title"/>
          </p:nvPr>
        </p:nvSpPr>
        <p:spPr>
          <a:xfrm>
            <a:off x="0" y="152400"/>
            <a:ext cx="9144000" cy="533400"/>
          </a:xfrm>
          <a:noFill/>
        </p:spPr>
        <p:txBody>
          <a:bodyPr/>
          <a:lstStyle/>
          <a:p>
            <a:pPr eaLnBrk="1" hangingPunct="1"/>
            <a:r>
              <a:rPr lang="en-US" altLang="en-US" dirty="0"/>
              <a:t>Array Functions Example Code, part 3</a:t>
            </a:r>
          </a:p>
        </p:txBody>
      </p:sp>
      <p:sp>
        <p:nvSpPr>
          <p:cNvPr id="164868"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64869"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75000"/>
              </a:lnSpc>
              <a:spcBef>
                <a:spcPts val="0"/>
              </a:spcBef>
            </a:pPr>
            <a:r>
              <a:rPr lang="en-US" altLang="en-US" sz="1800" dirty="0"/>
              <a:t>/**</a:t>
            </a:r>
          </a:p>
          <a:p>
            <a:pPr algn="l" eaLnBrk="1" hangingPunct="1">
              <a:lnSpc>
                <a:spcPct val="75000"/>
              </a:lnSpc>
              <a:spcBef>
                <a:spcPts val="0"/>
              </a:spcBef>
            </a:pPr>
            <a:r>
              <a:rPr lang="en-US" altLang="en-US" sz="1800" dirty="0"/>
              <a:t>Multiplies all elements of an array by a factor.</a:t>
            </a:r>
          </a:p>
          <a:p>
            <a:pPr algn="l" eaLnBrk="1" hangingPunct="1">
              <a:lnSpc>
                <a:spcPct val="75000"/>
              </a:lnSpc>
              <a:spcBef>
                <a:spcPts val="0"/>
              </a:spcBef>
            </a:pPr>
            <a:r>
              <a:rPr lang="en-US" altLang="en-US" sz="1800" dirty="0"/>
              <a:t>@</a:t>
            </a:r>
            <a:r>
              <a:rPr lang="en-US" altLang="en-US" sz="1800" dirty="0" err="1"/>
              <a:t>param</a:t>
            </a:r>
            <a:r>
              <a:rPr lang="en-US" altLang="en-US" sz="1800" dirty="0"/>
              <a:t> values a partially filled array</a:t>
            </a:r>
          </a:p>
          <a:p>
            <a:pPr algn="l" eaLnBrk="1" hangingPunct="1">
              <a:lnSpc>
                <a:spcPct val="75000"/>
              </a:lnSpc>
              <a:spcBef>
                <a:spcPts val="0"/>
              </a:spcBef>
            </a:pPr>
            <a:r>
              <a:rPr lang="en-US" altLang="en-US" sz="1800" dirty="0"/>
              <a:t>@</a:t>
            </a:r>
            <a:r>
              <a:rPr lang="en-US" altLang="en-US" sz="1800" dirty="0" err="1"/>
              <a:t>param</a:t>
            </a:r>
            <a:r>
              <a:rPr lang="en-US" altLang="en-US" sz="1800" dirty="0"/>
              <a:t> size the number of elements in values</a:t>
            </a:r>
          </a:p>
          <a:p>
            <a:pPr algn="l" eaLnBrk="1" hangingPunct="1">
              <a:lnSpc>
                <a:spcPct val="75000"/>
              </a:lnSpc>
              <a:spcBef>
                <a:spcPts val="0"/>
              </a:spcBef>
            </a:pPr>
            <a:r>
              <a:rPr lang="en-US" altLang="en-US" sz="1800" dirty="0"/>
              <a:t>@</a:t>
            </a:r>
            <a:r>
              <a:rPr lang="en-US" altLang="en-US" sz="1800" dirty="0" err="1"/>
              <a:t>param</a:t>
            </a:r>
            <a:r>
              <a:rPr lang="en-US" altLang="en-US" sz="1800" dirty="0"/>
              <a:t> factor the value with which each element is multiplied</a:t>
            </a:r>
          </a:p>
          <a:p>
            <a:pPr algn="l" eaLnBrk="1" hangingPunct="1">
              <a:lnSpc>
                <a:spcPct val="75000"/>
              </a:lnSpc>
              <a:spcBef>
                <a:spcPts val="0"/>
              </a:spcBef>
            </a:pPr>
            <a:r>
              <a:rPr lang="en-US" altLang="en-US" sz="1800" dirty="0"/>
              <a:t>*/</a:t>
            </a:r>
          </a:p>
          <a:p>
            <a:pPr algn="l" eaLnBrk="1" hangingPunct="1">
              <a:lnSpc>
                <a:spcPct val="75000"/>
              </a:lnSpc>
              <a:spcBef>
                <a:spcPts val="0"/>
              </a:spcBef>
            </a:pPr>
            <a:r>
              <a:rPr lang="en-US" altLang="en-US" sz="1800" dirty="0"/>
              <a:t>void multiply(double values[], </a:t>
            </a:r>
            <a:r>
              <a:rPr lang="en-US" altLang="en-US" sz="1800" dirty="0" err="1"/>
              <a:t>int</a:t>
            </a:r>
            <a:r>
              <a:rPr lang="en-US" altLang="en-US" sz="1800" dirty="0"/>
              <a:t> size,</a:t>
            </a:r>
          </a:p>
          <a:p>
            <a:pPr algn="l" eaLnBrk="1" hangingPunct="1">
              <a:lnSpc>
                <a:spcPct val="75000"/>
              </a:lnSpc>
              <a:spcBef>
                <a:spcPts val="0"/>
              </a:spcBef>
            </a:pPr>
            <a:r>
              <a:rPr lang="en-US" altLang="en-US" sz="1800" dirty="0"/>
              <a:t>              double factor)</a:t>
            </a:r>
          </a:p>
          <a:p>
            <a:pPr algn="l" eaLnBrk="1" hangingPunct="1">
              <a:lnSpc>
                <a:spcPct val="75000"/>
              </a:lnSpc>
              <a:spcBef>
                <a:spcPts val="0"/>
              </a:spcBef>
            </a:pPr>
            <a:r>
              <a:rPr lang="en-US" altLang="en-US" sz="1800" dirty="0"/>
              <a:t>{</a:t>
            </a:r>
          </a:p>
          <a:p>
            <a:pPr algn="l" eaLnBrk="1" hangingPunct="1">
              <a:lnSpc>
                <a:spcPct val="75000"/>
              </a:lnSpc>
              <a:spcBef>
                <a:spcPts val="0"/>
              </a:spcBef>
            </a:pPr>
            <a:r>
              <a:rPr lang="en-US" altLang="en-US" sz="1800" dirty="0"/>
              <a:t>   for (</a:t>
            </a:r>
            <a:r>
              <a:rPr lang="en-US" altLang="en-US" sz="1800" dirty="0" err="1"/>
              <a:t>int</a:t>
            </a:r>
            <a:r>
              <a:rPr lang="en-US" altLang="en-US" sz="1800" dirty="0"/>
              <a:t> </a:t>
            </a:r>
            <a:r>
              <a:rPr lang="en-US" altLang="en-US" sz="1800" dirty="0" err="1"/>
              <a:t>i</a:t>
            </a:r>
            <a:r>
              <a:rPr lang="en-US" altLang="en-US" sz="1800" dirty="0"/>
              <a:t> = 0; </a:t>
            </a:r>
            <a:r>
              <a:rPr lang="en-US" altLang="en-US" sz="1800" dirty="0" err="1"/>
              <a:t>i</a:t>
            </a:r>
            <a:r>
              <a:rPr lang="en-US" altLang="en-US" sz="1800" dirty="0"/>
              <a:t> &lt; size; </a:t>
            </a:r>
            <a:r>
              <a:rPr lang="en-US" altLang="en-US" sz="1800" dirty="0" err="1"/>
              <a:t>i</a:t>
            </a:r>
            <a:r>
              <a:rPr lang="en-US" altLang="en-US" sz="1800" dirty="0"/>
              <a:t>++)</a:t>
            </a:r>
          </a:p>
          <a:p>
            <a:pPr algn="l" eaLnBrk="1" hangingPunct="1">
              <a:lnSpc>
                <a:spcPct val="75000"/>
              </a:lnSpc>
              <a:spcBef>
                <a:spcPts val="0"/>
              </a:spcBef>
            </a:pPr>
            <a:r>
              <a:rPr lang="en-US" altLang="en-US" sz="1800" dirty="0"/>
              <a:t>   {</a:t>
            </a:r>
          </a:p>
          <a:p>
            <a:pPr algn="l" eaLnBrk="1" hangingPunct="1">
              <a:lnSpc>
                <a:spcPct val="75000"/>
              </a:lnSpc>
              <a:spcBef>
                <a:spcPts val="0"/>
              </a:spcBef>
            </a:pPr>
            <a:r>
              <a:rPr lang="en-US" altLang="en-US" sz="1800" dirty="0"/>
              <a:t>      values[</a:t>
            </a:r>
            <a:r>
              <a:rPr lang="en-US" altLang="en-US" sz="1800" dirty="0" err="1"/>
              <a:t>i</a:t>
            </a:r>
            <a:r>
              <a:rPr lang="en-US" altLang="en-US" sz="1800" dirty="0"/>
              <a:t>] = values[</a:t>
            </a:r>
            <a:r>
              <a:rPr lang="en-US" altLang="en-US" sz="1800" dirty="0" err="1"/>
              <a:t>i</a:t>
            </a:r>
            <a:r>
              <a:rPr lang="en-US" altLang="en-US" sz="1800" dirty="0"/>
              <a:t>] * factor;</a:t>
            </a:r>
          </a:p>
          <a:p>
            <a:pPr algn="l" eaLnBrk="1" hangingPunct="1">
              <a:lnSpc>
                <a:spcPct val="75000"/>
              </a:lnSpc>
              <a:spcBef>
                <a:spcPts val="0"/>
              </a:spcBef>
            </a:pPr>
            <a:r>
              <a:rPr lang="en-US" altLang="en-US" sz="1800" dirty="0"/>
              <a:t>   }</a:t>
            </a:r>
          </a:p>
          <a:p>
            <a:pPr algn="l" eaLnBrk="1" hangingPunct="1">
              <a:lnSpc>
                <a:spcPct val="75000"/>
              </a:lnSpc>
              <a:spcBef>
                <a:spcPts val="0"/>
              </a:spcBef>
            </a:pPr>
            <a:r>
              <a:rPr lang="en-US" altLang="en-US" sz="1800" dirty="0"/>
              <a:t>}</a:t>
            </a:r>
          </a:p>
          <a:p>
            <a:pPr algn="l" eaLnBrk="1" hangingPunct="1">
              <a:lnSpc>
                <a:spcPct val="75000"/>
              </a:lnSpc>
              <a:spcBef>
                <a:spcPts val="0"/>
              </a:spcBef>
            </a:pPr>
            <a:r>
              <a:rPr lang="en-US" altLang="en-US" sz="1800" dirty="0"/>
              <a:t>/**</a:t>
            </a:r>
          </a:p>
          <a:p>
            <a:pPr algn="l" eaLnBrk="1" hangingPunct="1">
              <a:lnSpc>
                <a:spcPct val="75000"/>
              </a:lnSpc>
              <a:spcBef>
                <a:spcPts val="0"/>
              </a:spcBef>
            </a:pPr>
            <a:r>
              <a:rPr lang="en-US" altLang="en-US" sz="1800" dirty="0"/>
              <a:t>Prints the elements of a vector, separated by commas.</a:t>
            </a:r>
          </a:p>
          <a:p>
            <a:pPr algn="l" eaLnBrk="1" hangingPunct="1">
              <a:lnSpc>
                <a:spcPct val="75000"/>
              </a:lnSpc>
              <a:spcBef>
                <a:spcPts val="0"/>
              </a:spcBef>
            </a:pPr>
            <a:r>
              <a:rPr lang="en-US" altLang="en-US" sz="1800" dirty="0"/>
              <a:t>@</a:t>
            </a:r>
            <a:r>
              <a:rPr lang="en-US" altLang="en-US" sz="1800" dirty="0" err="1"/>
              <a:t>param</a:t>
            </a:r>
            <a:r>
              <a:rPr lang="en-US" altLang="en-US" sz="1800" dirty="0"/>
              <a:t> values a partially filled array</a:t>
            </a:r>
          </a:p>
          <a:p>
            <a:pPr algn="l" eaLnBrk="1" hangingPunct="1">
              <a:lnSpc>
                <a:spcPct val="75000"/>
              </a:lnSpc>
              <a:spcBef>
                <a:spcPts val="0"/>
              </a:spcBef>
            </a:pPr>
            <a:r>
              <a:rPr lang="en-US" altLang="en-US" sz="1800" dirty="0"/>
              <a:t>@</a:t>
            </a:r>
            <a:r>
              <a:rPr lang="en-US" altLang="en-US" sz="1800" dirty="0" err="1"/>
              <a:t>param</a:t>
            </a:r>
            <a:r>
              <a:rPr lang="en-US" altLang="en-US" sz="1800" dirty="0"/>
              <a:t> size the number of elements in values</a:t>
            </a:r>
          </a:p>
          <a:p>
            <a:pPr algn="l" eaLnBrk="1" hangingPunct="1">
              <a:lnSpc>
                <a:spcPct val="75000"/>
              </a:lnSpc>
              <a:spcBef>
                <a:spcPts val="0"/>
              </a:spcBef>
            </a:pPr>
            <a:r>
              <a:rPr lang="en-US" altLang="en-US" sz="1800" dirty="0"/>
              <a:t>*/</a:t>
            </a:r>
          </a:p>
          <a:p>
            <a:pPr algn="l" eaLnBrk="1" hangingPunct="1">
              <a:lnSpc>
                <a:spcPct val="75000"/>
              </a:lnSpc>
              <a:spcBef>
                <a:spcPts val="0"/>
              </a:spcBef>
            </a:pPr>
            <a:r>
              <a:rPr lang="en-US" altLang="en-US" sz="1800" dirty="0"/>
              <a:t>void print(double values[], </a:t>
            </a:r>
            <a:r>
              <a:rPr lang="en-US" altLang="en-US" sz="1800" dirty="0" err="1"/>
              <a:t>int</a:t>
            </a:r>
            <a:r>
              <a:rPr lang="en-US" altLang="en-US" sz="1800" dirty="0"/>
              <a:t> size)</a:t>
            </a:r>
          </a:p>
          <a:p>
            <a:pPr algn="l" eaLnBrk="1" hangingPunct="1">
              <a:lnSpc>
                <a:spcPct val="75000"/>
              </a:lnSpc>
              <a:spcBef>
                <a:spcPts val="0"/>
              </a:spcBef>
            </a:pPr>
            <a:r>
              <a:rPr lang="en-US" altLang="en-US" sz="1800" dirty="0"/>
              <a:t>{</a:t>
            </a:r>
          </a:p>
          <a:p>
            <a:pPr algn="l" eaLnBrk="1" hangingPunct="1">
              <a:lnSpc>
                <a:spcPct val="75000"/>
              </a:lnSpc>
              <a:spcBef>
                <a:spcPts val="0"/>
              </a:spcBef>
            </a:pPr>
            <a:r>
              <a:rPr lang="en-US" altLang="en-US" sz="1800" dirty="0"/>
              <a:t>   for (</a:t>
            </a:r>
            <a:r>
              <a:rPr lang="en-US" altLang="en-US" sz="1800" dirty="0" err="1"/>
              <a:t>int</a:t>
            </a:r>
            <a:r>
              <a:rPr lang="en-US" altLang="en-US" sz="1800" dirty="0"/>
              <a:t> </a:t>
            </a:r>
            <a:r>
              <a:rPr lang="en-US" altLang="en-US" sz="1800" dirty="0" err="1"/>
              <a:t>i</a:t>
            </a:r>
            <a:r>
              <a:rPr lang="en-US" altLang="en-US" sz="1800" dirty="0"/>
              <a:t> = 0; </a:t>
            </a:r>
            <a:r>
              <a:rPr lang="en-US" altLang="en-US" sz="1800" dirty="0" err="1"/>
              <a:t>i</a:t>
            </a:r>
            <a:r>
              <a:rPr lang="en-US" altLang="en-US" sz="1800" dirty="0"/>
              <a:t> &lt; size; </a:t>
            </a:r>
            <a:r>
              <a:rPr lang="en-US" altLang="en-US" sz="1800" dirty="0" err="1"/>
              <a:t>i</a:t>
            </a:r>
            <a:r>
              <a:rPr lang="en-US" altLang="en-US" sz="1800" dirty="0"/>
              <a:t>++)</a:t>
            </a:r>
          </a:p>
          <a:p>
            <a:pPr algn="l" eaLnBrk="1" hangingPunct="1">
              <a:lnSpc>
                <a:spcPct val="75000"/>
              </a:lnSpc>
              <a:spcBef>
                <a:spcPts val="0"/>
              </a:spcBef>
            </a:pPr>
            <a:r>
              <a:rPr lang="en-US" altLang="en-US" sz="1800" dirty="0"/>
              <a:t>   {</a:t>
            </a:r>
          </a:p>
          <a:p>
            <a:pPr algn="l" eaLnBrk="1" hangingPunct="1">
              <a:lnSpc>
                <a:spcPct val="75000"/>
              </a:lnSpc>
              <a:spcBef>
                <a:spcPts val="0"/>
              </a:spcBef>
            </a:pPr>
            <a:r>
              <a:rPr lang="en-US" altLang="en-US" sz="1800" dirty="0"/>
              <a:t>      if (</a:t>
            </a:r>
            <a:r>
              <a:rPr lang="en-US" altLang="en-US" sz="1800" dirty="0" err="1"/>
              <a:t>i</a:t>
            </a:r>
            <a:r>
              <a:rPr lang="en-US" altLang="en-US" sz="1800" dirty="0"/>
              <a:t> &gt; 0) { </a:t>
            </a:r>
            <a:r>
              <a:rPr lang="en-US" altLang="en-US" sz="1800" dirty="0" err="1"/>
              <a:t>cout</a:t>
            </a:r>
            <a:r>
              <a:rPr lang="en-US" altLang="en-US" sz="1800" dirty="0"/>
              <a:t> &lt;&lt; ", "; }</a:t>
            </a:r>
          </a:p>
          <a:p>
            <a:pPr algn="l" eaLnBrk="1" hangingPunct="1">
              <a:lnSpc>
                <a:spcPct val="75000"/>
              </a:lnSpc>
              <a:spcBef>
                <a:spcPts val="0"/>
              </a:spcBef>
            </a:pPr>
            <a:r>
              <a:rPr lang="en-US" altLang="en-US" sz="1800" dirty="0"/>
              <a:t>      </a:t>
            </a:r>
            <a:r>
              <a:rPr lang="en-US" altLang="en-US" sz="1800" dirty="0" err="1"/>
              <a:t>cout</a:t>
            </a:r>
            <a:r>
              <a:rPr lang="en-US" altLang="en-US" sz="1800" dirty="0"/>
              <a:t> &lt;&lt; values[</a:t>
            </a:r>
            <a:r>
              <a:rPr lang="en-US" altLang="en-US" sz="1800" dirty="0" err="1"/>
              <a:t>i</a:t>
            </a:r>
            <a:r>
              <a:rPr lang="en-US" altLang="en-US" sz="1800" dirty="0"/>
              <a:t>];</a:t>
            </a:r>
          </a:p>
          <a:p>
            <a:pPr algn="l" eaLnBrk="1" hangingPunct="1">
              <a:lnSpc>
                <a:spcPct val="75000"/>
              </a:lnSpc>
              <a:spcBef>
                <a:spcPts val="0"/>
              </a:spcBef>
            </a:pPr>
            <a:r>
              <a:rPr lang="en-US" altLang="en-US" sz="1800" dirty="0"/>
              <a:t>   }</a:t>
            </a:r>
          </a:p>
          <a:p>
            <a:pPr algn="l" eaLnBrk="1" hangingPunct="1">
              <a:lnSpc>
                <a:spcPct val="75000"/>
              </a:lnSpc>
              <a:spcBef>
                <a:spcPts val="0"/>
              </a:spcBef>
            </a:pPr>
            <a:r>
              <a:rPr lang="en-US" altLang="en-US" sz="1800" dirty="0"/>
              <a:t>   </a:t>
            </a:r>
            <a:r>
              <a:rPr lang="en-US" altLang="en-US" sz="1800" dirty="0" err="1"/>
              <a:t>cout</a:t>
            </a:r>
            <a:r>
              <a:rPr lang="en-US" altLang="en-US" sz="1800" dirty="0"/>
              <a:t> &lt;&lt; </a:t>
            </a:r>
            <a:r>
              <a:rPr lang="en-US" altLang="en-US" sz="1800" dirty="0" err="1"/>
              <a:t>endl</a:t>
            </a:r>
            <a:r>
              <a:rPr lang="en-US" altLang="en-US" sz="1800" dirty="0"/>
              <a:t>;</a:t>
            </a:r>
          </a:p>
          <a:p>
            <a:pPr algn="l" eaLnBrk="1" hangingPunct="1">
              <a:lnSpc>
                <a:spcPct val="75000"/>
              </a:lnSpc>
              <a:spcBef>
                <a:spcPts val="0"/>
              </a:spcBef>
            </a:pPr>
            <a:r>
              <a:rPr lang="en-US" altLang="en-US" sz="1800" dirty="0"/>
              <a:t>}</a:t>
            </a:r>
          </a:p>
          <a:p>
            <a:pPr algn="l" eaLnBrk="1" hangingPunct="1">
              <a:lnSpc>
                <a:spcPct val="75000"/>
              </a:lnSpc>
              <a:spcBef>
                <a:spcPts val="0"/>
              </a:spcBef>
            </a:pPr>
            <a:endParaRPr lang="en-US" alt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6915" name="Rectangle 2"/>
          <p:cNvSpPr>
            <a:spLocks noGrp="1" noChangeArrowheads="1"/>
          </p:cNvSpPr>
          <p:nvPr>
            <p:ph type="title"/>
          </p:nvPr>
        </p:nvSpPr>
        <p:spPr>
          <a:xfrm>
            <a:off x="0" y="152400"/>
            <a:ext cx="9144000" cy="533400"/>
          </a:xfrm>
          <a:noFill/>
        </p:spPr>
        <p:txBody>
          <a:bodyPr/>
          <a:lstStyle/>
          <a:p>
            <a:pPr eaLnBrk="1" hangingPunct="1"/>
            <a:r>
              <a:rPr lang="en-US" altLang="en-US" dirty="0"/>
              <a:t>Array Functions Example Code, part 4</a:t>
            </a:r>
          </a:p>
        </p:txBody>
      </p:sp>
      <p:sp>
        <p:nvSpPr>
          <p:cNvPr id="166916"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66917"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75000"/>
              </a:lnSpc>
            </a:pPr>
            <a:endParaRPr lang="en-US" altLang="en-US" sz="2200"/>
          </a:p>
          <a:p>
            <a:pPr algn="l" eaLnBrk="1" hangingPunct="1">
              <a:lnSpc>
                <a:spcPct val="75000"/>
              </a:lnSpc>
            </a:pPr>
            <a:endParaRPr lang="en-US" altLang="en-US" sz="2200"/>
          </a:p>
          <a:p>
            <a:pPr algn="l" eaLnBrk="1" hangingPunct="1">
              <a:lnSpc>
                <a:spcPct val="75000"/>
              </a:lnSpc>
            </a:pPr>
            <a:r>
              <a:rPr lang="en-US" altLang="en-US" sz="2200"/>
              <a:t>int main()</a:t>
            </a:r>
          </a:p>
          <a:p>
            <a:pPr algn="l" eaLnBrk="1" hangingPunct="1">
              <a:lnSpc>
                <a:spcPct val="75000"/>
              </a:lnSpc>
            </a:pPr>
            <a:r>
              <a:rPr lang="en-US" altLang="en-US" sz="2200"/>
              <a:t>{</a:t>
            </a:r>
          </a:p>
          <a:p>
            <a:pPr algn="l" eaLnBrk="1" hangingPunct="1">
              <a:lnSpc>
                <a:spcPct val="75000"/>
              </a:lnSpc>
            </a:pPr>
            <a:r>
              <a:rPr lang="en-US" altLang="en-US" sz="2200"/>
              <a:t>   const int CAPACITY = 1000;</a:t>
            </a:r>
          </a:p>
          <a:p>
            <a:pPr algn="l" eaLnBrk="1" hangingPunct="1">
              <a:lnSpc>
                <a:spcPct val="75000"/>
              </a:lnSpc>
            </a:pPr>
            <a:r>
              <a:rPr lang="en-US" altLang="en-US" sz="2200"/>
              <a:t>   double values[CAPACITY];</a:t>
            </a:r>
          </a:p>
          <a:p>
            <a:pPr algn="l" eaLnBrk="1" hangingPunct="1">
              <a:lnSpc>
                <a:spcPct val="75000"/>
              </a:lnSpc>
            </a:pPr>
            <a:r>
              <a:rPr lang="en-US" altLang="en-US" sz="2200"/>
              <a:t>   int size = read_inputs(values, CAPACITY);</a:t>
            </a:r>
          </a:p>
          <a:p>
            <a:pPr algn="l" eaLnBrk="1" hangingPunct="1">
              <a:lnSpc>
                <a:spcPct val="75000"/>
              </a:lnSpc>
            </a:pPr>
            <a:r>
              <a:rPr lang="en-US" altLang="en-US" sz="2200"/>
              <a:t>   multiply(values, size, 2);</a:t>
            </a:r>
          </a:p>
          <a:p>
            <a:pPr algn="l" eaLnBrk="1" hangingPunct="1">
              <a:lnSpc>
                <a:spcPct val="75000"/>
              </a:lnSpc>
            </a:pPr>
            <a:r>
              <a:rPr lang="en-US" altLang="en-US" sz="2200"/>
              <a:t>   print(values, size);</a:t>
            </a:r>
          </a:p>
          <a:p>
            <a:pPr algn="l" eaLnBrk="1" hangingPunct="1">
              <a:lnSpc>
                <a:spcPct val="75000"/>
              </a:lnSpc>
            </a:pPr>
            <a:endParaRPr lang="en-US" altLang="en-US" sz="2200"/>
          </a:p>
          <a:p>
            <a:pPr algn="l" eaLnBrk="1" hangingPunct="1">
              <a:lnSpc>
                <a:spcPct val="75000"/>
              </a:lnSpc>
            </a:pPr>
            <a:r>
              <a:rPr lang="en-US" altLang="en-US" sz="2200"/>
              <a:t>   return 0;</a:t>
            </a:r>
          </a:p>
          <a:p>
            <a:pPr algn="l" eaLnBrk="1" hangingPunct="1">
              <a:lnSpc>
                <a:spcPct val="75000"/>
              </a:lnSpc>
            </a:pPr>
            <a:r>
              <a:rPr lang="en-US" altLang="en-US" sz="2200"/>
              <a:t>}</a:t>
            </a:r>
          </a:p>
          <a:p>
            <a:pPr algn="l" eaLnBrk="1" hangingPunct="1">
              <a:lnSpc>
                <a:spcPct val="75000"/>
              </a:lnSpc>
            </a:pPr>
            <a:endParaRPr lang="en-US" altLang="en-US" sz="2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Array Parameters</a:t>
            </a:r>
          </a:p>
        </p:txBody>
      </p:sp>
      <p:sp>
        <p:nvSpPr>
          <p:cNvPr id="3" name="Content Placeholder 2"/>
          <p:cNvSpPr>
            <a:spLocks noGrp="1"/>
          </p:cNvSpPr>
          <p:nvPr>
            <p:ph idx="1"/>
          </p:nvPr>
        </p:nvSpPr>
        <p:spPr>
          <a:xfrm>
            <a:off x="417444" y="801412"/>
            <a:ext cx="8229600" cy="4525962"/>
          </a:xfrm>
        </p:spPr>
        <p:txBody>
          <a:bodyPr/>
          <a:lstStyle/>
          <a:p>
            <a:r>
              <a:rPr lang="en-US" sz="2400" dirty="0"/>
              <a:t>When a function doesn’t modify an array parameter, it is considered good style to add the </a:t>
            </a:r>
            <a:r>
              <a:rPr lang="en-US" sz="2400" dirty="0" err="1">
                <a:latin typeface="Courier New" panose="02070309020205020404" pitchFamily="49" charset="0"/>
                <a:cs typeface="Courier New" panose="02070309020205020404" pitchFamily="49" charset="0"/>
              </a:rPr>
              <a:t>const</a:t>
            </a:r>
            <a:r>
              <a:rPr lang="en-US" sz="2400" dirty="0">
                <a:latin typeface="Courier New" panose="02070309020205020404" pitchFamily="49" charset="0"/>
                <a:cs typeface="Courier New" panose="02070309020205020404" pitchFamily="49" charset="0"/>
              </a:rPr>
              <a:t> </a:t>
            </a:r>
            <a:r>
              <a:rPr lang="en-US" sz="2400" dirty="0"/>
              <a:t>reserved word, like this:</a:t>
            </a:r>
          </a:p>
          <a:p>
            <a:endParaRPr lang="en-US" sz="2400" dirty="0"/>
          </a:p>
          <a:p>
            <a:pPr marL="0" indent="0">
              <a:buNone/>
            </a:pPr>
            <a:r>
              <a:rPr lang="en-US" sz="2400" dirty="0">
                <a:latin typeface="Courier New" panose="02070309020205020404" pitchFamily="49" charset="0"/>
                <a:cs typeface="Courier New" panose="02070309020205020404" pitchFamily="49" charset="0"/>
              </a:rPr>
              <a:t>double sum(</a:t>
            </a:r>
            <a:r>
              <a:rPr lang="en-US" sz="2400" dirty="0" err="1">
                <a:latin typeface="Courier New" panose="02070309020205020404" pitchFamily="49" charset="0"/>
                <a:cs typeface="Courier New" panose="02070309020205020404" pitchFamily="49" charset="0"/>
              </a:rPr>
              <a:t>const</a:t>
            </a:r>
            <a:r>
              <a:rPr lang="en-US" sz="2400" dirty="0">
                <a:latin typeface="Courier New" panose="02070309020205020404" pitchFamily="49" charset="0"/>
                <a:cs typeface="Courier New" panose="02070309020205020404" pitchFamily="49" charset="0"/>
              </a:rPr>
              <a:t> double values[],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size)</a:t>
            </a:r>
          </a:p>
          <a:p>
            <a:pPr marL="0" indent="0">
              <a:buNone/>
            </a:pPr>
            <a:endParaRPr lang="en-US" sz="2400" dirty="0">
              <a:latin typeface="Courier New" panose="02070309020205020404" pitchFamily="49" charset="0"/>
              <a:cs typeface="Courier New" panose="02070309020205020404" pitchFamily="49" charset="0"/>
            </a:endParaRPr>
          </a:p>
          <a:p>
            <a:r>
              <a:rPr lang="en-US" sz="2000" dirty="0"/>
              <a:t>The </a:t>
            </a:r>
            <a:r>
              <a:rPr lang="en-US" sz="2000" dirty="0" err="1">
                <a:latin typeface="Courier New" panose="02070309020205020404" pitchFamily="49" charset="0"/>
                <a:cs typeface="Courier New" panose="02070309020205020404" pitchFamily="49" charset="0"/>
              </a:rPr>
              <a:t>const</a:t>
            </a:r>
            <a:r>
              <a:rPr lang="en-US" sz="2000" dirty="0"/>
              <a:t> reserved word helps the reader of the code, making it clear that the function keeps the array elements unchanged. </a:t>
            </a:r>
          </a:p>
          <a:p>
            <a:endParaRPr lang="en-US" sz="2000" dirty="0"/>
          </a:p>
          <a:p>
            <a:r>
              <a:rPr lang="en-US" sz="2000" dirty="0"/>
              <a:t>If the implementation of the function tries to modify the array, the compiler issues a warning.</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921547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4</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Arrays</a:t>
            </a:r>
          </a:p>
          <a:p>
            <a:pPr marL="514350" indent="-514350">
              <a:buFont typeface="+mj-lt"/>
              <a:buAutoNum type="arabicPeriod"/>
            </a:pPr>
            <a:r>
              <a:rPr lang="en-US" sz="2800" dirty="0"/>
              <a:t>Common array algorithms</a:t>
            </a:r>
          </a:p>
          <a:p>
            <a:pPr marL="514350" indent="-514350">
              <a:buFont typeface="+mj-lt"/>
              <a:buAutoNum type="arabicPeriod"/>
            </a:pPr>
            <a:r>
              <a:rPr lang="en-US" sz="2800" dirty="0"/>
              <a:t>Arrays / functions</a:t>
            </a:r>
          </a:p>
          <a:p>
            <a:pPr marL="514350" indent="-514350">
              <a:buFont typeface="+mj-lt"/>
              <a:buAutoNum type="arabicPeriod"/>
            </a:pPr>
            <a:r>
              <a:rPr lang="en-US" sz="2800" u="sng" dirty="0">
                <a:solidFill>
                  <a:srgbClr val="FF0000"/>
                </a:solidFill>
              </a:rPr>
              <a:t>Problem solving: adapting algorithms</a:t>
            </a:r>
          </a:p>
          <a:p>
            <a:pPr marL="514350" indent="-514350">
              <a:buFont typeface="+mj-lt"/>
              <a:buAutoNum type="arabicPeriod"/>
            </a:pPr>
            <a:r>
              <a:rPr lang="en-US" sz="2800" dirty="0"/>
              <a:t>Problem solving: discovering algorithms</a:t>
            </a:r>
          </a:p>
          <a:p>
            <a:pPr marL="514350" indent="-514350">
              <a:buFont typeface="+mj-lt"/>
              <a:buAutoNum type="arabicPeriod"/>
            </a:pPr>
            <a:r>
              <a:rPr lang="en-US" sz="2800" dirty="0"/>
              <a:t>2D arrays</a:t>
            </a:r>
          </a:p>
          <a:p>
            <a:pPr marL="514350" indent="-514350">
              <a:buFont typeface="+mj-lt"/>
              <a:buAutoNum type="arabicPeriod"/>
            </a:pPr>
            <a:r>
              <a:rPr lang="en-US" sz="2800" dirty="0"/>
              <a:t>Vectors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03466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4819" name="Rectangle 2"/>
          <p:cNvSpPr>
            <a:spLocks noGrp="1" noChangeArrowheads="1"/>
          </p:cNvSpPr>
          <p:nvPr>
            <p:ph type="title"/>
          </p:nvPr>
        </p:nvSpPr>
        <p:spPr/>
        <p:txBody>
          <a:bodyPr/>
          <a:lstStyle/>
          <a:p>
            <a:pPr eaLnBrk="1" hangingPunct="1"/>
            <a:r>
              <a:rPr lang="en-US" altLang="en-US" dirty="0"/>
              <a:t>Example Task with Several Numbers</a:t>
            </a:r>
          </a:p>
        </p:txBody>
      </p:sp>
      <p:sp>
        <p:nvSpPr>
          <p:cNvPr id="999427" name="Rectangle 3"/>
          <p:cNvSpPr>
            <a:spLocks noGrp="1" noChangeArrowheads="1"/>
          </p:cNvSpPr>
          <p:nvPr>
            <p:ph type="body" idx="1"/>
          </p:nvPr>
        </p:nvSpPr>
        <p:spPr>
          <a:xfrm>
            <a:off x="258763" y="1196975"/>
            <a:ext cx="8229600" cy="4938713"/>
          </a:xfrm>
          <a:noFill/>
        </p:spPr>
        <p:txBody>
          <a:bodyPr/>
          <a:lstStyle/>
          <a:p>
            <a:pPr algn="ctr" eaLnBrk="1" hangingPunct="1">
              <a:lnSpc>
                <a:spcPct val="80000"/>
              </a:lnSpc>
              <a:buFontTx/>
              <a:buNone/>
            </a:pPr>
            <a:r>
              <a:rPr lang="en-US" altLang="en-US" sz="2400"/>
              <a:t>	</a:t>
            </a:r>
          </a:p>
          <a:p>
            <a:pPr algn="ctr" eaLnBrk="1" hangingPunct="1">
              <a:lnSpc>
                <a:spcPct val="80000"/>
              </a:lnSpc>
              <a:buFontTx/>
              <a:buNone/>
            </a:pPr>
            <a:r>
              <a:rPr lang="en-US" altLang="en-US" sz="2400"/>
              <a:t>		 </a:t>
            </a:r>
          </a:p>
          <a:p>
            <a:pPr algn="ctr" eaLnBrk="1" hangingPunct="1">
              <a:lnSpc>
                <a:spcPct val="80000"/>
              </a:lnSpc>
              <a:buFontTx/>
              <a:buNone/>
            </a:pPr>
            <a:endParaRPr lang="en-US" altLang="en-US" sz="2400"/>
          </a:p>
          <a:p>
            <a:pPr algn="ctr" eaLnBrk="1" hangingPunct="1">
              <a:lnSpc>
                <a:spcPct val="80000"/>
              </a:lnSpc>
              <a:buFontTx/>
              <a:buNone/>
            </a:pPr>
            <a:endParaRPr lang="en-US" altLang="en-US" sz="2400"/>
          </a:p>
          <a:p>
            <a:pPr eaLnBrk="1" hangingPunct="1">
              <a:lnSpc>
                <a:spcPct val="80000"/>
              </a:lnSpc>
              <a:buFontTx/>
              <a:buNone/>
            </a:pPr>
            <a:r>
              <a:rPr lang="en-US" altLang="en-US" sz="2400"/>
              <a:t>	     32    54    67.5   29    35    80   115   44.5   100   65</a:t>
            </a:r>
          </a:p>
          <a:p>
            <a:pPr eaLnBrk="1" hangingPunct="1">
              <a:lnSpc>
                <a:spcPct val="80000"/>
              </a:lnSpc>
              <a:buFontTx/>
              <a:buNone/>
            </a:pPr>
            <a:endParaRPr lang="en-US" altLang="en-US" sz="2400"/>
          </a:p>
          <a:p>
            <a:pPr eaLnBrk="1" hangingPunct="1">
              <a:lnSpc>
                <a:spcPct val="80000"/>
              </a:lnSpc>
              <a:buFontTx/>
              <a:buNone/>
            </a:pPr>
            <a:endParaRPr lang="en-US" altLang="en-US" sz="2400"/>
          </a:p>
          <a:p>
            <a:pPr algn="ctr" eaLnBrk="1" hangingPunct="1">
              <a:lnSpc>
                <a:spcPct val="80000"/>
              </a:lnSpc>
              <a:buFontTx/>
              <a:buNone/>
            </a:pPr>
            <a:r>
              <a:rPr lang="en-US" altLang="en-US" sz="2400"/>
              <a:t>		</a:t>
            </a:r>
            <a:r>
              <a:rPr lang="en-US" altLang="en-US" b="1"/>
              <a:t>Which is the largest in this set?</a:t>
            </a:r>
            <a:br>
              <a:rPr lang="en-US" altLang="en-US" sz="2400"/>
            </a:br>
            <a:endParaRPr lang="en-US" altLang="en-US" sz="1400"/>
          </a:p>
          <a:p>
            <a:pPr algn="ctr" eaLnBrk="1" hangingPunct="1">
              <a:lnSpc>
                <a:spcPct val="80000"/>
              </a:lnSpc>
              <a:buFontTx/>
              <a:buNone/>
            </a:pPr>
            <a:r>
              <a:rPr lang="en-US" altLang="en-US" sz="2400"/>
              <a:t>		(You must look at every single value to decide.)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7939" name="Rectangle 2"/>
          <p:cNvSpPr>
            <a:spLocks noGrp="1" noChangeArrowheads="1"/>
          </p:cNvSpPr>
          <p:nvPr>
            <p:ph type="title"/>
          </p:nvPr>
        </p:nvSpPr>
        <p:spPr>
          <a:xfrm>
            <a:off x="0" y="152400"/>
            <a:ext cx="9144000" cy="533400"/>
          </a:xfrm>
          <a:noFill/>
        </p:spPr>
        <p:txBody>
          <a:bodyPr/>
          <a:lstStyle/>
          <a:p>
            <a:pPr eaLnBrk="1" hangingPunct="1"/>
            <a:r>
              <a:rPr lang="en-US" altLang="en-US" dirty="0"/>
              <a:t>Problem Solving: Adapting Algorithms</a:t>
            </a:r>
          </a:p>
        </p:txBody>
      </p:sp>
      <p:sp>
        <p:nvSpPr>
          <p:cNvPr id="167940"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403908"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Recall that you saw quite a few</a:t>
            </a:r>
          </a:p>
          <a:p>
            <a:pPr algn="l" eaLnBrk="1" hangingPunct="1">
              <a:lnSpc>
                <a:spcPct val="100000"/>
              </a:lnSpc>
            </a:pPr>
            <a:r>
              <a:rPr lang="en-US" altLang="en-US" sz="2400" b="0" dirty="0">
                <a:latin typeface="Arial" panose="020B0604020202020204" pitchFamily="34" charset="0"/>
              </a:rPr>
              <a:t>    		(too many?)</a:t>
            </a:r>
          </a:p>
          <a:p>
            <a:pPr algn="l" eaLnBrk="1" hangingPunct="1">
              <a:lnSpc>
                <a:spcPct val="100000"/>
              </a:lnSpc>
            </a:pPr>
            <a:r>
              <a:rPr lang="en-US" altLang="en-US" sz="2400" b="0" dirty="0">
                <a:latin typeface="Arial" panose="020B0604020202020204" pitchFamily="34" charset="0"/>
              </a:rPr>
              <a:t>    		algorithms for working with arrays.</a:t>
            </a:r>
          </a:p>
          <a:p>
            <a:pPr algn="l" eaLnBrk="1" hangingPunct="1">
              <a:lnSpc>
                <a:spcPct val="100000"/>
              </a:lnSpc>
            </a:pPr>
            <a:endParaRPr lang="en-US" altLang="en-US" sz="2400" b="0" dirty="0">
              <a:latin typeface="Arial" panose="020B0604020202020204" pitchFamily="34" charset="0"/>
            </a:endParaRPr>
          </a:p>
          <a:p>
            <a:pPr eaLnBrk="1" hangingPunct="1">
              <a:lnSpc>
                <a:spcPct val="100000"/>
              </a:lnSpc>
            </a:pPr>
            <a:r>
              <a:rPr lang="en-US" altLang="en-US" sz="2400" b="0" dirty="0">
                <a:latin typeface="Arial" panose="020B0604020202020204" pitchFamily="34" charset="0"/>
              </a:rPr>
              <a:t>		Suppose you need to solve a problem that</a:t>
            </a:r>
            <a:br>
              <a:rPr lang="en-US" altLang="en-US" sz="2400" b="0" dirty="0">
                <a:latin typeface="Arial" panose="020B0604020202020204" pitchFamily="34" charset="0"/>
              </a:rPr>
            </a:br>
            <a:r>
              <a:rPr lang="en-US" altLang="en-US" sz="2400" b="0" dirty="0">
                <a:latin typeface="Arial" panose="020B0604020202020204" pitchFamily="34" charset="0"/>
              </a:rPr>
              <a:t>	 does not exactly fit any of those?</a:t>
            </a:r>
          </a:p>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What to do?</a:t>
            </a:r>
          </a:p>
          <a:p>
            <a:pPr algn="l" eaLnBrk="1" hangingPunct="1">
              <a:lnSpc>
                <a:spcPct val="100000"/>
              </a:lnSpc>
            </a:pPr>
            <a:r>
              <a:rPr lang="en-US" altLang="en-US" sz="2400" b="0" dirty="0">
                <a:latin typeface="Arial" panose="020B0604020202020204" pitchFamily="34" charset="0"/>
              </a:rPr>
              <a:t>					No, “give up” is not an option!</a:t>
            </a:r>
          </a:p>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400" i="1" dirty="0">
                <a:latin typeface="Arial" panose="020B0604020202020204" pitchFamily="34" charset="0"/>
              </a:rPr>
              <a:t>You can adapt algorithms you already know to produce a new algorithm.</a:t>
            </a:r>
          </a:p>
          <a:p>
            <a:pPr algn="l" eaLnBrk="1" hangingPunct="1">
              <a:lnSpc>
                <a:spcPct val="100000"/>
              </a:lnSpc>
            </a:pPr>
            <a:endParaRPr lang="en-US" altLang="en-US" sz="2400" i="1" dirty="0">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71011" name="Rectangle 2"/>
          <p:cNvSpPr>
            <a:spLocks noGrp="1" noChangeArrowheads="1"/>
          </p:cNvSpPr>
          <p:nvPr>
            <p:ph type="title"/>
          </p:nvPr>
        </p:nvSpPr>
        <p:spPr>
          <a:xfrm>
            <a:off x="0" y="152400"/>
            <a:ext cx="9144000" cy="533400"/>
          </a:xfrm>
          <a:noFill/>
        </p:spPr>
        <p:txBody>
          <a:bodyPr/>
          <a:lstStyle/>
          <a:p>
            <a:pPr eaLnBrk="1" hangingPunct="1"/>
            <a:r>
              <a:rPr lang="en-US" altLang="en-US" dirty="0"/>
              <a:t>Problem Example: Summing Quiz Scores</a:t>
            </a:r>
          </a:p>
        </p:txBody>
      </p:sp>
      <p:sp>
        <p:nvSpPr>
          <p:cNvPr id="171012"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405956"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endParaRPr lang="en-US" altLang="en-US" sz="2400" b="0">
              <a:latin typeface="Arial" panose="020B0604020202020204" pitchFamily="34" charset="0"/>
            </a:endParaRPr>
          </a:p>
          <a:p>
            <a:pPr algn="l" eaLnBrk="1" hangingPunct="1">
              <a:lnSpc>
                <a:spcPct val="100000"/>
              </a:lnSpc>
            </a:pPr>
            <a:r>
              <a:rPr lang="en-US" altLang="en-US" sz="2400" b="0">
                <a:latin typeface="Arial" panose="020B0604020202020204" pitchFamily="34" charset="0"/>
              </a:rPr>
              <a:t>	Consider this problem:</a:t>
            </a:r>
          </a:p>
          <a:p>
            <a:pPr algn="l" eaLnBrk="1" hangingPunct="1">
              <a:lnSpc>
                <a:spcPct val="100000"/>
              </a:lnSpc>
            </a:pPr>
            <a:endParaRPr lang="en-US" altLang="en-US" sz="2400" b="0">
              <a:latin typeface="Arial" panose="020B0604020202020204" pitchFamily="34" charset="0"/>
            </a:endParaRPr>
          </a:p>
          <a:p>
            <a:pPr algn="l" eaLnBrk="1" hangingPunct="1">
              <a:lnSpc>
                <a:spcPct val="100000"/>
              </a:lnSpc>
            </a:pPr>
            <a:r>
              <a:rPr lang="en-US" altLang="en-US" sz="2400" b="0">
                <a:latin typeface="Arial" panose="020B0604020202020204" pitchFamily="34" charset="0"/>
              </a:rPr>
              <a:t>	Compute the final quiz score from a set of quiz scores,</a:t>
            </a:r>
          </a:p>
          <a:p>
            <a:pPr algn="l" eaLnBrk="1" hangingPunct="1">
              <a:lnSpc>
                <a:spcPct val="100000"/>
              </a:lnSpc>
            </a:pPr>
            <a:endParaRPr lang="en-US" altLang="en-US" sz="2400" b="0">
              <a:latin typeface="Arial" panose="020B0604020202020204" pitchFamily="34" charset="0"/>
            </a:endParaRPr>
          </a:p>
          <a:p>
            <a:pPr algn="l" eaLnBrk="1" hangingPunct="1">
              <a:lnSpc>
                <a:spcPct val="100000"/>
              </a:lnSpc>
            </a:pPr>
            <a:r>
              <a:rPr lang="en-US" altLang="en-US" sz="2400" b="0">
                <a:latin typeface="Arial" panose="020B0604020202020204" pitchFamily="34" charset="0"/>
              </a:rPr>
              <a:t>	</a:t>
            </a:r>
          </a:p>
          <a:p>
            <a:pPr algn="l" eaLnBrk="1" hangingPunct="1">
              <a:lnSpc>
                <a:spcPct val="100000"/>
              </a:lnSpc>
            </a:pPr>
            <a:r>
              <a:rPr lang="en-US" altLang="en-US" sz="2400" b="0">
                <a:latin typeface="Arial" panose="020B0604020202020204" pitchFamily="34" charset="0"/>
              </a:rPr>
              <a:t>			but be nice:</a:t>
            </a:r>
          </a:p>
          <a:p>
            <a:pPr algn="l" eaLnBrk="1" hangingPunct="1">
              <a:lnSpc>
                <a:spcPct val="100000"/>
              </a:lnSpc>
            </a:pPr>
            <a:r>
              <a:rPr lang="en-US" altLang="en-US" sz="2400" b="0">
                <a:latin typeface="Arial" panose="020B0604020202020204" pitchFamily="34" charset="0"/>
              </a:rPr>
              <a:t>					drop the lowest score.</a:t>
            </a:r>
            <a:endParaRPr lang="en-US" altLang="en-US" sz="2000" b="0">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73059" name="Rectangle 2"/>
          <p:cNvSpPr>
            <a:spLocks noGrp="1" noChangeArrowheads="1"/>
          </p:cNvSpPr>
          <p:nvPr>
            <p:ph type="title"/>
          </p:nvPr>
        </p:nvSpPr>
        <p:spPr>
          <a:xfrm>
            <a:off x="0" y="152400"/>
            <a:ext cx="9144000" cy="533400"/>
          </a:xfrm>
          <a:noFill/>
        </p:spPr>
        <p:txBody>
          <a:bodyPr/>
          <a:lstStyle/>
          <a:p>
            <a:pPr eaLnBrk="1" hangingPunct="1"/>
            <a:r>
              <a:rPr lang="en-US" altLang="en-US" dirty="0"/>
              <a:t>Adapting Algorithms: Three that We Know</a:t>
            </a:r>
          </a:p>
        </p:txBody>
      </p:sp>
      <p:sp>
        <p:nvSpPr>
          <p:cNvPr id="173060"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73061"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ts val="0"/>
              </a:spcBef>
            </a:pPr>
            <a:r>
              <a:rPr lang="en-US" altLang="en-US" sz="2400" b="0" dirty="0">
                <a:latin typeface="Arial" panose="020B0604020202020204" pitchFamily="34" charset="0"/>
              </a:rPr>
              <a:t>	Calculate the sum:</a:t>
            </a:r>
          </a:p>
          <a:p>
            <a:pPr algn="l" eaLnBrk="1" hangingPunct="1">
              <a:spcBef>
                <a:spcPts val="0"/>
              </a:spcBef>
            </a:pPr>
            <a:r>
              <a:rPr lang="en-US" altLang="en-US" sz="2400" dirty="0"/>
              <a:t>  </a:t>
            </a:r>
            <a:r>
              <a:rPr lang="en-US" altLang="en-US" sz="1800" dirty="0"/>
              <a:t>double total = 0;</a:t>
            </a:r>
            <a:br>
              <a:rPr lang="en-US" altLang="en-US" sz="1800" dirty="0"/>
            </a:br>
            <a:r>
              <a:rPr lang="en-US" altLang="en-US" sz="1800" dirty="0"/>
              <a:t>for (</a:t>
            </a:r>
            <a:r>
              <a:rPr lang="en-US" altLang="en-US" sz="1800" dirty="0" err="1"/>
              <a:t>int</a:t>
            </a:r>
            <a:r>
              <a:rPr lang="en-US" altLang="en-US" sz="1800" dirty="0"/>
              <a:t> </a:t>
            </a:r>
            <a:r>
              <a:rPr lang="en-US" altLang="en-US" sz="1800" dirty="0" err="1"/>
              <a:t>i</a:t>
            </a:r>
            <a:r>
              <a:rPr lang="en-US" altLang="en-US" sz="1800" dirty="0"/>
              <a:t> = 0; </a:t>
            </a:r>
            <a:r>
              <a:rPr lang="en-US" altLang="en-US" sz="1800" dirty="0" err="1"/>
              <a:t>i</a:t>
            </a:r>
            <a:r>
              <a:rPr lang="en-US" altLang="en-US" sz="1800" dirty="0"/>
              <a:t> &lt; </a:t>
            </a:r>
            <a:r>
              <a:rPr lang="en-US" altLang="en-US" sz="2400" b="0" dirty="0">
                <a:latin typeface="Tekton Pro" pitchFamily="34" charset="0"/>
              </a:rPr>
              <a:t>size of</a:t>
            </a:r>
            <a:r>
              <a:rPr lang="en-US" altLang="en-US" sz="1800" dirty="0"/>
              <a:t> values; </a:t>
            </a:r>
            <a:r>
              <a:rPr lang="en-US" altLang="en-US" sz="1800" dirty="0" err="1"/>
              <a:t>i</a:t>
            </a:r>
            <a:r>
              <a:rPr lang="en-US" altLang="en-US" sz="1800" dirty="0"/>
              <a:t>++)</a:t>
            </a:r>
            <a:br>
              <a:rPr lang="en-US" altLang="en-US" sz="1800" dirty="0"/>
            </a:br>
            <a:r>
              <a:rPr lang="en-US" altLang="en-US" sz="1800" dirty="0"/>
              <a:t>{</a:t>
            </a:r>
            <a:br>
              <a:rPr lang="en-US" altLang="en-US" sz="1800" dirty="0"/>
            </a:br>
            <a:r>
              <a:rPr lang="en-US" altLang="en-US" sz="1800" dirty="0"/>
              <a:t>   total = total + values[</a:t>
            </a:r>
            <a:r>
              <a:rPr lang="en-US" altLang="en-US" sz="1800" dirty="0" err="1"/>
              <a:t>i</a:t>
            </a:r>
            <a:r>
              <a:rPr lang="en-US" altLang="en-US" sz="1800" dirty="0"/>
              <a:t>];</a:t>
            </a:r>
            <a:br>
              <a:rPr lang="en-US" altLang="en-US" sz="1800" dirty="0"/>
            </a:br>
            <a:r>
              <a:rPr lang="en-US" altLang="en-US" sz="1800" dirty="0"/>
              <a:t>}</a:t>
            </a:r>
          </a:p>
          <a:p>
            <a:pPr algn="l" eaLnBrk="1" hangingPunct="1">
              <a:spcBef>
                <a:spcPts val="0"/>
              </a:spcBef>
            </a:pPr>
            <a:endParaRPr lang="en-US" altLang="en-US" sz="2400" b="0" dirty="0">
              <a:latin typeface="Arial" panose="020B0604020202020204" pitchFamily="34" charset="0"/>
            </a:endParaRPr>
          </a:p>
          <a:p>
            <a:pPr algn="l" eaLnBrk="1" hangingPunct="1">
              <a:spcBef>
                <a:spcPts val="0"/>
              </a:spcBef>
            </a:pPr>
            <a:r>
              <a:rPr lang="en-US" altLang="en-US" sz="2400" b="0" dirty="0">
                <a:latin typeface="Arial" panose="020B0604020202020204" pitchFamily="34" charset="0"/>
              </a:rPr>
              <a:t>	Find the minimum:</a:t>
            </a:r>
          </a:p>
          <a:p>
            <a:pPr algn="l" eaLnBrk="1" hangingPunct="1">
              <a:spcBef>
                <a:spcPts val="0"/>
              </a:spcBef>
            </a:pPr>
            <a:r>
              <a:rPr lang="en-US" altLang="en-US" sz="2400" dirty="0"/>
              <a:t>  </a:t>
            </a:r>
            <a:r>
              <a:rPr lang="en-US" altLang="en-US" sz="1800" dirty="0"/>
              <a:t>double smallest = values[0];</a:t>
            </a:r>
            <a:br>
              <a:rPr lang="en-US" altLang="en-US" sz="1800" dirty="0"/>
            </a:br>
            <a:r>
              <a:rPr lang="en-US" altLang="en-US" sz="1800" dirty="0"/>
              <a:t>for (</a:t>
            </a:r>
            <a:r>
              <a:rPr lang="en-US" altLang="en-US" sz="1800" dirty="0" err="1"/>
              <a:t>int</a:t>
            </a:r>
            <a:r>
              <a:rPr lang="en-US" altLang="en-US" sz="1800" dirty="0"/>
              <a:t> </a:t>
            </a:r>
            <a:r>
              <a:rPr lang="en-US" altLang="en-US" sz="1800" dirty="0" err="1"/>
              <a:t>i</a:t>
            </a:r>
            <a:r>
              <a:rPr lang="en-US" altLang="en-US" sz="1800" dirty="0"/>
              <a:t> = 1; </a:t>
            </a:r>
            <a:r>
              <a:rPr lang="en-US" altLang="en-US" sz="1800" dirty="0" err="1"/>
              <a:t>i</a:t>
            </a:r>
            <a:r>
              <a:rPr lang="en-US" altLang="en-US" sz="1800" dirty="0"/>
              <a:t> &lt; </a:t>
            </a:r>
            <a:r>
              <a:rPr lang="en-US" altLang="en-US" sz="2400" b="0" dirty="0">
                <a:latin typeface="Tekton Pro" pitchFamily="34" charset="0"/>
              </a:rPr>
              <a:t>size of</a:t>
            </a:r>
            <a:r>
              <a:rPr lang="en-US" altLang="en-US" sz="1800" dirty="0"/>
              <a:t> values; </a:t>
            </a:r>
            <a:r>
              <a:rPr lang="en-US" altLang="en-US" sz="1800" dirty="0" err="1"/>
              <a:t>i</a:t>
            </a:r>
            <a:r>
              <a:rPr lang="en-US" altLang="en-US" sz="1800" dirty="0"/>
              <a:t>++)</a:t>
            </a:r>
            <a:br>
              <a:rPr lang="en-US" altLang="en-US" sz="1800" dirty="0"/>
            </a:br>
            <a:r>
              <a:rPr lang="en-US" altLang="en-US" sz="1800" dirty="0"/>
              <a:t>{</a:t>
            </a:r>
            <a:br>
              <a:rPr lang="en-US" altLang="en-US" sz="1800" dirty="0"/>
            </a:br>
            <a:r>
              <a:rPr lang="en-US" altLang="en-US" sz="1800" dirty="0"/>
              <a:t>   if (values[</a:t>
            </a:r>
            <a:r>
              <a:rPr lang="en-US" altLang="en-US" sz="1800" dirty="0" err="1"/>
              <a:t>i</a:t>
            </a:r>
            <a:r>
              <a:rPr lang="en-US" altLang="en-US" sz="1800" dirty="0"/>
              <a:t>] &lt; smallest)</a:t>
            </a:r>
            <a:br>
              <a:rPr lang="en-US" altLang="en-US" sz="1800" dirty="0"/>
            </a:br>
            <a:r>
              <a:rPr lang="en-US" altLang="en-US" sz="1800" dirty="0"/>
              <a:t>   {</a:t>
            </a:r>
            <a:br>
              <a:rPr lang="en-US" altLang="en-US" sz="1800" dirty="0"/>
            </a:br>
            <a:r>
              <a:rPr lang="en-US" altLang="en-US" sz="1800" dirty="0"/>
              <a:t>      smallest = values[</a:t>
            </a:r>
            <a:r>
              <a:rPr lang="en-US" altLang="en-US" sz="1800" dirty="0" err="1"/>
              <a:t>i</a:t>
            </a:r>
            <a:r>
              <a:rPr lang="en-US" altLang="en-US" sz="1800" dirty="0"/>
              <a:t>];</a:t>
            </a:r>
            <a:br>
              <a:rPr lang="en-US" altLang="en-US" sz="1800" dirty="0"/>
            </a:br>
            <a:r>
              <a:rPr lang="en-US" altLang="en-US" sz="1800" dirty="0"/>
              <a:t>   }</a:t>
            </a:r>
            <a:br>
              <a:rPr lang="en-US" altLang="en-US" sz="1800" dirty="0"/>
            </a:br>
            <a:r>
              <a:rPr lang="en-US" altLang="en-US" sz="1800" dirty="0"/>
              <a:t>}</a:t>
            </a:r>
          </a:p>
          <a:p>
            <a:pPr algn="l" eaLnBrk="1" hangingPunct="1">
              <a:spcBef>
                <a:spcPts val="0"/>
              </a:spcBef>
            </a:pPr>
            <a:endParaRPr lang="en-US" altLang="en-US" sz="1800" dirty="0"/>
          </a:p>
          <a:p>
            <a:pPr algn="l" eaLnBrk="1" hangingPunct="1">
              <a:spcBef>
                <a:spcPts val="0"/>
              </a:spcBef>
            </a:pPr>
            <a:r>
              <a:rPr lang="en-US" altLang="en-US" sz="2400" b="0" dirty="0">
                <a:latin typeface="Arial" panose="020B0604020202020204" pitchFamily="34" charset="0"/>
              </a:rPr>
              <a:t>	Remove an element:</a:t>
            </a:r>
          </a:p>
          <a:p>
            <a:pPr algn="l" eaLnBrk="1" hangingPunct="1">
              <a:spcBef>
                <a:spcPts val="0"/>
              </a:spcBef>
            </a:pPr>
            <a:r>
              <a:rPr lang="en-US" altLang="en-US" sz="2400" dirty="0"/>
              <a:t>  </a:t>
            </a:r>
            <a:r>
              <a:rPr lang="en-US" altLang="en-US" sz="1800" dirty="0"/>
              <a:t>values[</a:t>
            </a:r>
            <a:r>
              <a:rPr lang="en-US" altLang="en-US" sz="1800" dirty="0" err="1"/>
              <a:t>pos</a:t>
            </a:r>
            <a:r>
              <a:rPr lang="en-US" altLang="en-US" sz="1800" dirty="0"/>
              <a:t>] = values[</a:t>
            </a:r>
            <a:r>
              <a:rPr lang="en-US" altLang="en-US" sz="1800" dirty="0" err="1"/>
              <a:t>current_size</a:t>
            </a:r>
            <a:r>
              <a:rPr lang="en-US" altLang="en-US" sz="1800" dirty="0"/>
              <a:t> - 1];</a:t>
            </a:r>
            <a:br>
              <a:rPr lang="en-US" altLang="en-US" sz="1800" dirty="0"/>
            </a:br>
            <a:r>
              <a:rPr lang="en-US" altLang="en-US" sz="1800" dirty="0" err="1"/>
              <a:t>current_size</a:t>
            </a:r>
            <a:r>
              <a:rPr lang="en-US" altLang="en-US" sz="1800" dirty="0"/>
              <a:t>--;</a:t>
            </a:r>
            <a:endParaRPr lang="en-US" altLang="en-US" sz="1800" b="0" dirty="0">
              <a:latin typeface="Arial" panose="020B0604020202020204" pitchFamily="34" charset="0"/>
            </a:endParaRPr>
          </a:p>
          <a:p>
            <a:pPr algn="l" eaLnBrk="1" hangingPunct="1">
              <a:spcBef>
                <a:spcPts val="0"/>
              </a:spcBef>
            </a:pPr>
            <a:endParaRPr lang="en-US" altLang="en-US" sz="2400" b="0" dirty="0"/>
          </a:p>
          <a:p>
            <a:pPr algn="l" eaLnBrk="1" hangingPunct="1">
              <a:spcBef>
                <a:spcPts val="0"/>
              </a:spcBef>
            </a:pPr>
            <a:endParaRPr lang="en-US" altLang="en-US" sz="2400" b="0" dirty="0">
              <a:latin typeface="Arial" panose="020B0604020202020204" pitchFamily="34" charset="0"/>
            </a:endParaRPr>
          </a:p>
          <a:p>
            <a:pPr algn="l" eaLnBrk="1" hangingPunct="1">
              <a:spcBef>
                <a:spcPts val="0"/>
              </a:spcBef>
            </a:pPr>
            <a:endParaRPr lang="en-US" altLang="en-US" sz="2400" b="0" dirty="0">
              <a:latin typeface="Arial" panose="020B0604020202020204" pitchFamily="34" charset="0"/>
            </a:endParaRPr>
          </a:p>
          <a:p>
            <a:pPr algn="l" eaLnBrk="1" hangingPunct="1">
              <a:spcBef>
                <a:spcPts val="0"/>
              </a:spcBef>
            </a:pPr>
            <a:endParaRPr lang="en-US" altLang="en-US" sz="2000" b="0" dirty="0">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0227" name="Rectangle 2"/>
          <p:cNvSpPr>
            <a:spLocks noGrp="1" noChangeArrowheads="1"/>
          </p:cNvSpPr>
          <p:nvPr>
            <p:ph type="title"/>
          </p:nvPr>
        </p:nvSpPr>
        <p:spPr>
          <a:xfrm>
            <a:off x="0" y="152400"/>
            <a:ext cx="9144000" cy="533400"/>
          </a:xfrm>
          <a:noFill/>
        </p:spPr>
        <p:txBody>
          <a:bodyPr/>
          <a:lstStyle/>
          <a:p>
            <a:pPr eaLnBrk="1" hangingPunct="1"/>
            <a:r>
              <a:rPr lang="en-US" altLang="en-US" dirty="0"/>
              <a:t>Adapting Algorithms: A Glitch in Combining Those Three</a:t>
            </a:r>
          </a:p>
        </p:txBody>
      </p:sp>
      <p:sp>
        <p:nvSpPr>
          <p:cNvPr id="180228"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dirty="0"/>
              <a:t>	</a:t>
            </a:r>
          </a:p>
        </p:txBody>
      </p:sp>
      <p:sp>
        <p:nvSpPr>
          <p:cNvPr id="1419268"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75000"/>
              </a:lnSpc>
            </a:pPr>
            <a:r>
              <a:rPr lang="en-US" altLang="en-US" sz="2400" dirty="0"/>
              <a:t>  values[</a:t>
            </a:r>
            <a:r>
              <a:rPr lang="en-US" altLang="en-US" sz="2400" dirty="0" err="1"/>
              <a:t>pos</a:t>
            </a:r>
            <a:r>
              <a:rPr lang="en-US" altLang="en-US" sz="2400" dirty="0"/>
              <a:t>] = values[</a:t>
            </a:r>
            <a:r>
              <a:rPr lang="en-US" altLang="en-US" sz="2400" dirty="0" err="1"/>
              <a:t>current_size</a:t>
            </a:r>
            <a:r>
              <a:rPr lang="en-US" altLang="en-US" sz="2400" dirty="0"/>
              <a:t> - 1];</a:t>
            </a:r>
            <a:br>
              <a:rPr lang="en-US" altLang="en-US" sz="2400" dirty="0"/>
            </a:br>
            <a:r>
              <a:rPr lang="en-US" altLang="en-US" dirty="0" err="1"/>
              <a:t>current_size</a:t>
            </a:r>
            <a:r>
              <a:rPr lang="en-US" altLang="en-US" dirty="0"/>
              <a:t>--;</a:t>
            </a:r>
          </a:p>
          <a:p>
            <a:pPr algn="l" eaLnBrk="1" hangingPunct="1">
              <a:lnSpc>
                <a:spcPct val="75000"/>
              </a:lnSpc>
            </a:pPr>
            <a:endParaRPr lang="en-US" altLang="en-US" sz="1000" b="0" dirty="0">
              <a:latin typeface="Arial" panose="020B0604020202020204" pitchFamily="34" charset="0"/>
            </a:endParaRPr>
          </a:p>
          <a:p>
            <a:pPr eaLnBrk="1" hangingPunct="1">
              <a:lnSpc>
                <a:spcPct val="75000"/>
              </a:lnSpc>
            </a:pPr>
            <a:r>
              <a:rPr lang="en-US" altLang="en-US" b="0" dirty="0">
                <a:latin typeface="Arial" panose="020B0604020202020204" pitchFamily="34" charset="0"/>
              </a:rPr>
              <a:t>	  This algorithm removes by knowing </a:t>
            </a:r>
            <a:br>
              <a:rPr lang="en-US" altLang="en-US" b="0" dirty="0">
                <a:latin typeface="Arial" panose="020B0604020202020204" pitchFamily="34" charset="0"/>
              </a:rPr>
            </a:br>
            <a:r>
              <a:rPr lang="en-US" altLang="en-US" b="0" i="1" dirty="0">
                <a:latin typeface="Arial" panose="020B0604020202020204" pitchFamily="34" charset="0"/>
              </a:rPr>
              <a:t>the position</a:t>
            </a:r>
            <a:r>
              <a:rPr lang="en-US" altLang="en-US" b="0" dirty="0">
                <a:latin typeface="Arial" panose="020B0604020202020204" pitchFamily="34" charset="0"/>
              </a:rPr>
              <a:t> of the element to remove…</a:t>
            </a:r>
          </a:p>
          <a:p>
            <a:pPr eaLnBrk="1" hangingPunct="1">
              <a:lnSpc>
                <a:spcPct val="75000"/>
              </a:lnSpc>
            </a:pPr>
            <a:r>
              <a:rPr lang="en-US" altLang="en-US" b="0" dirty="0">
                <a:latin typeface="Arial" panose="020B0604020202020204" pitchFamily="34" charset="0"/>
              </a:rPr>
              <a:t>…but…</a:t>
            </a:r>
          </a:p>
          <a:p>
            <a:pPr eaLnBrk="1" hangingPunct="1">
              <a:lnSpc>
                <a:spcPct val="75000"/>
              </a:lnSpc>
            </a:pPr>
            <a:endParaRPr lang="en-US" altLang="en-US" sz="1000" b="0" dirty="0">
              <a:latin typeface="Arial" panose="020B0604020202020204" pitchFamily="34" charset="0"/>
            </a:endParaRPr>
          </a:p>
          <a:p>
            <a:pPr algn="l" eaLnBrk="1" hangingPunct="1">
              <a:lnSpc>
                <a:spcPct val="75000"/>
              </a:lnSpc>
            </a:pPr>
            <a:r>
              <a:rPr lang="en-US" altLang="en-US" sz="2400" dirty="0"/>
              <a:t> double smallest = values[0];</a:t>
            </a:r>
            <a:br>
              <a:rPr lang="en-US" altLang="en-US" sz="2400" dirty="0"/>
            </a:br>
            <a:r>
              <a:rPr lang="en-US" altLang="en-US" sz="2400" dirty="0"/>
              <a:t>for (</a:t>
            </a:r>
            <a:r>
              <a:rPr lang="en-US" altLang="en-US" sz="2400" dirty="0" err="1"/>
              <a:t>int</a:t>
            </a:r>
            <a:r>
              <a:rPr lang="en-US" altLang="en-US" sz="2400" dirty="0"/>
              <a:t> </a:t>
            </a:r>
            <a:r>
              <a:rPr lang="en-US" altLang="en-US" sz="2400" dirty="0" err="1"/>
              <a:t>i</a:t>
            </a:r>
            <a:r>
              <a:rPr lang="en-US" altLang="en-US" sz="2400" dirty="0"/>
              <a:t> = 1; </a:t>
            </a:r>
            <a:r>
              <a:rPr lang="en-US" altLang="en-US" sz="2400" dirty="0" err="1"/>
              <a:t>i</a:t>
            </a:r>
            <a:r>
              <a:rPr lang="en-US" altLang="en-US" sz="2400" dirty="0"/>
              <a:t> &lt; </a:t>
            </a:r>
            <a:r>
              <a:rPr lang="en-US" altLang="en-US" sz="3200" b="0" dirty="0">
                <a:latin typeface="Tekton Pro" pitchFamily="34" charset="0"/>
              </a:rPr>
              <a:t>size of</a:t>
            </a:r>
            <a:r>
              <a:rPr lang="en-US" altLang="en-US" sz="2800" dirty="0">
                <a:latin typeface="Tekton Pro Bold" charset="0"/>
              </a:rPr>
              <a:t> </a:t>
            </a:r>
            <a:r>
              <a:rPr lang="en-US" altLang="en-US" sz="2400" dirty="0"/>
              <a:t>values; </a:t>
            </a:r>
            <a:r>
              <a:rPr lang="en-US" altLang="en-US" sz="2400" dirty="0" err="1"/>
              <a:t>i</a:t>
            </a:r>
            <a:r>
              <a:rPr lang="en-US" altLang="en-US" sz="2400" dirty="0"/>
              <a:t>++)</a:t>
            </a:r>
            <a:br>
              <a:rPr lang="en-US" altLang="en-US" sz="2400" dirty="0"/>
            </a:br>
            <a:r>
              <a:rPr lang="en-US" altLang="en-US" sz="2400" dirty="0"/>
              <a:t>{</a:t>
            </a:r>
            <a:br>
              <a:rPr lang="en-US" altLang="en-US" sz="2400" dirty="0"/>
            </a:br>
            <a:r>
              <a:rPr lang="en-US" altLang="en-US" sz="2400" dirty="0"/>
              <a:t>   if (values[</a:t>
            </a:r>
            <a:r>
              <a:rPr lang="en-US" altLang="en-US" sz="2400" dirty="0" err="1"/>
              <a:t>i</a:t>
            </a:r>
            <a:r>
              <a:rPr lang="en-US" altLang="en-US" sz="2400" dirty="0"/>
              <a:t>] &lt; smallest)</a:t>
            </a:r>
            <a:br>
              <a:rPr lang="en-US" altLang="en-US" sz="2400" dirty="0"/>
            </a:br>
            <a:r>
              <a:rPr lang="en-US" altLang="en-US" sz="2400" dirty="0"/>
              <a:t>   {</a:t>
            </a:r>
            <a:br>
              <a:rPr lang="en-US" altLang="en-US" sz="2400" dirty="0"/>
            </a:br>
            <a:r>
              <a:rPr lang="en-US" altLang="en-US" sz="2400" dirty="0"/>
              <a:t>      smallest = values[</a:t>
            </a:r>
            <a:r>
              <a:rPr lang="en-US" altLang="en-US" sz="2400" dirty="0" err="1"/>
              <a:t>i</a:t>
            </a:r>
            <a:r>
              <a:rPr lang="en-US" altLang="en-US" sz="2400" dirty="0"/>
              <a:t>];</a:t>
            </a:r>
            <a:br>
              <a:rPr lang="en-US" altLang="en-US" sz="2400" dirty="0"/>
            </a:br>
            <a:r>
              <a:rPr lang="en-US" altLang="en-US" sz="2400" dirty="0"/>
              <a:t>   }</a:t>
            </a:r>
            <a:br>
              <a:rPr lang="en-US" altLang="en-US" sz="2400" dirty="0"/>
            </a:br>
            <a:r>
              <a:rPr lang="en-US" altLang="en-US" sz="2400" dirty="0"/>
              <a:t>}</a:t>
            </a:r>
          </a:p>
          <a:p>
            <a:pPr algn="l" eaLnBrk="1" hangingPunct="1">
              <a:lnSpc>
                <a:spcPct val="75000"/>
              </a:lnSpc>
            </a:pPr>
            <a:endParaRPr lang="en-US" altLang="en-US" sz="100" b="0" dirty="0">
              <a:latin typeface="Arial" panose="020B0604020202020204" pitchFamily="34" charset="0"/>
            </a:endParaRPr>
          </a:p>
          <a:p>
            <a:pPr eaLnBrk="1" hangingPunct="1">
              <a:lnSpc>
                <a:spcPct val="75000"/>
              </a:lnSpc>
            </a:pPr>
            <a:r>
              <a:rPr lang="en-US" altLang="en-US" b="0" dirty="0">
                <a:latin typeface="Arial" panose="020B0604020202020204" pitchFamily="34" charset="0"/>
              </a:rPr>
              <a:t>That’s not the </a:t>
            </a:r>
            <a:r>
              <a:rPr lang="en-US" altLang="en-US" b="0" i="1" dirty="0">
                <a:latin typeface="Arial" panose="020B0604020202020204" pitchFamily="34" charset="0"/>
              </a:rPr>
              <a:t>position</a:t>
            </a:r>
            <a:r>
              <a:rPr lang="en-US" altLang="en-US" b="0" dirty="0">
                <a:latin typeface="Arial" panose="020B0604020202020204" pitchFamily="34" charset="0"/>
              </a:rPr>
              <a:t> of the smallest – </a:t>
            </a:r>
          </a:p>
          <a:p>
            <a:pPr eaLnBrk="1" hangingPunct="1">
              <a:lnSpc>
                <a:spcPct val="75000"/>
              </a:lnSpc>
            </a:pPr>
            <a:r>
              <a:rPr lang="en-US" altLang="en-US" b="0" dirty="0">
                <a:latin typeface="Arial" panose="020B0604020202020204" pitchFamily="34" charset="0"/>
              </a:rPr>
              <a:t>it IS the smallest.</a:t>
            </a:r>
            <a:endParaRPr lang="en-US" altLang="en-US" sz="2000" b="0" dirty="0">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3299" name="Rectangle 2"/>
          <p:cNvSpPr>
            <a:spLocks noGrp="1" noChangeArrowheads="1"/>
          </p:cNvSpPr>
          <p:nvPr>
            <p:ph type="title"/>
          </p:nvPr>
        </p:nvSpPr>
        <p:spPr>
          <a:xfrm>
            <a:off x="0" y="152400"/>
            <a:ext cx="9144000" cy="533400"/>
          </a:xfrm>
          <a:noFill/>
        </p:spPr>
        <p:txBody>
          <a:bodyPr/>
          <a:lstStyle/>
          <a:p>
            <a:pPr eaLnBrk="1" hangingPunct="1"/>
            <a:r>
              <a:rPr lang="en-US" altLang="en-US" dirty="0"/>
              <a:t>Algorithm to Find the Position</a:t>
            </a:r>
          </a:p>
        </p:txBody>
      </p:sp>
      <p:sp>
        <p:nvSpPr>
          <p:cNvPr id="183300"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83301"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Here’s another algorithm I know that </a:t>
            </a:r>
            <a:r>
              <a:rPr lang="en-US" altLang="en-US" sz="2400" b="0" i="1" dirty="0">
                <a:latin typeface="Arial" panose="020B0604020202020204" pitchFamily="34" charset="0"/>
              </a:rPr>
              <a:t>does</a:t>
            </a:r>
            <a:r>
              <a:rPr lang="en-US" altLang="en-US" sz="2400" b="0" dirty="0">
                <a:latin typeface="Arial" panose="020B0604020202020204" pitchFamily="34" charset="0"/>
              </a:rPr>
              <a:t> find the position:</a:t>
            </a:r>
          </a:p>
          <a:p>
            <a:pPr algn="l" eaLnBrk="1" hangingPunct="1">
              <a:lnSpc>
                <a:spcPct val="100000"/>
              </a:lnSpc>
            </a:pPr>
            <a:endParaRPr lang="en-US" altLang="en-US" sz="1600" b="0" dirty="0">
              <a:latin typeface="Arial" panose="020B0604020202020204" pitchFamily="34" charset="0"/>
            </a:endParaRPr>
          </a:p>
          <a:p>
            <a:pPr algn="l" eaLnBrk="1" hangingPunct="1">
              <a:lnSpc>
                <a:spcPct val="75000"/>
              </a:lnSpc>
            </a:pPr>
            <a:r>
              <a:rPr lang="en-US" altLang="en-US" sz="2400" dirty="0" err="1"/>
              <a:t>int</a:t>
            </a:r>
            <a:r>
              <a:rPr lang="en-US" altLang="en-US" sz="2400" dirty="0"/>
              <a:t> </a:t>
            </a:r>
            <a:r>
              <a:rPr lang="en-US" altLang="en-US" sz="2400" dirty="0" err="1"/>
              <a:t>pos</a:t>
            </a:r>
            <a:r>
              <a:rPr lang="en-US" altLang="en-US" sz="2400" dirty="0"/>
              <a:t> = 0;</a:t>
            </a:r>
          </a:p>
          <a:p>
            <a:pPr algn="l" eaLnBrk="1" hangingPunct="1">
              <a:lnSpc>
                <a:spcPct val="75000"/>
              </a:lnSpc>
            </a:pPr>
            <a:r>
              <a:rPr lang="en-US" altLang="en-US" sz="2400" dirty="0"/>
              <a:t>bool found = false;</a:t>
            </a:r>
          </a:p>
          <a:p>
            <a:pPr algn="l" eaLnBrk="1" hangingPunct="1">
              <a:lnSpc>
                <a:spcPct val="75000"/>
              </a:lnSpc>
            </a:pPr>
            <a:r>
              <a:rPr lang="en-US" altLang="en-US" sz="2400" dirty="0"/>
              <a:t>while (</a:t>
            </a:r>
            <a:r>
              <a:rPr lang="en-US" altLang="en-US" sz="2400" dirty="0" err="1"/>
              <a:t>pos</a:t>
            </a:r>
            <a:r>
              <a:rPr lang="en-US" altLang="en-US" sz="2400" dirty="0"/>
              <a:t> &lt; </a:t>
            </a:r>
            <a:r>
              <a:rPr lang="en-US" altLang="en-US" sz="3200" b="0" dirty="0">
                <a:latin typeface="Tekton Pro" pitchFamily="34" charset="0"/>
              </a:rPr>
              <a:t>size of</a:t>
            </a:r>
            <a:r>
              <a:rPr lang="en-US" altLang="en-US" sz="2800" dirty="0">
                <a:latin typeface="Tekton Pro Bold" charset="0"/>
              </a:rPr>
              <a:t> </a:t>
            </a:r>
            <a:r>
              <a:rPr lang="en-US" altLang="en-US" sz="2400" dirty="0"/>
              <a:t>values &amp;&amp; !found)</a:t>
            </a:r>
          </a:p>
          <a:p>
            <a:pPr algn="l" eaLnBrk="1" hangingPunct="1">
              <a:lnSpc>
                <a:spcPct val="75000"/>
              </a:lnSpc>
            </a:pPr>
            <a:r>
              <a:rPr lang="en-US" altLang="en-US" sz="2400" dirty="0"/>
              <a:t>{</a:t>
            </a:r>
          </a:p>
          <a:p>
            <a:pPr algn="l" eaLnBrk="1" hangingPunct="1">
              <a:lnSpc>
                <a:spcPct val="75000"/>
              </a:lnSpc>
            </a:pPr>
            <a:r>
              <a:rPr lang="en-US" altLang="en-US" sz="2400" dirty="0"/>
              <a:t>   if (values[</a:t>
            </a:r>
            <a:r>
              <a:rPr lang="en-US" altLang="en-US" sz="2400" dirty="0" err="1"/>
              <a:t>pos</a:t>
            </a:r>
            <a:r>
              <a:rPr lang="en-US" altLang="en-US" sz="2400" dirty="0"/>
              <a:t>] == 100) // looking for 100</a:t>
            </a:r>
          </a:p>
          <a:p>
            <a:pPr algn="l" eaLnBrk="1" hangingPunct="1">
              <a:lnSpc>
                <a:spcPct val="75000"/>
              </a:lnSpc>
            </a:pPr>
            <a:r>
              <a:rPr lang="en-US" altLang="en-US" sz="2400" dirty="0"/>
              <a:t>   {</a:t>
            </a:r>
          </a:p>
          <a:p>
            <a:pPr algn="l" eaLnBrk="1" hangingPunct="1">
              <a:lnSpc>
                <a:spcPct val="75000"/>
              </a:lnSpc>
            </a:pPr>
            <a:r>
              <a:rPr lang="en-US" altLang="en-US" sz="2400" dirty="0"/>
              <a:t>      found = true;</a:t>
            </a:r>
          </a:p>
          <a:p>
            <a:pPr algn="l" eaLnBrk="1" hangingPunct="1">
              <a:lnSpc>
                <a:spcPct val="75000"/>
              </a:lnSpc>
            </a:pPr>
            <a:r>
              <a:rPr lang="en-US" altLang="en-US" sz="2400" dirty="0"/>
              <a:t>   }</a:t>
            </a:r>
          </a:p>
          <a:p>
            <a:pPr algn="l" eaLnBrk="1" hangingPunct="1">
              <a:lnSpc>
                <a:spcPct val="75000"/>
              </a:lnSpc>
            </a:pPr>
            <a:r>
              <a:rPr lang="en-US" altLang="en-US" sz="2400" dirty="0"/>
              <a:t>   else</a:t>
            </a:r>
          </a:p>
          <a:p>
            <a:pPr algn="l" eaLnBrk="1" hangingPunct="1">
              <a:lnSpc>
                <a:spcPct val="75000"/>
              </a:lnSpc>
            </a:pPr>
            <a:r>
              <a:rPr lang="en-US" altLang="en-US" sz="2400" dirty="0"/>
              <a:t>   {</a:t>
            </a:r>
          </a:p>
          <a:p>
            <a:pPr algn="l" eaLnBrk="1" hangingPunct="1">
              <a:lnSpc>
                <a:spcPct val="75000"/>
              </a:lnSpc>
            </a:pPr>
            <a:r>
              <a:rPr lang="en-US" altLang="en-US" sz="2400" dirty="0"/>
              <a:t>      </a:t>
            </a:r>
            <a:r>
              <a:rPr lang="en-US" altLang="en-US" sz="2400" dirty="0" err="1"/>
              <a:t>pos</a:t>
            </a:r>
            <a:r>
              <a:rPr lang="en-US" altLang="en-US" sz="2400" dirty="0"/>
              <a:t>++;</a:t>
            </a:r>
          </a:p>
          <a:p>
            <a:pPr algn="l" eaLnBrk="1" hangingPunct="1">
              <a:lnSpc>
                <a:spcPct val="75000"/>
              </a:lnSpc>
            </a:pPr>
            <a:r>
              <a:rPr lang="en-US" altLang="en-US" sz="2400" dirty="0"/>
              <a:t>   }</a:t>
            </a:r>
          </a:p>
          <a:p>
            <a:pPr algn="l" eaLnBrk="1" hangingPunct="1">
              <a:lnSpc>
                <a:spcPct val="75000"/>
              </a:lnSpc>
            </a:pPr>
            <a:r>
              <a:rPr lang="en-US" altLang="en-US" sz="2400" dirty="0"/>
              <a:t>}</a:t>
            </a:r>
            <a:endParaRPr lang="en-US" altLang="en-US" sz="2000" b="0" dirty="0">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97635" name="Rectangle 2"/>
          <p:cNvSpPr>
            <a:spLocks noGrp="1" noChangeArrowheads="1"/>
          </p:cNvSpPr>
          <p:nvPr>
            <p:ph type="title"/>
          </p:nvPr>
        </p:nvSpPr>
        <p:spPr>
          <a:xfrm>
            <a:off x="0" y="152400"/>
            <a:ext cx="9144000" cy="533400"/>
          </a:xfrm>
          <a:noFill/>
        </p:spPr>
        <p:txBody>
          <a:bodyPr/>
          <a:lstStyle/>
          <a:p>
            <a:pPr eaLnBrk="1" hangingPunct="1"/>
            <a:r>
              <a:rPr lang="en-US" altLang="en-US" dirty="0"/>
              <a:t>Adapting the Minimum Algorithm to Report the Position</a:t>
            </a:r>
          </a:p>
        </p:txBody>
      </p:sp>
      <p:sp>
        <p:nvSpPr>
          <p:cNvPr id="197636"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97637"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Combining the minimum value algorithm with the position-finder:</a:t>
            </a:r>
          </a:p>
          <a:p>
            <a:pPr algn="l" eaLnBrk="1" hangingPunct="1">
              <a:lnSpc>
                <a:spcPct val="100000"/>
              </a:lnSpc>
            </a:pPr>
            <a:endParaRPr lang="en-US" altLang="en-US" sz="2800" b="0" dirty="0">
              <a:latin typeface="Arial" panose="020B0604020202020204" pitchFamily="34" charset="0"/>
            </a:endParaRPr>
          </a:p>
          <a:p>
            <a:pPr algn="l" eaLnBrk="1" hangingPunct="1">
              <a:lnSpc>
                <a:spcPct val="75000"/>
              </a:lnSpc>
            </a:pPr>
            <a:r>
              <a:rPr lang="en-US" altLang="en-US" sz="2400" dirty="0"/>
              <a:t>  </a:t>
            </a:r>
            <a:r>
              <a:rPr lang="en-US" altLang="en-US" sz="2400" dirty="0" err="1"/>
              <a:t>int</a:t>
            </a:r>
            <a:r>
              <a:rPr lang="en-US" altLang="en-US" sz="2400" dirty="0"/>
              <a:t> </a:t>
            </a:r>
            <a:r>
              <a:rPr lang="en-US" altLang="en-US" sz="2400" dirty="0" err="1"/>
              <a:t>smallest_position</a:t>
            </a:r>
            <a:r>
              <a:rPr lang="en-US" altLang="en-US" sz="2400" dirty="0"/>
              <a:t> = 0;</a:t>
            </a:r>
            <a:br>
              <a:rPr lang="en-US" altLang="en-US" sz="2400" dirty="0"/>
            </a:br>
            <a:r>
              <a:rPr lang="en-US" altLang="en-US" sz="2400" dirty="0"/>
              <a:t>for (</a:t>
            </a:r>
            <a:r>
              <a:rPr lang="en-US" altLang="en-US" sz="2400" dirty="0" err="1"/>
              <a:t>int</a:t>
            </a:r>
            <a:r>
              <a:rPr lang="en-US" altLang="en-US" sz="2400" dirty="0"/>
              <a:t> </a:t>
            </a:r>
            <a:r>
              <a:rPr lang="en-US" altLang="en-US" sz="2400" dirty="0" err="1"/>
              <a:t>i</a:t>
            </a:r>
            <a:r>
              <a:rPr lang="en-US" altLang="en-US" sz="2400" dirty="0"/>
              <a:t> = 1; </a:t>
            </a:r>
            <a:r>
              <a:rPr lang="en-US" altLang="en-US" sz="2400" dirty="0" err="1"/>
              <a:t>i</a:t>
            </a:r>
            <a:r>
              <a:rPr lang="en-US" altLang="en-US" sz="2400" dirty="0"/>
              <a:t> &lt; </a:t>
            </a:r>
            <a:r>
              <a:rPr lang="en-US" altLang="en-US" sz="3200" b="0" dirty="0">
                <a:latin typeface="Tekton Pro" pitchFamily="34" charset="0"/>
              </a:rPr>
              <a:t>size of</a:t>
            </a:r>
            <a:r>
              <a:rPr lang="en-US" altLang="en-US" sz="2800" dirty="0">
                <a:latin typeface="Tekton Pro Bold" charset="0"/>
              </a:rPr>
              <a:t> </a:t>
            </a:r>
            <a:r>
              <a:rPr lang="en-US" altLang="en-US" sz="2400" dirty="0"/>
              <a:t>values; </a:t>
            </a:r>
            <a:r>
              <a:rPr lang="en-US" altLang="en-US" sz="2400" dirty="0" err="1"/>
              <a:t>i</a:t>
            </a:r>
            <a:r>
              <a:rPr lang="en-US" altLang="en-US" sz="2400" dirty="0"/>
              <a:t>++)</a:t>
            </a:r>
            <a:br>
              <a:rPr lang="en-US" altLang="en-US" sz="2400" dirty="0"/>
            </a:br>
            <a:r>
              <a:rPr lang="en-US" altLang="en-US" sz="2400" dirty="0"/>
              <a:t>{</a:t>
            </a:r>
            <a:br>
              <a:rPr lang="en-US" altLang="en-US" sz="2400" dirty="0"/>
            </a:br>
            <a:r>
              <a:rPr lang="en-US" altLang="en-US" sz="2400" dirty="0"/>
              <a:t>   if (values[</a:t>
            </a:r>
            <a:r>
              <a:rPr lang="en-US" altLang="en-US" sz="2400" dirty="0" err="1"/>
              <a:t>i</a:t>
            </a:r>
            <a:r>
              <a:rPr lang="en-US" altLang="en-US" sz="2400" dirty="0"/>
              <a:t>] &lt; values[</a:t>
            </a:r>
            <a:r>
              <a:rPr lang="en-US" altLang="en-US" sz="2400" dirty="0" err="1"/>
              <a:t>smallest_position</a:t>
            </a:r>
            <a:r>
              <a:rPr lang="en-US" altLang="en-US" sz="2400" dirty="0"/>
              <a:t>])</a:t>
            </a:r>
            <a:br>
              <a:rPr lang="en-US" altLang="en-US" sz="2400" dirty="0"/>
            </a:br>
            <a:r>
              <a:rPr lang="en-US" altLang="en-US" sz="2400" dirty="0"/>
              <a:t>   {</a:t>
            </a:r>
            <a:br>
              <a:rPr lang="en-US" altLang="en-US" sz="2400" dirty="0"/>
            </a:br>
            <a:r>
              <a:rPr lang="en-US" altLang="en-US" sz="2400" dirty="0"/>
              <a:t>      </a:t>
            </a:r>
            <a:r>
              <a:rPr lang="en-US" altLang="en-US" sz="2400" dirty="0" err="1"/>
              <a:t>smallest_position</a:t>
            </a:r>
            <a:r>
              <a:rPr lang="en-US" altLang="en-US" sz="2400" dirty="0"/>
              <a:t> = </a:t>
            </a:r>
            <a:r>
              <a:rPr lang="en-US" altLang="en-US" sz="2400" dirty="0" err="1"/>
              <a:t>i</a:t>
            </a:r>
            <a:r>
              <a:rPr lang="en-US" altLang="en-US" sz="2400" dirty="0"/>
              <a:t>;</a:t>
            </a:r>
            <a:br>
              <a:rPr lang="en-US" altLang="en-US" sz="2400" dirty="0"/>
            </a:br>
            <a:r>
              <a:rPr lang="en-US" altLang="en-US" sz="2400" dirty="0"/>
              <a:t>   }</a:t>
            </a:r>
            <a:br>
              <a:rPr lang="en-US" altLang="en-US" sz="2400" dirty="0"/>
            </a:br>
            <a:r>
              <a:rPr lang="en-US" altLang="en-US" sz="2400" dirty="0"/>
              <a:t>}</a:t>
            </a:r>
          </a:p>
          <a:p>
            <a:pPr algn="l" eaLnBrk="1" hangingPunct="1">
              <a:lnSpc>
                <a:spcPct val="75000"/>
              </a:lnSpc>
            </a:pPr>
            <a:endParaRPr lang="en-US" altLang="en-US" sz="2400" b="0" dirty="0">
              <a:latin typeface="Arial" panose="020B0604020202020204" pitchFamily="34" charset="0"/>
            </a:endParaRPr>
          </a:p>
          <a:p>
            <a:pPr algn="l" eaLnBrk="1" hangingPunct="1">
              <a:lnSpc>
                <a:spcPct val="75000"/>
              </a:lnSpc>
            </a:pPr>
            <a:endParaRPr lang="en-US" altLang="en-US" sz="2400" b="0" dirty="0">
              <a:latin typeface="Arial" panose="020B0604020202020204" pitchFamily="34" charset="0"/>
            </a:endParaRPr>
          </a:p>
          <a:p>
            <a:pPr algn="l" eaLnBrk="1" hangingPunct="1">
              <a:lnSpc>
                <a:spcPct val="100000"/>
              </a:lnSpc>
            </a:pPr>
            <a:endParaRPr lang="en-US" altLang="en-US" sz="2000" b="0" dirty="0">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5348" name="Rectangle 2"/>
          <p:cNvSpPr>
            <a:spLocks noGrp="1" noChangeArrowheads="1"/>
          </p:cNvSpPr>
          <p:nvPr>
            <p:ph type="title"/>
          </p:nvPr>
        </p:nvSpPr>
        <p:spPr>
          <a:xfrm>
            <a:off x="0" y="152400"/>
            <a:ext cx="9144000" cy="533400"/>
          </a:xfrm>
          <a:noFill/>
        </p:spPr>
        <p:txBody>
          <a:bodyPr/>
          <a:lstStyle/>
          <a:p>
            <a:pPr eaLnBrk="1" hangingPunct="1"/>
            <a:r>
              <a:rPr lang="en-US" altLang="en-US" dirty="0"/>
              <a:t>Final Answer for Adapting Algorithms</a:t>
            </a:r>
          </a:p>
        </p:txBody>
      </p:sp>
      <p:sp>
        <p:nvSpPr>
          <p:cNvPr id="185349" name="Rectangle 3"/>
          <p:cNvSpPr>
            <a:spLocks noGrp="1" noChangeArrowheads="1"/>
          </p:cNvSpPr>
          <p:nvPr>
            <p:ph type="body" idx="1"/>
          </p:nvPr>
        </p:nvSpPr>
        <p:spPr>
          <a:xfrm>
            <a:off x="457200" y="1042988"/>
            <a:ext cx="8229600" cy="4525962"/>
          </a:xfrm>
          <a:noFill/>
        </p:spPr>
        <p:txBody>
          <a:bodyPr/>
          <a:lstStyle/>
          <a:p>
            <a:pPr algn="ctr" eaLnBrk="1" hangingPunct="1">
              <a:buFontTx/>
              <a:buNone/>
            </a:pPr>
            <a:r>
              <a:rPr lang="en-US" altLang="en-US" sz="2400"/>
              <a:t>	</a:t>
            </a:r>
          </a:p>
        </p:txBody>
      </p:sp>
      <p:sp>
        <p:nvSpPr>
          <p:cNvPr id="1427460" name="Rectangle 4"/>
          <p:cNvSpPr>
            <a:spLocks noChangeArrowheads="1"/>
          </p:cNvSpPr>
          <p:nvPr/>
        </p:nvSpPr>
        <p:spPr bwMode="auto">
          <a:xfrm>
            <a:off x="36513" y="782638"/>
            <a:ext cx="91074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Aha! Here is the algorithm:</a:t>
            </a:r>
          </a:p>
          <a:p>
            <a:pPr algn="l" eaLnBrk="1" hangingPunct="1">
              <a:lnSpc>
                <a:spcPct val="100000"/>
              </a:lnSpc>
            </a:pPr>
            <a:endParaRPr lang="en-US" altLang="en-US" sz="2400" b="0" dirty="0">
              <a:latin typeface="Arial" panose="020B0604020202020204" pitchFamily="34" charset="0"/>
            </a:endParaRPr>
          </a:p>
          <a:p>
            <a:pPr algn="l" eaLnBrk="1" hangingPunct="1">
              <a:lnSpc>
                <a:spcPct val="100000"/>
              </a:lnSpc>
            </a:pPr>
            <a:r>
              <a:rPr lang="en-US" altLang="en-US" sz="2400" b="0" dirty="0">
                <a:latin typeface="Arial" panose="020B0604020202020204" pitchFamily="34" charset="0"/>
              </a:rPr>
              <a:t>			1. </a:t>
            </a:r>
            <a:r>
              <a:rPr lang="en-US" altLang="en-US" sz="2400" b="0" i="1" dirty="0">
                <a:latin typeface="Arial" panose="020B0604020202020204" pitchFamily="34" charset="0"/>
              </a:rPr>
              <a:t>Find the </a:t>
            </a:r>
            <a:r>
              <a:rPr lang="en-US" altLang="en-US" sz="2400" i="1" u="sng" dirty="0">
                <a:latin typeface="Arial" panose="020B0604020202020204" pitchFamily="34" charset="0"/>
              </a:rPr>
              <a:t>position</a:t>
            </a:r>
            <a:r>
              <a:rPr lang="en-US" altLang="en-US" sz="2400" b="0" i="1" dirty="0">
                <a:latin typeface="Arial" panose="020B0604020202020204" pitchFamily="34" charset="0"/>
              </a:rPr>
              <a:t> of the minimum</a:t>
            </a:r>
          </a:p>
          <a:p>
            <a:pPr algn="l" eaLnBrk="1" hangingPunct="1">
              <a:lnSpc>
                <a:spcPct val="75000"/>
              </a:lnSpc>
            </a:pPr>
            <a:r>
              <a:rPr lang="en-US" altLang="en-US" sz="2400" b="0" i="1" dirty="0">
                <a:latin typeface="Arial" panose="020B0604020202020204" pitchFamily="34" charset="0"/>
              </a:rPr>
              <a:t>			</a:t>
            </a:r>
            <a:r>
              <a:rPr lang="en-US" altLang="en-US" sz="2400" b="0" dirty="0">
                <a:latin typeface="Arial" panose="020B0604020202020204" pitchFamily="34" charset="0"/>
              </a:rPr>
              <a:t>2. </a:t>
            </a:r>
            <a:r>
              <a:rPr lang="en-US" altLang="en-US" sz="2400" b="0" i="1" dirty="0">
                <a:latin typeface="Arial" panose="020B0604020202020204" pitchFamily="34" charset="0"/>
              </a:rPr>
              <a:t>Remove it from the array</a:t>
            </a:r>
          </a:p>
          <a:p>
            <a:pPr algn="l" eaLnBrk="1" hangingPunct="1">
              <a:lnSpc>
                <a:spcPct val="100000"/>
              </a:lnSpc>
            </a:pPr>
            <a:r>
              <a:rPr lang="en-US" altLang="en-US" sz="2400" b="0" dirty="0">
                <a:latin typeface="Arial" panose="020B0604020202020204" pitchFamily="34" charset="0"/>
              </a:rPr>
              <a:t>			3. </a:t>
            </a:r>
            <a:r>
              <a:rPr lang="en-US" altLang="en-US" sz="2400" b="0" i="1" dirty="0">
                <a:latin typeface="Arial" panose="020B0604020202020204" pitchFamily="34" charset="0"/>
              </a:rPr>
              <a:t>Calculate the sum</a:t>
            </a:r>
            <a:br>
              <a:rPr lang="en-US" altLang="en-US" sz="2400" b="0" i="1" dirty="0">
                <a:latin typeface="Arial" panose="020B0604020202020204" pitchFamily="34" charset="0"/>
              </a:rPr>
            </a:br>
            <a:r>
              <a:rPr lang="en-US" altLang="en-US" sz="2400" b="0" i="1" dirty="0">
                <a:latin typeface="Arial" panose="020B0604020202020204" pitchFamily="34" charset="0"/>
              </a:rPr>
              <a:t>		    (will be without the lowest score)</a:t>
            </a:r>
          </a:p>
          <a:p>
            <a:pPr algn="l" eaLnBrk="1" hangingPunct="1">
              <a:lnSpc>
                <a:spcPct val="100000"/>
              </a:lnSpc>
            </a:pPr>
            <a:r>
              <a:rPr lang="en-US" altLang="en-US" sz="2400" b="0" i="1" dirty="0">
                <a:latin typeface="Arial" panose="020B0604020202020204" pitchFamily="34" charset="0"/>
              </a:rPr>
              <a:t>			</a:t>
            </a:r>
            <a:r>
              <a:rPr lang="en-US" altLang="en-US" sz="2400" b="0" dirty="0">
                <a:latin typeface="Arial" panose="020B0604020202020204" pitchFamily="34" charset="0"/>
              </a:rPr>
              <a:t>4. </a:t>
            </a:r>
            <a:r>
              <a:rPr lang="en-US" altLang="en-US" sz="2400" b="0" i="1" dirty="0">
                <a:latin typeface="Arial" panose="020B0604020202020204" pitchFamily="34" charset="0"/>
              </a:rPr>
              <a:t>Calculate the final score</a:t>
            </a:r>
          </a:p>
          <a:p>
            <a:pPr algn="l" eaLnBrk="1" hangingPunct="1">
              <a:lnSpc>
                <a:spcPct val="100000"/>
              </a:lnSpc>
            </a:pPr>
            <a:endParaRPr lang="en-US" altLang="en-US" sz="2400" b="0" i="1" dirty="0">
              <a:latin typeface="Arial" panose="020B0604020202020204" pitchFamily="34" charset="0"/>
            </a:endParaRPr>
          </a:p>
          <a:p>
            <a:pPr algn="l" eaLnBrk="1" hangingPunct="1">
              <a:lnSpc>
                <a:spcPct val="100000"/>
              </a:lnSpc>
            </a:pPr>
            <a:endParaRPr lang="en-US" altLang="en-US" sz="2400" b="0" i="1" dirty="0">
              <a:latin typeface="Arial" panose="020B0604020202020204" pitchFamily="34" charset="0"/>
            </a:endParaRPr>
          </a:p>
          <a:p>
            <a:pPr algn="l" eaLnBrk="1" hangingPunct="1">
              <a:lnSpc>
                <a:spcPct val="100000"/>
              </a:lnSpc>
            </a:pPr>
            <a:endParaRPr lang="en-US" altLang="en-US" sz="2000" b="0" dirty="0">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5</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Arrays</a:t>
            </a:r>
          </a:p>
          <a:p>
            <a:pPr marL="514350" indent="-514350">
              <a:buFont typeface="+mj-lt"/>
              <a:buAutoNum type="arabicPeriod"/>
            </a:pPr>
            <a:r>
              <a:rPr lang="en-US" sz="2800" dirty="0"/>
              <a:t>Common array algorithms</a:t>
            </a:r>
          </a:p>
          <a:p>
            <a:pPr marL="514350" indent="-514350">
              <a:buFont typeface="+mj-lt"/>
              <a:buAutoNum type="arabicPeriod"/>
            </a:pPr>
            <a:r>
              <a:rPr lang="en-US" sz="2800" dirty="0"/>
              <a:t>Arrays / functions</a:t>
            </a:r>
          </a:p>
          <a:p>
            <a:pPr marL="514350" indent="-514350">
              <a:buFont typeface="+mj-lt"/>
              <a:buAutoNum type="arabicPeriod"/>
            </a:pPr>
            <a:r>
              <a:rPr lang="en-US" sz="2800" dirty="0"/>
              <a:t>Problem solving: adapting algorithms</a:t>
            </a:r>
          </a:p>
          <a:p>
            <a:pPr marL="514350" indent="-514350">
              <a:buFont typeface="+mj-lt"/>
              <a:buAutoNum type="arabicPeriod"/>
            </a:pPr>
            <a:r>
              <a:rPr lang="en-US" sz="2800" u="sng" dirty="0">
                <a:solidFill>
                  <a:srgbClr val="FF0000"/>
                </a:solidFill>
              </a:rPr>
              <a:t>Problem solving: discovering algorithms</a:t>
            </a:r>
          </a:p>
          <a:p>
            <a:pPr marL="514350" indent="-514350">
              <a:buFont typeface="+mj-lt"/>
              <a:buAutoNum type="arabicPeriod"/>
            </a:pPr>
            <a:r>
              <a:rPr lang="en-US" sz="2800" dirty="0"/>
              <a:t>2D arrays</a:t>
            </a:r>
          </a:p>
          <a:p>
            <a:pPr marL="514350" indent="-514350">
              <a:buFont typeface="+mj-lt"/>
              <a:buAutoNum type="arabicPeriod"/>
            </a:pPr>
            <a:r>
              <a:rPr lang="en-US" sz="2800" dirty="0"/>
              <a:t>Vectors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5548788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46915" name="Rectangle 3"/>
          <p:cNvSpPr>
            <a:spLocks noGrp="1" noChangeArrowheads="1"/>
          </p:cNvSpPr>
          <p:nvPr>
            <p:ph type="body" idx="1"/>
          </p:nvPr>
        </p:nvSpPr>
        <p:spPr>
          <a:xfrm>
            <a:off x="0" y="798513"/>
            <a:ext cx="9144000" cy="5759450"/>
          </a:xfrm>
          <a:noFill/>
        </p:spPr>
        <p:txBody>
          <a:bodyPr/>
          <a:lstStyle/>
          <a:p>
            <a:pPr eaLnBrk="1" hangingPunct="1">
              <a:buFontTx/>
              <a:buNone/>
            </a:pPr>
            <a:endParaRPr lang="en-US" altLang="en-US" sz="2400" dirty="0"/>
          </a:p>
          <a:p>
            <a:pPr algn="ctr" eaLnBrk="1" hangingPunct="1">
              <a:buFontTx/>
              <a:buNone/>
            </a:pPr>
            <a:r>
              <a:rPr lang="en-US" altLang="en-US" sz="2400" dirty="0"/>
              <a:t>What if you come across a problem</a:t>
            </a:r>
            <a:br>
              <a:rPr lang="en-US" altLang="en-US" sz="2400" dirty="0"/>
            </a:br>
            <a:r>
              <a:rPr lang="en-US" altLang="en-US" sz="2400" dirty="0"/>
              <a:t>for which you cannot find an algorithm you know</a:t>
            </a:r>
            <a:br>
              <a:rPr lang="en-US" altLang="en-US" sz="2400" dirty="0"/>
            </a:br>
            <a:r>
              <a:rPr lang="en-US" altLang="en-US" sz="2400" dirty="0"/>
              <a:t>and you cannot figure out how to adapt any algorithms?</a:t>
            </a:r>
          </a:p>
          <a:p>
            <a:pPr algn="ctr" eaLnBrk="1" hangingPunct="1">
              <a:buFontTx/>
              <a:buNone/>
            </a:pPr>
            <a:endParaRPr lang="en-US" altLang="en-US" sz="2400" dirty="0"/>
          </a:p>
          <a:p>
            <a:pPr algn="ctr" eaLnBrk="1" hangingPunct="1">
              <a:buFontTx/>
              <a:buNone/>
            </a:pPr>
            <a:r>
              <a:rPr lang="en-US" altLang="en-US" sz="2400" dirty="0"/>
              <a:t>you can use a technique called:</a:t>
            </a:r>
          </a:p>
          <a:p>
            <a:pPr algn="ctr" eaLnBrk="1" hangingPunct="1">
              <a:buFontTx/>
              <a:buNone/>
            </a:pPr>
            <a:endParaRPr lang="en-US" altLang="en-US" sz="2400" dirty="0"/>
          </a:p>
          <a:p>
            <a:pPr algn="ctr" eaLnBrk="1" hangingPunct="1">
              <a:buFontTx/>
              <a:buNone/>
            </a:pPr>
            <a:r>
              <a:rPr lang="en-US" altLang="en-US" sz="3600" dirty="0">
                <a:ea typeface="GungsuhChe" panose="02030609000101010101" pitchFamily="49" charset="-127"/>
              </a:rPr>
              <a:t>MANIPULATING PHYSICAL OBJECTS</a:t>
            </a:r>
          </a:p>
          <a:p>
            <a:pPr algn="ctr" eaLnBrk="1" hangingPunct="1">
              <a:buFontTx/>
              <a:buNone/>
            </a:pPr>
            <a:endParaRPr lang="en-US" altLang="en-US" sz="2400" dirty="0"/>
          </a:p>
          <a:p>
            <a:pPr eaLnBrk="1" hangingPunct="1">
              <a:buFontTx/>
              <a:buNone/>
            </a:pPr>
            <a:r>
              <a:rPr lang="en-US" altLang="en-US" sz="2400" dirty="0"/>
              <a:t>			    better know as:</a:t>
            </a:r>
          </a:p>
          <a:p>
            <a:pPr eaLnBrk="1" hangingPunct="1">
              <a:buFontTx/>
              <a:buNone/>
            </a:pPr>
            <a:endParaRPr lang="en-US" altLang="en-US" sz="2400" dirty="0"/>
          </a:p>
          <a:p>
            <a:pPr eaLnBrk="1" hangingPunct="1">
              <a:buFontTx/>
              <a:buNone/>
            </a:pPr>
            <a:r>
              <a:rPr lang="en-US" altLang="en-US" sz="2400" dirty="0"/>
              <a:t>				      	</a:t>
            </a:r>
            <a:r>
              <a:rPr lang="en-US" altLang="en-US" sz="2400" i="1" dirty="0"/>
              <a:t>playing around with things</a:t>
            </a:r>
            <a:r>
              <a:rPr lang="en-US" altLang="en-US" sz="2400" dirty="0"/>
              <a:t>.</a:t>
            </a:r>
          </a:p>
          <a:p>
            <a:pPr algn="ctr" eaLnBrk="1" hangingPunct="1">
              <a:buFontTx/>
              <a:buNone/>
            </a:pPr>
            <a:endParaRPr lang="en-US" altLang="en-US" sz="2400" dirty="0"/>
          </a:p>
          <a:p>
            <a:pPr eaLnBrk="1" hangingPunct="1">
              <a:buFontTx/>
              <a:buNone/>
            </a:pPr>
            <a:endParaRPr lang="en-US" altLang="en-US" sz="2400" dirty="0"/>
          </a:p>
        </p:txBody>
      </p:sp>
      <p:sp>
        <p:nvSpPr>
          <p:cNvPr id="206852" name="Rectangle 4"/>
          <p:cNvSpPr>
            <a:spLocks noGrp="1" noChangeArrowheads="1"/>
          </p:cNvSpPr>
          <p:nvPr>
            <p:ph type="title"/>
          </p:nvPr>
        </p:nvSpPr>
        <p:spPr>
          <a:xfrm>
            <a:off x="0" y="152400"/>
            <a:ext cx="8820150" cy="533400"/>
          </a:xfrm>
        </p:spPr>
        <p:txBody>
          <a:bodyPr/>
          <a:lstStyle/>
          <a:p>
            <a:pPr eaLnBrk="1" hangingPunct="1"/>
            <a:r>
              <a:rPr lang="en-US" altLang="en-US"/>
              <a:t>Discovering Algorithms by Manipulating Physical Objects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10947" name="Rectangle 2"/>
          <p:cNvSpPr>
            <a:spLocks noGrp="1" noChangeArrowheads="1"/>
          </p:cNvSpPr>
          <p:nvPr>
            <p:ph type="body" idx="1"/>
          </p:nvPr>
        </p:nvSpPr>
        <p:spPr>
          <a:xfrm>
            <a:off x="111125" y="798513"/>
            <a:ext cx="8899525" cy="5759450"/>
          </a:xfrm>
          <a:noFill/>
        </p:spPr>
        <p:txBody>
          <a:bodyPr/>
          <a:lstStyle/>
          <a:p>
            <a:pPr eaLnBrk="1" hangingPunct="1">
              <a:buFontTx/>
              <a:buNone/>
            </a:pPr>
            <a:endParaRPr lang="en-US" altLang="en-US" sz="2400" dirty="0"/>
          </a:p>
          <a:p>
            <a:pPr algn="ctr" eaLnBrk="1" hangingPunct="1">
              <a:buFontTx/>
              <a:buNone/>
            </a:pPr>
            <a:r>
              <a:rPr lang="en-US" altLang="en-US" sz="2400" dirty="0"/>
              <a:t>Here is a problem:</a:t>
            </a:r>
          </a:p>
          <a:p>
            <a:pPr algn="ctr" eaLnBrk="1" hangingPunct="1">
              <a:buFontTx/>
              <a:buNone/>
            </a:pPr>
            <a:endParaRPr lang="en-US" altLang="en-US" sz="2400" dirty="0"/>
          </a:p>
          <a:p>
            <a:pPr algn="ctr" eaLnBrk="1" hangingPunct="1">
              <a:buFontTx/>
              <a:buNone/>
            </a:pPr>
            <a:r>
              <a:rPr lang="en-US" altLang="en-US" sz="2400" dirty="0"/>
              <a:t>   You are given an array whose size is an even number.</a:t>
            </a:r>
            <a:br>
              <a:rPr lang="en-US" altLang="en-US" sz="2400" dirty="0"/>
            </a:br>
            <a:r>
              <a:rPr lang="en-US" altLang="en-US" sz="2400" dirty="0"/>
              <a:t>You are to switch the first and the second half.</a:t>
            </a:r>
            <a:br>
              <a:rPr lang="en-US" altLang="en-US" sz="2400" dirty="0"/>
            </a:br>
            <a:endParaRPr lang="en-US" altLang="en-US" sz="2400" dirty="0"/>
          </a:p>
          <a:p>
            <a:pPr eaLnBrk="1" hangingPunct="1">
              <a:buFontTx/>
              <a:buNone/>
            </a:pPr>
            <a:endParaRPr lang="en-US" altLang="en-US" sz="2400" dirty="0"/>
          </a:p>
          <a:p>
            <a:pPr eaLnBrk="1" hangingPunct="1">
              <a:buFontTx/>
              <a:buNone/>
            </a:pPr>
            <a:r>
              <a:rPr lang="en-US" altLang="en-US" sz="2400" dirty="0"/>
              <a:t>                                  Before:</a:t>
            </a:r>
          </a:p>
          <a:p>
            <a:pPr eaLnBrk="1" hangingPunct="1">
              <a:buFontTx/>
              <a:buNone/>
            </a:pPr>
            <a:endParaRPr lang="en-US" altLang="en-US" sz="2400" dirty="0"/>
          </a:p>
          <a:p>
            <a:pPr eaLnBrk="1" hangingPunct="1">
              <a:buFontTx/>
              <a:buNone/>
            </a:pPr>
            <a:endParaRPr lang="en-US" altLang="en-US" sz="2400" dirty="0"/>
          </a:p>
          <a:p>
            <a:pPr eaLnBrk="1" hangingPunct="1">
              <a:buFontTx/>
              <a:buNone/>
            </a:pPr>
            <a:r>
              <a:rPr lang="en-US" altLang="en-US" sz="2400" dirty="0"/>
              <a:t>                                     After:   	</a:t>
            </a:r>
          </a:p>
        </p:txBody>
      </p:sp>
      <p:sp>
        <p:nvSpPr>
          <p:cNvPr id="210948" name="Rectangle 3"/>
          <p:cNvSpPr>
            <a:spLocks noGrp="1" noChangeArrowheads="1"/>
          </p:cNvSpPr>
          <p:nvPr>
            <p:ph type="title"/>
          </p:nvPr>
        </p:nvSpPr>
        <p:spPr>
          <a:xfrm>
            <a:off x="0" y="152400"/>
            <a:ext cx="8820150" cy="533400"/>
          </a:xfrm>
        </p:spPr>
        <p:txBody>
          <a:bodyPr/>
          <a:lstStyle/>
          <a:p>
            <a:pPr eaLnBrk="1" hangingPunct="1"/>
            <a:r>
              <a:rPr lang="en-US" altLang="en-US" dirty="0"/>
              <a:t>Manipulating Physical Objects: Example Problem</a:t>
            </a:r>
          </a:p>
        </p:txBody>
      </p:sp>
      <p:pic>
        <p:nvPicPr>
          <p:cNvPr id="210949" name="Picture 4" descr="Graphic of an 8-element int array, showing the array before swapping first and 2nd halves, and after swa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050" y="3570288"/>
            <a:ext cx="4002088"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5843" name="Rectangle 2"/>
          <p:cNvSpPr>
            <a:spLocks noGrp="1" noChangeArrowheads="1"/>
          </p:cNvSpPr>
          <p:nvPr>
            <p:ph type="title"/>
          </p:nvPr>
        </p:nvSpPr>
        <p:spPr>
          <a:xfrm>
            <a:off x="0" y="152400"/>
            <a:ext cx="9067800" cy="533400"/>
          </a:xfrm>
        </p:spPr>
        <p:txBody>
          <a:bodyPr/>
          <a:lstStyle/>
          <a:p>
            <a:pPr eaLnBrk="1" hangingPunct="1"/>
            <a:r>
              <a:rPr lang="en-US" altLang="en-US" dirty="0"/>
              <a:t>Problem: Each Number as a Separate Variable Name</a:t>
            </a:r>
          </a:p>
        </p:txBody>
      </p:sp>
      <p:sp>
        <p:nvSpPr>
          <p:cNvPr id="1000451" name="Rectangle 3"/>
          <p:cNvSpPr>
            <a:spLocks noGrp="1" noChangeArrowheads="1"/>
          </p:cNvSpPr>
          <p:nvPr>
            <p:ph type="body" idx="1"/>
          </p:nvPr>
        </p:nvSpPr>
        <p:spPr>
          <a:xfrm>
            <a:off x="258763" y="1196975"/>
            <a:ext cx="8721725" cy="4938713"/>
          </a:xfrm>
          <a:noFill/>
        </p:spPr>
        <p:txBody>
          <a:bodyPr/>
          <a:lstStyle/>
          <a:p>
            <a:pPr algn="ctr" eaLnBrk="1" hangingPunct="1">
              <a:lnSpc>
                <a:spcPct val="80000"/>
              </a:lnSpc>
              <a:buFontTx/>
              <a:buNone/>
            </a:pPr>
            <a:r>
              <a:rPr lang="en-US" altLang="en-US" sz="2400" dirty="0"/>
              <a:t>	</a:t>
            </a:r>
          </a:p>
          <a:p>
            <a:pPr algn="ctr" eaLnBrk="1" hangingPunct="1">
              <a:lnSpc>
                <a:spcPct val="80000"/>
              </a:lnSpc>
              <a:buFontTx/>
              <a:buNone/>
            </a:pPr>
            <a:r>
              <a:rPr lang="en-US" altLang="en-US" sz="2400" dirty="0"/>
              <a:t>		 </a:t>
            </a:r>
          </a:p>
          <a:p>
            <a:pPr algn="ctr" eaLnBrk="1" hangingPunct="1">
              <a:lnSpc>
                <a:spcPct val="80000"/>
              </a:lnSpc>
              <a:buFontTx/>
              <a:buNone/>
            </a:pPr>
            <a:endParaRPr lang="en-US" altLang="en-US" sz="2400" dirty="0"/>
          </a:p>
          <a:p>
            <a:pPr algn="ctr" eaLnBrk="1" hangingPunct="1">
              <a:lnSpc>
                <a:spcPct val="80000"/>
              </a:lnSpc>
              <a:buFontTx/>
              <a:buNone/>
            </a:pPr>
            <a:endParaRPr lang="en-US" altLang="en-US" sz="2400" dirty="0"/>
          </a:p>
          <a:p>
            <a:pPr eaLnBrk="1" hangingPunct="1">
              <a:lnSpc>
                <a:spcPct val="80000"/>
              </a:lnSpc>
              <a:buFontTx/>
              <a:buNone/>
            </a:pPr>
            <a:r>
              <a:rPr lang="en-US" altLang="en-US" sz="2400" dirty="0"/>
              <a:t>	     32    54    67.5   29    35    80   115   44.5   100   65</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algn="ctr" eaLnBrk="1" hangingPunct="1">
              <a:lnSpc>
                <a:spcPct val="80000"/>
              </a:lnSpc>
              <a:buFontTx/>
              <a:buNone/>
            </a:pPr>
            <a:r>
              <a:rPr lang="en-US" altLang="en-US" sz="2400" dirty="0"/>
              <a:t>	   So you would create a variable for each,</a:t>
            </a:r>
          </a:p>
          <a:p>
            <a:pPr algn="ctr" eaLnBrk="1" hangingPunct="1">
              <a:lnSpc>
                <a:spcPct val="80000"/>
              </a:lnSpc>
              <a:buFontTx/>
              <a:buNone/>
            </a:pPr>
            <a:r>
              <a:rPr lang="en-US" altLang="en-US" sz="2400" dirty="0"/>
              <a:t>of course!</a:t>
            </a:r>
            <a:br>
              <a:rPr lang="en-US" altLang="en-US" sz="2400" dirty="0"/>
            </a:br>
            <a:endParaRPr lang="en-US" altLang="en-US" sz="1200" dirty="0"/>
          </a:p>
          <a:p>
            <a:pPr algn="ctr" eaLnBrk="1" hangingPunct="1">
              <a:lnSpc>
                <a:spcPct val="80000"/>
              </a:lnSpc>
              <a:buFontTx/>
              <a:buNone/>
            </a:pPr>
            <a:r>
              <a:rPr lang="en-US" altLang="en-US" sz="2400" dirty="0"/>
              <a:t>	</a:t>
            </a:r>
            <a:r>
              <a:rPr lang="en-US" altLang="en-US" sz="2200" b="1" dirty="0" err="1">
                <a:latin typeface="Courier New" panose="02070309020205020404" pitchFamily="49" charset="0"/>
              </a:rPr>
              <a:t>int</a:t>
            </a:r>
            <a:r>
              <a:rPr lang="en-US" altLang="en-US" sz="2200" b="1" dirty="0">
                <a:latin typeface="Courier New" panose="02070309020205020404" pitchFamily="49" charset="0"/>
              </a:rPr>
              <a:t> n1, n2, n3, n4, n5, n6, n7, n8, n9, n10;</a:t>
            </a:r>
          </a:p>
          <a:p>
            <a:pPr algn="ctr" eaLnBrk="1" hangingPunct="1">
              <a:lnSpc>
                <a:spcPct val="80000"/>
              </a:lnSpc>
              <a:buFontTx/>
              <a:buNone/>
            </a:pPr>
            <a:endParaRPr lang="en-US" altLang="en-US" sz="2400" dirty="0"/>
          </a:p>
          <a:p>
            <a:pPr eaLnBrk="1" hangingPunct="1">
              <a:lnSpc>
                <a:spcPct val="80000"/>
              </a:lnSpc>
              <a:buFontTx/>
              <a:buNone/>
            </a:pPr>
            <a:endParaRPr lang="en-US" altLang="en-US" sz="2400" dirty="0"/>
          </a:p>
        </p:txBody>
      </p:sp>
      <p:sp>
        <p:nvSpPr>
          <p:cNvPr id="1000452" name="Text Box 4"/>
          <p:cNvSpPr txBox="1">
            <a:spLocks noChangeArrowheads="1"/>
          </p:cNvSpPr>
          <p:nvPr/>
        </p:nvSpPr>
        <p:spPr bwMode="auto">
          <a:xfrm>
            <a:off x="4930775" y="5419725"/>
            <a:ext cx="2917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lnSpc>
                <a:spcPct val="100000"/>
              </a:lnSpc>
              <a:spcBef>
                <a:spcPct val="50000"/>
              </a:spcBef>
            </a:pPr>
            <a:r>
              <a:rPr lang="en-US" altLang="en-US" i="1"/>
              <a:t>Then what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487874" name="Rectangle 2"/>
          <p:cNvSpPr>
            <a:spLocks noGrp="1" noChangeArrowheads="1"/>
          </p:cNvSpPr>
          <p:nvPr>
            <p:ph type="body" idx="1"/>
          </p:nvPr>
        </p:nvSpPr>
        <p:spPr>
          <a:xfrm>
            <a:off x="0" y="798513"/>
            <a:ext cx="9144000" cy="5759450"/>
          </a:xfrm>
          <a:noFill/>
        </p:spPr>
        <p:txBody>
          <a:bodyPr/>
          <a:lstStyle/>
          <a:p>
            <a:pPr eaLnBrk="1" hangingPunct="1">
              <a:buFontTx/>
              <a:buNone/>
            </a:pPr>
            <a:endParaRPr lang="en-US" altLang="en-US" sz="2400" dirty="0"/>
          </a:p>
          <a:p>
            <a:pPr algn="ctr" eaLnBrk="1" hangingPunct="1">
              <a:buFontTx/>
              <a:buNone/>
            </a:pPr>
            <a:r>
              <a:rPr lang="en-US" altLang="en-US" sz="2400" dirty="0"/>
              <a:t>We’ll use 8 coins as a model for our 8-elements of the array</a:t>
            </a:r>
          </a:p>
          <a:p>
            <a:pPr algn="ctr" eaLnBrk="1" hangingPunct="1">
              <a:buFontTx/>
              <a:buNone/>
            </a:pPr>
            <a:endParaRPr lang="en-US" altLang="en-US" sz="2400" dirty="0"/>
          </a:p>
          <a:p>
            <a:pPr algn="ctr" eaLnBrk="1" hangingPunct="1">
              <a:buFontTx/>
              <a:buNone/>
            </a:pPr>
            <a:endParaRPr lang="en-US" altLang="en-US" sz="2400" dirty="0"/>
          </a:p>
          <a:p>
            <a:pPr algn="ctr" eaLnBrk="1" hangingPunct="1">
              <a:buFontTx/>
              <a:buNone/>
            </a:pPr>
            <a:endParaRPr lang="en-US" altLang="en-US" sz="2400" dirty="0"/>
          </a:p>
          <a:p>
            <a:pPr algn="ctr" eaLnBrk="1" hangingPunct="1">
              <a:buFontTx/>
              <a:buNone/>
            </a:pPr>
            <a:endParaRPr lang="en-US" altLang="en-US" sz="2400" dirty="0"/>
          </a:p>
          <a:p>
            <a:pPr algn="ctr" eaLnBrk="1" hangingPunct="1">
              <a:buFontTx/>
              <a:buNone/>
            </a:pPr>
            <a:r>
              <a:rPr lang="en-US" altLang="en-US" sz="2400" dirty="0"/>
              <a:t>We can swap coins like we’d swap array elements:</a:t>
            </a:r>
            <a:endParaRPr lang="en-US" altLang="en-US" sz="2000" dirty="0"/>
          </a:p>
        </p:txBody>
      </p:sp>
      <p:sp>
        <p:nvSpPr>
          <p:cNvPr id="216068" name="Rectangle 3"/>
          <p:cNvSpPr>
            <a:spLocks noGrp="1" noChangeArrowheads="1"/>
          </p:cNvSpPr>
          <p:nvPr>
            <p:ph type="title"/>
          </p:nvPr>
        </p:nvSpPr>
        <p:spPr>
          <a:xfrm>
            <a:off x="0" y="152400"/>
            <a:ext cx="8820150" cy="533400"/>
          </a:xfrm>
        </p:spPr>
        <p:txBody>
          <a:bodyPr/>
          <a:lstStyle/>
          <a:p>
            <a:pPr eaLnBrk="1" hangingPunct="1"/>
            <a:r>
              <a:rPr lang="en-US" altLang="en-US" dirty="0"/>
              <a:t>Manipulating Physical Objects: Coins</a:t>
            </a:r>
          </a:p>
        </p:txBody>
      </p:sp>
      <p:pic>
        <p:nvPicPr>
          <p:cNvPr id="4" name="Picture 3"/>
          <p:cNvPicPr>
            <a:picLocks noChangeAspect="1"/>
          </p:cNvPicPr>
          <p:nvPr/>
        </p:nvPicPr>
        <p:blipFill>
          <a:blip r:embed="rId2"/>
          <a:stretch>
            <a:fillRect/>
          </a:stretch>
        </p:blipFill>
        <p:spPr>
          <a:xfrm>
            <a:off x="2521433" y="2153065"/>
            <a:ext cx="4048125" cy="590550"/>
          </a:xfrm>
          <a:prstGeom prst="rect">
            <a:avLst/>
          </a:prstGeom>
        </p:spPr>
      </p:pic>
      <p:pic>
        <p:nvPicPr>
          <p:cNvPr id="6" name="Picture 5"/>
          <p:cNvPicPr>
            <a:picLocks noChangeAspect="1"/>
          </p:cNvPicPr>
          <p:nvPr/>
        </p:nvPicPr>
        <p:blipFill>
          <a:blip r:embed="rId3"/>
          <a:stretch>
            <a:fillRect/>
          </a:stretch>
        </p:blipFill>
        <p:spPr>
          <a:xfrm>
            <a:off x="2071687" y="4180750"/>
            <a:ext cx="4676775" cy="17145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Swapping Coins: the Algorithm</a:t>
            </a:r>
          </a:p>
        </p:txBody>
      </p:sp>
      <p:sp>
        <p:nvSpPr>
          <p:cNvPr id="3" name="Content Placeholder 2"/>
          <p:cNvSpPr>
            <a:spLocks noGrp="1"/>
          </p:cNvSpPr>
          <p:nvPr>
            <p:ph idx="1"/>
          </p:nvPr>
        </p:nvSpPr>
        <p:spPr>
          <a:xfrm>
            <a:off x="152400" y="894177"/>
            <a:ext cx="4737652" cy="4525962"/>
          </a:xfrm>
        </p:spPr>
        <p:txBody>
          <a:bodyPr/>
          <a:lstStyle/>
          <a:p>
            <a:r>
              <a:rPr lang="en-US" sz="2400" dirty="0"/>
              <a:t>We find that by swapping the</a:t>
            </a:r>
          </a:p>
          <a:p>
            <a:pPr lvl="1"/>
            <a:r>
              <a:rPr lang="en-US" sz="2400" dirty="0"/>
              <a:t>1</a:t>
            </a:r>
            <a:r>
              <a:rPr lang="en-US" sz="2400" baseline="30000" dirty="0"/>
              <a:t>st</a:t>
            </a:r>
            <a:r>
              <a:rPr lang="en-US" sz="2400" dirty="0"/>
              <a:t> and 4</a:t>
            </a:r>
            <a:r>
              <a:rPr lang="en-US" sz="2400" baseline="30000" dirty="0"/>
              <a:t>th</a:t>
            </a:r>
            <a:r>
              <a:rPr lang="en-US" sz="2400" dirty="0"/>
              <a:t> coins, and</a:t>
            </a:r>
          </a:p>
          <a:p>
            <a:pPr lvl="1"/>
            <a:r>
              <a:rPr lang="en-US" sz="2400" dirty="0"/>
              <a:t>2</a:t>
            </a:r>
            <a:r>
              <a:rPr lang="en-US" sz="2400" baseline="30000" dirty="0"/>
              <a:t>nd</a:t>
            </a:r>
            <a:r>
              <a:rPr lang="en-US" sz="2400" dirty="0"/>
              <a:t> and 5</a:t>
            </a:r>
            <a:r>
              <a:rPr lang="en-US" sz="2400" baseline="30000" dirty="0"/>
              <a:t>th</a:t>
            </a:r>
            <a:r>
              <a:rPr lang="en-US" sz="2400" dirty="0"/>
              <a:t> </a:t>
            </a:r>
          </a:p>
          <a:p>
            <a:pPr lvl="1"/>
            <a:r>
              <a:rPr lang="en-US" sz="2400" dirty="0"/>
              <a:t>3</a:t>
            </a:r>
            <a:r>
              <a:rPr lang="en-US" sz="2400" baseline="30000" dirty="0"/>
              <a:t>rd</a:t>
            </a:r>
            <a:r>
              <a:rPr lang="en-US" sz="2400" dirty="0"/>
              <a:t> and 6</a:t>
            </a:r>
            <a:r>
              <a:rPr lang="en-US" sz="2400" baseline="30000" dirty="0"/>
              <a:t>th</a:t>
            </a:r>
            <a:endParaRPr lang="en-US" sz="2400" dirty="0"/>
          </a:p>
          <a:p>
            <a:pPr lvl="1"/>
            <a:r>
              <a:rPr lang="en-US" sz="2400" dirty="0"/>
              <a:t>And 4</a:t>
            </a:r>
            <a:r>
              <a:rPr lang="en-US" sz="2400" baseline="30000" dirty="0"/>
              <a:t>th</a:t>
            </a:r>
            <a:r>
              <a:rPr lang="en-US" sz="2400" dirty="0"/>
              <a:t> and 8</a:t>
            </a:r>
            <a:r>
              <a:rPr lang="en-US" sz="2400" baseline="30000" dirty="0"/>
              <a:t>th</a:t>
            </a:r>
            <a:r>
              <a:rPr lang="en-US" sz="2400" dirty="0"/>
              <a:t> </a:t>
            </a:r>
          </a:p>
          <a:p>
            <a:pPr lvl="1"/>
            <a:r>
              <a:rPr lang="en-US" sz="2400" dirty="0"/>
              <a:t>We have swapped the first half of the 8 with the last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pic>
        <p:nvPicPr>
          <p:cNvPr id="5" name="Picture 4" descr="3 successive photos of the before and after arrangements of the coins, showing that 4 swaps gets the first half of the 8 coins swapped with the last half."/>
          <p:cNvPicPr>
            <a:picLocks noChangeAspect="1"/>
          </p:cNvPicPr>
          <p:nvPr/>
        </p:nvPicPr>
        <p:blipFill>
          <a:blip r:embed="rId2"/>
          <a:stretch>
            <a:fillRect/>
          </a:stretch>
        </p:blipFill>
        <p:spPr>
          <a:xfrm>
            <a:off x="4794586" y="894177"/>
            <a:ext cx="4141313" cy="4976536"/>
          </a:xfrm>
          <a:prstGeom prst="rect">
            <a:avLst/>
          </a:prstGeom>
        </p:spPr>
      </p:pic>
    </p:spTree>
    <p:extLst>
      <p:ext uri="{BB962C8B-B14F-4D97-AF65-F5344CB8AC3E}">
        <p14:creationId xmlns:p14="http://schemas.microsoft.com/office/powerpoint/2010/main" val="10013829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the Manipulations to Code</a:t>
            </a:r>
          </a:p>
        </p:txBody>
      </p:sp>
      <p:sp>
        <p:nvSpPr>
          <p:cNvPr id="3" name="Content Placeholder 2"/>
          <p:cNvSpPr>
            <a:spLocks noGrp="1"/>
          </p:cNvSpPr>
          <p:nvPr>
            <p:ph idx="1"/>
          </p:nvPr>
        </p:nvSpPr>
        <p:spPr>
          <a:xfrm>
            <a:off x="510209" y="1280491"/>
            <a:ext cx="8229600" cy="5234609"/>
          </a:xfrm>
        </p:spPr>
        <p:txBody>
          <a:bodyPr/>
          <a:lstStyle/>
          <a:p>
            <a:pPr marL="0" indent="0">
              <a:buNone/>
            </a:pPr>
            <a:r>
              <a:rPr lang="en-US" dirty="0"/>
              <a:t>Pseudocode:</a:t>
            </a:r>
          </a:p>
          <a:p>
            <a:pPr marL="457200" lvl="1" indent="0">
              <a:buNone/>
            </a:pPr>
            <a:r>
              <a:rPr lang="en-US" sz="2400" dirty="0" err="1">
                <a:latin typeface="Comic Sans MS" panose="030F0702030302020204" pitchFamily="66" charset="0"/>
              </a:rPr>
              <a:t>i</a:t>
            </a:r>
            <a:r>
              <a:rPr lang="en-US" sz="2400" dirty="0">
                <a:latin typeface="Comic Sans MS" panose="030F0702030302020204" pitchFamily="66" charset="0"/>
              </a:rPr>
              <a:t> = 0</a:t>
            </a:r>
          </a:p>
          <a:p>
            <a:pPr marL="457200" lvl="1" indent="0">
              <a:buNone/>
            </a:pPr>
            <a:r>
              <a:rPr lang="en-US" sz="2400" dirty="0">
                <a:latin typeface="Comic Sans MS" panose="030F0702030302020204" pitchFamily="66" charset="0"/>
              </a:rPr>
              <a:t>j = size / 2</a:t>
            </a:r>
          </a:p>
          <a:p>
            <a:pPr marL="457200" lvl="1" indent="0">
              <a:buNone/>
            </a:pPr>
            <a:r>
              <a:rPr lang="en-US" sz="2400" dirty="0">
                <a:latin typeface="Comic Sans MS" panose="030F0702030302020204" pitchFamily="66" charset="0"/>
              </a:rPr>
              <a:t>While </a:t>
            </a:r>
            <a:r>
              <a:rPr lang="en-US" sz="2400" dirty="0" err="1">
                <a:latin typeface="Comic Sans MS" panose="030F0702030302020204" pitchFamily="66" charset="0"/>
              </a:rPr>
              <a:t>i</a:t>
            </a:r>
            <a:r>
              <a:rPr lang="en-US" sz="2400" dirty="0">
                <a:latin typeface="Comic Sans MS" panose="030F0702030302020204" pitchFamily="66" charset="0"/>
              </a:rPr>
              <a:t> &lt; size / 2</a:t>
            </a:r>
          </a:p>
          <a:p>
            <a:pPr marL="457200" lvl="1" indent="0">
              <a:buNone/>
            </a:pPr>
            <a:r>
              <a:rPr lang="en-US" sz="2400" dirty="0">
                <a:latin typeface="Comic Sans MS" panose="030F0702030302020204" pitchFamily="66" charset="0"/>
              </a:rPr>
              <a:t>   Swap elements at positions </a:t>
            </a:r>
            <a:r>
              <a:rPr lang="en-US" sz="2400" dirty="0" err="1">
                <a:latin typeface="Comic Sans MS" panose="030F0702030302020204" pitchFamily="66" charset="0"/>
              </a:rPr>
              <a:t>i</a:t>
            </a:r>
            <a:r>
              <a:rPr lang="en-US" sz="2400" dirty="0">
                <a:latin typeface="Comic Sans MS" panose="030F0702030302020204" pitchFamily="66" charset="0"/>
              </a:rPr>
              <a:t> and j.</a:t>
            </a:r>
          </a:p>
          <a:p>
            <a:pPr marL="457200" lvl="1" indent="0">
              <a:buNone/>
            </a:pPr>
            <a:r>
              <a:rPr lang="en-US" sz="2400" dirty="0">
                <a:latin typeface="Comic Sans MS" panose="030F0702030302020204" pitchFamily="66" charset="0"/>
              </a:rPr>
              <a:t>   </a:t>
            </a:r>
            <a:r>
              <a:rPr lang="en-US" sz="2400" dirty="0" err="1">
                <a:latin typeface="Comic Sans MS" panose="030F0702030302020204" pitchFamily="66" charset="0"/>
              </a:rPr>
              <a:t>i</a:t>
            </a:r>
            <a:r>
              <a:rPr lang="en-US" sz="2400" dirty="0">
                <a:latin typeface="Comic Sans MS" panose="030F0702030302020204" pitchFamily="66" charset="0"/>
              </a:rPr>
              <a:t>++</a:t>
            </a:r>
          </a:p>
          <a:p>
            <a:pPr marL="457200" lvl="1" indent="0">
              <a:buNone/>
            </a:pPr>
            <a:r>
              <a:rPr lang="en-US" sz="2400" dirty="0">
                <a:latin typeface="Comic Sans MS" panose="030F0702030302020204" pitchFamily="66" charset="0"/>
              </a:rPr>
              <a:t>   </a:t>
            </a:r>
            <a:r>
              <a:rPr lang="en-US" sz="2400" dirty="0" err="1">
                <a:latin typeface="Comic Sans MS" panose="030F0702030302020204" pitchFamily="66" charset="0"/>
              </a:rPr>
              <a:t>j++</a:t>
            </a:r>
            <a:endParaRPr lang="en-US" sz="2400" dirty="0">
              <a:latin typeface="Comic Sans MS" panose="030F0702030302020204" pitchFamily="66" charset="0"/>
            </a:endParaRPr>
          </a:p>
          <a:p>
            <a:pPr marL="457200" lvl="1" indent="0">
              <a:buNone/>
            </a:pPr>
            <a:endParaRPr lang="en-US" sz="2400" dirty="0">
              <a:latin typeface="Comic Sans MS" panose="030F0702030302020204" pitchFamily="66" charset="0"/>
            </a:endParaRPr>
          </a:p>
          <a:p>
            <a:pPr marL="0" indent="0">
              <a:buNone/>
            </a:pPr>
            <a:r>
              <a:rPr lang="en-US" sz="2800" dirty="0"/>
              <a:t>Translating to C++ is left as a Programming Exercise at the end of the chapter</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5594781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Check: Practice Manipulating Objects</a:t>
            </a:r>
          </a:p>
        </p:txBody>
      </p:sp>
      <p:sp>
        <p:nvSpPr>
          <p:cNvPr id="3" name="Content Placeholder 2"/>
          <p:cNvSpPr>
            <a:spLocks noGrp="1"/>
          </p:cNvSpPr>
          <p:nvPr>
            <p:ph idx="1"/>
          </p:nvPr>
        </p:nvSpPr>
        <p:spPr>
          <a:xfrm>
            <a:off x="324678" y="685800"/>
            <a:ext cx="8229600" cy="4525962"/>
          </a:xfrm>
        </p:spPr>
        <p:txBody>
          <a:bodyPr/>
          <a:lstStyle/>
          <a:p>
            <a:pPr marL="0" indent="0">
              <a:buNone/>
            </a:pPr>
            <a:r>
              <a:rPr lang="en-US" sz="2000" dirty="0">
                <a:cs typeface="Courier New" panose="02070309020205020404" pitchFamily="49" charset="0"/>
              </a:rPr>
              <a:t>Using physical objects such as coins to represent array elements, determine the purpose of the function below:</a:t>
            </a:r>
          </a:p>
          <a:p>
            <a:pPr marL="0" indent="0">
              <a:buNone/>
            </a:pPr>
            <a:endParaRPr lang="en-US" sz="2000" dirty="0">
              <a:latin typeface="Courier New" panose="02070309020205020404" pitchFamily="49" charset="0"/>
              <a:cs typeface="Courier New" panose="02070309020205020404" pitchFamily="49" charset="0"/>
            </a:endParaRP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void transform(</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array[],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length)</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position = 0;</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for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k = 1; k &lt; length; k++)</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if (array[k] &lt; array[position])</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position = k;</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temp = array[position];</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while (position &gt; 0)</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array[position] = array[position – 1];</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position--;</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   array[0] = temp;</a:t>
            </a:r>
          </a:p>
          <a:p>
            <a:pPr marL="0" indent="0">
              <a:lnSpc>
                <a:spcPct val="80000"/>
              </a:lnSpc>
              <a:spcBef>
                <a:spcPts val="0"/>
              </a:spcBef>
              <a:buNone/>
            </a:pPr>
            <a:r>
              <a:rPr lang="en-US" sz="2000" b="1" dirty="0">
                <a:latin typeface="Courier New" panose="02070309020205020404" pitchFamily="49" charset="0"/>
                <a:cs typeface="Courier New" panose="02070309020205020404" pitchFamily="49" charset="0"/>
              </a:rPr>
              <a:t>}</a:t>
            </a:r>
          </a:p>
          <a:p>
            <a:pPr marL="0" indent="0">
              <a:lnSpc>
                <a:spcPct val="80000"/>
              </a:lnSpc>
              <a:spcBef>
                <a:spcPts val="0"/>
              </a:spcBef>
              <a:buNone/>
            </a:pPr>
            <a:endParaRPr lang="en-US" sz="2000" b="1" dirty="0">
              <a:latin typeface="Courier New" panose="02070309020205020404" pitchFamily="49" charset="0"/>
              <a:cs typeface="Courier New" panose="02070309020205020404" pitchFamily="49" charset="0"/>
            </a:endParaRPr>
          </a:p>
          <a:p>
            <a:pPr marL="0" indent="0">
              <a:lnSpc>
                <a:spcPct val="80000"/>
              </a:lnSpc>
              <a:spcBef>
                <a:spcPts val="0"/>
              </a:spcBef>
              <a:buNone/>
            </a:pPr>
            <a:r>
              <a:rPr lang="en-US" sz="2000" dirty="0">
                <a:cs typeface="Courier New" panose="02070309020205020404" pitchFamily="49" charset="0"/>
              </a:rPr>
              <a:t>ANSWER:</a:t>
            </a:r>
            <a:r>
              <a:rPr lang="en-US" sz="2000" b="1" dirty="0">
                <a:latin typeface="Courier New" panose="02070309020205020404" pitchFamily="49" charset="0"/>
                <a:cs typeface="Courier New" panose="02070309020205020404" pitchFamily="49" charset="0"/>
              </a:rPr>
              <a:t> </a:t>
            </a:r>
            <a:r>
              <a:rPr lang="en-US" sz="600" dirty="0"/>
              <a:t>copies the smallest value to the first array location and shifts other elements so no values are lost.</a:t>
            </a:r>
            <a:endParaRPr lang="en-US" sz="600" b="1" dirty="0">
              <a:latin typeface="Courier New" panose="02070309020205020404" pitchFamily="49" charset="0"/>
              <a:cs typeface="Courier New" panose="02070309020205020404" pitchFamily="49" charset="0"/>
            </a:endParaRPr>
          </a:p>
          <a:p>
            <a:pPr marL="0" indent="0">
              <a:lnSpc>
                <a:spcPct val="80000"/>
              </a:lnSpc>
              <a:spcBef>
                <a:spcPts val="0"/>
              </a:spcBef>
              <a:buNone/>
            </a:pPr>
            <a:endParaRPr lang="en-US" sz="20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541026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6</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Arrays</a:t>
            </a:r>
          </a:p>
          <a:p>
            <a:pPr marL="514350" indent="-514350">
              <a:buFont typeface="+mj-lt"/>
              <a:buAutoNum type="arabicPeriod"/>
            </a:pPr>
            <a:r>
              <a:rPr lang="en-US" sz="2800" dirty="0"/>
              <a:t>Common array algorithms</a:t>
            </a:r>
          </a:p>
          <a:p>
            <a:pPr marL="514350" indent="-514350">
              <a:buFont typeface="+mj-lt"/>
              <a:buAutoNum type="arabicPeriod"/>
            </a:pPr>
            <a:r>
              <a:rPr lang="en-US" sz="2800" dirty="0"/>
              <a:t>Arrays / functions</a:t>
            </a:r>
          </a:p>
          <a:p>
            <a:pPr marL="514350" indent="-514350">
              <a:buFont typeface="+mj-lt"/>
              <a:buAutoNum type="arabicPeriod"/>
            </a:pPr>
            <a:r>
              <a:rPr lang="en-US" sz="2800" dirty="0"/>
              <a:t>Problem solving: adapting algorithms</a:t>
            </a:r>
          </a:p>
          <a:p>
            <a:pPr marL="514350" indent="-514350">
              <a:buFont typeface="+mj-lt"/>
              <a:buAutoNum type="arabicPeriod"/>
            </a:pPr>
            <a:r>
              <a:rPr lang="en-US" sz="2800" dirty="0"/>
              <a:t>Problem solving: discovering algorithms</a:t>
            </a:r>
          </a:p>
          <a:p>
            <a:pPr marL="514350" indent="-514350">
              <a:buFont typeface="+mj-lt"/>
              <a:buAutoNum type="arabicPeriod"/>
            </a:pPr>
            <a:r>
              <a:rPr lang="en-US" sz="2800" u="sng" dirty="0">
                <a:solidFill>
                  <a:srgbClr val="FF0000"/>
                </a:solidFill>
              </a:rPr>
              <a:t>2D arrays</a:t>
            </a:r>
          </a:p>
          <a:p>
            <a:pPr marL="514350" indent="-514350">
              <a:buFont typeface="+mj-lt"/>
              <a:buAutoNum type="arabicPeriod"/>
            </a:pPr>
            <a:r>
              <a:rPr lang="en-US" sz="2800" dirty="0"/>
              <a:t>Vectors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9901889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66243" name="Rectangle 2"/>
          <p:cNvSpPr>
            <a:spLocks noGrp="1" noChangeArrowheads="1"/>
          </p:cNvSpPr>
          <p:nvPr>
            <p:ph type="body" idx="1"/>
          </p:nvPr>
        </p:nvSpPr>
        <p:spPr>
          <a:xfrm>
            <a:off x="388938" y="984250"/>
            <a:ext cx="8229600" cy="4525963"/>
          </a:xfrm>
        </p:spPr>
        <p:txBody>
          <a:bodyPr/>
          <a:lstStyle/>
          <a:p>
            <a:pPr eaLnBrk="1" hangingPunct="1">
              <a:buFontTx/>
              <a:buNone/>
            </a:pPr>
            <a:r>
              <a:rPr lang="en-US" altLang="en-US" sz="2400" dirty="0"/>
              <a:t>It often happens that you want to store collections</a:t>
            </a:r>
            <a:br>
              <a:rPr lang="en-US" altLang="en-US" sz="2400" dirty="0"/>
            </a:br>
            <a:r>
              <a:rPr lang="en-US" altLang="en-US" sz="2400" dirty="0"/>
              <a:t>of values that have a two-dimensional layout.</a:t>
            </a:r>
          </a:p>
          <a:p>
            <a:pPr eaLnBrk="1" hangingPunct="1">
              <a:buFontTx/>
              <a:buNone/>
            </a:pPr>
            <a:endParaRPr lang="en-US" altLang="en-US" sz="2400" dirty="0"/>
          </a:p>
          <a:p>
            <a:pPr eaLnBrk="1" hangingPunct="1">
              <a:buFontTx/>
              <a:buNone/>
            </a:pPr>
            <a:r>
              <a:rPr lang="en-US" altLang="en-US" sz="2400" dirty="0"/>
              <a:t>Such data sets commonly occur in financial and scientific applications.</a:t>
            </a:r>
          </a:p>
          <a:p>
            <a:pPr eaLnBrk="1" hangingPunct="1">
              <a:buFontTx/>
              <a:buNone/>
            </a:pPr>
            <a:r>
              <a:rPr lang="en-US" altLang="en-US" sz="2400" dirty="0"/>
              <a:t>An arrangement consisting of </a:t>
            </a:r>
            <a:r>
              <a:rPr lang="en-US" altLang="en-US" sz="2400" i="1" dirty="0"/>
              <a:t>tabular data (rows and columns </a:t>
            </a:r>
            <a:r>
              <a:rPr lang="en-US" altLang="en-US" sz="2400" dirty="0"/>
              <a:t>of values) is called:  </a:t>
            </a:r>
          </a:p>
          <a:p>
            <a:pPr eaLnBrk="1" hangingPunct="1">
              <a:buFontTx/>
              <a:buNone/>
            </a:pPr>
            <a:r>
              <a:rPr lang="en-US" altLang="en-US" sz="2400" dirty="0"/>
              <a:t> a </a:t>
            </a:r>
            <a:r>
              <a:rPr lang="en-US" altLang="en-US" sz="2400" b="1" i="1" dirty="0"/>
              <a:t>two</a:t>
            </a:r>
            <a:r>
              <a:rPr lang="en-US" altLang="en-US" sz="2400" b="1" dirty="0"/>
              <a:t>-</a:t>
            </a:r>
            <a:r>
              <a:rPr lang="en-US" altLang="en-US" sz="2400" b="1" i="1" dirty="0"/>
              <a:t>dimensional array</a:t>
            </a:r>
            <a:r>
              <a:rPr lang="en-US" altLang="en-US" sz="2400" dirty="0"/>
              <a:t>, or a </a:t>
            </a:r>
            <a:r>
              <a:rPr lang="en-US" altLang="en-US" sz="2400" b="1" i="1" dirty="0"/>
              <a:t>matrix</a:t>
            </a:r>
            <a:endParaRPr lang="en-US" altLang="en-US" sz="2400" dirty="0"/>
          </a:p>
        </p:txBody>
      </p:sp>
      <p:sp>
        <p:nvSpPr>
          <p:cNvPr id="266244" name="Rectangle 3"/>
          <p:cNvSpPr>
            <a:spLocks noGrp="1" noChangeArrowheads="1"/>
          </p:cNvSpPr>
          <p:nvPr>
            <p:ph type="title"/>
          </p:nvPr>
        </p:nvSpPr>
        <p:spPr/>
        <p:txBody>
          <a:bodyPr/>
          <a:lstStyle/>
          <a:p>
            <a:pPr eaLnBrk="1" hangingPunct="1"/>
            <a:r>
              <a:rPr lang="en-US" altLang="en-US"/>
              <a:t>Two-Dimensional Arrays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73411" name="Rectangle 2"/>
          <p:cNvSpPr>
            <a:spLocks noGrp="1" noChangeArrowheads="1"/>
          </p:cNvSpPr>
          <p:nvPr>
            <p:ph type="body" idx="1"/>
          </p:nvPr>
        </p:nvSpPr>
        <p:spPr>
          <a:xfrm>
            <a:off x="388938" y="984250"/>
            <a:ext cx="8229600" cy="4525963"/>
          </a:xfrm>
        </p:spPr>
        <p:txBody>
          <a:bodyPr/>
          <a:lstStyle/>
          <a:p>
            <a:pPr eaLnBrk="1" hangingPunct="1">
              <a:buFontTx/>
              <a:buNone/>
            </a:pPr>
            <a:r>
              <a:rPr lang="en-US" altLang="en-US" sz="2400" dirty="0"/>
              <a:t>	Consider the medal-count data from the 2014 Winter Olympic skating competitions:</a:t>
            </a:r>
          </a:p>
        </p:txBody>
      </p:sp>
      <p:sp>
        <p:nvSpPr>
          <p:cNvPr id="273412" name="Rectangle 3"/>
          <p:cNvSpPr>
            <a:spLocks noGrp="1" noChangeArrowheads="1"/>
          </p:cNvSpPr>
          <p:nvPr>
            <p:ph type="title"/>
          </p:nvPr>
        </p:nvSpPr>
        <p:spPr/>
        <p:txBody>
          <a:bodyPr/>
          <a:lstStyle/>
          <a:p>
            <a:pPr eaLnBrk="1" hangingPunct="1"/>
            <a:r>
              <a:rPr lang="en-US" altLang="en-US" dirty="0"/>
              <a:t>Two-Dimensional Array Example</a:t>
            </a:r>
          </a:p>
        </p:txBody>
      </p:sp>
      <p:graphicFrame>
        <p:nvGraphicFramePr>
          <p:cNvPr id="2" name="Table 1"/>
          <p:cNvGraphicFramePr>
            <a:graphicFrameLocks noGrp="1"/>
          </p:cNvGraphicFramePr>
          <p:nvPr>
            <p:extLst>
              <p:ext uri="{D42A27DB-BD31-4B8C-83A1-F6EECF244321}">
                <p14:modId xmlns:p14="http://schemas.microsoft.com/office/powerpoint/2010/main" val="2557076905"/>
              </p:ext>
            </p:extLst>
          </p:nvPr>
        </p:nvGraphicFramePr>
        <p:xfrm>
          <a:off x="1855304" y="1935480"/>
          <a:ext cx="5930348" cy="3291840"/>
        </p:xfrm>
        <a:graphic>
          <a:graphicData uri="http://schemas.openxmlformats.org/drawingml/2006/table">
            <a:tbl>
              <a:tblPr/>
              <a:tblGrid>
                <a:gridCol w="1630018">
                  <a:extLst>
                    <a:ext uri="{9D8B030D-6E8A-4147-A177-3AD203B41FA5}">
                      <a16:colId xmlns:a16="http://schemas.microsoft.com/office/drawing/2014/main" val="20000"/>
                    </a:ext>
                  </a:extLst>
                </a:gridCol>
                <a:gridCol w="1335156">
                  <a:extLst>
                    <a:ext uri="{9D8B030D-6E8A-4147-A177-3AD203B41FA5}">
                      <a16:colId xmlns:a16="http://schemas.microsoft.com/office/drawing/2014/main" val="20001"/>
                    </a:ext>
                  </a:extLst>
                </a:gridCol>
                <a:gridCol w="1482587">
                  <a:extLst>
                    <a:ext uri="{9D8B030D-6E8A-4147-A177-3AD203B41FA5}">
                      <a16:colId xmlns:a16="http://schemas.microsoft.com/office/drawing/2014/main" val="20002"/>
                    </a:ext>
                  </a:extLst>
                </a:gridCol>
                <a:gridCol w="1482587">
                  <a:extLst>
                    <a:ext uri="{9D8B030D-6E8A-4147-A177-3AD203B41FA5}">
                      <a16:colId xmlns:a16="http://schemas.microsoft.com/office/drawing/2014/main" val="20003"/>
                    </a:ext>
                  </a:extLst>
                </a:gridCol>
              </a:tblGrid>
              <a:tr h="0">
                <a:tc>
                  <a:txBody>
                    <a:bodyPr/>
                    <a:lstStyle/>
                    <a:p>
                      <a:r>
                        <a:rPr lang="en-US" b="1" dirty="0"/>
                        <a:t>Country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dirty="0">
                          <a:solidFill>
                            <a:srgbClr val="006CB7"/>
                          </a:solidFill>
                          <a:effectLst/>
                          <a:latin typeface="DejaVuSans"/>
                        </a:rPr>
                        <a:t>Gold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dirty="0">
                          <a:solidFill>
                            <a:srgbClr val="006CB7"/>
                          </a:solidFill>
                          <a:effectLst/>
                          <a:latin typeface="DejaVuSans"/>
                        </a:rPr>
                        <a:t>Silver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dirty="0">
                          <a:solidFill>
                            <a:srgbClr val="006CB7"/>
                          </a:solidFill>
                          <a:effectLst/>
                          <a:latin typeface="DejaVuSans"/>
                        </a:rPr>
                        <a:t>Bronze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lgn="l"/>
                      <a:r>
                        <a:rPr lang="en-US" b="0" i="0">
                          <a:solidFill>
                            <a:srgbClr val="000000"/>
                          </a:solidFill>
                          <a:effectLst/>
                          <a:latin typeface="STIXTwoText"/>
                        </a:rPr>
                        <a:t>Canada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0">
                <a:tc>
                  <a:txBody>
                    <a:bodyPr/>
                    <a:lstStyle/>
                    <a:p>
                      <a:pPr algn="l"/>
                      <a:r>
                        <a:rPr lang="en-US" b="0" i="0">
                          <a:solidFill>
                            <a:srgbClr val="000000"/>
                          </a:solidFill>
                          <a:effectLst/>
                          <a:latin typeface="STIXTwoText"/>
                        </a:rPr>
                        <a:t>Italy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dirty="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0">
                <a:tc>
                  <a:txBody>
                    <a:bodyPr/>
                    <a:lstStyle/>
                    <a:p>
                      <a:pPr algn="l"/>
                      <a:r>
                        <a:rPr lang="en-US" b="0" i="0">
                          <a:solidFill>
                            <a:srgbClr val="000000"/>
                          </a:solidFill>
                          <a:effectLst/>
                          <a:latin typeface="STIXTwoText"/>
                        </a:rPr>
                        <a:t>Germany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0">
                <a:tc>
                  <a:txBody>
                    <a:bodyPr/>
                    <a:lstStyle/>
                    <a:p>
                      <a:pPr algn="l"/>
                      <a:r>
                        <a:rPr lang="en-US" b="0" i="0">
                          <a:solidFill>
                            <a:srgbClr val="000000"/>
                          </a:solidFill>
                          <a:effectLst/>
                          <a:latin typeface="STIXTwoText"/>
                        </a:rPr>
                        <a:t>Japan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dirty="0">
                          <a:solidFill>
                            <a:srgbClr val="000000"/>
                          </a:solidFill>
                          <a:effectLst/>
                          <a:latin typeface="STIXTwoTex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0">
                <a:tc>
                  <a:txBody>
                    <a:bodyPr/>
                    <a:lstStyle/>
                    <a:p>
                      <a:pPr algn="l"/>
                      <a:r>
                        <a:rPr lang="en-US" b="0" i="0">
                          <a:solidFill>
                            <a:srgbClr val="000000"/>
                          </a:solidFill>
                          <a:effectLst/>
                          <a:latin typeface="STIXTwoText"/>
                        </a:rPr>
                        <a:t>Kazakhstan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0">
                <a:tc>
                  <a:txBody>
                    <a:bodyPr/>
                    <a:lstStyle/>
                    <a:p>
                      <a:pPr algn="l"/>
                      <a:r>
                        <a:rPr lang="en-US" b="0" i="0">
                          <a:solidFill>
                            <a:srgbClr val="000000"/>
                          </a:solidFill>
                          <a:effectLst/>
                          <a:latin typeface="STIXTwoText"/>
                        </a:rPr>
                        <a:t>Russia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0">
                <a:tc>
                  <a:txBody>
                    <a:bodyPr/>
                    <a:lstStyle/>
                    <a:p>
                      <a:pPr algn="l"/>
                      <a:r>
                        <a:rPr lang="en-US" b="0" i="0">
                          <a:solidFill>
                            <a:srgbClr val="000000"/>
                          </a:solidFill>
                          <a:effectLst/>
                          <a:latin typeface="STIXTwoText"/>
                        </a:rPr>
                        <a:t>South Korea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0">
                <a:tc>
                  <a:txBody>
                    <a:bodyPr/>
                    <a:lstStyle/>
                    <a:p>
                      <a:pPr algn="l"/>
                      <a:r>
                        <a:rPr lang="en-US" b="0" i="0">
                          <a:solidFill>
                            <a:srgbClr val="000000"/>
                          </a:solidFill>
                          <a:effectLst/>
                          <a:latin typeface="STIXTwoText"/>
                        </a:rPr>
                        <a:t>United States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a:solidFill>
                            <a:srgbClr val="000000"/>
                          </a:solidFill>
                          <a:effectLst/>
                          <a:latin typeface="STIXTwoTex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0" i="0" dirty="0">
                          <a:solidFill>
                            <a:srgbClr val="000000"/>
                          </a:solidFill>
                          <a:effectLst/>
                          <a:latin typeface="STIXTwoTex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75459" name="Rectangle 2"/>
          <p:cNvSpPr>
            <a:spLocks noGrp="1" noChangeArrowheads="1"/>
          </p:cNvSpPr>
          <p:nvPr>
            <p:ph type="body" idx="1"/>
          </p:nvPr>
        </p:nvSpPr>
        <p:spPr>
          <a:xfrm>
            <a:off x="392906" y="685800"/>
            <a:ext cx="8229600" cy="4525963"/>
          </a:xfrm>
        </p:spPr>
        <p:txBody>
          <a:bodyPr/>
          <a:lstStyle/>
          <a:p>
            <a:pPr eaLnBrk="1" hangingPunct="1">
              <a:buFontTx/>
              <a:buNone/>
            </a:pPr>
            <a:r>
              <a:rPr lang="en-US" altLang="en-US" sz="2400" dirty="0"/>
              <a:t>C++ uses an array with </a:t>
            </a:r>
            <a:r>
              <a:rPr lang="en-US" altLang="en-US" sz="2400" i="1" dirty="0"/>
              <a:t>two</a:t>
            </a:r>
            <a:r>
              <a:rPr lang="en-US" altLang="en-US" sz="2400" dirty="0"/>
              <a:t> subscripts to store a </a:t>
            </a:r>
            <a:r>
              <a:rPr lang="en-US" altLang="en-US" sz="2400" i="1" dirty="0"/>
              <a:t>2D</a:t>
            </a:r>
            <a:r>
              <a:rPr lang="en-US" altLang="en-US" sz="2400" dirty="0"/>
              <a:t> array.</a:t>
            </a:r>
          </a:p>
          <a:p>
            <a:pPr algn="ctr" eaLnBrk="1" hangingPunct="1">
              <a:buFontTx/>
              <a:buNone/>
            </a:pPr>
            <a:endParaRPr lang="en-US" altLang="en-US" sz="2400" dirty="0"/>
          </a:p>
          <a:p>
            <a:pPr eaLnBrk="1" hangingPunct="1">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const</a:t>
            </a: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COUNTRIES = 8;</a:t>
            </a:r>
            <a:br>
              <a:rPr lang="en-US" altLang="en-US" sz="2400" b="1" dirty="0">
                <a:latin typeface="Courier New" panose="02070309020205020404" pitchFamily="49" charset="0"/>
              </a:rPr>
            </a:br>
            <a:r>
              <a:rPr lang="en-US" altLang="en-US" sz="2400" b="1" dirty="0">
                <a:latin typeface="Courier New" panose="02070309020205020404" pitchFamily="49" charset="0"/>
              </a:rPr>
              <a:t>      </a:t>
            </a:r>
            <a:r>
              <a:rPr lang="en-US" altLang="en-US" sz="2400" b="1" dirty="0" err="1">
                <a:latin typeface="Courier New" panose="02070309020205020404" pitchFamily="49" charset="0"/>
              </a:rPr>
              <a:t>const</a:t>
            </a: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MEDALS = 3;</a:t>
            </a:r>
            <a:br>
              <a:rPr lang="en-US" altLang="en-US" sz="2400" b="1" dirty="0">
                <a:latin typeface="Courier New" panose="02070309020205020404" pitchFamily="49" charset="0"/>
              </a:rPr>
            </a:b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counts[COUNTRIES][MEDALS];</a:t>
            </a:r>
          </a:p>
          <a:p>
            <a:pPr eaLnBrk="1" hangingPunct="1">
              <a:buFontTx/>
              <a:buNone/>
            </a:pPr>
            <a:endParaRPr lang="en-US" altLang="en-US" sz="2400" b="1" dirty="0">
              <a:latin typeface="Courier New" panose="02070309020205020404" pitchFamily="49" charset="0"/>
            </a:endParaRPr>
          </a:p>
          <a:p>
            <a:pPr marL="0" indent="0" eaLnBrk="1" hangingPunct="1">
              <a:buNone/>
            </a:pPr>
            <a:r>
              <a:rPr lang="en-US" altLang="en-US" sz="2400" dirty="0">
                <a:latin typeface="Arial" panose="020B0604020202020204" pitchFamily="34" charset="0"/>
              </a:rPr>
              <a:t>An array with 8 rows and 3 columns is suitable for storing our medal count data.</a:t>
            </a:r>
          </a:p>
          <a:p>
            <a:pPr eaLnBrk="1" hangingPunct="1">
              <a:buFontTx/>
              <a:buNone/>
            </a:pPr>
            <a:endParaRPr lang="en-US" altLang="en-US" sz="2400" b="1" dirty="0">
              <a:latin typeface="Courier New" panose="02070309020205020404" pitchFamily="49" charset="0"/>
            </a:endParaRPr>
          </a:p>
        </p:txBody>
      </p:sp>
      <p:sp>
        <p:nvSpPr>
          <p:cNvPr id="275460" name="Rectangle 3"/>
          <p:cNvSpPr>
            <a:spLocks noGrp="1" noChangeArrowheads="1"/>
          </p:cNvSpPr>
          <p:nvPr>
            <p:ph type="title"/>
          </p:nvPr>
        </p:nvSpPr>
        <p:spPr/>
        <p:txBody>
          <a:bodyPr/>
          <a:lstStyle/>
          <a:p>
            <a:pPr eaLnBrk="1" hangingPunct="1"/>
            <a:r>
              <a:rPr lang="en-US" altLang="en-US"/>
              <a:t>Defining Two-Dimensional Arrays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77507" name="Rectangle 2"/>
          <p:cNvSpPr>
            <a:spLocks noGrp="1" noChangeArrowheads="1"/>
          </p:cNvSpPr>
          <p:nvPr>
            <p:ph type="body" idx="1"/>
          </p:nvPr>
        </p:nvSpPr>
        <p:spPr>
          <a:xfrm>
            <a:off x="457200" y="823912"/>
            <a:ext cx="8229600" cy="5500688"/>
          </a:xfrm>
        </p:spPr>
        <p:txBody>
          <a:bodyPr/>
          <a:lstStyle/>
          <a:p>
            <a:pPr eaLnBrk="1" hangingPunct="1">
              <a:lnSpc>
                <a:spcPct val="90000"/>
              </a:lnSpc>
              <a:buNone/>
            </a:pPr>
            <a:r>
              <a:rPr lang="en-US" altLang="en-US" sz="2400" dirty="0"/>
              <a:t>Just as with one-dimensional arrays, you </a:t>
            </a:r>
            <a:r>
              <a:rPr lang="en-US" altLang="en-US" sz="2400" i="1" dirty="0"/>
              <a:t>cannot</a:t>
            </a:r>
            <a:r>
              <a:rPr lang="en-US" altLang="en-US" sz="2400" dirty="0"/>
              <a:t> change the size of a two-dimensional array once it has been defined.</a:t>
            </a:r>
          </a:p>
          <a:p>
            <a:pPr eaLnBrk="1" hangingPunct="1">
              <a:lnSpc>
                <a:spcPct val="90000"/>
              </a:lnSpc>
              <a:buFontTx/>
              <a:buNone/>
            </a:pPr>
            <a:r>
              <a:rPr lang="en-US" altLang="en-US" sz="2400" dirty="0"/>
              <a:t>But you can initialize a 2-D array:</a:t>
            </a:r>
          </a:p>
          <a:p>
            <a:pPr algn="ctr" eaLnBrk="1" hangingPunct="1">
              <a:lnSpc>
                <a:spcPct val="90000"/>
              </a:lnSpc>
              <a:buFontTx/>
              <a:buNone/>
            </a:pPr>
            <a:endParaRPr lang="en-US" altLang="en-US" sz="2400" dirty="0">
              <a:latin typeface="StempelGaramond-Roman" charset="0"/>
            </a:endParaRPr>
          </a:p>
          <a:p>
            <a:pPr eaLnBrk="1" hangingPunct="1">
              <a:spcBef>
                <a:spcPts val="0"/>
              </a:spcBef>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counts[COUNTRIES][MEDALS] = </a:t>
            </a:r>
          </a:p>
          <a:p>
            <a:pPr eaLnBrk="1" hangingPunct="1">
              <a:spcBef>
                <a:spcPts val="0"/>
              </a:spcBef>
              <a:buFontTx/>
              <a:buNone/>
            </a:pPr>
            <a:r>
              <a:rPr lang="en-US" altLang="en-US" sz="2400" b="1" dirty="0">
                <a:latin typeface="Courier New" panose="02070309020205020404" pitchFamily="49" charset="0"/>
              </a:rPr>
              <a:t>   { </a:t>
            </a:r>
          </a:p>
          <a:p>
            <a:pPr eaLnBrk="1" hangingPunct="1">
              <a:spcBef>
                <a:spcPts val="0"/>
              </a:spcBef>
              <a:buFontTx/>
              <a:buNone/>
            </a:pPr>
            <a:r>
              <a:rPr lang="en-US" altLang="en-US" sz="2400" b="1" dirty="0">
                <a:latin typeface="Courier New" panose="02070309020205020404" pitchFamily="49" charset="0"/>
              </a:rPr>
              <a:t>      { 0, 3, 0 },</a:t>
            </a:r>
          </a:p>
          <a:p>
            <a:pPr eaLnBrk="1" hangingPunct="1">
              <a:spcBef>
                <a:spcPts val="0"/>
              </a:spcBef>
              <a:buFontTx/>
              <a:buNone/>
            </a:pPr>
            <a:r>
              <a:rPr lang="en-US" altLang="en-US" sz="2400" b="1" dirty="0">
                <a:latin typeface="Courier New" panose="02070309020205020404" pitchFamily="49" charset="0"/>
              </a:rPr>
              <a:t>      { 0, 0, 1 }, </a:t>
            </a:r>
          </a:p>
          <a:p>
            <a:pPr eaLnBrk="1" hangingPunct="1">
              <a:spcBef>
                <a:spcPts val="0"/>
              </a:spcBef>
              <a:buFontTx/>
              <a:buNone/>
            </a:pPr>
            <a:r>
              <a:rPr lang="en-US" altLang="en-US" sz="2400" b="1" dirty="0">
                <a:latin typeface="Courier New" panose="02070309020205020404" pitchFamily="49" charset="0"/>
              </a:rPr>
              <a:t>      { 0, 0, 1 }, </a:t>
            </a:r>
          </a:p>
          <a:p>
            <a:pPr eaLnBrk="1" hangingPunct="1">
              <a:spcBef>
                <a:spcPts val="0"/>
              </a:spcBef>
              <a:buFontTx/>
              <a:buNone/>
            </a:pPr>
            <a:r>
              <a:rPr lang="en-US" altLang="en-US" sz="2400" b="1" dirty="0">
                <a:latin typeface="Courier New" panose="02070309020205020404" pitchFamily="49" charset="0"/>
              </a:rPr>
              <a:t>      { 1, 0, 0 }, </a:t>
            </a:r>
          </a:p>
          <a:p>
            <a:pPr eaLnBrk="1" hangingPunct="1">
              <a:spcBef>
                <a:spcPts val="0"/>
              </a:spcBef>
              <a:buFontTx/>
              <a:buNone/>
            </a:pPr>
            <a:r>
              <a:rPr lang="en-US" altLang="en-US" sz="2400" b="1" dirty="0">
                <a:latin typeface="Courier New" panose="02070309020205020404" pitchFamily="49" charset="0"/>
              </a:rPr>
              <a:t>      { 0, 0, 1 }, </a:t>
            </a:r>
          </a:p>
          <a:p>
            <a:pPr eaLnBrk="1" hangingPunct="1">
              <a:spcBef>
                <a:spcPts val="0"/>
              </a:spcBef>
              <a:buFontTx/>
              <a:buNone/>
            </a:pPr>
            <a:r>
              <a:rPr lang="en-US" altLang="en-US" sz="2400" b="1" dirty="0">
                <a:latin typeface="Courier New" panose="02070309020205020404" pitchFamily="49" charset="0"/>
              </a:rPr>
              <a:t>      { 3, 1, 1 },</a:t>
            </a:r>
          </a:p>
          <a:p>
            <a:pPr eaLnBrk="1" hangingPunct="1">
              <a:spcBef>
                <a:spcPts val="0"/>
              </a:spcBef>
              <a:buFontTx/>
              <a:buNone/>
            </a:pPr>
            <a:r>
              <a:rPr lang="en-US" altLang="en-US" sz="2400" b="1" dirty="0">
                <a:latin typeface="Courier New" panose="02070309020205020404" pitchFamily="49" charset="0"/>
              </a:rPr>
              <a:t>      { 0, 1, 0 }</a:t>
            </a:r>
          </a:p>
          <a:p>
            <a:pPr eaLnBrk="1" hangingPunct="1">
              <a:spcBef>
                <a:spcPts val="0"/>
              </a:spcBef>
              <a:buFontTx/>
              <a:buNone/>
            </a:pPr>
            <a:r>
              <a:rPr lang="en-US" altLang="en-US" sz="2400" b="1" dirty="0">
                <a:latin typeface="Courier New" panose="02070309020205020404" pitchFamily="49" charset="0"/>
              </a:rPr>
              <a:t>      { 1, 0, 1 }</a:t>
            </a:r>
          </a:p>
          <a:p>
            <a:pPr eaLnBrk="1" hangingPunct="1">
              <a:spcBef>
                <a:spcPts val="0"/>
              </a:spcBef>
              <a:buFontTx/>
              <a:buNone/>
            </a:pPr>
            <a:r>
              <a:rPr lang="en-US" altLang="en-US" sz="2400" b="1" dirty="0">
                <a:latin typeface="Courier New" panose="02070309020205020404" pitchFamily="49" charset="0"/>
              </a:rPr>
              <a:t>   }; </a:t>
            </a:r>
          </a:p>
        </p:txBody>
      </p:sp>
      <p:sp>
        <p:nvSpPr>
          <p:cNvPr id="277508" name="Rectangle 3"/>
          <p:cNvSpPr>
            <a:spLocks noGrp="1" noChangeArrowheads="1"/>
          </p:cNvSpPr>
          <p:nvPr>
            <p:ph type="title"/>
          </p:nvPr>
        </p:nvSpPr>
        <p:spPr>
          <a:xfrm>
            <a:off x="0" y="152400"/>
            <a:ext cx="9144000" cy="533400"/>
          </a:xfrm>
        </p:spPr>
        <p:txBody>
          <a:bodyPr/>
          <a:lstStyle/>
          <a:p>
            <a:pPr eaLnBrk="1" hangingPunct="1"/>
            <a:r>
              <a:rPr lang="en-US" altLang="en-US"/>
              <a:t>Defining Two-Dimensional Arrays – Initializing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Check: Declaring 2D Arrays</a:t>
            </a:r>
          </a:p>
        </p:txBody>
      </p:sp>
      <p:sp>
        <p:nvSpPr>
          <p:cNvPr id="3" name="Content Placeholder 2"/>
          <p:cNvSpPr>
            <a:spLocks noGrp="1"/>
          </p:cNvSpPr>
          <p:nvPr>
            <p:ph idx="1"/>
          </p:nvPr>
        </p:nvSpPr>
        <p:spPr>
          <a:xfrm>
            <a:off x="304800" y="1017588"/>
            <a:ext cx="8229600" cy="4525962"/>
          </a:xfrm>
        </p:spPr>
        <p:txBody>
          <a:bodyPr/>
          <a:lstStyle/>
          <a:p>
            <a:pPr marL="0" indent="0">
              <a:buNone/>
            </a:pPr>
            <a:r>
              <a:rPr lang="en-US" sz="2000" dirty="0"/>
              <a:t>Write the code statement to declare an array </a:t>
            </a:r>
            <a:r>
              <a:rPr lang="en-US" sz="2000" dirty="0">
                <a:latin typeface="Courier New" panose="02070309020205020404" pitchFamily="49" charset="0"/>
                <a:cs typeface="Courier New" panose="02070309020205020404" pitchFamily="49" charset="0"/>
              </a:rPr>
              <a:t>"a" </a:t>
            </a:r>
            <a:r>
              <a:rPr lang="en-US" sz="2000" dirty="0"/>
              <a:t>of integers with the specified properties. </a:t>
            </a:r>
          </a:p>
          <a:p>
            <a:pPr marL="0" indent="0">
              <a:buNone/>
            </a:pPr>
            <a:endParaRPr lang="en-US" sz="2000" dirty="0"/>
          </a:p>
          <a:p>
            <a:pPr marL="0" indent="0">
              <a:buNone/>
            </a:pPr>
            <a:r>
              <a:rPr lang="en-US" sz="2000" dirty="0"/>
              <a:t>Initialize elements to zero unless otherwise specified.</a:t>
            </a:r>
          </a:p>
          <a:p>
            <a:pPr marL="0" indent="0">
              <a:buNone/>
            </a:pPr>
            <a:endParaRPr lang="en-US" sz="2000" dirty="0"/>
          </a:p>
          <a:p>
            <a:pPr marL="457200" indent="-457200">
              <a:buFont typeface="+mj-lt"/>
              <a:buAutoNum type="arabicPeriod"/>
            </a:pPr>
            <a:r>
              <a:rPr lang="en-US" sz="2000" dirty="0"/>
              <a:t>With 3 rows and 2 columns:</a:t>
            </a:r>
          </a:p>
          <a:p>
            <a:pPr marL="457200" indent="-457200">
              <a:buFont typeface="+mj-lt"/>
              <a:buAutoNum type="arabicPeriod"/>
            </a:pPr>
            <a:endParaRPr lang="en-US" sz="2000" dirty="0"/>
          </a:p>
          <a:p>
            <a:pPr marL="457200" indent="-457200">
              <a:buFont typeface="+mj-lt"/>
              <a:buAutoNum type="arabicPeriod"/>
            </a:pPr>
            <a:r>
              <a:rPr lang="en-US" sz="2000" dirty="0"/>
              <a:t>With 2 rows and 3 columns:</a:t>
            </a:r>
          </a:p>
          <a:p>
            <a:pPr marL="457200" indent="-457200">
              <a:buFont typeface="+mj-lt"/>
              <a:buAutoNum type="arabicPeriod"/>
            </a:pPr>
            <a:endParaRPr lang="en-US" sz="2000" dirty="0"/>
          </a:p>
          <a:p>
            <a:pPr marL="457200" indent="-457200">
              <a:buFont typeface="+mj-lt"/>
              <a:buAutoNum type="arabicPeriod"/>
            </a:pPr>
            <a:r>
              <a:rPr lang="en-US" sz="2000" dirty="0"/>
              <a:t>With 2 rows and 2 columns, containing 1 when the row and column index are the same:</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61402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pic>
        <p:nvPicPr>
          <p:cNvPr id="36867" name="Picture 9" descr="Diagram of the array named values with 10 empty rectangular boxes all encompassed in another rectangle named val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72" y="1980803"/>
            <a:ext cx="328136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p:cNvSpPr>
            <a:spLocks noGrp="1" noChangeArrowheads="1"/>
          </p:cNvSpPr>
          <p:nvPr>
            <p:ph type="title"/>
          </p:nvPr>
        </p:nvSpPr>
        <p:spPr/>
        <p:txBody>
          <a:bodyPr/>
          <a:lstStyle/>
          <a:p>
            <a:pPr eaLnBrk="1" hangingPunct="1"/>
            <a:r>
              <a:rPr lang="en-US" altLang="en-US"/>
              <a:t>Using Arrays and Vectors</a:t>
            </a:r>
          </a:p>
        </p:txBody>
      </p:sp>
      <p:sp>
        <p:nvSpPr>
          <p:cNvPr id="36869" name="Rectangle 3"/>
          <p:cNvSpPr>
            <a:spLocks noGrp="1" noChangeArrowheads="1"/>
          </p:cNvSpPr>
          <p:nvPr>
            <p:ph type="body" idx="1"/>
          </p:nvPr>
        </p:nvSpPr>
        <p:spPr>
          <a:xfrm>
            <a:off x="-7937" y="751681"/>
            <a:ext cx="9144000" cy="1169988"/>
          </a:xfrm>
          <a:noFill/>
        </p:spPr>
        <p:txBody>
          <a:bodyPr/>
          <a:lstStyle/>
          <a:p>
            <a:pPr algn="ctr" eaLnBrk="1" hangingPunct="1">
              <a:lnSpc>
                <a:spcPct val="80000"/>
              </a:lnSpc>
              <a:buFontTx/>
              <a:buNone/>
            </a:pPr>
            <a:r>
              <a:rPr lang="en-US" altLang="en-US" sz="2400" dirty="0"/>
              <a:t>You can easily visit each element in an array or in a </a:t>
            </a:r>
            <a:r>
              <a:rPr lang="en-US" altLang="en-US" sz="2400" dirty="0">
                <a:latin typeface="Courier New" panose="02070309020205020404" pitchFamily="49" charset="0"/>
                <a:cs typeface="Courier New" panose="02070309020205020404" pitchFamily="49" charset="0"/>
              </a:rPr>
              <a:t>vector</a:t>
            </a:r>
            <a:r>
              <a:rPr lang="en-US" altLang="en-US" sz="2400" dirty="0"/>
              <a:t>,</a:t>
            </a:r>
          </a:p>
          <a:p>
            <a:pPr algn="ctr" eaLnBrk="1" hangingPunct="1">
              <a:lnSpc>
                <a:spcPct val="80000"/>
              </a:lnSpc>
              <a:buFontTx/>
              <a:buNone/>
            </a:pPr>
            <a:r>
              <a:rPr lang="en-US" altLang="en-US" sz="2400" dirty="0"/>
              <a:t>checking and updating a variable holding the current maximum</a:t>
            </a:r>
          </a:p>
          <a:p>
            <a:pPr algn="ctr" eaLnBrk="1" hangingPunct="1">
              <a:lnSpc>
                <a:spcPct val="80000"/>
              </a:lnSpc>
              <a:buFontTx/>
              <a:buNone/>
            </a:pPr>
            <a:r>
              <a:rPr lang="en-US" altLang="en-US" sz="2400" dirty="0"/>
              <a:t>Arrays store data with a single name and a subscript, like in math vectors.</a:t>
            </a:r>
          </a:p>
        </p:txBody>
      </p:sp>
      <p:sp>
        <p:nvSpPr>
          <p:cNvPr id="1236997" name="Text Box 5"/>
          <p:cNvSpPr txBox="1">
            <a:spLocks noChangeArrowheads="1"/>
          </p:cNvSpPr>
          <p:nvPr/>
        </p:nvSpPr>
        <p:spPr bwMode="auto">
          <a:xfrm>
            <a:off x="3936125" y="2507849"/>
            <a:ext cx="5207875" cy="400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50000"/>
              </a:spcBef>
            </a:pPr>
            <a:r>
              <a:rPr lang="en-US" altLang="en-US" sz="2400" b="0" dirty="0">
                <a:solidFill>
                  <a:srgbClr val="000000"/>
                </a:solidFill>
                <a:latin typeface="Arial"/>
              </a:rPr>
              <a:t>We can declare an array as:</a:t>
            </a:r>
          </a:p>
          <a:p>
            <a:pPr algn="l" eaLnBrk="1" hangingPunct="1">
              <a:spcBef>
                <a:spcPct val="50000"/>
              </a:spcBef>
            </a:pPr>
            <a:r>
              <a:rPr lang="en-US" altLang="en-US" sz="2400" b="0" dirty="0">
                <a:cs typeface="Courier New" panose="02070309020205020404" pitchFamily="49" charset="0"/>
              </a:rPr>
              <a:t>    double values[10];</a:t>
            </a:r>
          </a:p>
          <a:p>
            <a:pPr algn="l" eaLnBrk="1" hangingPunct="1">
              <a:spcBef>
                <a:spcPct val="50000"/>
              </a:spcBef>
            </a:pPr>
            <a:endParaRPr lang="en-US" altLang="en-US" sz="2400" b="0" dirty="0">
              <a:cs typeface="Courier New" panose="02070309020205020404" pitchFamily="49" charset="0"/>
            </a:endParaRPr>
          </a:p>
          <a:p>
            <a:pPr algn="l" eaLnBrk="1" hangingPunct="1"/>
            <a:r>
              <a:rPr lang="en-US" altLang="en-US" sz="2400" dirty="0"/>
              <a:t>An “array of double”	</a:t>
            </a:r>
          </a:p>
          <a:p>
            <a:pPr algn="l" eaLnBrk="1" hangingPunct="1"/>
            <a:endParaRPr lang="en-US" altLang="en-US" sz="2400" dirty="0"/>
          </a:p>
          <a:p>
            <a:pPr algn="l" eaLnBrk="1" hangingPunct="1"/>
            <a:r>
              <a:rPr lang="en-US" altLang="en-US" sz="2400" dirty="0"/>
              <a:t>Ten elements of double type</a:t>
            </a:r>
            <a:br>
              <a:rPr lang="en-US" altLang="en-US" sz="2400" dirty="0"/>
            </a:br>
            <a:r>
              <a:rPr lang="en-US" altLang="en-US" sz="2400" dirty="0"/>
              <a:t>stored under one name as an array.</a:t>
            </a:r>
          </a:p>
          <a:p>
            <a:pPr algn="l" eaLnBrk="1" hangingPunct="1">
              <a:spcBef>
                <a:spcPct val="50000"/>
              </a:spcBef>
            </a:pPr>
            <a:endParaRPr lang="en-US" altLang="en-US" sz="2400" b="0" dirty="0">
              <a:cs typeface="Courier New" panose="02070309020205020404" pitchFamily="49" charset="0"/>
            </a:endParaRPr>
          </a:p>
          <a:p>
            <a:pPr algn="l" eaLnBrk="1" hangingPunct="1">
              <a:spcBef>
                <a:spcPct val="50000"/>
              </a:spcBef>
            </a:pPr>
            <a:endParaRPr lang="en-US" altLang="en-US" sz="2400" b="0" dirty="0">
              <a:latin typeface="+mj-l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pic>
        <p:nvPicPr>
          <p:cNvPr id="280579" name="Picture 4" descr="ch06_2D-access"/>
          <p:cNvPicPr>
            <a:picLocks noChangeAspect="1" noChangeArrowheads="1"/>
          </p:cNvPicPr>
          <p:nvPr/>
        </p:nvPicPr>
        <p:blipFill>
          <a:blip r:embed="rId2">
            <a:lum bright="-18000" contrast="26000"/>
            <a:extLst>
              <a:ext uri="{28A0092B-C50C-407E-A947-70E740481C1C}">
                <a14:useLocalDpi xmlns:a14="http://schemas.microsoft.com/office/drawing/2010/main" val="0"/>
              </a:ext>
            </a:extLst>
          </a:blip>
          <a:srcRect/>
          <a:stretch>
            <a:fillRect/>
          </a:stretch>
        </p:blipFill>
        <p:spPr bwMode="auto">
          <a:xfrm>
            <a:off x="5120640" y="1003300"/>
            <a:ext cx="3913823" cy="323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80" name="Rectangle 2" descr="Graphic of 2D array matrix, showing 21 adjacent sqares arranged as 7 rows by 3 columns.  Rows are numbered 0 to 6 from the top, and columns 0 to 2 from the left."/>
          <p:cNvSpPr>
            <a:spLocks noGrp="1" noChangeArrowheads="1"/>
          </p:cNvSpPr>
          <p:nvPr>
            <p:ph type="body" idx="1"/>
          </p:nvPr>
        </p:nvSpPr>
        <p:spPr>
          <a:xfrm>
            <a:off x="219075" y="4288272"/>
            <a:ext cx="8924925" cy="1970982"/>
          </a:xfrm>
        </p:spPr>
        <p:txBody>
          <a:bodyPr/>
          <a:lstStyle/>
          <a:p>
            <a:pPr eaLnBrk="1" hangingPunct="1">
              <a:buFontTx/>
              <a:buNone/>
            </a:pPr>
            <a:r>
              <a:rPr lang="en-US" altLang="en-US" sz="1800" b="1" dirty="0">
                <a:latin typeface="Courier New" panose="02070309020205020404" pitchFamily="49" charset="0"/>
                <a:cs typeface="Courier New" panose="02070309020205020404" pitchFamily="49" charset="0"/>
              </a:rPr>
              <a:t>	// copy to value what is currently </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stored in the array at [3][1]</a:t>
            </a:r>
            <a:br>
              <a:rPr lang="en-US" altLang="en-US" sz="1800" b="1" dirty="0">
                <a:latin typeface="Courier New" panose="02070309020205020404" pitchFamily="49" charset="0"/>
                <a:cs typeface="Courier New" panose="02070309020205020404" pitchFamily="49" charset="0"/>
              </a:rPr>
            </a:b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value = counts[3][1];</a:t>
            </a:r>
          </a:p>
          <a:p>
            <a:pPr eaLnBrk="1" hangingPunct="1">
              <a:buFontTx/>
              <a:buNone/>
            </a:pPr>
            <a:endParaRPr lang="en-US" altLang="en-US" sz="1800" b="1" dirty="0">
              <a:latin typeface="Courier New" panose="02070309020205020404" pitchFamily="49" charset="0"/>
              <a:cs typeface="Courier New" panose="02070309020205020404" pitchFamily="49" charset="0"/>
            </a:endParaRPr>
          </a:p>
          <a:p>
            <a:pPr eaLnBrk="1" hangingPunct="1">
              <a:buFontTx/>
              <a:buNone/>
            </a:pPr>
            <a:r>
              <a:rPr lang="en-US" altLang="en-US" sz="1800" b="1" dirty="0">
                <a:latin typeface="Courier New" panose="02070309020205020404" pitchFamily="49" charset="0"/>
                <a:cs typeface="Courier New" panose="02070309020205020404" pitchFamily="49" charset="0"/>
              </a:rPr>
              <a:t>	// Then set that position in the array to 8</a:t>
            </a:r>
          </a:p>
          <a:p>
            <a:pPr eaLnBrk="1" hangingPunct="1">
              <a:buFontTx/>
              <a:buNone/>
            </a:pPr>
            <a:r>
              <a:rPr lang="en-US" altLang="en-US" sz="1800" b="1" dirty="0">
                <a:latin typeface="Courier New" panose="02070309020205020404" pitchFamily="49" charset="0"/>
                <a:cs typeface="Courier New" panose="02070309020205020404" pitchFamily="49" charset="0"/>
              </a:rPr>
              <a:t>	counts[3][1] = 8;</a:t>
            </a:r>
          </a:p>
          <a:p>
            <a:pPr eaLnBrk="1" hangingPunct="1">
              <a:buFontTx/>
              <a:buNone/>
            </a:pPr>
            <a:endParaRPr lang="en-US" altLang="en-US" sz="1800" b="1" dirty="0">
              <a:latin typeface="Courier New" panose="02070309020205020404" pitchFamily="49" charset="0"/>
              <a:cs typeface="Courier New" panose="02070309020205020404" pitchFamily="49" charset="0"/>
            </a:endParaRPr>
          </a:p>
        </p:txBody>
      </p:sp>
      <p:sp>
        <p:nvSpPr>
          <p:cNvPr id="280581" name="Rectangle 3"/>
          <p:cNvSpPr>
            <a:spLocks noGrp="1" noChangeArrowheads="1"/>
          </p:cNvSpPr>
          <p:nvPr>
            <p:ph type="title"/>
          </p:nvPr>
        </p:nvSpPr>
        <p:spPr>
          <a:xfrm>
            <a:off x="0" y="152400"/>
            <a:ext cx="9144000" cy="533400"/>
          </a:xfrm>
        </p:spPr>
        <p:txBody>
          <a:bodyPr/>
          <a:lstStyle/>
          <a:p>
            <a:pPr eaLnBrk="1" hangingPunct="1"/>
            <a:r>
              <a:rPr lang="en-US" altLang="en-US" dirty="0"/>
              <a:t>Two-Dimensional Arrays – Accessing Elements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83651" name="Rectangle 2"/>
          <p:cNvSpPr>
            <a:spLocks noGrp="1" noChangeArrowheads="1"/>
          </p:cNvSpPr>
          <p:nvPr>
            <p:ph type="body" idx="1"/>
          </p:nvPr>
        </p:nvSpPr>
        <p:spPr>
          <a:xfrm>
            <a:off x="388938" y="984250"/>
            <a:ext cx="8755062" cy="5500688"/>
          </a:xfrm>
        </p:spPr>
        <p:txBody>
          <a:bodyPr/>
          <a:lstStyle/>
          <a:p>
            <a:pPr eaLnBrk="1" hangingPunct="1">
              <a:lnSpc>
                <a:spcPct val="80000"/>
              </a:lnSpc>
              <a:buFontTx/>
              <a:buNone/>
            </a:pPr>
            <a:r>
              <a:rPr lang="en-US" altLang="en-US" sz="2400" b="1" dirty="0">
                <a:latin typeface="Courier New" panose="02070309020205020404" pitchFamily="49" charset="0"/>
              </a:rPr>
              <a:t>for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0;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&lt; COUNTRIES; </a:t>
            </a:r>
            <a:r>
              <a:rPr lang="en-US" altLang="en-US" sz="2400" b="1" dirty="0" err="1">
                <a:latin typeface="Courier New" panose="02070309020205020404" pitchFamily="49" charset="0"/>
              </a:rPr>
              <a:t>i</a:t>
            </a:r>
            <a:r>
              <a:rPr lang="en-US" altLang="en-US" sz="2400" b="1" dirty="0">
                <a:latin typeface="Courier New" panose="02070309020205020404" pitchFamily="49" charset="0"/>
              </a:rPr>
              <a:t>++)</a:t>
            </a:r>
          </a:p>
          <a:p>
            <a:pPr eaLnBrk="1" hangingPunct="1">
              <a:lnSpc>
                <a:spcPct val="80000"/>
              </a:lnSpc>
              <a:buFontTx/>
              <a:buNone/>
            </a:pPr>
            <a:r>
              <a:rPr lang="en-US" altLang="en-US" sz="2400" b="1" dirty="0">
                <a:latin typeface="Courier New" panose="02070309020205020404" pitchFamily="49" charset="0"/>
              </a:rPr>
              <a:t>{</a:t>
            </a:r>
          </a:p>
          <a:p>
            <a:pPr eaLnBrk="1" hangingPunct="1">
              <a:lnSpc>
                <a:spcPct val="80000"/>
              </a:lnSpc>
              <a:buFontTx/>
              <a:buNone/>
            </a:pPr>
            <a:r>
              <a:rPr lang="en-US" altLang="en-US" sz="2400" b="1" dirty="0">
                <a:latin typeface="Courier New" panose="02070309020205020404" pitchFamily="49" charset="0"/>
              </a:rPr>
              <a:t>   // Process the </a:t>
            </a:r>
            <a:r>
              <a:rPr lang="en-US" altLang="en-US" sz="2400" b="1" dirty="0" err="1">
                <a:latin typeface="Courier New" panose="02070309020205020404" pitchFamily="49" charset="0"/>
              </a:rPr>
              <a:t>ith</a:t>
            </a:r>
            <a:r>
              <a:rPr lang="en-US" altLang="en-US" sz="2400" b="1" dirty="0">
                <a:latin typeface="Courier New" panose="02070309020205020404" pitchFamily="49" charset="0"/>
              </a:rPr>
              <a:t> row</a:t>
            </a:r>
          </a:p>
          <a:p>
            <a:pPr eaLnBrk="1" hangingPunct="1">
              <a:lnSpc>
                <a:spcPct val="80000"/>
              </a:lnSpc>
              <a:buFontTx/>
              <a:buNone/>
            </a:pPr>
            <a:r>
              <a:rPr lang="en-US" altLang="en-US" sz="2400" b="1" dirty="0">
                <a:latin typeface="Courier New" panose="02070309020205020404" pitchFamily="49" charset="0"/>
              </a:rPr>
              <a:t>   for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j = 0; j &lt; MEDALS; </a:t>
            </a:r>
            <a:r>
              <a:rPr lang="en-US" altLang="en-US" sz="2400" b="1" dirty="0" err="1">
                <a:latin typeface="Courier New" panose="02070309020205020404" pitchFamily="49" charset="0"/>
              </a:rPr>
              <a:t>j++</a:t>
            </a:r>
            <a:r>
              <a:rPr lang="en-US" altLang="en-US" sz="2400" b="1" dirty="0">
                <a:latin typeface="Courier New" panose="02070309020205020404" pitchFamily="49" charset="0"/>
              </a:rPr>
              <a:t>)</a:t>
            </a:r>
          </a:p>
          <a:p>
            <a:pPr eaLnBrk="1" hangingPunct="1">
              <a:lnSpc>
                <a:spcPct val="80000"/>
              </a:lnSpc>
              <a:buFontTx/>
              <a:buNone/>
            </a:pPr>
            <a:r>
              <a:rPr lang="en-US" altLang="en-US" sz="2400" b="1" dirty="0">
                <a:latin typeface="Courier New" panose="02070309020205020404" pitchFamily="49" charset="0"/>
              </a:rPr>
              <a:t>   {</a:t>
            </a:r>
          </a:p>
          <a:p>
            <a:pPr eaLnBrk="1" hangingPunct="1">
              <a:lnSpc>
                <a:spcPct val="80000"/>
              </a:lnSpc>
              <a:buFontTx/>
              <a:buNone/>
            </a:pPr>
            <a:r>
              <a:rPr lang="en-US" altLang="en-US" sz="2400" b="1" dirty="0">
                <a:latin typeface="Courier New" panose="02070309020205020404" pitchFamily="49" charset="0"/>
              </a:rPr>
              <a:t>      // Process the </a:t>
            </a:r>
            <a:r>
              <a:rPr lang="en-US" altLang="en-US" sz="2400" b="1" dirty="0" err="1">
                <a:latin typeface="Courier New" panose="02070309020205020404" pitchFamily="49" charset="0"/>
              </a:rPr>
              <a:t>jth</a:t>
            </a:r>
            <a:r>
              <a:rPr lang="en-US" altLang="en-US" sz="2400" b="1" dirty="0">
                <a:latin typeface="Courier New" panose="02070309020205020404" pitchFamily="49" charset="0"/>
              </a:rPr>
              <a:t> column in the </a:t>
            </a:r>
            <a:r>
              <a:rPr lang="en-US" altLang="en-US" sz="2400" b="1" dirty="0" err="1">
                <a:latin typeface="Courier New" panose="02070309020205020404" pitchFamily="49" charset="0"/>
              </a:rPr>
              <a:t>ith</a:t>
            </a:r>
            <a:r>
              <a:rPr lang="en-US" altLang="en-US" sz="2400" b="1" dirty="0">
                <a:latin typeface="Courier New" panose="02070309020205020404" pitchFamily="49" charset="0"/>
              </a:rPr>
              <a:t> row</a:t>
            </a:r>
          </a:p>
          <a:p>
            <a:pPr eaLnBrk="1" hangingPunct="1">
              <a:lnSpc>
                <a:spcPct val="80000"/>
              </a:lnSpc>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cout</a:t>
            </a:r>
            <a:r>
              <a:rPr lang="en-US" altLang="en-US" sz="2400" b="1" dirty="0">
                <a:latin typeface="Courier New" panose="02070309020205020404" pitchFamily="49" charset="0"/>
              </a:rPr>
              <a:t> &lt;&lt; </a:t>
            </a:r>
            <a:r>
              <a:rPr lang="en-US" altLang="en-US" sz="2400" b="1" dirty="0" err="1">
                <a:latin typeface="Courier New" panose="02070309020205020404" pitchFamily="49" charset="0"/>
              </a:rPr>
              <a:t>setw</a:t>
            </a:r>
            <a:r>
              <a:rPr lang="en-US" altLang="en-US" sz="2400" b="1" dirty="0">
                <a:latin typeface="Courier New" panose="02070309020205020404" pitchFamily="49" charset="0"/>
              </a:rPr>
              <a:t>(8) &lt;&lt; counts[</a:t>
            </a:r>
            <a:r>
              <a:rPr lang="en-US" altLang="en-US" sz="2400" b="1" dirty="0" err="1">
                <a:latin typeface="Courier New" panose="02070309020205020404" pitchFamily="49" charset="0"/>
              </a:rPr>
              <a:t>i</a:t>
            </a:r>
            <a:r>
              <a:rPr lang="en-US" altLang="en-US" sz="2400" b="1" dirty="0">
                <a:latin typeface="Courier New" panose="02070309020205020404" pitchFamily="49" charset="0"/>
              </a:rPr>
              <a:t>][j];</a:t>
            </a:r>
          </a:p>
          <a:p>
            <a:pPr eaLnBrk="1" hangingPunct="1">
              <a:lnSpc>
                <a:spcPct val="80000"/>
              </a:lnSpc>
              <a:buFontTx/>
              <a:buNone/>
            </a:pPr>
            <a:r>
              <a:rPr lang="en-US" altLang="en-US" sz="2400" b="1" dirty="0">
                <a:latin typeface="Courier New" panose="02070309020205020404" pitchFamily="49" charset="0"/>
              </a:rPr>
              <a:t>   }</a:t>
            </a:r>
          </a:p>
          <a:p>
            <a:pPr eaLnBrk="1" hangingPunct="1">
              <a:lnSpc>
                <a:spcPct val="80000"/>
              </a:lnSpc>
              <a:buFontTx/>
              <a:buNone/>
            </a:pPr>
            <a:r>
              <a:rPr lang="en-US" altLang="en-US" sz="2400" b="1" dirty="0">
                <a:latin typeface="Courier New" panose="02070309020205020404" pitchFamily="49" charset="0"/>
              </a:rPr>
              <a:t>   // Start a new line at the end of the row</a:t>
            </a:r>
          </a:p>
          <a:p>
            <a:pPr eaLnBrk="1" hangingPunct="1">
              <a:lnSpc>
                <a:spcPct val="80000"/>
              </a:lnSpc>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cout</a:t>
            </a:r>
            <a:r>
              <a:rPr lang="en-US" altLang="en-US" sz="2400" b="1" dirty="0">
                <a:latin typeface="Courier New" panose="02070309020205020404" pitchFamily="49" charset="0"/>
              </a:rPr>
              <a:t> &lt;&lt; </a:t>
            </a:r>
            <a:r>
              <a:rPr lang="en-US" altLang="en-US" sz="2400" b="1" dirty="0" err="1">
                <a:latin typeface="Courier New" panose="02070309020205020404" pitchFamily="49" charset="0"/>
              </a:rPr>
              <a:t>endl</a:t>
            </a:r>
            <a:r>
              <a:rPr lang="en-US" altLang="en-US" sz="2400" b="1" dirty="0">
                <a:latin typeface="Courier New" panose="02070309020205020404" pitchFamily="49" charset="0"/>
              </a:rPr>
              <a:t>;</a:t>
            </a:r>
          </a:p>
          <a:p>
            <a:pPr eaLnBrk="1" hangingPunct="1">
              <a:lnSpc>
                <a:spcPct val="80000"/>
              </a:lnSpc>
              <a:buFontTx/>
              <a:buNone/>
            </a:pPr>
            <a:r>
              <a:rPr lang="en-US" altLang="en-US" sz="2400" b="1" dirty="0">
                <a:latin typeface="Courier New" panose="02070309020205020404" pitchFamily="49" charset="0"/>
              </a:rPr>
              <a:t>}</a:t>
            </a:r>
          </a:p>
        </p:txBody>
      </p:sp>
      <p:sp>
        <p:nvSpPr>
          <p:cNvPr id="283652" name="Rectangle 3"/>
          <p:cNvSpPr>
            <a:spLocks noGrp="1" noChangeArrowheads="1"/>
          </p:cNvSpPr>
          <p:nvPr>
            <p:ph type="title"/>
          </p:nvPr>
        </p:nvSpPr>
        <p:spPr>
          <a:xfrm>
            <a:off x="0" y="152400"/>
            <a:ext cx="9144000" cy="533400"/>
          </a:xfrm>
        </p:spPr>
        <p:txBody>
          <a:bodyPr/>
          <a:lstStyle/>
          <a:p>
            <a:pPr eaLnBrk="1" hangingPunct="1"/>
            <a:r>
              <a:rPr lang="en-US" altLang="en-US" dirty="0"/>
              <a:t>Nested Loop to Print All Elements in a 2D Array</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98082" name="Rectangle 2"/>
          <p:cNvSpPr>
            <a:spLocks noGrp="1" noChangeArrowheads="1"/>
          </p:cNvSpPr>
          <p:nvPr>
            <p:ph type="body" idx="1"/>
          </p:nvPr>
        </p:nvSpPr>
        <p:spPr>
          <a:xfrm>
            <a:off x="158750" y="984250"/>
            <a:ext cx="8755063" cy="5500688"/>
          </a:xfrm>
        </p:spPr>
        <p:txBody>
          <a:bodyPr/>
          <a:lstStyle/>
          <a:p>
            <a:pPr algn="ctr" eaLnBrk="1" hangingPunct="1">
              <a:buFontTx/>
              <a:buNone/>
            </a:pPr>
            <a:r>
              <a:rPr lang="en-US" altLang="en-US" sz="2400" dirty="0"/>
              <a:t>	We must be careful to get the right indices.</a:t>
            </a:r>
          </a:p>
          <a:p>
            <a:pPr algn="ctr" eaLnBrk="1" hangingPunct="1">
              <a:buFontTx/>
              <a:buNone/>
            </a:pPr>
            <a:r>
              <a:rPr lang="en-US" altLang="en-US" sz="2400" dirty="0"/>
              <a:t>     For each row </a:t>
            </a:r>
            <a:r>
              <a:rPr lang="en-US" altLang="en-US" sz="2400" b="1" dirty="0" err="1">
                <a:latin typeface="Courier New" panose="02070309020205020404" pitchFamily="49" charset="0"/>
              </a:rPr>
              <a:t>i</a:t>
            </a:r>
            <a:r>
              <a:rPr lang="en-US" altLang="en-US" sz="2400" dirty="0"/>
              <a:t>, we must use the column indices:</a:t>
            </a:r>
            <a:br>
              <a:rPr lang="en-US" altLang="en-US" sz="2400" dirty="0"/>
            </a:br>
            <a:r>
              <a:rPr lang="en-US" altLang="en-US" sz="2400" dirty="0"/>
              <a:t> </a:t>
            </a:r>
            <a:r>
              <a:rPr lang="en-US" altLang="en-US" sz="2400" b="1" dirty="0">
                <a:latin typeface="Courier New" panose="02070309020205020404" pitchFamily="49" charset="0"/>
              </a:rPr>
              <a:t>0, 1, … (MEDALS -1)</a:t>
            </a:r>
            <a:r>
              <a:rPr lang="en-US" altLang="en-US" sz="2400" dirty="0"/>
              <a:t> </a:t>
            </a:r>
            <a:endParaRPr lang="en-US" altLang="en-US" sz="2000" dirty="0">
              <a:latin typeface="StempelGaramond-Roman" charset="0"/>
            </a:endParaRPr>
          </a:p>
        </p:txBody>
      </p:sp>
      <p:sp>
        <p:nvSpPr>
          <p:cNvPr id="285700" name="Rectangle 3"/>
          <p:cNvSpPr>
            <a:spLocks noGrp="1" noChangeArrowheads="1"/>
          </p:cNvSpPr>
          <p:nvPr>
            <p:ph type="title"/>
          </p:nvPr>
        </p:nvSpPr>
        <p:spPr>
          <a:xfrm>
            <a:off x="0" y="152400"/>
            <a:ext cx="9144000" cy="533400"/>
          </a:xfrm>
        </p:spPr>
        <p:txBody>
          <a:bodyPr/>
          <a:lstStyle/>
          <a:p>
            <a:pPr eaLnBrk="1" hangingPunct="1"/>
            <a:r>
              <a:rPr lang="en-US" altLang="en-US"/>
              <a:t>Computing Row and Column Totals</a:t>
            </a:r>
          </a:p>
        </p:txBody>
      </p:sp>
      <p:pic>
        <p:nvPicPr>
          <p:cNvPr id="285701" name="Picture 4" descr="4 row by 3 colmumn matrix (2D array) shown as rectangles, Row i has elements [i][0], [i][1], [i][2].&#10;&#10;The first row and first column begin with index zero [0]."/>
          <p:cNvPicPr>
            <a:picLocks noChangeAspect="1" noChangeArrowheads="1"/>
          </p:cNvPicPr>
          <p:nvPr/>
        </p:nvPicPr>
        <p:blipFill>
          <a:blip r:embed="rId2">
            <a:lum bright="-18000" contrast="26000"/>
            <a:extLst>
              <a:ext uri="{28A0092B-C50C-407E-A947-70E740481C1C}">
                <a14:useLocalDpi xmlns:a14="http://schemas.microsoft.com/office/drawing/2010/main" val="0"/>
              </a:ext>
            </a:extLst>
          </a:blip>
          <a:srcRect/>
          <a:stretch>
            <a:fillRect/>
          </a:stretch>
        </p:blipFill>
        <p:spPr bwMode="auto">
          <a:xfrm>
            <a:off x="2596815" y="2947987"/>
            <a:ext cx="4429125"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99106" name="Rectangle 2"/>
          <p:cNvSpPr>
            <a:spLocks noGrp="1" noChangeArrowheads="1"/>
          </p:cNvSpPr>
          <p:nvPr>
            <p:ph type="body" idx="1"/>
          </p:nvPr>
        </p:nvSpPr>
        <p:spPr>
          <a:xfrm>
            <a:off x="23813" y="754063"/>
            <a:ext cx="8755062" cy="6103937"/>
          </a:xfrm>
        </p:spPr>
        <p:txBody>
          <a:bodyPr/>
          <a:lstStyle/>
          <a:p>
            <a:pPr eaLnBrk="1" hangingPunct="1">
              <a:lnSpc>
                <a:spcPct val="90000"/>
              </a:lnSpc>
              <a:buFontTx/>
              <a:buNone/>
            </a:pPr>
            <a:r>
              <a:rPr lang="en-US" altLang="en-US" sz="2400" dirty="0"/>
              <a:t>Column totals: </a:t>
            </a:r>
          </a:p>
          <a:p>
            <a:pPr eaLnBrk="1" hangingPunct="1">
              <a:lnSpc>
                <a:spcPct val="90000"/>
              </a:lnSpc>
              <a:buFontTx/>
              <a:buNone/>
            </a:pPr>
            <a:br>
              <a:rPr lang="en-US" altLang="en-US" sz="1800" dirty="0"/>
            </a:br>
            <a:r>
              <a:rPr lang="en-US" altLang="en-US" sz="2400" dirty="0"/>
              <a:t>Let </a:t>
            </a:r>
            <a:r>
              <a:rPr lang="en-US" altLang="en-US" sz="2400" b="1" dirty="0">
                <a:latin typeface="Courier New" panose="02070309020205020404" pitchFamily="49" charset="0"/>
              </a:rPr>
              <a:t>j</a:t>
            </a:r>
            <a:r>
              <a:rPr lang="en-US" altLang="en-US" sz="2400" dirty="0"/>
              <a:t> be the silver column:	</a:t>
            </a:r>
          </a:p>
          <a:p>
            <a:pPr algn="ctr" eaLnBrk="1" hangingPunct="1">
              <a:lnSpc>
                <a:spcPct val="90000"/>
              </a:lnSpc>
              <a:buFontTx/>
              <a:buNone/>
            </a:pPr>
            <a:endParaRPr lang="en-US" altLang="en-US" sz="2400" dirty="0"/>
          </a:p>
          <a:p>
            <a:pPr eaLnBrk="1" hangingPunct="1">
              <a:lnSpc>
                <a:spcPct val="90000"/>
              </a:lnSpc>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total = 0; //loop to sum down the rows</a:t>
            </a:r>
            <a:br>
              <a:rPr lang="en-US" altLang="en-US" sz="2400" b="1" dirty="0">
                <a:latin typeface="Courier New" panose="02070309020205020404" pitchFamily="49" charset="0"/>
              </a:rPr>
            </a:br>
            <a:r>
              <a:rPr lang="en-US" altLang="en-US" sz="2400" b="1" dirty="0">
                <a:latin typeface="Courier New" panose="02070309020205020404" pitchFamily="49" charset="0"/>
              </a:rPr>
              <a:t>for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0;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&lt; COUNTRIES; </a:t>
            </a:r>
            <a:r>
              <a:rPr lang="en-US" altLang="en-US" sz="2400" b="1" dirty="0" err="1">
                <a:latin typeface="Courier New" panose="02070309020205020404" pitchFamily="49" charset="0"/>
              </a:rPr>
              <a:t>i</a:t>
            </a:r>
            <a:r>
              <a:rPr lang="en-US" altLang="en-US" sz="2400" b="1" dirty="0">
                <a:latin typeface="Courier New" panose="02070309020205020404" pitchFamily="49" charset="0"/>
              </a:rPr>
              <a:t>++)</a:t>
            </a:r>
            <a:br>
              <a:rPr lang="en-US" altLang="en-US" sz="2400" b="1" dirty="0">
                <a:latin typeface="Courier New" panose="02070309020205020404" pitchFamily="49" charset="0"/>
              </a:rPr>
            </a:br>
            <a:r>
              <a:rPr lang="en-US" altLang="en-US" sz="2400" b="1" dirty="0">
                <a:latin typeface="Courier New" panose="02070309020205020404" pitchFamily="49" charset="0"/>
              </a:rPr>
              <a:t>{</a:t>
            </a:r>
            <a:br>
              <a:rPr lang="en-US" altLang="en-US" sz="2400" b="1" dirty="0">
                <a:latin typeface="Courier New" panose="02070309020205020404" pitchFamily="49" charset="0"/>
              </a:rPr>
            </a:br>
            <a:r>
              <a:rPr lang="en-US" altLang="en-US" sz="2400" b="1" dirty="0">
                <a:latin typeface="Courier New" panose="02070309020205020404" pitchFamily="49" charset="0"/>
              </a:rPr>
              <a:t>   total = total + counts[</a:t>
            </a:r>
            <a:r>
              <a:rPr lang="en-US" altLang="en-US" sz="2400" b="1" dirty="0" err="1">
                <a:latin typeface="Courier New" panose="02070309020205020404" pitchFamily="49" charset="0"/>
              </a:rPr>
              <a:t>i</a:t>
            </a:r>
            <a:r>
              <a:rPr lang="en-US" altLang="en-US" sz="2400" b="1" dirty="0">
                <a:latin typeface="Courier New" panose="02070309020205020404" pitchFamily="49" charset="0"/>
              </a:rPr>
              <a:t>][j];</a:t>
            </a:r>
            <a:br>
              <a:rPr lang="en-US" altLang="en-US" sz="2400" b="1" dirty="0">
                <a:latin typeface="Courier New" panose="02070309020205020404" pitchFamily="49" charset="0"/>
              </a:rPr>
            </a:br>
            <a:r>
              <a:rPr lang="en-US" altLang="en-US" sz="2400" b="1" dirty="0">
                <a:latin typeface="Courier New" panose="02070309020205020404" pitchFamily="49" charset="0"/>
              </a:rPr>
              <a:t>}</a:t>
            </a:r>
          </a:p>
        </p:txBody>
      </p:sp>
      <p:sp>
        <p:nvSpPr>
          <p:cNvPr id="286724" name="Rectangle 3"/>
          <p:cNvSpPr>
            <a:spLocks noGrp="1" noChangeArrowheads="1"/>
          </p:cNvSpPr>
          <p:nvPr>
            <p:ph type="title"/>
          </p:nvPr>
        </p:nvSpPr>
        <p:spPr>
          <a:xfrm>
            <a:off x="0" y="152400"/>
            <a:ext cx="9144000" cy="533400"/>
          </a:xfrm>
        </p:spPr>
        <p:txBody>
          <a:bodyPr/>
          <a:lstStyle/>
          <a:p>
            <a:pPr eaLnBrk="1" hangingPunct="1"/>
            <a:r>
              <a:rPr lang="en-US" altLang="en-US" dirty="0"/>
              <a:t>Computing Row and Column Totals: Code Example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88771" name="Rectangle 2"/>
          <p:cNvSpPr>
            <a:spLocks noGrp="1" noChangeArrowheads="1"/>
          </p:cNvSpPr>
          <p:nvPr>
            <p:ph type="body" idx="1"/>
          </p:nvPr>
        </p:nvSpPr>
        <p:spPr>
          <a:xfrm>
            <a:off x="321468" y="754856"/>
            <a:ext cx="8501063" cy="5500688"/>
          </a:xfrm>
        </p:spPr>
        <p:txBody>
          <a:bodyPr/>
          <a:lstStyle/>
          <a:p>
            <a:pPr eaLnBrk="1" hangingPunct="1">
              <a:buFontTx/>
              <a:buNone/>
            </a:pPr>
            <a:r>
              <a:rPr lang="en-US" altLang="en-US" sz="2400" dirty="0"/>
              <a:t>When passing a two-dimensional array to a function,</a:t>
            </a:r>
          </a:p>
          <a:p>
            <a:pPr eaLnBrk="1" hangingPunct="1">
              <a:buFontTx/>
              <a:buNone/>
            </a:pPr>
            <a:r>
              <a:rPr lang="en-US" altLang="en-US" sz="2400" dirty="0"/>
              <a:t>you must specify the number of columns </a:t>
            </a:r>
            <a:r>
              <a:rPr lang="en-US" altLang="en-US" sz="2400" i="1" dirty="0"/>
              <a:t>as a constant </a:t>
            </a:r>
            <a:r>
              <a:rPr lang="en-US" altLang="en-US" sz="2400" dirty="0"/>
              <a:t>when you write the parameter type, so the compiler can pre-calculate the memory addresses of individual elements.</a:t>
            </a:r>
          </a:p>
          <a:p>
            <a:pPr eaLnBrk="1" hangingPunct="1">
              <a:lnSpc>
                <a:spcPct val="90000"/>
              </a:lnSpc>
              <a:buFontTx/>
              <a:buNone/>
            </a:pPr>
            <a:r>
              <a:rPr lang="en-US" altLang="en-US" sz="2400" dirty="0"/>
              <a:t>This function computes the total of a given row.</a:t>
            </a:r>
          </a:p>
          <a:p>
            <a:pPr eaLnBrk="1" hangingPunct="1">
              <a:lnSpc>
                <a:spcPct val="90000"/>
              </a:lnSpc>
              <a:buFontTx/>
              <a:buNone/>
            </a:pPr>
            <a:endParaRPr lang="en-US" altLang="en-US" sz="2400" dirty="0"/>
          </a:p>
          <a:p>
            <a:pPr eaLnBrk="1" hangingPunct="1">
              <a:lnSpc>
                <a:spcPct val="90000"/>
              </a:lnSpc>
              <a:spcBef>
                <a:spcPts val="0"/>
              </a:spcBef>
              <a:buFontTx/>
              <a:buNone/>
            </a:pPr>
            <a:r>
              <a:rPr lang="en-US" altLang="en-US" sz="2400" b="1" dirty="0" err="1">
                <a:latin typeface="Courier New" panose="02070309020205020404" pitchFamily="49" charset="0"/>
              </a:rPr>
              <a:t>const</a:t>
            </a: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COLUMNS = 3;</a:t>
            </a:r>
          </a:p>
          <a:p>
            <a:pPr eaLnBrk="1" hangingPunct="1">
              <a:lnSpc>
                <a:spcPct val="90000"/>
              </a:lnSpc>
              <a:spcBef>
                <a:spcPts val="0"/>
              </a:spcBef>
              <a:buFontTx/>
              <a:buNone/>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a:t>
            </a:r>
            <a:r>
              <a:rPr lang="en-US" altLang="en-US" sz="2400" b="1" dirty="0" err="1">
                <a:latin typeface="Courier New" panose="02070309020205020404" pitchFamily="49" charset="0"/>
              </a:rPr>
              <a:t>row_total</a:t>
            </a:r>
            <a:r>
              <a:rPr lang="en-US" altLang="en-US" sz="2400" b="1" dirty="0">
                <a:latin typeface="Courier New" panose="02070309020205020404" pitchFamily="49" charset="0"/>
              </a:rPr>
              <a:t>(</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a:t>
            </a:r>
            <a:r>
              <a:rPr lang="en-US" altLang="en-US" sz="2400" b="1" u="sng" dirty="0">
                <a:solidFill>
                  <a:srgbClr val="FF0000"/>
                </a:solidFill>
                <a:latin typeface="Courier New" panose="02070309020205020404" pitchFamily="49" charset="0"/>
              </a:rPr>
              <a:t>table[][COLUMNS]</a:t>
            </a: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row)</a:t>
            </a:r>
          </a:p>
          <a:p>
            <a:pPr eaLnBrk="1" hangingPunct="1">
              <a:lnSpc>
                <a:spcPct val="90000"/>
              </a:lnSpc>
              <a:spcBef>
                <a:spcPts val="0"/>
              </a:spcBef>
              <a:buFontTx/>
              <a:buNone/>
            </a:pPr>
            <a:r>
              <a:rPr lang="en-US" altLang="en-US" sz="2400" b="1" dirty="0">
                <a:latin typeface="Courier New" panose="02070309020205020404" pitchFamily="49" charset="0"/>
              </a:rPr>
              <a:t>{</a:t>
            </a:r>
          </a:p>
          <a:p>
            <a:pPr eaLnBrk="1" hangingPunct="1">
              <a:lnSpc>
                <a:spcPct val="90000"/>
              </a:lnSpc>
              <a:spcBef>
                <a:spcPts val="0"/>
              </a:spcBef>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total = 0;</a:t>
            </a:r>
          </a:p>
          <a:p>
            <a:pPr eaLnBrk="1" hangingPunct="1">
              <a:lnSpc>
                <a:spcPct val="90000"/>
              </a:lnSpc>
              <a:spcBef>
                <a:spcPts val="0"/>
              </a:spcBef>
              <a:buFontTx/>
              <a:buNone/>
            </a:pPr>
            <a:r>
              <a:rPr lang="en-US" altLang="en-US" sz="2400" b="1" dirty="0">
                <a:latin typeface="Courier New" panose="02070309020205020404" pitchFamily="49" charset="0"/>
              </a:rPr>
              <a:t>   for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j = 0; j &lt; COLUMNS; </a:t>
            </a:r>
            <a:r>
              <a:rPr lang="en-US" altLang="en-US" sz="2400" b="1" dirty="0" err="1">
                <a:latin typeface="Courier New" panose="02070309020205020404" pitchFamily="49" charset="0"/>
              </a:rPr>
              <a:t>j++</a:t>
            </a:r>
            <a:r>
              <a:rPr lang="en-US" altLang="en-US" sz="2400" b="1" dirty="0">
                <a:latin typeface="Courier New" panose="02070309020205020404" pitchFamily="49" charset="0"/>
              </a:rPr>
              <a:t>)</a:t>
            </a:r>
          </a:p>
          <a:p>
            <a:pPr eaLnBrk="1" hangingPunct="1">
              <a:lnSpc>
                <a:spcPct val="90000"/>
              </a:lnSpc>
              <a:spcBef>
                <a:spcPts val="0"/>
              </a:spcBef>
              <a:buFontTx/>
              <a:buNone/>
            </a:pPr>
            <a:r>
              <a:rPr lang="en-US" altLang="en-US" sz="2400" b="1" dirty="0">
                <a:latin typeface="Courier New" panose="02070309020205020404" pitchFamily="49" charset="0"/>
              </a:rPr>
              <a:t>   {</a:t>
            </a:r>
          </a:p>
          <a:p>
            <a:pPr eaLnBrk="1" hangingPunct="1">
              <a:lnSpc>
                <a:spcPct val="90000"/>
              </a:lnSpc>
              <a:spcBef>
                <a:spcPts val="0"/>
              </a:spcBef>
              <a:buFontTx/>
              <a:buNone/>
            </a:pPr>
            <a:r>
              <a:rPr lang="en-US" altLang="en-US" sz="2400" b="1" dirty="0">
                <a:latin typeface="Courier New" panose="02070309020205020404" pitchFamily="49" charset="0"/>
              </a:rPr>
              <a:t>      total = total + table[row][j];</a:t>
            </a:r>
          </a:p>
          <a:p>
            <a:pPr eaLnBrk="1" hangingPunct="1">
              <a:lnSpc>
                <a:spcPct val="90000"/>
              </a:lnSpc>
              <a:spcBef>
                <a:spcPts val="0"/>
              </a:spcBef>
              <a:buFontTx/>
              <a:buNone/>
            </a:pPr>
            <a:r>
              <a:rPr lang="en-US" altLang="en-US" sz="2400" b="1" dirty="0">
                <a:latin typeface="Courier New" panose="02070309020205020404" pitchFamily="49" charset="0"/>
              </a:rPr>
              <a:t>   }</a:t>
            </a:r>
          </a:p>
          <a:p>
            <a:pPr eaLnBrk="1" hangingPunct="1">
              <a:lnSpc>
                <a:spcPct val="90000"/>
              </a:lnSpc>
              <a:spcBef>
                <a:spcPts val="0"/>
              </a:spcBef>
              <a:buFontTx/>
              <a:buNone/>
            </a:pPr>
            <a:r>
              <a:rPr lang="en-US" altLang="en-US" sz="2400" b="1" dirty="0">
                <a:latin typeface="Courier New" panose="02070309020205020404" pitchFamily="49" charset="0"/>
              </a:rPr>
              <a:t>   return total;</a:t>
            </a:r>
          </a:p>
          <a:p>
            <a:pPr eaLnBrk="1" hangingPunct="1">
              <a:lnSpc>
                <a:spcPct val="90000"/>
              </a:lnSpc>
              <a:spcBef>
                <a:spcPts val="0"/>
              </a:spcBef>
              <a:buFontTx/>
              <a:buNone/>
            </a:pPr>
            <a:r>
              <a:rPr lang="en-US" altLang="en-US" sz="2400" b="1" dirty="0">
                <a:latin typeface="Courier New" panose="02070309020205020404" pitchFamily="49" charset="0"/>
              </a:rPr>
              <a:t>}</a:t>
            </a:r>
          </a:p>
        </p:txBody>
      </p:sp>
      <p:sp>
        <p:nvSpPr>
          <p:cNvPr id="288772" name="Rectangle 3"/>
          <p:cNvSpPr>
            <a:spLocks noGrp="1" noChangeArrowheads="1"/>
          </p:cNvSpPr>
          <p:nvPr>
            <p:ph type="title"/>
          </p:nvPr>
        </p:nvSpPr>
        <p:spPr>
          <a:xfrm>
            <a:off x="0" y="152400"/>
            <a:ext cx="9144000" cy="533400"/>
          </a:xfrm>
        </p:spPr>
        <p:txBody>
          <a:bodyPr/>
          <a:lstStyle/>
          <a:p>
            <a:pPr eaLnBrk="1" hangingPunct="1"/>
            <a:r>
              <a:rPr lang="en-US" altLang="en-US"/>
              <a:t>Two-Dimensional Array Parameters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200130" name="Rectangle 2"/>
          <p:cNvSpPr>
            <a:spLocks noGrp="1" noChangeArrowheads="1"/>
          </p:cNvSpPr>
          <p:nvPr>
            <p:ph type="body" idx="1"/>
          </p:nvPr>
        </p:nvSpPr>
        <p:spPr>
          <a:xfrm>
            <a:off x="301625" y="984250"/>
            <a:ext cx="8501063" cy="5305425"/>
          </a:xfrm>
        </p:spPr>
        <p:txBody>
          <a:bodyPr/>
          <a:lstStyle/>
          <a:p>
            <a:pPr algn="ctr" eaLnBrk="1" hangingPunct="1">
              <a:buFontTx/>
              <a:buNone/>
            </a:pPr>
            <a:r>
              <a:rPr lang="en-US" altLang="en-US" sz="2400" dirty="0"/>
              <a:t> That function works for only arrays of 3 columns.</a:t>
            </a:r>
          </a:p>
          <a:p>
            <a:pPr algn="ctr" eaLnBrk="1" hangingPunct="1">
              <a:buFontTx/>
              <a:buNone/>
            </a:pPr>
            <a:endParaRPr lang="en-US" altLang="en-US" sz="2400" dirty="0"/>
          </a:p>
          <a:p>
            <a:pPr algn="ctr" eaLnBrk="1" hangingPunct="1">
              <a:buFontTx/>
              <a:buNone/>
            </a:pPr>
            <a:r>
              <a:rPr lang="en-US" altLang="en-US" sz="2400" dirty="0"/>
              <a:t>If you need to process an array</a:t>
            </a:r>
          </a:p>
          <a:p>
            <a:pPr algn="ctr" eaLnBrk="1" hangingPunct="1">
              <a:buFontTx/>
              <a:buNone/>
            </a:pPr>
            <a:r>
              <a:rPr lang="en-US" altLang="en-US" sz="2400" dirty="0"/>
              <a:t>with a different number of columns, like 4,</a:t>
            </a:r>
          </a:p>
          <a:p>
            <a:pPr algn="ctr" eaLnBrk="1" hangingPunct="1">
              <a:buFontTx/>
              <a:buNone/>
            </a:pPr>
            <a:endParaRPr lang="en-US" altLang="en-US" sz="2400" dirty="0"/>
          </a:p>
          <a:p>
            <a:pPr algn="ctr" eaLnBrk="1" hangingPunct="1">
              <a:buFontTx/>
              <a:buNone/>
            </a:pPr>
            <a:r>
              <a:rPr lang="en-US" altLang="en-US" sz="2400" dirty="0"/>
              <a:t>you would have to write</a:t>
            </a:r>
          </a:p>
          <a:p>
            <a:pPr algn="ctr" eaLnBrk="1" hangingPunct="1">
              <a:buFontTx/>
              <a:buNone/>
            </a:pPr>
            <a:r>
              <a:rPr lang="en-US" altLang="en-US" sz="2400" b="1" i="1" dirty="0"/>
              <a:t>a different function</a:t>
            </a:r>
          </a:p>
          <a:p>
            <a:pPr algn="ctr" eaLnBrk="1" hangingPunct="1">
              <a:buFontTx/>
              <a:buNone/>
            </a:pPr>
            <a:r>
              <a:rPr lang="en-US" altLang="en-US" sz="2400" dirty="0"/>
              <a:t>that has 4 as the parameter.</a:t>
            </a:r>
          </a:p>
          <a:p>
            <a:pPr algn="ctr" eaLnBrk="1" hangingPunct="1">
              <a:buFontTx/>
              <a:buNone/>
            </a:pPr>
            <a:endParaRPr lang="en-US" altLang="en-US" sz="2400" dirty="0"/>
          </a:p>
        </p:txBody>
      </p:sp>
      <p:sp>
        <p:nvSpPr>
          <p:cNvPr id="290820" name="Rectangle 3"/>
          <p:cNvSpPr>
            <a:spLocks noGrp="1" noChangeArrowheads="1"/>
          </p:cNvSpPr>
          <p:nvPr>
            <p:ph type="title"/>
          </p:nvPr>
        </p:nvSpPr>
        <p:spPr>
          <a:xfrm>
            <a:off x="0" y="152400"/>
            <a:ext cx="9144000" cy="533400"/>
          </a:xfrm>
        </p:spPr>
        <p:txBody>
          <a:bodyPr/>
          <a:lstStyle/>
          <a:p>
            <a:pPr eaLnBrk="1" hangingPunct="1"/>
            <a:r>
              <a:rPr lang="en-US" altLang="en-US" dirty="0"/>
              <a:t>Two-Dimensional Array Parameter Columns Hardwired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91843" name="Rectangle 2"/>
          <p:cNvSpPr>
            <a:spLocks noGrp="1" noChangeArrowheads="1"/>
          </p:cNvSpPr>
          <p:nvPr>
            <p:ph type="body" idx="1"/>
          </p:nvPr>
        </p:nvSpPr>
        <p:spPr>
          <a:xfrm>
            <a:off x="321467" y="730682"/>
            <a:ext cx="8501063" cy="5500688"/>
          </a:xfrm>
        </p:spPr>
        <p:txBody>
          <a:bodyPr/>
          <a:lstStyle/>
          <a:p>
            <a:pPr algn="ctr" eaLnBrk="1" hangingPunct="1">
              <a:lnSpc>
                <a:spcPct val="90000"/>
              </a:lnSpc>
              <a:buFontTx/>
              <a:buNone/>
            </a:pPr>
            <a:r>
              <a:rPr lang="en-US" altLang="en-US" sz="2000" dirty="0"/>
              <a:t>	</a:t>
            </a:r>
            <a:r>
              <a:rPr lang="en-US" altLang="en-US" sz="2400" dirty="0"/>
              <a:t>What’s the reason behind this? </a:t>
            </a:r>
          </a:p>
          <a:p>
            <a:pPr algn="ctr" eaLnBrk="1" hangingPunct="1">
              <a:lnSpc>
                <a:spcPct val="90000"/>
              </a:lnSpc>
              <a:buFontTx/>
              <a:buNone/>
            </a:pPr>
            <a:endParaRPr lang="en-US" altLang="en-US" sz="2000" dirty="0"/>
          </a:p>
          <a:p>
            <a:pPr algn="ctr" eaLnBrk="1" hangingPunct="1">
              <a:lnSpc>
                <a:spcPct val="90000"/>
              </a:lnSpc>
              <a:buFontTx/>
              <a:buNone/>
            </a:pPr>
            <a:r>
              <a:rPr lang="en-US" altLang="en-US" sz="2000" dirty="0"/>
              <a:t>Although the array appears to be two-dimensional,</a:t>
            </a:r>
          </a:p>
          <a:p>
            <a:pPr algn="ctr" eaLnBrk="1" hangingPunct="1">
              <a:lnSpc>
                <a:spcPct val="90000"/>
              </a:lnSpc>
              <a:buFontTx/>
              <a:buNone/>
            </a:pPr>
            <a:r>
              <a:rPr lang="en-US" altLang="en-US" sz="2000" dirty="0"/>
              <a:t>the elements are still stored as a linear sequence.</a:t>
            </a:r>
          </a:p>
          <a:p>
            <a:pPr algn="ctr" eaLnBrk="1" hangingPunct="1">
              <a:lnSpc>
                <a:spcPct val="90000"/>
              </a:lnSpc>
              <a:buFontTx/>
              <a:buNone/>
            </a:pPr>
            <a:endParaRPr lang="en-US" altLang="en-US" sz="2000" dirty="0"/>
          </a:p>
          <a:p>
            <a:pPr algn="ctr" eaLnBrk="1" hangingPunct="1">
              <a:lnSpc>
                <a:spcPct val="90000"/>
              </a:lnSpc>
              <a:buFontTx/>
              <a:buNone/>
            </a:pPr>
            <a:r>
              <a:rPr lang="en-US" altLang="en-US" sz="2000" b="1" dirty="0">
                <a:latin typeface="Courier New" panose="02070309020205020404" pitchFamily="49" charset="0"/>
              </a:rPr>
              <a:t>counts</a:t>
            </a:r>
            <a:r>
              <a:rPr lang="en-US" altLang="en-US" sz="2000" dirty="0"/>
              <a:t> is stored as a sequence of rows, each 3 long.</a:t>
            </a:r>
          </a:p>
          <a:p>
            <a:pPr algn="ctr" eaLnBrk="1" hangingPunct="1">
              <a:lnSpc>
                <a:spcPct val="90000"/>
              </a:lnSpc>
              <a:buFontTx/>
              <a:buNone/>
            </a:pPr>
            <a:r>
              <a:rPr lang="en-US" altLang="en-US" sz="2000" dirty="0"/>
              <a:t>So where is </a:t>
            </a:r>
            <a:r>
              <a:rPr lang="en-US" altLang="en-US" sz="2000" b="1" dirty="0">
                <a:latin typeface="Courier New" panose="02070309020205020404" pitchFamily="49" charset="0"/>
              </a:rPr>
              <a:t>counts[3][1]</a:t>
            </a:r>
            <a:r>
              <a:rPr lang="en-US" altLang="en-US" sz="2000" dirty="0"/>
              <a:t>?</a:t>
            </a:r>
          </a:p>
          <a:p>
            <a:pPr algn="ctr" eaLnBrk="1" hangingPunct="1">
              <a:lnSpc>
                <a:spcPct val="90000"/>
              </a:lnSpc>
              <a:buFontTx/>
              <a:buNone/>
            </a:pPr>
            <a:r>
              <a:rPr lang="en-US" altLang="en-US" sz="2000" dirty="0"/>
              <a:t>The offset (calculated by the compiler) from the start of the array is</a:t>
            </a:r>
          </a:p>
          <a:p>
            <a:pPr algn="ctr" eaLnBrk="1" hangingPunct="1">
              <a:lnSpc>
                <a:spcPct val="90000"/>
              </a:lnSpc>
              <a:buFontTx/>
              <a:buNone/>
            </a:pPr>
            <a:r>
              <a:rPr lang="en-US" altLang="en-US" sz="2000" b="1" dirty="0">
                <a:latin typeface="Courier New" panose="02070309020205020404" pitchFamily="49" charset="0"/>
              </a:rPr>
              <a:t>3 x </a:t>
            </a:r>
            <a:r>
              <a:rPr lang="en-US" altLang="en-US" sz="2000" b="1" i="1" dirty="0">
                <a:latin typeface="Courier New" panose="02070309020205020404" pitchFamily="49" charset="0"/>
              </a:rPr>
              <a:t>number of columns </a:t>
            </a:r>
            <a:r>
              <a:rPr lang="en-US" altLang="en-US" sz="2000" b="1" dirty="0">
                <a:latin typeface="Courier New" panose="02070309020205020404" pitchFamily="49" charset="0"/>
              </a:rPr>
              <a:t>+ 1</a:t>
            </a:r>
          </a:p>
          <a:p>
            <a:pPr algn="ctr" eaLnBrk="1" hangingPunct="1">
              <a:lnSpc>
                <a:spcPct val="90000"/>
              </a:lnSpc>
              <a:buFontTx/>
              <a:buNone/>
            </a:pPr>
            <a:endParaRPr lang="en-US" altLang="en-US" sz="2000" dirty="0"/>
          </a:p>
          <a:p>
            <a:pPr eaLnBrk="1" hangingPunct="1">
              <a:lnSpc>
                <a:spcPct val="90000"/>
              </a:lnSpc>
              <a:buFontTx/>
              <a:buNone/>
            </a:pPr>
            <a:endParaRPr lang="en-US" altLang="en-US" sz="2000" dirty="0"/>
          </a:p>
        </p:txBody>
      </p:sp>
      <p:sp>
        <p:nvSpPr>
          <p:cNvPr id="291844" name="Rectangle 3"/>
          <p:cNvSpPr>
            <a:spLocks noGrp="1" noChangeArrowheads="1"/>
          </p:cNvSpPr>
          <p:nvPr>
            <p:ph type="title"/>
          </p:nvPr>
        </p:nvSpPr>
        <p:spPr>
          <a:xfrm>
            <a:off x="0" y="152400"/>
            <a:ext cx="9144000" cy="533400"/>
          </a:xfrm>
        </p:spPr>
        <p:txBody>
          <a:bodyPr/>
          <a:lstStyle/>
          <a:p>
            <a:pPr eaLnBrk="1" hangingPunct="1"/>
            <a:r>
              <a:rPr lang="en-US" altLang="en-US" dirty="0"/>
              <a:t>Two-Dimensional Array Storage</a:t>
            </a:r>
          </a:p>
        </p:txBody>
      </p:sp>
      <p:pic>
        <p:nvPicPr>
          <p:cNvPr id="291845" name="Picture 5" descr="ch06_2Das1D-clean"/>
          <p:cNvPicPr>
            <a:picLocks noChangeAspect="1" noChangeArrowheads="1"/>
          </p:cNvPicPr>
          <p:nvPr/>
        </p:nvPicPr>
        <p:blipFill>
          <a:blip r:embed="rId2">
            <a:lum bright="-18000" contrast="26000"/>
            <a:extLst>
              <a:ext uri="{28A0092B-C50C-407E-A947-70E740481C1C}">
                <a14:useLocalDpi xmlns:a14="http://schemas.microsoft.com/office/drawing/2010/main" val="0"/>
              </a:ext>
            </a:extLst>
          </a:blip>
          <a:srcRect/>
          <a:stretch>
            <a:fillRect/>
          </a:stretch>
        </p:blipFill>
        <p:spPr bwMode="auto">
          <a:xfrm>
            <a:off x="737391" y="4041258"/>
            <a:ext cx="766921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95939" name="Rectangle 2"/>
          <p:cNvSpPr>
            <a:spLocks noGrp="1" noChangeArrowheads="1"/>
          </p:cNvSpPr>
          <p:nvPr>
            <p:ph type="body" idx="1"/>
          </p:nvPr>
        </p:nvSpPr>
        <p:spPr>
          <a:xfrm>
            <a:off x="0" y="984250"/>
            <a:ext cx="9144000" cy="5500688"/>
          </a:xfrm>
        </p:spPr>
        <p:txBody>
          <a:bodyPr/>
          <a:lstStyle/>
          <a:p>
            <a:pPr eaLnBrk="1" hangingPunct="1">
              <a:lnSpc>
                <a:spcPct val="80000"/>
              </a:lnSpc>
              <a:buFontTx/>
              <a:buNone/>
            </a:pPr>
            <a:r>
              <a:rPr lang="en-US" altLang="en-US" sz="2400" dirty="0"/>
              <a:t>    The </a:t>
            </a:r>
            <a:r>
              <a:rPr lang="en-US" altLang="en-US" sz="2400" b="1" dirty="0" err="1">
                <a:latin typeface="Courier New" panose="02070309020205020404" pitchFamily="49" charset="0"/>
              </a:rPr>
              <a:t>row_total</a:t>
            </a:r>
            <a:r>
              <a:rPr lang="en-US" altLang="en-US" sz="2400" dirty="0"/>
              <a:t> function did not need to know the number of rows of the array.</a:t>
            </a:r>
          </a:p>
          <a:p>
            <a:pPr eaLnBrk="1" hangingPunct="1">
              <a:lnSpc>
                <a:spcPct val="80000"/>
              </a:lnSpc>
              <a:buFontTx/>
              <a:buNone/>
            </a:pPr>
            <a:endParaRPr lang="en-US" altLang="en-US" sz="900" dirty="0"/>
          </a:p>
          <a:p>
            <a:pPr eaLnBrk="1" hangingPunct="1">
              <a:lnSpc>
                <a:spcPct val="80000"/>
              </a:lnSpc>
              <a:buFontTx/>
              <a:buNone/>
            </a:pPr>
            <a:r>
              <a:rPr lang="en-US" altLang="en-US" sz="2400" dirty="0"/>
              <a:t>	If the number of rows is required, pass it in:</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column_total</a:t>
            </a:r>
            <a:r>
              <a:rPr lang="en-US" altLang="en-US" sz="2000" b="1" dirty="0">
                <a:latin typeface="Courier New" panose="02070309020205020404" pitchFamily="49" charset="0"/>
              </a:rPr>
              <a:t>(</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table[][COLUMNS], </a:t>
            </a:r>
            <a:r>
              <a:rPr lang="en-US" altLang="en-US" sz="2000" b="1" u="sng" dirty="0" err="1">
                <a:solidFill>
                  <a:srgbClr val="FF0000"/>
                </a:solidFill>
                <a:latin typeface="Courier New" panose="02070309020205020404" pitchFamily="49" charset="0"/>
              </a:rPr>
              <a:t>int</a:t>
            </a:r>
            <a:r>
              <a:rPr lang="en-US" altLang="en-US" sz="2000" b="1" u="sng" dirty="0">
                <a:solidFill>
                  <a:srgbClr val="FF0000"/>
                </a:solidFill>
                <a:latin typeface="Courier New" panose="02070309020205020404" pitchFamily="49" charset="0"/>
              </a:rPr>
              <a:t> rows,</a:t>
            </a:r>
            <a:r>
              <a:rPr lang="en-US" altLang="en-US" sz="20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col)</a:t>
            </a:r>
          </a:p>
          <a:p>
            <a:pPr eaLnBrk="1" hangingPunct="1">
              <a:lnSpc>
                <a:spcPct val="80000"/>
              </a:lnSpc>
              <a:buFontTx/>
              <a:buNone/>
            </a:pP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total = 0;</a:t>
            </a:r>
          </a:p>
          <a:p>
            <a:pPr eaLnBrk="1" hangingPunct="1">
              <a:lnSpc>
                <a:spcPct val="80000"/>
              </a:lnSpc>
              <a:buFontTx/>
              <a:buNone/>
            </a:pPr>
            <a:r>
              <a:rPr lang="en-US" altLang="en-US" sz="2000" b="1" dirty="0">
                <a:latin typeface="Courier New" panose="02070309020205020404" pitchFamily="49" charset="0"/>
              </a:rPr>
              <a:t>    for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i</a:t>
            </a:r>
            <a:r>
              <a:rPr lang="en-US" altLang="en-US" sz="2000" b="1" dirty="0">
                <a:latin typeface="Courier New" panose="02070309020205020404" pitchFamily="49" charset="0"/>
              </a:rPr>
              <a:t> = 0; </a:t>
            </a:r>
            <a:r>
              <a:rPr lang="en-US" altLang="en-US" sz="2000" b="1" dirty="0" err="1">
                <a:latin typeface="Courier New" panose="02070309020205020404" pitchFamily="49" charset="0"/>
              </a:rPr>
              <a:t>i</a:t>
            </a:r>
            <a:r>
              <a:rPr lang="en-US" altLang="en-US" sz="2000" b="1" dirty="0">
                <a:latin typeface="Courier New" panose="02070309020205020404" pitchFamily="49" charset="0"/>
              </a:rPr>
              <a:t> &lt; rows; </a:t>
            </a:r>
            <a:r>
              <a:rPr lang="en-US" altLang="en-US" sz="2000" b="1" dirty="0" err="1">
                <a:latin typeface="Courier New" panose="02070309020205020404" pitchFamily="49" charset="0"/>
              </a:rPr>
              <a:t>i</a:t>
            </a: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total = total + table[</a:t>
            </a:r>
            <a:r>
              <a:rPr lang="en-US" altLang="en-US" sz="2000" b="1" dirty="0" err="1">
                <a:latin typeface="Courier New" panose="02070309020205020404" pitchFamily="49" charset="0"/>
              </a:rPr>
              <a:t>i</a:t>
            </a:r>
            <a:r>
              <a:rPr lang="en-US" altLang="en-US" sz="2000" b="1" dirty="0">
                <a:latin typeface="Courier New" panose="02070309020205020404" pitchFamily="49" charset="0"/>
              </a:rPr>
              <a:t>][col];</a:t>
            </a:r>
          </a:p>
          <a:p>
            <a:pPr eaLnBrk="1" hangingPunct="1">
              <a:lnSpc>
                <a:spcPct val="80000"/>
              </a:lnSpc>
              <a:buFontTx/>
              <a:buNone/>
            </a:pP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return total;</a:t>
            </a:r>
          </a:p>
          <a:p>
            <a:pPr eaLnBrk="1" hangingPunct="1">
              <a:lnSpc>
                <a:spcPct val="80000"/>
              </a:lnSpc>
              <a:buFontTx/>
              <a:buNone/>
            </a:pPr>
            <a:r>
              <a:rPr lang="en-US" altLang="en-US" sz="2000" b="1" dirty="0">
                <a:latin typeface="Courier New" panose="02070309020205020404" pitchFamily="49" charset="0"/>
              </a:rPr>
              <a:t> }</a:t>
            </a:r>
          </a:p>
        </p:txBody>
      </p:sp>
      <p:sp>
        <p:nvSpPr>
          <p:cNvPr id="295940" name="Rectangle 3"/>
          <p:cNvSpPr>
            <a:spLocks noGrp="1" noChangeArrowheads="1"/>
          </p:cNvSpPr>
          <p:nvPr>
            <p:ph type="title"/>
          </p:nvPr>
        </p:nvSpPr>
        <p:spPr>
          <a:xfrm>
            <a:off x="0" y="152400"/>
            <a:ext cx="9144000" cy="533400"/>
          </a:xfrm>
        </p:spPr>
        <p:txBody>
          <a:bodyPr/>
          <a:lstStyle/>
          <a:p>
            <a:pPr eaLnBrk="1" hangingPunct="1"/>
            <a:r>
              <a:rPr lang="en-US" altLang="en-US" dirty="0"/>
              <a:t>Two-Dimensional Array Parameters: Rows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00035" name="Rectangle 2"/>
          <p:cNvSpPr>
            <a:spLocks noGrp="1" noChangeArrowheads="1"/>
          </p:cNvSpPr>
          <p:nvPr>
            <p:ph type="body" idx="1"/>
          </p:nvPr>
        </p:nvSpPr>
        <p:spPr>
          <a:xfrm>
            <a:off x="581890" y="823912"/>
            <a:ext cx="8562109" cy="5500688"/>
          </a:xfrm>
        </p:spPr>
        <p:txBody>
          <a:bodyPr/>
          <a:lstStyle/>
          <a:p>
            <a:pPr eaLnBrk="1" hangingPunct="1">
              <a:lnSpc>
                <a:spcPct val="80000"/>
              </a:lnSpc>
              <a:spcBef>
                <a:spcPts val="0"/>
              </a:spcBef>
              <a:buFontTx/>
              <a:buNone/>
            </a:pPr>
            <a:r>
              <a:rPr lang="en-US" altLang="en-US" sz="2000" b="1" dirty="0">
                <a:latin typeface="Courier New" panose="02070309020205020404" pitchFamily="49" charset="0"/>
              </a:rPr>
              <a:t>#include &lt;</a:t>
            </a:r>
            <a:r>
              <a:rPr lang="en-US" altLang="en-US" sz="2000" b="1" dirty="0" err="1">
                <a:latin typeface="Courier New" panose="02070309020205020404" pitchFamily="49" charset="0"/>
              </a:rPr>
              <a:t>iostream</a:t>
            </a:r>
            <a:r>
              <a:rPr lang="en-US" altLang="en-US" sz="2000" b="1" dirty="0">
                <a:latin typeface="Courier New" panose="02070309020205020404" pitchFamily="49" charset="0"/>
              </a:rPr>
              <a:t>&gt;</a:t>
            </a:r>
          </a:p>
          <a:p>
            <a:pPr eaLnBrk="1" hangingPunct="1">
              <a:lnSpc>
                <a:spcPct val="80000"/>
              </a:lnSpc>
              <a:spcBef>
                <a:spcPts val="0"/>
              </a:spcBef>
              <a:buFontTx/>
              <a:buNone/>
            </a:pPr>
            <a:r>
              <a:rPr lang="en-US" altLang="en-US" sz="2000" b="1" dirty="0">
                <a:latin typeface="Courier New" panose="02070309020205020404" pitchFamily="49" charset="0"/>
              </a:rPr>
              <a:t>#include &lt;</a:t>
            </a:r>
            <a:r>
              <a:rPr lang="en-US" altLang="en-US" sz="2000" b="1" dirty="0" err="1">
                <a:latin typeface="Courier New" panose="02070309020205020404" pitchFamily="49" charset="0"/>
              </a:rPr>
              <a:t>iomanip</a:t>
            </a:r>
            <a:r>
              <a:rPr lang="en-US" altLang="en-US" sz="2000" b="1" dirty="0">
                <a:latin typeface="Courier New" panose="02070309020205020404" pitchFamily="49" charset="0"/>
              </a:rPr>
              <a:t>&gt;</a:t>
            </a:r>
          </a:p>
          <a:p>
            <a:pPr eaLnBrk="1" hangingPunct="1">
              <a:lnSpc>
                <a:spcPct val="80000"/>
              </a:lnSpc>
              <a:spcBef>
                <a:spcPts val="0"/>
              </a:spcBef>
              <a:buFontTx/>
              <a:buNone/>
            </a:pPr>
            <a:r>
              <a:rPr lang="en-US" altLang="en-US" sz="2000" b="1" dirty="0">
                <a:latin typeface="Courier New" panose="02070309020205020404" pitchFamily="49" charset="0"/>
              </a:rPr>
              <a:t>#include &lt;string&gt;</a:t>
            </a:r>
          </a:p>
          <a:p>
            <a:pPr eaLnBrk="1" hangingPunct="1">
              <a:lnSpc>
                <a:spcPct val="80000"/>
              </a:lnSpc>
              <a:spcBef>
                <a:spcPts val="0"/>
              </a:spcBef>
              <a:buFontTx/>
              <a:buNone/>
            </a:pPr>
            <a:r>
              <a:rPr lang="en-US" altLang="en-US" sz="2000" b="1" dirty="0">
                <a:latin typeface="Courier New" panose="02070309020205020404" pitchFamily="49" charset="0"/>
              </a:rPr>
              <a:t>using namespace </a:t>
            </a:r>
            <a:r>
              <a:rPr lang="en-US" altLang="en-US" sz="2000" b="1" dirty="0" err="1">
                <a:latin typeface="Courier New" panose="02070309020205020404" pitchFamily="49" charset="0"/>
              </a:rPr>
              <a:t>std</a:t>
            </a:r>
            <a:r>
              <a:rPr lang="en-US" altLang="en-US" sz="2000" b="1" dirty="0">
                <a:latin typeface="Courier New" panose="02070309020205020404" pitchFamily="49" charset="0"/>
              </a:rPr>
              <a:t>;</a:t>
            </a:r>
          </a:p>
          <a:p>
            <a:pPr eaLnBrk="1" hangingPunct="1">
              <a:lnSpc>
                <a:spcPct val="80000"/>
              </a:lnSpc>
              <a:spcBef>
                <a:spcPts val="0"/>
              </a:spcBef>
              <a:buFontTx/>
              <a:buNone/>
            </a:pPr>
            <a:endParaRPr lang="en-US" altLang="en-US" sz="2000" b="1" dirty="0">
              <a:latin typeface="Courier New" panose="02070309020205020404" pitchFamily="49" charset="0"/>
            </a:endParaRPr>
          </a:p>
          <a:p>
            <a:pPr eaLnBrk="1" hangingPunct="1">
              <a:lnSpc>
                <a:spcPct val="80000"/>
              </a:lnSpc>
              <a:spcBef>
                <a:spcPts val="0"/>
              </a:spcBef>
              <a:buFontTx/>
              <a:buNone/>
            </a:pPr>
            <a:r>
              <a:rPr lang="en-US" altLang="en-US" sz="2000" b="1" dirty="0" err="1">
                <a:latin typeface="Courier New" panose="02070309020205020404" pitchFamily="49" charset="0"/>
              </a:rPr>
              <a:t>const</a:t>
            </a:r>
            <a:r>
              <a:rPr lang="en-US" altLang="en-US" sz="20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COLUMNS = 3;</a:t>
            </a:r>
          </a:p>
          <a:p>
            <a:pPr eaLnBrk="1" hangingPunct="1">
              <a:lnSpc>
                <a:spcPct val="80000"/>
              </a:lnSpc>
              <a:spcBef>
                <a:spcPts val="0"/>
              </a:spcBef>
              <a:buFontTx/>
              <a:buNone/>
            </a:pPr>
            <a:r>
              <a:rPr lang="en-US" altLang="en-US" sz="2000" b="1" dirty="0">
                <a:latin typeface="Courier New" panose="02070309020205020404" pitchFamily="49" charset="0"/>
              </a:rPr>
              <a:t>/**</a:t>
            </a:r>
          </a:p>
          <a:p>
            <a:pPr eaLnBrk="1" hangingPunct="1">
              <a:lnSpc>
                <a:spcPct val="80000"/>
              </a:lnSpc>
              <a:spcBef>
                <a:spcPts val="0"/>
              </a:spcBef>
              <a:buFontTx/>
              <a:buNone/>
            </a:pPr>
            <a:r>
              <a:rPr lang="en-US" altLang="en-US" sz="2000" b="1" dirty="0">
                <a:latin typeface="Courier New" panose="02070309020205020404" pitchFamily="49" charset="0"/>
              </a:rPr>
              <a:t>   Computes the total of a row in a table.</a:t>
            </a:r>
          </a:p>
          <a:p>
            <a:pPr eaLnBrk="1" hangingPunct="1">
              <a:lnSpc>
                <a:spcPct val="80000"/>
              </a:lnSpc>
              <a:spcBef>
                <a:spcPts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param</a:t>
            </a:r>
            <a:r>
              <a:rPr lang="en-US" altLang="en-US" sz="2000" b="1" dirty="0">
                <a:latin typeface="Courier New" panose="02070309020205020404" pitchFamily="49" charset="0"/>
              </a:rPr>
              <a:t> table a table with 3 columns</a:t>
            </a:r>
          </a:p>
          <a:p>
            <a:pPr eaLnBrk="1" hangingPunct="1">
              <a:lnSpc>
                <a:spcPct val="80000"/>
              </a:lnSpc>
              <a:spcBef>
                <a:spcPts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param</a:t>
            </a:r>
            <a:r>
              <a:rPr lang="en-US" altLang="en-US" sz="2000" b="1" dirty="0">
                <a:latin typeface="Courier New" panose="02070309020205020404" pitchFamily="49" charset="0"/>
              </a:rPr>
              <a:t> row the row that needs to be totaled</a:t>
            </a:r>
          </a:p>
          <a:p>
            <a:pPr eaLnBrk="1" hangingPunct="1">
              <a:lnSpc>
                <a:spcPct val="80000"/>
              </a:lnSpc>
              <a:spcBef>
                <a:spcPts val="0"/>
              </a:spcBef>
              <a:buFontTx/>
              <a:buNone/>
            </a:pPr>
            <a:r>
              <a:rPr lang="en-US" altLang="en-US" sz="2000" b="1" dirty="0">
                <a:latin typeface="Courier New" panose="02070309020205020404" pitchFamily="49" charset="0"/>
              </a:rPr>
              <a:t>   @return the sum of all elements in the given row</a:t>
            </a:r>
          </a:p>
          <a:p>
            <a:pPr eaLnBrk="1" hangingPunct="1">
              <a:lnSpc>
                <a:spcPct val="80000"/>
              </a:lnSpc>
              <a:spcBef>
                <a:spcPts val="0"/>
              </a:spcBef>
              <a:buFontTx/>
              <a:buNone/>
            </a:pPr>
            <a:r>
              <a:rPr lang="en-US" altLang="en-US" sz="2000" b="1" dirty="0">
                <a:latin typeface="Courier New" panose="02070309020205020404" pitchFamily="49" charset="0"/>
              </a:rPr>
              <a:t>*/</a:t>
            </a:r>
          </a:p>
          <a:p>
            <a:pPr eaLnBrk="1" hangingPunct="1">
              <a:lnSpc>
                <a:spcPct val="80000"/>
              </a:lnSpc>
              <a:spcBef>
                <a:spcPts val="0"/>
              </a:spcBef>
              <a:buFontTx/>
              <a:buNone/>
            </a:pPr>
            <a:r>
              <a:rPr lang="en-US" altLang="en-US" sz="2000" b="1" dirty="0">
                <a:latin typeface="Courier New" panose="02070309020205020404" pitchFamily="49" charset="0"/>
              </a:rPr>
              <a:t>double </a:t>
            </a:r>
            <a:r>
              <a:rPr lang="en-US" altLang="en-US" sz="2000" b="1" dirty="0" err="1">
                <a:latin typeface="Courier New" panose="02070309020205020404" pitchFamily="49" charset="0"/>
              </a:rPr>
              <a:t>row_total</a:t>
            </a:r>
            <a:r>
              <a:rPr lang="en-US" altLang="en-US" sz="2000" b="1" dirty="0">
                <a:latin typeface="Courier New" panose="02070309020205020404" pitchFamily="49" charset="0"/>
              </a:rPr>
              <a:t>(</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table[][COLUMNS],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row)</a:t>
            </a:r>
          </a:p>
          <a:p>
            <a:pPr eaLnBrk="1" hangingPunct="1">
              <a:lnSpc>
                <a:spcPct val="80000"/>
              </a:lnSpc>
              <a:spcBef>
                <a:spcPts val="0"/>
              </a:spcBef>
              <a:buFontTx/>
              <a:buNone/>
            </a:pPr>
            <a:r>
              <a:rPr lang="en-US" altLang="en-US" sz="2000" b="1" dirty="0">
                <a:latin typeface="Courier New" panose="02070309020205020404" pitchFamily="49" charset="0"/>
              </a:rPr>
              <a:t>{</a:t>
            </a:r>
          </a:p>
          <a:p>
            <a:pPr eaLnBrk="1" hangingPunct="1">
              <a:lnSpc>
                <a:spcPct val="80000"/>
              </a:lnSpc>
              <a:spcBef>
                <a:spcPts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total = 0; </a:t>
            </a:r>
          </a:p>
          <a:p>
            <a:pPr eaLnBrk="1" hangingPunct="1">
              <a:lnSpc>
                <a:spcPct val="80000"/>
              </a:lnSpc>
              <a:spcBef>
                <a:spcPts val="0"/>
              </a:spcBef>
              <a:buFontTx/>
              <a:buNone/>
            </a:pPr>
            <a:r>
              <a:rPr lang="en-US" altLang="en-US" sz="2000" b="1" dirty="0">
                <a:latin typeface="Courier New" panose="02070309020205020404" pitchFamily="49" charset="0"/>
              </a:rPr>
              <a:t>   for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j = 0; j &lt; COLUMNS; </a:t>
            </a:r>
            <a:r>
              <a:rPr lang="en-US" altLang="en-US" sz="2000" b="1" dirty="0" err="1">
                <a:latin typeface="Courier New" panose="02070309020205020404" pitchFamily="49" charset="0"/>
              </a:rPr>
              <a:t>j++</a:t>
            </a:r>
            <a:r>
              <a:rPr lang="en-US" altLang="en-US" sz="2000" b="1" dirty="0">
                <a:latin typeface="Courier New" panose="02070309020205020404" pitchFamily="49" charset="0"/>
              </a:rPr>
              <a:t>)</a:t>
            </a:r>
          </a:p>
          <a:p>
            <a:pPr eaLnBrk="1" hangingPunct="1">
              <a:lnSpc>
                <a:spcPct val="80000"/>
              </a:lnSpc>
              <a:spcBef>
                <a:spcPts val="0"/>
              </a:spcBef>
              <a:buFontTx/>
              <a:buNone/>
            </a:pPr>
            <a:r>
              <a:rPr lang="en-US" altLang="en-US" sz="2000" b="1" dirty="0">
                <a:latin typeface="Courier New" panose="02070309020205020404" pitchFamily="49" charset="0"/>
              </a:rPr>
              <a:t>   {</a:t>
            </a:r>
          </a:p>
          <a:p>
            <a:pPr eaLnBrk="1" hangingPunct="1">
              <a:lnSpc>
                <a:spcPct val="80000"/>
              </a:lnSpc>
              <a:spcBef>
                <a:spcPts val="0"/>
              </a:spcBef>
              <a:buFontTx/>
              <a:buNone/>
            </a:pPr>
            <a:r>
              <a:rPr lang="en-US" altLang="en-US" sz="2000" b="1" dirty="0">
                <a:latin typeface="Courier New" panose="02070309020205020404" pitchFamily="49" charset="0"/>
              </a:rPr>
              <a:t>      total = total + table[row][j];</a:t>
            </a:r>
          </a:p>
          <a:p>
            <a:pPr eaLnBrk="1" hangingPunct="1">
              <a:lnSpc>
                <a:spcPct val="80000"/>
              </a:lnSpc>
              <a:spcBef>
                <a:spcPts val="0"/>
              </a:spcBef>
              <a:buFontTx/>
              <a:buNone/>
            </a:pPr>
            <a:r>
              <a:rPr lang="en-US" altLang="en-US" sz="2000" b="1" dirty="0">
                <a:latin typeface="Courier New" panose="02070309020205020404" pitchFamily="49" charset="0"/>
              </a:rPr>
              <a:t>   }</a:t>
            </a:r>
          </a:p>
          <a:p>
            <a:pPr eaLnBrk="1" hangingPunct="1">
              <a:lnSpc>
                <a:spcPct val="80000"/>
              </a:lnSpc>
              <a:spcBef>
                <a:spcPts val="0"/>
              </a:spcBef>
              <a:buFontTx/>
              <a:buNone/>
            </a:pPr>
            <a:r>
              <a:rPr lang="en-US" altLang="en-US" sz="2000" b="1" dirty="0">
                <a:latin typeface="Courier New" panose="02070309020205020404" pitchFamily="49" charset="0"/>
              </a:rPr>
              <a:t>   return total;</a:t>
            </a:r>
          </a:p>
          <a:p>
            <a:pPr eaLnBrk="1" hangingPunct="1">
              <a:lnSpc>
                <a:spcPct val="80000"/>
              </a:lnSpc>
              <a:spcBef>
                <a:spcPts val="0"/>
              </a:spcBef>
              <a:buFontTx/>
              <a:buNone/>
            </a:pPr>
            <a:r>
              <a:rPr lang="en-US" altLang="en-US" sz="2000" b="1" dirty="0">
                <a:latin typeface="Courier New" panose="02070309020205020404" pitchFamily="49" charset="0"/>
              </a:rPr>
              <a:t>}</a:t>
            </a:r>
          </a:p>
          <a:p>
            <a:pPr eaLnBrk="1" hangingPunct="1">
              <a:lnSpc>
                <a:spcPct val="80000"/>
              </a:lnSpc>
              <a:spcBef>
                <a:spcPts val="0"/>
              </a:spcBef>
              <a:buFontTx/>
              <a:buNone/>
            </a:pPr>
            <a:endParaRPr lang="en-US" altLang="en-US" sz="2000" b="1" dirty="0">
              <a:latin typeface="Courier New" panose="02070309020205020404" pitchFamily="49" charset="0"/>
            </a:endParaRPr>
          </a:p>
        </p:txBody>
      </p:sp>
      <p:sp>
        <p:nvSpPr>
          <p:cNvPr id="300036" name="Rectangle 3"/>
          <p:cNvSpPr>
            <a:spLocks noGrp="1" noChangeArrowheads="1"/>
          </p:cNvSpPr>
          <p:nvPr>
            <p:ph type="title"/>
          </p:nvPr>
        </p:nvSpPr>
        <p:spPr>
          <a:xfrm>
            <a:off x="0" y="152400"/>
            <a:ext cx="9144000" cy="533400"/>
          </a:xfrm>
        </p:spPr>
        <p:txBody>
          <a:bodyPr/>
          <a:lstStyle/>
          <a:p>
            <a:pPr eaLnBrk="1" hangingPunct="1"/>
            <a:r>
              <a:rPr lang="en-US" altLang="en-US" dirty="0"/>
              <a:t>Two-Dimensional Array Parameters: Complete Code (1)</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6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600" b="1">
                <a:solidFill>
                  <a:schemeClr val="tx1"/>
                </a:solidFill>
                <a:latin typeface="Courier New" panose="02070309020205020404" pitchFamily="49" charset="0"/>
                <a:ea typeface="ＭＳ Ｐゴシック" panose="020B0600070205080204" pitchFamily="34" charset="-128"/>
              </a:defRPr>
            </a:lvl2pPr>
            <a:lvl3pPr eaLnBrk="0" hangingPunct="0">
              <a:defRPr sz="2600" b="1">
                <a:solidFill>
                  <a:schemeClr val="tx1"/>
                </a:solidFill>
                <a:latin typeface="Courier New" panose="02070309020205020404" pitchFamily="49" charset="0"/>
                <a:ea typeface="ＭＳ Ｐゴシック" panose="020B0600070205080204" pitchFamily="34" charset="-128"/>
              </a:defRPr>
            </a:lvl3pPr>
            <a:lvl4pPr eaLnBrk="0" hangingPunct="0">
              <a:defRPr sz="2600" b="1">
                <a:solidFill>
                  <a:schemeClr val="tx1"/>
                </a:solidFill>
                <a:latin typeface="Courier New" panose="02070309020205020404" pitchFamily="49" charset="0"/>
                <a:ea typeface="ＭＳ Ｐゴシック" panose="020B0600070205080204" pitchFamily="34" charset="-128"/>
              </a:defRPr>
            </a:lvl4pPr>
            <a:lvl5pPr eaLnBrk="0" hangingPunct="0">
              <a:defRPr sz="26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lnSpc>
                <a:spcPct val="80000"/>
              </a:lnSpc>
              <a:spcBef>
                <a:spcPct val="20000"/>
              </a:spcBef>
              <a:spcAft>
                <a:spcPct val="0"/>
              </a:spcAft>
              <a:defRPr sz="26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b="0" i="1" dirty="0">
                <a:latin typeface="Arial" panose="020B0604020202020204" pitchFamily="34" charset="0"/>
              </a:rPr>
              <a:t>Big C++ </a:t>
            </a:r>
            <a:r>
              <a:rPr lang="en-US" altLang="en-US" sz="1200" b="0" dirty="0">
                <a:latin typeface="Arial" panose="020B0604020202020204" pitchFamily="34" charset="0"/>
              </a:rPr>
              <a:t>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02083" name="Rectangle 2"/>
          <p:cNvSpPr>
            <a:spLocks noGrp="1" noChangeArrowheads="1"/>
          </p:cNvSpPr>
          <p:nvPr>
            <p:ph type="body" idx="1"/>
          </p:nvPr>
        </p:nvSpPr>
        <p:spPr>
          <a:xfrm>
            <a:off x="0" y="754856"/>
            <a:ext cx="9144000" cy="5500688"/>
          </a:xfrm>
        </p:spPr>
        <p:txBody>
          <a:bodyPr/>
          <a:lstStyle/>
          <a:p>
            <a:pPr eaLnBrk="1" hangingPunct="1">
              <a:lnSpc>
                <a:spcPct val="80000"/>
              </a:lnSpc>
              <a:spcBef>
                <a:spcPts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main()</a:t>
            </a:r>
          </a:p>
          <a:p>
            <a:pPr eaLnBrk="1" hangingPunct="1">
              <a:lnSpc>
                <a:spcPct val="80000"/>
              </a:lnSpc>
              <a:spcBef>
                <a:spcPts val="0"/>
              </a:spcBef>
              <a:buFontTx/>
              <a:buNone/>
            </a:pPr>
            <a:r>
              <a:rPr lang="en-US" altLang="en-US" sz="2000" b="1" dirty="0">
                <a:latin typeface="Courier New" panose="02070309020205020404" pitchFamily="49" charset="0"/>
              </a:rPr>
              <a:t>{</a:t>
            </a:r>
          </a:p>
          <a:p>
            <a:pPr eaLnBrk="1" hangingPunct="1">
              <a:lnSpc>
                <a:spcPct val="80000"/>
              </a:lnSpc>
              <a:spcBef>
                <a:spcPts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const</a:t>
            </a:r>
            <a:r>
              <a:rPr lang="en-US" altLang="en-US" sz="20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COUNTRIES = 8;</a:t>
            </a:r>
          </a:p>
          <a:p>
            <a:pPr eaLnBrk="1" hangingPunct="1">
              <a:lnSpc>
                <a:spcPct val="80000"/>
              </a:lnSpc>
              <a:spcBef>
                <a:spcPts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const</a:t>
            </a:r>
            <a:r>
              <a:rPr lang="en-US" altLang="en-US" sz="20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MEDALS = 3;</a:t>
            </a:r>
          </a:p>
          <a:p>
            <a:pPr eaLnBrk="1" hangingPunct="1">
              <a:lnSpc>
                <a:spcPct val="80000"/>
              </a:lnSpc>
              <a:spcBef>
                <a:spcPts val="0"/>
              </a:spcBef>
              <a:buFontTx/>
              <a:buNone/>
            </a:pPr>
            <a:endParaRPr lang="en-US" altLang="en-US" sz="2000" b="1" dirty="0">
              <a:latin typeface="Courier New" panose="02070309020205020404" pitchFamily="49" charset="0"/>
            </a:endParaRPr>
          </a:p>
          <a:p>
            <a:pPr eaLnBrk="1" hangingPunct="1">
              <a:lnSpc>
                <a:spcPct val="80000"/>
              </a:lnSpc>
              <a:spcBef>
                <a:spcPts val="0"/>
              </a:spcBef>
              <a:buFontTx/>
              <a:buNone/>
            </a:pPr>
            <a:r>
              <a:rPr lang="en-US" altLang="en-US" sz="2000" b="1" dirty="0">
                <a:latin typeface="Courier New" panose="02070309020205020404" pitchFamily="49" charset="0"/>
              </a:rPr>
              <a:t>   string countries[] = </a:t>
            </a:r>
          </a:p>
          <a:p>
            <a:pPr eaLnBrk="1" hangingPunct="1">
              <a:lnSpc>
                <a:spcPct val="80000"/>
              </a:lnSpc>
              <a:spcBef>
                <a:spcPts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Canada","Italy","Germany","Japan</a:t>
            </a:r>
            <a:r>
              <a:rPr lang="en-US" altLang="en-US" sz="2000" b="1" dirty="0">
                <a:latin typeface="Courier New" panose="02070309020205020404" pitchFamily="49" charset="0"/>
              </a:rPr>
              <a:t>", "Kazakhstan", "Russia", "South Korea", "United States"};</a:t>
            </a:r>
          </a:p>
          <a:p>
            <a:pPr eaLnBrk="1" hangingPunct="1">
              <a:lnSpc>
                <a:spcPct val="80000"/>
              </a:lnSpc>
              <a:spcBef>
                <a:spcPts val="0"/>
              </a:spcBef>
              <a:buFontTx/>
              <a:buNone/>
            </a:pPr>
            <a:endParaRPr lang="en-US" altLang="en-US" sz="2000" b="1" dirty="0">
              <a:latin typeface="Courier New" panose="02070309020205020404" pitchFamily="49" charset="0"/>
            </a:endParaRPr>
          </a:p>
          <a:p>
            <a:pPr eaLnBrk="1" hangingPunct="1">
              <a:lnSpc>
                <a:spcPct val="80000"/>
              </a:lnSpc>
              <a:spcBef>
                <a:spcPts val="0"/>
              </a:spcBef>
              <a:buFontTx/>
              <a:buNone/>
            </a:pPr>
            <a:r>
              <a:rPr lang="en-US" altLang="en-US" sz="24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counts[COUNTRIES][MEDALS] = </a:t>
            </a:r>
          </a:p>
          <a:p>
            <a:pPr eaLnBrk="1" hangingPunct="1">
              <a:lnSpc>
                <a:spcPct val="80000"/>
              </a:lnSpc>
              <a:spcBef>
                <a:spcPts val="0"/>
              </a:spcBef>
              <a:buFontTx/>
              <a:buNone/>
            </a:pPr>
            <a:r>
              <a:rPr lang="en-US" altLang="en-US" sz="2000" b="1" dirty="0">
                <a:latin typeface="Courier New" panose="02070309020205020404" pitchFamily="49" charset="0"/>
              </a:rPr>
              <a:t>   { </a:t>
            </a:r>
          </a:p>
          <a:p>
            <a:pPr eaLnBrk="1" hangingPunct="1">
              <a:lnSpc>
                <a:spcPct val="80000"/>
              </a:lnSpc>
              <a:spcBef>
                <a:spcPts val="0"/>
              </a:spcBef>
              <a:buFontTx/>
              <a:buNone/>
            </a:pPr>
            <a:r>
              <a:rPr lang="en-US" altLang="en-US" sz="2000" b="1" dirty="0">
                <a:latin typeface="Courier New" panose="02070309020205020404" pitchFamily="49" charset="0"/>
              </a:rPr>
              <a:t>      { 0, 3, 0 },</a:t>
            </a:r>
          </a:p>
          <a:p>
            <a:pPr eaLnBrk="1" hangingPunct="1">
              <a:lnSpc>
                <a:spcPct val="80000"/>
              </a:lnSpc>
              <a:spcBef>
                <a:spcPts val="0"/>
              </a:spcBef>
              <a:buFontTx/>
              <a:buNone/>
            </a:pPr>
            <a:r>
              <a:rPr lang="en-US" altLang="en-US" sz="2000" b="1" dirty="0">
                <a:latin typeface="Courier New" panose="02070309020205020404" pitchFamily="49" charset="0"/>
              </a:rPr>
              <a:t>      { 0, 0, 1 }, </a:t>
            </a:r>
          </a:p>
          <a:p>
            <a:pPr eaLnBrk="1" hangingPunct="1">
              <a:lnSpc>
                <a:spcPct val="80000"/>
              </a:lnSpc>
              <a:spcBef>
                <a:spcPts val="0"/>
              </a:spcBef>
              <a:buFontTx/>
              <a:buNone/>
            </a:pPr>
            <a:r>
              <a:rPr lang="en-US" altLang="en-US" sz="2000" b="1" dirty="0">
                <a:latin typeface="Courier New" panose="02070309020205020404" pitchFamily="49" charset="0"/>
              </a:rPr>
              <a:t>      { 0, 0, 1 }, </a:t>
            </a:r>
          </a:p>
          <a:p>
            <a:pPr eaLnBrk="1" hangingPunct="1">
              <a:lnSpc>
                <a:spcPct val="80000"/>
              </a:lnSpc>
              <a:spcBef>
                <a:spcPts val="0"/>
              </a:spcBef>
              <a:buFontTx/>
              <a:buNone/>
            </a:pPr>
            <a:r>
              <a:rPr lang="en-US" altLang="en-US" sz="2000" b="1" dirty="0">
                <a:latin typeface="Courier New" panose="02070309020205020404" pitchFamily="49" charset="0"/>
              </a:rPr>
              <a:t>      { 1, 0, 0 }, </a:t>
            </a:r>
          </a:p>
          <a:p>
            <a:pPr eaLnBrk="1" hangingPunct="1">
              <a:lnSpc>
                <a:spcPct val="80000"/>
              </a:lnSpc>
              <a:spcBef>
                <a:spcPts val="0"/>
              </a:spcBef>
              <a:buFontTx/>
              <a:buNone/>
            </a:pPr>
            <a:r>
              <a:rPr lang="en-US" altLang="en-US" sz="2000" b="1" dirty="0">
                <a:latin typeface="Courier New" panose="02070309020205020404" pitchFamily="49" charset="0"/>
              </a:rPr>
              <a:t>      { 0, 0, 1 }, </a:t>
            </a:r>
          </a:p>
          <a:p>
            <a:pPr eaLnBrk="1" hangingPunct="1">
              <a:lnSpc>
                <a:spcPct val="80000"/>
              </a:lnSpc>
              <a:spcBef>
                <a:spcPts val="0"/>
              </a:spcBef>
              <a:buFontTx/>
              <a:buNone/>
            </a:pPr>
            <a:r>
              <a:rPr lang="en-US" altLang="en-US" sz="2000" b="1" dirty="0">
                <a:latin typeface="Courier New" panose="02070309020205020404" pitchFamily="49" charset="0"/>
              </a:rPr>
              <a:t>      { 3, 1, 1 },</a:t>
            </a:r>
          </a:p>
          <a:p>
            <a:pPr eaLnBrk="1" hangingPunct="1">
              <a:lnSpc>
                <a:spcPct val="80000"/>
              </a:lnSpc>
              <a:spcBef>
                <a:spcPts val="0"/>
              </a:spcBef>
              <a:buFontTx/>
              <a:buNone/>
            </a:pPr>
            <a:r>
              <a:rPr lang="en-US" altLang="en-US" sz="2000" b="1" dirty="0">
                <a:latin typeface="Courier New" panose="02070309020205020404" pitchFamily="49" charset="0"/>
              </a:rPr>
              <a:t>      { 0, 1, 0 }</a:t>
            </a:r>
          </a:p>
          <a:p>
            <a:pPr eaLnBrk="1" hangingPunct="1">
              <a:lnSpc>
                <a:spcPct val="80000"/>
              </a:lnSpc>
              <a:spcBef>
                <a:spcPts val="0"/>
              </a:spcBef>
              <a:buFontTx/>
              <a:buNone/>
            </a:pPr>
            <a:r>
              <a:rPr lang="en-US" altLang="en-US" sz="2000" b="1" dirty="0">
                <a:latin typeface="Courier New" panose="02070309020205020404" pitchFamily="49" charset="0"/>
              </a:rPr>
              <a:t>      { 1, 0, 1 }</a:t>
            </a:r>
          </a:p>
          <a:p>
            <a:pPr eaLnBrk="1" hangingPunct="1">
              <a:lnSpc>
                <a:spcPct val="80000"/>
              </a:lnSpc>
              <a:spcBef>
                <a:spcPts val="0"/>
              </a:spcBef>
              <a:buFontTx/>
              <a:buNone/>
            </a:pPr>
            <a:r>
              <a:rPr lang="en-US" altLang="en-US" sz="2000" b="1" dirty="0">
                <a:latin typeface="Courier New" panose="02070309020205020404" pitchFamily="49" charset="0"/>
              </a:rPr>
              <a:t>   }; </a:t>
            </a:r>
          </a:p>
          <a:p>
            <a:pPr eaLnBrk="1" hangingPunct="1">
              <a:lnSpc>
                <a:spcPct val="80000"/>
              </a:lnSpc>
              <a:spcBef>
                <a:spcPts val="0"/>
              </a:spcBef>
              <a:buFontTx/>
              <a:buNone/>
            </a:pPr>
            <a:endParaRPr lang="en-US" altLang="en-US" sz="2400" b="1" dirty="0">
              <a:latin typeface="Courier New" panose="02070309020205020404" pitchFamily="49" charset="0"/>
            </a:endParaRPr>
          </a:p>
        </p:txBody>
      </p:sp>
      <p:sp>
        <p:nvSpPr>
          <p:cNvPr id="302084" name="Rectangle 3"/>
          <p:cNvSpPr>
            <a:spLocks noGrp="1" noChangeArrowheads="1"/>
          </p:cNvSpPr>
          <p:nvPr>
            <p:ph type="title"/>
          </p:nvPr>
        </p:nvSpPr>
        <p:spPr>
          <a:xfrm>
            <a:off x="0" y="152400"/>
            <a:ext cx="9144000" cy="533400"/>
          </a:xfrm>
        </p:spPr>
        <p:txBody>
          <a:bodyPr/>
          <a:lstStyle/>
          <a:p>
            <a:pPr eaLnBrk="1" hangingPunct="1"/>
            <a:r>
              <a:rPr lang="en-US" altLang="en-US" dirty="0"/>
              <a:t>Two-Dimensional Array Parameters: Complete Code (2)</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Tx/>
          <a:buSzTx/>
          <a:buFontTx/>
          <a:buNone/>
          <a:tabLst/>
          <a:defRPr kumimoji="0" lang="en-US" sz="26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Tx/>
          <a:buSzTx/>
          <a:buFontTx/>
          <a:buNone/>
          <a:tabLst/>
          <a:defRPr kumimoji="0" lang="en-US" sz="2600" b="1" i="0" u="none" strike="noStrike" cap="none" normalizeH="0" baseline="0">
            <a:ln>
              <a:noFill/>
            </a:ln>
            <a:solidFill>
              <a:schemeClr val="tx1"/>
            </a:solidFill>
            <a:effectLst/>
            <a:latin typeface="Courier New"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Tx/>
          <a:buSzTx/>
          <a:buFontTx/>
          <a:buNone/>
          <a:tabLst/>
          <a:defRPr kumimoji="0" lang="en-US" sz="2600" b="1" i="0" u="none" strike="noStrike" cap="none" normalizeH="0" baseline="0">
            <a:ln>
              <a:noFill/>
            </a:ln>
            <a:solidFill>
              <a:schemeClr val="tx1"/>
            </a:solidFill>
            <a:effectLst/>
            <a:latin typeface="Forte"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Tx/>
          <a:buSzTx/>
          <a:buFontTx/>
          <a:buNone/>
          <a:tabLst/>
          <a:defRPr kumimoji="0" lang="en-US" sz="2600" b="1" i="0" u="none" strike="noStrike" cap="none" normalizeH="0" baseline="0">
            <a:ln>
              <a:noFill/>
            </a:ln>
            <a:solidFill>
              <a:schemeClr val="tx1"/>
            </a:solidFill>
            <a:effectLst/>
            <a:latin typeface="Forte" pitchFamily="66"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16856</TotalTime>
  <Words>7900</Words>
  <Application>Microsoft Office PowerPoint</Application>
  <PresentationFormat>On-screen Show (4:3)</PresentationFormat>
  <Paragraphs>1930</Paragraphs>
  <Slides>133</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133</vt:i4>
      </vt:variant>
    </vt:vector>
  </HeadingPairs>
  <TitlesOfParts>
    <vt:vector size="147" baseType="lpstr">
      <vt:lpstr>GungsuhChe</vt:lpstr>
      <vt:lpstr>ＭＳ Ｐゴシック</vt:lpstr>
      <vt:lpstr>ＭＳ Ｐゴシック</vt:lpstr>
      <vt:lpstr>Arial</vt:lpstr>
      <vt:lpstr>Comic Sans MS</vt:lpstr>
      <vt:lpstr>Courier New</vt:lpstr>
      <vt:lpstr>DejaVuSans</vt:lpstr>
      <vt:lpstr>LucidaSansTypewriter</vt:lpstr>
      <vt:lpstr>StempelGaramond-Roman</vt:lpstr>
      <vt:lpstr>STIXTwoText</vt:lpstr>
      <vt:lpstr>Tekton Pro</vt:lpstr>
      <vt:lpstr>Tekton Pro Bold</vt:lpstr>
      <vt:lpstr>Default Design</vt:lpstr>
      <vt:lpstr>1_Default Design</vt:lpstr>
      <vt:lpstr>Chapter Six: Arrays and Vectors</vt:lpstr>
      <vt:lpstr>Chapter Goals</vt:lpstr>
      <vt:lpstr>Topic 1</vt:lpstr>
      <vt:lpstr>Using Vectors</vt:lpstr>
      <vt:lpstr>Using Arrays</vt:lpstr>
      <vt:lpstr>Using Arrays and Vectors</vt:lpstr>
      <vt:lpstr>Example Task with Several Numbers</vt:lpstr>
      <vt:lpstr>Problem: Each Number as a Separate Variable Name</vt:lpstr>
      <vt:lpstr>Using Arrays and Vectors</vt:lpstr>
      <vt:lpstr>Defining Arrays with Initialization</vt:lpstr>
      <vt:lpstr>Array Syntax Examples: Table 1</vt:lpstr>
      <vt:lpstr>Accessing an Array Element</vt:lpstr>
      <vt:lpstr>Array Element Index</vt:lpstr>
      <vt:lpstr>Array Element Index for Writing</vt:lpstr>
      <vt:lpstr>Array Element Indices are between 0 and Length-1</vt:lpstr>
      <vt:lpstr>Partially-Filled Arrays – Capacity</vt:lpstr>
      <vt:lpstr>Partially-Filled Arrays – Current Size</vt:lpstr>
      <vt:lpstr>Partially-Filled Arrays – Companion Variable for Size</vt:lpstr>
      <vt:lpstr>Partially-Filling an Array – Code Loop</vt:lpstr>
      <vt:lpstr>Partially-Filled Arrays – Output</vt:lpstr>
      <vt:lpstr>Using Arrays – Visiting All Elements</vt:lpstr>
      <vt:lpstr>Illegally Accessing an Array Element – Bounds Error</vt:lpstr>
      <vt:lpstr>Use Arrays for Sequences of Related Values</vt:lpstr>
      <vt:lpstr>Topic 2</vt:lpstr>
      <vt:lpstr>Common Array and Vector Algorithms</vt:lpstr>
      <vt:lpstr>Common Algorithms – Filling</vt:lpstr>
      <vt:lpstr>Self-Check Exercise</vt:lpstr>
      <vt:lpstr>Common Algorithms – Copying</vt:lpstr>
      <vt:lpstr>Common Algorithms – Copying Requires a Loop</vt:lpstr>
      <vt:lpstr>Common Algorithms – Sum and Average Value</vt:lpstr>
      <vt:lpstr>Common Algorithms – Maximum</vt:lpstr>
      <vt:lpstr>Common Algorithms – Minimum</vt:lpstr>
      <vt:lpstr>Common Algorithms – Element Separators</vt:lpstr>
      <vt:lpstr>Common Algorithms – Element Separator Code</vt:lpstr>
      <vt:lpstr>Common Algorithms – Linear Search</vt:lpstr>
      <vt:lpstr>Common Algorithms – Removing an Element, Unordered</vt:lpstr>
      <vt:lpstr>Common Algorithms – Removing an Element, Ordered</vt:lpstr>
      <vt:lpstr>Common Algorithms – Removing an Element, Ordered</vt:lpstr>
      <vt:lpstr>Common Algorithms – Inserting an Element Unordered</vt:lpstr>
      <vt:lpstr>Common Algorithms – Inserting an Element Ordered</vt:lpstr>
      <vt:lpstr>Inserting an Element Ordered: Code</vt:lpstr>
      <vt:lpstr>Common Algorithms – Swapping Elements</vt:lpstr>
      <vt:lpstr>Code for Swapping Array Elements</vt:lpstr>
      <vt:lpstr>Common Algorithms – Reading Input</vt:lpstr>
      <vt:lpstr>Common Algorithms – Reading Unknown # of Inputs</vt:lpstr>
      <vt:lpstr>Common Algorithms – Overflow Reading Input</vt:lpstr>
      <vt:lpstr>Complete Program to Read Inputs and Report the Maximum</vt:lpstr>
      <vt:lpstr>Complete Program to Read Inputs, part 2</vt:lpstr>
      <vt:lpstr>Sorting with the C++ Library</vt:lpstr>
      <vt:lpstr>Sorting with the C++ Library: the sort function</vt:lpstr>
      <vt:lpstr>A Sorting Algorithm: Selection Sort</vt:lpstr>
      <vt:lpstr>Searching Algorithms: Binary Search</vt:lpstr>
      <vt:lpstr>Topic 3</vt:lpstr>
      <vt:lpstr>Arrays as Parameters in Functions</vt:lpstr>
      <vt:lpstr>Array Parameter Function Example</vt:lpstr>
      <vt:lpstr>Array Parameters in Functions Require [] in the Header</vt:lpstr>
      <vt:lpstr>Array Function Call Does NOT Use the Brackets!</vt:lpstr>
      <vt:lpstr>Array Parameters Always are Reference Parameters</vt:lpstr>
      <vt:lpstr>Arrays as Parameters but No Array Returns</vt:lpstr>
      <vt:lpstr>Arrays as Parameters and Return Value</vt:lpstr>
      <vt:lpstr>Array Parameters in Functions: Calling the Function</vt:lpstr>
      <vt:lpstr>Function to Fill or Append to an Array</vt:lpstr>
      <vt:lpstr>Array Functions Example</vt:lpstr>
      <vt:lpstr>Array Functions Example Code, Part 1</vt:lpstr>
      <vt:lpstr>Array Functions Example Code, part 2</vt:lpstr>
      <vt:lpstr>Array Functions Example Code, part 3</vt:lpstr>
      <vt:lpstr>Array Functions Example Code, part 4</vt:lpstr>
      <vt:lpstr>Constant Array Parameters</vt:lpstr>
      <vt:lpstr>Topic 4</vt:lpstr>
      <vt:lpstr>Problem Solving: Adapting Algorithms</vt:lpstr>
      <vt:lpstr>Problem Example: Summing Quiz Scores</vt:lpstr>
      <vt:lpstr>Adapting Algorithms: Three that We Know</vt:lpstr>
      <vt:lpstr>Adapting Algorithms: A Glitch in Combining Those Three</vt:lpstr>
      <vt:lpstr>Algorithm to Find the Position</vt:lpstr>
      <vt:lpstr>Adapting the Minimum Algorithm to Report the Position</vt:lpstr>
      <vt:lpstr>Final Answer for Adapting Algorithms</vt:lpstr>
      <vt:lpstr>Topic 5</vt:lpstr>
      <vt:lpstr>Discovering Algorithms by Manipulating Physical Objects</vt:lpstr>
      <vt:lpstr>Manipulating Physical Objects: Example Problem</vt:lpstr>
      <vt:lpstr>Manipulating Physical Objects: Coins</vt:lpstr>
      <vt:lpstr>Swapping Coins: the Algorithm</vt:lpstr>
      <vt:lpstr>Translating the Manipulations to Code</vt:lpstr>
      <vt:lpstr>Self Check: Practice Manipulating Objects</vt:lpstr>
      <vt:lpstr>Topic 6</vt:lpstr>
      <vt:lpstr>Two-Dimensional Arrays</vt:lpstr>
      <vt:lpstr>Two-Dimensional Array Example</vt:lpstr>
      <vt:lpstr>Defining Two-Dimensional Arrays</vt:lpstr>
      <vt:lpstr>Defining Two-Dimensional Arrays – Initializing</vt:lpstr>
      <vt:lpstr>Self Check: Declaring 2D Arrays</vt:lpstr>
      <vt:lpstr>Two-Dimensional Arrays – Accessing Elements</vt:lpstr>
      <vt:lpstr>Nested Loop to Print All Elements in a 2D Array</vt:lpstr>
      <vt:lpstr>Computing Row and Column Totals</vt:lpstr>
      <vt:lpstr>Computing Row and Column Totals: Code Example</vt:lpstr>
      <vt:lpstr>Two-Dimensional Array Parameters</vt:lpstr>
      <vt:lpstr>Two-Dimensional Array Parameter Columns Hardwired</vt:lpstr>
      <vt:lpstr>Two-Dimensional Array Storage</vt:lpstr>
      <vt:lpstr>Two-Dimensional Array Parameters: Rows</vt:lpstr>
      <vt:lpstr>Two-Dimensional Array Parameters: Complete Code (1)</vt:lpstr>
      <vt:lpstr>Two-Dimensional Array Parameters: Complete Code (2)</vt:lpstr>
      <vt:lpstr>Two-Dimensional Array Parameters: Complete Code (3)</vt:lpstr>
      <vt:lpstr>Practice It: 2D Array Parameters</vt:lpstr>
      <vt:lpstr>Arrays – Fixed Size is a Drawback</vt:lpstr>
      <vt:lpstr>Topic 7</vt:lpstr>
      <vt:lpstr>Vectors</vt:lpstr>
      <vt:lpstr>Declaring Vectors</vt:lpstr>
      <vt:lpstr>Declaring an non-empty Vector</vt:lpstr>
      <vt:lpstr>Vector Examples: Table 2</vt:lpstr>
      <vt:lpstr>Accessing Elements in Vectors</vt:lpstr>
      <vt:lpstr>vector push_back and pop_back</vt:lpstr>
      <vt:lpstr>push_back Adds Elements  and Increments size</vt:lpstr>
      <vt:lpstr>push_back with User Input</vt:lpstr>
      <vt:lpstr>A Weakness of Arrays</vt:lpstr>
      <vt:lpstr>vector size()</vt:lpstr>
      <vt:lpstr>vector Parameters to Functions</vt:lpstr>
      <vt:lpstr>vector Parameters – Changing the Values with &amp;</vt:lpstr>
      <vt:lpstr>For Efficiency, a Constant vector Reference</vt:lpstr>
      <vt:lpstr>vectors Returned from Functions</vt:lpstr>
      <vt:lpstr>vector Algorithms (Copying):  Vectors Can Be Assigned!</vt:lpstr>
      <vt:lpstr>vector Algorithms – Finding Matches</vt:lpstr>
      <vt:lpstr>vector Algorithms – Removing an Element, Unordered</vt:lpstr>
      <vt:lpstr>vector Algorithms – Removing an Element, Ordered</vt:lpstr>
      <vt:lpstr>vector Algorithms – Inserting an Element, Unordered</vt:lpstr>
      <vt:lpstr>vector Algorithms – Inserting an Element, Ordered</vt:lpstr>
      <vt:lpstr>vector Algorithms: Sorting with the C++ Library</vt:lpstr>
      <vt:lpstr>Two Dimensional vectors: a vector of vectors</vt:lpstr>
      <vt:lpstr>vector of vectors</vt:lpstr>
      <vt:lpstr>vector of vectors: Determining the row/column sizes</vt:lpstr>
      <vt:lpstr>Which to Use?  vector or array? </vt:lpstr>
      <vt:lpstr>The Range-Based for Loop</vt:lpstr>
      <vt:lpstr>The Range-Based for Loop also Works for Arrays</vt:lpstr>
      <vt:lpstr>CHAPTER SUMMARY #1</vt:lpstr>
      <vt:lpstr>CHAPTER SUMMARY #2</vt:lpstr>
      <vt:lpstr>CHAPTER SUMMARY #3</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 Looping</dc:title>
  <dc:creator>etg</dc:creator>
  <cp:lastModifiedBy>Graig Donini</cp:lastModifiedBy>
  <cp:revision>2387</cp:revision>
  <dcterms:created xsi:type="dcterms:W3CDTF">2010-12-29T16:52:41Z</dcterms:created>
  <dcterms:modified xsi:type="dcterms:W3CDTF">2017-11-17T04:09:19Z</dcterms:modified>
</cp:coreProperties>
</file>