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4"/>
  </p:notesMasterIdLst>
  <p:sldIdLst>
    <p:sldId id="379" r:id="rId2"/>
    <p:sldId id="381" r:id="rId3"/>
    <p:sldId id="586" r:id="rId4"/>
    <p:sldId id="385" r:id="rId5"/>
    <p:sldId id="389" r:id="rId6"/>
    <p:sldId id="398" r:id="rId7"/>
    <p:sldId id="409" r:id="rId8"/>
    <p:sldId id="404" r:id="rId9"/>
    <p:sldId id="416" r:id="rId10"/>
    <p:sldId id="412" r:id="rId11"/>
    <p:sldId id="420" r:id="rId12"/>
    <p:sldId id="421" r:id="rId13"/>
    <p:sldId id="428" r:id="rId14"/>
    <p:sldId id="433" r:id="rId15"/>
    <p:sldId id="587" r:id="rId16"/>
    <p:sldId id="588" r:id="rId17"/>
    <p:sldId id="434" r:id="rId18"/>
    <p:sldId id="442" r:id="rId19"/>
    <p:sldId id="589" r:id="rId20"/>
    <p:sldId id="590" r:id="rId21"/>
    <p:sldId id="591" r:id="rId22"/>
    <p:sldId id="445" r:id="rId23"/>
    <p:sldId id="471" r:id="rId24"/>
    <p:sldId id="473" r:id="rId25"/>
    <p:sldId id="592" r:id="rId26"/>
    <p:sldId id="449" r:id="rId27"/>
    <p:sldId id="452" r:id="rId28"/>
    <p:sldId id="454" r:id="rId29"/>
    <p:sldId id="593" r:id="rId30"/>
    <p:sldId id="457" r:id="rId31"/>
    <p:sldId id="461" r:id="rId32"/>
    <p:sldId id="464" r:id="rId33"/>
    <p:sldId id="478" r:id="rId34"/>
    <p:sldId id="594" r:id="rId35"/>
    <p:sldId id="595" r:id="rId36"/>
    <p:sldId id="496" r:id="rId37"/>
    <p:sldId id="497" r:id="rId38"/>
    <p:sldId id="597" r:id="rId39"/>
    <p:sldId id="596" r:id="rId40"/>
    <p:sldId id="501" r:id="rId41"/>
    <p:sldId id="502" r:id="rId42"/>
    <p:sldId id="507" r:id="rId43"/>
    <p:sldId id="510" r:id="rId44"/>
    <p:sldId id="511" r:id="rId45"/>
    <p:sldId id="515" r:id="rId46"/>
    <p:sldId id="516" r:id="rId47"/>
    <p:sldId id="519" r:id="rId48"/>
    <p:sldId id="523" r:id="rId49"/>
    <p:sldId id="524" r:id="rId50"/>
    <p:sldId id="525" r:id="rId51"/>
    <p:sldId id="527" r:id="rId52"/>
    <p:sldId id="529" r:id="rId53"/>
    <p:sldId id="530" r:id="rId54"/>
    <p:sldId id="598" r:id="rId55"/>
    <p:sldId id="599" r:id="rId56"/>
    <p:sldId id="535" r:id="rId57"/>
    <p:sldId id="542" r:id="rId58"/>
    <p:sldId id="543" r:id="rId59"/>
    <p:sldId id="545" r:id="rId60"/>
    <p:sldId id="547" r:id="rId61"/>
    <p:sldId id="550" r:id="rId62"/>
    <p:sldId id="556" r:id="rId63"/>
    <p:sldId id="558" r:id="rId64"/>
    <p:sldId id="600" r:id="rId65"/>
    <p:sldId id="564" r:id="rId66"/>
    <p:sldId id="601" r:id="rId67"/>
    <p:sldId id="569" r:id="rId68"/>
    <p:sldId id="570" r:id="rId69"/>
    <p:sldId id="572" r:id="rId70"/>
    <p:sldId id="576" r:id="rId71"/>
    <p:sldId id="577" r:id="rId72"/>
    <p:sldId id="578" r:id="rId73"/>
    <p:sldId id="579" r:id="rId74"/>
    <p:sldId id="580" r:id="rId75"/>
    <p:sldId id="581" r:id="rId76"/>
    <p:sldId id="582" r:id="rId77"/>
    <p:sldId id="602" r:id="rId78"/>
    <p:sldId id="603" r:id="rId79"/>
    <p:sldId id="604" r:id="rId80"/>
    <p:sldId id="605" r:id="rId81"/>
    <p:sldId id="606" r:id="rId82"/>
    <p:sldId id="607" r:id="rId83"/>
    <p:sldId id="608" r:id="rId84"/>
    <p:sldId id="616" r:id="rId85"/>
    <p:sldId id="609" r:id="rId86"/>
    <p:sldId id="610" r:id="rId87"/>
    <p:sldId id="611" r:id="rId88"/>
    <p:sldId id="612" r:id="rId89"/>
    <p:sldId id="613" r:id="rId90"/>
    <p:sldId id="614" r:id="rId91"/>
    <p:sldId id="615" r:id="rId92"/>
    <p:sldId id="617" r:id="rId93"/>
    <p:sldId id="618" r:id="rId94"/>
    <p:sldId id="620" r:id="rId95"/>
    <p:sldId id="621" r:id="rId96"/>
    <p:sldId id="622" r:id="rId97"/>
    <p:sldId id="619" r:id="rId98"/>
    <p:sldId id="623" r:id="rId99"/>
    <p:sldId id="625" r:id="rId100"/>
    <p:sldId id="626" r:id="rId101"/>
    <p:sldId id="627" r:id="rId102"/>
    <p:sldId id="628" r:id="rId103"/>
  </p:sldIdLst>
  <p:sldSz cx="9144000" cy="6858000" type="screen4x3"/>
  <p:notesSz cx="6858000" cy="9144000"/>
  <p:defaultTextStyle>
    <a:defPPr>
      <a:defRPr lang="en-US"/>
    </a:defPPr>
    <a:lvl1pPr algn="l" rtl="0" fontAlgn="base">
      <a:spcBef>
        <a:spcPct val="0"/>
      </a:spcBef>
      <a:spcAft>
        <a:spcPct val="0"/>
      </a:spcAft>
      <a:defRPr sz="2000" b="1" i="1" kern="1200">
        <a:solidFill>
          <a:schemeClr val="tx1"/>
        </a:solidFill>
        <a:latin typeface="Courier New" panose="02070309020205020404" pitchFamily="49" charset="0"/>
        <a:ea typeface="MS PGothic" panose="020B0600070205080204" pitchFamily="34" charset="-128"/>
        <a:cs typeface="+mn-cs"/>
      </a:defRPr>
    </a:lvl1pPr>
    <a:lvl2pPr marL="457200" algn="l" rtl="0" fontAlgn="base">
      <a:spcBef>
        <a:spcPct val="0"/>
      </a:spcBef>
      <a:spcAft>
        <a:spcPct val="0"/>
      </a:spcAft>
      <a:defRPr sz="2000" b="1" i="1" kern="1200">
        <a:solidFill>
          <a:schemeClr val="tx1"/>
        </a:solidFill>
        <a:latin typeface="Courier New" panose="02070309020205020404" pitchFamily="49" charset="0"/>
        <a:ea typeface="MS PGothic" panose="020B0600070205080204" pitchFamily="34" charset="-128"/>
        <a:cs typeface="+mn-cs"/>
      </a:defRPr>
    </a:lvl2pPr>
    <a:lvl3pPr marL="914400" algn="l" rtl="0" fontAlgn="base">
      <a:spcBef>
        <a:spcPct val="0"/>
      </a:spcBef>
      <a:spcAft>
        <a:spcPct val="0"/>
      </a:spcAft>
      <a:defRPr sz="2000" b="1" i="1" kern="1200">
        <a:solidFill>
          <a:schemeClr val="tx1"/>
        </a:solidFill>
        <a:latin typeface="Courier New" panose="02070309020205020404" pitchFamily="49" charset="0"/>
        <a:ea typeface="MS PGothic" panose="020B0600070205080204" pitchFamily="34" charset="-128"/>
        <a:cs typeface="+mn-cs"/>
      </a:defRPr>
    </a:lvl3pPr>
    <a:lvl4pPr marL="1371600" algn="l" rtl="0" fontAlgn="base">
      <a:spcBef>
        <a:spcPct val="0"/>
      </a:spcBef>
      <a:spcAft>
        <a:spcPct val="0"/>
      </a:spcAft>
      <a:defRPr sz="2000" b="1" i="1" kern="1200">
        <a:solidFill>
          <a:schemeClr val="tx1"/>
        </a:solidFill>
        <a:latin typeface="Courier New" panose="02070309020205020404" pitchFamily="49" charset="0"/>
        <a:ea typeface="MS PGothic" panose="020B0600070205080204" pitchFamily="34" charset="-128"/>
        <a:cs typeface="+mn-cs"/>
      </a:defRPr>
    </a:lvl4pPr>
    <a:lvl5pPr marL="1828800" algn="l" rtl="0" fontAlgn="base">
      <a:spcBef>
        <a:spcPct val="0"/>
      </a:spcBef>
      <a:spcAft>
        <a:spcPct val="0"/>
      </a:spcAft>
      <a:defRPr sz="2000" b="1" i="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i="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i="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i="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i="1" kern="1200">
        <a:solidFill>
          <a:schemeClr val="tx1"/>
        </a:solidFill>
        <a:latin typeface="Courier New" panose="02070309020205020404" pitchFamily="49"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9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9CC"/>
    <a:srgbClr val="FF0000"/>
    <a:srgbClr val="FFCC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4" d="25"/>
        <a:sy n="34" d="25"/>
      </p:scale>
      <p:origin x="0" y="-574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5/10/relationships/revisionInfo" Target="revisionInfo.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Arial" charset="0"/>
                <a:ea typeface="+mn-ea"/>
              </a:defRPr>
            </a:lvl1pPr>
          </a:lstStyle>
          <a:p>
            <a:pPr>
              <a:defRPr/>
            </a:pPr>
            <a:endParaRPr lang="en-US"/>
          </a:p>
        </p:txBody>
      </p:sp>
      <p:sp>
        <p:nvSpPr>
          <p:cNvPr id="111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Arial"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Arial" charset="0"/>
                <a:ea typeface="+mn-ea"/>
              </a:defRPr>
            </a:lvl1pPr>
          </a:lstStyle>
          <a:p>
            <a:pPr>
              <a:defRPr/>
            </a:pPr>
            <a:endParaRPr lang="en-US"/>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Arial" panose="020B0604020202020204" pitchFamily="34" charset="0"/>
              </a:defRPr>
            </a:lvl1pPr>
          </a:lstStyle>
          <a:p>
            <a:fld id="{6D6FD75F-5BEE-4767-9BBF-39B14218AB07}" type="slidenum">
              <a:rPr lang="en-US" altLang="en-US"/>
              <a:pPr/>
              <a:t>‹#›</a:t>
            </a:fld>
            <a:endParaRPr lang="en-US" altLang="en-US"/>
          </a:p>
        </p:txBody>
      </p:sp>
    </p:spTree>
    <p:extLst>
      <p:ext uri="{BB962C8B-B14F-4D97-AF65-F5344CB8AC3E}">
        <p14:creationId xmlns:p14="http://schemas.microsoft.com/office/powerpoint/2010/main" val="3137545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8123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404233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23353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096" y="881107"/>
            <a:ext cx="8229600" cy="452596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1126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35927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18260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5261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63699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78189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35516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425124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708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570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9" name="Rectangle 5"/>
          <p:cNvSpPr>
            <a:spLocks noGrp="1" noChangeArrowheads="1"/>
          </p:cNvSpPr>
          <p:nvPr>
            <p:ph type="ftr" sz="quarter" idx="3"/>
          </p:nvPr>
        </p:nvSpPr>
        <p:spPr bwMode="auto">
          <a:xfrm>
            <a:off x="3810000" y="6324600"/>
            <a:ext cx="5257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Arial" panose="020B0604020202020204" pitchFamily="34" charset="0"/>
              </a:defRPr>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
        <p:nvSpPr>
          <p:cNvPr id="1032" name="Line 8"/>
          <p:cNvSpPr>
            <a:spLocks noChangeShapeType="1"/>
          </p:cNvSpPr>
          <p:nvPr userDrawn="1"/>
        </p:nvSpPr>
        <p:spPr bwMode="auto">
          <a:xfrm>
            <a:off x="0" y="685800"/>
            <a:ext cx="9144000" cy="0"/>
          </a:xfrm>
          <a:prstGeom prst="line">
            <a:avLst/>
          </a:prstGeom>
          <a:noFill/>
          <a:ln w="57150">
            <a:solidFill>
              <a:srgbClr val="FFCC00"/>
            </a:solidFill>
            <a:round/>
            <a:headEnd/>
            <a:tailEnd/>
          </a:ln>
          <a:effectLst/>
        </p:spPr>
        <p:txBody>
          <a:bodyPr/>
          <a:lstStyle/>
          <a:p>
            <a:pPr>
              <a:defRPr/>
            </a:pPr>
            <a:endParaRPr lang="en-US">
              <a:latin typeface="Courier New" charset="0"/>
              <a:ea typeface="+mn-ea"/>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dt="0"/>
  <p:txStyles>
    <p:titleStyle>
      <a:lvl1pPr algn="l" rtl="0" eaLnBrk="0" fontAlgn="base" hangingPunct="0">
        <a:spcBef>
          <a:spcPct val="0"/>
        </a:spcBef>
        <a:spcAft>
          <a:spcPct val="0"/>
        </a:spcAft>
        <a:defRPr sz="2400" b="1">
          <a:solidFill>
            <a:srgbClr val="0033CC"/>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5pPr>
      <a:lvl6pPr marL="457200" algn="l" rtl="0" fontAlgn="base">
        <a:spcBef>
          <a:spcPct val="0"/>
        </a:spcBef>
        <a:spcAft>
          <a:spcPct val="0"/>
        </a:spcAft>
        <a:defRPr sz="2400" b="1">
          <a:solidFill>
            <a:srgbClr val="0033CC"/>
          </a:solidFill>
          <a:latin typeface="Arial" charset="0"/>
        </a:defRPr>
      </a:lvl6pPr>
      <a:lvl7pPr marL="914400" algn="l" rtl="0" fontAlgn="base">
        <a:spcBef>
          <a:spcPct val="0"/>
        </a:spcBef>
        <a:spcAft>
          <a:spcPct val="0"/>
        </a:spcAft>
        <a:defRPr sz="2400" b="1">
          <a:solidFill>
            <a:srgbClr val="0033CC"/>
          </a:solidFill>
          <a:latin typeface="Arial" charset="0"/>
        </a:defRPr>
      </a:lvl7pPr>
      <a:lvl8pPr marL="1371600" algn="l" rtl="0" fontAlgn="base">
        <a:spcBef>
          <a:spcPct val="0"/>
        </a:spcBef>
        <a:spcAft>
          <a:spcPct val="0"/>
        </a:spcAft>
        <a:defRPr sz="2400" b="1">
          <a:solidFill>
            <a:srgbClr val="0033CC"/>
          </a:solidFill>
          <a:latin typeface="Arial" charset="0"/>
        </a:defRPr>
      </a:lvl8pPr>
      <a:lvl9pPr marL="1828800" algn="l" rtl="0" fontAlgn="base">
        <a:spcBef>
          <a:spcPct val="0"/>
        </a:spcBef>
        <a:spcAft>
          <a:spcPct val="0"/>
        </a:spcAft>
        <a:defRPr sz="2400" b="1">
          <a:solidFill>
            <a:srgbClr val="0033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14339" name="Rectangle 2"/>
          <p:cNvSpPr>
            <a:spLocks noGrp="1" noChangeArrowheads="1"/>
          </p:cNvSpPr>
          <p:nvPr>
            <p:ph type="ctrTitle"/>
          </p:nvPr>
        </p:nvSpPr>
        <p:spPr>
          <a:xfrm>
            <a:off x="4437063" y="5334000"/>
            <a:ext cx="4402137" cy="457200"/>
          </a:xfrm>
        </p:spPr>
        <p:txBody>
          <a:bodyPr/>
          <a:lstStyle/>
          <a:p>
            <a:pPr eaLnBrk="1" hangingPunct="1"/>
            <a:r>
              <a:rPr lang="en-US" altLang="en-US" b="0" dirty="0"/>
              <a:t>Chapter Seven: Pointers and Structures</a:t>
            </a:r>
          </a:p>
        </p:txBody>
      </p:sp>
      <p:pic>
        <p:nvPicPr>
          <p:cNvPr id="2" name="Picture 1" descr="Photo of a circular game wheel with a spinnable pointer, currently pointing to the circle sector labeled &quot;Two extra spins&quot;."/>
          <p:cNvPicPr>
            <a:picLocks noChangeAspect="1"/>
          </p:cNvPicPr>
          <p:nvPr/>
        </p:nvPicPr>
        <p:blipFill>
          <a:blip r:embed="rId2"/>
          <a:stretch>
            <a:fillRect/>
          </a:stretch>
        </p:blipFill>
        <p:spPr>
          <a:xfrm>
            <a:off x="2743200" y="1417281"/>
            <a:ext cx="3695700" cy="3295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38915" name="Rectangle 2"/>
          <p:cNvSpPr>
            <a:spLocks noGrp="1" noChangeArrowheads="1"/>
          </p:cNvSpPr>
          <p:nvPr>
            <p:ph type="body" idx="1"/>
          </p:nvPr>
        </p:nvSpPr>
        <p:spPr>
          <a:xfrm>
            <a:off x="457200" y="884238"/>
            <a:ext cx="8686800" cy="4525962"/>
          </a:xfrm>
        </p:spPr>
        <p:txBody>
          <a:bodyPr/>
          <a:lstStyle/>
          <a:p>
            <a:pPr eaLnBrk="1" hangingPunct="1">
              <a:buFontTx/>
              <a:buNone/>
            </a:pPr>
            <a:r>
              <a:rPr lang="en-US" altLang="en-US" sz="2400" dirty="0"/>
              <a:t>And, of course, </a:t>
            </a:r>
            <a:r>
              <a:rPr lang="en-US" altLang="en-US" sz="2400" b="1" dirty="0" err="1">
                <a:latin typeface="Courier New" panose="02070309020205020404" pitchFamily="49" charset="0"/>
              </a:rPr>
              <a:t>account_pointer</a:t>
            </a:r>
            <a:r>
              <a:rPr lang="en-US" altLang="en-US" sz="2400" dirty="0"/>
              <a:t> is </a:t>
            </a:r>
            <a:r>
              <a:rPr lang="en-US" altLang="en-US" sz="2400" i="1" dirty="0"/>
              <a:t>somewhere</a:t>
            </a:r>
            <a:r>
              <a:rPr lang="en-US" altLang="en-US" sz="2400" dirty="0"/>
              <a:t> in RAM, though we really don’t care where it is:</a:t>
            </a:r>
          </a:p>
          <a:p>
            <a:pPr eaLnBrk="1" hangingPunct="1">
              <a:buFontTx/>
              <a:buNone/>
            </a:pPr>
            <a:endParaRPr lang="en-US" altLang="en-US" sz="2400" dirty="0"/>
          </a:p>
        </p:txBody>
      </p:sp>
      <p:sp>
        <p:nvSpPr>
          <p:cNvPr id="38916" name="Text Box 3"/>
          <p:cNvSpPr>
            <a:spLocks noGrp="1" noChangeArrowheads="1"/>
          </p:cNvSpPr>
          <p:nvPr>
            <p:ph type="title"/>
          </p:nvPr>
        </p:nvSpPr>
        <p:spPr>
          <a:noFill/>
        </p:spPr>
        <p:txBody>
          <a:bodyPr/>
          <a:lstStyle/>
          <a:p>
            <a:pPr eaLnBrk="1" hangingPunct="1">
              <a:spcBef>
                <a:spcPct val="50000"/>
              </a:spcBef>
            </a:pPr>
            <a:r>
              <a:rPr lang="en-US" altLang="en-US" dirty="0"/>
              <a:t>Pointers Also Reside in RAM</a:t>
            </a:r>
          </a:p>
        </p:txBody>
      </p:sp>
      <p:pic>
        <p:nvPicPr>
          <p:cNvPr id="38917" name="Picture 4" descr="ch07_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75" y="2011363"/>
            <a:ext cx="3551238"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5"/>
          <p:cNvSpPr>
            <a:spLocks noChangeArrowheads="1"/>
          </p:cNvSpPr>
          <p:nvPr/>
        </p:nvSpPr>
        <p:spPr bwMode="auto">
          <a:xfrm>
            <a:off x="4600575" y="2098675"/>
            <a:ext cx="1328738"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500" b="0" i="0"/>
              <a:t>20266</a:t>
            </a:r>
          </a:p>
          <a:p>
            <a:pPr eaLnBrk="1" hangingPunct="1"/>
            <a:endParaRPr lang="en-US" altLang="en-US" sz="100" b="0" i="0"/>
          </a:p>
          <a:p>
            <a:pPr eaLnBrk="1" hangingPunct="1"/>
            <a:r>
              <a:rPr lang="en-US" altLang="en-US" sz="2500" b="0" i="0"/>
              <a:t>20274</a:t>
            </a:r>
            <a:endParaRPr lang="en-US" altLang="en-US" b="0" i="0"/>
          </a:p>
          <a:p>
            <a:pPr eaLnBrk="1" hangingPunct="1"/>
            <a:r>
              <a:rPr lang="en-US" altLang="en-US" sz="2500" b="0" i="0"/>
              <a:t>20292</a:t>
            </a:r>
          </a:p>
          <a:p>
            <a:pPr eaLnBrk="1" hangingPunct="1"/>
            <a:r>
              <a:rPr lang="en-US" altLang="en-US" sz="2500" b="0" i="0"/>
              <a:t>20300</a:t>
            </a:r>
            <a:endParaRPr lang="en-US" altLang="en-US" b="0" i="0"/>
          </a:p>
          <a:p>
            <a:pPr eaLnBrk="1" hangingPunct="1"/>
            <a:r>
              <a:rPr lang="en-US" altLang="en-US" sz="2500" b="0" i="0"/>
              <a:t>20308</a:t>
            </a:r>
            <a:endParaRPr lang="en-US" altLang="en-US" b="0" i="0"/>
          </a:p>
          <a:p>
            <a:pPr eaLnBrk="1" hangingPunct="1"/>
            <a:r>
              <a:rPr lang="en-US" altLang="en-US" sz="2500" b="0" i="0"/>
              <a:t>20316</a:t>
            </a:r>
            <a:endParaRPr lang="en-US" altLang="en-US" b="0" i="0"/>
          </a:p>
          <a:p>
            <a:pPr eaLnBrk="1" hangingPunct="1"/>
            <a:r>
              <a:rPr lang="en-US" altLang="en-US" sz="2500" b="0" i="0"/>
              <a:t>20324</a:t>
            </a:r>
          </a:p>
          <a:p>
            <a:pPr eaLnBrk="1" hangingPunct="1"/>
            <a:r>
              <a:rPr lang="en-US" altLang="en-US" sz="2500" b="0" i="0"/>
              <a:t>20332</a:t>
            </a:r>
            <a:endParaRPr lang="en-US" altLang="en-US" b="0" i="0"/>
          </a:p>
          <a:p>
            <a:pPr eaLnBrk="1" hangingPunct="1"/>
            <a:r>
              <a:rPr lang="en-US" altLang="en-US" sz="2500" b="0" i="0"/>
              <a:t>20340</a:t>
            </a:r>
            <a:endParaRPr lang="en-US" altLang="en-US" b="0" i="0"/>
          </a:p>
          <a:p>
            <a:pPr eaLnBrk="1" hangingPunct="1"/>
            <a:r>
              <a:rPr lang="en-US" altLang="en-US" sz="2500" b="0" i="0"/>
              <a:t>20348</a:t>
            </a:r>
          </a:p>
        </p:txBody>
      </p:sp>
      <p:sp>
        <p:nvSpPr>
          <p:cNvPr id="38919" name="Rectangle 7"/>
          <p:cNvSpPr>
            <a:spLocks noChangeArrowheads="1"/>
          </p:cNvSpPr>
          <p:nvPr/>
        </p:nvSpPr>
        <p:spPr bwMode="auto">
          <a:xfrm>
            <a:off x="571500" y="3230563"/>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i="0"/>
              <a:t>harrys_account</a:t>
            </a:r>
          </a:p>
        </p:txBody>
      </p:sp>
      <p:sp>
        <p:nvSpPr>
          <p:cNvPr id="38920" name="Rectangle 9"/>
          <p:cNvSpPr>
            <a:spLocks noChangeArrowheads="1"/>
          </p:cNvSpPr>
          <p:nvPr/>
        </p:nvSpPr>
        <p:spPr bwMode="auto">
          <a:xfrm>
            <a:off x="-14288" y="5124450"/>
            <a:ext cx="292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i="0"/>
              <a:t>account_pointer</a:t>
            </a:r>
          </a:p>
        </p:txBody>
      </p:sp>
      <p:sp>
        <p:nvSpPr>
          <p:cNvPr id="38921" name="Rectangle 12"/>
          <p:cNvSpPr>
            <a:spLocks noChangeArrowheads="1"/>
          </p:cNvSpPr>
          <p:nvPr/>
        </p:nvSpPr>
        <p:spPr bwMode="auto">
          <a:xfrm>
            <a:off x="3490913" y="3211513"/>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i="0"/>
              <a:t>0</a:t>
            </a:r>
          </a:p>
        </p:txBody>
      </p:sp>
      <p:sp>
        <p:nvSpPr>
          <p:cNvPr id="38922" name="Rectangle 13"/>
          <p:cNvSpPr>
            <a:spLocks noChangeArrowheads="1"/>
          </p:cNvSpPr>
          <p:nvPr/>
        </p:nvSpPr>
        <p:spPr bwMode="auto">
          <a:xfrm>
            <a:off x="3175000" y="51816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i="0"/>
              <a:t>20300</a:t>
            </a:r>
          </a:p>
        </p:txBody>
      </p:sp>
      <p:sp>
        <p:nvSpPr>
          <p:cNvPr id="1022991" name="Oval 15"/>
          <p:cNvSpPr>
            <a:spLocks noChangeArrowheads="1"/>
          </p:cNvSpPr>
          <p:nvPr/>
        </p:nvSpPr>
        <p:spPr bwMode="auto">
          <a:xfrm>
            <a:off x="4533900" y="5197475"/>
            <a:ext cx="1257300" cy="392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9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3</a:t>
            </a:r>
          </a:p>
        </p:txBody>
      </p:sp>
      <p:sp>
        <p:nvSpPr>
          <p:cNvPr id="3" name="Content Placeholder 2"/>
          <p:cNvSpPr>
            <a:spLocks noGrp="1"/>
          </p:cNvSpPr>
          <p:nvPr>
            <p:ph idx="1"/>
          </p:nvPr>
        </p:nvSpPr>
        <p:spPr/>
        <p:txBody>
          <a:bodyPr/>
          <a:lstStyle/>
          <a:p>
            <a:pPr marL="0" indent="0">
              <a:buNone/>
            </a:pPr>
            <a:r>
              <a:rPr lang="en-US" b="1" dirty="0">
                <a:cs typeface="Courier New" panose="02070309020205020404" pitchFamily="49" charset="0"/>
              </a:rPr>
              <a:t>Use C++ </a:t>
            </a:r>
            <a:r>
              <a:rPr lang="en-US" b="1" dirty="0">
                <a:latin typeface="Courier New" panose="02070309020205020404" pitchFamily="49" charset="0"/>
                <a:cs typeface="Courier New" panose="02070309020205020404" pitchFamily="49" charset="0"/>
              </a:rPr>
              <a:t>string </a:t>
            </a:r>
            <a:r>
              <a:rPr lang="en-US" b="1" dirty="0">
                <a:cs typeface="Courier New" panose="02070309020205020404" pitchFamily="49" charset="0"/>
              </a:rPr>
              <a:t>objects with functions that process character arrays</a:t>
            </a:r>
          </a:p>
          <a:p>
            <a:r>
              <a:rPr lang="en-US" dirty="0">
                <a:cs typeface="Courier New" panose="02070309020205020404" pitchFamily="49" charset="0"/>
              </a:rPr>
              <a:t>A value of type </a:t>
            </a:r>
            <a:r>
              <a:rPr lang="en-US" dirty="0">
                <a:latin typeface="Courier New" panose="02070309020205020404" pitchFamily="49" charset="0"/>
                <a:cs typeface="Courier New" panose="02070309020205020404" pitchFamily="49" charset="0"/>
              </a:rPr>
              <a:t>char</a:t>
            </a:r>
            <a:r>
              <a:rPr lang="en-US" dirty="0">
                <a:cs typeface="Courier New" panose="02070309020205020404" pitchFamily="49" charset="0"/>
              </a:rPr>
              <a:t> denotes an individual character. Character literals are enclosed in single quotes.</a:t>
            </a:r>
          </a:p>
          <a:p>
            <a:r>
              <a:rPr lang="en-US" dirty="0">
                <a:cs typeface="Courier New" panose="02070309020205020404" pitchFamily="49" charset="0"/>
              </a:rPr>
              <a:t>A literal string (enclosed in double quotes) is an array of </a:t>
            </a:r>
            <a:r>
              <a:rPr lang="en-US" dirty="0">
                <a:latin typeface="Courier New" panose="02070309020205020404" pitchFamily="49" charset="0"/>
                <a:cs typeface="Courier New" panose="02070309020205020404" pitchFamily="49" charset="0"/>
              </a:rPr>
              <a:t>char</a:t>
            </a:r>
            <a:r>
              <a:rPr lang="en-US" dirty="0">
                <a:cs typeface="Courier New" panose="02070309020205020404" pitchFamily="49" charset="0"/>
              </a:rPr>
              <a:t> values with a zero terminator.</a:t>
            </a:r>
          </a:p>
          <a:p>
            <a:r>
              <a:rPr lang="en-US" dirty="0">
                <a:cs typeface="Courier New" panose="02070309020205020404" pitchFamily="49" charset="0"/>
              </a:rPr>
              <a:t>Many library functions use pointers of type </a:t>
            </a:r>
            <a:r>
              <a:rPr lang="en-US" dirty="0">
                <a:latin typeface="Courier New" panose="02070309020205020404" pitchFamily="49" charset="0"/>
                <a:cs typeface="Courier New" panose="02070309020205020404" pitchFamily="49" charset="0"/>
              </a:rPr>
              <a:t>char</a:t>
            </a:r>
            <a:r>
              <a:rPr lang="en-US" dirty="0">
                <a:cs typeface="Courier New" panose="02070309020205020404" pitchFamily="49" charset="0"/>
              </a:rPr>
              <a:t>*.</a:t>
            </a:r>
          </a:p>
          <a:p>
            <a:r>
              <a:rPr lang="en-US" dirty="0">
                <a:cs typeface="Courier New" panose="02070309020205020404" pitchFamily="49" charset="0"/>
              </a:rPr>
              <a:t>The </a:t>
            </a:r>
            <a:r>
              <a:rPr lang="en-US" dirty="0" err="1">
                <a:latin typeface="Courier New" panose="02070309020205020404" pitchFamily="49" charset="0"/>
                <a:cs typeface="Courier New" panose="02070309020205020404" pitchFamily="49" charset="0"/>
              </a:rPr>
              <a:t>c_str</a:t>
            </a:r>
            <a:r>
              <a:rPr lang="en-US" dirty="0">
                <a:cs typeface="Courier New" panose="02070309020205020404" pitchFamily="49" charset="0"/>
              </a:rPr>
              <a:t> member function yields a </a:t>
            </a:r>
            <a:r>
              <a:rPr lang="en-US" dirty="0">
                <a:latin typeface="Courier New" panose="02070309020205020404" pitchFamily="49" charset="0"/>
                <a:cs typeface="Courier New" panose="02070309020205020404" pitchFamily="49" charset="0"/>
              </a:rPr>
              <a:t>char</a:t>
            </a:r>
            <a:r>
              <a:rPr lang="en-US" dirty="0">
                <a:cs typeface="Courier New" panose="02070309020205020404" pitchFamily="49" charset="0"/>
              </a:rPr>
              <a:t>* pointer from a string object.</a:t>
            </a:r>
          </a:p>
          <a:p>
            <a:pPr marL="457200" lvl="1" indent="0">
              <a:buNone/>
            </a:pPr>
            <a:r>
              <a:rPr lang="en-US" sz="1600" b="1" dirty="0">
                <a:latin typeface="Courier New" panose="02070309020205020404" pitchFamily="49" charset="0"/>
                <a:cs typeface="Courier New" panose="02070309020205020404" pitchFamily="49" charset="0"/>
              </a:rPr>
              <a:t>string s = “This is a C++ string object”;</a:t>
            </a:r>
          </a:p>
          <a:p>
            <a:pPr marL="457200" lvl="1" indent="0">
              <a:buNone/>
            </a:pPr>
            <a:r>
              <a:rPr lang="en-US" sz="1600" b="1" dirty="0">
                <a:latin typeface="Courier New" panose="02070309020205020404" pitchFamily="49" charset="0"/>
                <a:cs typeface="Courier New" panose="02070309020205020404" pitchFamily="49" charset="0"/>
              </a:rPr>
              <a:t>char </a:t>
            </a:r>
            <a:r>
              <a:rPr lang="en-US" sz="1600" b="1" dirty="0" err="1">
                <a:latin typeface="Courier New" panose="02070309020205020404" pitchFamily="49" charset="0"/>
                <a:cs typeface="Courier New" panose="02070309020205020404" pitchFamily="49" charset="0"/>
              </a:rPr>
              <a:t>arr</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s.c_str</a:t>
            </a:r>
            <a:r>
              <a:rPr lang="en-US" sz="1600" b="1" dirty="0">
                <a:latin typeface="Courier New" panose="02070309020205020404" pitchFamily="49" charset="0"/>
                <a:cs typeface="Courier New" panose="02070309020205020404" pitchFamily="49" charset="0"/>
              </a:rPr>
              <a:t>(); //copies C++ string to C-string</a:t>
            </a:r>
            <a:endParaRPr lang="en-US" dirty="0">
              <a:cs typeface="Courier New" panose="02070309020205020404" pitchFamily="49" charset="0"/>
            </a:endParaRPr>
          </a:p>
          <a:p>
            <a:r>
              <a:rPr lang="en-US" dirty="0">
                <a:cs typeface="Courier New" panose="02070309020205020404" pitchFamily="49" charset="0"/>
              </a:rPr>
              <a:t>You can initialize C++ </a:t>
            </a:r>
            <a:r>
              <a:rPr lang="en-US" dirty="0">
                <a:latin typeface="Courier New" panose="02070309020205020404" pitchFamily="49" charset="0"/>
                <a:cs typeface="Courier New" panose="02070309020205020404" pitchFamily="49" charset="0"/>
              </a:rPr>
              <a:t>string</a:t>
            </a:r>
            <a:r>
              <a:rPr lang="en-US" dirty="0">
                <a:cs typeface="Courier New" panose="02070309020205020404" pitchFamily="49" charset="0"/>
              </a:rPr>
              <a:t> variables with C strings.</a:t>
            </a:r>
          </a:p>
          <a:p>
            <a:pPr marL="457200" lvl="1" indent="0">
              <a:buNone/>
            </a:pPr>
            <a:r>
              <a:rPr lang="en-US" dirty="0">
                <a:latin typeface="Courier New" panose="02070309020205020404" pitchFamily="49" charset="0"/>
                <a:cs typeface="Courier New" panose="02070309020205020404" pitchFamily="49" charset="0"/>
              </a:rPr>
              <a:t>string t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//copies C-string to C++ string</a:t>
            </a:r>
          </a:p>
          <a:p>
            <a:r>
              <a:rPr lang="en-US" dirty="0">
                <a:cs typeface="Courier New" panose="02070309020205020404" pitchFamily="49" charset="0"/>
              </a:rPr>
              <a:t>You can access characters in a C++ </a:t>
            </a:r>
            <a:r>
              <a:rPr lang="en-US" dirty="0">
                <a:latin typeface="Courier New" panose="02070309020205020404" pitchFamily="49" charset="0"/>
                <a:cs typeface="Courier New" panose="02070309020205020404" pitchFamily="49" charset="0"/>
              </a:rPr>
              <a:t>string</a:t>
            </a:r>
            <a:r>
              <a:rPr lang="en-US" dirty="0">
                <a:cs typeface="Courier New" panose="02070309020205020404" pitchFamily="49" charset="0"/>
              </a:rPr>
              <a:t> object with the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operator.</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1994214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4</a:t>
            </a:r>
          </a:p>
        </p:txBody>
      </p:sp>
      <p:sp>
        <p:nvSpPr>
          <p:cNvPr id="3" name="Content Placeholder 2"/>
          <p:cNvSpPr>
            <a:spLocks noGrp="1"/>
          </p:cNvSpPr>
          <p:nvPr>
            <p:ph idx="1"/>
          </p:nvPr>
        </p:nvSpPr>
        <p:spPr>
          <a:xfrm>
            <a:off x="407096" y="881107"/>
            <a:ext cx="8551374" cy="4525962"/>
          </a:xfrm>
        </p:spPr>
        <p:txBody>
          <a:bodyPr/>
          <a:lstStyle/>
          <a:p>
            <a:pPr marL="0" indent="0">
              <a:buNone/>
            </a:pPr>
            <a:r>
              <a:rPr lang="en-US" b="1" dirty="0">
                <a:cs typeface="Courier New" panose="02070309020205020404" pitchFamily="49" charset="0"/>
              </a:rPr>
              <a:t>Allocate and deallocate memory in programs whose memory requirements aren’t known until run time.</a:t>
            </a:r>
          </a:p>
          <a:p>
            <a:r>
              <a:rPr lang="en-US" dirty="0">
                <a:cs typeface="Courier New" panose="02070309020205020404" pitchFamily="49" charset="0"/>
              </a:rPr>
              <a:t>Use dynamic memory allocation if you do not know in advance how many values you need.</a:t>
            </a:r>
          </a:p>
          <a:p>
            <a:r>
              <a:rPr lang="en-US" dirty="0">
                <a:cs typeface="Courier New" panose="02070309020205020404" pitchFamily="49" charset="0"/>
              </a:rPr>
              <a:t>The </a:t>
            </a:r>
            <a:r>
              <a:rPr lang="en-US" dirty="0">
                <a:latin typeface="Courier New" panose="02070309020205020404" pitchFamily="49" charset="0"/>
                <a:cs typeface="Courier New" panose="02070309020205020404" pitchFamily="49" charset="0"/>
              </a:rPr>
              <a:t>new</a:t>
            </a:r>
            <a:r>
              <a:rPr lang="en-US" dirty="0">
                <a:cs typeface="Courier New" panose="02070309020205020404" pitchFamily="49" charset="0"/>
              </a:rPr>
              <a:t> operator allocates memory from the free store.</a:t>
            </a:r>
          </a:p>
          <a:p>
            <a:pPr marL="457200" lvl="1"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p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[50]; // allocate array of 50 </a:t>
            </a:r>
            <a:r>
              <a:rPr lang="en-US" sz="1800" dirty="0" err="1">
                <a:latin typeface="Courier New" panose="02070309020205020404" pitchFamily="49" charset="0"/>
                <a:cs typeface="Courier New" panose="02070309020205020404" pitchFamily="49" charset="0"/>
              </a:rPr>
              <a:t>ints</a:t>
            </a:r>
            <a:endParaRPr lang="en-US" sz="18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You must reclaim dynamically allocated objects with the </a:t>
            </a:r>
            <a:r>
              <a:rPr lang="en-US" dirty="0">
                <a:latin typeface="Courier New" panose="02070309020205020404" pitchFamily="49" charset="0"/>
                <a:cs typeface="Courier New" panose="02070309020205020404" pitchFamily="49" charset="0"/>
              </a:rPr>
              <a:t>delete or delete[] </a:t>
            </a:r>
            <a:r>
              <a:rPr lang="en-US" dirty="0">
                <a:cs typeface="Courier New" panose="02070309020205020404" pitchFamily="49" charset="0"/>
              </a:rPr>
              <a:t>operator.</a:t>
            </a:r>
          </a:p>
          <a:p>
            <a:pPr marL="457200" lvl="1" indent="0">
              <a:buNone/>
            </a:pPr>
            <a:r>
              <a:rPr lang="en-US" sz="1600" dirty="0">
                <a:latin typeface="Courier New" panose="02070309020205020404" pitchFamily="49" charset="0"/>
                <a:cs typeface="Courier New" panose="02070309020205020404" pitchFamily="49" charset="0"/>
              </a:rPr>
              <a:t>delete[] p; //done using our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array pointed to by p</a:t>
            </a:r>
          </a:p>
          <a:p>
            <a:pPr marL="457200" lvl="1" indent="0">
              <a:buNone/>
            </a:pPr>
            <a:r>
              <a:rPr lang="en-US" sz="1600" dirty="0">
                <a:latin typeface="Courier New" panose="02070309020205020404" pitchFamily="49" charset="0"/>
                <a:cs typeface="Courier New" panose="02070309020205020404" pitchFamily="49" charset="0"/>
              </a:rPr>
              <a:t>p = </a:t>
            </a:r>
            <a:r>
              <a:rPr lang="en-US" sz="1600" dirty="0" err="1">
                <a:latin typeface="Courier New" panose="02070309020205020404" pitchFamily="49" charset="0"/>
                <a:cs typeface="Courier New" panose="02070309020205020404" pitchFamily="49" charset="0"/>
              </a:rPr>
              <a:t>nullptr</a:t>
            </a:r>
            <a:r>
              <a:rPr lang="en-US" sz="1600" dirty="0">
                <a:latin typeface="Courier New" panose="02070309020205020404" pitchFamily="49" charset="0"/>
                <a:cs typeface="Courier New" panose="02070309020205020404" pitchFamily="49" charset="0"/>
              </a:rPr>
              <a:t>; //set p to </a:t>
            </a:r>
            <a:r>
              <a:rPr lang="en-US" sz="1600" dirty="0" err="1">
                <a:latin typeface="Courier New" panose="02070309020205020404" pitchFamily="49" charset="0"/>
                <a:cs typeface="Courier New" panose="02070309020205020404" pitchFamily="49" charset="0"/>
              </a:rPr>
              <a:t>nullptr</a:t>
            </a:r>
            <a:r>
              <a:rPr lang="en-US" sz="1600" dirty="0">
                <a:latin typeface="Courier New" panose="02070309020205020404" pitchFamily="49" charset="0"/>
                <a:cs typeface="Courier New" panose="02070309020205020404" pitchFamily="49" charset="0"/>
              </a:rPr>
              <a:t> to avoid dangling pointer usage</a:t>
            </a:r>
          </a:p>
          <a:p>
            <a:r>
              <a:rPr lang="en-US" dirty="0">
                <a:cs typeface="Courier New" panose="02070309020205020404" pitchFamily="49" charset="0"/>
              </a:rPr>
              <a:t>Using a dangling pointer (a pointer that points to memory that has been deleted) is a serious programming error.</a:t>
            </a:r>
          </a:p>
          <a:p>
            <a:r>
              <a:rPr lang="en-US" dirty="0">
                <a:cs typeface="Courier New" panose="02070309020205020404" pitchFamily="49" charset="0"/>
              </a:rPr>
              <a:t>Every call to </a:t>
            </a:r>
            <a:r>
              <a:rPr lang="en-US" dirty="0">
                <a:latin typeface="Courier New" panose="02070309020205020404" pitchFamily="49" charset="0"/>
                <a:cs typeface="Courier New" panose="02070309020205020404" pitchFamily="49" charset="0"/>
              </a:rPr>
              <a:t>new </a:t>
            </a:r>
            <a:r>
              <a:rPr lang="en-US" dirty="0">
                <a:cs typeface="Courier New" panose="02070309020205020404" pitchFamily="49" charset="0"/>
              </a:rPr>
              <a:t>should have a matching call to </a:t>
            </a:r>
            <a:r>
              <a:rPr lang="en-US" dirty="0">
                <a:latin typeface="Courier New" panose="02070309020205020404" pitchFamily="49" charset="0"/>
                <a:cs typeface="Courier New" panose="02070309020205020404" pitchFamily="49" charset="0"/>
              </a:rPr>
              <a:t>delete</a:t>
            </a:r>
            <a:r>
              <a:rPr lang="en-US" dirty="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7997001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5</a:t>
            </a:r>
          </a:p>
        </p:txBody>
      </p:sp>
      <p:sp>
        <p:nvSpPr>
          <p:cNvPr id="3" name="Content Placeholder 2"/>
          <p:cNvSpPr>
            <a:spLocks noGrp="1"/>
          </p:cNvSpPr>
          <p:nvPr>
            <p:ph idx="1"/>
          </p:nvPr>
        </p:nvSpPr>
        <p:spPr/>
        <p:txBody>
          <a:bodyPr/>
          <a:lstStyle/>
          <a:p>
            <a:pPr marL="0" indent="0">
              <a:buNone/>
            </a:pPr>
            <a:r>
              <a:rPr lang="en-US" sz="2000" b="1" dirty="0"/>
              <a:t>Work with arrays and vectors of pointers.</a:t>
            </a:r>
          </a:p>
          <a:p>
            <a:r>
              <a:rPr lang="en-US" sz="2000" dirty="0"/>
              <a:t>Draw diagrams for visualizing pointers and the data to which they point.</a:t>
            </a:r>
          </a:p>
          <a:p>
            <a:pPr lvl="1"/>
            <a:r>
              <a:rPr lang="en-US" sz="1600" dirty="0"/>
              <a:t>Draw the data that is being processed, then draw the pointer variables. When drawing the pointer arrows, illustrate a typical situation.</a:t>
            </a:r>
          </a:p>
          <a:p>
            <a:pPr marL="0" indent="0">
              <a:buNone/>
            </a:pPr>
            <a:r>
              <a:rPr lang="en-US" sz="2000" b="1" dirty="0"/>
              <a:t>Use structures to aggregate data items.</a:t>
            </a:r>
          </a:p>
          <a:p>
            <a:r>
              <a:rPr lang="en-US" sz="2000" dirty="0"/>
              <a:t>A structure combines member values into a single value.</a:t>
            </a:r>
          </a:p>
          <a:p>
            <a:r>
              <a:rPr lang="en-US" sz="2000" dirty="0"/>
              <a:t>Use the dot notation to access members of a structure.</a:t>
            </a:r>
          </a:p>
          <a:p>
            <a:pPr marL="457200" lvl="1" indent="0">
              <a:buNone/>
            </a:pPr>
            <a:r>
              <a:rPr lang="en-US" sz="1600" dirty="0" err="1">
                <a:latin typeface="Courier New" panose="02070309020205020404" pitchFamily="49" charset="0"/>
                <a:cs typeface="Courier New" panose="02070309020205020404" pitchFamily="49" charset="0"/>
              </a:rPr>
              <a:t>Streetaddress</a:t>
            </a:r>
            <a:r>
              <a:rPr lang="en-US" sz="1600" dirty="0">
                <a:latin typeface="Courier New" panose="02070309020205020404" pitchFamily="49" charset="0"/>
                <a:cs typeface="Courier New" panose="02070309020205020404" pitchFamily="49" charset="0"/>
              </a:rPr>
              <a:t> home;</a:t>
            </a:r>
          </a:p>
          <a:p>
            <a:pPr marL="457200" lvl="1" indent="0">
              <a:buNone/>
            </a:pPr>
            <a:r>
              <a:rPr lang="en-US" sz="1600" dirty="0" err="1">
                <a:latin typeface="Courier New" panose="02070309020205020404" pitchFamily="49" charset="0"/>
                <a:cs typeface="Courier New" panose="02070309020205020404" pitchFamily="49" charset="0"/>
              </a:rPr>
              <a:t>home.house_number</a:t>
            </a:r>
            <a:r>
              <a:rPr lang="en-US" sz="1600" dirty="0">
                <a:latin typeface="Courier New" panose="02070309020205020404" pitchFamily="49" charset="0"/>
                <a:cs typeface="Courier New" panose="02070309020205020404" pitchFamily="49" charset="0"/>
              </a:rPr>
              <a:t> = 1234;</a:t>
            </a:r>
          </a:p>
          <a:p>
            <a:r>
              <a:rPr lang="en-US" sz="2000" dirty="0"/>
              <a:t>When you assign one structure value to another, all members are assigned.</a:t>
            </a:r>
          </a:p>
          <a:p>
            <a:pPr marL="0" indent="0">
              <a:buNone/>
            </a:pPr>
            <a:r>
              <a:rPr lang="en-US" sz="2000" b="1" dirty="0"/>
              <a:t>Work with pointers to structures.</a:t>
            </a:r>
          </a:p>
          <a:p>
            <a:r>
              <a:rPr lang="en-US" sz="2000" dirty="0"/>
              <a:t>Use the -&gt; operator to access a structure member through a pointer</a:t>
            </a:r>
          </a:p>
          <a:p>
            <a:pPr marL="457200" lvl="1" indent="0">
              <a:buNone/>
            </a:pPr>
            <a:r>
              <a:rPr lang="en-US" sz="1600" dirty="0" err="1">
                <a:latin typeface="Courier New" panose="02070309020205020404" pitchFamily="49" charset="0"/>
                <a:cs typeface="Courier New" panose="02070309020205020404" pitchFamily="49" charset="0"/>
              </a:rPr>
              <a:t>Streetaddress</a:t>
            </a:r>
            <a:r>
              <a:rPr lang="en-US" sz="1600" dirty="0">
                <a:latin typeface="Courier New" panose="02070309020205020404" pitchFamily="49" charset="0"/>
                <a:cs typeface="Courier New" panose="02070309020205020404" pitchFamily="49" charset="0"/>
              </a:rPr>
              <a:t>* p = new </a:t>
            </a:r>
            <a:r>
              <a:rPr lang="en-US" sz="1600" dirty="0" err="1">
                <a:latin typeface="Courier New" panose="02070309020205020404" pitchFamily="49" charset="0"/>
                <a:cs typeface="Courier New" panose="02070309020205020404" pitchFamily="49" charset="0"/>
              </a:rPr>
              <a:t>Streetaddress</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a:latin typeface="Courier New" panose="02070309020205020404" pitchFamily="49" charset="0"/>
                <a:cs typeface="Courier New" panose="02070309020205020404" pitchFamily="49" charset="0"/>
              </a:rPr>
              <a:t>P-&gt;</a:t>
            </a:r>
            <a:r>
              <a:rPr lang="en-US" sz="1600" dirty="0" err="1">
                <a:latin typeface="Courier New" panose="02070309020205020404" pitchFamily="49" charset="0"/>
                <a:cs typeface="Courier New" panose="02070309020205020404" pitchFamily="49" charset="0"/>
              </a:rPr>
              <a:t>house_number</a:t>
            </a:r>
            <a:r>
              <a:rPr lang="en-US" sz="1600" dirty="0">
                <a:latin typeface="Courier New" panose="02070309020205020404" pitchFamily="49" charset="0"/>
                <a:cs typeface="Courier New" panose="02070309020205020404" pitchFamily="49" charset="0"/>
              </a:rPr>
              <a:t> = 1234;</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18231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40963" name="Rectangle 2"/>
          <p:cNvSpPr>
            <a:spLocks noGrp="1" noChangeArrowheads="1"/>
          </p:cNvSpPr>
          <p:nvPr>
            <p:ph type="body" idx="1"/>
          </p:nvPr>
        </p:nvSpPr>
        <p:spPr>
          <a:xfrm>
            <a:off x="457200" y="760867"/>
            <a:ext cx="8686800" cy="2689160"/>
          </a:xfrm>
        </p:spPr>
        <p:txBody>
          <a:bodyPr/>
          <a:lstStyle/>
          <a:p>
            <a:pPr eaLnBrk="1" hangingPunct="1">
              <a:buFontTx/>
              <a:buNone/>
            </a:pPr>
            <a:r>
              <a:rPr lang="en-US" altLang="en-US" sz="2000" dirty="0"/>
              <a:t>Harry wanted to use his account, but he found the balance was zero:</a:t>
            </a:r>
            <a:endParaRPr lang="en-US" altLang="en-US" sz="800" b="1" dirty="0">
              <a:latin typeface="Courier New" panose="02070309020205020404" pitchFamily="49" charset="0"/>
            </a:endParaRPr>
          </a:p>
          <a:p>
            <a:pPr lvl="1" eaLnBrk="1" hangingPunct="1">
              <a:buFontTx/>
              <a:buNone/>
            </a:pPr>
            <a:r>
              <a:rPr lang="en-US" altLang="en-US" sz="2000" b="1" dirty="0">
                <a:latin typeface="Courier New" panose="02070309020205020404" pitchFamily="49" charset="0"/>
              </a:rPr>
              <a:t>  double </a:t>
            </a:r>
            <a:r>
              <a:rPr lang="en-US" altLang="en-US" sz="2000" b="1" dirty="0" err="1">
                <a:latin typeface="Courier New" panose="02070309020205020404" pitchFamily="49" charset="0"/>
              </a:rPr>
              <a:t>harrys_account</a:t>
            </a:r>
            <a:r>
              <a:rPr lang="en-US" altLang="en-US" sz="2000" b="1" dirty="0">
                <a:latin typeface="Courier New" panose="02070309020205020404" pitchFamily="49" charset="0"/>
              </a:rPr>
              <a:t> = 0;</a:t>
            </a:r>
            <a:br>
              <a:rPr lang="en-US" altLang="en-US" sz="2000" b="1" dirty="0">
                <a:latin typeface="Courier New" panose="02070309020205020404" pitchFamily="49" charset="0"/>
              </a:rPr>
            </a:br>
            <a:r>
              <a:rPr lang="en-US" altLang="en-US" sz="2000" b="1" dirty="0" err="1">
                <a:latin typeface="Courier New" panose="02070309020205020404" pitchFamily="49" charset="0"/>
              </a:rPr>
              <a:t>account_pointer</a:t>
            </a:r>
            <a:r>
              <a:rPr lang="en-US" altLang="en-US" sz="2000" b="1" dirty="0">
                <a:latin typeface="Courier New" panose="02070309020205020404" pitchFamily="49" charset="0"/>
              </a:rPr>
              <a:t> = &amp;</a:t>
            </a:r>
            <a:r>
              <a:rPr lang="en-US" altLang="en-US" sz="2000" b="1" dirty="0" err="1">
                <a:latin typeface="Courier New" panose="02070309020205020404" pitchFamily="49" charset="0"/>
              </a:rPr>
              <a:t>harrys_account</a:t>
            </a:r>
            <a:r>
              <a:rPr lang="en-US" altLang="en-US" sz="2000" b="1" dirty="0">
                <a:latin typeface="Courier New" panose="02070309020205020404" pitchFamily="49" charset="0"/>
              </a:rPr>
              <a:t>; //Picture #1</a:t>
            </a:r>
          </a:p>
          <a:p>
            <a:pPr lvl="1" eaLnBrk="1" hangingPunct="1">
              <a:buFontTx/>
              <a:buNone/>
            </a:pPr>
            <a:r>
              <a:rPr lang="en-US" altLang="en-US" sz="2000" b="1" dirty="0">
                <a:latin typeface="Courier New" panose="02070309020205020404" pitchFamily="49" charset="0"/>
              </a:rPr>
              <a:t>	double </a:t>
            </a:r>
            <a:r>
              <a:rPr lang="en-US" altLang="en-US" sz="2000" b="1" dirty="0" err="1">
                <a:latin typeface="Courier New" panose="02070309020205020404" pitchFamily="49" charset="0"/>
              </a:rPr>
              <a:t>joint_account</a:t>
            </a:r>
            <a:r>
              <a:rPr lang="en-US" altLang="en-US" sz="2000" b="1" dirty="0">
                <a:latin typeface="Courier New" panose="02070309020205020404" pitchFamily="49" charset="0"/>
              </a:rPr>
              <a:t> = 1000;</a:t>
            </a:r>
            <a:endParaRPr lang="en-US" altLang="en-US" sz="2400" b="1" dirty="0">
              <a:latin typeface="Courier New" panose="02070309020205020404" pitchFamily="49" charset="0"/>
            </a:endParaRPr>
          </a:p>
          <a:p>
            <a:pPr eaLnBrk="1" hangingPunct="1">
              <a:buFontTx/>
              <a:buNone/>
            </a:pPr>
            <a:r>
              <a:rPr lang="en-US" altLang="en-US" sz="2400" dirty="0"/>
              <a:t>    To access his joint account hoping it still has a non-zero balance, Harry would change the pointer:</a:t>
            </a:r>
          </a:p>
          <a:p>
            <a:pPr lvl="1" eaLnBrk="1" hangingPunct="1">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account_pointer</a:t>
            </a:r>
            <a:r>
              <a:rPr lang="en-US" altLang="en-US" sz="2000" b="1" dirty="0">
                <a:latin typeface="Courier New" panose="02070309020205020404" pitchFamily="49" charset="0"/>
              </a:rPr>
              <a:t> = &amp;</a:t>
            </a:r>
            <a:r>
              <a:rPr lang="en-US" altLang="en-US" sz="2000" b="1" dirty="0" err="1">
                <a:latin typeface="Courier New" panose="02070309020205020404" pitchFamily="49" charset="0"/>
              </a:rPr>
              <a:t>joint_account</a:t>
            </a:r>
            <a:r>
              <a:rPr lang="en-US" altLang="en-US" sz="2000" b="1" dirty="0">
                <a:latin typeface="Courier New" panose="02070309020205020404" pitchFamily="49" charset="0"/>
              </a:rPr>
              <a:t>;</a:t>
            </a:r>
            <a:r>
              <a:rPr lang="en-US" altLang="en-US" sz="2400" b="1" dirty="0">
                <a:latin typeface="Courier New" panose="02070309020205020404" pitchFamily="49" charset="0"/>
              </a:rPr>
              <a:t> //Picture #2</a:t>
            </a:r>
          </a:p>
          <a:p>
            <a:pPr lvl="1" eaLnBrk="1" hangingPunct="1">
              <a:buNone/>
            </a:pPr>
            <a:endParaRPr lang="en-US" altLang="en-US" sz="2400" b="1" dirty="0">
              <a:latin typeface="Courier New" panose="02070309020205020404" pitchFamily="49" charset="0"/>
            </a:endParaRPr>
          </a:p>
          <a:p>
            <a:pPr eaLnBrk="1" hangingPunct="1">
              <a:buFontTx/>
              <a:buNone/>
            </a:pPr>
            <a:endParaRPr lang="en-US" altLang="en-US" sz="2400" dirty="0"/>
          </a:p>
        </p:txBody>
      </p:sp>
      <p:sp>
        <p:nvSpPr>
          <p:cNvPr id="40964" name="Text Box 3"/>
          <p:cNvSpPr>
            <a:spLocks noGrp="1" noChangeArrowheads="1"/>
          </p:cNvSpPr>
          <p:nvPr>
            <p:ph type="title"/>
          </p:nvPr>
        </p:nvSpPr>
        <p:spPr>
          <a:noFill/>
        </p:spPr>
        <p:txBody>
          <a:bodyPr/>
          <a:lstStyle/>
          <a:p>
            <a:pPr eaLnBrk="1" hangingPunct="1">
              <a:spcBef>
                <a:spcPct val="50000"/>
              </a:spcBef>
            </a:pPr>
            <a:r>
              <a:rPr lang="en-US" altLang="en-US"/>
              <a:t>Addresses and Pointers</a:t>
            </a:r>
          </a:p>
        </p:txBody>
      </p:sp>
      <p:pic>
        <p:nvPicPr>
          <p:cNvPr id="2" name="Picture 1" descr="Diagram showing 2 phases: account_pointer pointing to Harrys_account, then pointing to joint_account, which is at a different memory address."/>
          <p:cNvPicPr>
            <a:picLocks noChangeAspect="1"/>
          </p:cNvPicPr>
          <p:nvPr/>
        </p:nvPicPr>
        <p:blipFill>
          <a:blip r:embed="rId2"/>
          <a:stretch>
            <a:fillRect/>
          </a:stretch>
        </p:blipFill>
        <p:spPr>
          <a:xfrm>
            <a:off x="884690" y="3450026"/>
            <a:ext cx="7519081" cy="28745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1033218" name="Rectangle 2"/>
          <p:cNvSpPr>
            <a:spLocks noGrp="1" noChangeArrowheads="1"/>
          </p:cNvSpPr>
          <p:nvPr>
            <p:ph type="body" idx="1"/>
          </p:nvPr>
        </p:nvSpPr>
        <p:spPr>
          <a:xfrm>
            <a:off x="457200" y="1265238"/>
            <a:ext cx="8686800" cy="1724705"/>
          </a:xfrm>
        </p:spPr>
        <p:txBody>
          <a:bodyPr/>
          <a:lstStyle/>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r>
              <a:rPr lang="en-US" altLang="en-US" sz="2400" dirty="0"/>
              <a:t>Do note that the computer stores numbers,</a:t>
            </a:r>
          </a:p>
          <a:p>
            <a:pPr algn="ctr" eaLnBrk="1" hangingPunct="1">
              <a:buFontTx/>
              <a:buNone/>
            </a:pPr>
            <a:endParaRPr lang="en-US" altLang="en-US" sz="2400" dirty="0"/>
          </a:p>
          <a:p>
            <a:pPr algn="ctr" eaLnBrk="1" hangingPunct="1">
              <a:buFontTx/>
              <a:buNone/>
            </a:pPr>
            <a:r>
              <a:rPr lang="en-US" altLang="en-US" sz="2400" dirty="0"/>
              <a:t>not arrows.</a:t>
            </a:r>
            <a:endParaRPr lang="en-US" altLang="en-US" sz="2400" b="1" dirty="0">
              <a:latin typeface="Courier New" panose="02070309020205020404" pitchFamily="49" charset="0"/>
            </a:endParaRPr>
          </a:p>
        </p:txBody>
      </p:sp>
      <p:sp>
        <p:nvSpPr>
          <p:cNvPr id="43012" name="Text Box 3"/>
          <p:cNvSpPr>
            <a:spLocks noGrp="1" noChangeArrowheads="1"/>
          </p:cNvSpPr>
          <p:nvPr>
            <p:ph type="title"/>
          </p:nvPr>
        </p:nvSpPr>
        <p:spPr>
          <a:noFill/>
        </p:spPr>
        <p:txBody>
          <a:bodyPr/>
          <a:lstStyle/>
          <a:p>
            <a:pPr eaLnBrk="1" hangingPunct="1">
              <a:spcBef>
                <a:spcPct val="50000"/>
              </a:spcBef>
            </a:pPr>
            <a:r>
              <a:rPr lang="en-US" altLang="en-US"/>
              <a:t>Addresses and Pointers – and ARROWS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1040386" name="Rectangle 2"/>
          <p:cNvSpPr>
            <a:spLocks noGrp="1" noChangeArrowheads="1"/>
          </p:cNvSpPr>
          <p:nvPr>
            <p:ph type="body" idx="1"/>
          </p:nvPr>
        </p:nvSpPr>
        <p:spPr>
          <a:xfrm>
            <a:off x="266700" y="1006475"/>
            <a:ext cx="8686800" cy="5465763"/>
          </a:xfrm>
        </p:spPr>
        <p:txBody>
          <a:bodyPr/>
          <a:lstStyle/>
          <a:p>
            <a:pPr algn="ctr" eaLnBrk="1" hangingPunct="1">
              <a:buFontTx/>
              <a:buNone/>
            </a:pPr>
            <a:r>
              <a:rPr lang="en-US" altLang="en-US" sz="2400" dirty="0"/>
              <a:t>    The "dereferencing operator" </a:t>
            </a:r>
            <a:r>
              <a:rPr lang="en-US" altLang="en-US" sz="2400" dirty="0">
                <a:solidFill>
                  <a:srgbClr val="FF0000"/>
                </a:solidFill>
                <a:latin typeface="Courier New" panose="02070309020205020404" pitchFamily="49" charset="0"/>
                <a:cs typeface="Courier New" panose="02070309020205020404" pitchFamily="49" charset="0"/>
              </a:rPr>
              <a:t>*</a:t>
            </a:r>
            <a:r>
              <a:rPr lang="en-US" altLang="en-US" sz="2400" dirty="0"/>
              <a:t> lets you use a pointer to get the data.  Use </a:t>
            </a:r>
            <a:r>
              <a:rPr lang="en-US" altLang="en-US" sz="2400" b="1" dirty="0">
                <a:solidFill>
                  <a:srgbClr val="FF0000"/>
                </a:solidFill>
                <a:latin typeface="Courier New" panose="02070309020205020404" pitchFamily="49" charset="0"/>
              </a:rPr>
              <a:t>*</a:t>
            </a:r>
            <a:r>
              <a:rPr lang="en-US" altLang="en-US" sz="2400" b="1" dirty="0" err="1">
                <a:solidFill>
                  <a:srgbClr val="FF0000"/>
                </a:solidFill>
                <a:latin typeface="Courier New" panose="02070309020205020404" pitchFamily="49" charset="0"/>
              </a:rPr>
              <a:t>account_pointer</a:t>
            </a:r>
            <a:r>
              <a:rPr lang="en-US" altLang="en-US" sz="2400" dirty="0">
                <a:solidFill>
                  <a:srgbClr val="FF0000"/>
                </a:solidFill>
              </a:rPr>
              <a:t> </a:t>
            </a:r>
            <a:r>
              <a:rPr lang="en-US" altLang="en-US" sz="2400" dirty="0"/>
              <a:t>as a substitute for the name of the variable the pointer points to:</a:t>
            </a:r>
          </a:p>
          <a:p>
            <a:pPr algn="ctr" eaLnBrk="1" hangingPunct="1">
              <a:buFontTx/>
              <a:buNone/>
            </a:pPr>
            <a:endParaRPr lang="en-US" altLang="en-US" sz="2400" dirty="0"/>
          </a:p>
          <a:p>
            <a:pPr eaLnBrk="1" hangingPunct="1">
              <a:buFontTx/>
              <a:buNone/>
            </a:pPr>
            <a:r>
              <a:rPr lang="en-US" altLang="en-US" sz="2400" b="1" dirty="0">
                <a:latin typeface="Courier New" panose="02070309020205020404" pitchFamily="49" charset="0"/>
              </a:rPr>
              <a:t>// display the current balance</a:t>
            </a:r>
          </a:p>
          <a:p>
            <a:pPr eaLnBrk="1" hangingPunct="1">
              <a:buFontTx/>
              <a:buNone/>
            </a:pP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a:t>
            </a:r>
            <a:r>
              <a:rPr lang="en-US" altLang="en-US" sz="2400" b="1" dirty="0" err="1">
                <a:latin typeface="Courier New" panose="02070309020205020404" pitchFamily="49" charset="0"/>
              </a:rPr>
              <a:t>account_pointer</a:t>
            </a:r>
            <a:r>
              <a:rPr lang="en-US" altLang="en-US" sz="2400" b="1" dirty="0">
                <a:latin typeface="Courier New" panose="02070309020205020404" pitchFamily="49" charset="0"/>
              </a:rPr>
              <a:t>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algn="ctr" eaLnBrk="1" hangingPunct="1">
              <a:buFontTx/>
              <a:buNone/>
            </a:pPr>
            <a:endParaRPr lang="en-US" altLang="en-US" sz="2400" b="1" dirty="0">
              <a:latin typeface="Courier New" panose="02070309020205020404" pitchFamily="49" charset="0"/>
            </a:endParaRPr>
          </a:p>
          <a:p>
            <a:pPr algn="ctr" eaLnBrk="1" hangingPunct="1">
              <a:buFontTx/>
              <a:buNone/>
            </a:pPr>
            <a:r>
              <a:rPr lang="en-US" altLang="en-US" sz="2400" dirty="0"/>
              <a:t>It can be used on the left and/or the right of an assignment:</a:t>
            </a:r>
          </a:p>
          <a:p>
            <a:pPr algn="ctr" eaLnBrk="1" hangingPunct="1">
              <a:buFontTx/>
              <a:buNone/>
            </a:pPr>
            <a:endParaRPr lang="en-US" altLang="en-US" sz="2400" dirty="0"/>
          </a:p>
          <a:p>
            <a:pPr eaLnBrk="1" hangingPunct="1">
              <a:buFontTx/>
              <a:buNone/>
            </a:pPr>
            <a:r>
              <a:rPr lang="en-US" altLang="en-US" sz="2400" b="1" dirty="0">
                <a:latin typeface="Courier New" panose="02070309020205020404" pitchFamily="49" charset="0"/>
              </a:rPr>
              <a:t>// withdraw $100</a:t>
            </a:r>
          </a:p>
          <a:p>
            <a:pPr eaLnBrk="1" hangingPunct="1">
              <a:buFontTx/>
              <a:buNone/>
            </a:pPr>
            <a:r>
              <a:rPr lang="en-US" altLang="en-US" sz="2400" b="1" dirty="0">
                <a:latin typeface="Courier New" panose="02070309020205020404" pitchFamily="49" charset="0"/>
              </a:rPr>
              <a:t>*</a:t>
            </a:r>
            <a:r>
              <a:rPr lang="en-US" altLang="en-US" sz="2400" b="1" dirty="0" err="1">
                <a:latin typeface="Courier New" panose="02070309020205020404" pitchFamily="49" charset="0"/>
              </a:rPr>
              <a:t>account_pointer</a:t>
            </a:r>
            <a:r>
              <a:rPr lang="en-US" altLang="en-US" sz="2400" b="1" dirty="0">
                <a:latin typeface="Courier New" panose="02070309020205020404" pitchFamily="49" charset="0"/>
              </a:rPr>
              <a:t> = *</a:t>
            </a:r>
            <a:r>
              <a:rPr lang="en-US" altLang="en-US" sz="2400" b="1" dirty="0" err="1">
                <a:latin typeface="Courier New" panose="02070309020205020404" pitchFamily="49" charset="0"/>
              </a:rPr>
              <a:t>account_pointer</a:t>
            </a:r>
            <a:r>
              <a:rPr lang="en-US" altLang="en-US" sz="2400" b="1" dirty="0">
                <a:latin typeface="Courier New" panose="02070309020205020404" pitchFamily="49" charset="0"/>
              </a:rPr>
              <a:t> - 100;</a:t>
            </a:r>
          </a:p>
          <a:p>
            <a:pPr eaLnBrk="1" hangingPunct="1">
              <a:buFontTx/>
              <a:buNone/>
            </a:pPr>
            <a:endParaRPr lang="en-US" altLang="en-US" sz="2400" b="1" dirty="0">
              <a:latin typeface="Courier New" panose="02070309020205020404" pitchFamily="49" charset="0"/>
            </a:endParaRPr>
          </a:p>
        </p:txBody>
      </p:sp>
      <p:sp>
        <p:nvSpPr>
          <p:cNvPr id="4710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Accessing the Memory Pointed to by A Pointer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50179" name="Rectangle 2"/>
          <p:cNvSpPr>
            <a:spLocks noGrp="1" noChangeArrowheads="1"/>
          </p:cNvSpPr>
          <p:nvPr>
            <p:ph type="body" idx="1"/>
          </p:nvPr>
        </p:nvSpPr>
        <p:spPr>
          <a:xfrm>
            <a:off x="457200" y="815975"/>
            <a:ext cx="8686800" cy="5465763"/>
          </a:xfrm>
        </p:spPr>
        <p:txBody>
          <a:bodyPr/>
          <a:lstStyle/>
          <a:p>
            <a:pPr eaLnBrk="1" hangingPunct="1">
              <a:buFontTx/>
              <a:buNone/>
            </a:pPr>
            <a:r>
              <a:rPr lang="en-US" altLang="en-US" sz="2400" b="1">
                <a:latin typeface="Courier New" panose="02070309020205020404" pitchFamily="49" charset="0"/>
              </a:rPr>
              <a:t>// deposit $1000</a:t>
            </a:r>
            <a:br>
              <a:rPr lang="en-US" altLang="en-US" sz="2400" b="1">
                <a:latin typeface="Courier New" panose="02070309020205020404" pitchFamily="49" charset="0"/>
              </a:rPr>
            </a:br>
            <a:r>
              <a:rPr lang="en-US" altLang="en-US" sz="2400" b="1">
                <a:latin typeface="Courier New" panose="02070309020205020404" pitchFamily="49" charset="0"/>
              </a:rPr>
              <a:t>*account_pointer = *account_pointer + 1000;</a:t>
            </a:r>
          </a:p>
          <a:p>
            <a:pPr eaLnBrk="1" hangingPunct="1">
              <a:buFontTx/>
              <a:buNone/>
            </a:pPr>
            <a:endParaRPr lang="en-US" altLang="en-US" sz="2400"/>
          </a:p>
        </p:txBody>
      </p:sp>
      <p:sp>
        <p:nvSpPr>
          <p:cNvPr id="5018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Harry Makes the Deposit</a:t>
            </a:r>
          </a:p>
        </p:txBody>
      </p:sp>
      <p:pic>
        <p:nvPicPr>
          <p:cNvPr id="3" name="Picture 2" descr="Diagram showing &#10;1. the joint_account receiving 1000 as *account_pointer =*account_pointer +1000; executes, and&#10;&#10;2. the balance variable getting a copy of this 1000 value from the statement&#10;   balance = *account_pointer ; //copy it ."/>
          <p:cNvPicPr>
            <a:picLocks noChangeAspect="1"/>
          </p:cNvPicPr>
          <p:nvPr/>
        </p:nvPicPr>
        <p:blipFill>
          <a:blip r:embed="rId2"/>
          <a:stretch>
            <a:fillRect/>
          </a:stretch>
        </p:blipFill>
        <p:spPr>
          <a:xfrm>
            <a:off x="414799" y="2452915"/>
            <a:ext cx="8314402" cy="3178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Syntax Examples: Table 1, part 1</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203741373"/>
              </p:ext>
            </p:extLst>
          </p:nvPr>
        </p:nvGraphicFramePr>
        <p:xfrm>
          <a:off x="145139" y="836249"/>
          <a:ext cx="8806545" cy="5209225"/>
        </p:xfrm>
        <a:graphic>
          <a:graphicData uri="http://schemas.openxmlformats.org/drawingml/2006/table">
            <a:tbl>
              <a:tblPr/>
              <a:tblGrid>
                <a:gridCol w="1553032">
                  <a:extLst>
                    <a:ext uri="{9D8B030D-6E8A-4147-A177-3AD203B41FA5}">
                      <a16:colId xmlns:a16="http://schemas.microsoft.com/office/drawing/2014/main" val="20000"/>
                    </a:ext>
                  </a:extLst>
                </a:gridCol>
                <a:gridCol w="1509485">
                  <a:extLst>
                    <a:ext uri="{9D8B030D-6E8A-4147-A177-3AD203B41FA5}">
                      <a16:colId xmlns:a16="http://schemas.microsoft.com/office/drawing/2014/main" val="20001"/>
                    </a:ext>
                  </a:extLst>
                </a:gridCol>
                <a:gridCol w="5744028">
                  <a:extLst>
                    <a:ext uri="{9D8B030D-6E8A-4147-A177-3AD203B41FA5}">
                      <a16:colId xmlns:a16="http://schemas.microsoft.com/office/drawing/2014/main" val="20002"/>
                    </a:ext>
                  </a:extLst>
                </a:gridCol>
              </a:tblGrid>
              <a:tr h="1384437">
                <a:tc gridSpan="3">
                  <a:txBody>
                    <a:bodyPr/>
                    <a:lstStyle/>
                    <a:p>
                      <a:pPr algn="l"/>
                      <a:r>
                        <a:rPr lang="en-US" sz="2000" b="0" i="0" dirty="0">
                          <a:solidFill>
                            <a:srgbClr val="000000"/>
                          </a:solidFill>
                          <a:effectLst/>
                          <a:latin typeface="+mn-lt"/>
                        </a:rPr>
                        <a:t>Assume the following declarations:</a:t>
                      </a:r>
                    </a:p>
                    <a:p>
                      <a:r>
                        <a:rPr lang="en-US" sz="2000" dirty="0">
                          <a:effectLst/>
                        </a:rPr>
                        <a:t>  </a:t>
                      </a:r>
                      <a:r>
                        <a:rPr lang="en-US" sz="2000" dirty="0" err="1">
                          <a:effectLst/>
                          <a:latin typeface="Courier New" panose="02070309020205020404" pitchFamily="49" charset="0"/>
                          <a:cs typeface="Courier New" panose="02070309020205020404" pitchFamily="49" charset="0"/>
                        </a:rPr>
                        <a:t>int</a:t>
                      </a:r>
                      <a:r>
                        <a:rPr lang="en-US" sz="2000" dirty="0">
                          <a:effectLst/>
                          <a:latin typeface="Courier New" panose="02070309020205020404" pitchFamily="49" charset="0"/>
                          <a:cs typeface="Courier New" panose="02070309020205020404" pitchFamily="49" charset="0"/>
                        </a:rPr>
                        <a:t> m = 10; // </a:t>
                      </a:r>
                      <a:r>
                        <a:rPr lang="en-US" sz="2000" dirty="0">
                          <a:solidFill>
                            <a:srgbClr val="000000"/>
                          </a:solidFill>
                          <a:effectLst/>
                          <a:latin typeface="Courier New" panose="02070309020205020404" pitchFamily="49" charset="0"/>
                          <a:cs typeface="Courier New" panose="02070309020205020404" pitchFamily="49" charset="0"/>
                        </a:rPr>
                        <a:t>Assumed to be at address 20300</a:t>
                      </a:r>
                    </a:p>
                    <a:p>
                      <a:r>
                        <a:rPr lang="en-US" sz="2000" dirty="0">
                          <a:effectLst/>
                          <a:latin typeface="Courier New" panose="02070309020205020404" pitchFamily="49" charset="0"/>
                          <a:cs typeface="Courier New" panose="02070309020205020404" pitchFamily="49" charset="0"/>
                        </a:rPr>
                        <a:t> </a:t>
                      </a:r>
                      <a:r>
                        <a:rPr lang="en-US" sz="2000" dirty="0" err="1">
                          <a:effectLst/>
                          <a:latin typeface="Courier New" panose="02070309020205020404" pitchFamily="49" charset="0"/>
                          <a:cs typeface="Courier New" panose="02070309020205020404" pitchFamily="49" charset="0"/>
                        </a:rPr>
                        <a:t>int</a:t>
                      </a:r>
                      <a:r>
                        <a:rPr lang="en-US" sz="2000" dirty="0">
                          <a:effectLst/>
                          <a:latin typeface="Courier New" panose="02070309020205020404" pitchFamily="49" charset="0"/>
                          <a:cs typeface="Courier New" panose="02070309020205020404" pitchFamily="49" charset="0"/>
                        </a:rPr>
                        <a:t> n = 20; // </a:t>
                      </a:r>
                      <a:r>
                        <a:rPr lang="en-US" sz="2000" dirty="0">
                          <a:solidFill>
                            <a:srgbClr val="000000"/>
                          </a:solidFill>
                          <a:effectLst/>
                          <a:latin typeface="Courier New" panose="02070309020205020404" pitchFamily="49" charset="0"/>
                          <a:cs typeface="Courier New" panose="02070309020205020404" pitchFamily="49" charset="0"/>
                        </a:rPr>
                        <a:t>Assumed to be at address 20304</a:t>
                      </a:r>
                    </a:p>
                    <a:p>
                      <a:r>
                        <a:rPr lang="en-US" sz="2000" dirty="0">
                          <a:effectLst/>
                          <a:latin typeface="Courier New" panose="02070309020205020404" pitchFamily="49" charset="0"/>
                          <a:cs typeface="Courier New" panose="02070309020205020404" pitchFamily="49" charset="0"/>
                        </a:rPr>
                        <a:t> </a:t>
                      </a:r>
                      <a:r>
                        <a:rPr lang="en-US" sz="2000" dirty="0" err="1">
                          <a:effectLst/>
                          <a:latin typeface="Courier New" panose="02070309020205020404" pitchFamily="49" charset="0"/>
                          <a:cs typeface="Courier New" panose="02070309020205020404" pitchFamily="49" charset="0"/>
                        </a:rPr>
                        <a:t>int</a:t>
                      </a:r>
                      <a:r>
                        <a:rPr lang="en-US" sz="2000" dirty="0">
                          <a:effectLst/>
                          <a:latin typeface="Courier New" panose="02070309020205020404" pitchFamily="49" charset="0"/>
                          <a:cs typeface="Courier New" panose="02070309020205020404" pitchFamily="49" charset="0"/>
                        </a:rPr>
                        <a:t>* p = &amp;m;</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046">
                <a:tc>
                  <a:txBody>
                    <a:bodyPr/>
                    <a:lstStyle/>
                    <a:p>
                      <a:pPr algn="ctr"/>
                      <a:r>
                        <a:rPr lang="en-US" sz="2000" b="0" i="0" dirty="0">
                          <a:solidFill>
                            <a:srgbClr val="006CB7"/>
                          </a:solidFill>
                          <a:effectLst/>
                          <a:latin typeface="+mn-lt"/>
                        </a:rPr>
                        <a:t>Expression</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6CB7"/>
                          </a:solidFill>
                          <a:effectLst/>
                          <a:latin typeface="+mn-lt"/>
                        </a:rPr>
                        <a:t>Value</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6CB7"/>
                          </a:solidFill>
                          <a:effectLst/>
                          <a:latin typeface="+mn-lt"/>
                        </a:rPr>
                        <a:t>Comment</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495046">
                <a:tc>
                  <a:txBody>
                    <a:bodyPr/>
                    <a:lstStyle/>
                    <a:p>
                      <a:pPr algn="ctr"/>
                      <a:r>
                        <a:rPr lang="en-US" sz="2400" b="1" dirty="0">
                          <a:effectLst/>
                          <a:latin typeface="Courier New" panose="02070309020205020404" pitchFamily="49" charset="0"/>
                          <a:cs typeface="Courier New" panose="02070309020205020404" pitchFamily="49" charset="0"/>
                        </a:rPr>
                        <a:t>p</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20300</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The address of m.</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495046">
                <a:tc>
                  <a:txBody>
                    <a:bodyPr/>
                    <a:lstStyle/>
                    <a:p>
                      <a:pPr algn="ctr"/>
                      <a:r>
                        <a:rPr lang="en-US" sz="2400" b="1">
                          <a:effectLst/>
                          <a:latin typeface="Courier New" panose="02070309020205020404" pitchFamily="49" charset="0"/>
                          <a:cs typeface="Courier New" panose="02070309020205020404" pitchFamily="49" charset="0"/>
                        </a:rPr>
                        <a:t>*p</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10</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The value stored at that address.</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495046">
                <a:tc>
                  <a:txBody>
                    <a:bodyPr/>
                    <a:lstStyle/>
                    <a:p>
                      <a:pPr algn="ctr"/>
                      <a:r>
                        <a:rPr lang="en-US" sz="2400" b="1">
                          <a:effectLst/>
                          <a:latin typeface="Courier New" panose="02070309020205020404" pitchFamily="49" charset="0"/>
                          <a:cs typeface="Courier New" panose="02070309020205020404" pitchFamily="49" charset="0"/>
                        </a:rPr>
                        <a:t>&amp;n</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20304</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The address of n.</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495046">
                <a:tc>
                  <a:txBody>
                    <a:bodyPr/>
                    <a:lstStyle/>
                    <a:p>
                      <a:pPr algn="ctr"/>
                      <a:r>
                        <a:rPr lang="en-US" sz="2400" b="1">
                          <a:effectLst/>
                          <a:latin typeface="Courier New" panose="02070309020205020404" pitchFamily="49" charset="0"/>
                          <a:cs typeface="Courier New" panose="02070309020205020404" pitchFamily="49" charset="0"/>
                        </a:rPr>
                        <a:t>p = &amp;n;</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dirty="0">
                          <a:effectLst/>
                          <a:latin typeface="+mn-lt"/>
                        </a:rPr>
                        <a:t> p gets 20304</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Set p to the address of n.</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r h="685358">
                <a:tc>
                  <a:txBody>
                    <a:bodyPr/>
                    <a:lstStyle/>
                    <a:p>
                      <a:pPr algn="ctr"/>
                      <a:r>
                        <a:rPr lang="en-US" sz="2400" b="1">
                          <a:effectLst/>
                          <a:latin typeface="Courier New" panose="02070309020205020404" pitchFamily="49" charset="0"/>
                          <a:cs typeface="Courier New" panose="02070309020205020404" pitchFamily="49" charset="0"/>
                        </a:rPr>
                        <a:t>*p</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20</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The value stored at the changed address.</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6"/>
                  </a:ext>
                </a:extLst>
              </a:tr>
              <a:tr h="495046">
                <a:tc>
                  <a:txBody>
                    <a:bodyPr/>
                    <a:lstStyle/>
                    <a:p>
                      <a:pPr algn="ctr"/>
                      <a:r>
                        <a:rPr lang="en-US" sz="2400" b="1">
                          <a:effectLst/>
                          <a:latin typeface="Courier New" panose="02070309020205020404" pitchFamily="49" charset="0"/>
                          <a:cs typeface="Courier New" panose="02070309020205020404" pitchFamily="49" charset="0"/>
                        </a:rPr>
                        <a:t>m = *p;</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dirty="0">
                          <a:effectLst/>
                          <a:latin typeface="+mn-lt"/>
                        </a:rPr>
                        <a:t> m gets 20</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400" b="0" i="0" dirty="0">
                          <a:solidFill>
                            <a:srgbClr val="000000"/>
                          </a:solidFill>
                          <a:effectLst/>
                          <a:latin typeface="+mn-lt"/>
                        </a:rPr>
                        <a:t>Stores 20 into m.</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7"/>
                  </a:ext>
                </a:extLst>
              </a:tr>
            </a:tbl>
          </a:graphicData>
        </a:graphic>
      </p:graphicFrame>
      <p:sp>
        <p:nvSpPr>
          <p:cNvPr id="6" name="AutoShape 1" descr="https://jigsaw.vitalsource.com/books/BIGCLATEOBJ-REVIEW/epub/OEBPS/image/stop41.png"/>
          <p:cNvSpPr>
            <a:spLocks noChangeAspect="1" noChangeArrowheads="1"/>
          </p:cNvSpPr>
          <p:nvPr/>
        </p:nvSpPr>
        <p:spPr bwMode="auto">
          <a:xfrm>
            <a:off x="2547812" y="1495697"/>
            <a:ext cx="726590" cy="363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https://jigsaw.vitalsource.com/books/BIGCLATEOBJ-REVIEW/epub/OEBPS/image/stop41.png"/>
          <p:cNvSpPr>
            <a:spLocks noChangeAspect="1" noChangeArrowheads="1"/>
          </p:cNvSpPr>
          <p:nvPr/>
        </p:nvSpPr>
        <p:spPr bwMode="auto">
          <a:xfrm>
            <a:off x="2547812" y="1495697"/>
            <a:ext cx="726590" cy="363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https://jigsaw.vitalsource.com/books/BIGCLATEOBJ-REVIEW/epub/OEBPS/image/stop41.png"/>
          <p:cNvSpPr>
            <a:spLocks noChangeAspect="1" noChangeArrowheads="1"/>
          </p:cNvSpPr>
          <p:nvPr/>
        </p:nvSpPr>
        <p:spPr bwMode="auto">
          <a:xfrm>
            <a:off x="2547812" y="1495697"/>
            <a:ext cx="726590" cy="363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685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28000" cy="533400"/>
          </a:xfrm>
        </p:spPr>
        <p:txBody>
          <a:bodyPr/>
          <a:lstStyle/>
          <a:p>
            <a:r>
              <a:rPr lang="en-US" dirty="0"/>
              <a:t>Pointer Syntax Examples: Table 1, part 2: Bad Syntax</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4187391456"/>
              </p:ext>
            </p:extLst>
          </p:nvPr>
        </p:nvGraphicFramePr>
        <p:xfrm>
          <a:off x="159655" y="903699"/>
          <a:ext cx="8806545" cy="4854657"/>
        </p:xfrm>
        <a:graphic>
          <a:graphicData uri="http://schemas.openxmlformats.org/drawingml/2006/table">
            <a:tbl>
              <a:tblPr/>
              <a:tblGrid>
                <a:gridCol w="1553032">
                  <a:extLst>
                    <a:ext uri="{9D8B030D-6E8A-4147-A177-3AD203B41FA5}">
                      <a16:colId xmlns:a16="http://schemas.microsoft.com/office/drawing/2014/main" val="20000"/>
                    </a:ext>
                  </a:extLst>
                </a:gridCol>
                <a:gridCol w="1509485">
                  <a:extLst>
                    <a:ext uri="{9D8B030D-6E8A-4147-A177-3AD203B41FA5}">
                      <a16:colId xmlns:a16="http://schemas.microsoft.com/office/drawing/2014/main" val="20001"/>
                    </a:ext>
                  </a:extLst>
                </a:gridCol>
                <a:gridCol w="5744028">
                  <a:extLst>
                    <a:ext uri="{9D8B030D-6E8A-4147-A177-3AD203B41FA5}">
                      <a16:colId xmlns:a16="http://schemas.microsoft.com/office/drawing/2014/main" val="20002"/>
                    </a:ext>
                  </a:extLst>
                </a:gridCol>
              </a:tblGrid>
              <a:tr h="497565">
                <a:tc gridSpan="3">
                  <a:txBody>
                    <a:bodyPr/>
                    <a:lstStyle/>
                    <a:p>
                      <a:pPr algn="l"/>
                      <a:r>
                        <a:rPr lang="en-US" sz="2000" b="0" i="0" dirty="0">
                          <a:solidFill>
                            <a:srgbClr val="000000"/>
                          </a:solidFill>
                          <a:effectLst/>
                          <a:latin typeface="+mn-lt"/>
                        </a:rPr>
                        <a:t>Assume the following declarations:</a:t>
                      </a:r>
                    </a:p>
                    <a:p>
                      <a:r>
                        <a:rPr lang="en-US" sz="2000" dirty="0">
                          <a:effectLst/>
                        </a:rPr>
                        <a:t>  </a:t>
                      </a:r>
                      <a:r>
                        <a:rPr lang="en-US" sz="2000" dirty="0" err="1">
                          <a:effectLst/>
                          <a:latin typeface="Courier New" panose="02070309020205020404" pitchFamily="49" charset="0"/>
                          <a:cs typeface="Courier New" panose="02070309020205020404" pitchFamily="49" charset="0"/>
                        </a:rPr>
                        <a:t>int</a:t>
                      </a:r>
                      <a:r>
                        <a:rPr lang="en-US" sz="2000" dirty="0">
                          <a:effectLst/>
                          <a:latin typeface="Courier New" panose="02070309020205020404" pitchFamily="49" charset="0"/>
                          <a:cs typeface="Courier New" panose="02070309020205020404" pitchFamily="49" charset="0"/>
                        </a:rPr>
                        <a:t> m = 10; // </a:t>
                      </a:r>
                      <a:r>
                        <a:rPr lang="en-US" sz="2000" dirty="0">
                          <a:solidFill>
                            <a:srgbClr val="000000"/>
                          </a:solidFill>
                          <a:effectLst/>
                          <a:latin typeface="Courier New" panose="02070309020205020404" pitchFamily="49" charset="0"/>
                          <a:cs typeface="Courier New" panose="02070309020205020404" pitchFamily="49" charset="0"/>
                        </a:rPr>
                        <a:t>Assumed to be at address 20300</a:t>
                      </a:r>
                    </a:p>
                    <a:p>
                      <a:r>
                        <a:rPr lang="en-US" sz="2000" dirty="0">
                          <a:effectLst/>
                          <a:latin typeface="Courier New" panose="02070309020205020404" pitchFamily="49" charset="0"/>
                          <a:cs typeface="Courier New" panose="02070309020205020404" pitchFamily="49" charset="0"/>
                        </a:rPr>
                        <a:t> </a:t>
                      </a:r>
                      <a:r>
                        <a:rPr lang="en-US" sz="2000" dirty="0" err="1">
                          <a:effectLst/>
                          <a:latin typeface="Courier New" panose="02070309020205020404" pitchFamily="49" charset="0"/>
                          <a:cs typeface="Courier New" panose="02070309020205020404" pitchFamily="49" charset="0"/>
                        </a:rPr>
                        <a:t>int</a:t>
                      </a:r>
                      <a:r>
                        <a:rPr lang="en-US" sz="2000" dirty="0">
                          <a:effectLst/>
                          <a:latin typeface="Courier New" panose="02070309020205020404" pitchFamily="49" charset="0"/>
                          <a:cs typeface="Courier New" panose="02070309020205020404" pitchFamily="49" charset="0"/>
                        </a:rPr>
                        <a:t> n = 20; // </a:t>
                      </a:r>
                      <a:r>
                        <a:rPr lang="en-US" sz="2000" dirty="0">
                          <a:solidFill>
                            <a:srgbClr val="000000"/>
                          </a:solidFill>
                          <a:effectLst/>
                          <a:latin typeface="Courier New" panose="02070309020205020404" pitchFamily="49" charset="0"/>
                          <a:cs typeface="Courier New" panose="02070309020205020404" pitchFamily="49" charset="0"/>
                        </a:rPr>
                        <a:t>Assumed to be at address 20304</a:t>
                      </a:r>
                    </a:p>
                    <a:p>
                      <a:r>
                        <a:rPr lang="en-US" sz="2000" dirty="0">
                          <a:effectLst/>
                          <a:latin typeface="Courier New" panose="02070309020205020404" pitchFamily="49" charset="0"/>
                          <a:cs typeface="Courier New" panose="02070309020205020404" pitchFamily="49" charset="0"/>
                        </a:rPr>
                        <a:t> </a:t>
                      </a:r>
                      <a:r>
                        <a:rPr lang="en-US" sz="2000" dirty="0" err="1">
                          <a:effectLst/>
                          <a:latin typeface="Courier New" panose="02070309020205020404" pitchFamily="49" charset="0"/>
                          <a:cs typeface="Courier New" panose="02070309020205020404" pitchFamily="49" charset="0"/>
                        </a:rPr>
                        <a:t>int</a:t>
                      </a:r>
                      <a:r>
                        <a:rPr lang="en-US" sz="2000" dirty="0">
                          <a:effectLst/>
                          <a:latin typeface="Courier New" panose="02070309020205020404" pitchFamily="49" charset="0"/>
                          <a:cs typeface="Courier New" panose="02070309020205020404" pitchFamily="49" charset="0"/>
                        </a:rPr>
                        <a:t>* p = &amp;m;</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0380">
                <a:tc>
                  <a:txBody>
                    <a:bodyPr/>
                    <a:lstStyle/>
                    <a:p>
                      <a:pPr algn="ctr"/>
                      <a:r>
                        <a:rPr lang="en-US" sz="2000" b="0" i="0" dirty="0">
                          <a:solidFill>
                            <a:srgbClr val="006CB7"/>
                          </a:solidFill>
                          <a:effectLst/>
                          <a:latin typeface="+mn-lt"/>
                        </a:rPr>
                        <a:t>Expression</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6CB7"/>
                          </a:solidFill>
                          <a:effectLst/>
                          <a:latin typeface="+mn-lt"/>
                        </a:rPr>
                        <a:t>Value</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6CB7"/>
                          </a:solidFill>
                          <a:effectLst/>
                          <a:latin typeface="+mn-lt"/>
                        </a:rPr>
                        <a:t>Comment</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785892">
                <a:tc>
                  <a:txBody>
                    <a:bodyPr/>
                    <a:lstStyle/>
                    <a:p>
                      <a:pPr algn="ctr"/>
                      <a:r>
                        <a:rPr lang="en-US" sz="2000" b="1" dirty="0">
                          <a:solidFill>
                            <a:srgbClr val="FF0000"/>
                          </a:solidFill>
                          <a:effectLst/>
                          <a:latin typeface="Courier New" panose="02070309020205020404" pitchFamily="49" charset="0"/>
                          <a:cs typeface="Courier New" panose="02070309020205020404" pitchFamily="49" charset="0"/>
                        </a:rPr>
                        <a:t>m = p;</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1" i="0" dirty="0">
                          <a:solidFill>
                            <a:srgbClr val="FF0000"/>
                          </a:solidFill>
                          <a:effectLst/>
                          <a:latin typeface="+mn-lt"/>
                        </a:rPr>
                        <a:t>Error</a:t>
                      </a:r>
                      <a:endParaRPr lang="en-US" sz="2000" b="0" i="0" dirty="0">
                        <a:solidFill>
                          <a:srgbClr val="FF0000"/>
                        </a:solidFill>
                        <a:effectLst/>
                        <a:latin typeface="+mn-lt"/>
                      </a:endParaRP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FF0000"/>
                          </a:solidFill>
                          <a:effectLst/>
                          <a:latin typeface="+mn-lt"/>
                        </a:rPr>
                        <a:t>m is an </a:t>
                      </a:r>
                      <a:r>
                        <a:rPr lang="en-US" sz="2000" b="0" i="0" dirty="0" err="1">
                          <a:solidFill>
                            <a:srgbClr val="FF0000"/>
                          </a:solidFill>
                          <a:effectLst/>
                          <a:latin typeface="Courier New" panose="02070309020205020404" pitchFamily="49" charset="0"/>
                          <a:cs typeface="Courier New" panose="02070309020205020404" pitchFamily="49" charset="0"/>
                        </a:rPr>
                        <a:t>int</a:t>
                      </a:r>
                      <a:r>
                        <a:rPr lang="en-US" sz="2000" b="0" i="0" dirty="0">
                          <a:solidFill>
                            <a:srgbClr val="FF0000"/>
                          </a:solidFill>
                          <a:effectLst/>
                          <a:latin typeface="+mn-lt"/>
                        </a:rPr>
                        <a:t> value; p is an</a:t>
                      </a:r>
                      <a:r>
                        <a:rPr lang="en-US" sz="2000" b="0" i="0" dirty="0">
                          <a:solidFill>
                            <a:srgbClr val="FF0000"/>
                          </a:solidFill>
                          <a:effectLst/>
                          <a:latin typeface="Courier New" panose="02070309020205020404" pitchFamily="49" charset="0"/>
                          <a:cs typeface="Courier New" panose="02070309020205020404" pitchFamily="49" charset="0"/>
                        </a:rPr>
                        <a:t> </a:t>
                      </a:r>
                      <a:r>
                        <a:rPr lang="en-US" sz="2000" b="0" i="0" dirty="0" err="1">
                          <a:solidFill>
                            <a:srgbClr val="FF0000"/>
                          </a:solidFill>
                          <a:effectLst/>
                          <a:latin typeface="Courier New" panose="02070309020205020404" pitchFamily="49" charset="0"/>
                          <a:cs typeface="Courier New" panose="02070309020205020404" pitchFamily="49" charset="0"/>
                        </a:rPr>
                        <a:t>int</a:t>
                      </a:r>
                      <a:r>
                        <a:rPr lang="en-US" sz="2000" b="0" i="0" dirty="0">
                          <a:solidFill>
                            <a:srgbClr val="FF0000"/>
                          </a:solidFill>
                          <a:effectLst/>
                          <a:latin typeface="Courier New" panose="02070309020205020404" pitchFamily="49" charset="0"/>
                          <a:cs typeface="Courier New" panose="02070309020205020404" pitchFamily="49" charset="0"/>
                        </a:rPr>
                        <a:t>* </a:t>
                      </a:r>
                      <a:r>
                        <a:rPr lang="en-US" sz="2000" b="0" i="0" dirty="0">
                          <a:solidFill>
                            <a:srgbClr val="FF0000"/>
                          </a:solidFill>
                          <a:effectLst/>
                          <a:latin typeface="+mn-lt"/>
                        </a:rPr>
                        <a:t>pointer. The types are not compatible.</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497565">
                <a:tc>
                  <a:txBody>
                    <a:bodyPr/>
                    <a:lstStyle/>
                    <a:p>
                      <a:pPr algn="ctr"/>
                      <a:r>
                        <a:rPr lang="en-US" sz="2000" b="1">
                          <a:solidFill>
                            <a:srgbClr val="FF0000"/>
                          </a:solidFill>
                          <a:effectLst/>
                          <a:latin typeface="Courier New" panose="02070309020205020404" pitchFamily="49" charset="0"/>
                          <a:cs typeface="Courier New" panose="02070309020205020404" pitchFamily="49" charset="0"/>
                        </a:rPr>
                        <a:t>&amp;10</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1" i="0" dirty="0">
                          <a:solidFill>
                            <a:srgbClr val="FF0000"/>
                          </a:solidFill>
                          <a:effectLst/>
                          <a:latin typeface="+mn-lt"/>
                        </a:rPr>
                        <a:t>Error</a:t>
                      </a:r>
                      <a:endParaRPr lang="en-US" sz="2000" b="0" i="0" dirty="0">
                        <a:solidFill>
                          <a:srgbClr val="FF0000"/>
                        </a:solidFill>
                        <a:effectLst/>
                        <a:latin typeface="+mn-lt"/>
                      </a:endParaRP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FF0000"/>
                          </a:solidFill>
                          <a:effectLst/>
                          <a:latin typeface="+mn-lt"/>
                        </a:rPr>
                        <a:t>You can only take the address of a variable.</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785892">
                <a:tc>
                  <a:txBody>
                    <a:bodyPr/>
                    <a:lstStyle/>
                    <a:p>
                      <a:pPr algn="ctr"/>
                      <a:r>
                        <a:rPr lang="en-US" sz="2000" b="1">
                          <a:effectLst/>
                          <a:latin typeface="Courier New" panose="02070309020205020404" pitchFamily="49" charset="0"/>
                          <a:cs typeface="Courier New" panose="02070309020205020404" pitchFamily="49" charset="0"/>
                        </a:rPr>
                        <a:t>&amp;p</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800" b="0" i="0" dirty="0">
                          <a:solidFill>
                            <a:srgbClr val="000000"/>
                          </a:solidFill>
                          <a:effectLst/>
                          <a:latin typeface="+mn-lt"/>
                        </a:rPr>
                        <a:t>The address of p, perhaps </a:t>
                      </a:r>
                      <a:r>
                        <a:rPr lang="en-US" sz="2000" b="0" i="0" dirty="0">
                          <a:solidFill>
                            <a:srgbClr val="000000"/>
                          </a:solidFill>
                          <a:effectLst/>
                          <a:latin typeface="+mn-lt"/>
                        </a:rPr>
                        <a:t>20308</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mn-lt"/>
                        </a:rPr>
                        <a:t>Warning:</a:t>
                      </a:r>
                      <a:r>
                        <a:rPr lang="en-US" sz="2000" b="0" i="0" baseline="0" dirty="0">
                          <a:solidFill>
                            <a:srgbClr val="000000"/>
                          </a:solidFill>
                          <a:effectLst/>
                          <a:latin typeface="+mn-lt"/>
                        </a:rPr>
                        <a:t> </a:t>
                      </a:r>
                      <a:r>
                        <a:rPr lang="en-US" sz="2000" b="0" i="0" dirty="0">
                          <a:solidFill>
                            <a:srgbClr val="000000"/>
                          </a:solidFill>
                          <a:effectLst/>
                          <a:latin typeface="+mn-lt"/>
                        </a:rPr>
                        <a:t>This is the location of a pointer variable, not the location of an integer.  You almost</a:t>
                      </a:r>
                      <a:r>
                        <a:rPr lang="en-US" sz="2000" b="0" i="0" baseline="0" dirty="0">
                          <a:solidFill>
                            <a:srgbClr val="000000"/>
                          </a:solidFill>
                          <a:effectLst/>
                          <a:latin typeface="+mn-lt"/>
                        </a:rPr>
                        <a:t> never want to use the address of a pointer variable.</a:t>
                      </a:r>
                      <a:endParaRPr lang="en-US" sz="2000" b="0" i="0" dirty="0">
                        <a:solidFill>
                          <a:srgbClr val="000000"/>
                        </a:solidFill>
                        <a:effectLst/>
                        <a:latin typeface="+mn-lt"/>
                      </a:endParaRP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785892">
                <a:tc>
                  <a:txBody>
                    <a:bodyPr/>
                    <a:lstStyle/>
                    <a:p>
                      <a:pPr algn="ctr"/>
                      <a:r>
                        <a:rPr lang="en-US" sz="2000" b="1" dirty="0">
                          <a:solidFill>
                            <a:srgbClr val="FF0000"/>
                          </a:solidFill>
                          <a:effectLst/>
                          <a:latin typeface="Courier New" panose="02070309020205020404" pitchFamily="49" charset="0"/>
                          <a:cs typeface="Courier New" panose="02070309020205020404" pitchFamily="49" charset="0"/>
                        </a:rPr>
                        <a:t>double x = 0;</a:t>
                      </a:r>
                    </a:p>
                    <a:p>
                      <a:pPr algn="ctr"/>
                      <a:r>
                        <a:rPr lang="en-US" sz="2000" b="1" dirty="0">
                          <a:solidFill>
                            <a:srgbClr val="FF0000"/>
                          </a:solidFill>
                          <a:effectLst/>
                          <a:latin typeface="Courier New" panose="02070309020205020404" pitchFamily="49" charset="0"/>
                          <a:cs typeface="Courier New" panose="02070309020205020404" pitchFamily="49" charset="0"/>
                        </a:rPr>
                        <a:t>p = &amp;x;</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1" i="0" dirty="0">
                          <a:solidFill>
                            <a:srgbClr val="FF0000"/>
                          </a:solidFill>
                          <a:effectLst/>
                          <a:latin typeface="+mn-lt"/>
                        </a:rPr>
                        <a:t>Error</a:t>
                      </a:r>
                      <a:endParaRPr lang="en-US" sz="2000" b="0" i="0" dirty="0">
                        <a:solidFill>
                          <a:srgbClr val="FF0000"/>
                        </a:solidFill>
                        <a:effectLst/>
                        <a:latin typeface="+mn-lt"/>
                      </a:endParaRP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FF0000"/>
                          </a:solidFill>
                          <a:effectLst/>
                          <a:latin typeface="+mn-lt"/>
                        </a:rPr>
                        <a:t>p has type </a:t>
                      </a:r>
                      <a:r>
                        <a:rPr lang="en-US" sz="2000" b="0" i="0" dirty="0" err="1">
                          <a:solidFill>
                            <a:srgbClr val="FF0000"/>
                          </a:solidFill>
                          <a:effectLst/>
                          <a:latin typeface="+mn-lt"/>
                        </a:rPr>
                        <a:t>int</a:t>
                      </a:r>
                      <a:r>
                        <a:rPr lang="en-US" sz="2000" b="0" i="0" dirty="0">
                          <a:solidFill>
                            <a:srgbClr val="FF0000"/>
                          </a:solidFill>
                          <a:effectLst/>
                          <a:latin typeface="+mn-lt"/>
                        </a:rPr>
                        <a:t>*, &amp;x has type double*.</a:t>
                      </a:r>
                    </a:p>
                    <a:p>
                      <a:pPr algn="l"/>
                      <a:r>
                        <a:rPr lang="en-US" sz="2000" b="0" i="0" dirty="0">
                          <a:solidFill>
                            <a:srgbClr val="FF0000"/>
                          </a:solidFill>
                          <a:effectLst/>
                          <a:latin typeface="+mn-lt"/>
                        </a:rPr>
                        <a:t>These types are incompatible.</a:t>
                      </a:r>
                    </a:p>
                  </a:txBody>
                  <a:tcPr marL="25200" marR="29400" marT="25200" marB="29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bl>
          </a:graphicData>
        </a:graphic>
      </p:graphicFrame>
      <p:sp>
        <p:nvSpPr>
          <p:cNvPr id="6" name="AutoShape 1" descr="https://jigsaw.vitalsource.com/books/BIGCLATEOBJ-REVIEW/epub/OEBPS/image/stop41.png"/>
          <p:cNvSpPr>
            <a:spLocks noChangeAspect="1" noChangeArrowheads="1"/>
          </p:cNvSpPr>
          <p:nvPr/>
        </p:nvSpPr>
        <p:spPr bwMode="auto">
          <a:xfrm>
            <a:off x="2547812" y="1495697"/>
            <a:ext cx="726590" cy="363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https://jigsaw.vitalsource.com/books/BIGCLATEOBJ-REVIEW/epub/OEBPS/image/stop41.png"/>
          <p:cNvSpPr>
            <a:spLocks noChangeAspect="1" noChangeArrowheads="1"/>
          </p:cNvSpPr>
          <p:nvPr/>
        </p:nvSpPr>
        <p:spPr bwMode="auto">
          <a:xfrm>
            <a:off x="2547812" y="1495697"/>
            <a:ext cx="726590" cy="363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https://jigsaw.vitalsource.com/books/BIGCLATEOBJ-REVIEW/epub/OEBPS/image/stop41.png"/>
          <p:cNvSpPr>
            <a:spLocks noChangeAspect="1" noChangeArrowheads="1"/>
          </p:cNvSpPr>
          <p:nvPr/>
        </p:nvSpPr>
        <p:spPr bwMode="auto">
          <a:xfrm>
            <a:off x="2547812" y="1495697"/>
            <a:ext cx="726590" cy="363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76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52227" name="Rectangle 2"/>
          <p:cNvSpPr>
            <a:spLocks noGrp="1" noChangeArrowheads="1"/>
          </p:cNvSpPr>
          <p:nvPr>
            <p:ph type="body" idx="1"/>
          </p:nvPr>
        </p:nvSpPr>
        <p:spPr>
          <a:xfrm>
            <a:off x="457200" y="815975"/>
            <a:ext cx="8686800" cy="5465763"/>
          </a:xfrm>
        </p:spPr>
        <p:txBody>
          <a:bodyPr/>
          <a:lstStyle/>
          <a:p>
            <a:pPr eaLnBrk="1" hangingPunct="1">
              <a:buFontTx/>
              <a:buNone/>
            </a:pPr>
            <a:r>
              <a:rPr lang="en-US" altLang="en-US" sz="2400" dirty="0"/>
              <a:t>When a pointer variable is first defined, it is a random address.  </a:t>
            </a:r>
          </a:p>
          <a:p>
            <a:pPr eaLnBrk="1" hangingPunct="1">
              <a:buFontTx/>
              <a:buNone/>
            </a:pPr>
            <a:r>
              <a:rPr lang="en-US" altLang="en-US" sz="2400" dirty="0"/>
              <a:t>Using that pointer (and its random address) is an </a:t>
            </a:r>
            <a:r>
              <a:rPr lang="en-US" altLang="en-US" sz="2400" dirty="0">
                <a:solidFill>
                  <a:srgbClr val="FF0000"/>
                </a:solidFill>
              </a:rPr>
              <a:t>error</a:t>
            </a:r>
            <a:r>
              <a:rPr lang="en-US" altLang="en-US" sz="2400" dirty="0"/>
              <a:t>, until the pointer has been initialized.</a:t>
            </a:r>
          </a:p>
          <a:p>
            <a:pPr algn="ctr" eaLnBrk="1" hangingPunct="1">
              <a:buFontTx/>
              <a:buNone/>
            </a:pPr>
            <a:endParaRPr lang="en-US" altLang="en-US" sz="2400" dirty="0"/>
          </a:p>
          <a:p>
            <a:pPr eaLnBrk="1" hangingPunct="1">
              <a:buFontTx/>
              <a:buNone/>
            </a:pPr>
            <a:r>
              <a:rPr lang="en-US" altLang="en-US" sz="2000" b="1" dirty="0">
                <a:latin typeface="Courier New" panose="02070309020205020404" pitchFamily="49" charset="0"/>
                <a:cs typeface="Courier New" panose="02070309020205020404" pitchFamily="49" charset="0"/>
              </a:rPr>
              <a:t>double* </a:t>
            </a:r>
            <a:r>
              <a:rPr lang="en-US" altLang="en-US" sz="2000" b="1" dirty="0" err="1">
                <a:latin typeface="Courier New" panose="02070309020205020404" pitchFamily="49" charset="0"/>
                <a:cs typeface="Courier New" panose="02070309020205020404" pitchFamily="49" charset="0"/>
              </a:rPr>
              <a:t>account_pointer</a:t>
            </a:r>
            <a:r>
              <a:rPr lang="en-US" altLang="en-US" sz="2000" b="1" dirty="0">
                <a:latin typeface="Courier New" panose="02070309020205020404" pitchFamily="49" charset="0"/>
                <a:cs typeface="Courier New" panose="02070309020205020404" pitchFamily="49" charset="0"/>
              </a:rPr>
              <a:t>; // </a:t>
            </a:r>
            <a:r>
              <a:rPr lang="en-US" altLang="en-US" sz="2000" b="1" dirty="0">
                <a:solidFill>
                  <a:srgbClr val="FF0000"/>
                </a:solidFill>
                <a:latin typeface="Courier New" panose="02070309020205020404" pitchFamily="49" charset="0"/>
                <a:cs typeface="Courier New" panose="02070309020205020404" pitchFamily="49" charset="0"/>
              </a:rPr>
              <a:t>Forgot to initialize</a:t>
            </a:r>
          </a:p>
          <a:p>
            <a:pPr eaLnBrk="1" hangingPunct="1">
              <a:buFontTx/>
              <a:buNone/>
            </a:pP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err="1">
                <a:solidFill>
                  <a:srgbClr val="FF0000"/>
                </a:solidFill>
                <a:latin typeface="Courier New" panose="02070309020205020404" pitchFamily="49" charset="0"/>
                <a:cs typeface="Courier New" panose="02070309020205020404" pitchFamily="49" charset="0"/>
              </a:rPr>
              <a:t>account_pointer</a:t>
            </a:r>
            <a:r>
              <a:rPr lang="en-US" altLang="en-US" sz="2000" b="1" dirty="0">
                <a:solidFill>
                  <a:srgbClr val="FF0000"/>
                </a:solidFill>
                <a:latin typeface="Courier New" panose="02070309020205020404" pitchFamily="49" charset="0"/>
                <a:cs typeface="Courier New" panose="02070309020205020404" pitchFamily="49" charset="0"/>
              </a:rPr>
              <a:t> = 1000; // ERROR! </a:t>
            </a:r>
            <a:r>
              <a:rPr lang="en-US" altLang="en-US" sz="2000" b="1" dirty="0" err="1">
                <a:solidFill>
                  <a:srgbClr val="FF0000"/>
                </a:solidFill>
                <a:latin typeface="Courier New" panose="02070309020205020404" pitchFamily="49" charset="0"/>
                <a:cs typeface="Courier New" panose="02070309020205020404" pitchFamily="49" charset="0"/>
              </a:rPr>
              <a:t>account_pointer</a:t>
            </a:r>
            <a:r>
              <a:rPr lang="en-US" altLang="en-US" sz="2000" b="1" dirty="0">
                <a:latin typeface="Courier New" panose="02070309020205020404" pitchFamily="49" charset="0"/>
                <a:cs typeface="Courier New" panose="02070309020205020404" pitchFamily="49" charset="0"/>
              </a:rPr>
              <a:t> </a:t>
            </a:r>
          </a:p>
          <a:p>
            <a:pPr eaLnBrk="1" hangingPunct="1">
              <a:buFontTx/>
              <a:buNone/>
            </a:pPr>
            <a:r>
              <a:rPr lang="en-US" altLang="en-US" sz="2000" b="1" dirty="0">
                <a:latin typeface="Courier New" panose="02070309020205020404" pitchFamily="49" charset="0"/>
                <a:cs typeface="Courier New" panose="02070309020205020404" pitchFamily="49" charset="0"/>
              </a:rPr>
              <a:t>// contains an unpredictable value, program crashes</a:t>
            </a:r>
          </a:p>
          <a:p>
            <a:pPr eaLnBrk="1" hangingPunct="1">
              <a:buFontTx/>
              <a:buNone/>
            </a:pPr>
            <a:endParaRPr lang="en-US" altLang="en-US" sz="2000" b="1" dirty="0">
              <a:latin typeface="Courier New" panose="02070309020205020404" pitchFamily="49" charset="0"/>
              <a:cs typeface="Courier New" panose="02070309020205020404" pitchFamily="49" charset="0"/>
            </a:endParaRPr>
          </a:p>
          <a:p>
            <a:pPr eaLnBrk="1" hangingPunct="1">
              <a:buFontTx/>
              <a:buNone/>
            </a:pPr>
            <a:r>
              <a:rPr lang="en-US" altLang="en-US" sz="2000" dirty="0"/>
              <a:t>If you don't already know what the pointer will point to, initialize it with </a:t>
            </a:r>
            <a:r>
              <a:rPr lang="en-US" altLang="en-US" sz="2000" b="1" dirty="0" err="1">
                <a:solidFill>
                  <a:srgbClr val="FF0000"/>
                </a:solidFill>
                <a:latin typeface="Courier New" panose="02070309020205020404" pitchFamily="49" charset="0"/>
                <a:cs typeface="Courier New" panose="02070309020205020404" pitchFamily="49" charset="0"/>
              </a:rPr>
              <a:t>nullptr</a:t>
            </a:r>
            <a:r>
              <a:rPr lang="en-US" altLang="en-US" sz="2000" b="1" dirty="0">
                <a:solidFill>
                  <a:srgbClr val="FF0000"/>
                </a:solidFill>
                <a:latin typeface="Courier New" panose="02070309020205020404" pitchFamily="49" charset="0"/>
                <a:cs typeface="Courier New" panose="02070309020205020404" pitchFamily="49" charset="0"/>
              </a:rPr>
              <a:t>:</a:t>
            </a:r>
          </a:p>
          <a:p>
            <a:pPr eaLnBrk="1" hangingPunct="1">
              <a:buFontTx/>
              <a:buNone/>
            </a:pPr>
            <a:r>
              <a:rPr lang="en-US" altLang="en-US" sz="2000" b="1" dirty="0">
                <a:latin typeface="Courier New" panose="02070309020205020404" pitchFamily="49" charset="0"/>
                <a:cs typeface="Courier New" panose="02070309020205020404" pitchFamily="49" charset="0"/>
              </a:rPr>
              <a:t> double* </a:t>
            </a:r>
            <a:r>
              <a:rPr lang="en-US" altLang="en-US" sz="2000" b="1" dirty="0" err="1">
                <a:latin typeface="Courier New" panose="02070309020205020404" pitchFamily="49" charset="0"/>
                <a:cs typeface="Courier New" panose="02070309020205020404" pitchFamily="49" charset="0"/>
              </a:rPr>
              <a:t>account_pointer</a:t>
            </a:r>
            <a:r>
              <a:rPr lang="en-US" altLang="en-US" sz="2000" b="1" dirty="0">
                <a:latin typeface="Courier New" panose="02070309020205020404" pitchFamily="49" charset="0"/>
                <a:cs typeface="Courier New" panose="02070309020205020404" pitchFamily="49" charset="0"/>
              </a:rPr>
              <a:t> = </a:t>
            </a:r>
            <a:r>
              <a:rPr lang="en-US" altLang="en-US" sz="2000" b="1" dirty="0" err="1">
                <a:latin typeface="Courier New" panose="02070309020205020404" pitchFamily="49" charset="0"/>
                <a:cs typeface="Courier New" panose="02070309020205020404" pitchFamily="49" charset="0"/>
              </a:rPr>
              <a:t>nullptr</a:t>
            </a:r>
            <a:r>
              <a:rPr lang="en-US" altLang="en-US" sz="2000" b="1" dirty="0">
                <a:latin typeface="Courier New" panose="02070309020205020404" pitchFamily="49" charset="0"/>
                <a:cs typeface="Courier New" panose="02070309020205020404" pitchFamily="49" charset="0"/>
              </a:rPr>
              <a:t>; </a:t>
            </a:r>
          </a:p>
          <a:p>
            <a:pPr eaLnBrk="1" hangingPunct="1">
              <a:buFontTx/>
              <a:buNone/>
            </a:pPr>
            <a:endParaRPr lang="en-US" altLang="en-US" sz="2000" b="1" dirty="0">
              <a:latin typeface="Courier New" panose="02070309020205020404" pitchFamily="49" charset="0"/>
              <a:cs typeface="Courier New" panose="02070309020205020404" pitchFamily="49" charset="0"/>
            </a:endParaRPr>
          </a:p>
          <a:p>
            <a:pPr eaLnBrk="1" hangingPunct="1">
              <a:buFontTx/>
              <a:buNone/>
            </a:pPr>
            <a:r>
              <a:rPr lang="en-US" sz="2000" dirty="0"/>
              <a:t>Trying to access data through a </a:t>
            </a:r>
            <a:r>
              <a:rPr lang="en-US" sz="2000" dirty="0" err="1">
                <a:latin typeface="Courier New" panose="02070309020205020404" pitchFamily="49" charset="0"/>
                <a:cs typeface="Courier New" panose="02070309020205020404" pitchFamily="49" charset="0"/>
              </a:rPr>
              <a:t>nullptr</a:t>
            </a:r>
            <a:r>
              <a:rPr lang="en-US" sz="2000" dirty="0">
                <a:latin typeface="Courier New" panose="02070309020205020404" pitchFamily="49" charset="0"/>
                <a:cs typeface="Courier New" panose="02070309020205020404" pitchFamily="49" charset="0"/>
              </a:rPr>
              <a:t> </a:t>
            </a:r>
            <a:r>
              <a:rPr lang="en-US" sz="2000" dirty="0"/>
              <a:t>pointer will cause your program to terminate (but more gracefully than an uninitialized pointer would).</a:t>
            </a:r>
            <a:endParaRPr lang="en-US" altLang="en-US" sz="2000" b="1" dirty="0">
              <a:latin typeface="Courier New" panose="02070309020205020404" pitchFamily="49" charset="0"/>
              <a:cs typeface="Courier New" panose="02070309020205020404" pitchFamily="49" charset="0"/>
            </a:endParaRPr>
          </a:p>
        </p:txBody>
      </p:sp>
      <p:sp>
        <p:nvSpPr>
          <p:cNvPr id="5222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Errors Using Pointers – Uninitialized Pointer Variables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59395" name="Rectangle 2"/>
          <p:cNvSpPr>
            <a:spLocks noGrp="1" noChangeArrowheads="1"/>
          </p:cNvSpPr>
          <p:nvPr>
            <p:ph type="title"/>
          </p:nvPr>
        </p:nvSpPr>
        <p:spPr/>
        <p:txBody>
          <a:bodyPr/>
          <a:lstStyle/>
          <a:p>
            <a:pPr eaLnBrk="1" hangingPunct="1"/>
            <a:r>
              <a:rPr lang="en-US" altLang="en-US" dirty="0"/>
              <a:t>Harry’s Banking Program, part 1</a:t>
            </a:r>
          </a:p>
        </p:txBody>
      </p:sp>
      <p:sp>
        <p:nvSpPr>
          <p:cNvPr id="59396" name="Rectangle 3"/>
          <p:cNvSpPr>
            <a:spLocks noGrp="1" noChangeArrowheads="1"/>
          </p:cNvSpPr>
          <p:nvPr>
            <p:ph type="body" idx="1"/>
          </p:nvPr>
        </p:nvSpPr>
        <p:spPr/>
        <p:txBody>
          <a:bodyPr/>
          <a:lstStyle/>
          <a:p>
            <a:pPr eaLnBrk="1" hangingPunct="1">
              <a:buFontTx/>
              <a:buNone/>
            </a:pPr>
            <a:endParaRPr lang="en-US" altLang="en-US">
              <a:latin typeface="Courier New" panose="02070309020205020404" pitchFamily="49" charset="0"/>
            </a:endParaRPr>
          </a:p>
          <a:p>
            <a:pPr eaLnBrk="1" hangingPunct="1">
              <a:buFontTx/>
              <a:buNone/>
            </a:pPr>
            <a:endParaRPr lang="en-US" altLang="en-US">
              <a:latin typeface="Courier New" panose="02070309020205020404" pitchFamily="49" charset="0"/>
            </a:endParaRPr>
          </a:p>
        </p:txBody>
      </p:sp>
      <p:sp>
        <p:nvSpPr>
          <p:cNvPr id="59397" name="Rectangle 4"/>
          <p:cNvSpPr>
            <a:spLocks noChangeArrowheads="1"/>
          </p:cNvSpPr>
          <p:nvPr/>
        </p:nvSpPr>
        <p:spPr bwMode="auto">
          <a:xfrm>
            <a:off x="381000" y="919401"/>
            <a:ext cx="86868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b="0" i="0" dirty="0">
                <a:cs typeface="Courier New" panose="02070309020205020404" pitchFamily="49" charset="0"/>
              </a:rPr>
              <a:t>// Here is the complete banking program</a:t>
            </a:r>
            <a:endParaRPr lang="en-US" altLang="en-US" sz="1800" i="0" dirty="0"/>
          </a:p>
          <a:p>
            <a:pPr eaLnBrk="1" hangingPunct="1"/>
            <a:r>
              <a:rPr lang="en-US" altLang="en-US" sz="1800" i="0" dirty="0"/>
              <a:t>#include &lt;</a:t>
            </a:r>
            <a:r>
              <a:rPr lang="en-US" altLang="en-US" sz="1800" i="0" dirty="0" err="1"/>
              <a:t>iostream</a:t>
            </a:r>
            <a:r>
              <a:rPr lang="en-US" altLang="en-US" sz="1800" i="0" dirty="0"/>
              <a:t>&gt;</a:t>
            </a:r>
          </a:p>
          <a:p>
            <a:pPr eaLnBrk="1" hangingPunct="1"/>
            <a:r>
              <a:rPr lang="en-US" altLang="en-US" sz="1800" i="0" dirty="0"/>
              <a:t>using namespace </a:t>
            </a:r>
            <a:r>
              <a:rPr lang="en-US" altLang="en-US" sz="1800" i="0" dirty="0" err="1"/>
              <a:t>std</a:t>
            </a:r>
            <a:r>
              <a:rPr lang="en-US" altLang="en-US" sz="1800" i="0" dirty="0"/>
              <a:t>;</a:t>
            </a:r>
          </a:p>
          <a:p>
            <a:pPr eaLnBrk="1" hangingPunct="1"/>
            <a:endParaRPr lang="en-US" altLang="en-US" sz="700" i="0" dirty="0"/>
          </a:p>
          <a:p>
            <a:pPr eaLnBrk="1" hangingPunct="1"/>
            <a:r>
              <a:rPr lang="en-US" altLang="en-US" sz="2200" i="0" dirty="0" err="1"/>
              <a:t>int</a:t>
            </a:r>
            <a:r>
              <a:rPr lang="en-US" altLang="en-US" sz="2200" i="0" dirty="0"/>
              <a:t> main()</a:t>
            </a:r>
          </a:p>
          <a:p>
            <a:pPr eaLnBrk="1" hangingPunct="1"/>
            <a:r>
              <a:rPr lang="en-US" altLang="en-US" sz="2200" i="0" dirty="0"/>
              <a:t>{</a:t>
            </a:r>
          </a:p>
          <a:p>
            <a:pPr eaLnBrk="1" hangingPunct="1"/>
            <a:r>
              <a:rPr lang="en-US" altLang="en-US" sz="2200" i="0" dirty="0"/>
              <a:t>   double </a:t>
            </a:r>
            <a:r>
              <a:rPr lang="en-US" altLang="en-US" sz="2200" i="0" dirty="0" err="1"/>
              <a:t>harrys_account</a:t>
            </a:r>
            <a:r>
              <a:rPr lang="en-US" altLang="en-US" sz="2200" i="0" dirty="0"/>
              <a:t> = 0;</a:t>
            </a:r>
          </a:p>
          <a:p>
            <a:pPr eaLnBrk="1" hangingPunct="1"/>
            <a:r>
              <a:rPr lang="en-US" altLang="en-US" sz="2200" i="0" dirty="0"/>
              <a:t>   double </a:t>
            </a:r>
            <a:r>
              <a:rPr lang="en-US" altLang="en-US" sz="2200" i="0" dirty="0" err="1"/>
              <a:t>joint_account</a:t>
            </a:r>
            <a:r>
              <a:rPr lang="en-US" altLang="en-US" sz="2200" i="0" dirty="0"/>
              <a:t> = 2000;</a:t>
            </a:r>
          </a:p>
          <a:p>
            <a:pPr eaLnBrk="1" hangingPunct="1"/>
            <a:r>
              <a:rPr lang="en-US" altLang="en-US" sz="2200" i="0" dirty="0"/>
              <a:t>   double* </a:t>
            </a:r>
            <a:r>
              <a:rPr lang="en-US" altLang="en-US" sz="2200" i="0" dirty="0" err="1"/>
              <a:t>account_pointer</a:t>
            </a:r>
            <a:r>
              <a:rPr lang="en-US" altLang="en-US" sz="2200" i="0" dirty="0"/>
              <a:t> = &amp;</a:t>
            </a:r>
            <a:r>
              <a:rPr lang="en-US" altLang="en-US" sz="2200" i="0" dirty="0" err="1"/>
              <a:t>harrys_account</a:t>
            </a:r>
            <a:r>
              <a:rPr lang="en-US" altLang="en-US" sz="2200" i="0" dirty="0"/>
              <a:t>;</a:t>
            </a:r>
          </a:p>
          <a:p>
            <a:pPr eaLnBrk="1" hangingPunct="1"/>
            <a:r>
              <a:rPr lang="en-US" altLang="en-US" sz="2200" i="0" dirty="0"/>
              <a:t>   *</a:t>
            </a:r>
            <a:r>
              <a:rPr lang="en-US" altLang="en-US" sz="2200" i="0" dirty="0" err="1"/>
              <a:t>account_pointer</a:t>
            </a:r>
            <a:r>
              <a:rPr lang="en-US" altLang="en-US" sz="2200" i="0" dirty="0"/>
              <a:t> = 1000; // Initial deposit</a:t>
            </a:r>
          </a:p>
          <a:p>
            <a:pPr eaLnBrk="1" hangingPunct="1"/>
            <a:endParaRPr lang="en-US" altLang="en-US" sz="2200" i="0" dirty="0"/>
          </a:p>
          <a:p>
            <a:pPr eaLnBrk="1" hangingPunct="1"/>
            <a:r>
              <a:rPr lang="en-US" altLang="en-US" sz="2200" i="0" dirty="0"/>
              <a:t>   // Withdraw $100</a:t>
            </a:r>
          </a:p>
          <a:p>
            <a:pPr eaLnBrk="1" hangingPunct="1"/>
            <a:r>
              <a:rPr lang="en-US" altLang="en-US" sz="2200" i="0" dirty="0"/>
              <a:t>   *</a:t>
            </a:r>
            <a:r>
              <a:rPr lang="en-US" altLang="en-US" sz="2200" i="0" dirty="0" err="1"/>
              <a:t>account_pointer</a:t>
            </a:r>
            <a:r>
              <a:rPr lang="en-US" altLang="en-US" sz="2200" i="0" dirty="0"/>
              <a:t> = *</a:t>
            </a:r>
            <a:r>
              <a:rPr lang="en-US" altLang="en-US" sz="2200" i="0" dirty="0" err="1"/>
              <a:t>account_pointer</a:t>
            </a:r>
            <a:r>
              <a:rPr lang="en-US" altLang="en-US" sz="2200" i="0" dirty="0"/>
              <a:t> - 100;</a:t>
            </a:r>
          </a:p>
          <a:p>
            <a:pPr eaLnBrk="1" hangingPunct="1"/>
            <a:endParaRPr lang="en-US" altLang="en-US" sz="900" i="0" dirty="0"/>
          </a:p>
          <a:p>
            <a:pPr eaLnBrk="1" hangingPunct="1"/>
            <a:r>
              <a:rPr lang="en-US" altLang="en-US" sz="2200" i="0" dirty="0"/>
              <a:t>   // Print balance</a:t>
            </a:r>
          </a:p>
          <a:p>
            <a:pPr eaLnBrk="1" hangingPunct="1"/>
            <a:r>
              <a:rPr lang="en-US" altLang="en-US" sz="2200" i="0" dirty="0"/>
              <a:t>   </a:t>
            </a:r>
            <a:r>
              <a:rPr lang="en-US" altLang="en-US" i="0" dirty="0" err="1"/>
              <a:t>cout</a:t>
            </a:r>
            <a:r>
              <a:rPr lang="en-US" altLang="en-US" i="0" dirty="0"/>
              <a:t> &lt;&lt; "Balance: " &lt;&lt; *</a:t>
            </a:r>
            <a:r>
              <a:rPr lang="en-US" altLang="en-US" i="0" dirty="0" err="1"/>
              <a:t>account_pointer</a:t>
            </a:r>
            <a:r>
              <a:rPr lang="en-US" altLang="en-US" i="0" dirty="0"/>
              <a:t> &lt;&lt; </a:t>
            </a:r>
            <a:r>
              <a:rPr lang="en-US" altLang="en-US" i="0" dirty="0" err="1"/>
              <a:t>endl</a:t>
            </a:r>
            <a:r>
              <a:rPr lang="en-US" altLang="en-US" i="0" dirty="0"/>
              <a:t>; </a:t>
            </a:r>
          </a:p>
          <a:p>
            <a:pPr eaLnBrk="1" hangingPunct="1"/>
            <a:endParaRPr lang="en-US" altLang="en-US" sz="1200" i="0" dirty="0"/>
          </a:p>
          <a:p>
            <a:pPr eaLnBrk="1" hangingPunct="1"/>
            <a:r>
              <a:rPr lang="en-US" altLang="en-US" sz="2200" i="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59395" name="Rectangle 2"/>
          <p:cNvSpPr>
            <a:spLocks noGrp="1" noChangeArrowheads="1"/>
          </p:cNvSpPr>
          <p:nvPr>
            <p:ph type="title"/>
          </p:nvPr>
        </p:nvSpPr>
        <p:spPr/>
        <p:txBody>
          <a:bodyPr/>
          <a:lstStyle/>
          <a:p>
            <a:pPr eaLnBrk="1" hangingPunct="1"/>
            <a:r>
              <a:rPr lang="en-US" altLang="en-US" dirty="0"/>
              <a:t>Harry’s Banking Program, part 2</a:t>
            </a:r>
          </a:p>
        </p:txBody>
      </p:sp>
      <p:sp>
        <p:nvSpPr>
          <p:cNvPr id="59396" name="Rectangle 3"/>
          <p:cNvSpPr>
            <a:spLocks noGrp="1" noChangeArrowheads="1"/>
          </p:cNvSpPr>
          <p:nvPr>
            <p:ph type="body" idx="1"/>
          </p:nvPr>
        </p:nvSpPr>
        <p:spPr/>
        <p:txBody>
          <a:bodyPr/>
          <a:lstStyle/>
          <a:p>
            <a:pPr eaLnBrk="1" hangingPunct="1">
              <a:buFontTx/>
              <a:buNone/>
            </a:pPr>
            <a:endParaRPr lang="en-US" altLang="en-US">
              <a:latin typeface="Courier New" panose="02070309020205020404" pitchFamily="49" charset="0"/>
            </a:endParaRPr>
          </a:p>
          <a:p>
            <a:pPr eaLnBrk="1" hangingPunct="1">
              <a:buFontTx/>
              <a:buNone/>
            </a:pPr>
            <a:endParaRPr lang="en-US" altLang="en-US">
              <a:latin typeface="Courier New" panose="02070309020205020404" pitchFamily="49" charset="0"/>
            </a:endParaRPr>
          </a:p>
        </p:txBody>
      </p:sp>
      <p:sp>
        <p:nvSpPr>
          <p:cNvPr id="59397" name="Rectangle 4"/>
          <p:cNvSpPr>
            <a:spLocks noChangeArrowheads="1"/>
          </p:cNvSpPr>
          <p:nvPr/>
        </p:nvSpPr>
        <p:spPr bwMode="auto">
          <a:xfrm>
            <a:off x="228600" y="1075531"/>
            <a:ext cx="8686800" cy="43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200" i="0" dirty="0"/>
              <a:t>   // Change the pointer value so that the same</a:t>
            </a:r>
          </a:p>
          <a:p>
            <a:pPr eaLnBrk="1" hangingPunct="1"/>
            <a:r>
              <a:rPr lang="en-US" altLang="en-US" sz="2200" i="0" dirty="0"/>
              <a:t>   // statements now affect a different account</a:t>
            </a:r>
          </a:p>
          <a:p>
            <a:pPr eaLnBrk="1" hangingPunct="1"/>
            <a:r>
              <a:rPr lang="en-US" altLang="en-US" sz="2200" i="0" dirty="0"/>
              <a:t>   </a:t>
            </a:r>
            <a:r>
              <a:rPr lang="en-US" altLang="en-US" sz="2200" i="0" dirty="0" err="1"/>
              <a:t>account_pointer</a:t>
            </a:r>
            <a:r>
              <a:rPr lang="en-US" altLang="en-US" sz="2200" i="0" dirty="0"/>
              <a:t> = &amp;</a:t>
            </a:r>
            <a:r>
              <a:rPr lang="en-US" altLang="en-US" sz="2200" i="0" dirty="0" err="1"/>
              <a:t>joint_account</a:t>
            </a:r>
            <a:r>
              <a:rPr lang="en-US" altLang="en-US" sz="2200" i="0" dirty="0"/>
              <a:t>;</a:t>
            </a:r>
          </a:p>
          <a:p>
            <a:pPr eaLnBrk="1" hangingPunct="1"/>
            <a:endParaRPr lang="en-US" altLang="en-US" sz="1400" i="0" dirty="0"/>
          </a:p>
          <a:p>
            <a:pPr eaLnBrk="1" hangingPunct="1"/>
            <a:r>
              <a:rPr lang="en-US" altLang="en-US" sz="2400" dirty="0"/>
              <a:t>   </a:t>
            </a:r>
            <a:r>
              <a:rPr lang="en-US" altLang="en-US" sz="2400" i="0" dirty="0"/>
              <a:t>// Withdraw $100</a:t>
            </a:r>
          </a:p>
          <a:p>
            <a:pPr eaLnBrk="1" hangingPunct="1"/>
            <a:r>
              <a:rPr lang="en-US" altLang="en-US" sz="2200" i="0" dirty="0"/>
              <a:t>   *</a:t>
            </a:r>
            <a:r>
              <a:rPr lang="en-US" altLang="en-US" sz="2200" i="0" dirty="0" err="1"/>
              <a:t>account_pointer</a:t>
            </a:r>
            <a:r>
              <a:rPr lang="en-US" altLang="en-US" sz="2200" i="0" dirty="0"/>
              <a:t> = *</a:t>
            </a:r>
            <a:r>
              <a:rPr lang="en-US" altLang="en-US" sz="2200" i="0" dirty="0" err="1"/>
              <a:t>account_pointer</a:t>
            </a:r>
            <a:r>
              <a:rPr lang="en-US" altLang="en-US" sz="2200" i="0" dirty="0"/>
              <a:t> - 100; </a:t>
            </a:r>
          </a:p>
          <a:p>
            <a:pPr eaLnBrk="1" hangingPunct="1"/>
            <a:endParaRPr lang="en-US" altLang="en-US" sz="2400" i="0" dirty="0"/>
          </a:p>
          <a:p>
            <a:pPr eaLnBrk="1" hangingPunct="1"/>
            <a:r>
              <a:rPr lang="en-US" altLang="en-US" sz="2400" dirty="0"/>
              <a:t>    </a:t>
            </a:r>
            <a:r>
              <a:rPr lang="en-US" altLang="en-US" sz="2400" i="0" dirty="0"/>
              <a:t>// Print balance (of joint account)</a:t>
            </a:r>
          </a:p>
          <a:p>
            <a:pPr eaLnBrk="1" hangingPunct="1"/>
            <a:r>
              <a:rPr lang="en-US" altLang="en-US" sz="2200" i="0" dirty="0"/>
              <a:t>   </a:t>
            </a:r>
            <a:r>
              <a:rPr lang="en-US" altLang="en-US" i="0" dirty="0" err="1"/>
              <a:t>cout</a:t>
            </a:r>
            <a:r>
              <a:rPr lang="en-US" altLang="en-US" i="0" dirty="0"/>
              <a:t> &lt;&lt; "Balance: " &lt;&lt; *</a:t>
            </a:r>
            <a:r>
              <a:rPr lang="en-US" altLang="en-US" i="0" dirty="0" err="1"/>
              <a:t>account_pointer</a:t>
            </a:r>
            <a:r>
              <a:rPr lang="en-US" altLang="en-US" i="0" dirty="0"/>
              <a:t> &lt;&lt; </a:t>
            </a:r>
            <a:r>
              <a:rPr lang="en-US" altLang="en-US" i="0" dirty="0" err="1"/>
              <a:t>endl</a:t>
            </a:r>
            <a:r>
              <a:rPr lang="en-US" altLang="en-US" i="0" dirty="0"/>
              <a:t>;</a:t>
            </a:r>
          </a:p>
          <a:p>
            <a:pPr eaLnBrk="1" hangingPunct="1"/>
            <a:endParaRPr lang="en-US" altLang="en-US" sz="1050" i="0" dirty="0"/>
          </a:p>
          <a:p>
            <a:pPr eaLnBrk="1" hangingPunct="1"/>
            <a:r>
              <a:rPr lang="en-US" altLang="en-US" sz="3200" dirty="0"/>
              <a:t>  </a:t>
            </a:r>
            <a:r>
              <a:rPr lang="en-US" altLang="en-US" sz="2400" i="0" dirty="0"/>
              <a:t>return 0;</a:t>
            </a:r>
          </a:p>
          <a:p>
            <a:pPr eaLnBrk="1" hangingPunct="1"/>
            <a:r>
              <a:rPr lang="en-US" altLang="en-US" sz="1600" i="0" dirty="0"/>
              <a:t>}</a:t>
            </a:r>
          </a:p>
          <a:p>
            <a:pPr eaLnBrk="1" hangingPunct="1"/>
            <a:endParaRPr lang="en-US" altLang="en-US" sz="2200" i="0" dirty="0"/>
          </a:p>
        </p:txBody>
      </p:sp>
    </p:spTree>
    <p:extLst>
      <p:ext uri="{BB962C8B-B14F-4D97-AF65-F5344CB8AC3E}">
        <p14:creationId xmlns:p14="http://schemas.microsoft.com/office/powerpoint/2010/main" val="339639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15363" name="Rectangle 2"/>
          <p:cNvSpPr>
            <a:spLocks noGrp="1" noChangeArrowheads="1"/>
          </p:cNvSpPr>
          <p:nvPr>
            <p:ph type="body" idx="1"/>
          </p:nvPr>
        </p:nvSpPr>
        <p:spPr>
          <a:xfrm>
            <a:off x="457200" y="1265238"/>
            <a:ext cx="8229600" cy="4525962"/>
          </a:xfrm>
        </p:spPr>
        <p:txBody>
          <a:bodyPr/>
          <a:lstStyle/>
          <a:p>
            <a:pPr eaLnBrk="1" hangingPunct="1"/>
            <a:r>
              <a:rPr lang="en-US" altLang="en-US" sz="2400" dirty="0"/>
              <a:t>To be able to declare, initialize, and use pointers </a:t>
            </a:r>
            <a:endParaRPr lang="en-US" altLang="en-US" sz="2400" b="1" dirty="0"/>
          </a:p>
          <a:p>
            <a:pPr eaLnBrk="1" hangingPunct="1"/>
            <a:r>
              <a:rPr lang="en-US" altLang="en-US" sz="2400" dirty="0"/>
              <a:t>To understand the relationship between arrays and pointers </a:t>
            </a:r>
            <a:endParaRPr lang="en-US" altLang="en-US" sz="2400" b="1" dirty="0"/>
          </a:p>
          <a:p>
            <a:pPr eaLnBrk="1" hangingPunct="1"/>
            <a:r>
              <a:rPr lang="en-US" altLang="en-US" sz="2400" dirty="0"/>
              <a:t>To be able to convert between string objects and character pointers</a:t>
            </a:r>
          </a:p>
          <a:p>
            <a:pPr eaLnBrk="1" hangingPunct="1"/>
            <a:r>
              <a:rPr lang="en-US" altLang="en-US" sz="2400" dirty="0"/>
              <a:t>To become familiar with dynamic memory allocation</a:t>
            </a:r>
            <a:br>
              <a:rPr lang="en-US" altLang="en-US" sz="2400" dirty="0"/>
            </a:br>
            <a:r>
              <a:rPr lang="en-US" altLang="en-US" sz="2400" dirty="0"/>
              <a:t>and deallocation</a:t>
            </a:r>
          </a:p>
          <a:p>
            <a:pPr eaLnBrk="1" hangingPunct="1"/>
            <a:r>
              <a:rPr lang="en-US" sz="2400" dirty="0"/>
              <a:t>To use structures to aggregate data items</a:t>
            </a:r>
            <a:endParaRPr lang="en-US" altLang="en-US" sz="2400" dirty="0"/>
          </a:p>
        </p:txBody>
      </p:sp>
      <p:sp>
        <p:nvSpPr>
          <p:cNvPr id="15364" name="Text Box 3"/>
          <p:cNvSpPr>
            <a:spLocks noGrp="1" noChangeArrowheads="1"/>
          </p:cNvSpPr>
          <p:nvPr>
            <p:ph type="title"/>
          </p:nvPr>
        </p:nvSpPr>
        <p:spPr>
          <a:noFill/>
        </p:spPr>
        <p:txBody>
          <a:bodyPr/>
          <a:lstStyle/>
          <a:p>
            <a:pPr eaLnBrk="1" hangingPunct="1">
              <a:spcBef>
                <a:spcPct val="50000"/>
              </a:spcBef>
            </a:pPr>
            <a:r>
              <a:rPr lang="en-US" altLang="en-US"/>
              <a:t>Chapter Goals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a:t>
            </a:r>
          </a:p>
        </p:txBody>
      </p:sp>
      <p:sp>
        <p:nvSpPr>
          <p:cNvPr id="3" name="Content Placeholder 2"/>
          <p:cNvSpPr>
            <a:spLocks noGrp="1"/>
          </p:cNvSpPr>
          <p:nvPr>
            <p:ph idx="1"/>
          </p:nvPr>
        </p:nvSpPr>
        <p:spPr>
          <a:xfrm>
            <a:off x="123371" y="829809"/>
            <a:ext cx="7844972" cy="5629048"/>
          </a:xfrm>
        </p:spPr>
        <p:txBody>
          <a:bodyPr/>
          <a:lstStyle/>
          <a:p>
            <a:pPr marL="0" indent="0">
              <a:buNone/>
            </a:pPr>
            <a:r>
              <a:rPr lang="en-US" sz="2000" dirty="0"/>
              <a:t>Two groups jointly charter a bus and fill it with travelers. A variable </a:t>
            </a:r>
          </a:p>
          <a:p>
            <a:pPr marL="0" indent="0" algn="ctr">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count = 0;</a:t>
            </a:r>
          </a:p>
          <a:p>
            <a:pPr marL="0" indent="0">
              <a:buNone/>
            </a:pPr>
            <a:r>
              <a:rPr lang="en-US" sz="2000" dirty="0"/>
              <a:t>is to be accessed through two pointers </a:t>
            </a:r>
            <a:r>
              <a:rPr lang="en-US" sz="2000" dirty="0">
                <a:latin typeface="Courier New" panose="02070309020205020404" pitchFamily="49" charset="0"/>
                <a:cs typeface="Courier New" panose="02070309020205020404" pitchFamily="49" charset="0"/>
              </a:rPr>
              <a:t>p</a:t>
            </a:r>
            <a:r>
              <a:rPr lang="en-US" sz="2000" dirty="0"/>
              <a:t> and </a:t>
            </a:r>
            <a:r>
              <a:rPr lang="en-US" sz="2000" dirty="0">
                <a:latin typeface="Courier New" panose="02070309020205020404" pitchFamily="49" charset="0"/>
                <a:cs typeface="Courier New" panose="02070309020205020404" pitchFamily="49" charset="0"/>
              </a:rPr>
              <a:t>q</a:t>
            </a:r>
            <a:r>
              <a:rPr lang="en-US" sz="2000" dirty="0"/>
              <a:t>.</a:t>
            </a:r>
          </a:p>
          <a:p>
            <a:pPr marL="0" indent="0">
              <a:buNone/>
            </a:pPr>
            <a:endParaRPr lang="en-US" sz="2400" dirty="0"/>
          </a:p>
          <a:p>
            <a:pPr marL="457200" indent="-457200">
              <a:spcBef>
                <a:spcPts val="600"/>
              </a:spcBef>
              <a:buFont typeface="+mj-lt"/>
              <a:buAutoNum type="arabicPeriod"/>
            </a:pPr>
            <a:r>
              <a:rPr lang="en-US" sz="2400" dirty="0"/>
              <a:t>Declare the pointer variable </a:t>
            </a:r>
            <a:r>
              <a:rPr lang="en-US" sz="2400" dirty="0">
                <a:latin typeface="Courier New" panose="02070309020205020404" pitchFamily="49" charset="0"/>
                <a:cs typeface="Courier New" panose="02070309020205020404" pitchFamily="49" charset="0"/>
              </a:rPr>
              <a:t>p</a:t>
            </a:r>
            <a:r>
              <a:rPr lang="en-US" sz="2400" dirty="0"/>
              <a:t>. Do not initialize: 		</a:t>
            </a:r>
          </a:p>
          <a:p>
            <a:pPr marL="457200" indent="-457200">
              <a:spcBef>
                <a:spcPts val="600"/>
              </a:spcBef>
              <a:buFont typeface="+mj-lt"/>
              <a:buAutoNum type="arabicPeriod"/>
            </a:pPr>
            <a:r>
              <a:rPr lang="en-US" sz="2400" dirty="0"/>
              <a:t>Initialize p with the address of </a:t>
            </a:r>
            <a:r>
              <a:rPr lang="en-US" sz="2400" dirty="0">
                <a:latin typeface="Courier New" panose="02070309020205020404" pitchFamily="49" charset="0"/>
                <a:cs typeface="Courier New" panose="02070309020205020404" pitchFamily="49" charset="0"/>
              </a:rPr>
              <a:t>count:	</a:t>
            </a:r>
          </a:p>
          <a:p>
            <a:pPr marL="457200" indent="-457200">
              <a:spcBef>
                <a:spcPts val="600"/>
              </a:spcBef>
              <a:buFont typeface="+mj-lt"/>
              <a:buAutoNum type="arabicPeriod"/>
            </a:pPr>
            <a:r>
              <a:rPr lang="en-US" sz="2400" dirty="0"/>
              <a:t>Complete this statement to check whether there is space in the bus for another passenger, using the pointer </a:t>
            </a:r>
            <a:r>
              <a:rPr lang="en-US" sz="2400" dirty="0">
                <a:latin typeface="Courier New" panose="02070309020205020404" pitchFamily="49" charset="0"/>
                <a:cs typeface="Courier New" panose="02070309020205020404" pitchFamily="49" charset="0"/>
              </a:rPr>
              <a:t>p</a:t>
            </a:r>
            <a:r>
              <a:rPr lang="en-US" sz="2400" dirty="0"/>
              <a:t>:</a:t>
            </a:r>
          </a:p>
          <a:p>
            <a:pPr marL="857250" lvl="1" indent="-457200">
              <a:spcBef>
                <a:spcPts val="600"/>
              </a:spcBef>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if (________________ &lt; CAPACITY)</a:t>
            </a:r>
          </a:p>
          <a:p>
            <a:pPr marL="457200" indent="-457200">
              <a:spcBef>
                <a:spcPts val="600"/>
              </a:spcBef>
              <a:buFont typeface="+mj-lt"/>
              <a:buAutoNum type="arabicPeriod"/>
            </a:pPr>
            <a:r>
              <a:rPr lang="en-US" sz="2400" dirty="0"/>
              <a:t>Increment the value to which </a:t>
            </a:r>
            <a:r>
              <a:rPr lang="en-US" sz="2400" dirty="0">
                <a:latin typeface="Courier New" panose="02070309020205020404" pitchFamily="49" charset="0"/>
                <a:cs typeface="Courier New" panose="02070309020205020404" pitchFamily="49" charset="0"/>
              </a:rPr>
              <a:t>p</a:t>
            </a:r>
            <a:r>
              <a:rPr lang="en-US" sz="2400" dirty="0"/>
              <a:t> points, using </a:t>
            </a:r>
            <a:r>
              <a:rPr lang="en-US" sz="2400" dirty="0">
                <a:latin typeface="Courier New" panose="02070309020205020404" pitchFamily="49" charset="0"/>
                <a:cs typeface="Courier New" panose="02070309020205020404" pitchFamily="49" charset="0"/>
              </a:rPr>
              <a:t>++</a:t>
            </a:r>
            <a:r>
              <a:rPr lang="en-US" sz="2400" dirty="0"/>
              <a:t>:		</a:t>
            </a:r>
          </a:p>
          <a:p>
            <a:pPr marL="457200" indent="-457200">
              <a:spcBef>
                <a:spcPts val="600"/>
              </a:spcBef>
              <a:buFont typeface="+mj-lt"/>
              <a:buAutoNum type="arabicPeriod"/>
            </a:pPr>
            <a:r>
              <a:rPr lang="en-US" sz="2400" dirty="0"/>
              <a:t>Declare the pointer variable </a:t>
            </a:r>
            <a:r>
              <a:rPr lang="en-US" sz="2400" dirty="0">
                <a:latin typeface="Courier New" panose="02070309020205020404" pitchFamily="49" charset="0"/>
                <a:cs typeface="Courier New" panose="02070309020205020404" pitchFamily="49" charset="0"/>
              </a:rPr>
              <a:t>q</a:t>
            </a:r>
            <a:r>
              <a:rPr lang="en-US" sz="2400" dirty="0"/>
              <a:t> and initialize it with </a:t>
            </a:r>
            <a:r>
              <a:rPr lang="en-US" sz="2400" dirty="0">
                <a:latin typeface="Courier New" panose="02070309020205020404" pitchFamily="49" charset="0"/>
                <a:cs typeface="Courier New" panose="02070309020205020404" pitchFamily="49" charset="0"/>
              </a:rPr>
              <a:t>p</a:t>
            </a:r>
            <a:r>
              <a:rPr lang="en-US" sz="2400" dirty="0"/>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59037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More</a:t>
            </a:r>
          </a:p>
        </p:txBody>
      </p:sp>
      <p:sp>
        <p:nvSpPr>
          <p:cNvPr id="3" name="Content Placeholder 2"/>
          <p:cNvSpPr>
            <a:spLocks noGrp="1"/>
          </p:cNvSpPr>
          <p:nvPr>
            <p:ph idx="1"/>
          </p:nvPr>
        </p:nvSpPr>
        <p:spPr>
          <a:xfrm>
            <a:off x="123371" y="829809"/>
            <a:ext cx="8672286" cy="5629048"/>
          </a:xfrm>
        </p:spPr>
        <p:txBody>
          <a:bodyPr/>
          <a:lstStyle/>
          <a:p>
            <a:pPr marL="0" indent="0">
              <a:buNone/>
            </a:pPr>
            <a:r>
              <a:rPr lang="en-US" sz="2000" dirty="0"/>
              <a:t>Show the output of each of these code snippets. Answer "?" if the output cannot be determined:</a:t>
            </a:r>
            <a:endParaRPr lang="en-US" sz="2400" dirty="0"/>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 = 1;</a:t>
            </a:r>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b = 2;</a:t>
            </a:r>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p = &amp;a;</a:t>
            </a:r>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*p &lt;&lt; " ";    _________________</a:t>
            </a:r>
          </a:p>
          <a:p>
            <a:pPr marL="400050" lvl="1" indent="0">
              <a:lnSpc>
                <a:spcPct val="90000"/>
              </a:lnSpc>
              <a:spcBef>
                <a:spcPts val="0"/>
              </a:spcBef>
              <a:buNone/>
            </a:pPr>
            <a:r>
              <a:rPr lang="en-US" sz="2000" dirty="0">
                <a:latin typeface="Courier New" panose="02070309020205020404" pitchFamily="49" charset="0"/>
                <a:cs typeface="Courier New" panose="02070309020205020404" pitchFamily="49" charset="0"/>
              </a:rPr>
              <a:t>p = &amp;b;</a:t>
            </a:r>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*p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_________________</a:t>
            </a:r>
          </a:p>
          <a:p>
            <a:pPr marL="400050" lvl="1"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400050" lvl="1"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400050" lvl="1" indent="0">
              <a:lnSpc>
                <a:spcPct val="90000"/>
              </a:lnSpc>
              <a:spcBef>
                <a:spcPts val="0"/>
              </a:spcBef>
              <a:buNone/>
            </a:pP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a = 15;</a:t>
            </a:r>
          </a:p>
          <a:p>
            <a:pPr marL="400050" lvl="1" indent="0">
              <a:lnSpc>
                <a:spcPct val="90000"/>
              </a:lnSpc>
              <a:spcBef>
                <a:spcPts val="0"/>
              </a:spcBef>
              <a:buNone/>
            </a:pP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p = &amp;a;</a:t>
            </a:r>
          </a:p>
          <a:p>
            <a:pPr marL="400050" lvl="1" indent="0">
              <a:lnSpc>
                <a:spcPct val="90000"/>
              </a:lnSpc>
              <a:spcBef>
                <a:spcPts val="0"/>
              </a:spcBef>
              <a:buNone/>
            </a:pP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q = &amp;a;</a:t>
            </a:r>
          </a:p>
          <a:p>
            <a:pPr marL="400050" lvl="1" indent="0">
              <a:lnSpc>
                <a:spcPct val="90000"/>
              </a:lnSpc>
              <a:spcBef>
                <a:spcPts val="0"/>
              </a:spcBef>
              <a:buNone/>
            </a:pPr>
            <a:r>
              <a:rPr lang="fr-FR" sz="2000" dirty="0">
                <a:latin typeface="Courier New" panose="02070309020205020404" pitchFamily="49" charset="0"/>
                <a:cs typeface="Courier New" panose="02070309020205020404" pitchFamily="49" charset="0"/>
              </a:rPr>
              <a:t>cout &lt;&lt; *p + *q &lt;&lt; </a:t>
            </a:r>
            <a:r>
              <a:rPr lang="fr-FR"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_________________</a:t>
            </a:r>
          </a:p>
          <a:p>
            <a:pPr marL="400050" lvl="1"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400050" lvl="1"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 = 15;</a:t>
            </a:r>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p = &amp;a;</a:t>
            </a:r>
          </a:p>
          <a:p>
            <a:pPr marL="400050" lvl="1" indent="0">
              <a:lnSpc>
                <a:spcPct val="90000"/>
              </a:lnSpc>
              <a:spcBef>
                <a:spcPts val="0"/>
              </a:spcBef>
              <a:buNone/>
            </a:pP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*p &lt;&lt; " " &lt;&lt; p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______________</a:t>
            </a:r>
          </a:p>
          <a:p>
            <a:pPr marL="400050" lvl="1"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400050" lvl="1"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36490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62467"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6246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Common Error: Confusing Data And Pointers: Where’s the </a:t>
            </a:r>
            <a:r>
              <a:rPr lang="en-US" altLang="en-US" sz="2600" dirty="0">
                <a:latin typeface="Courier New" panose="02070309020205020404" pitchFamily="49" charset="0"/>
                <a:cs typeface="Courier New" panose="02070309020205020404" pitchFamily="49" charset="0"/>
              </a:rPr>
              <a:t>*</a:t>
            </a:r>
            <a:r>
              <a:rPr lang="en-US" altLang="en-US" dirty="0"/>
              <a:t>?</a:t>
            </a:r>
          </a:p>
        </p:txBody>
      </p:sp>
      <p:sp>
        <p:nvSpPr>
          <p:cNvPr id="1059844" name="Rectangle 4"/>
          <p:cNvSpPr>
            <a:spLocks noChangeArrowheads="1"/>
          </p:cNvSpPr>
          <p:nvPr/>
        </p:nvSpPr>
        <p:spPr bwMode="auto">
          <a:xfrm>
            <a:off x="457200" y="815975"/>
            <a:ext cx="8134350"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i="0" dirty="0"/>
              <a:t>double* </a:t>
            </a:r>
            <a:r>
              <a:rPr lang="en-US" altLang="en-US" sz="2400" i="0" dirty="0" err="1"/>
              <a:t>account_pointer</a:t>
            </a:r>
            <a:r>
              <a:rPr lang="en-US" altLang="en-US" sz="2400" i="0" dirty="0"/>
              <a:t> = &amp;</a:t>
            </a:r>
            <a:r>
              <a:rPr lang="en-US" altLang="en-US" sz="2400" i="0" dirty="0" err="1"/>
              <a:t>joint_account</a:t>
            </a:r>
            <a:r>
              <a:rPr lang="en-US" altLang="en-US" sz="2400" i="0" dirty="0"/>
              <a:t>;</a:t>
            </a:r>
          </a:p>
          <a:p>
            <a:pPr eaLnBrk="1" hangingPunct="1">
              <a:spcBef>
                <a:spcPct val="20000"/>
              </a:spcBef>
            </a:pPr>
            <a:r>
              <a:rPr lang="en-US" altLang="en-US" sz="2400" i="0" dirty="0" err="1">
                <a:solidFill>
                  <a:srgbClr val="FF0000"/>
                </a:solidFill>
              </a:rPr>
              <a:t>account_pointer</a:t>
            </a:r>
            <a:r>
              <a:rPr lang="en-US" altLang="en-US" sz="2400" i="0" dirty="0">
                <a:solidFill>
                  <a:srgbClr val="FF0000"/>
                </a:solidFill>
              </a:rPr>
              <a:t> = 1000; // ERROR !</a:t>
            </a:r>
          </a:p>
          <a:p>
            <a:pPr eaLnBrk="1" hangingPunct="1">
              <a:spcBef>
                <a:spcPct val="20000"/>
              </a:spcBef>
            </a:pPr>
            <a:endParaRPr lang="en-US" altLang="en-US" sz="2400" i="0" dirty="0"/>
          </a:p>
          <a:p>
            <a:pPr eaLnBrk="1" hangingPunct="1">
              <a:spcBef>
                <a:spcPct val="20000"/>
              </a:spcBef>
            </a:pPr>
            <a:endParaRPr lang="en-US" altLang="en-US" sz="2400" i="0" dirty="0"/>
          </a:p>
          <a:p>
            <a:pPr eaLnBrk="1" hangingPunct="1">
              <a:spcBef>
                <a:spcPct val="20000"/>
              </a:spcBef>
            </a:pPr>
            <a:r>
              <a:rPr lang="en-US" altLang="en-US" sz="2400" b="0" i="0" dirty="0">
                <a:latin typeface="Arial" panose="020B0604020202020204" pitchFamily="34" charset="0"/>
              </a:rPr>
              <a:t>	The assignment statement does </a:t>
            </a:r>
            <a:r>
              <a:rPr lang="en-US" altLang="en-US" sz="2400" b="0" dirty="0">
                <a:latin typeface="Arial" panose="020B0604020202020204" pitchFamily="34" charset="0"/>
              </a:rPr>
              <a:t>not</a:t>
            </a:r>
            <a:r>
              <a:rPr lang="en-US" altLang="en-US" sz="2400" b="0" i="0" dirty="0">
                <a:latin typeface="Arial" panose="020B0604020202020204" pitchFamily="34" charset="0"/>
              </a:rPr>
              <a:t> set the joint account balance to 1000.</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It sets the pointer variable, </a:t>
            </a:r>
            <a:r>
              <a:rPr lang="en-US" altLang="en-US" sz="2400" i="0" dirty="0" err="1"/>
              <a:t>account_pointer</a:t>
            </a:r>
            <a:r>
              <a:rPr lang="en-US" altLang="en-US" sz="2400" b="0" i="0" dirty="0">
                <a:latin typeface="Arial" panose="020B0604020202020204" pitchFamily="34" charset="0"/>
              </a:rPr>
              <a:t>,</a:t>
            </a:r>
            <a:br>
              <a:rPr lang="en-US" altLang="en-US" sz="2400" b="0" i="0" dirty="0">
                <a:latin typeface="Arial" panose="020B0604020202020204" pitchFamily="34" charset="0"/>
              </a:rPr>
            </a:br>
            <a:r>
              <a:rPr lang="en-US" altLang="en-US" sz="2400" b="0" i="0" dirty="0">
                <a:latin typeface="Arial" panose="020B0604020202020204" pitchFamily="34" charset="0"/>
              </a:rPr>
              <a:t>to point to memory address 1000.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65539"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6554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Error: Multiple Pointers Defined in a Single Statement</a:t>
            </a:r>
          </a:p>
        </p:txBody>
      </p:sp>
      <p:sp>
        <p:nvSpPr>
          <p:cNvPr id="65541" name="Rectangle 4"/>
          <p:cNvSpPr>
            <a:spLocks noChangeArrowheads="1"/>
          </p:cNvSpPr>
          <p:nvPr/>
        </p:nvSpPr>
        <p:spPr bwMode="auto">
          <a:xfrm>
            <a:off x="457200" y="815975"/>
            <a:ext cx="8435975"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	It is legal to define multiple variables together, like this:</a:t>
            </a:r>
          </a:p>
          <a:p>
            <a:pPr eaLnBrk="1" hangingPunct="1">
              <a:spcBef>
                <a:spcPct val="20000"/>
              </a:spcBef>
            </a:pPr>
            <a:endParaRPr lang="en-US" altLang="en-US" sz="5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a:t>
            </a:r>
            <a:r>
              <a:rPr lang="en-US" altLang="en-US" sz="2400" i="0" dirty="0" err="1"/>
              <a:t>int</a:t>
            </a:r>
            <a:r>
              <a:rPr lang="en-US" altLang="en-US" sz="2400" i="0" dirty="0"/>
              <a:t> </a:t>
            </a:r>
            <a:r>
              <a:rPr lang="en-US" altLang="en-US" sz="2400" i="0" dirty="0" err="1"/>
              <a:t>i</a:t>
            </a:r>
            <a:r>
              <a:rPr lang="en-US" altLang="en-US" sz="2400" i="0" dirty="0"/>
              <a:t> = 0, j = 1;</a:t>
            </a:r>
          </a:p>
          <a:p>
            <a:pPr eaLnBrk="1" hangingPunct="1">
              <a:spcBef>
                <a:spcPct val="20000"/>
              </a:spcBef>
            </a:pPr>
            <a:endParaRPr lang="en-US" altLang="en-US" sz="6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This style is confusing when used with pointers:</a:t>
            </a:r>
          </a:p>
          <a:p>
            <a:pPr eaLnBrk="1" hangingPunct="1">
              <a:spcBef>
                <a:spcPct val="20000"/>
              </a:spcBef>
            </a:pPr>
            <a:endParaRPr lang="en-US" altLang="en-US" sz="5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a:t>
            </a:r>
            <a:r>
              <a:rPr lang="en-US" altLang="en-US" sz="2400" i="0" dirty="0"/>
              <a:t>double* p, q;</a:t>
            </a:r>
          </a:p>
          <a:p>
            <a:pPr eaLnBrk="1" hangingPunct="1">
              <a:spcBef>
                <a:spcPct val="20000"/>
              </a:spcBef>
            </a:pPr>
            <a:endParaRPr lang="en-US" altLang="en-US" sz="5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The </a:t>
            </a:r>
            <a:r>
              <a:rPr lang="en-US" altLang="en-US" sz="2400" i="0" dirty="0"/>
              <a:t>*</a:t>
            </a:r>
            <a:r>
              <a:rPr lang="en-US" altLang="en-US" sz="2400" b="0" i="0" dirty="0">
                <a:latin typeface="Arial" panose="020B0604020202020204" pitchFamily="34" charset="0"/>
              </a:rPr>
              <a:t> associates only with the first variable.</a:t>
            </a:r>
            <a:br>
              <a:rPr lang="en-US" altLang="en-US" sz="2400" b="0" i="0" dirty="0">
                <a:latin typeface="Arial" panose="020B0604020202020204" pitchFamily="34" charset="0"/>
              </a:rPr>
            </a:br>
            <a:r>
              <a:rPr lang="en-US" altLang="en-US" sz="2400" b="0" i="0" dirty="0">
                <a:latin typeface="Arial" panose="020B0604020202020204" pitchFamily="34" charset="0"/>
              </a:rPr>
              <a:t>That is, </a:t>
            </a:r>
            <a:r>
              <a:rPr lang="en-US" altLang="en-US" sz="2400" i="0" dirty="0"/>
              <a:t>p</a:t>
            </a:r>
            <a:r>
              <a:rPr lang="en-US" altLang="en-US" sz="2400" b="0" i="0" dirty="0">
                <a:latin typeface="Arial" panose="020B0604020202020204" pitchFamily="34" charset="0"/>
              </a:rPr>
              <a:t> is a </a:t>
            </a:r>
            <a:r>
              <a:rPr lang="en-US" altLang="en-US" sz="2400" i="0" dirty="0"/>
              <a:t>double*</a:t>
            </a:r>
            <a:r>
              <a:rPr lang="en-US" altLang="en-US" sz="2400" b="0" i="0" dirty="0">
                <a:latin typeface="Arial" panose="020B0604020202020204" pitchFamily="34" charset="0"/>
              </a:rPr>
              <a:t> pointer, and </a:t>
            </a:r>
            <a:r>
              <a:rPr lang="en-US" altLang="en-US" sz="2400" i="0" dirty="0"/>
              <a:t>q</a:t>
            </a:r>
            <a:r>
              <a:rPr lang="en-US" altLang="en-US" sz="2400" b="0" i="0" dirty="0">
                <a:latin typeface="Arial" panose="020B0604020202020204" pitchFamily="34" charset="0"/>
              </a:rPr>
              <a:t> is a </a:t>
            </a:r>
            <a:r>
              <a:rPr lang="en-US" altLang="en-US" sz="2400" i="0" dirty="0"/>
              <a:t>double</a:t>
            </a:r>
            <a:r>
              <a:rPr lang="en-US" altLang="en-US" sz="2400" b="0" i="0" dirty="0">
                <a:latin typeface="Arial" panose="020B0604020202020204" pitchFamily="34" charset="0"/>
              </a:rPr>
              <a:t> value.</a:t>
            </a:r>
          </a:p>
          <a:p>
            <a:pPr eaLnBrk="1" hangingPunct="1">
              <a:spcBef>
                <a:spcPct val="20000"/>
              </a:spcBef>
            </a:pPr>
            <a:endParaRPr lang="en-US" altLang="en-US" sz="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To avoid any confusion, it is best to define each pointer variable separately:</a:t>
            </a:r>
          </a:p>
          <a:p>
            <a:pPr eaLnBrk="1" hangingPunct="1">
              <a:spcBef>
                <a:spcPct val="20000"/>
              </a:spcBef>
            </a:pPr>
            <a:endParaRPr lang="en-US" altLang="en-US" sz="10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a:t>
            </a:r>
            <a:r>
              <a:rPr lang="en-US" altLang="en-US" sz="2400" i="0" dirty="0"/>
              <a:t>double* p;</a:t>
            </a:r>
          </a:p>
          <a:p>
            <a:pPr eaLnBrk="1" hangingPunct="1">
              <a:spcBef>
                <a:spcPct val="20000"/>
              </a:spcBef>
            </a:pPr>
            <a:r>
              <a:rPr lang="en-US" altLang="en-US" sz="2400" b="0" i="0" dirty="0">
                <a:latin typeface="Arial" panose="020B0604020202020204" pitchFamily="34" charset="0"/>
              </a:rPr>
              <a:t>	</a:t>
            </a:r>
            <a:r>
              <a:rPr lang="en-US" altLang="en-US" sz="2400" i="0" dirty="0"/>
              <a:t>double* q;</a:t>
            </a:r>
          </a:p>
          <a:p>
            <a:pPr eaLnBrk="1" hangingPunct="1">
              <a:spcBef>
                <a:spcPct val="20000"/>
              </a:spcBef>
            </a:pPr>
            <a:r>
              <a:rPr lang="en-US" altLang="en-US" sz="2400" b="0" i="0" dirty="0">
                <a:latin typeface="Arial" panose="020B0604020202020204" pitchFamily="34" charset="0"/>
              </a:rPr>
              <a:t>Alternatively, you can move the * next to the variable name:</a:t>
            </a:r>
          </a:p>
          <a:p>
            <a:pPr eaLnBrk="1" hangingPunct="1">
              <a:spcBef>
                <a:spcPct val="20000"/>
              </a:spcBef>
            </a:pPr>
            <a:endParaRPr lang="en-US" altLang="en-US" sz="10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a:t>
            </a:r>
            <a:r>
              <a:rPr lang="en-US" altLang="en-US" sz="2400" i="0" dirty="0"/>
              <a:t>double *p, *q;</a:t>
            </a:r>
          </a:p>
          <a:p>
            <a:pPr eaLnBrk="1" hangingPunct="1">
              <a:spcBef>
                <a:spcPct val="20000"/>
              </a:spcBef>
            </a:pPr>
            <a:endParaRPr lang="en-US" altLang="en-US" sz="2400" i="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6758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Function Arguments: Pointers vs. References</a:t>
            </a:r>
          </a:p>
        </p:txBody>
      </p:sp>
      <p:sp>
        <p:nvSpPr>
          <p:cNvPr id="1119236" name="Rectangle 4"/>
          <p:cNvSpPr>
            <a:spLocks noChangeArrowheads="1"/>
          </p:cNvSpPr>
          <p:nvPr/>
        </p:nvSpPr>
        <p:spPr bwMode="auto">
          <a:xfrm>
            <a:off x="354012" y="685800"/>
            <a:ext cx="8435975"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endParaRPr lang="en-US" altLang="en-US" sz="600" b="0" i="0" dirty="0">
              <a:latin typeface="Arial" panose="020B0604020202020204" pitchFamily="34" charset="0"/>
            </a:endParaRPr>
          </a:p>
          <a:p>
            <a:pPr eaLnBrk="1" hangingPunct="1">
              <a:lnSpc>
                <a:spcPct val="90000"/>
              </a:lnSpc>
              <a:spcBef>
                <a:spcPts val="0"/>
              </a:spcBef>
            </a:pPr>
            <a:r>
              <a:rPr lang="en-US" altLang="en-US" b="0" i="0" dirty="0">
                <a:latin typeface="Arial" panose="020B0604020202020204" pitchFamily="34" charset="0"/>
              </a:rPr>
              <a:t>Recall that the </a:t>
            </a:r>
            <a:r>
              <a:rPr lang="en-US" altLang="en-US" i="0" dirty="0"/>
              <a:t>&amp;</a:t>
            </a:r>
            <a:r>
              <a:rPr lang="en-US" altLang="en-US" b="0" i="0" dirty="0">
                <a:latin typeface="Arial" panose="020B0604020202020204" pitchFamily="34" charset="0"/>
              </a:rPr>
              <a:t> symbol is used for reference parameters:</a:t>
            </a:r>
          </a:p>
          <a:p>
            <a:pPr eaLnBrk="1" hangingPunct="1">
              <a:lnSpc>
                <a:spcPct val="90000"/>
              </a:lnSpc>
              <a:spcBef>
                <a:spcPts val="0"/>
              </a:spcBef>
            </a:pPr>
            <a:endParaRPr lang="en-US" altLang="en-US" b="0" i="0" dirty="0">
              <a:latin typeface="Arial" panose="020B0604020202020204" pitchFamily="34" charset="0"/>
            </a:endParaRPr>
          </a:p>
          <a:p>
            <a:pPr lvl="1" eaLnBrk="1" hangingPunct="1">
              <a:lnSpc>
                <a:spcPct val="90000"/>
              </a:lnSpc>
              <a:spcBef>
                <a:spcPts val="0"/>
              </a:spcBef>
            </a:pPr>
            <a:r>
              <a:rPr lang="en-US" altLang="en-US" i="0" dirty="0"/>
              <a:t>void withdraw(double&amp; balance, double amount)</a:t>
            </a:r>
          </a:p>
          <a:p>
            <a:pPr lvl="1" eaLnBrk="1" hangingPunct="1">
              <a:lnSpc>
                <a:spcPct val="90000"/>
              </a:lnSpc>
              <a:spcBef>
                <a:spcPts val="0"/>
              </a:spcBef>
            </a:pPr>
            <a:r>
              <a:rPr lang="en-US" altLang="en-US" i="0" dirty="0"/>
              <a:t>{</a:t>
            </a:r>
          </a:p>
          <a:p>
            <a:pPr lvl="1" eaLnBrk="1" hangingPunct="1">
              <a:lnSpc>
                <a:spcPct val="90000"/>
              </a:lnSpc>
              <a:spcBef>
                <a:spcPts val="0"/>
              </a:spcBef>
            </a:pPr>
            <a:r>
              <a:rPr lang="en-US" altLang="en-US" i="0" dirty="0"/>
              <a:t>   if (balance &gt;= amount)</a:t>
            </a:r>
          </a:p>
          <a:p>
            <a:pPr lvl="1" eaLnBrk="1" hangingPunct="1">
              <a:lnSpc>
                <a:spcPct val="90000"/>
              </a:lnSpc>
              <a:spcBef>
                <a:spcPts val="0"/>
              </a:spcBef>
            </a:pPr>
            <a:r>
              <a:rPr lang="en-US" altLang="en-US" i="0" dirty="0"/>
              <a:t>      balance = balance - amount;</a:t>
            </a:r>
          </a:p>
          <a:p>
            <a:pPr lvl="1" eaLnBrk="1" hangingPunct="1">
              <a:lnSpc>
                <a:spcPct val="90000"/>
              </a:lnSpc>
              <a:spcBef>
                <a:spcPts val="0"/>
              </a:spcBef>
            </a:pPr>
            <a:r>
              <a:rPr lang="en-US" altLang="en-US" i="0" dirty="0"/>
              <a:t>}</a:t>
            </a:r>
          </a:p>
          <a:p>
            <a:pPr eaLnBrk="1" hangingPunct="1">
              <a:lnSpc>
                <a:spcPct val="90000"/>
              </a:lnSpc>
              <a:spcBef>
                <a:spcPts val="0"/>
              </a:spcBef>
            </a:pPr>
            <a:r>
              <a:rPr lang="en-US" altLang="en-US" b="0" i="0" dirty="0">
                <a:latin typeface="Arial" panose="020B0604020202020204" pitchFamily="34" charset="0"/>
              </a:rPr>
              <a:t>A call of this function would be:</a:t>
            </a:r>
          </a:p>
          <a:p>
            <a:pPr eaLnBrk="1" hangingPunct="1">
              <a:lnSpc>
                <a:spcPct val="90000"/>
              </a:lnSpc>
              <a:spcBef>
                <a:spcPts val="0"/>
              </a:spcBef>
            </a:pPr>
            <a:r>
              <a:rPr lang="en-US" altLang="en-US" b="0" i="0" dirty="0">
                <a:latin typeface="Arial" panose="020B0604020202020204" pitchFamily="34" charset="0"/>
              </a:rPr>
              <a:t>		</a:t>
            </a:r>
            <a:r>
              <a:rPr lang="en-US" altLang="en-US" i="0" dirty="0"/>
              <a:t>withdraw(</a:t>
            </a:r>
            <a:r>
              <a:rPr lang="en-US" altLang="en-US" i="0" dirty="0" err="1"/>
              <a:t>harrys_checking</a:t>
            </a:r>
            <a:r>
              <a:rPr lang="en-US" altLang="en-US" i="0" dirty="0"/>
              <a:t>, 1000);</a:t>
            </a:r>
          </a:p>
          <a:p>
            <a:pPr eaLnBrk="1" hangingPunct="1">
              <a:lnSpc>
                <a:spcPct val="90000"/>
              </a:lnSpc>
              <a:spcBef>
                <a:spcPts val="0"/>
              </a:spcBef>
            </a:pPr>
            <a:endParaRPr lang="en-US" altLang="en-US" i="0" dirty="0"/>
          </a:p>
          <a:p>
            <a:pPr eaLnBrk="1" hangingPunct="1">
              <a:lnSpc>
                <a:spcPct val="90000"/>
              </a:lnSpc>
              <a:spcBef>
                <a:spcPts val="0"/>
              </a:spcBef>
            </a:pPr>
            <a:r>
              <a:rPr lang="en-US" altLang="en-US" i="0" dirty="0">
                <a:latin typeface="+mn-lt"/>
              </a:rPr>
              <a:t>We can accomplish the same thing using pointers:</a:t>
            </a:r>
          </a:p>
          <a:p>
            <a:pPr marL="365760" indent="0" eaLnBrk="1" hangingPunct="1">
              <a:lnSpc>
                <a:spcPct val="90000"/>
              </a:lnSpc>
              <a:spcBef>
                <a:spcPts val="0"/>
              </a:spcBef>
            </a:pPr>
            <a:r>
              <a:rPr lang="en-US" altLang="en-US" i="0" dirty="0"/>
              <a:t>void withdraw(double* balance, double amount)</a:t>
            </a:r>
          </a:p>
          <a:p>
            <a:pPr marL="365760" indent="0" eaLnBrk="1" hangingPunct="1">
              <a:lnSpc>
                <a:spcPct val="90000"/>
              </a:lnSpc>
              <a:spcBef>
                <a:spcPts val="0"/>
              </a:spcBef>
            </a:pPr>
            <a:r>
              <a:rPr lang="en-US" altLang="en-US" i="0" dirty="0"/>
              <a:t>{</a:t>
            </a:r>
          </a:p>
          <a:p>
            <a:pPr marL="365760" indent="0" eaLnBrk="1" hangingPunct="1">
              <a:lnSpc>
                <a:spcPct val="90000"/>
              </a:lnSpc>
              <a:spcBef>
                <a:spcPts val="0"/>
              </a:spcBef>
            </a:pPr>
            <a:r>
              <a:rPr lang="en-US" altLang="en-US" i="0" dirty="0"/>
              <a:t>   if (*balance &gt;= amount)</a:t>
            </a:r>
          </a:p>
          <a:p>
            <a:pPr marL="365760" indent="0" eaLnBrk="1" hangingPunct="1">
              <a:lnSpc>
                <a:spcPct val="90000"/>
              </a:lnSpc>
              <a:spcBef>
                <a:spcPts val="0"/>
              </a:spcBef>
            </a:pPr>
            <a:r>
              <a:rPr lang="en-US" altLang="en-US" i="0" dirty="0"/>
              <a:t>		*balance = *balance - amount;</a:t>
            </a:r>
          </a:p>
          <a:p>
            <a:pPr marL="365760" indent="0" eaLnBrk="1" hangingPunct="1">
              <a:lnSpc>
                <a:spcPct val="90000"/>
              </a:lnSpc>
              <a:spcBef>
                <a:spcPts val="0"/>
              </a:spcBef>
            </a:pPr>
            <a:r>
              <a:rPr lang="en-US" altLang="en-US" i="0" dirty="0"/>
              <a:t>}		</a:t>
            </a:r>
          </a:p>
          <a:p>
            <a:pPr eaLnBrk="1" hangingPunct="1">
              <a:lnSpc>
                <a:spcPct val="90000"/>
              </a:lnSpc>
              <a:spcBef>
                <a:spcPts val="0"/>
              </a:spcBef>
            </a:pPr>
            <a:endParaRPr lang="en-US" altLang="en-US" i="0" dirty="0"/>
          </a:p>
          <a:p>
            <a:pPr eaLnBrk="1" hangingPunct="1">
              <a:lnSpc>
                <a:spcPct val="90000"/>
              </a:lnSpc>
              <a:spcBef>
                <a:spcPts val="0"/>
              </a:spcBef>
            </a:pPr>
            <a:r>
              <a:rPr lang="en-US" altLang="en-US" i="0" dirty="0">
                <a:latin typeface="+mn-lt"/>
              </a:rPr>
              <a:t>But the call will have to feed the function an address (pointer variable or reference):</a:t>
            </a:r>
          </a:p>
          <a:p>
            <a:pPr eaLnBrk="1" hangingPunct="1">
              <a:lnSpc>
                <a:spcPct val="90000"/>
              </a:lnSpc>
              <a:spcBef>
                <a:spcPts val="0"/>
              </a:spcBef>
            </a:pPr>
            <a:r>
              <a:rPr lang="en-US" altLang="en-US" i="0" dirty="0"/>
              <a:t>		withdraw(&amp;</a:t>
            </a:r>
            <a:r>
              <a:rPr lang="en-US" altLang="en-US" i="0" dirty="0" err="1"/>
              <a:t>harrys_checking</a:t>
            </a:r>
            <a:r>
              <a:rPr lang="en-US" altLang="en-US" i="0" dirty="0"/>
              <a:t>, 1000);</a:t>
            </a:r>
          </a:p>
          <a:p>
            <a:pPr eaLnBrk="1" hangingPunct="1">
              <a:lnSpc>
                <a:spcPct val="90000"/>
              </a:lnSpc>
              <a:spcBef>
                <a:spcPts val="0"/>
              </a:spcBef>
            </a:pPr>
            <a:endParaRPr lang="en-US" altLang="en-US" i="0" dirty="0"/>
          </a:p>
          <a:p>
            <a:pPr eaLnBrk="1" hangingPunct="1">
              <a:spcBef>
                <a:spcPct val="20000"/>
              </a:spcBef>
            </a:pPr>
            <a:endParaRPr lang="en-US" altLang="en-US" sz="1200" i="0" dirty="0"/>
          </a:p>
          <a:p>
            <a:pPr eaLnBrk="1" hangingPunct="1">
              <a:spcBef>
                <a:spcPct val="20000"/>
              </a:spcBef>
            </a:pPr>
            <a:endParaRPr lang="en-US" altLang="en-US" b="0" i="0"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2</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dirty="0"/>
              <a:t>Defining and using pointers</a:t>
            </a:r>
          </a:p>
          <a:p>
            <a:pPr marL="514350" indent="-514350">
              <a:buFont typeface="+mj-lt"/>
              <a:buAutoNum type="arabicPeriod"/>
            </a:pPr>
            <a:r>
              <a:rPr lang="en-US" u="sng" dirty="0">
                <a:solidFill>
                  <a:srgbClr val="FF0000"/>
                </a:solidFill>
              </a:rPr>
              <a:t>Arrays and pointers</a:t>
            </a:r>
          </a:p>
          <a:p>
            <a:pPr marL="514350" indent="-514350">
              <a:buFont typeface="+mj-lt"/>
              <a:buAutoNum type="arabicPeriod"/>
            </a:pPr>
            <a:r>
              <a:rPr lang="en-US" dirty="0"/>
              <a:t>C and C++ strings</a:t>
            </a:r>
          </a:p>
          <a:p>
            <a:pPr marL="514350" indent="-514350">
              <a:buFont typeface="+mj-lt"/>
              <a:buAutoNum type="arabicPeriod"/>
            </a:pPr>
            <a:r>
              <a:rPr lang="en-US" dirty="0"/>
              <a:t>Dynamic memory allocation</a:t>
            </a:r>
          </a:p>
          <a:p>
            <a:pPr marL="514350" indent="-514350">
              <a:buFont typeface="+mj-lt"/>
              <a:buAutoNum type="arabicPeriod"/>
            </a:pPr>
            <a:r>
              <a:rPr lang="en-US" dirty="0"/>
              <a:t>Arrays and vectors of pointers</a:t>
            </a:r>
          </a:p>
          <a:p>
            <a:pPr marL="514350" indent="-514350">
              <a:buFont typeface="+mj-lt"/>
              <a:buAutoNum type="arabicPeriod"/>
            </a:pPr>
            <a:r>
              <a:rPr lang="en-US" dirty="0"/>
              <a:t>Problem solving: draw a picture</a:t>
            </a:r>
          </a:p>
          <a:p>
            <a:pPr marL="514350" indent="-514350">
              <a:buFont typeface="+mj-lt"/>
              <a:buAutoNum type="arabicPeriod"/>
            </a:pPr>
            <a:r>
              <a:rPr lang="en-US" dirty="0"/>
              <a:t>Structures</a:t>
            </a:r>
          </a:p>
          <a:p>
            <a:pPr marL="514350" indent="-514350">
              <a:buFont typeface="+mj-lt"/>
              <a:buAutoNum type="arabicPeriod"/>
            </a:pPr>
            <a:r>
              <a:rPr lang="en-US" dirty="0"/>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22062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7066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Arrays and Pointers</a:t>
            </a:r>
          </a:p>
        </p:txBody>
      </p:sp>
      <p:sp>
        <p:nvSpPr>
          <p:cNvPr id="1063940" name="Rectangle 4"/>
          <p:cNvSpPr>
            <a:spLocks noChangeArrowheads="1"/>
          </p:cNvSpPr>
          <p:nvPr/>
        </p:nvSpPr>
        <p:spPr bwMode="auto">
          <a:xfrm>
            <a:off x="297543" y="728662"/>
            <a:ext cx="8134350"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Pointers can help explain the peculiarities of arrays.</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The </a:t>
            </a:r>
            <a:r>
              <a:rPr lang="en-US" altLang="en-US" sz="2400" b="0" dirty="0">
                <a:latin typeface="Arial" panose="020B0604020202020204" pitchFamily="34" charset="0"/>
              </a:rPr>
              <a:t>name</a:t>
            </a:r>
            <a:r>
              <a:rPr lang="en-US" altLang="en-US" sz="2400" b="0" i="0" dirty="0">
                <a:latin typeface="Arial" panose="020B0604020202020204" pitchFamily="34" charset="0"/>
              </a:rPr>
              <a:t> of the array is a pointer to the starting element.</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i="0" dirty="0" err="1"/>
              <a:t>int</a:t>
            </a:r>
            <a:r>
              <a:rPr lang="en-US" altLang="en-US" sz="2400" i="0" dirty="0"/>
              <a:t> a[10];</a:t>
            </a:r>
          </a:p>
          <a:p>
            <a:pPr eaLnBrk="1" hangingPunct="1">
              <a:spcBef>
                <a:spcPct val="20000"/>
              </a:spcBef>
            </a:pPr>
            <a:endParaRPr lang="en-US" altLang="en-US" sz="1600" b="0" i="0" dirty="0">
              <a:latin typeface="Arial" panose="020B0604020202020204" pitchFamily="34" charset="0"/>
            </a:endParaRPr>
          </a:p>
          <a:p>
            <a:pPr eaLnBrk="1" hangingPunct="1">
              <a:spcBef>
                <a:spcPct val="20000"/>
              </a:spcBef>
            </a:pPr>
            <a:endParaRPr lang="en-US" altLang="en-US" sz="1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You can capture the</a:t>
            </a:r>
          </a:p>
          <a:p>
            <a:pPr eaLnBrk="1" hangingPunct="1">
              <a:spcBef>
                <a:spcPct val="20000"/>
              </a:spcBef>
            </a:pPr>
            <a:r>
              <a:rPr lang="en-US" altLang="en-US" sz="2400" b="0" i="0" dirty="0">
                <a:latin typeface="Arial" panose="020B0604020202020204" pitchFamily="34" charset="0"/>
              </a:rPr>
              <a:t>address of the first</a:t>
            </a:r>
          </a:p>
          <a:p>
            <a:pPr eaLnBrk="1" hangingPunct="1">
              <a:spcBef>
                <a:spcPct val="20000"/>
              </a:spcBef>
            </a:pPr>
            <a:r>
              <a:rPr lang="en-US" altLang="en-US" sz="2400" b="0" i="0" dirty="0">
                <a:latin typeface="Arial" panose="020B0604020202020204" pitchFamily="34" charset="0"/>
              </a:rPr>
              <a:t>element in the array</a:t>
            </a:r>
          </a:p>
          <a:p>
            <a:pPr eaLnBrk="1" hangingPunct="1">
              <a:spcBef>
                <a:spcPct val="20000"/>
              </a:spcBef>
            </a:pPr>
            <a:r>
              <a:rPr lang="en-US" altLang="en-US" sz="2400" b="0" i="0" dirty="0">
                <a:latin typeface="Arial" panose="020B0604020202020204" pitchFamily="34" charset="0"/>
              </a:rPr>
              <a:t>in a pointer variable:  </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i="0" dirty="0"/>
              <a:t>double* p = a; </a:t>
            </a:r>
          </a:p>
          <a:p>
            <a:pPr eaLnBrk="1" hangingPunct="1">
              <a:spcBef>
                <a:spcPct val="20000"/>
              </a:spcBef>
            </a:pPr>
            <a:r>
              <a:rPr lang="en-US" i="0" dirty="0"/>
              <a:t>// Now p points to a[0]</a:t>
            </a:r>
            <a:endParaRPr lang="en-US" altLang="en-US" i="0" dirty="0">
              <a:latin typeface="Arial" panose="020B0604020202020204" pitchFamily="34" charset="0"/>
            </a:endParaRP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endParaRPr lang="en-US" altLang="en-US" sz="2400" b="0" i="0" dirty="0">
              <a:latin typeface="Arial" panose="020B0604020202020204" pitchFamily="34" charset="0"/>
            </a:endParaRPr>
          </a:p>
        </p:txBody>
      </p:sp>
      <p:pic>
        <p:nvPicPr>
          <p:cNvPr id="3" name="Picture 2" descr="Graphic showing array a[] as 10 rectangles filled with int data, and pointer p pointing to the first element of a (first rectangle)."/>
          <p:cNvPicPr>
            <a:picLocks noChangeAspect="1"/>
          </p:cNvPicPr>
          <p:nvPr/>
        </p:nvPicPr>
        <p:blipFill>
          <a:blip r:embed="rId2"/>
          <a:stretch>
            <a:fillRect/>
          </a:stretch>
        </p:blipFill>
        <p:spPr>
          <a:xfrm>
            <a:off x="4159023" y="2124676"/>
            <a:ext cx="3998005" cy="41999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74755"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dirty="0"/>
              <a:t>    </a:t>
            </a:r>
            <a:endParaRPr lang="en-US" altLang="en-US" b="1" dirty="0">
              <a:latin typeface="Courier New" panose="02070309020205020404" pitchFamily="49" charset="0"/>
            </a:endParaRPr>
          </a:p>
        </p:txBody>
      </p:sp>
      <p:sp>
        <p:nvSpPr>
          <p:cNvPr id="74756"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Pointer Arithmetic, and Array/Pointer Duality</a:t>
            </a:r>
          </a:p>
        </p:txBody>
      </p:sp>
      <p:sp>
        <p:nvSpPr>
          <p:cNvPr id="74757" name="Rectangle 4"/>
          <p:cNvSpPr>
            <a:spLocks noChangeArrowheads="1"/>
          </p:cNvSpPr>
          <p:nvPr/>
        </p:nvSpPr>
        <p:spPr bwMode="auto">
          <a:xfrm>
            <a:off x="457200" y="815975"/>
            <a:ext cx="8134350"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You can use the array name </a:t>
            </a:r>
            <a:r>
              <a:rPr lang="en-US" altLang="en-US" sz="2400" i="0" dirty="0"/>
              <a:t>a</a:t>
            </a:r>
            <a:r>
              <a:rPr lang="en-US" altLang="en-US" sz="2400" b="0" i="0" dirty="0">
                <a:latin typeface="Arial" panose="020B0604020202020204" pitchFamily="34" charset="0"/>
              </a:rPr>
              <a:t> as you would a pointer:</a:t>
            </a:r>
          </a:p>
          <a:p>
            <a:pPr eaLnBrk="1" hangingPunct="1">
              <a:spcBef>
                <a:spcPct val="20000"/>
              </a:spcBef>
            </a:pPr>
            <a:r>
              <a:rPr lang="en-US" altLang="en-US" sz="2400" b="0" i="0" dirty="0">
                <a:latin typeface="Arial" panose="020B0604020202020204" pitchFamily="34" charset="0"/>
              </a:rPr>
              <a:t>These output statements are equivalent: </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i="0" dirty="0" err="1"/>
              <a:t>cout</a:t>
            </a:r>
            <a:r>
              <a:rPr lang="en-US" altLang="en-US" sz="2400" i="0" dirty="0"/>
              <a:t> &lt;&lt; *a;</a:t>
            </a:r>
          </a:p>
          <a:p>
            <a:pPr eaLnBrk="1" hangingPunct="1">
              <a:spcBef>
                <a:spcPct val="20000"/>
              </a:spcBef>
            </a:pPr>
            <a:r>
              <a:rPr lang="en-US" altLang="en-US" sz="2400" i="0" dirty="0" err="1"/>
              <a:t>cout</a:t>
            </a:r>
            <a:r>
              <a:rPr lang="en-US" altLang="en-US" sz="2400" i="0" dirty="0"/>
              <a:t> &lt;&lt; a[0];</a:t>
            </a:r>
          </a:p>
          <a:p>
            <a:pPr eaLnBrk="1" hangingPunct="1">
              <a:spcBef>
                <a:spcPct val="20000"/>
              </a:spcBef>
            </a:pPr>
            <a:endParaRPr lang="en-US" altLang="en-US" sz="2400" i="0" dirty="0"/>
          </a:p>
          <a:p>
            <a:pPr eaLnBrk="1" hangingPunct="1">
              <a:spcBef>
                <a:spcPct val="20000"/>
              </a:spcBef>
            </a:pPr>
            <a:r>
              <a:rPr lang="en-US" altLang="en-US" sz="2400" b="0" dirty="0">
                <a:latin typeface="Arial" panose="020B0604020202020204" pitchFamily="34" charset="0"/>
              </a:rPr>
              <a:t>Pointer arithmetic</a:t>
            </a:r>
            <a:r>
              <a:rPr lang="en-US" altLang="en-US" sz="2400" b="0" i="0" dirty="0">
                <a:latin typeface="Arial" panose="020B0604020202020204" pitchFamily="34" charset="0"/>
              </a:rPr>
              <a:t> means adding integers to pointers (or to  array names):</a:t>
            </a:r>
            <a:endParaRPr lang="en-US" altLang="en-US" sz="2400" i="0" dirty="0"/>
          </a:p>
          <a:p>
            <a:pPr eaLnBrk="1" hangingPunct="1">
              <a:spcBef>
                <a:spcPct val="20000"/>
              </a:spcBef>
            </a:pPr>
            <a:r>
              <a:rPr lang="en-US" altLang="en-US" sz="2400" i="0" dirty="0"/>
              <a:t>	</a:t>
            </a:r>
            <a:r>
              <a:rPr lang="en-US" altLang="en-US" sz="2400" i="0" dirty="0" err="1"/>
              <a:t>int</a:t>
            </a:r>
            <a:r>
              <a:rPr lang="en-US" altLang="en-US" sz="2400" i="0" dirty="0"/>
              <a:t>* p = a; </a:t>
            </a:r>
          </a:p>
          <a:p>
            <a:pPr eaLnBrk="1" hangingPunct="1">
              <a:spcBef>
                <a:spcPct val="20000"/>
              </a:spcBef>
            </a:pPr>
            <a:r>
              <a:rPr lang="en-US" altLang="en-US" sz="2400" i="0" dirty="0"/>
              <a:t>  p + 3 i</a:t>
            </a:r>
            <a:r>
              <a:rPr lang="en-US" altLang="en-US" sz="2400" b="0" i="0" dirty="0">
                <a:latin typeface="Arial" panose="020B0604020202020204" pitchFamily="34" charset="0"/>
              </a:rPr>
              <a:t>s a pointer to the array element with index </a:t>
            </a:r>
            <a:r>
              <a:rPr lang="en-US" altLang="en-US" sz="2400" i="0" dirty="0"/>
              <a:t>3</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The expression:    </a:t>
            </a:r>
            <a:r>
              <a:rPr lang="en-US" altLang="en-US" sz="2400" i="0" dirty="0"/>
              <a:t>*(p + 3) </a:t>
            </a:r>
            <a:r>
              <a:rPr lang="en-US" altLang="en-US" sz="2400" b="0" i="0" dirty="0">
                <a:latin typeface="+mn-lt"/>
              </a:rPr>
              <a:t>means the same as </a:t>
            </a:r>
            <a:r>
              <a:rPr lang="en-US" altLang="en-US" sz="2400" i="0" dirty="0"/>
              <a:t>p[3] </a:t>
            </a:r>
            <a:r>
              <a:rPr lang="en-US" altLang="en-US" sz="2400" b="0" i="0" dirty="0">
                <a:latin typeface="+mn-lt"/>
              </a:rPr>
              <a:t>and</a:t>
            </a:r>
            <a:r>
              <a:rPr lang="en-US" altLang="en-US" sz="2400" i="0" dirty="0"/>
              <a:t> a[3]. </a:t>
            </a:r>
            <a:r>
              <a:rPr lang="en-US" sz="2400" b="0" i="0" dirty="0">
                <a:latin typeface="+mn-lt"/>
              </a:rPr>
              <a:t>This is "</a:t>
            </a:r>
            <a:r>
              <a:rPr lang="en-US" sz="2400" u="sng" dirty="0">
                <a:latin typeface="+mn-lt"/>
              </a:rPr>
              <a:t>array/pointer duality</a:t>
            </a:r>
            <a:r>
              <a:rPr lang="en-US" sz="2400" b="0" dirty="0">
                <a:latin typeface="+mn-lt"/>
              </a:rPr>
              <a:t>"</a:t>
            </a:r>
            <a:r>
              <a:rPr lang="en-US" altLang="en-US" sz="2400" b="0" i="0" dirty="0">
                <a:latin typeface="+mn-lt"/>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76803"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7680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The Array/Pointer Duality Law</a:t>
            </a:r>
          </a:p>
        </p:txBody>
      </p:sp>
      <p:sp>
        <p:nvSpPr>
          <p:cNvPr id="1069060" name="Rectangle 4"/>
          <p:cNvSpPr>
            <a:spLocks noChangeArrowheads="1"/>
          </p:cNvSpPr>
          <p:nvPr/>
        </p:nvSpPr>
        <p:spPr bwMode="auto">
          <a:xfrm>
            <a:off x="0" y="893763"/>
            <a:ext cx="81343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dirty="0">
                <a:latin typeface="Arial" panose="020B0604020202020204" pitchFamily="34" charset="0"/>
              </a:rPr>
              <a:t>	</a:t>
            </a:r>
            <a:r>
              <a:rPr lang="en-US" altLang="en-US" sz="2400" b="0" i="0" dirty="0">
                <a:latin typeface="Arial" panose="020B0604020202020204" pitchFamily="34" charset="0"/>
              </a:rPr>
              <a:t>This law explains why all C++</a:t>
            </a:r>
            <a:br>
              <a:rPr lang="en-US" altLang="en-US" sz="2400" b="0" i="0" dirty="0">
                <a:latin typeface="Arial" panose="020B0604020202020204" pitchFamily="34" charset="0"/>
              </a:rPr>
            </a:br>
            <a:r>
              <a:rPr lang="en-US" altLang="en-US" sz="2400" b="0" i="0" dirty="0">
                <a:latin typeface="Arial" panose="020B0604020202020204" pitchFamily="34" charset="0"/>
              </a:rPr>
              <a:t>arrays start with an index of zero.</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The pointer </a:t>
            </a:r>
            <a:r>
              <a:rPr lang="en-US" altLang="en-US" sz="2400" i="0" dirty="0"/>
              <a:t>a</a:t>
            </a:r>
            <a:r>
              <a:rPr lang="en-US" altLang="en-US" sz="2400" b="0" i="0" dirty="0">
                <a:latin typeface="Arial" panose="020B0604020202020204" pitchFamily="34" charset="0"/>
              </a:rPr>
              <a:t> </a:t>
            </a:r>
            <a:r>
              <a:rPr lang="en-US" altLang="en-US" sz="1400" b="0" i="0" dirty="0">
                <a:latin typeface="Arial" panose="020B0604020202020204" pitchFamily="34" charset="0"/>
              </a:rPr>
              <a:t> </a:t>
            </a:r>
            <a:r>
              <a:rPr lang="en-US" altLang="en-US" sz="2400" b="0" i="0" dirty="0">
                <a:latin typeface="Arial" panose="020B0604020202020204" pitchFamily="34" charset="0"/>
              </a:rPr>
              <a:t>(or </a:t>
            </a:r>
            <a:r>
              <a:rPr lang="en-US" altLang="en-US" sz="2400" i="0" dirty="0"/>
              <a:t>a</a:t>
            </a:r>
            <a:r>
              <a:rPr lang="en-US" altLang="en-US" sz="1200" i="0" dirty="0"/>
              <a:t> </a:t>
            </a:r>
            <a:r>
              <a:rPr lang="en-US" altLang="en-US" sz="2400" i="0" dirty="0"/>
              <a:t>+</a:t>
            </a:r>
            <a:r>
              <a:rPr lang="en-US" altLang="en-US" sz="1200" i="0" dirty="0"/>
              <a:t> </a:t>
            </a:r>
            <a:r>
              <a:rPr lang="en-US" altLang="en-US" sz="2400" i="0" dirty="0"/>
              <a:t>0</a:t>
            </a:r>
            <a:r>
              <a:rPr lang="en-US" altLang="en-US" sz="2400" b="0" i="0" dirty="0">
                <a:latin typeface="Arial" panose="020B0604020202020204" pitchFamily="34" charset="0"/>
              </a:rPr>
              <a:t>) points to</a:t>
            </a:r>
            <a:br>
              <a:rPr lang="en-US" altLang="en-US" sz="2400" b="0" i="0" dirty="0">
                <a:latin typeface="Arial" panose="020B0604020202020204" pitchFamily="34" charset="0"/>
              </a:rPr>
            </a:br>
            <a:r>
              <a:rPr lang="en-US" altLang="en-US" sz="2400" b="0" i="0" dirty="0">
                <a:latin typeface="Arial" panose="020B0604020202020204" pitchFamily="34" charset="0"/>
              </a:rPr>
              <a:t>the starting element of the array.</a:t>
            </a:r>
          </a:p>
          <a:p>
            <a:pPr eaLnBrk="1" hangingPunct="1">
              <a:spcBef>
                <a:spcPct val="20000"/>
              </a:spcBef>
            </a:pPr>
            <a:r>
              <a:rPr lang="en-US" altLang="en-US" sz="2400" b="0" i="0" dirty="0">
                <a:latin typeface="Arial" panose="020B0604020202020204" pitchFamily="34" charset="0"/>
              </a:rPr>
              <a:t>	That element must therefore be</a:t>
            </a:r>
            <a:br>
              <a:rPr lang="en-US" altLang="en-US" sz="2400" b="0" i="0" dirty="0">
                <a:latin typeface="Arial" panose="020B0604020202020204" pitchFamily="34" charset="0"/>
              </a:rPr>
            </a:br>
            <a:r>
              <a:rPr lang="en-US" altLang="en-US" sz="2400" i="0" dirty="0"/>
              <a:t>a[0]</a:t>
            </a:r>
            <a:r>
              <a:rPr lang="en-US" altLang="en-US" sz="2400" b="0" i="0" dirty="0">
                <a:latin typeface="Arial" panose="020B0604020202020204" pitchFamily="34" charset="0"/>
              </a:rPr>
              <a:t>.</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a:t>
            </a:r>
            <a:endParaRPr lang="en-US" altLang="en-US" sz="2400" b="0" dirty="0">
              <a:latin typeface="Arial" panose="020B0604020202020204" pitchFamily="34" charset="0"/>
            </a:endParaRPr>
          </a:p>
        </p:txBody>
      </p:sp>
      <p:pic>
        <p:nvPicPr>
          <p:cNvPr id="7" name="Picture 6" descr="Graphic showing array a[] as 10 rectangles filled with int data, and pointer p pointing to the first element of a (first rectangle)."/>
          <p:cNvPicPr>
            <a:picLocks noChangeAspect="1"/>
          </p:cNvPicPr>
          <p:nvPr/>
        </p:nvPicPr>
        <p:blipFill>
          <a:blip r:embed="rId2"/>
          <a:stretch>
            <a:fillRect/>
          </a:stretch>
        </p:blipFill>
        <p:spPr>
          <a:xfrm>
            <a:off x="5069795" y="1224790"/>
            <a:ext cx="3998005" cy="41999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 Pointer Examples: Table 2</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870119532"/>
              </p:ext>
            </p:extLst>
          </p:nvPr>
        </p:nvGraphicFramePr>
        <p:xfrm>
          <a:off x="232229" y="806506"/>
          <a:ext cx="8650512" cy="5494633"/>
        </p:xfrm>
        <a:graphic>
          <a:graphicData uri="http://schemas.openxmlformats.org/drawingml/2006/table">
            <a:tbl>
              <a:tblPr/>
              <a:tblGrid>
                <a:gridCol w="1335314">
                  <a:extLst>
                    <a:ext uri="{9D8B030D-6E8A-4147-A177-3AD203B41FA5}">
                      <a16:colId xmlns:a16="http://schemas.microsoft.com/office/drawing/2014/main" val="20000"/>
                    </a:ext>
                  </a:extLst>
                </a:gridCol>
                <a:gridCol w="1088571">
                  <a:extLst>
                    <a:ext uri="{9D8B030D-6E8A-4147-A177-3AD203B41FA5}">
                      <a16:colId xmlns:a16="http://schemas.microsoft.com/office/drawing/2014/main" val="20001"/>
                    </a:ext>
                  </a:extLst>
                </a:gridCol>
                <a:gridCol w="6226627">
                  <a:extLst>
                    <a:ext uri="{9D8B030D-6E8A-4147-A177-3AD203B41FA5}">
                      <a16:colId xmlns:a16="http://schemas.microsoft.com/office/drawing/2014/main" val="20002"/>
                    </a:ext>
                  </a:extLst>
                </a:gridCol>
              </a:tblGrid>
              <a:tr h="256380">
                <a:tc>
                  <a:txBody>
                    <a:bodyPr/>
                    <a:lstStyle/>
                    <a:p>
                      <a:pPr algn="ctr"/>
                      <a:r>
                        <a:rPr lang="en-US" sz="1800" b="1" i="0" dirty="0">
                          <a:solidFill>
                            <a:srgbClr val="006CB7"/>
                          </a:solidFill>
                          <a:effectLst/>
                          <a:latin typeface="+mn-lt"/>
                        </a:rPr>
                        <a:t>Expression</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800" b="1" i="0" dirty="0">
                          <a:solidFill>
                            <a:srgbClr val="006CB7"/>
                          </a:solidFill>
                          <a:effectLst/>
                          <a:latin typeface="+mn-lt"/>
                        </a:rPr>
                        <a:t>Value</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800" b="1" i="0" dirty="0">
                          <a:solidFill>
                            <a:srgbClr val="006CB7"/>
                          </a:solidFill>
                          <a:effectLst/>
                          <a:latin typeface="+mn-lt"/>
                        </a:rPr>
                        <a:t>Comment</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0"/>
                  </a:ext>
                </a:extLst>
              </a:tr>
              <a:tr h="590961">
                <a:tc>
                  <a:txBody>
                    <a:bodyPr/>
                    <a:lstStyle/>
                    <a:p>
                      <a:pPr algn="ctr"/>
                      <a:r>
                        <a:rPr lang="en-US" sz="2000" b="1" dirty="0">
                          <a:effectLst/>
                          <a:latin typeface="Courier New" panose="02070309020205020404" pitchFamily="49" charset="0"/>
                          <a:cs typeface="Courier New" panose="02070309020205020404" pitchFamily="49" charset="0"/>
                        </a:rPr>
                        <a:t>a</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20300</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mn-lt"/>
                        </a:rPr>
                        <a:t>Starting address of the array, here assumed 20300.</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762185">
                <a:tc>
                  <a:txBody>
                    <a:bodyPr/>
                    <a:lstStyle/>
                    <a:p>
                      <a:pPr algn="ctr"/>
                      <a:r>
                        <a:rPr lang="en-US" sz="2000" b="1" dirty="0">
                          <a:effectLst/>
                          <a:latin typeface="Courier New" panose="02070309020205020404" pitchFamily="49" charset="0"/>
                          <a:cs typeface="Courier New" panose="02070309020205020404" pitchFamily="49" charset="0"/>
                        </a:rPr>
                        <a:t>*a</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0</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a:solidFill>
                            <a:srgbClr val="000000"/>
                          </a:solidFill>
                          <a:effectLst/>
                          <a:latin typeface="+mn-lt"/>
                        </a:rPr>
                        <a:t>The value stored at that address. (The array contains values 0, 1, 4, 9, ....)</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762185">
                <a:tc>
                  <a:txBody>
                    <a:bodyPr/>
                    <a:lstStyle/>
                    <a:p>
                      <a:pPr algn="ctr"/>
                      <a:r>
                        <a:rPr lang="en-US" sz="2000" b="1">
                          <a:effectLst/>
                          <a:latin typeface="Courier New" panose="02070309020205020404" pitchFamily="49" charset="0"/>
                          <a:cs typeface="Courier New" panose="02070309020205020404" pitchFamily="49" charset="0"/>
                        </a:rPr>
                        <a:t>a + 1</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20308</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mn-lt"/>
                        </a:rPr>
                        <a:t>The address of the next </a:t>
                      </a:r>
                      <a:r>
                        <a:rPr lang="en-US" sz="2000" b="0" i="0" dirty="0">
                          <a:solidFill>
                            <a:srgbClr val="000000"/>
                          </a:solidFill>
                          <a:effectLst/>
                          <a:latin typeface="Courier New" panose="02070309020205020404" pitchFamily="49" charset="0"/>
                          <a:cs typeface="Courier New" panose="02070309020205020404" pitchFamily="49" charset="0"/>
                        </a:rPr>
                        <a:t>double</a:t>
                      </a:r>
                      <a:r>
                        <a:rPr lang="en-US" sz="2000" b="0" i="0" dirty="0">
                          <a:solidFill>
                            <a:srgbClr val="000000"/>
                          </a:solidFill>
                          <a:effectLst/>
                          <a:latin typeface="+mn-lt"/>
                        </a:rPr>
                        <a:t> value in the array. A </a:t>
                      </a:r>
                      <a:r>
                        <a:rPr lang="en-US" sz="2000" b="0" i="0" dirty="0">
                          <a:solidFill>
                            <a:srgbClr val="000000"/>
                          </a:solidFill>
                          <a:effectLst/>
                          <a:latin typeface="Courier New" panose="02070309020205020404" pitchFamily="49" charset="0"/>
                          <a:cs typeface="Courier New" panose="02070309020205020404" pitchFamily="49" charset="0"/>
                        </a:rPr>
                        <a:t>double</a:t>
                      </a:r>
                      <a:r>
                        <a:rPr lang="en-US" sz="2000" b="0" i="0" dirty="0">
                          <a:solidFill>
                            <a:srgbClr val="000000"/>
                          </a:solidFill>
                          <a:effectLst/>
                          <a:latin typeface="+mn-lt"/>
                        </a:rPr>
                        <a:t> occupies 8 bytes.</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762185">
                <a:tc>
                  <a:txBody>
                    <a:bodyPr/>
                    <a:lstStyle/>
                    <a:p>
                      <a:pPr algn="ctr"/>
                      <a:r>
                        <a:rPr lang="en-US" sz="2000" b="1">
                          <a:effectLst/>
                          <a:latin typeface="Courier New" panose="02070309020205020404" pitchFamily="49" charset="0"/>
                          <a:cs typeface="Courier New" panose="02070309020205020404" pitchFamily="49" charset="0"/>
                        </a:rPr>
                        <a:t>a + 3</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20324</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mn-lt"/>
                        </a:rPr>
                        <a:t>The address of the element with index 3, obtained by skipping past 3 × 8 bytes.</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419737">
                <a:tc>
                  <a:txBody>
                    <a:bodyPr/>
                    <a:lstStyle/>
                    <a:p>
                      <a:pPr algn="ctr"/>
                      <a:r>
                        <a:rPr lang="en-US" sz="2000" b="1" dirty="0">
                          <a:effectLst/>
                          <a:latin typeface="Courier New" panose="02070309020205020404" pitchFamily="49" charset="0"/>
                          <a:cs typeface="Courier New" panose="02070309020205020404" pitchFamily="49" charset="0"/>
                        </a:rPr>
                        <a:t>*(a+3)</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9</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a:solidFill>
                            <a:srgbClr val="000000"/>
                          </a:solidFill>
                          <a:effectLst/>
                          <a:latin typeface="+mn-lt"/>
                        </a:rPr>
                        <a:t>The value stored at address 20324.</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r h="419737">
                <a:tc>
                  <a:txBody>
                    <a:bodyPr/>
                    <a:lstStyle/>
                    <a:p>
                      <a:pPr algn="ctr"/>
                      <a:r>
                        <a:rPr lang="en-US" sz="2000" b="1">
                          <a:effectLst/>
                          <a:latin typeface="Courier New" panose="02070309020205020404" pitchFamily="49" charset="0"/>
                          <a:cs typeface="Courier New" panose="02070309020205020404" pitchFamily="49" charset="0"/>
                        </a:rPr>
                        <a:t>a[3]</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9</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mn-lt"/>
                        </a:rPr>
                        <a:t>The same as </a:t>
                      </a:r>
                      <a:r>
                        <a:rPr lang="en-US" sz="2000" b="0" i="0" dirty="0">
                          <a:solidFill>
                            <a:srgbClr val="000000"/>
                          </a:solidFill>
                          <a:effectLst/>
                          <a:latin typeface="Courier New" panose="02070309020205020404" pitchFamily="49" charset="0"/>
                          <a:cs typeface="Courier New" panose="02070309020205020404" pitchFamily="49" charset="0"/>
                        </a:rPr>
                        <a:t>*(a + 3)</a:t>
                      </a:r>
                      <a:r>
                        <a:rPr lang="en-US" sz="2000" b="0" i="0" dirty="0">
                          <a:solidFill>
                            <a:srgbClr val="000000"/>
                          </a:solidFill>
                          <a:effectLst/>
                          <a:latin typeface="+mn-lt"/>
                        </a:rPr>
                        <a:t> by array/pointer duality.</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6"/>
                  </a:ext>
                </a:extLst>
              </a:tr>
              <a:tr h="762185">
                <a:tc>
                  <a:txBody>
                    <a:bodyPr/>
                    <a:lstStyle/>
                    <a:p>
                      <a:pPr algn="ctr"/>
                      <a:r>
                        <a:rPr lang="en-US" sz="2000" b="1">
                          <a:effectLst/>
                          <a:latin typeface="Courier New" panose="02070309020205020404" pitchFamily="49" charset="0"/>
                          <a:cs typeface="Courier New" panose="02070309020205020404" pitchFamily="49" charset="0"/>
                        </a:rPr>
                        <a:t>*a + 3</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3</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mn-lt"/>
                        </a:rPr>
                        <a:t>The sum of </a:t>
                      </a:r>
                      <a:r>
                        <a:rPr lang="en-US" sz="2000" b="0" i="0" dirty="0">
                          <a:solidFill>
                            <a:srgbClr val="000000"/>
                          </a:solidFill>
                          <a:effectLst/>
                          <a:latin typeface="Courier New" panose="02070309020205020404" pitchFamily="49" charset="0"/>
                          <a:cs typeface="Courier New" panose="02070309020205020404" pitchFamily="49" charset="0"/>
                        </a:rPr>
                        <a:t>*a</a:t>
                      </a:r>
                      <a:r>
                        <a:rPr lang="en-US" sz="2000" b="0" i="0" dirty="0">
                          <a:solidFill>
                            <a:srgbClr val="000000"/>
                          </a:solidFill>
                          <a:effectLst/>
                          <a:latin typeface="+mn-lt"/>
                        </a:rPr>
                        <a:t> and 3. Because there are no parentheses, the * refers only to a.</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7"/>
                  </a:ext>
                </a:extLst>
              </a:tr>
              <a:tr h="590961">
                <a:tc>
                  <a:txBody>
                    <a:bodyPr/>
                    <a:lstStyle/>
                    <a:p>
                      <a:pPr algn="ctr"/>
                      <a:r>
                        <a:rPr lang="en-US" sz="2000" b="1" dirty="0">
                          <a:effectLst/>
                          <a:latin typeface="Courier New" panose="02070309020205020404" pitchFamily="49" charset="0"/>
                          <a:cs typeface="Courier New" panose="02070309020205020404" pitchFamily="49" charset="0"/>
                        </a:rPr>
                        <a:t>&amp;a[3]</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0000"/>
                          </a:solidFill>
                          <a:effectLst/>
                          <a:latin typeface="Courier New" panose="02070309020205020404" pitchFamily="49" charset="0"/>
                          <a:cs typeface="Courier New" panose="02070309020205020404" pitchFamily="49" charset="0"/>
                        </a:rPr>
                        <a:t>20324</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mn-lt"/>
                        </a:rPr>
                        <a:t>The address of the element with index 3, the same as </a:t>
                      </a:r>
                      <a:r>
                        <a:rPr lang="en-US" sz="2000" b="0" i="0" dirty="0">
                          <a:solidFill>
                            <a:srgbClr val="000000"/>
                          </a:solidFill>
                          <a:effectLst/>
                          <a:latin typeface="Courier New" panose="02070309020205020404" pitchFamily="49" charset="0"/>
                          <a:cs typeface="Courier New" panose="02070309020205020404" pitchFamily="49" charset="0"/>
                        </a:rPr>
                        <a:t>a + 3</a:t>
                      </a:r>
                      <a:r>
                        <a:rPr lang="en-US" sz="2000" b="0" i="0" dirty="0">
                          <a:solidFill>
                            <a:srgbClr val="000000"/>
                          </a:solidFill>
                          <a:effectLst/>
                          <a:latin typeface="+mn-lt"/>
                        </a:rPr>
                        <a:t>.</a:t>
                      </a:r>
                    </a:p>
                  </a:txBody>
                  <a:tcPr marL="30355" marR="35414" marT="30355" marB="354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8041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u="sng" dirty="0">
                <a:solidFill>
                  <a:srgbClr val="FF0000"/>
                </a:solidFill>
              </a:rPr>
              <a:t>Defining and using pointers</a:t>
            </a:r>
          </a:p>
          <a:p>
            <a:pPr marL="514350" indent="-514350">
              <a:buFont typeface="+mj-lt"/>
              <a:buAutoNum type="arabicPeriod"/>
            </a:pPr>
            <a:r>
              <a:rPr lang="en-US" dirty="0"/>
              <a:t>Arrays and pointers</a:t>
            </a:r>
          </a:p>
          <a:p>
            <a:pPr marL="514350" indent="-514350">
              <a:buFont typeface="+mj-lt"/>
              <a:buAutoNum type="arabicPeriod"/>
            </a:pPr>
            <a:r>
              <a:rPr lang="en-US" dirty="0"/>
              <a:t>C and C++ strings</a:t>
            </a:r>
          </a:p>
          <a:p>
            <a:pPr marL="514350" indent="-514350">
              <a:buFont typeface="+mj-lt"/>
              <a:buAutoNum type="arabicPeriod"/>
            </a:pPr>
            <a:r>
              <a:rPr lang="en-US" dirty="0"/>
              <a:t>Dynamic memory allocation</a:t>
            </a:r>
          </a:p>
          <a:p>
            <a:pPr marL="514350" indent="-514350">
              <a:buFont typeface="+mj-lt"/>
              <a:buAutoNum type="arabicPeriod"/>
            </a:pPr>
            <a:r>
              <a:rPr lang="en-US" dirty="0"/>
              <a:t>Arrays and vectors of pointers</a:t>
            </a:r>
          </a:p>
          <a:p>
            <a:pPr marL="514350" indent="-514350">
              <a:buFont typeface="+mj-lt"/>
              <a:buAutoNum type="arabicPeriod"/>
            </a:pPr>
            <a:r>
              <a:rPr lang="en-US" dirty="0"/>
              <a:t>Problem solving: draw a picture</a:t>
            </a:r>
          </a:p>
          <a:p>
            <a:pPr marL="514350" indent="-514350">
              <a:buFont typeface="+mj-lt"/>
              <a:buAutoNum type="arabicPeriod"/>
            </a:pPr>
            <a:r>
              <a:rPr lang="en-US" dirty="0"/>
              <a:t>Structures</a:t>
            </a:r>
          </a:p>
          <a:p>
            <a:pPr marL="514350" indent="-514350">
              <a:buFont typeface="+mj-lt"/>
              <a:buAutoNum type="arabicPeriod"/>
            </a:pPr>
            <a:r>
              <a:rPr lang="en-US" dirty="0"/>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222328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78851"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78852"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Array Parameters are Pointer Variables</a:t>
            </a:r>
          </a:p>
        </p:txBody>
      </p:sp>
      <p:sp>
        <p:nvSpPr>
          <p:cNvPr id="78853" name="Rectangle 4"/>
          <p:cNvSpPr>
            <a:spLocks noChangeArrowheads="1"/>
          </p:cNvSpPr>
          <p:nvPr/>
        </p:nvSpPr>
        <p:spPr bwMode="auto">
          <a:xfrm>
            <a:off x="365125" y="893763"/>
            <a:ext cx="81343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	Consider this function that computes</a:t>
            </a:r>
            <a:br>
              <a:rPr lang="en-US" altLang="en-US" sz="2400" b="0" i="0" dirty="0">
                <a:latin typeface="Arial" panose="020B0604020202020204" pitchFamily="34" charset="0"/>
              </a:rPr>
            </a:br>
            <a:r>
              <a:rPr lang="en-US" altLang="en-US" sz="2400" b="0" i="0" dirty="0">
                <a:latin typeface="Arial" panose="020B0604020202020204" pitchFamily="34" charset="0"/>
              </a:rPr>
              <a:t>the sum of all values in an array:</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i="0" dirty="0"/>
              <a:t>double sum(double a[], </a:t>
            </a:r>
            <a:r>
              <a:rPr lang="en-US" altLang="en-US" sz="2400" i="0" dirty="0" err="1"/>
              <a:t>int</a:t>
            </a:r>
            <a:r>
              <a:rPr lang="en-US" altLang="en-US" sz="2400" i="0" dirty="0"/>
              <a:t> size)</a:t>
            </a:r>
          </a:p>
          <a:p>
            <a:pPr eaLnBrk="1" hangingPunct="1">
              <a:spcBef>
                <a:spcPct val="20000"/>
              </a:spcBef>
            </a:pPr>
            <a:r>
              <a:rPr lang="en-US" altLang="en-US" sz="2400" i="0" dirty="0"/>
              <a:t>{</a:t>
            </a:r>
          </a:p>
          <a:p>
            <a:pPr eaLnBrk="1" hangingPunct="1">
              <a:spcBef>
                <a:spcPct val="20000"/>
              </a:spcBef>
            </a:pPr>
            <a:r>
              <a:rPr lang="en-US" altLang="en-US" sz="2400" i="0" dirty="0"/>
              <a:t>   double total = 0;</a:t>
            </a:r>
          </a:p>
          <a:p>
            <a:pPr eaLnBrk="1" hangingPunct="1">
              <a:spcBef>
                <a:spcPct val="20000"/>
              </a:spcBef>
            </a:pPr>
            <a:r>
              <a:rPr lang="en-US" altLang="en-US" sz="2400" i="0" dirty="0"/>
              <a:t>   for (</a:t>
            </a:r>
            <a:r>
              <a:rPr lang="en-US" altLang="en-US" sz="2400" i="0" dirty="0" err="1"/>
              <a:t>int</a:t>
            </a:r>
            <a:r>
              <a:rPr lang="en-US" altLang="en-US" sz="2400" i="0" dirty="0"/>
              <a:t> </a:t>
            </a:r>
            <a:r>
              <a:rPr lang="en-US" altLang="en-US" sz="2400" i="0" dirty="0" err="1"/>
              <a:t>i</a:t>
            </a:r>
            <a:r>
              <a:rPr lang="en-US" altLang="en-US" sz="2400" i="0" dirty="0"/>
              <a:t> = 0; </a:t>
            </a:r>
            <a:r>
              <a:rPr lang="en-US" altLang="en-US" sz="2400" i="0" dirty="0" err="1"/>
              <a:t>i</a:t>
            </a:r>
            <a:r>
              <a:rPr lang="en-US" altLang="en-US" sz="2400" i="0" dirty="0"/>
              <a:t> &lt; size; </a:t>
            </a:r>
            <a:r>
              <a:rPr lang="en-US" altLang="en-US" sz="2400" i="0" dirty="0" err="1"/>
              <a:t>i</a:t>
            </a:r>
            <a:r>
              <a:rPr lang="en-US" altLang="en-US" sz="2400" i="0" dirty="0"/>
              <a:t>++)</a:t>
            </a:r>
          </a:p>
          <a:p>
            <a:pPr eaLnBrk="1" hangingPunct="1">
              <a:spcBef>
                <a:spcPct val="20000"/>
              </a:spcBef>
            </a:pPr>
            <a:r>
              <a:rPr lang="en-US" altLang="en-US" sz="2400" i="0" dirty="0"/>
              <a:t>   {</a:t>
            </a:r>
          </a:p>
          <a:p>
            <a:pPr eaLnBrk="1" hangingPunct="1">
              <a:spcBef>
                <a:spcPct val="20000"/>
              </a:spcBef>
            </a:pPr>
            <a:r>
              <a:rPr lang="en-US" altLang="en-US" sz="2400" i="0" dirty="0"/>
              <a:t>      total = total + a[</a:t>
            </a:r>
            <a:r>
              <a:rPr lang="en-US" altLang="en-US" sz="2400" i="0" dirty="0" err="1"/>
              <a:t>i</a:t>
            </a:r>
            <a:r>
              <a:rPr lang="en-US" altLang="en-US" sz="2400" i="0" dirty="0"/>
              <a:t>];</a:t>
            </a:r>
          </a:p>
          <a:p>
            <a:pPr eaLnBrk="1" hangingPunct="1">
              <a:spcBef>
                <a:spcPct val="20000"/>
              </a:spcBef>
            </a:pPr>
            <a:r>
              <a:rPr lang="en-US" altLang="en-US" sz="2400" i="0" dirty="0"/>
              <a:t>   }</a:t>
            </a:r>
          </a:p>
          <a:p>
            <a:pPr eaLnBrk="1" hangingPunct="1">
              <a:spcBef>
                <a:spcPct val="20000"/>
              </a:spcBef>
            </a:pPr>
            <a:r>
              <a:rPr lang="en-US" altLang="en-US" sz="2400" i="0" dirty="0"/>
              <a:t>   return total;</a:t>
            </a:r>
          </a:p>
          <a:p>
            <a:pPr eaLnBrk="1" hangingPunct="1">
              <a:spcBef>
                <a:spcPct val="20000"/>
              </a:spcBef>
            </a:pPr>
            <a:r>
              <a:rPr lang="en-US" altLang="en-US" sz="2400" i="0" dirty="0"/>
              <a:t>}</a:t>
            </a:r>
            <a:endParaRPr lang="en-US" altLang="en-US" sz="2400" b="0" i="0"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81923" name="Rectangle 3"/>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81924" name="Text Box 4"/>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Syntactic Sugar</a:t>
            </a:r>
          </a:p>
        </p:txBody>
      </p:sp>
      <p:sp>
        <p:nvSpPr>
          <p:cNvPr id="81925" name="Rectangle 5"/>
          <p:cNvSpPr>
            <a:spLocks noChangeArrowheads="1"/>
          </p:cNvSpPr>
          <p:nvPr/>
        </p:nvSpPr>
        <p:spPr bwMode="auto">
          <a:xfrm>
            <a:off x="142874" y="903288"/>
            <a:ext cx="8837613"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In the function header:</a:t>
            </a:r>
            <a:endParaRPr lang="en-US" altLang="en-US" sz="1800" b="0" i="0" dirty="0">
              <a:latin typeface="Arial" panose="020B0604020202020204" pitchFamily="34" charset="0"/>
            </a:endParaRPr>
          </a:p>
          <a:p>
            <a:pPr eaLnBrk="1" hangingPunct="1">
              <a:spcBef>
                <a:spcPct val="20000"/>
              </a:spcBef>
            </a:pPr>
            <a:r>
              <a:rPr lang="en-US" altLang="en-US" sz="2400" i="0" dirty="0"/>
              <a:t>	double sum(double a[], </a:t>
            </a:r>
            <a:r>
              <a:rPr lang="en-US" altLang="en-US" sz="2400" i="0" dirty="0" err="1"/>
              <a:t>int</a:t>
            </a:r>
            <a:r>
              <a:rPr lang="en-US" altLang="en-US" sz="2400" i="0" dirty="0"/>
              <a:t> size)</a:t>
            </a:r>
          </a:p>
          <a:p>
            <a:pPr eaLnBrk="1" hangingPunct="1">
              <a:spcBef>
                <a:spcPct val="20000"/>
              </a:spcBef>
            </a:pPr>
            <a:r>
              <a:rPr lang="en-US" altLang="en-US" sz="2400" b="0" i="0" dirty="0">
                <a:latin typeface="Arial" panose="020B0604020202020204" pitchFamily="34" charset="0"/>
              </a:rPr>
              <a:t>The C++ compiler considers  </a:t>
            </a:r>
            <a:r>
              <a:rPr lang="en-US" altLang="en-US" sz="2400" i="0" dirty="0"/>
              <a:t>a</a:t>
            </a:r>
            <a:r>
              <a:rPr lang="en-US" altLang="en-US" sz="2400" b="0" i="0" dirty="0">
                <a:latin typeface="Arial" panose="020B0604020202020204" pitchFamily="34" charset="0"/>
              </a:rPr>
              <a:t> to be a pointer, not an array.</a:t>
            </a:r>
          </a:p>
          <a:p>
            <a:pP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The expression </a:t>
            </a:r>
            <a:r>
              <a:rPr lang="en-US" altLang="en-US" sz="2400" i="0" dirty="0"/>
              <a:t>a[</a:t>
            </a:r>
            <a:r>
              <a:rPr lang="en-US" altLang="en-US" sz="2400" i="0" dirty="0" err="1"/>
              <a:t>i</a:t>
            </a:r>
            <a:r>
              <a:rPr lang="en-US" altLang="en-US" sz="2400" i="0" dirty="0"/>
              <a:t>]</a:t>
            </a:r>
            <a:r>
              <a:rPr lang="en-US" altLang="en-US" sz="2400" b="0" i="0" dirty="0">
                <a:latin typeface="Arial" panose="020B0604020202020204" pitchFamily="34" charset="0"/>
              </a:rPr>
              <a:t>is </a:t>
            </a:r>
            <a:r>
              <a:rPr lang="en-US" altLang="en-US" sz="2400" b="0" dirty="0">
                <a:latin typeface="Arial" panose="020B0604020202020204" pitchFamily="34" charset="0"/>
              </a:rPr>
              <a:t>syntactic sugar </a:t>
            </a:r>
            <a:r>
              <a:rPr lang="en-US" altLang="en-US" sz="2400" b="0" i="0" dirty="0">
                <a:latin typeface="Arial" panose="020B0604020202020204" pitchFamily="34" charset="0"/>
              </a:rPr>
              <a:t>for </a:t>
            </a:r>
            <a:r>
              <a:rPr lang="en-US" altLang="en-US" sz="2400" i="0" dirty="0"/>
              <a:t>*(a + </a:t>
            </a:r>
            <a:r>
              <a:rPr lang="en-US" altLang="en-US" sz="2400" i="0" dirty="0" err="1"/>
              <a:t>i</a:t>
            </a:r>
            <a:r>
              <a:rPr lang="en-US" altLang="en-US" sz="2400" i="0" dirty="0"/>
              <a:t>)</a:t>
            </a:r>
            <a:r>
              <a:rPr lang="en-US" altLang="en-US" sz="2400" b="0" i="0" dirty="0">
                <a:latin typeface="Arial" panose="020B0604020202020204" pitchFamily="34" charset="0"/>
              </a:rPr>
              <a:t>.</a:t>
            </a:r>
          </a:p>
          <a:p>
            <a:pP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dirty="0">
                <a:latin typeface="Arial" panose="020B0604020202020204" pitchFamily="34" charset="0"/>
              </a:rPr>
              <a:t>syntactic sugar = </a:t>
            </a:r>
            <a:r>
              <a:rPr lang="en-US" altLang="en-US" sz="2400" b="0" i="0" dirty="0">
                <a:latin typeface="Arial" panose="020B0604020202020204" pitchFamily="34" charset="0"/>
              </a:rPr>
              <a:t>a notation that is easy to read for humans</a:t>
            </a:r>
          </a:p>
          <a:p>
            <a:pPr algn="ctr" eaLnBrk="1" hangingPunct="1">
              <a:spcBef>
                <a:spcPct val="20000"/>
              </a:spcBef>
            </a:pPr>
            <a:r>
              <a:rPr lang="en-US" altLang="en-US" sz="2400" b="0" i="0" dirty="0">
                <a:latin typeface="Arial" panose="020B0604020202020204" pitchFamily="34" charset="0"/>
              </a:rPr>
              <a:t>and that masks a complex implementation detail.</a:t>
            </a:r>
          </a:p>
          <a:p>
            <a:pPr eaLnBrk="1" hangingPunct="1">
              <a:spcBef>
                <a:spcPct val="20000"/>
              </a:spcBef>
            </a:pPr>
            <a:endParaRPr lang="en-US" altLang="en-US" sz="2400" b="0" i="0"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86019"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8602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Equivalent Function Headers</a:t>
            </a:r>
          </a:p>
        </p:txBody>
      </p:sp>
      <p:sp>
        <p:nvSpPr>
          <p:cNvPr id="1079300" name="Rectangle 4"/>
          <p:cNvSpPr>
            <a:spLocks noChangeArrowheads="1"/>
          </p:cNvSpPr>
          <p:nvPr/>
        </p:nvSpPr>
        <p:spPr bwMode="auto">
          <a:xfrm>
            <a:off x="365125" y="893763"/>
            <a:ext cx="81343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a:latin typeface="Arial" panose="020B0604020202020204" pitchFamily="34" charset="0"/>
              </a:rPr>
              <a:t>That masked complex implementation detail:</a:t>
            </a:r>
          </a:p>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i="0" dirty="0"/>
              <a:t>double sum(double* a, </a:t>
            </a:r>
            <a:r>
              <a:rPr lang="en-US" altLang="en-US" sz="2400" i="0" dirty="0" err="1"/>
              <a:t>int</a:t>
            </a:r>
            <a:r>
              <a:rPr lang="en-US" altLang="en-US" sz="2400" i="0" dirty="0"/>
              <a:t> size)</a:t>
            </a:r>
          </a:p>
          <a:p>
            <a:pPr algn="ctr" eaLnBrk="1" hangingPunct="1">
              <a:spcBef>
                <a:spcPct val="20000"/>
              </a:spcBef>
            </a:pPr>
            <a:r>
              <a:rPr lang="en-US" altLang="en-US" sz="2400" b="0" i="0" dirty="0">
                <a:latin typeface="Arial" panose="020B0604020202020204" pitchFamily="34" charset="0"/>
              </a:rPr>
              <a:t>is how we </a:t>
            </a:r>
            <a:r>
              <a:rPr lang="en-US" altLang="en-US" sz="2400" b="0" dirty="0">
                <a:latin typeface="Arial" panose="020B0604020202020204" pitchFamily="34" charset="0"/>
              </a:rPr>
              <a:t>should</a:t>
            </a:r>
            <a:r>
              <a:rPr lang="en-US" altLang="en-US" sz="2400" b="0" i="0" dirty="0">
                <a:latin typeface="Arial" panose="020B0604020202020204" pitchFamily="34" charset="0"/>
              </a:rPr>
              <a:t> define the first parameter</a:t>
            </a:r>
          </a:p>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a:latin typeface="Arial" panose="020B0604020202020204" pitchFamily="34" charset="0"/>
              </a:rPr>
              <a:t>but</a:t>
            </a:r>
          </a:p>
          <a:p>
            <a:pPr algn="ctr" eaLnBrk="1" hangingPunct="1">
              <a:spcBef>
                <a:spcPct val="20000"/>
              </a:spcBef>
            </a:pPr>
            <a:r>
              <a:rPr lang="en-US" altLang="en-US" sz="2400" i="0" dirty="0"/>
              <a:t>double sum(double a[], </a:t>
            </a:r>
            <a:r>
              <a:rPr lang="en-US" altLang="en-US" sz="2400" i="0" dirty="0" err="1"/>
              <a:t>int</a:t>
            </a:r>
            <a:r>
              <a:rPr lang="en-US" altLang="en-US" sz="2400" i="0" dirty="0"/>
              <a:t> size)</a:t>
            </a:r>
            <a:endParaRPr lang="en-US" altLang="en-US" sz="1800" i="0" dirty="0"/>
          </a:p>
          <a:p>
            <a:pPr algn="ctr" eaLnBrk="1" hangingPunct="1">
              <a:spcBef>
                <a:spcPct val="20000"/>
              </a:spcBef>
            </a:pPr>
            <a:r>
              <a:rPr lang="en-US" altLang="en-US" sz="2400" b="0" i="0" dirty="0">
                <a:latin typeface="Arial" panose="020B0604020202020204" pitchFamily="34" charset="0"/>
              </a:rPr>
              <a:t>looks a lot more like we are passing an array.</a:t>
            </a:r>
          </a:p>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b="0" i="0" dirty="0">
                <a:latin typeface="Arial" panose="020B0604020202020204" pitchFamily="34"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89091"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89092"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Using a Pointer to Step Through an Array</a:t>
            </a:r>
          </a:p>
        </p:txBody>
      </p:sp>
      <p:sp>
        <p:nvSpPr>
          <p:cNvPr id="89093" name="Rectangle 4"/>
          <p:cNvSpPr>
            <a:spLocks noChangeArrowheads="1"/>
          </p:cNvSpPr>
          <p:nvPr/>
        </p:nvSpPr>
        <p:spPr bwMode="auto">
          <a:xfrm>
            <a:off x="142875" y="838200"/>
            <a:ext cx="9001125"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With pointer arithmetic, we can step through an array without using the braces </a:t>
            </a:r>
            <a:r>
              <a:rPr lang="en-US" altLang="en-US" sz="2400" b="0" i="0" dirty="0">
                <a:cs typeface="Courier New" panose="02070309020205020404" pitchFamily="49" charset="0"/>
              </a:rPr>
              <a:t>[ ]:</a:t>
            </a:r>
          </a:p>
          <a:p>
            <a:pPr eaLnBrk="1" hangingPunct="1">
              <a:spcBef>
                <a:spcPct val="20000"/>
              </a:spcBef>
            </a:pPr>
            <a:endParaRPr lang="en-US" altLang="en-US" sz="1200" b="0" i="0" dirty="0">
              <a:latin typeface="Arial" panose="020B0604020202020204" pitchFamily="34" charset="0"/>
            </a:endParaRPr>
          </a:p>
          <a:p>
            <a:pPr eaLnBrk="1" hangingPunct="1">
              <a:lnSpc>
                <a:spcPct val="75000"/>
              </a:lnSpc>
              <a:spcBef>
                <a:spcPct val="20000"/>
              </a:spcBef>
            </a:pPr>
            <a:r>
              <a:rPr lang="en-US" altLang="en-US" sz="2400" i="0" dirty="0"/>
              <a:t>double sum(double* a, </a:t>
            </a:r>
            <a:r>
              <a:rPr lang="en-US" altLang="en-US" sz="2400" i="0" dirty="0" err="1"/>
              <a:t>int</a:t>
            </a:r>
            <a:r>
              <a:rPr lang="en-US" altLang="en-US" sz="2400" i="0" dirty="0"/>
              <a:t> size)</a:t>
            </a:r>
          </a:p>
          <a:p>
            <a:pPr eaLnBrk="1" hangingPunct="1">
              <a:lnSpc>
                <a:spcPct val="75000"/>
              </a:lnSpc>
              <a:spcBef>
                <a:spcPct val="20000"/>
              </a:spcBef>
            </a:pPr>
            <a:r>
              <a:rPr lang="en-US" altLang="en-US" sz="2400" i="0" dirty="0"/>
              <a:t>{</a:t>
            </a:r>
          </a:p>
          <a:p>
            <a:pPr eaLnBrk="1" hangingPunct="1">
              <a:lnSpc>
                <a:spcPct val="75000"/>
              </a:lnSpc>
              <a:spcBef>
                <a:spcPct val="20000"/>
              </a:spcBef>
            </a:pPr>
            <a:r>
              <a:rPr lang="en-US" altLang="en-US" sz="2400" i="0" dirty="0"/>
              <a:t>   double total = 0;</a:t>
            </a:r>
          </a:p>
          <a:p>
            <a:pPr eaLnBrk="1" hangingPunct="1">
              <a:lnSpc>
                <a:spcPct val="75000"/>
              </a:lnSpc>
              <a:spcBef>
                <a:spcPct val="20000"/>
              </a:spcBef>
            </a:pPr>
            <a:r>
              <a:rPr lang="en-US" altLang="en-US" sz="2400" i="0" dirty="0"/>
              <a:t>   double* p = a;</a:t>
            </a:r>
          </a:p>
          <a:p>
            <a:pPr eaLnBrk="1" hangingPunct="1">
              <a:lnSpc>
                <a:spcPct val="75000"/>
              </a:lnSpc>
              <a:spcBef>
                <a:spcPct val="20000"/>
              </a:spcBef>
            </a:pPr>
            <a:r>
              <a:rPr lang="en-US" altLang="en-US" sz="2400" i="0" dirty="0"/>
              <a:t>   // p starts at the beginning of the array</a:t>
            </a:r>
          </a:p>
          <a:p>
            <a:pPr eaLnBrk="1" hangingPunct="1">
              <a:lnSpc>
                <a:spcPct val="75000"/>
              </a:lnSpc>
              <a:spcBef>
                <a:spcPct val="20000"/>
              </a:spcBef>
            </a:pPr>
            <a:r>
              <a:rPr lang="en-US" altLang="en-US" sz="2400" i="0" dirty="0"/>
              <a:t>   for (</a:t>
            </a:r>
            <a:r>
              <a:rPr lang="en-US" altLang="en-US" sz="2400" i="0" dirty="0" err="1"/>
              <a:t>int</a:t>
            </a:r>
            <a:r>
              <a:rPr lang="en-US" altLang="en-US" sz="2400" i="0" dirty="0"/>
              <a:t> </a:t>
            </a:r>
            <a:r>
              <a:rPr lang="en-US" altLang="en-US" sz="2400" i="0" dirty="0" err="1"/>
              <a:t>i</a:t>
            </a:r>
            <a:r>
              <a:rPr lang="en-US" altLang="en-US" sz="2400" i="0" dirty="0"/>
              <a:t> = 0; </a:t>
            </a:r>
            <a:r>
              <a:rPr lang="en-US" altLang="en-US" sz="2400" i="0" dirty="0" err="1"/>
              <a:t>i</a:t>
            </a:r>
            <a:r>
              <a:rPr lang="en-US" altLang="en-US" sz="2400" i="0" dirty="0"/>
              <a:t> &lt; size; </a:t>
            </a:r>
            <a:r>
              <a:rPr lang="en-US" altLang="en-US" sz="2400" i="0" dirty="0" err="1"/>
              <a:t>i</a:t>
            </a:r>
            <a:r>
              <a:rPr lang="en-US" altLang="en-US" sz="2400" i="0" dirty="0"/>
              <a:t>++)</a:t>
            </a:r>
          </a:p>
          <a:p>
            <a:pPr eaLnBrk="1" hangingPunct="1">
              <a:lnSpc>
                <a:spcPct val="75000"/>
              </a:lnSpc>
              <a:spcBef>
                <a:spcPct val="20000"/>
              </a:spcBef>
            </a:pPr>
            <a:r>
              <a:rPr lang="en-US" altLang="en-US" sz="2400" i="0" dirty="0"/>
              <a:t>   {</a:t>
            </a:r>
          </a:p>
          <a:p>
            <a:pPr eaLnBrk="1" hangingPunct="1">
              <a:lnSpc>
                <a:spcPct val="75000"/>
              </a:lnSpc>
              <a:spcBef>
                <a:spcPct val="20000"/>
              </a:spcBef>
            </a:pPr>
            <a:r>
              <a:rPr lang="en-US" altLang="en-US" sz="2400" i="0" dirty="0"/>
              <a:t>      total = total + *p;</a:t>
            </a:r>
          </a:p>
          <a:p>
            <a:pPr eaLnBrk="1" hangingPunct="1">
              <a:lnSpc>
                <a:spcPct val="75000"/>
              </a:lnSpc>
              <a:spcBef>
                <a:spcPct val="20000"/>
              </a:spcBef>
            </a:pPr>
            <a:r>
              <a:rPr lang="en-US" altLang="en-US" sz="2400" i="0" dirty="0"/>
              <a:t>      // Add the value to which p points</a:t>
            </a:r>
          </a:p>
          <a:p>
            <a:pPr eaLnBrk="1" hangingPunct="1">
              <a:lnSpc>
                <a:spcPct val="75000"/>
              </a:lnSpc>
              <a:spcBef>
                <a:spcPct val="20000"/>
              </a:spcBef>
            </a:pPr>
            <a:r>
              <a:rPr lang="en-US" altLang="en-US" sz="2400" i="0" dirty="0"/>
              <a:t>      p++;</a:t>
            </a:r>
          </a:p>
          <a:p>
            <a:pPr eaLnBrk="1" hangingPunct="1">
              <a:lnSpc>
                <a:spcPct val="75000"/>
              </a:lnSpc>
              <a:spcBef>
                <a:spcPct val="20000"/>
              </a:spcBef>
            </a:pPr>
            <a:r>
              <a:rPr lang="en-US" altLang="en-US" sz="2400" i="0" dirty="0"/>
              <a:t>      // Advance p to the next array element</a:t>
            </a:r>
          </a:p>
          <a:p>
            <a:pPr eaLnBrk="1" hangingPunct="1">
              <a:lnSpc>
                <a:spcPct val="75000"/>
              </a:lnSpc>
              <a:spcBef>
                <a:spcPct val="20000"/>
              </a:spcBef>
            </a:pPr>
            <a:r>
              <a:rPr lang="en-US" altLang="en-US" sz="2400" i="0" dirty="0"/>
              <a:t>   }</a:t>
            </a:r>
          </a:p>
          <a:p>
            <a:pPr eaLnBrk="1" hangingPunct="1">
              <a:lnSpc>
                <a:spcPct val="75000"/>
              </a:lnSpc>
              <a:spcBef>
                <a:spcPct val="20000"/>
              </a:spcBef>
            </a:pPr>
            <a:r>
              <a:rPr lang="en-US" altLang="en-US" sz="2400" i="0" dirty="0"/>
              <a:t>   return total;</a:t>
            </a:r>
          </a:p>
          <a:p>
            <a:pPr eaLnBrk="1" hangingPunct="1">
              <a:lnSpc>
                <a:spcPct val="75000"/>
              </a:lnSpc>
              <a:spcBef>
                <a:spcPct val="20000"/>
              </a:spcBef>
            </a:pPr>
            <a:r>
              <a:rPr lang="en-US" altLang="en-US" sz="2400" i="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447314" cy="533400"/>
          </a:xfrm>
        </p:spPr>
        <p:txBody>
          <a:bodyPr/>
          <a:lstStyle/>
          <a:p>
            <a:r>
              <a:rPr lang="en-US" dirty="0"/>
              <a:t>Common Error: Returning a Pointer to a Local Variable</a:t>
            </a:r>
          </a:p>
        </p:txBody>
      </p:sp>
      <p:sp>
        <p:nvSpPr>
          <p:cNvPr id="3" name="Content Placeholder 2"/>
          <p:cNvSpPr>
            <a:spLocks noGrp="1"/>
          </p:cNvSpPr>
          <p:nvPr>
            <p:ph idx="1"/>
          </p:nvPr>
        </p:nvSpPr>
        <p:spPr>
          <a:xfrm>
            <a:off x="355600" y="931409"/>
            <a:ext cx="8229600" cy="4525962"/>
          </a:xfrm>
        </p:spPr>
        <p:txBody>
          <a:bodyPr/>
          <a:lstStyle/>
          <a:p>
            <a:pPr marL="0" indent="0">
              <a:buNone/>
            </a:pPr>
            <a:r>
              <a:rPr lang="en-US" sz="2400" dirty="0"/>
              <a:t>Consider this bogus function that tries to return a pointer to an array containing two elements, the first and the last values of an array:</a:t>
            </a:r>
          </a:p>
          <a:p>
            <a:pPr marL="0" indent="0">
              <a:buNone/>
            </a:pPr>
            <a:endParaRPr lang="en-US" sz="2000" dirty="0"/>
          </a:p>
          <a:p>
            <a:pPr marL="0" indent="0">
              <a:buNone/>
            </a:pPr>
            <a:r>
              <a:rPr lang="en-US" sz="2000" dirty="0">
                <a:latin typeface="Courier New" panose="02070309020205020404" pitchFamily="49" charset="0"/>
                <a:cs typeface="Courier New" panose="02070309020205020404" pitchFamily="49" charset="0"/>
              </a:rPr>
              <a:t>double* </a:t>
            </a:r>
            <a:r>
              <a:rPr lang="en-US" sz="2000" dirty="0" err="1">
                <a:latin typeface="Courier New" panose="02070309020205020404" pitchFamily="49" charset="0"/>
                <a:cs typeface="Courier New" panose="02070309020205020404" pitchFamily="49" charset="0"/>
              </a:rPr>
              <a:t>firstlast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double values[],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size)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double result[2];</a:t>
            </a:r>
          </a:p>
          <a:p>
            <a:pPr marL="0" indent="0">
              <a:buNone/>
            </a:pPr>
            <a:r>
              <a:rPr lang="en-US" sz="2000" dirty="0">
                <a:latin typeface="Courier New" panose="02070309020205020404" pitchFamily="49" charset="0"/>
                <a:cs typeface="Courier New" panose="02070309020205020404" pitchFamily="49" charset="0"/>
              </a:rPr>
              <a:t>   result[0] = values[0]; </a:t>
            </a:r>
          </a:p>
          <a:p>
            <a:pPr marL="0" indent="0">
              <a:buNone/>
            </a:pPr>
            <a:r>
              <a:rPr lang="en-US" sz="2000" dirty="0">
                <a:latin typeface="Courier New" panose="02070309020205020404" pitchFamily="49" charset="0"/>
                <a:cs typeface="Courier New" panose="02070309020205020404" pitchFamily="49" charset="0"/>
              </a:rPr>
              <a:t>   result[1] = values[size - 1]; </a:t>
            </a:r>
          </a:p>
          <a:p>
            <a:pPr marL="0" indent="0">
              <a:buNone/>
            </a:pPr>
            <a:r>
              <a:rPr lang="en-US" sz="2000" dirty="0">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return result; // Error! Points to a local array // that will evaporate as this function returns</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656820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Pointer Return Error</a:t>
            </a:r>
          </a:p>
        </p:txBody>
      </p:sp>
      <p:sp>
        <p:nvSpPr>
          <p:cNvPr id="3" name="Content Placeholder 2"/>
          <p:cNvSpPr>
            <a:spLocks noGrp="1"/>
          </p:cNvSpPr>
          <p:nvPr>
            <p:ph idx="1"/>
          </p:nvPr>
        </p:nvSpPr>
        <p:spPr>
          <a:xfrm>
            <a:off x="341086" y="1003980"/>
            <a:ext cx="8229600" cy="4525962"/>
          </a:xfrm>
        </p:spPr>
        <p:txBody>
          <a:bodyPr/>
          <a:lstStyle/>
          <a:p>
            <a:pPr marL="0" indent="0">
              <a:buNone/>
            </a:pPr>
            <a:r>
              <a:rPr lang="en-US" sz="2000" dirty="0"/>
              <a:t>The local variable </a:t>
            </a:r>
          </a:p>
          <a:p>
            <a:pPr marL="400050" lvl="1" indent="0">
              <a:buNone/>
            </a:pPr>
            <a:r>
              <a:rPr lang="en-US" sz="2000" b="1" dirty="0">
                <a:latin typeface="Courier New" panose="02070309020205020404" pitchFamily="49" charset="0"/>
                <a:cs typeface="Courier New" panose="02070309020205020404" pitchFamily="49" charset="0"/>
              </a:rPr>
              <a:t>double result[2];</a:t>
            </a:r>
          </a:p>
          <a:p>
            <a:pPr marL="0" indent="0">
              <a:buNone/>
            </a:pPr>
            <a:r>
              <a:rPr lang="en-US" sz="2000" dirty="0"/>
              <a:t>no longer exists when the function exits. Its contents will soon be overwritten by other function calls.</a:t>
            </a:r>
          </a:p>
          <a:p>
            <a:pPr marL="0" indent="0">
              <a:buNone/>
            </a:pPr>
            <a:endParaRPr lang="en-US" sz="2000" dirty="0"/>
          </a:p>
          <a:p>
            <a:pPr marL="0" indent="0">
              <a:buNone/>
            </a:pPr>
            <a:r>
              <a:rPr lang="en-US" sz="2000" dirty="0"/>
              <a:t>You can solve this problem by passing an array to hold the answer:</a:t>
            </a:r>
          </a:p>
          <a:p>
            <a:pPr marL="0" indent="0">
              <a:buNone/>
            </a:pP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firstlast</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const</a:t>
            </a:r>
            <a:r>
              <a:rPr lang="en-US" sz="2000" b="1" dirty="0">
                <a:latin typeface="Courier New" panose="02070309020205020404" pitchFamily="49" charset="0"/>
                <a:cs typeface="Courier New" panose="02070309020205020404" pitchFamily="49" charset="0"/>
              </a:rPr>
              <a:t> double values[],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size, </a:t>
            </a:r>
            <a:r>
              <a:rPr lang="en-US" sz="2000" b="1" u="sng" dirty="0">
                <a:solidFill>
                  <a:srgbClr val="FF0000"/>
                </a:solidFill>
                <a:latin typeface="Courier New" panose="02070309020205020404" pitchFamily="49" charset="0"/>
                <a:cs typeface="Courier New" panose="02070309020205020404" pitchFamily="49" charset="0"/>
              </a:rPr>
              <a:t>double result[]</a:t>
            </a: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result[0] = values[0]; </a:t>
            </a:r>
          </a:p>
          <a:p>
            <a:pPr marL="0" indent="0">
              <a:buNone/>
            </a:pPr>
            <a:r>
              <a:rPr lang="en-US" sz="2000" b="1" dirty="0">
                <a:latin typeface="Courier New" panose="02070309020205020404" pitchFamily="49" charset="0"/>
                <a:cs typeface="Courier New" panose="02070309020205020404" pitchFamily="49" charset="0"/>
              </a:rPr>
              <a:t>   result[1] = values[size - 1];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cs typeface="Courier New" panose="02070309020205020404" pitchFamily="49" charset="0"/>
              </a:rPr>
              <a:t>An alternative fix is to dynamically allocate the </a:t>
            </a:r>
            <a:r>
              <a:rPr lang="en-US" sz="2000" b="1" dirty="0">
                <a:latin typeface="Courier New" panose="02070309020205020404" pitchFamily="49" charset="0"/>
                <a:cs typeface="Courier New" panose="02070309020205020404" pitchFamily="49" charset="0"/>
              </a:rPr>
              <a:t>result[] </a:t>
            </a:r>
            <a:r>
              <a:rPr lang="en-US" sz="2000" b="1" dirty="0">
                <a:cs typeface="Courier New" panose="02070309020205020404" pitchFamily="49" charset="0"/>
              </a:rPr>
              <a:t>array in the function using the </a:t>
            </a:r>
            <a:r>
              <a:rPr lang="en-US" sz="2000" b="1" dirty="0">
                <a:latin typeface="Courier New" panose="02070309020205020404" pitchFamily="49" charset="0"/>
                <a:cs typeface="Courier New" panose="02070309020205020404" pitchFamily="49" charset="0"/>
              </a:rPr>
              <a:t>new</a:t>
            </a:r>
            <a:r>
              <a:rPr lang="en-US" sz="2000" b="1" dirty="0">
                <a:cs typeface="Courier New" panose="02070309020205020404" pitchFamily="49" charset="0"/>
              </a:rPr>
              <a:t> keyword, but we’ll save that for later in the chapter.</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38888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107523"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10752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Program Clearly, Not Cleverly</a:t>
            </a:r>
          </a:p>
        </p:txBody>
      </p:sp>
      <p:sp>
        <p:nvSpPr>
          <p:cNvPr id="1142788" name="Rectangle 4"/>
          <p:cNvSpPr>
            <a:spLocks noChangeArrowheads="1"/>
          </p:cNvSpPr>
          <p:nvPr/>
        </p:nvSpPr>
        <p:spPr bwMode="auto">
          <a:xfrm>
            <a:off x="0" y="830263"/>
            <a:ext cx="8894763"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endParaRPr lang="en-US" altLang="en-US" sz="2400" i="0" dirty="0"/>
          </a:p>
          <a:p>
            <a:pPr eaLnBrk="1" hangingPunct="1">
              <a:spcBef>
                <a:spcPct val="20000"/>
              </a:spcBef>
            </a:pPr>
            <a:r>
              <a:rPr lang="en-US" altLang="en-US" sz="2400" i="0" dirty="0"/>
              <a:t>  </a:t>
            </a:r>
            <a:r>
              <a:rPr lang="en-US" altLang="en-US" sz="2400" b="0" i="0" dirty="0">
                <a:latin typeface="Arial" panose="020B0604020202020204" pitchFamily="34" charset="0"/>
              </a:rPr>
              <a:t>Some programmers take pride in minimizing the number of instructions, even if the resulting code is hard to understand.</a:t>
            </a:r>
          </a:p>
          <a:p>
            <a:pPr eaLnBrk="1" hangingPunct="1">
              <a:spcBef>
                <a:spcPct val="20000"/>
              </a:spcBef>
            </a:pPr>
            <a:r>
              <a:rPr lang="en-US" altLang="en-US" sz="2400" i="0" dirty="0"/>
              <a:t>		while (size &gt; 0)</a:t>
            </a:r>
          </a:p>
          <a:p>
            <a:pPr eaLnBrk="1" hangingPunct="1">
              <a:lnSpc>
                <a:spcPct val="75000"/>
              </a:lnSpc>
              <a:spcBef>
                <a:spcPct val="20000"/>
              </a:spcBef>
            </a:pPr>
            <a:r>
              <a:rPr lang="en-US" altLang="en-US" sz="2400" i="0" dirty="0"/>
              <a:t>      {</a:t>
            </a:r>
          </a:p>
          <a:p>
            <a:pPr eaLnBrk="1" hangingPunct="1">
              <a:lnSpc>
                <a:spcPct val="75000"/>
              </a:lnSpc>
              <a:spcBef>
                <a:spcPct val="20000"/>
              </a:spcBef>
            </a:pPr>
            <a:r>
              <a:rPr lang="en-US" altLang="en-US" sz="2400" i="0" dirty="0"/>
              <a:t>         total = total + *p;</a:t>
            </a:r>
          </a:p>
          <a:p>
            <a:pPr eaLnBrk="1" hangingPunct="1">
              <a:lnSpc>
                <a:spcPct val="75000"/>
              </a:lnSpc>
              <a:spcBef>
                <a:spcPct val="20000"/>
              </a:spcBef>
            </a:pPr>
            <a:r>
              <a:rPr lang="en-US" altLang="en-US" sz="2400" i="0" dirty="0"/>
              <a:t>         p++;</a:t>
            </a:r>
          </a:p>
          <a:p>
            <a:pPr eaLnBrk="1" hangingPunct="1">
              <a:lnSpc>
                <a:spcPct val="75000"/>
              </a:lnSpc>
              <a:spcBef>
                <a:spcPct val="20000"/>
              </a:spcBef>
            </a:pPr>
            <a:r>
              <a:rPr lang="en-US" altLang="en-US" sz="2400" i="0" dirty="0"/>
              <a:t>         size--;</a:t>
            </a:r>
          </a:p>
          <a:p>
            <a:pPr eaLnBrk="1" hangingPunct="1">
              <a:lnSpc>
                <a:spcPct val="75000"/>
              </a:lnSpc>
              <a:spcBef>
                <a:spcPct val="20000"/>
              </a:spcBef>
            </a:pPr>
            <a:r>
              <a:rPr lang="en-US" altLang="en-US" sz="2400" i="0" dirty="0"/>
              <a:t>      }</a:t>
            </a:r>
          </a:p>
          <a:p>
            <a:pPr eaLnBrk="1" hangingPunct="1">
              <a:lnSpc>
                <a:spcPct val="75000"/>
              </a:lnSpc>
              <a:spcBef>
                <a:spcPct val="20000"/>
              </a:spcBef>
            </a:pPr>
            <a:endParaRPr lang="en-US" altLang="en-US" sz="2400" b="0" i="0" dirty="0">
              <a:latin typeface="Arial" panose="020B0604020202020204" pitchFamily="34" charset="0"/>
            </a:endParaRPr>
          </a:p>
          <a:p>
            <a:pPr eaLnBrk="1" hangingPunct="1">
              <a:lnSpc>
                <a:spcPct val="75000"/>
              </a:lnSpc>
              <a:spcBef>
                <a:spcPct val="20000"/>
              </a:spcBef>
            </a:pPr>
            <a:r>
              <a:rPr lang="en-US" altLang="en-US" sz="2400" b="0" i="0" dirty="0">
                <a:latin typeface="Arial" panose="020B0604020202020204" pitchFamily="34" charset="0"/>
              </a:rPr>
              <a:t>      could be written as:</a:t>
            </a:r>
          </a:p>
          <a:p>
            <a:pPr eaLnBrk="1" hangingPunct="1">
              <a:lnSpc>
                <a:spcPct val="75000"/>
              </a:lnSpc>
              <a:spcBef>
                <a:spcPct val="20000"/>
              </a:spcBef>
            </a:pPr>
            <a:r>
              <a:rPr lang="en-US" altLang="en-US" sz="2400" i="0" dirty="0"/>
              <a:t>      while (size-- &gt; 0)</a:t>
            </a:r>
          </a:p>
          <a:p>
            <a:pPr eaLnBrk="1" hangingPunct="1">
              <a:lnSpc>
                <a:spcPct val="75000"/>
              </a:lnSpc>
              <a:spcBef>
                <a:spcPct val="20000"/>
              </a:spcBef>
            </a:pPr>
            <a:r>
              <a:rPr lang="en-US" altLang="en-US" sz="2400" i="0" dirty="0"/>
              <a:t>          total = total + *p++;</a:t>
            </a:r>
          </a:p>
          <a:p>
            <a:pPr eaLnBrk="1" hangingPunct="1">
              <a:lnSpc>
                <a:spcPct val="75000"/>
              </a:lnSpc>
              <a:spcBef>
                <a:spcPct val="20000"/>
              </a:spcBef>
            </a:pPr>
            <a:endParaRPr lang="en-US" altLang="en-US" sz="2400" b="0" i="0" u="sng" dirty="0">
              <a:latin typeface="Arial" panose="020B0604020202020204" pitchFamily="34" charset="0"/>
            </a:endParaRPr>
          </a:p>
          <a:p>
            <a:pPr eaLnBrk="1" hangingPunct="1">
              <a:lnSpc>
                <a:spcPct val="75000"/>
              </a:lnSpc>
              <a:spcBef>
                <a:spcPct val="20000"/>
              </a:spcBef>
            </a:pPr>
            <a:r>
              <a:rPr lang="en-US" altLang="en-US" sz="2400" b="0" i="0" dirty="0">
                <a:latin typeface="Arial" panose="020B0604020202020204" pitchFamily="34" charset="0"/>
              </a:rPr>
              <a:t>						       Ah, so much better?</a:t>
            </a:r>
            <a:br>
              <a:rPr lang="en-US" altLang="en-US" sz="2400" b="0" i="0" dirty="0">
                <a:latin typeface="Arial" panose="020B0604020202020204" pitchFamily="34" charset="0"/>
              </a:rPr>
            </a:br>
            <a:endParaRPr lang="en-US" altLang="en-US" sz="2400" b="0" i="0" dirty="0">
              <a:latin typeface="Arial" panose="020B0604020202020204" pitchFamily="34" charset="0"/>
            </a:endParaRPr>
          </a:p>
          <a:p>
            <a:pPr algn="ctr" eaLnBrk="1" hangingPunct="1">
              <a:spcBef>
                <a:spcPct val="20000"/>
              </a:spcBef>
            </a:pPr>
            <a:endParaRPr lang="en-US" altLang="en-US" sz="2400" b="0" i="0"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108547" name="Rectangle 2"/>
          <p:cNvSpPr>
            <a:spLocks noGrp="1" noChangeArrowheads="1"/>
          </p:cNvSpPr>
          <p:nvPr>
            <p:ph type="body" idx="1"/>
          </p:nvPr>
        </p:nvSpPr>
        <p:spPr>
          <a:xfrm>
            <a:off x="87313" y="815975"/>
            <a:ext cx="8893175" cy="5465763"/>
          </a:xfrm>
        </p:spPr>
        <p:txBody>
          <a:bodyPr/>
          <a:lstStyle/>
          <a:p>
            <a:pPr algn="ctr" eaLnBrk="1" hangingPunct="1">
              <a:buFontTx/>
              <a:buNone/>
            </a:pPr>
            <a:r>
              <a:rPr lang="en-US" altLang="en-US"/>
              <a:t>    </a:t>
            </a:r>
            <a:endParaRPr lang="en-US" altLang="en-US" b="1">
              <a:latin typeface="Courier New" panose="02070309020205020404" pitchFamily="49" charset="0"/>
            </a:endParaRPr>
          </a:p>
        </p:txBody>
      </p:sp>
      <p:sp>
        <p:nvSpPr>
          <p:cNvPr id="10854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Program Clearly</a:t>
            </a:r>
          </a:p>
        </p:txBody>
      </p:sp>
      <p:sp>
        <p:nvSpPr>
          <p:cNvPr id="1143812" name="Rectangle 4"/>
          <p:cNvSpPr>
            <a:spLocks noChangeArrowheads="1"/>
          </p:cNvSpPr>
          <p:nvPr/>
        </p:nvSpPr>
        <p:spPr bwMode="auto">
          <a:xfrm>
            <a:off x="0" y="830263"/>
            <a:ext cx="8894763" cy="5465762"/>
          </a:xfrm>
          <a:prstGeom prst="rect">
            <a:avLst/>
          </a:prstGeom>
          <a:noFill/>
          <a:ln w="9525">
            <a:noFill/>
            <a:miter lim="800000"/>
            <a:headEnd/>
            <a:tailEnd/>
          </a:ln>
          <a:effec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r>
              <a:rPr lang="en-US" altLang="en-US" sz="2400" i="0" dirty="0"/>
              <a:t>  </a:t>
            </a:r>
            <a:r>
              <a:rPr lang="en-US" altLang="en-US" sz="2400" b="0" i="0" dirty="0">
                <a:latin typeface="Arial" panose="020B0604020202020204" pitchFamily="34" charset="0"/>
              </a:rPr>
              <a:t>Please do not use such terse programming style.</a:t>
            </a:r>
          </a:p>
          <a:p>
            <a:pPr algn="ctr" eaLnBrk="1" hangingPunct="1">
              <a:spcBef>
                <a:spcPct val="20000"/>
              </a:spcBef>
            </a:pPr>
            <a:endParaRPr lang="en-US" altLang="en-US" sz="2400" i="0" dirty="0"/>
          </a:p>
          <a:p>
            <a:pPr algn="ctr" eaLnBrk="1" hangingPunct="1">
              <a:spcBef>
                <a:spcPct val="20000"/>
              </a:spcBef>
            </a:pPr>
            <a:r>
              <a:rPr lang="en-US" altLang="en-US" sz="2400" i="0" dirty="0"/>
              <a:t> </a:t>
            </a:r>
            <a:r>
              <a:rPr lang="en-US" altLang="en-US" sz="2400" b="0" i="0" dirty="0">
                <a:latin typeface="Arial" panose="020B0604020202020204" pitchFamily="34" charset="0"/>
              </a:rPr>
              <a:t>Your job as a programmer is not to dazzle other programmers with your cleverness,</a:t>
            </a:r>
            <a:br>
              <a:rPr lang="en-US" altLang="en-US" sz="2400" b="0" i="0" dirty="0">
                <a:latin typeface="Arial" panose="020B0604020202020204" pitchFamily="34" charset="0"/>
              </a:rPr>
            </a:br>
            <a:r>
              <a:rPr lang="en-US" altLang="en-US" sz="2400" b="0" i="0" dirty="0">
                <a:latin typeface="Arial" panose="020B0604020202020204" pitchFamily="34" charset="0"/>
              </a:rPr>
              <a:t>but to write code that is easy to understand and maintain.</a:t>
            </a:r>
          </a:p>
          <a:p>
            <a:pPr algn="ct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	For example, does </a:t>
            </a:r>
          </a:p>
          <a:p>
            <a:pPr algn="ctr" eaLnBrk="1" hangingPunct="1">
              <a:spcBef>
                <a:spcPct val="20000"/>
              </a:spcBef>
            </a:pPr>
            <a:r>
              <a:rPr lang="en-US" altLang="en-US" sz="2400" i="0" dirty="0"/>
              <a:t>*p++;</a:t>
            </a:r>
          </a:p>
          <a:p>
            <a:pPr indent="0" eaLnBrk="1" hangingPunct="1">
              <a:spcBef>
                <a:spcPct val="20000"/>
              </a:spcBef>
            </a:pPr>
            <a:r>
              <a:rPr lang="en-US" altLang="en-US" sz="2400" b="0" i="0" dirty="0">
                <a:latin typeface="Arial" panose="020B0604020202020204" pitchFamily="34" charset="0"/>
              </a:rPr>
              <a:t>mean increment the data that </a:t>
            </a:r>
            <a:r>
              <a:rPr lang="en-US" altLang="en-US" sz="2400" b="0" i="0" dirty="0">
                <a:cs typeface="Courier New" panose="02070309020205020404" pitchFamily="49" charset="0"/>
              </a:rPr>
              <a:t>p</a:t>
            </a:r>
            <a:r>
              <a:rPr lang="en-US" altLang="en-US" sz="2400" b="0" i="0" dirty="0">
                <a:latin typeface="Arial" panose="020B0604020202020204" pitchFamily="34" charset="0"/>
              </a:rPr>
              <a:t> points to, or increment the pointer address?  Does it the increment happen before or after the data is accessed?  You and the compiler may remember the rules for that syntax, but readers of your code might not.</a:t>
            </a:r>
          </a:p>
          <a:p>
            <a:pPr algn="ctr" eaLnBrk="1" hangingPunct="1">
              <a:spcBef>
                <a:spcPct val="20000"/>
              </a:spcBef>
            </a:pPr>
            <a:endParaRPr lang="en-US" altLang="en-US" sz="2400" b="0" i="0"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595360" cy="533400"/>
          </a:xfrm>
        </p:spPr>
        <p:txBody>
          <a:bodyPr/>
          <a:lstStyle/>
          <a:p>
            <a:r>
              <a:rPr lang="en-US" dirty="0"/>
              <a:t>Constant Pointers for Read-Only Variables and Arrays</a:t>
            </a:r>
          </a:p>
        </p:txBody>
      </p:sp>
      <p:sp>
        <p:nvSpPr>
          <p:cNvPr id="3" name="Content Placeholder 2"/>
          <p:cNvSpPr>
            <a:spLocks noGrp="1"/>
          </p:cNvSpPr>
          <p:nvPr>
            <p:ph idx="1"/>
          </p:nvPr>
        </p:nvSpPr>
        <p:spPr>
          <a:xfrm>
            <a:off x="365760" y="940118"/>
            <a:ext cx="8229600" cy="4525962"/>
          </a:xfrm>
        </p:spPr>
        <p:txBody>
          <a:bodyPr/>
          <a:lstStyle/>
          <a:p>
            <a:pPr marL="0" indent="0">
              <a:buNone/>
            </a:pPr>
            <a:r>
              <a:rPr lang="en-US" sz="2000" dirty="0"/>
              <a:t>A constant pointer:</a:t>
            </a:r>
          </a:p>
          <a:p>
            <a:pPr marL="0" indent="0">
              <a:buNone/>
            </a:pPr>
            <a:r>
              <a:rPr lang="en-US" sz="2000" dirty="0"/>
              <a:t>	</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double* p = &amp;balance;</a:t>
            </a:r>
          </a:p>
          <a:p>
            <a:pPr marL="0" indent="0">
              <a:buNone/>
            </a:pPr>
            <a:r>
              <a:rPr lang="en-US" sz="2000" dirty="0"/>
              <a:t>cannot modify the value to which p points. </a:t>
            </a:r>
          </a:p>
          <a:p>
            <a:pPr marL="0" indent="0">
              <a:buNone/>
            </a:pPr>
            <a:r>
              <a:rPr lang="en-US" sz="2000" dirty="0"/>
              <a:t>	</a:t>
            </a:r>
            <a:r>
              <a:rPr lang="en-US" sz="2000" dirty="0">
                <a:solidFill>
                  <a:srgbClr val="FF0000"/>
                </a:solidFill>
                <a:latin typeface="Courier New" panose="02070309020205020404" pitchFamily="49" charset="0"/>
                <a:cs typeface="Courier New" panose="02070309020205020404" pitchFamily="49" charset="0"/>
              </a:rPr>
              <a:t>*p = 0; // Error</a:t>
            </a:r>
          </a:p>
          <a:p>
            <a:pPr marL="0" indent="0">
              <a:buNone/>
            </a:pPr>
            <a:r>
              <a:rPr lang="en-US" sz="2000" dirty="0"/>
              <a:t>Of course, you can read the value:</a:t>
            </a:r>
          </a:p>
          <a:p>
            <a:pPr marL="0" indent="0">
              <a:buNone/>
            </a:pPr>
            <a:r>
              <a:rPr lang="en-US" sz="2000" dirty="0"/>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*p; // OK</a:t>
            </a:r>
          </a:p>
          <a:p>
            <a:pPr marL="0" indent="0">
              <a:buNone/>
            </a:pPr>
            <a:endParaRPr lang="en-US" sz="2000" dirty="0"/>
          </a:p>
          <a:p>
            <a:pPr marL="0" indent="0">
              <a:buNone/>
            </a:pPr>
            <a:r>
              <a:rPr lang="en-US" sz="2000" dirty="0"/>
              <a:t>A constant array parameter is equivalent to a constant pointer. </a:t>
            </a:r>
          </a:p>
          <a:p>
            <a:pPr marL="0" indent="0">
              <a:buNone/>
            </a:pPr>
            <a:r>
              <a:rPr lang="en-US" sz="2000" dirty="0"/>
              <a:t>	</a:t>
            </a:r>
            <a:r>
              <a:rPr lang="en-US" sz="2000" dirty="0">
                <a:latin typeface="Courier New" panose="02070309020205020404" pitchFamily="49" charset="0"/>
                <a:cs typeface="Courier New" panose="02070309020205020404" pitchFamily="49" charset="0"/>
              </a:rPr>
              <a:t>double sum(</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double values[],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size)</a:t>
            </a:r>
          </a:p>
          <a:p>
            <a:pPr marL="0" indent="0">
              <a:buNone/>
            </a:pPr>
            <a:r>
              <a:rPr lang="en-US" sz="2000" dirty="0">
                <a:latin typeface="Courier New" panose="02070309020205020404" pitchFamily="49" charset="0"/>
                <a:cs typeface="Courier New" panose="02070309020205020404" pitchFamily="49" charset="0"/>
              </a:rPr>
              <a:t>	double sum(</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double* values,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size)</a:t>
            </a:r>
          </a:p>
          <a:p>
            <a:pPr marL="0" indent="0">
              <a:buNone/>
            </a:pPr>
            <a:endParaRPr lang="en-US" sz="2000" dirty="0"/>
          </a:p>
          <a:p>
            <a:pPr marL="0" indent="0">
              <a:buNone/>
            </a:pPr>
            <a:r>
              <a:rPr lang="en-US" sz="2000" dirty="0"/>
              <a:t>The function can use the pointer values to read the array elements, but it cannot modify them.</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4111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3</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dirty="0"/>
              <a:t>Defining and using pointers</a:t>
            </a:r>
          </a:p>
          <a:p>
            <a:pPr marL="514350" indent="-514350">
              <a:buFont typeface="+mj-lt"/>
              <a:buAutoNum type="arabicPeriod"/>
            </a:pPr>
            <a:r>
              <a:rPr lang="en-US" dirty="0"/>
              <a:t>Arrays and pointers</a:t>
            </a:r>
          </a:p>
          <a:p>
            <a:pPr marL="514350" indent="-514350">
              <a:buFont typeface="+mj-lt"/>
              <a:buAutoNum type="arabicPeriod"/>
            </a:pPr>
            <a:r>
              <a:rPr lang="en-US" u="sng" dirty="0">
                <a:solidFill>
                  <a:srgbClr val="FF0000"/>
                </a:solidFill>
              </a:rPr>
              <a:t>C and C++ strings</a:t>
            </a:r>
          </a:p>
          <a:p>
            <a:pPr marL="514350" indent="-514350">
              <a:buFont typeface="+mj-lt"/>
              <a:buAutoNum type="arabicPeriod"/>
            </a:pPr>
            <a:r>
              <a:rPr lang="en-US" dirty="0"/>
              <a:t>Dynamic memory allocation</a:t>
            </a:r>
          </a:p>
          <a:p>
            <a:pPr marL="514350" indent="-514350">
              <a:buFont typeface="+mj-lt"/>
              <a:buAutoNum type="arabicPeriod"/>
            </a:pPr>
            <a:r>
              <a:rPr lang="en-US" dirty="0"/>
              <a:t>Arrays and vectors of pointers</a:t>
            </a:r>
          </a:p>
          <a:p>
            <a:pPr marL="514350" indent="-514350">
              <a:buFont typeface="+mj-lt"/>
              <a:buAutoNum type="arabicPeriod"/>
            </a:pPr>
            <a:r>
              <a:rPr lang="en-US" dirty="0"/>
              <a:t>Problem solving: draw a picture</a:t>
            </a:r>
          </a:p>
          <a:p>
            <a:pPr marL="514350" indent="-514350">
              <a:buFont typeface="+mj-lt"/>
              <a:buAutoNum type="arabicPeriod"/>
            </a:pPr>
            <a:r>
              <a:rPr lang="en-US" dirty="0"/>
              <a:t>Structures</a:t>
            </a:r>
          </a:p>
          <a:p>
            <a:pPr marL="514350" indent="-514350">
              <a:buFont typeface="+mj-lt"/>
              <a:buAutoNum type="arabicPeriod"/>
            </a:pPr>
            <a:r>
              <a:rPr lang="en-US" dirty="0"/>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12491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994306" name="Rectangle 2"/>
          <p:cNvSpPr>
            <a:spLocks noGrp="1" noChangeArrowheads="1"/>
          </p:cNvSpPr>
          <p:nvPr>
            <p:ph type="body" idx="1"/>
          </p:nvPr>
        </p:nvSpPr>
        <p:spPr>
          <a:xfrm>
            <a:off x="457200" y="1265238"/>
            <a:ext cx="8229600" cy="4525962"/>
          </a:xfrm>
        </p:spPr>
        <p:txBody>
          <a:bodyPr/>
          <a:lstStyle/>
          <a:p>
            <a:pPr algn="ctr" eaLnBrk="1" hangingPunct="1">
              <a:buFontTx/>
              <a:buNone/>
            </a:pPr>
            <a:endParaRPr lang="en-US" altLang="en-US" sz="2400" b="1"/>
          </a:p>
          <a:p>
            <a:pPr algn="ctr" eaLnBrk="1" hangingPunct="1">
              <a:buFontTx/>
              <a:buNone/>
            </a:pPr>
            <a:r>
              <a:rPr lang="en-US" altLang="en-US" sz="2400" b="1"/>
              <a:t>     A variable </a:t>
            </a:r>
            <a:r>
              <a:rPr lang="en-US" altLang="en-US" sz="2400" b="1" i="1"/>
              <a:t>contains</a:t>
            </a:r>
            <a:r>
              <a:rPr lang="en-US" altLang="en-US" sz="2400" b="1"/>
              <a:t> a value,</a:t>
            </a:r>
          </a:p>
          <a:p>
            <a:pPr algn="ctr" eaLnBrk="1" hangingPunct="1">
              <a:buFontTx/>
              <a:buNone/>
            </a:pPr>
            <a:br>
              <a:rPr lang="en-US" altLang="en-US" sz="1200" b="1"/>
            </a:br>
            <a:r>
              <a:rPr lang="en-US" altLang="en-US" sz="2400" b="1"/>
              <a:t>but a </a:t>
            </a:r>
            <a:r>
              <a:rPr lang="en-US" altLang="en-US" b="1" i="1"/>
              <a:t>pointer</a:t>
            </a:r>
            <a:r>
              <a:rPr lang="en-US" altLang="en-US" sz="2400" b="1"/>
              <a:t> specifies </a:t>
            </a:r>
            <a:r>
              <a:rPr lang="en-US" altLang="en-US" sz="2400" b="1" i="1"/>
              <a:t>where</a:t>
            </a:r>
            <a:r>
              <a:rPr lang="en-US" altLang="en-US" sz="2400" b="1"/>
              <a:t> a value is located.</a:t>
            </a:r>
          </a:p>
          <a:p>
            <a:pPr algn="ctr" eaLnBrk="1" hangingPunct="1">
              <a:buFontTx/>
              <a:buNone/>
            </a:pPr>
            <a:endParaRPr lang="en-US" altLang="en-US" sz="2400" b="1"/>
          </a:p>
          <a:p>
            <a:pPr algn="ctr" eaLnBrk="1" hangingPunct="1">
              <a:buFontTx/>
              <a:buNone/>
            </a:pPr>
            <a:r>
              <a:rPr lang="en-US" altLang="en-US" sz="2800"/>
              <a:t>   A pointer denotes the</a:t>
            </a:r>
            <a:br>
              <a:rPr lang="en-US" altLang="en-US" sz="2800"/>
            </a:br>
            <a:r>
              <a:rPr lang="en-US" altLang="en-US" sz="2800" i="1"/>
              <a:t>memory location</a:t>
            </a:r>
            <a:r>
              <a:rPr lang="en-US" altLang="en-US" sz="2800"/>
              <a:t> of a variable</a:t>
            </a:r>
          </a:p>
        </p:txBody>
      </p:sp>
      <p:sp>
        <p:nvSpPr>
          <p:cNvPr id="18436" name="Text Box 3"/>
          <p:cNvSpPr>
            <a:spLocks noGrp="1" noChangeArrowheads="1"/>
          </p:cNvSpPr>
          <p:nvPr>
            <p:ph type="title"/>
          </p:nvPr>
        </p:nvSpPr>
        <p:spPr>
          <a:noFill/>
        </p:spPr>
        <p:txBody>
          <a:bodyPr/>
          <a:lstStyle/>
          <a:p>
            <a:pPr eaLnBrk="1" hangingPunct="1">
              <a:spcBef>
                <a:spcPct val="50000"/>
              </a:spcBef>
            </a:pPr>
            <a:r>
              <a:rPr lang="en-US" altLang="en-US"/>
              <a:t>Pointers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430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43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13667"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1366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C and C++ Strings</a:t>
            </a:r>
          </a:p>
        </p:txBody>
      </p:sp>
      <p:sp>
        <p:nvSpPr>
          <p:cNvPr id="1085444" name="Rectangle 4"/>
          <p:cNvSpPr>
            <a:spLocks noChangeArrowheads="1"/>
          </p:cNvSpPr>
          <p:nvPr/>
        </p:nvSpPr>
        <p:spPr bwMode="auto">
          <a:xfrm>
            <a:off x="365125" y="893763"/>
            <a:ext cx="81343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a:latin typeface="Arial" panose="020B0604020202020204" pitchFamily="34" charset="0"/>
              </a:rPr>
              <a:t> C++ has two mechanisms for manipulating strings.</a:t>
            </a:r>
            <a:br>
              <a:rPr lang="en-US" altLang="en-US" sz="2400" b="0" i="0" dirty="0">
                <a:latin typeface="Arial" panose="020B0604020202020204" pitchFamily="34" charset="0"/>
              </a:rPr>
            </a:b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The </a:t>
            </a:r>
            <a:r>
              <a:rPr lang="en-US" altLang="en-US" sz="2400" i="0" dirty="0"/>
              <a:t>string</a:t>
            </a:r>
            <a:r>
              <a:rPr lang="en-US" altLang="en-US" sz="2400" b="0" i="0" dirty="0">
                <a:latin typeface="Arial" panose="020B0604020202020204" pitchFamily="34" charset="0"/>
              </a:rPr>
              <a:t> class</a:t>
            </a:r>
          </a:p>
          <a:p>
            <a:pPr eaLnBrk="1" hangingPunct="1">
              <a:spcBef>
                <a:spcPct val="20000"/>
              </a:spcBef>
              <a:buFontTx/>
              <a:buChar char="•"/>
            </a:pPr>
            <a:r>
              <a:rPr lang="en-US" altLang="en-US" sz="2400" b="0" i="0" dirty="0">
                <a:latin typeface="Arial" panose="020B0604020202020204" pitchFamily="34" charset="0"/>
              </a:rPr>
              <a:t>Supports character sequences of arbitrary length. </a:t>
            </a:r>
          </a:p>
          <a:p>
            <a:pPr eaLnBrk="1" hangingPunct="1">
              <a:spcBef>
                <a:spcPct val="20000"/>
              </a:spcBef>
              <a:buFontTx/>
              <a:buChar char="•"/>
            </a:pPr>
            <a:r>
              <a:rPr lang="en-US" altLang="en-US" sz="2400" b="0" i="0" dirty="0">
                <a:latin typeface="Arial" panose="020B0604020202020204" pitchFamily="34" charset="0"/>
              </a:rPr>
              <a:t>Provides convenient operations: concatenation (+), comparison </a:t>
            </a:r>
            <a:r>
              <a:rPr lang="en-US" altLang="en-US" sz="2400" b="0" i="0" dirty="0">
                <a:cs typeface="Courier New" panose="02070309020205020404" pitchFamily="49" charset="0"/>
              </a:rPr>
              <a:t>(==, &lt;, &gt;)</a:t>
            </a:r>
          </a:p>
          <a:p>
            <a:pPr eaLnBrk="1" hangingPunct="1">
              <a:spcBef>
                <a:spcPct val="20000"/>
              </a:spcBef>
              <a:buFontTx/>
              <a:buChar char="•"/>
            </a:pPr>
            <a:endParaRPr lang="en-US" altLang="en-US" sz="1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C strings</a:t>
            </a:r>
          </a:p>
          <a:p>
            <a:pPr eaLnBrk="1" hangingPunct="1">
              <a:spcBef>
                <a:spcPct val="20000"/>
              </a:spcBef>
              <a:buFontTx/>
              <a:buChar char="•"/>
            </a:pPr>
            <a:r>
              <a:rPr lang="en-US" altLang="en-US" sz="2400" b="0" i="0" dirty="0">
                <a:latin typeface="Arial" panose="020B0604020202020204" pitchFamily="34" charset="0"/>
              </a:rPr>
              <a:t>Are arrays of type </a:t>
            </a:r>
            <a:r>
              <a:rPr lang="en-US" altLang="en-US" sz="2400" b="0" i="0" dirty="0">
                <a:cs typeface="Courier New" panose="02070309020205020404" pitchFamily="49" charset="0"/>
              </a:rPr>
              <a:t>char</a:t>
            </a:r>
          </a:p>
          <a:p>
            <a:pPr eaLnBrk="1" hangingPunct="1">
              <a:spcBef>
                <a:spcPct val="20000"/>
              </a:spcBef>
              <a:buFontTx/>
              <a:buChar char="•"/>
            </a:pPr>
            <a:r>
              <a:rPr lang="en-US" altLang="en-US" sz="2400" b="0" i="0" dirty="0">
                <a:latin typeface="Arial" panose="020B0604020202020204" pitchFamily="34" charset="0"/>
              </a:rPr>
              <a:t>Provide a more primitive level of string handling.</a:t>
            </a:r>
          </a:p>
          <a:p>
            <a:pPr eaLnBrk="1" hangingPunct="1">
              <a:spcBef>
                <a:spcPct val="20000"/>
              </a:spcBef>
              <a:buFontTx/>
              <a:buChar char="•"/>
            </a:pPr>
            <a:r>
              <a:rPr lang="en-US" altLang="en-US" sz="2400" b="0" i="0" dirty="0">
                <a:latin typeface="Arial" panose="020B0604020202020204" pitchFamily="34" charset="0"/>
              </a:rPr>
              <a:t>Are from the C language (C++ was built from 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14691"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14692"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latin typeface="Courier New" panose="02070309020205020404" pitchFamily="49" charset="0"/>
                <a:cs typeface="Courier New" panose="02070309020205020404" pitchFamily="49" charset="0"/>
              </a:rPr>
              <a:t>char</a:t>
            </a:r>
            <a:r>
              <a:rPr lang="en-US" altLang="en-US" dirty="0"/>
              <a:t> Type</a:t>
            </a:r>
          </a:p>
        </p:txBody>
      </p:sp>
      <p:sp>
        <p:nvSpPr>
          <p:cNvPr id="114693" name="Rectangle 4"/>
          <p:cNvSpPr>
            <a:spLocks noChangeArrowheads="1"/>
          </p:cNvSpPr>
          <p:nvPr/>
        </p:nvSpPr>
        <p:spPr bwMode="auto">
          <a:xfrm>
            <a:off x="365124" y="893763"/>
            <a:ext cx="87026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a:latin typeface="Arial" panose="020B0604020202020204" pitchFamily="34" charset="0"/>
              </a:rPr>
              <a:t> The type </a:t>
            </a:r>
            <a:r>
              <a:rPr lang="en-US" altLang="en-US" sz="2400" i="0" dirty="0"/>
              <a:t>char</a:t>
            </a:r>
            <a:r>
              <a:rPr lang="en-US" altLang="en-US" sz="2400" b="0" i="0" dirty="0">
                <a:latin typeface="Arial" panose="020B0604020202020204" pitchFamily="34" charset="0"/>
              </a:rPr>
              <a:t> is an individual character.</a:t>
            </a:r>
          </a:p>
          <a:p>
            <a:pPr eaLnBrk="1" hangingPunct="1">
              <a:spcBef>
                <a:spcPct val="20000"/>
              </a:spcBef>
            </a:pPr>
            <a:r>
              <a:rPr lang="en-US" altLang="en-US" sz="2400" i="0" dirty="0"/>
              <a:t>			char yes = </a:t>
            </a:r>
            <a:r>
              <a:rPr lang="en-US" altLang="en-US" sz="2400" i="0" dirty="0">
                <a:cs typeface="Courier New" panose="02070309020205020404" pitchFamily="49" charset="0"/>
              </a:rPr>
              <a:t>'y';</a:t>
            </a:r>
          </a:p>
          <a:p>
            <a:pPr eaLnBrk="1" hangingPunct="1">
              <a:spcBef>
                <a:spcPct val="20000"/>
              </a:spcBef>
            </a:pPr>
            <a:r>
              <a:rPr lang="en-US" altLang="en-US" sz="2400" i="0" dirty="0">
                <a:cs typeface="Courier New" panose="02070309020205020404" pitchFamily="49" charset="0"/>
              </a:rPr>
              <a:t>			char no = 'n';</a:t>
            </a:r>
          </a:p>
          <a:p>
            <a:pPr eaLnBrk="1" hangingPunct="1">
              <a:spcBef>
                <a:spcPct val="20000"/>
              </a:spcBef>
            </a:pPr>
            <a:r>
              <a:rPr lang="en-US" altLang="en-US" sz="2400" i="0" dirty="0">
                <a:cs typeface="Courier New" panose="02070309020205020404" pitchFamily="49" charset="0"/>
              </a:rPr>
              <a:t>			char maybe = '?';</a:t>
            </a:r>
          </a:p>
          <a:p>
            <a:pPr eaLnBrk="1" hangingPunct="1">
              <a:spcBef>
                <a:spcPct val="20000"/>
              </a:spcBef>
            </a:pPr>
            <a:endParaRPr lang="en-US" altLang="en-US" sz="2400" i="0" dirty="0">
              <a:cs typeface="Courier New" panose="02070309020205020404" pitchFamily="49" charset="0"/>
            </a:endParaRPr>
          </a:p>
          <a:p>
            <a:pPr eaLnBrk="1" hangingPunct="1">
              <a:spcBef>
                <a:spcPct val="20000"/>
              </a:spcBef>
            </a:pPr>
            <a:r>
              <a:rPr lang="en-US" altLang="en-US" sz="2400" i="0" dirty="0">
                <a:cs typeface="Courier New" panose="02070309020205020404" pitchFamily="49" charset="0"/>
              </a:rPr>
              <a:t>			char three = '3'; // not binary 3, // but the printer-printable ASCII char for</a:t>
            </a:r>
          </a:p>
          <a:p>
            <a:pPr eaLnBrk="1" hangingPunct="1">
              <a:spcBef>
                <a:spcPct val="20000"/>
              </a:spcBef>
            </a:pPr>
            <a:r>
              <a:rPr lang="en-US" altLang="en-US" sz="2400" i="0" dirty="0">
                <a:cs typeface="Courier New" panose="02070309020205020404" pitchFamily="49" charset="0"/>
              </a:rPr>
              <a:t>	// the numeral.  It happens to be binary </a:t>
            </a:r>
          </a:p>
          <a:p>
            <a:pPr eaLnBrk="1" hangingPunct="1">
              <a:spcBef>
                <a:spcPct val="20000"/>
              </a:spcBef>
            </a:pPr>
            <a:r>
              <a:rPr lang="en-US" altLang="en-US" sz="2400" i="0" dirty="0">
                <a:cs typeface="Courier New" panose="02070309020205020404" pitchFamily="49" charset="0"/>
              </a:rPr>
              <a:t> 	// 0110 0011 = 51 decimal!</a:t>
            </a:r>
          </a:p>
          <a:p>
            <a:pPr eaLnBrk="1" hangingPunct="1">
              <a:spcBef>
                <a:spcPct val="20000"/>
              </a:spcBef>
            </a:pPr>
            <a:endParaRPr lang="en-US" altLang="en-US" sz="2400" i="0" dirty="0">
              <a:cs typeface="Courier New" panose="02070309020205020404" pitchFamily="49" charset="0"/>
            </a:endParaRPr>
          </a:p>
          <a:p>
            <a:pPr algn="ctr" eaLnBrk="1" hangingPunct="1">
              <a:spcBef>
                <a:spcPct val="20000"/>
              </a:spcBef>
            </a:pPr>
            <a:endParaRPr lang="en-US" altLang="en-US" sz="2400" b="0" i="0"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19811"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19812"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Special Characters</a:t>
            </a:r>
          </a:p>
        </p:txBody>
      </p:sp>
      <p:sp>
        <p:nvSpPr>
          <p:cNvPr id="1095684" name="Rectangle 4"/>
          <p:cNvSpPr>
            <a:spLocks noChangeArrowheads="1"/>
          </p:cNvSpPr>
          <p:nvPr/>
        </p:nvSpPr>
        <p:spPr bwMode="auto">
          <a:xfrm>
            <a:off x="365125" y="893763"/>
            <a:ext cx="81343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lvl="1" eaLnBrk="1" hangingPunct="1">
              <a:spcBef>
                <a:spcPct val="20000"/>
              </a:spcBef>
            </a:pPr>
            <a:r>
              <a:rPr lang="en-US" altLang="en-US" sz="2400" i="0" dirty="0">
                <a:cs typeface="Courier New" panose="02070309020205020404" pitchFamily="49" charset="0"/>
              </a:rPr>
              <a:t>'\n':  newline</a:t>
            </a:r>
          </a:p>
          <a:p>
            <a:pPr lvl="1" eaLnBrk="1" hangingPunct="1">
              <a:spcBef>
                <a:spcPct val="20000"/>
              </a:spcBef>
            </a:pPr>
            <a:r>
              <a:rPr lang="en-US" altLang="en-US" sz="2400" i="0" dirty="0">
                <a:cs typeface="Courier New" panose="02070309020205020404" pitchFamily="49" charset="0"/>
              </a:rPr>
              <a:t>'\a': </a:t>
            </a:r>
            <a:r>
              <a:rPr lang="en-US" altLang="en-US" sz="2400" b="0" dirty="0">
                <a:latin typeface="Arial" panose="020B0604020202020204" pitchFamily="34" charset="0"/>
                <a:cs typeface="Courier New" panose="02070309020205020404" pitchFamily="49" charset="0"/>
              </a:rPr>
              <a:t>alert</a:t>
            </a:r>
            <a:r>
              <a:rPr lang="en-US" altLang="en-US" sz="2400" b="0" i="0" dirty="0">
                <a:latin typeface="Arial" panose="020B0604020202020204" pitchFamily="34" charset="0"/>
                <a:cs typeface="Courier New" panose="02070309020205020404" pitchFamily="49" charset="0"/>
              </a:rPr>
              <a:t> character – rings the bell</a:t>
            </a:r>
            <a:endParaRPr lang="en-US" altLang="en-US" sz="2400" i="0" dirty="0">
              <a:cs typeface="Courier New" panose="02070309020205020404" pitchFamily="49" charset="0"/>
            </a:endParaRPr>
          </a:p>
          <a:p>
            <a:pPr lvl="1" eaLnBrk="1" hangingPunct="1">
              <a:spcBef>
                <a:spcPct val="20000"/>
              </a:spcBef>
            </a:pPr>
            <a:endParaRPr lang="en-US" altLang="en-US" sz="500" i="0" dirty="0">
              <a:cs typeface="Courier New" panose="02070309020205020404" pitchFamily="49" charset="0"/>
            </a:endParaRPr>
          </a:p>
          <a:p>
            <a:pPr lvl="1" eaLnBrk="1" hangingPunct="1">
              <a:spcBef>
                <a:spcPct val="20000"/>
              </a:spcBef>
            </a:pPr>
            <a:r>
              <a:rPr lang="en-US" altLang="en-US" sz="2400" i="0" dirty="0">
                <a:cs typeface="Courier New" panose="02070309020205020404" pitchFamily="49" charset="0"/>
              </a:rPr>
              <a:t>'\t': horizontal tab</a:t>
            </a:r>
          </a:p>
          <a:p>
            <a:pPr lvl="1" eaLnBrk="1" hangingPunct="1">
              <a:spcBef>
                <a:spcPct val="20000"/>
              </a:spcBef>
            </a:pPr>
            <a:r>
              <a:rPr lang="en-US" altLang="en-US" sz="2400" i="0" dirty="0">
                <a:cs typeface="Courier New" panose="02070309020205020404" pitchFamily="49" charset="0"/>
              </a:rPr>
              <a:t>'\0': null character (binary zero)</a:t>
            </a:r>
          </a:p>
          <a:p>
            <a:pPr lvl="1" eaLnBrk="1" hangingPunct="1">
              <a:spcBef>
                <a:spcPct val="20000"/>
              </a:spcBef>
            </a:pPr>
            <a:r>
              <a:rPr lang="en-US" altLang="en-US" sz="2400" i="0" dirty="0" err="1">
                <a:cs typeface="Courier New" panose="02070309020205020404" pitchFamily="49" charset="0"/>
              </a:rPr>
              <a:t>Etc</a:t>
            </a:r>
            <a:r>
              <a:rPr lang="en-US" altLang="en-US" sz="2400" i="0" dirty="0">
                <a:cs typeface="Courier New" panose="02070309020205020404" pitchFamily="49" charset="0"/>
              </a:rPr>
              <a:t>…</a:t>
            </a:r>
          </a:p>
          <a:p>
            <a:pPr lvl="1" eaLnBrk="1" hangingPunct="1">
              <a:spcBef>
                <a:spcPct val="20000"/>
              </a:spcBef>
            </a:pPr>
            <a:endParaRPr lang="en-US" altLang="en-US" sz="2400" i="0" dirty="0">
              <a:cs typeface="Courier New" panose="02070309020205020404" pitchFamily="49" charset="0"/>
            </a:endParaRPr>
          </a:p>
          <a:p>
            <a:pPr algn="ctr" eaLnBrk="1" hangingPunct="1">
              <a:spcBef>
                <a:spcPct val="20000"/>
              </a:spcBef>
            </a:pPr>
            <a:r>
              <a:rPr lang="en-US" altLang="en-US" sz="2400" b="0" i="0" dirty="0">
                <a:latin typeface="Arial" panose="020B0604020202020204" pitchFamily="34" charset="0"/>
                <a:cs typeface="Courier New" panose="02070309020205020404" pitchFamily="49" charset="0"/>
              </a:rPr>
              <a:t>These are still single (individual) characters:</a:t>
            </a:r>
          </a:p>
          <a:p>
            <a:pPr algn="ctr" eaLnBrk="1" hangingPunct="1">
              <a:spcBef>
                <a:spcPct val="20000"/>
              </a:spcBef>
            </a:pPr>
            <a:r>
              <a:rPr lang="en-US" altLang="en-US" sz="2400" b="0" i="0" dirty="0">
                <a:latin typeface="Arial" panose="020B0604020202020204" pitchFamily="34" charset="0"/>
                <a:cs typeface="Courier New" panose="02070309020205020404" pitchFamily="49" charset="0"/>
              </a:rPr>
              <a:t>the </a:t>
            </a:r>
            <a:r>
              <a:rPr lang="en-US" altLang="en-US" sz="2400" dirty="0">
                <a:latin typeface="Arial" panose="020B0604020202020204" pitchFamily="34" charset="0"/>
                <a:cs typeface="Courier New" panose="02070309020205020404" pitchFamily="49" charset="0"/>
              </a:rPr>
              <a:t>escape sequence</a:t>
            </a:r>
            <a:r>
              <a:rPr lang="en-US" altLang="en-US" sz="2400" b="0" i="0" dirty="0">
                <a:latin typeface="Arial" panose="020B0604020202020204" pitchFamily="34" charset="0"/>
                <a:cs typeface="Courier New" panose="02070309020205020404" pitchFamily="49" charset="0"/>
              </a:rPr>
              <a:t> characters.  They control functions for a display or printer.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2288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2288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Character Literal Examples: Table 3</a:t>
            </a:r>
          </a:p>
        </p:txBody>
      </p:sp>
      <p:sp>
        <p:nvSpPr>
          <p:cNvPr id="122885" name="Rectangle 4"/>
          <p:cNvSpPr>
            <a:spLocks noChangeArrowheads="1"/>
          </p:cNvSpPr>
          <p:nvPr/>
        </p:nvSpPr>
        <p:spPr bwMode="auto">
          <a:xfrm>
            <a:off x="365125" y="893763"/>
            <a:ext cx="81343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a:latin typeface="Arial" panose="020B0604020202020204" pitchFamily="34" charset="0"/>
            </a:endParaRPr>
          </a:p>
          <a:p>
            <a:pPr algn="ctr" eaLnBrk="1" hangingPunct="1">
              <a:spcBef>
                <a:spcPct val="20000"/>
              </a:spcBef>
            </a:pPr>
            <a:r>
              <a:rPr lang="en-US" altLang="en-US" sz="2400" b="0" i="0">
                <a:latin typeface="Arial" panose="020B0604020202020204" pitchFamily="34" charset="0"/>
                <a:cs typeface="Courier New" panose="02070309020205020404" pitchFamily="49" charset="0"/>
              </a:rPr>
              <a:t>	</a:t>
            </a:r>
          </a:p>
        </p:txBody>
      </p:sp>
      <p:graphicFrame>
        <p:nvGraphicFramePr>
          <p:cNvPr id="9" name="Table 8"/>
          <p:cNvGraphicFramePr>
            <a:graphicFrameLocks noGrp="1"/>
          </p:cNvGraphicFramePr>
          <p:nvPr>
            <p:extLst>
              <p:ext uri="{D42A27DB-BD31-4B8C-83A1-F6EECF244321}">
                <p14:modId xmlns:p14="http://schemas.microsoft.com/office/powerpoint/2010/main" val="3825383627"/>
              </p:ext>
            </p:extLst>
          </p:nvPr>
        </p:nvGraphicFramePr>
        <p:xfrm>
          <a:off x="589280" y="1397000"/>
          <a:ext cx="8239760" cy="4158615"/>
        </p:xfrm>
        <a:graphic>
          <a:graphicData uri="http://schemas.openxmlformats.org/drawingml/2006/table">
            <a:tbl>
              <a:tblPr firstRow="1" bandRow="1">
                <a:tableStyleId>{5C22544A-7EE6-4342-B048-85BDC9FD1C3A}</a:tableStyleId>
              </a:tblPr>
              <a:tblGrid>
                <a:gridCol w="1235964">
                  <a:extLst>
                    <a:ext uri="{9D8B030D-6E8A-4147-A177-3AD203B41FA5}">
                      <a16:colId xmlns:a16="http://schemas.microsoft.com/office/drawing/2014/main" val="20000"/>
                    </a:ext>
                  </a:extLst>
                </a:gridCol>
                <a:gridCol w="7003796">
                  <a:extLst>
                    <a:ext uri="{9D8B030D-6E8A-4147-A177-3AD203B41FA5}">
                      <a16:colId xmlns:a16="http://schemas.microsoft.com/office/drawing/2014/main" val="20001"/>
                    </a:ext>
                  </a:extLst>
                </a:gridCol>
              </a:tblGrid>
              <a:tr h="370840">
                <a:tc>
                  <a:txBody>
                    <a:bodyPr/>
                    <a:lstStyle/>
                    <a:p>
                      <a:r>
                        <a:rPr lang="en-US" sz="2400" b="1" dirty="0">
                          <a:solidFill>
                            <a:schemeClr val="tx1"/>
                          </a:solidFill>
                          <a:effectLst/>
                          <a:latin typeface="Courier New" panose="02070309020205020404" pitchFamily="49" charset="0"/>
                          <a:cs typeface="Courier New" panose="02070309020205020404" pitchFamily="49" charset="0"/>
                        </a:rPr>
                        <a:t>'y'</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tc>
                  <a:txBody>
                    <a:bodyPr/>
                    <a:lstStyle/>
                    <a:p>
                      <a:pPr algn="l"/>
                      <a:r>
                        <a:rPr lang="en-US" sz="2400" b="0" i="0" dirty="0">
                          <a:solidFill>
                            <a:srgbClr val="000000"/>
                          </a:solidFill>
                          <a:effectLst/>
                          <a:latin typeface="+mn-lt"/>
                        </a:rPr>
                        <a:t>The character y</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extLst>
                  <a:ext uri="{0D108BD9-81ED-4DB2-BD59-A6C34878D82A}">
                    <a16:rowId xmlns:a16="http://schemas.microsoft.com/office/drawing/2014/main" val="10000"/>
                  </a:ext>
                </a:extLst>
              </a:tr>
              <a:tr h="370840">
                <a:tc>
                  <a:txBody>
                    <a:bodyPr/>
                    <a:lstStyle/>
                    <a:p>
                      <a:r>
                        <a:rPr lang="en-US" sz="2400" b="1" dirty="0">
                          <a:effectLst/>
                          <a:latin typeface="Courier New" panose="02070309020205020404" pitchFamily="49" charset="0"/>
                          <a:cs typeface="Courier New" panose="02070309020205020404" pitchFamily="49" charset="0"/>
                        </a:rPr>
                        <a:t>'0'</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tc>
                  <a:txBody>
                    <a:bodyPr/>
                    <a:lstStyle/>
                    <a:p>
                      <a:pPr algn="l"/>
                      <a:r>
                        <a:rPr lang="en-US" sz="2400" b="0" i="0" dirty="0">
                          <a:solidFill>
                            <a:srgbClr val="000000"/>
                          </a:solidFill>
                          <a:effectLst/>
                          <a:latin typeface="+mn-lt"/>
                        </a:rPr>
                        <a:t>The character for the digit 0. In the ASCII code, '0' has the value 48.</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extLst>
                  <a:ext uri="{0D108BD9-81ED-4DB2-BD59-A6C34878D82A}">
                    <a16:rowId xmlns:a16="http://schemas.microsoft.com/office/drawing/2014/main" val="10001"/>
                  </a:ext>
                </a:extLst>
              </a:tr>
              <a:tr h="370840">
                <a:tc>
                  <a:txBody>
                    <a:bodyPr/>
                    <a:lstStyle/>
                    <a:p>
                      <a:r>
                        <a:rPr lang="en-US" sz="2400" b="1" dirty="0">
                          <a:effectLst/>
                          <a:latin typeface="Courier New" panose="02070309020205020404" pitchFamily="49" charset="0"/>
                          <a:cs typeface="Courier New" panose="02070309020205020404" pitchFamily="49" charset="0"/>
                        </a:rPr>
                        <a:t>' '</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tc>
                  <a:txBody>
                    <a:bodyPr/>
                    <a:lstStyle/>
                    <a:p>
                      <a:pPr algn="l"/>
                      <a:r>
                        <a:rPr lang="en-US" sz="2400" b="0" i="0" dirty="0">
                          <a:solidFill>
                            <a:srgbClr val="000000"/>
                          </a:solidFill>
                          <a:effectLst/>
                          <a:latin typeface="+mn-lt"/>
                        </a:rPr>
                        <a:t>The space character</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extLst>
                  <a:ext uri="{0D108BD9-81ED-4DB2-BD59-A6C34878D82A}">
                    <a16:rowId xmlns:a16="http://schemas.microsoft.com/office/drawing/2014/main" val="10002"/>
                  </a:ext>
                </a:extLst>
              </a:tr>
              <a:tr h="370840">
                <a:tc>
                  <a:txBody>
                    <a:bodyPr/>
                    <a:lstStyle/>
                    <a:p>
                      <a:r>
                        <a:rPr lang="en-US" sz="2400" b="1" dirty="0">
                          <a:effectLst/>
                          <a:latin typeface="Courier New" panose="02070309020205020404" pitchFamily="49" charset="0"/>
                          <a:cs typeface="Courier New" panose="02070309020205020404" pitchFamily="49" charset="0"/>
                        </a:rPr>
                        <a:t>'\n'</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tc>
                  <a:txBody>
                    <a:bodyPr/>
                    <a:lstStyle/>
                    <a:p>
                      <a:pPr algn="l"/>
                      <a:r>
                        <a:rPr lang="en-US" sz="2400" b="0" i="0" dirty="0">
                          <a:solidFill>
                            <a:srgbClr val="000000"/>
                          </a:solidFill>
                          <a:effectLst/>
                          <a:latin typeface="+mn-lt"/>
                        </a:rPr>
                        <a:t>The newline character</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extLst>
                  <a:ext uri="{0D108BD9-81ED-4DB2-BD59-A6C34878D82A}">
                    <a16:rowId xmlns:a16="http://schemas.microsoft.com/office/drawing/2014/main" val="10003"/>
                  </a:ext>
                </a:extLst>
              </a:tr>
              <a:tr h="370840">
                <a:tc>
                  <a:txBody>
                    <a:bodyPr/>
                    <a:lstStyle/>
                    <a:p>
                      <a:r>
                        <a:rPr lang="en-US" sz="2400" b="1" dirty="0">
                          <a:effectLst/>
                          <a:latin typeface="Courier New" panose="02070309020205020404" pitchFamily="49" charset="0"/>
                          <a:cs typeface="Courier New" panose="02070309020205020404" pitchFamily="49" charset="0"/>
                        </a:rPr>
                        <a:t>'\t'</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tc>
                  <a:txBody>
                    <a:bodyPr/>
                    <a:lstStyle/>
                    <a:p>
                      <a:pPr algn="l"/>
                      <a:r>
                        <a:rPr lang="en-US" sz="2400" b="0" i="0" dirty="0">
                          <a:solidFill>
                            <a:srgbClr val="000000"/>
                          </a:solidFill>
                          <a:effectLst/>
                          <a:latin typeface="+mn-lt"/>
                        </a:rPr>
                        <a:t>The tab character</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extLst>
                  <a:ext uri="{0D108BD9-81ED-4DB2-BD59-A6C34878D82A}">
                    <a16:rowId xmlns:a16="http://schemas.microsoft.com/office/drawing/2014/main" val="10004"/>
                  </a:ext>
                </a:extLst>
              </a:tr>
              <a:tr h="370840">
                <a:tc>
                  <a:txBody>
                    <a:bodyPr/>
                    <a:lstStyle/>
                    <a:p>
                      <a:r>
                        <a:rPr lang="en-US" sz="2400" b="1" dirty="0">
                          <a:effectLst/>
                          <a:latin typeface="Courier New" panose="02070309020205020404" pitchFamily="49" charset="0"/>
                          <a:cs typeface="Courier New" panose="02070309020205020404" pitchFamily="49" charset="0"/>
                        </a:rPr>
                        <a:t>'\0'</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tc>
                  <a:txBody>
                    <a:bodyPr/>
                    <a:lstStyle/>
                    <a:p>
                      <a:pPr algn="l"/>
                      <a:r>
                        <a:rPr lang="en-US" sz="2400" b="0" i="0" dirty="0">
                          <a:solidFill>
                            <a:srgbClr val="000000"/>
                          </a:solidFill>
                          <a:effectLst/>
                          <a:latin typeface="+mn-lt"/>
                        </a:rPr>
                        <a:t>The null terminator of a string</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extLst>
                  <a:ext uri="{0D108BD9-81ED-4DB2-BD59-A6C34878D82A}">
                    <a16:rowId xmlns:a16="http://schemas.microsoft.com/office/drawing/2014/main" val="10005"/>
                  </a:ext>
                </a:extLst>
              </a:tr>
              <a:tr h="370840">
                <a:tc>
                  <a:txBody>
                    <a:bodyPr/>
                    <a:lstStyle/>
                    <a:p>
                      <a:r>
                        <a:rPr lang="en-US" sz="2400" b="1" dirty="0">
                          <a:solidFill>
                            <a:srgbClr val="FF0000"/>
                          </a:solidFill>
                          <a:effectLst/>
                          <a:latin typeface="Courier New" panose="02070309020205020404" pitchFamily="49" charset="0"/>
                          <a:cs typeface="Courier New" panose="02070309020205020404" pitchFamily="49" charset="0"/>
                        </a:rPr>
                        <a:t>"y"</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tc>
                  <a:txBody>
                    <a:bodyPr/>
                    <a:lstStyle/>
                    <a:p>
                      <a:pPr algn="l"/>
                      <a:r>
                        <a:rPr lang="en-US" sz="2400" b="1" i="0" dirty="0">
                          <a:solidFill>
                            <a:srgbClr val="FF0000"/>
                          </a:solidFill>
                          <a:effectLst/>
                          <a:latin typeface="+mn-lt"/>
                        </a:rPr>
                        <a:t>Error: </a:t>
                      </a:r>
                      <a:r>
                        <a:rPr lang="en-US" sz="2400" b="0" i="0" dirty="0">
                          <a:solidFill>
                            <a:srgbClr val="FF0000"/>
                          </a:solidFill>
                          <a:effectLst/>
                          <a:latin typeface="+mn-lt"/>
                        </a:rPr>
                        <a:t>Not a char value, but a </a:t>
                      </a:r>
                      <a:r>
                        <a:rPr lang="en-US" sz="2400" b="0" i="0" dirty="0">
                          <a:solidFill>
                            <a:srgbClr val="FF0000"/>
                          </a:solidFill>
                          <a:effectLst/>
                          <a:latin typeface="Courier New" panose="02070309020205020404" pitchFamily="49" charset="0"/>
                          <a:cs typeface="Courier New" panose="02070309020205020404" pitchFamily="49" charset="0"/>
                        </a:rPr>
                        <a:t>char </a:t>
                      </a:r>
                      <a:r>
                        <a:rPr lang="en-US" sz="2400" b="0" i="0" dirty="0">
                          <a:solidFill>
                            <a:srgbClr val="FF0000"/>
                          </a:solidFill>
                          <a:effectLst/>
                          <a:latin typeface="+mn-lt"/>
                          <a:cs typeface="Courier New" panose="02070309020205020404" pitchFamily="49" charset="0"/>
                        </a:rPr>
                        <a:t>array</a:t>
                      </a:r>
                      <a:r>
                        <a:rPr lang="en-US" sz="2400" b="0" i="0" baseline="0" dirty="0">
                          <a:solidFill>
                            <a:srgbClr val="FF0000"/>
                          </a:solidFill>
                          <a:effectLst/>
                          <a:latin typeface="+mn-lt"/>
                          <a:cs typeface="Courier New" panose="02070309020205020404" pitchFamily="49" charset="0"/>
                        </a:rPr>
                        <a:t> of 2 characters (includes a string terminator)</a:t>
                      </a:r>
                      <a:endParaRPr lang="en-US" sz="2400" b="0" i="0" dirty="0">
                        <a:solidFill>
                          <a:srgbClr val="FF0000"/>
                        </a:solidFill>
                        <a:effectLst/>
                        <a:latin typeface="+mn-lt"/>
                        <a:cs typeface="Courier New" panose="02070309020205020404" pitchFamily="49" charset="0"/>
                      </a:endParaRP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9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23907"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2390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The Null Terminator Character and C Strings</a:t>
            </a:r>
          </a:p>
        </p:txBody>
      </p:sp>
      <p:sp>
        <p:nvSpPr>
          <p:cNvPr id="123909" name="Rectangle 4"/>
          <p:cNvSpPr>
            <a:spLocks noChangeArrowheads="1"/>
          </p:cNvSpPr>
          <p:nvPr/>
        </p:nvSpPr>
        <p:spPr bwMode="auto">
          <a:xfrm>
            <a:off x="365124" y="893763"/>
            <a:ext cx="8702676"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a:latin typeface="Arial" panose="020B0604020202020204" pitchFamily="34" charset="0"/>
                <a:cs typeface="Courier New" panose="02070309020205020404" pitchFamily="49" charset="0"/>
              </a:rPr>
              <a:t>	The null character is special to C strings because</a:t>
            </a:r>
            <a:br>
              <a:rPr lang="en-US" altLang="en-US" sz="2400" b="0" i="0" dirty="0">
                <a:latin typeface="Arial" panose="020B0604020202020204" pitchFamily="34" charset="0"/>
                <a:cs typeface="Courier New" panose="02070309020205020404" pitchFamily="49" charset="0"/>
              </a:rPr>
            </a:br>
            <a:r>
              <a:rPr lang="en-US" altLang="en-US" sz="2400" b="0" i="0" dirty="0">
                <a:latin typeface="Arial" panose="020B0604020202020204" pitchFamily="34" charset="0"/>
                <a:cs typeface="Courier New" panose="02070309020205020404" pitchFamily="49" charset="0"/>
              </a:rPr>
              <a:t>it is always the last character in them:</a:t>
            </a:r>
          </a:p>
          <a:p>
            <a:pPr algn="ctr" eaLnBrk="1" hangingPunct="1">
              <a:spcBef>
                <a:spcPct val="20000"/>
              </a:spcBef>
            </a:pPr>
            <a:endParaRPr lang="en-US" altLang="en-US" sz="2400" b="0" i="0" dirty="0">
              <a:latin typeface="Arial" panose="020B0604020202020204" pitchFamily="34" charset="0"/>
              <a:cs typeface="Courier New" panose="02070309020205020404" pitchFamily="49" charset="0"/>
            </a:endParaRPr>
          </a:p>
          <a:p>
            <a:pPr algn="ctr" eaLnBrk="1" hangingPunct="1">
              <a:spcBef>
                <a:spcPct val="20000"/>
              </a:spcBef>
            </a:pPr>
            <a:r>
              <a:rPr lang="en-US" altLang="en-US" sz="2400" i="0" dirty="0">
                <a:cs typeface="Courier New" panose="02070309020205020404" pitchFamily="49" charset="0"/>
              </a:rPr>
              <a:t>"CAT"</a:t>
            </a:r>
            <a:r>
              <a:rPr lang="en-US" altLang="en-US" sz="2400" b="0" i="0" dirty="0">
                <a:latin typeface="Arial" panose="020B0604020202020204" pitchFamily="34" charset="0"/>
                <a:cs typeface="Courier New" panose="02070309020205020404" pitchFamily="49" charset="0"/>
              </a:rPr>
              <a:t> is really 4 characters, not 3:</a:t>
            </a:r>
          </a:p>
          <a:p>
            <a:pPr algn="ctr" eaLnBrk="1" hangingPunct="1">
              <a:spcBef>
                <a:spcPct val="20000"/>
              </a:spcBef>
            </a:pPr>
            <a:endParaRPr lang="en-US" altLang="en-US" sz="2400" b="0" i="0" dirty="0">
              <a:latin typeface="Arial" panose="020B0604020202020204" pitchFamily="34" charset="0"/>
              <a:cs typeface="Courier New" panose="02070309020205020404" pitchFamily="49" charset="0"/>
            </a:endParaRPr>
          </a:p>
          <a:p>
            <a:pPr algn="ctr" eaLnBrk="1" hangingPunct="1">
              <a:spcBef>
                <a:spcPct val="20000"/>
              </a:spcBef>
            </a:pPr>
            <a:r>
              <a:rPr lang="en-US" altLang="en-US" sz="2400" i="0" dirty="0">
                <a:cs typeface="Courier New" panose="02070309020205020404" pitchFamily="49" charset="0"/>
              </a:rPr>
              <a:t>'C' 'A' 'T' </a:t>
            </a:r>
            <a:r>
              <a:rPr lang="en-US" altLang="en-US" sz="2400" i="0" u="sng" dirty="0">
                <a:solidFill>
                  <a:srgbClr val="FF0000"/>
                </a:solidFill>
                <a:cs typeface="Courier New" panose="02070309020205020404" pitchFamily="49" charset="0"/>
              </a:rPr>
              <a:t>'\0'</a:t>
            </a:r>
          </a:p>
          <a:p>
            <a:pPr algn="ctr" eaLnBrk="1" hangingPunct="1">
              <a:spcBef>
                <a:spcPct val="20000"/>
              </a:spcBef>
            </a:pPr>
            <a:endParaRPr lang="en-US" altLang="en-US" sz="2400" b="0" i="0" dirty="0">
              <a:latin typeface="Arial" panose="020B0604020202020204" pitchFamily="34" charset="0"/>
              <a:cs typeface="Courier New" panose="02070309020205020404" pitchFamily="49" charset="0"/>
            </a:endParaRPr>
          </a:p>
          <a:p>
            <a:pPr algn="ctr" eaLnBrk="1" hangingPunct="1">
              <a:spcBef>
                <a:spcPct val="20000"/>
              </a:spcBef>
            </a:pPr>
            <a:r>
              <a:rPr lang="en-US" altLang="en-US" sz="2400" b="0" i="0" dirty="0">
                <a:latin typeface="Arial" panose="020B0604020202020204" pitchFamily="34" charset="0"/>
                <a:cs typeface="Courier New" panose="02070309020205020404" pitchFamily="49" charset="0"/>
              </a:rPr>
              <a:t> The null terminator character indicates the end of a C string.</a:t>
            </a:r>
          </a:p>
          <a:p>
            <a:pPr algn="ctr" eaLnBrk="1" hangingPunct="1">
              <a:spcBef>
                <a:spcPct val="20000"/>
              </a:spcBef>
            </a:pPr>
            <a:r>
              <a:rPr lang="en-US" altLang="en-US" sz="2400" b="0" i="0" dirty="0">
                <a:latin typeface="Arial" panose="020B0604020202020204" pitchFamily="34" charset="0"/>
                <a:cs typeface="Courier New" panose="02070309020205020404" pitchFamily="49" charset="0"/>
              </a:rPr>
              <a:t>Literal strings are always stored as</a:t>
            </a:r>
            <a:br>
              <a:rPr lang="en-US" altLang="en-US" sz="2400" b="0" i="0" dirty="0">
                <a:latin typeface="Arial" panose="020B0604020202020204" pitchFamily="34" charset="0"/>
                <a:cs typeface="Courier New" panose="02070309020205020404" pitchFamily="49" charset="0"/>
              </a:rPr>
            </a:br>
            <a:r>
              <a:rPr lang="en-US" altLang="en-US" sz="2400" b="0" i="0" dirty="0">
                <a:latin typeface="Arial" panose="020B0604020202020204" pitchFamily="34" charset="0"/>
                <a:cs typeface="Courier New" panose="02070309020205020404" pitchFamily="49" charset="0"/>
              </a:rPr>
              <a:t>character arrays.</a:t>
            </a:r>
          </a:p>
          <a:p>
            <a:pPr algn="ctr" eaLnBrk="1" hangingPunct="1">
              <a:spcBef>
                <a:spcPct val="20000"/>
              </a:spcBef>
            </a:pPr>
            <a:endParaRPr lang="en-US" altLang="en-US" sz="2400" b="0" i="0" dirty="0">
              <a:latin typeface="Arial" panose="020B0604020202020204" pitchFamily="34" charset="0"/>
              <a:cs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2800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2800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Character Arrays as Storage for C Strings</a:t>
            </a:r>
          </a:p>
        </p:txBody>
      </p:sp>
      <p:sp>
        <p:nvSpPr>
          <p:cNvPr id="128005" name="Rectangle 4"/>
          <p:cNvSpPr>
            <a:spLocks noChangeArrowheads="1"/>
          </p:cNvSpPr>
          <p:nvPr/>
        </p:nvSpPr>
        <p:spPr bwMode="auto">
          <a:xfrm>
            <a:off x="365125" y="893763"/>
            <a:ext cx="81343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800" b="0" i="0">
              <a:latin typeface="Arial" panose="020B0604020202020204" pitchFamily="34" charset="0"/>
            </a:endParaRPr>
          </a:p>
          <a:p>
            <a:pPr algn="ctr" eaLnBrk="1" hangingPunct="1">
              <a:spcBef>
                <a:spcPct val="20000"/>
              </a:spcBef>
            </a:pPr>
            <a:r>
              <a:rPr lang="en-US" altLang="en-US" sz="2400" b="0" i="0">
                <a:latin typeface="Arial" panose="020B0604020202020204" pitchFamily="34" charset="0"/>
              </a:rPr>
              <a:t>    As with all arrays, a string literal can be</a:t>
            </a:r>
            <a:br>
              <a:rPr lang="en-US" altLang="en-US" sz="2400" b="0" i="0">
                <a:latin typeface="Arial" panose="020B0604020202020204" pitchFamily="34" charset="0"/>
              </a:rPr>
            </a:br>
            <a:r>
              <a:rPr lang="en-US" altLang="en-US" sz="2400" b="0" i="0">
                <a:latin typeface="Arial" panose="020B0604020202020204" pitchFamily="34" charset="0"/>
              </a:rPr>
              <a:t>assigned to a pointer variable that points</a:t>
            </a:r>
            <a:br>
              <a:rPr lang="en-US" altLang="en-US" sz="2400" b="0" i="0">
                <a:latin typeface="Arial" panose="020B0604020202020204" pitchFamily="34" charset="0"/>
              </a:rPr>
            </a:br>
            <a:r>
              <a:rPr lang="en-US" altLang="en-US" sz="2400" b="0" i="0">
                <a:latin typeface="Arial" panose="020B0604020202020204" pitchFamily="34" charset="0"/>
              </a:rPr>
              <a:t> to the initial character in the array:</a:t>
            </a:r>
          </a:p>
          <a:p>
            <a:pPr algn="ctr" eaLnBrk="1" hangingPunct="1">
              <a:spcBef>
                <a:spcPct val="20000"/>
              </a:spcBef>
            </a:pPr>
            <a:endParaRPr lang="en-US" altLang="en-US" sz="1400" b="0" i="0">
              <a:latin typeface="Arial" panose="020B0604020202020204" pitchFamily="34" charset="0"/>
            </a:endParaRPr>
          </a:p>
          <a:p>
            <a:pPr algn="ctr" eaLnBrk="1" hangingPunct="1">
              <a:spcBef>
                <a:spcPct val="20000"/>
              </a:spcBef>
            </a:pPr>
            <a:r>
              <a:rPr lang="en-US" altLang="en-US" sz="2400" i="0"/>
              <a:t>char* char_pointer = "Harry";</a:t>
            </a:r>
          </a:p>
          <a:p>
            <a:pPr algn="ctr" eaLnBrk="1" hangingPunct="1">
              <a:spcBef>
                <a:spcPct val="20000"/>
              </a:spcBef>
            </a:pPr>
            <a:r>
              <a:rPr lang="en-US" altLang="en-US" sz="2400" i="0"/>
              <a:t>   // Points to the 'H'</a:t>
            </a:r>
          </a:p>
        </p:txBody>
      </p:sp>
      <p:pic>
        <p:nvPicPr>
          <p:cNvPr id="4" name="Picture 3" descr="Diagram showing the Cstring &quot;Harry&quot; as an array of 7 rectangles, each containing one letter, except the last, which contains the null terminator '\0'."/>
          <p:cNvPicPr>
            <a:picLocks noChangeAspect="1"/>
          </p:cNvPicPr>
          <p:nvPr/>
        </p:nvPicPr>
        <p:blipFill>
          <a:blip r:embed="rId2"/>
          <a:stretch>
            <a:fillRect/>
          </a:stretch>
        </p:blipFill>
        <p:spPr>
          <a:xfrm>
            <a:off x="2495550" y="3921125"/>
            <a:ext cx="5067300" cy="19716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29027"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2902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Using the Null Terminator Character</a:t>
            </a:r>
          </a:p>
        </p:txBody>
      </p:sp>
      <p:sp>
        <p:nvSpPr>
          <p:cNvPr id="129029" name="Rectangle 4"/>
          <p:cNvSpPr>
            <a:spLocks noChangeArrowheads="1"/>
          </p:cNvSpPr>
          <p:nvPr/>
        </p:nvSpPr>
        <p:spPr bwMode="auto">
          <a:xfrm>
            <a:off x="288925" y="858838"/>
            <a:ext cx="87788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r>
              <a:rPr lang="en-US" altLang="en-US" sz="2400" b="0" i="0" dirty="0">
                <a:latin typeface="Arial" panose="020B0604020202020204" pitchFamily="34" charset="0"/>
              </a:rPr>
              <a:t>Functions that operate on C strings rely on this terminator.</a:t>
            </a:r>
          </a:p>
          <a:p>
            <a:pPr algn="ctr" eaLnBrk="1" hangingPunct="1">
              <a:spcBef>
                <a:spcPct val="20000"/>
              </a:spcBef>
            </a:pPr>
            <a:r>
              <a:rPr lang="en-US" altLang="en-US" sz="2400" b="0" i="0" dirty="0">
                <a:latin typeface="Arial" panose="020B0604020202020204" pitchFamily="34" charset="0"/>
              </a:rPr>
              <a:t>The </a:t>
            </a:r>
            <a:r>
              <a:rPr lang="en-US" altLang="en-US" sz="2400" i="0" dirty="0" err="1"/>
              <a:t>strlen</a:t>
            </a:r>
            <a:r>
              <a:rPr lang="en-US" altLang="en-US" sz="2400" b="0" i="0" dirty="0">
                <a:latin typeface="Arial" panose="020B0604020202020204" pitchFamily="34" charset="0"/>
              </a:rPr>
              <a:t> function (from the </a:t>
            </a:r>
            <a:r>
              <a:rPr lang="en-US" altLang="en-US" sz="2400" b="0" i="0" dirty="0">
                <a:cs typeface="Courier New" panose="02070309020205020404" pitchFamily="49" charset="0"/>
              </a:rPr>
              <a:t>&lt;</a:t>
            </a:r>
            <a:r>
              <a:rPr lang="en-US" altLang="en-US" sz="2400" b="0" i="0" dirty="0" err="1">
                <a:cs typeface="Courier New" panose="02070309020205020404" pitchFamily="49" charset="0"/>
              </a:rPr>
              <a:t>cstring</a:t>
            </a:r>
            <a:r>
              <a:rPr lang="en-US" altLang="en-US" sz="2400" b="0" i="0" dirty="0">
                <a:cs typeface="Courier New" panose="02070309020205020404" pitchFamily="49" charset="0"/>
              </a:rPr>
              <a:t>&gt; </a:t>
            </a:r>
            <a:r>
              <a:rPr lang="en-US" altLang="en-US" sz="2400" b="0" i="0" dirty="0">
                <a:latin typeface="Arial" panose="020B0604020202020204" pitchFamily="34" charset="0"/>
              </a:rPr>
              <a:t>library)  returns the length of a C string.  Here is the source:</a:t>
            </a:r>
          </a:p>
          <a:p>
            <a:pPr algn="ctr" eaLnBrk="1" hangingPunct="1">
              <a:spcBef>
                <a:spcPct val="20000"/>
              </a:spcBef>
            </a:pPr>
            <a:endParaRPr lang="en-US" altLang="en-US" sz="2400" b="0" i="0" dirty="0">
              <a:latin typeface="Arial" panose="020B0604020202020204" pitchFamily="34" charset="0"/>
            </a:endParaRPr>
          </a:p>
          <a:p>
            <a:pPr lvl="3" eaLnBrk="1" hangingPunct="1">
              <a:spcBef>
                <a:spcPct val="20000"/>
              </a:spcBef>
            </a:pPr>
            <a:r>
              <a:rPr lang="en-US" altLang="en-US" i="0" dirty="0" err="1"/>
              <a:t>int</a:t>
            </a:r>
            <a:r>
              <a:rPr lang="en-US" altLang="en-US" i="0" dirty="0"/>
              <a:t> </a:t>
            </a:r>
            <a:r>
              <a:rPr lang="en-US" altLang="en-US" i="0" dirty="0" err="1"/>
              <a:t>strlen</a:t>
            </a:r>
            <a:r>
              <a:rPr lang="en-US" altLang="en-US" i="0" dirty="0"/>
              <a:t>(</a:t>
            </a:r>
            <a:r>
              <a:rPr lang="en-US" altLang="en-US" i="0" dirty="0" err="1"/>
              <a:t>const</a:t>
            </a:r>
            <a:r>
              <a:rPr lang="en-US" altLang="en-US" i="0" dirty="0"/>
              <a:t> char s[])</a:t>
            </a:r>
          </a:p>
          <a:p>
            <a:pPr lvl="3" eaLnBrk="1" hangingPunct="1">
              <a:spcBef>
                <a:spcPct val="20000"/>
              </a:spcBef>
            </a:pPr>
            <a:r>
              <a:rPr lang="en-US" altLang="en-US" i="0" dirty="0"/>
              <a:t>{</a:t>
            </a:r>
          </a:p>
          <a:p>
            <a:pPr lvl="3" eaLnBrk="1" hangingPunct="1">
              <a:spcBef>
                <a:spcPct val="20000"/>
              </a:spcBef>
            </a:pPr>
            <a:r>
              <a:rPr lang="en-US" altLang="en-US" i="0" dirty="0"/>
              <a:t>   </a:t>
            </a:r>
            <a:r>
              <a:rPr lang="en-US" altLang="en-US" i="0" dirty="0" err="1"/>
              <a:t>int</a:t>
            </a:r>
            <a:r>
              <a:rPr lang="en-US" altLang="en-US" i="0" dirty="0"/>
              <a:t> </a:t>
            </a:r>
            <a:r>
              <a:rPr lang="en-US" altLang="en-US" i="0" dirty="0" err="1"/>
              <a:t>i</a:t>
            </a:r>
            <a:r>
              <a:rPr lang="en-US" altLang="en-US" i="0" dirty="0"/>
              <a:t> = 0;</a:t>
            </a:r>
          </a:p>
          <a:p>
            <a:pPr lvl="3" eaLnBrk="1" hangingPunct="1">
              <a:spcBef>
                <a:spcPct val="20000"/>
              </a:spcBef>
            </a:pPr>
            <a:r>
              <a:rPr lang="en-US" altLang="en-US" i="0" dirty="0"/>
              <a:t>   // Count characters before</a:t>
            </a:r>
          </a:p>
          <a:p>
            <a:pPr lvl="3" eaLnBrk="1" hangingPunct="1">
              <a:spcBef>
                <a:spcPct val="20000"/>
              </a:spcBef>
            </a:pPr>
            <a:r>
              <a:rPr lang="en-US" altLang="en-US" i="0" dirty="0"/>
              <a:t>   // the null terminator</a:t>
            </a:r>
          </a:p>
          <a:p>
            <a:pPr lvl="3" eaLnBrk="1" hangingPunct="1">
              <a:spcBef>
                <a:spcPct val="20000"/>
              </a:spcBef>
            </a:pPr>
            <a:r>
              <a:rPr lang="en-US" altLang="en-US" i="0" dirty="0"/>
              <a:t>   while (s[</a:t>
            </a:r>
            <a:r>
              <a:rPr lang="en-US" altLang="en-US" i="0" dirty="0" err="1"/>
              <a:t>i</a:t>
            </a:r>
            <a:r>
              <a:rPr lang="en-US" altLang="en-US" i="0" dirty="0"/>
              <a:t>] != '\0') { </a:t>
            </a:r>
            <a:r>
              <a:rPr lang="en-US" altLang="en-US" i="0" dirty="0" err="1"/>
              <a:t>i</a:t>
            </a:r>
            <a:r>
              <a:rPr lang="en-US" altLang="en-US" i="0" dirty="0"/>
              <a:t>++; }</a:t>
            </a:r>
          </a:p>
          <a:p>
            <a:pPr lvl="3" eaLnBrk="1" hangingPunct="1">
              <a:spcBef>
                <a:spcPct val="20000"/>
              </a:spcBef>
            </a:pPr>
            <a:r>
              <a:rPr lang="en-US" altLang="en-US" i="0" dirty="0"/>
              <a:t>   return </a:t>
            </a:r>
            <a:r>
              <a:rPr lang="en-US" altLang="en-US" i="0" dirty="0" err="1"/>
              <a:t>i</a:t>
            </a:r>
            <a:r>
              <a:rPr lang="en-US" altLang="en-US" i="0" dirty="0"/>
              <a:t>;</a:t>
            </a:r>
          </a:p>
          <a:p>
            <a:pPr lvl="3" eaLnBrk="1" hangingPunct="1">
              <a:spcBef>
                <a:spcPct val="20000"/>
              </a:spcBef>
            </a:pPr>
            <a:r>
              <a:rPr lang="en-US" altLang="en-US" i="0" dirty="0"/>
              <a:t>}</a:t>
            </a:r>
          </a:p>
          <a:p>
            <a:pPr algn="ctr" eaLnBrk="1" hangingPunct="1">
              <a:spcBef>
                <a:spcPct val="20000"/>
              </a:spcBef>
            </a:pPr>
            <a:r>
              <a:rPr lang="en-US" altLang="en-US" sz="2400" b="0" i="0" dirty="0">
                <a:solidFill>
                  <a:srgbClr val="FF0000"/>
                </a:solidFill>
                <a:latin typeface="Arial" panose="020B0604020202020204" pitchFamily="34" charset="0"/>
              </a:rPr>
              <a:t>The call </a:t>
            </a:r>
            <a:r>
              <a:rPr lang="en-US" altLang="en-US" sz="2400" i="0" dirty="0" err="1">
                <a:solidFill>
                  <a:srgbClr val="FF0000"/>
                </a:solidFill>
              </a:rPr>
              <a:t>strlen</a:t>
            </a:r>
            <a:r>
              <a:rPr lang="en-US" altLang="en-US" sz="2400" i="0" dirty="0">
                <a:solidFill>
                  <a:srgbClr val="FF0000"/>
                </a:solidFill>
              </a:rPr>
              <a:t>("Harry")</a:t>
            </a:r>
            <a:r>
              <a:rPr lang="en-US" altLang="en-US" sz="2400" b="0" i="0" dirty="0">
                <a:solidFill>
                  <a:srgbClr val="FF0000"/>
                </a:solidFill>
                <a:latin typeface="Arial" panose="020B0604020202020204" pitchFamily="34" charset="0"/>
              </a:rPr>
              <a:t> returns 5</a:t>
            </a:r>
            <a:r>
              <a:rPr lang="en-US" altLang="en-US" sz="2400" b="0" i="0" dirty="0">
                <a:latin typeface="Arial" panose="020B0604020202020204" pitchFamily="34" charset="0"/>
              </a:rPr>
              <a:t>.  The null terminator character is not counted as part of the “length” of the C string</a:t>
            </a:r>
            <a:endParaRPr lang="en-US" altLang="en-US" sz="2400" i="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32099"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3210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Character Arrays</a:t>
            </a:r>
          </a:p>
        </p:txBody>
      </p:sp>
      <p:sp>
        <p:nvSpPr>
          <p:cNvPr id="1107972" name="Rectangle 4"/>
          <p:cNvSpPr>
            <a:spLocks noChangeArrowheads="1"/>
          </p:cNvSpPr>
          <p:nvPr/>
        </p:nvSpPr>
        <p:spPr bwMode="auto">
          <a:xfrm>
            <a:off x="365125" y="893763"/>
            <a:ext cx="87788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If you want to modify the characters in a C string,</a:t>
            </a:r>
            <a:br>
              <a:rPr lang="en-US" altLang="en-US" sz="2400" b="0" i="0" dirty="0">
                <a:latin typeface="Arial" panose="020B0604020202020204" pitchFamily="34" charset="0"/>
              </a:rPr>
            </a:br>
            <a:r>
              <a:rPr lang="en-US" altLang="en-US" sz="2400" b="0" i="0" dirty="0">
                <a:latin typeface="Arial" panose="020B0604020202020204" pitchFamily="34" charset="0"/>
              </a:rPr>
              <a:t>define a character array to hold the characters.</a:t>
            </a:r>
          </a:p>
          <a:p>
            <a:pPr algn="ct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For example:</a:t>
            </a:r>
          </a:p>
          <a:p>
            <a:pPr eaLnBrk="1" hangingPunct="1">
              <a:spcBef>
                <a:spcPct val="20000"/>
              </a:spcBef>
            </a:pPr>
            <a:r>
              <a:rPr lang="en-US" altLang="en-US" sz="2400" i="0" dirty="0"/>
              <a:t>// An array of 6 characters</a:t>
            </a:r>
          </a:p>
          <a:p>
            <a:pPr eaLnBrk="1" hangingPunct="1">
              <a:spcBef>
                <a:spcPct val="20000"/>
              </a:spcBef>
            </a:pPr>
            <a:r>
              <a:rPr lang="en-US" altLang="en-US" sz="2400" i="0" dirty="0"/>
              <a:t>char c[] = "Harry";</a:t>
            </a:r>
          </a:p>
          <a:p>
            <a:pPr algn="ctr" eaLnBrk="1" hangingPunct="1">
              <a:spcBef>
                <a:spcPct val="20000"/>
              </a:spcBef>
            </a:pPr>
            <a:endParaRPr lang="en-US" altLang="en-US" sz="2400" i="0" dirty="0"/>
          </a:p>
          <a:p>
            <a:pPr eaLnBrk="1" hangingPunct="1">
              <a:spcBef>
                <a:spcPct val="20000"/>
              </a:spcBef>
            </a:pPr>
            <a:r>
              <a:rPr lang="en-US" altLang="en-US" sz="2400" i="0" dirty="0">
                <a:latin typeface="+mn-lt"/>
              </a:rPr>
              <a:t>You can modify the characters in the array:</a:t>
            </a:r>
            <a:endParaRPr lang="en-US" altLang="en-US" sz="3600" i="0" dirty="0"/>
          </a:p>
          <a:p>
            <a:pPr algn="ctr" eaLnBrk="1" hangingPunct="1">
              <a:spcBef>
                <a:spcPct val="20000"/>
              </a:spcBef>
            </a:pPr>
            <a:endParaRPr lang="en-US" altLang="en-US" sz="1600" i="0" dirty="0"/>
          </a:p>
          <a:p>
            <a:pPr eaLnBrk="1" hangingPunct="1"/>
            <a:r>
              <a:rPr lang="en-US" altLang="en-US" sz="2400" i="0" dirty="0"/>
              <a:t>	c[0] = 'L'; //now c is Larry</a:t>
            </a:r>
          </a:p>
          <a:p>
            <a:pPr eaLnBrk="1" hangingPunct="1">
              <a:spcBef>
                <a:spcPct val="20000"/>
              </a:spcBef>
            </a:pPr>
            <a:endParaRPr lang="en-US" altLang="en-US" sz="2400" i="0" dirty="0"/>
          </a:p>
          <a:p>
            <a:pPr eaLnBrk="1" hangingPunct="1">
              <a:spcBef>
                <a:spcPct val="20000"/>
              </a:spcBef>
            </a:pPr>
            <a:r>
              <a:rPr lang="en-US" altLang="en-US" sz="2400" i="0" dirty="0"/>
              <a:t>	</a:t>
            </a:r>
            <a:endParaRPr lang="en-US" altLang="en-US" sz="1800" i="0" dirty="0"/>
          </a:p>
          <a:p>
            <a:pPr eaLnBrk="1" hangingPunct="1">
              <a:spcBef>
                <a:spcPct val="20000"/>
              </a:spcBef>
            </a:pPr>
            <a:endParaRPr lang="en-US" altLang="en-US" sz="1800" i="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36195"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36196"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Converting Between C and C++ Strings</a:t>
            </a:r>
          </a:p>
        </p:txBody>
      </p:sp>
      <p:sp>
        <p:nvSpPr>
          <p:cNvPr id="1113092" name="Rectangle 4"/>
          <p:cNvSpPr>
            <a:spLocks noChangeArrowheads="1"/>
          </p:cNvSpPr>
          <p:nvPr/>
        </p:nvSpPr>
        <p:spPr bwMode="auto">
          <a:xfrm>
            <a:off x="71121" y="893763"/>
            <a:ext cx="907288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a:latin typeface="Arial" panose="020B0604020202020204" pitchFamily="34" charset="0"/>
              </a:rPr>
              <a:t>  The </a:t>
            </a:r>
            <a:r>
              <a:rPr lang="en-US" altLang="en-US" sz="2400" i="0" dirty="0" err="1"/>
              <a:t>cstdlib</a:t>
            </a:r>
            <a:r>
              <a:rPr lang="en-US" altLang="en-US" sz="2400" b="0" i="0" dirty="0">
                <a:latin typeface="Arial" panose="020B0604020202020204" pitchFamily="34" charset="0"/>
              </a:rPr>
              <a:t> header includes the function:</a:t>
            </a:r>
          </a:p>
          <a:p>
            <a:pPr algn="ctr" eaLnBrk="1" hangingPunct="1">
              <a:spcBef>
                <a:spcPct val="20000"/>
              </a:spcBef>
            </a:pPr>
            <a:r>
              <a:rPr lang="en-US" altLang="en-US" sz="2400" i="0" dirty="0" err="1"/>
              <a:t>int</a:t>
            </a:r>
            <a:r>
              <a:rPr lang="en-US" altLang="en-US" sz="2400" i="0" dirty="0"/>
              <a:t> </a:t>
            </a:r>
            <a:r>
              <a:rPr lang="en-US" altLang="en-US" sz="2400" i="0" dirty="0" err="1"/>
              <a:t>atoi</a:t>
            </a:r>
            <a:r>
              <a:rPr lang="en-US" altLang="en-US" sz="2400" i="0" dirty="0"/>
              <a:t>(</a:t>
            </a:r>
            <a:r>
              <a:rPr lang="en-US" altLang="en-US" sz="2400" i="0" dirty="0" err="1"/>
              <a:t>const</a:t>
            </a:r>
            <a:r>
              <a:rPr lang="en-US" altLang="en-US" sz="2400" i="0" dirty="0"/>
              <a:t> char s[])</a:t>
            </a:r>
          </a:p>
          <a:p>
            <a:pPr algn="ctr" eaLnBrk="1" hangingPunct="1">
              <a:spcBef>
                <a:spcPct val="20000"/>
              </a:spcBef>
            </a:pPr>
            <a:endParaRPr lang="en-US" altLang="en-US" sz="2400" i="0" dirty="0"/>
          </a:p>
          <a:p>
            <a:pPr algn="ctr" eaLnBrk="1" hangingPunct="1">
              <a:spcBef>
                <a:spcPct val="20000"/>
              </a:spcBef>
            </a:pPr>
            <a:r>
              <a:rPr lang="en-US" altLang="en-US" sz="2400" b="0" i="0" dirty="0">
                <a:latin typeface="Arial" panose="020B0604020202020204" pitchFamily="34" charset="0"/>
              </a:rPr>
              <a:t> The </a:t>
            </a:r>
            <a:r>
              <a:rPr lang="en-US" altLang="en-US" sz="2400" i="0" dirty="0" err="1"/>
              <a:t>atoi</a:t>
            </a:r>
            <a:r>
              <a:rPr lang="en-US" altLang="en-US" sz="2400" b="0" i="0" dirty="0">
                <a:latin typeface="Arial" panose="020B0604020202020204" pitchFamily="34" charset="0"/>
              </a:rPr>
              <a:t> function returns an </a:t>
            </a:r>
            <a:r>
              <a:rPr lang="en-US" altLang="en-US" sz="2400" b="0" i="0" dirty="0" err="1">
                <a:cs typeface="Courier New" panose="02070309020205020404" pitchFamily="49" charset="0"/>
              </a:rPr>
              <a:t>int</a:t>
            </a:r>
            <a:r>
              <a:rPr lang="en-US" altLang="en-US" sz="2400" b="0" i="0" dirty="0">
                <a:cs typeface="Courier New" panose="02070309020205020404" pitchFamily="49" charset="0"/>
              </a:rPr>
              <a:t> </a:t>
            </a:r>
            <a:r>
              <a:rPr lang="en-US" altLang="en-US" sz="2400" b="0" i="0" dirty="0">
                <a:latin typeface="Arial" panose="020B0604020202020204" pitchFamily="34" charset="0"/>
              </a:rPr>
              <a:t>equivalent to a character array</a:t>
            </a:r>
            <a:br>
              <a:rPr lang="en-US" altLang="en-US" sz="2400" b="0" i="0" dirty="0">
                <a:latin typeface="Arial" panose="020B0604020202020204" pitchFamily="34" charset="0"/>
              </a:rPr>
            </a:br>
            <a:r>
              <a:rPr lang="en-US" altLang="en-US" sz="2400" b="0" i="0" dirty="0">
                <a:latin typeface="Arial" panose="020B0604020202020204" pitchFamily="34" charset="0"/>
              </a:rPr>
              <a:t>containing digits:</a:t>
            </a:r>
          </a:p>
          <a:p>
            <a:pPr algn="ctr" eaLnBrk="1" hangingPunct="1">
              <a:spcBef>
                <a:spcPct val="20000"/>
              </a:spcBef>
            </a:pPr>
            <a:endParaRPr lang="en-US" altLang="en-US" sz="2400" i="0" dirty="0"/>
          </a:p>
          <a:p>
            <a:pPr eaLnBrk="1" hangingPunct="1">
              <a:spcBef>
                <a:spcPct val="20000"/>
              </a:spcBef>
            </a:pPr>
            <a:r>
              <a:rPr lang="en-US" altLang="en-US" sz="2400" i="0" dirty="0"/>
              <a:t>char* year = "2012";</a:t>
            </a:r>
          </a:p>
          <a:p>
            <a:pPr eaLnBrk="1" hangingPunct="1">
              <a:spcBef>
                <a:spcPct val="20000"/>
              </a:spcBef>
            </a:pPr>
            <a:r>
              <a:rPr lang="en-US" altLang="en-US" sz="2400" i="0" dirty="0" err="1"/>
              <a:t>int</a:t>
            </a:r>
            <a:r>
              <a:rPr lang="en-US" altLang="en-US" sz="2400" i="0" dirty="0"/>
              <a:t> y = </a:t>
            </a:r>
            <a:r>
              <a:rPr lang="en-US" altLang="en-US" sz="2400" i="0" dirty="0" err="1"/>
              <a:t>atoi</a:t>
            </a:r>
            <a:r>
              <a:rPr lang="en-US" altLang="en-US" sz="2400" i="0" dirty="0"/>
              <a:t>(year);</a:t>
            </a:r>
          </a:p>
          <a:p>
            <a:pPr eaLnBrk="1" hangingPunct="1">
              <a:spcBef>
                <a:spcPct val="20000"/>
              </a:spcBef>
            </a:pPr>
            <a:endParaRPr lang="en-US" altLang="en-US" sz="2400" i="0" dirty="0"/>
          </a:p>
          <a:p>
            <a:pPr algn="ctr" eaLnBrk="1" hangingPunct="1">
              <a:spcBef>
                <a:spcPct val="20000"/>
              </a:spcBef>
            </a:pPr>
            <a:r>
              <a:rPr lang="en-US" altLang="en-US" sz="2400" i="0" dirty="0"/>
              <a:t>y</a:t>
            </a:r>
            <a:r>
              <a:rPr lang="en-US" altLang="en-US" sz="2400" b="0" i="0" dirty="0">
                <a:latin typeface="Arial" panose="020B0604020202020204" pitchFamily="34" charset="0"/>
              </a:rPr>
              <a:t> is the integer </a:t>
            </a:r>
            <a:r>
              <a:rPr lang="en-US" altLang="en-US" sz="2400" i="0" dirty="0"/>
              <a:t>2012</a:t>
            </a:r>
            <a:endParaRPr lang="en-US" altLang="en-US" sz="2400" b="0" i="0"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37219"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3722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err="1">
                <a:latin typeface="Courier New" panose="02070309020205020404" pitchFamily="49" charset="0"/>
                <a:cs typeface="Courier New" panose="02070309020205020404" pitchFamily="49" charset="0"/>
              </a:rPr>
              <a:t>c_str</a:t>
            </a:r>
            <a:r>
              <a:rPr lang="en-US" altLang="en-US" dirty="0">
                <a:latin typeface="Courier New" panose="02070309020205020404" pitchFamily="49" charset="0"/>
                <a:cs typeface="Courier New" panose="02070309020205020404" pitchFamily="49" charset="0"/>
              </a:rPr>
              <a:t>() </a:t>
            </a:r>
            <a:r>
              <a:rPr lang="en-US" altLang="en-US" dirty="0"/>
              <a:t>Function converts C++ </a:t>
            </a:r>
            <a:r>
              <a:rPr lang="en-US" altLang="en-US" dirty="0">
                <a:latin typeface="Courier New" panose="02070309020205020404" pitchFamily="49" charset="0"/>
                <a:cs typeface="Courier New" panose="02070309020205020404" pitchFamily="49" charset="0"/>
              </a:rPr>
              <a:t>string</a:t>
            </a:r>
            <a:r>
              <a:rPr lang="en-US" altLang="en-US" dirty="0"/>
              <a:t> to a C string</a:t>
            </a:r>
          </a:p>
        </p:txBody>
      </p:sp>
      <p:sp>
        <p:nvSpPr>
          <p:cNvPr id="1115140" name="Rectangle 4"/>
          <p:cNvSpPr>
            <a:spLocks noChangeArrowheads="1"/>
          </p:cNvSpPr>
          <p:nvPr/>
        </p:nvSpPr>
        <p:spPr bwMode="auto">
          <a:xfrm>
            <a:off x="365125" y="893763"/>
            <a:ext cx="87788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err="1">
                <a:latin typeface="Arial" panose="020B0604020202020204" pitchFamily="34" charset="0"/>
              </a:rPr>
              <a:t>OIder</a:t>
            </a:r>
            <a:r>
              <a:rPr lang="en-US" altLang="en-US" sz="2400" b="0" i="0" dirty="0">
                <a:latin typeface="Arial" panose="020B0604020202020204" pitchFamily="34" charset="0"/>
              </a:rPr>
              <a:t> versions of the C++ </a:t>
            </a:r>
            <a:r>
              <a:rPr lang="en-US" altLang="en-US" sz="2400" b="0" i="0" dirty="0">
                <a:cs typeface="Courier New" panose="02070309020205020404" pitchFamily="49" charset="0"/>
              </a:rPr>
              <a:t>&lt;string&gt; </a:t>
            </a:r>
            <a:r>
              <a:rPr lang="en-US" altLang="en-US" sz="2400" b="0" i="0" dirty="0">
                <a:latin typeface="Arial" panose="020B0604020202020204" pitchFamily="34" charset="0"/>
              </a:rPr>
              <a:t>library lack an </a:t>
            </a:r>
            <a:r>
              <a:rPr lang="en-US" altLang="en-US" sz="2400" b="0" i="0" dirty="0" err="1">
                <a:cs typeface="Courier New" panose="02070309020205020404" pitchFamily="49" charset="0"/>
              </a:rPr>
              <a:t>atoi</a:t>
            </a:r>
            <a:r>
              <a:rPr lang="en-US" altLang="en-US" sz="2400" b="0" i="0" dirty="0">
                <a:cs typeface="Courier New" panose="02070309020205020404" pitchFamily="49" charset="0"/>
              </a:rPr>
              <a:t>().</a:t>
            </a:r>
            <a:endParaRPr lang="en-US" altLang="en-US" sz="2400" i="0" dirty="0">
              <a:cs typeface="Courier New" panose="02070309020205020404" pitchFamily="49" charset="0"/>
            </a:endParaRPr>
          </a:p>
          <a:p>
            <a:pPr algn="ctr" eaLnBrk="1" hangingPunct="1">
              <a:spcBef>
                <a:spcPct val="20000"/>
              </a:spcBef>
            </a:pPr>
            <a:r>
              <a:rPr lang="en-US" altLang="en-US" sz="2400" b="0" i="0" dirty="0">
                <a:latin typeface="Arial" panose="020B0604020202020204" pitchFamily="34" charset="0"/>
              </a:rPr>
              <a:t>The </a:t>
            </a:r>
            <a:r>
              <a:rPr lang="en-US" altLang="en-US" sz="2400" i="0" dirty="0" err="1"/>
              <a:t>c_str</a:t>
            </a:r>
            <a:r>
              <a:rPr lang="en-US" altLang="en-US" sz="2400" b="0" i="0" dirty="0">
                <a:latin typeface="Arial" panose="020B0604020202020204" pitchFamily="34" charset="0"/>
              </a:rPr>
              <a:t> member function offers an “escape hatch”, converting the C++ </a:t>
            </a:r>
            <a:r>
              <a:rPr lang="en-US" altLang="en-US" sz="2400" b="0" i="0" dirty="0">
                <a:cs typeface="Courier New" panose="02070309020205020404" pitchFamily="49" charset="0"/>
              </a:rPr>
              <a:t>string </a:t>
            </a:r>
            <a:r>
              <a:rPr lang="en-US" altLang="en-US" sz="2400" b="0" i="0" dirty="0">
                <a:latin typeface="Arial" panose="020B0604020202020204" pitchFamily="34" charset="0"/>
              </a:rPr>
              <a:t>to a </a:t>
            </a:r>
            <a:r>
              <a:rPr lang="en-US" altLang="en-US" sz="2400" b="0" i="0" dirty="0">
                <a:cs typeface="Courier New" panose="02070309020205020404" pitchFamily="49" charset="0"/>
              </a:rPr>
              <a:t>char</a:t>
            </a:r>
            <a:r>
              <a:rPr lang="en-US" altLang="en-US" sz="2400" b="0" i="0" dirty="0">
                <a:latin typeface="Arial" panose="020B0604020202020204" pitchFamily="34" charset="0"/>
              </a:rPr>
              <a:t> array:</a:t>
            </a:r>
          </a:p>
          <a:p>
            <a:pPr algn="ctr" eaLnBrk="1" hangingPunct="1">
              <a:spcBef>
                <a:spcPct val="20000"/>
              </a:spcBef>
            </a:pPr>
            <a:endParaRPr lang="en-US" altLang="en-US" sz="2400" i="0" dirty="0"/>
          </a:p>
          <a:p>
            <a:pPr eaLnBrk="1" hangingPunct="1">
              <a:spcBef>
                <a:spcPct val="20000"/>
              </a:spcBef>
            </a:pPr>
            <a:r>
              <a:rPr lang="en-US" altLang="en-US" sz="2400" i="0" dirty="0"/>
              <a:t>string year = "2012";</a:t>
            </a:r>
          </a:p>
          <a:p>
            <a:pPr eaLnBrk="1" hangingPunct="1">
              <a:spcBef>
                <a:spcPct val="20000"/>
              </a:spcBef>
            </a:pPr>
            <a:r>
              <a:rPr lang="en-US" altLang="en-US" sz="2400" i="0" dirty="0" err="1"/>
              <a:t>int</a:t>
            </a:r>
            <a:r>
              <a:rPr lang="en-US" altLang="en-US" sz="2400" i="0" dirty="0"/>
              <a:t> y = </a:t>
            </a:r>
            <a:r>
              <a:rPr lang="en-US" altLang="en-US" sz="2400" i="0" dirty="0" err="1"/>
              <a:t>atoi</a:t>
            </a:r>
            <a:r>
              <a:rPr lang="en-US" altLang="en-US" sz="2400" i="0" dirty="0"/>
              <a:t>(</a:t>
            </a:r>
            <a:r>
              <a:rPr lang="en-US" altLang="en-US" sz="2400" i="0" dirty="0" err="1"/>
              <a:t>year.c_str</a:t>
            </a:r>
            <a:r>
              <a:rPr lang="en-US" altLang="en-US" sz="2400" i="0" dirty="0"/>
              <a:t>());</a:t>
            </a:r>
          </a:p>
          <a:p>
            <a:pPr eaLnBrk="1" hangingPunct="1">
              <a:spcBef>
                <a:spcPct val="20000"/>
              </a:spcBef>
            </a:pPr>
            <a:endParaRPr lang="en-US" altLang="en-US" sz="2400" i="0" dirty="0"/>
          </a:p>
          <a:p>
            <a:pPr algn="ctr" eaLnBrk="1" hangingPunct="1">
              <a:spcBef>
                <a:spcPct val="20000"/>
              </a:spcBef>
            </a:pPr>
            <a:r>
              <a:rPr lang="en-US" altLang="en-US" sz="2400" b="0" i="0" dirty="0">
                <a:latin typeface="Arial" panose="020B0604020202020204" pitchFamily="34" charset="0"/>
              </a:rPr>
              <a:t>Again, </a:t>
            </a:r>
            <a:r>
              <a:rPr lang="en-US" altLang="en-US" sz="2400" i="0" dirty="0"/>
              <a:t>y</a:t>
            </a:r>
            <a:r>
              <a:rPr lang="en-US" altLang="en-US" sz="2400" b="0" i="0" dirty="0">
                <a:latin typeface="Arial" panose="020B0604020202020204" pitchFamily="34" charset="0"/>
              </a:rPr>
              <a:t> is the integer </a:t>
            </a:r>
            <a:r>
              <a:rPr lang="en-US" altLang="en-US" sz="2400" i="0" dirty="0"/>
              <a:t>2012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998402" name="Rectangle 2"/>
          <p:cNvSpPr>
            <a:spLocks noGrp="1" noChangeArrowheads="1"/>
          </p:cNvSpPr>
          <p:nvPr>
            <p:ph type="body" idx="1"/>
          </p:nvPr>
        </p:nvSpPr>
        <p:spPr>
          <a:xfrm>
            <a:off x="457200" y="1265238"/>
            <a:ext cx="8229600" cy="4525962"/>
          </a:xfrm>
        </p:spPr>
        <p:txBody>
          <a:bodyPr/>
          <a:lstStyle/>
          <a:p>
            <a:pPr eaLnBrk="1" hangingPunct="1"/>
            <a:r>
              <a:rPr lang="en-US" altLang="en-US" sz="2400" dirty="0"/>
              <a:t>In C++, pointers are important for several reasons.</a:t>
            </a:r>
            <a:br>
              <a:rPr lang="en-US" altLang="en-US" sz="2400" dirty="0"/>
            </a:br>
            <a:endParaRPr lang="en-US" altLang="en-US" sz="2800" dirty="0"/>
          </a:p>
          <a:p>
            <a:pPr lvl="1" eaLnBrk="1" hangingPunct="1"/>
            <a:r>
              <a:rPr lang="en-US" altLang="en-US" sz="2400" dirty="0"/>
              <a:t>Pointers allow sharing of values stored in variables</a:t>
            </a:r>
            <a:br>
              <a:rPr lang="en-US" altLang="en-US" sz="2400" dirty="0"/>
            </a:br>
            <a:r>
              <a:rPr lang="en-US" altLang="en-US" sz="2400" dirty="0"/>
              <a:t>in a uniform way</a:t>
            </a:r>
            <a:br>
              <a:rPr lang="en-US" altLang="en-US" sz="2400" dirty="0"/>
            </a:br>
            <a:endParaRPr lang="en-US" altLang="en-US" sz="1200" dirty="0"/>
          </a:p>
          <a:p>
            <a:pPr lvl="1" eaLnBrk="1" hangingPunct="1"/>
            <a:r>
              <a:rPr lang="en-US" altLang="en-US" sz="2400" dirty="0"/>
              <a:t>Pointers can refer to values that are allocated on demand (</a:t>
            </a:r>
            <a:r>
              <a:rPr lang="en-US" altLang="en-US" sz="2400" i="1" dirty="0"/>
              <a:t>dynamic memory allocation</a:t>
            </a:r>
            <a:r>
              <a:rPr lang="en-US" altLang="en-US" sz="2400" dirty="0"/>
              <a:t>)</a:t>
            </a:r>
            <a:br>
              <a:rPr lang="en-US" altLang="en-US" sz="2400" dirty="0"/>
            </a:br>
            <a:endParaRPr lang="en-US" altLang="en-US" sz="1200" dirty="0"/>
          </a:p>
          <a:p>
            <a:pPr lvl="1" eaLnBrk="1" hangingPunct="1"/>
            <a:r>
              <a:rPr lang="en-US" altLang="en-US" sz="2400" dirty="0"/>
              <a:t>Pointers are necessary for implementing </a:t>
            </a:r>
            <a:r>
              <a:rPr lang="en-US" altLang="en-US" sz="2400" i="1" dirty="0"/>
              <a:t>polymorphism</a:t>
            </a:r>
            <a:r>
              <a:rPr lang="en-US" altLang="en-US" sz="2400" dirty="0"/>
              <a:t>, an important concept in object-oriented programming (later)</a:t>
            </a:r>
          </a:p>
        </p:txBody>
      </p:sp>
      <p:sp>
        <p:nvSpPr>
          <p:cNvPr id="20484" name="Text Box 3"/>
          <p:cNvSpPr>
            <a:spLocks noGrp="1" noChangeArrowheads="1"/>
          </p:cNvSpPr>
          <p:nvPr>
            <p:ph type="title"/>
          </p:nvPr>
        </p:nvSpPr>
        <p:spPr>
          <a:noFill/>
        </p:spPr>
        <p:txBody>
          <a:bodyPr/>
          <a:lstStyle/>
          <a:p>
            <a:pPr eaLnBrk="1" hangingPunct="1">
              <a:spcBef>
                <a:spcPct val="50000"/>
              </a:spcBef>
            </a:pPr>
            <a:r>
              <a:rPr lang="en-US" altLang="en-US" dirty="0"/>
              <a:t>Pointer Usages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3824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3824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Converting a C string to a C++ </a:t>
            </a:r>
            <a:r>
              <a:rPr lang="en-US" altLang="en-US" dirty="0">
                <a:latin typeface="Courier New" panose="02070309020205020404" pitchFamily="49" charset="0"/>
                <a:cs typeface="Courier New" panose="02070309020205020404" pitchFamily="49" charset="0"/>
              </a:rPr>
              <a:t>string</a:t>
            </a:r>
          </a:p>
        </p:txBody>
      </p:sp>
      <p:sp>
        <p:nvSpPr>
          <p:cNvPr id="1116164" name="Rectangle 4"/>
          <p:cNvSpPr>
            <a:spLocks noChangeArrowheads="1"/>
          </p:cNvSpPr>
          <p:nvPr/>
        </p:nvSpPr>
        <p:spPr bwMode="auto">
          <a:xfrm>
            <a:off x="90805" y="795338"/>
            <a:ext cx="8778875" cy="361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b="0" i="0" dirty="0">
                <a:latin typeface="Arial" panose="020B0604020202020204" pitchFamily="34" charset="0"/>
              </a:rPr>
              <a:t>Converting from a C string to a C++ string is easy – the assignment operator (=) does it:</a:t>
            </a:r>
          </a:p>
          <a:p>
            <a:pPr eaLnBrk="1" hangingPunct="1">
              <a:spcBef>
                <a:spcPct val="20000"/>
              </a:spcBef>
            </a:pPr>
            <a:r>
              <a:rPr lang="en-US" altLang="en-US" sz="2400" i="0" dirty="0"/>
              <a:t>string name = "Harry";</a:t>
            </a:r>
          </a:p>
          <a:p>
            <a:pPr eaLnBrk="1" hangingPunct="1">
              <a:spcBef>
                <a:spcPct val="20000"/>
              </a:spcBef>
            </a:pPr>
            <a:r>
              <a:rPr lang="en-US" altLang="en-US" sz="2400" i="0" dirty="0"/>
              <a:t>Char* </a:t>
            </a:r>
            <a:r>
              <a:rPr lang="en-US" altLang="en-US" sz="2400" i="0" dirty="0" err="1"/>
              <a:t>fred</a:t>
            </a:r>
            <a:r>
              <a:rPr lang="en-US" altLang="en-US" sz="2400" i="0" dirty="0"/>
              <a:t> = "Fredrick";</a:t>
            </a:r>
          </a:p>
          <a:p>
            <a:pPr eaLnBrk="1" hangingPunct="1">
              <a:spcBef>
                <a:spcPct val="20000"/>
              </a:spcBef>
            </a:pPr>
            <a:r>
              <a:rPr lang="en-US" altLang="en-US" sz="2400" i="0" dirty="0"/>
              <a:t>string name2 = </a:t>
            </a:r>
            <a:r>
              <a:rPr lang="en-US" altLang="en-US" sz="2400" i="0" dirty="0" err="1"/>
              <a:t>fred</a:t>
            </a:r>
            <a:r>
              <a:rPr lang="en-US" altLang="en-US" sz="2400" i="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40291"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40292"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b="0" dirty="0"/>
              <a:t>C++ Strings and the</a:t>
            </a:r>
            <a:r>
              <a:rPr lang="en-US" b="0" dirty="0">
                <a:latin typeface="Courier New" panose="02070309020205020404" pitchFamily="49" charset="0"/>
                <a:cs typeface="Courier New" panose="02070309020205020404" pitchFamily="49" charset="0"/>
              </a:rPr>
              <a:t> [] </a:t>
            </a:r>
            <a:r>
              <a:rPr lang="en-US" b="0" dirty="0"/>
              <a:t>Operator</a:t>
            </a:r>
            <a:endParaRPr lang="en-US" altLang="en-US" dirty="0"/>
          </a:p>
        </p:txBody>
      </p:sp>
      <p:sp>
        <p:nvSpPr>
          <p:cNvPr id="140293" name="Rectangle 4"/>
          <p:cNvSpPr>
            <a:spLocks noChangeArrowheads="1"/>
          </p:cNvSpPr>
          <p:nvPr/>
        </p:nvSpPr>
        <p:spPr bwMode="auto">
          <a:xfrm>
            <a:off x="365125" y="893763"/>
            <a:ext cx="845185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r>
              <a:rPr lang="en-US" altLang="en-US" sz="2400" b="0" i="0" dirty="0">
                <a:latin typeface="Arial" panose="020B0604020202020204" pitchFamily="34" charset="0"/>
              </a:rPr>
              <a:t>	You can access individual characters in either a C-string or C++ string with the </a:t>
            </a:r>
            <a:r>
              <a:rPr lang="en-US" altLang="en-US" sz="2400" i="0" dirty="0"/>
              <a:t>[]</a:t>
            </a:r>
            <a:r>
              <a:rPr lang="en-US" altLang="en-US" sz="2400" b="0" i="0" dirty="0">
                <a:latin typeface="Arial" panose="020B0604020202020204" pitchFamily="34" charset="0"/>
              </a:rPr>
              <a:t> operator:</a:t>
            </a:r>
          </a:p>
          <a:p>
            <a:pPr algn="ctr" eaLnBrk="1" hangingPunct="1">
              <a:spcBef>
                <a:spcPct val="20000"/>
              </a:spcBef>
            </a:pPr>
            <a:endParaRPr lang="en-US" altLang="en-US" sz="2400" b="0" i="0" dirty="0">
              <a:latin typeface="Arial" panose="020B0604020202020204" pitchFamily="34" charset="0"/>
            </a:endParaRPr>
          </a:p>
          <a:p>
            <a:pPr eaLnBrk="1" hangingPunct="1">
              <a:spcBef>
                <a:spcPct val="20000"/>
              </a:spcBef>
            </a:pPr>
            <a:r>
              <a:rPr lang="en-US" altLang="en-US" sz="2400" i="0" dirty="0"/>
              <a:t>string name = "Harry";</a:t>
            </a:r>
          </a:p>
          <a:p>
            <a:pPr eaLnBrk="1" hangingPunct="1">
              <a:spcBef>
                <a:spcPct val="20000"/>
              </a:spcBef>
            </a:pPr>
            <a:r>
              <a:rPr lang="en-US" altLang="en-US" sz="2400" i="0" dirty="0"/>
              <a:t>name[3] = 'd'; //name now is Hardy</a:t>
            </a:r>
          </a:p>
          <a:p>
            <a:pPr eaLnBrk="1" hangingPunct="1">
              <a:spcBef>
                <a:spcPct val="20000"/>
              </a:spcBef>
            </a:pPr>
            <a:endParaRPr lang="en-US" altLang="en-US" sz="2400" i="0" dirty="0"/>
          </a:p>
          <a:p>
            <a:pPr eaLnBrk="1" hangingPunct="1">
              <a:spcBef>
                <a:spcPct val="20000"/>
              </a:spcBef>
            </a:pPr>
            <a:r>
              <a:rPr lang="en-US" altLang="en-US" sz="2400" i="0" dirty="0"/>
              <a:t>char c[] = "Mary";</a:t>
            </a:r>
          </a:p>
          <a:p>
            <a:pPr eaLnBrk="1" hangingPunct="1">
              <a:spcBef>
                <a:spcPct val="20000"/>
              </a:spcBef>
            </a:pPr>
            <a:r>
              <a:rPr lang="en-US" altLang="en-US" sz="2400" i="0" dirty="0"/>
              <a:t>c[3] = 'k'; // now is Mark</a:t>
            </a:r>
          </a:p>
          <a:p>
            <a:pPr algn="ctr" eaLnBrk="1" hangingPunct="1">
              <a:spcBef>
                <a:spcPct val="20000"/>
              </a:spcBef>
            </a:pPr>
            <a:endParaRPr lang="en-US" altLang="en-US" sz="2400" b="0" i="0" dirty="0">
              <a:latin typeface="Arial" panose="020B0604020202020204" pitchFamily="34" charset="0"/>
            </a:endParaRPr>
          </a:p>
          <a:p>
            <a:pPr algn="ctr" eaLnBrk="1" hangingPunct="1">
              <a:spcBef>
                <a:spcPct val="20000"/>
              </a:spcBef>
            </a:pPr>
            <a:endParaRPr lang="en-US" altLang="en-US" sz="2400" b="0" i="0"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42339"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4234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Example: Converting Case of a C++ </a:t>
            </a:r>
            <a:r>
              <a:rPr lang="en-US" altLang="en-US" dirty="0">
                <a:latin typeface="Courier New" panose="02070309020205020404" pitchFamily="49" charset="0"/>
                <a:cs typeface="Courier New" panose="02070309020205020404" pitchFamily="49" charset="0"/>
              </a:rPr>
              <a:t>string </a:t>
            </a:r>
            <a:r>
              <a:rPr lang="en-US" altLang="en-US" dirty="0">
                <a:cs typeface="Courier New" panose="02070309020205020404" pitchFamily="49" charset="0"/>
              </a:rPr>
              <a:t>with</a:t>
            </a:r>
            <a:r>
              <a:rPr lang="en-US" altLang="en-US" dirty="0"/>
              <a:t> </a:t>
            </a:r>
            <a:r>
              <a:rPr lang="en-US" altLang="en-US" dirty="0" err="1">
                <a:latin typeface="Courier New" panose="02070309020205020404" pitchFamily="49" charset="0"/>
                <a:cs typeface="Courier New" panose="02070309020205020404" pitchFamily="49" charset="0"/>
              </a:rPr>
              <a:t>toupper</a:t>
            </a:r>
            <a:r>
              <a:rPr lang="en-US" altLang="en-US" dirty="0">
                <a:latin typeface="Courier New" panose="02070309020205020404" pitchFamily="49" charset="0"/>
                <a:cs typeface="Courier New" panose="02070309020205020404" pitchFamily="49" charset="0"/>
              </a:rPr>
              <a:t>()</a:t>
            </a:r>
          </a:p>
        </p:txBody>
      </p:sp>
      <p:sp>
        <p:nvSpPr>
          <p:cNvPr id="142341" name="Rectangle 4"/>
          <p:cNvSpPr>
            <a:spLocks noChangeArrowheads="1"/>
          </p:cNvSpPr>
          <p:nvPr/>
        </p:nvSpPr>
        <p:spPr bwMode="auto">
          <a:xfrm>
            <a:off x="0" y="877888"/>
            <a:ext cx="914400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1800" b="0" i="0" dirty="0">
                <a:latin typeface="Arial" panose="020B0604020202020204" pitchFamily="34" charset="0"/>
              </a:rPr>
              <a:t>The </a:t>
            </a:r>
            <a:r>
              <a:rPr lang="en-US" altLang="en-US" sz="1800" i="0" dirty="0" err="1"/>
              <a:t>toupper</a:t>
            </a:r>
            <a:r>
              <a:rPr lang="en-US" altLang="en-US" sz="1800" b="0" i="0" dirty="0">
                <a:latin typeface="Arial" panose="020B0604020202020204" pitchFamily="34" charset="0"/>
              </a:rPr>
              <a:t> function is defined in the &lt;</a:t>
            </a:r>
            <a:r>
              <a:rPr lang="en-US" altLang="en-US" sz="1800" i="0" dirty="0" err="1"/>
              <a:t>cctype</a:t>
            </a:r>
            <a:r>
              <a:rPr lang="en-US" altLang="en-US" sz="1800" i="0" dirty="0"/>
              <a:t>&gt;</a:t>
            </a:r>
            <a:r>
              <a:rPr lang="en-US" altLang="en-US" sz="1800" b="0" i="0" dirty="0">
                <a:latin typeface="Arial" panose="020B0604020202020204" pitchFamily="34" charset="0"/>
              </a:rPr>
              <a:t> header. It converts a lowercase </a:t>
            </a:r>
            <a:r>
              <a:rPr lang="en-US" altLang="en-US" sz="1800" b="0" i="0" dirty="0">
                <a:cs typeface="Courier New" panose="02070309020205020404" pitchFamily="49" charset="0"/>
              </a:rPr>
              <a:t>char</a:t>
            </a:r>
            <a:r>
              <a:rPr lang="en-US" altLang="en-US" sz="1800" b="0" i="0" dirty="0">
                <a:latin typeface="Arial" panose="020B0604020202020204" pitchFamily="34" charset="0"/>
              </a:rPr>
              <a:t> to uppercase.  The </a:t>
            </a:r>
            <a:r>
              <a:rPr lang="en-US" altLang="en-US" sz="1800" i="0" dirty="0" err="1"/>
              <a:t>tolower</a:t>
            </a:r>
            <a:r>
              <a:rPr lang="en-US" altLang="en-US" sz="1800" b="0" i="0" dirty="0">
                <a:latin typeface="Arial" panose="020B0604020202020204" pitchFamily="34" charset="0"/>
              </a:rPr>
              <a:t> function does the opposite.</a:t>
            </a:r>
            <a:endParaRPr lang="en-US" altLang="en-US" sz="1600" b="0" i="0" dirty="0">
              <a:latin typeface="Arial" panose="020B0604020202020204" pitchFamily="34" charset="0"/>
            </a:endParaRPr>
          </a:p>
          <a:p>
            <a:pPr eaLnBrk="1" hangingPunct="1">
              <a:spcBef>
                <a:spcPct val="20000"/>
              </a:spcBef>
            </a:pPr>
            <a:endParaRPr lang="en-US" altLang="en-US" sz="1800" b="0" i="0" dirty="0">
              <a:latin typeface="Arial" panose="020B0604020202020204" pitchFamily="34" charset="0"/>
            </a:endParaRPr>
          </a:p>
          <a:p>
            <a:pPr eaLnBrk="1" hangingPunct="1">
              <a:spcBef>
                <a:spcPct val="20000"/>
              </a:spcBef>
            </a:pPr>
            <a:r>
              <a:rPr lang="en-US" altLang="en-US" sz="1800" b="0" i="0" dirty="0">
                <a:latin typeface="Arial" panose="020B0604020202020204" pitchFamily="34" charset="0"/>
              </a:rPr>
              <a:t>You can write a function that will return the uppercase version of a C++ </a:t>
            </a:r>
            <a:r>
              <a:rPr lang="en-US" altLang="en-US" sz="1800" i="0" dirty="0"/>
              <a:t>string</a:t>
            </a:r>
            <a:r>
              <a:rPr lang="en-US" altLang="en-US" sz="1800" b="0" i="0" dirty="0">
                <a:latin typeface="Arial" panose="020B0604020202020204" pitchFamily="34" charset="0"/>
              </a:rPr>
              <a:t>:</a:t>
            </a:r>
          </a:p>
          <a:p>
            <a:pPr eaLnBrk="1" hangingPunct="1">
              <a:spcBef>
                <a:spcPct val="20000"/>
              </a:spcBef>
            </a:pPr>
            <a:endParaRPr lang="en-US" altLang="en-US" sz="1800" b="0" i="0" dirty="0">
              <a:latin typeface="Arial" panose="020B0604020202020204" pitchFamily="34" charset="0"/>
            </a:endParaRPr>
          </a:p>
          <a:p>
            <a:pPr eaLnBrk="1" hangingPunct="1">
              <a:lnSpc>
                <a:spcPct val="90000"/>
              </a:lnSpc>
              <a:spcBef>
                <a:spcPts val="0"/>
              </a:spcBef>
            </a:pPr>
            <a:r>
              <a:rPr lang="en-US" altLang="en-US" sz="1600" i="0" dirty="0"/>
              <a:t>/**</a:t>
            </a:r>
          </a:p>
          <a:p>
            <a:pPr eaLnBrk="1" hangingPunct="1">
              <a:lnSpc>
                <a:spcPct val="90000"/>
              </a:lnSpc>
              <a:spcBef>
                <a:spcPts val="0"/>
              </a:spcBef>
            </a:pPr>
            <a:r>
              <a:rPr lang="en-US" altLang="en-US" sz="1600" i="0" dirty="0"/>
              <a:t>   Makes an uppercase version of a string.</a:t>
            </a:r>
          </a:p>
          <a:p>
            <a:pPr eaLnBrk="1" hangingPunct="1">
              <a:lnSpc>
                <a:spcPct val="90000"/>
              </a:lnSpc>
              <a:spcBef>
                <a:spcPts val="0"/>
              </a:spcBef>
            </a:pPr>
            <a:r>
              <a:rPr lang="en-US" altLang="en-US" sz="1600" i="0" dirty="0"/>
              <a:t>   @</a:t>
            </a:r>
            <a:r>
              <a:rPr lang="en-US" altLang="en-US" sz="1600" i="0" dirty="0" err="1"/>
              <a:t>param</a:t>
            </a:r>
            <a:r>
              <a:rPr lang="en-US" altLang="en-US" sz="1600" i="0" dirty="0"/>
              <a:t> </a:t>
            </a:r>
            <a:r>
              <a:rPr lang="en-US" altLang="en-US" sz="1600" i="0" dirty="0" err="1"/>
              <a:t>str</a:t>
            </a:r>
            <a:r>
              <a:rPr lang="en-US" altLang="en-US" sz="1600" i="0" dirty="0"/>
              <a:t> a string</a:t>
            </a:r>
          </a:p>
          <a:p>
            <a:pPr eaLnBrk="1" hangingPunct="1">
              <a:lnSpc>
                <a:spcPct val="90000"/>
              </a:lnSpc>
              <a:spcBef>
                <a:spcPts val="0"/>
              </a:spcBef>
            </a:pPr>
            <a:r>
              <a:rPr lang="en-US" altLang="en-US" sz="1600" i="0" dirty="0"/>
              <a:t>   @return a string with the characters in </a:t>
            </a:r>
            <a:r>
              <a:rPr lang="en-US" altLang="en-US" sz="1600" i="0" dirty="0" err="1"/>
              <a:t>str</a:t>
            </a:r>
            <a:r>
              <a:rPr lang="en-US" altLang="en-US" sz="1600" i="0" dirty="0"/>
              <a:t> converted to uppercase</a:t>
            </a:r>
          </a:p>
          <a:p>
            <a:pPr eaLnBrk="1" hangingPunct="1">
              <a:lnSpc>
                <a:spcPct val="90000"/>
              </a:lnSpc>
              <a:spcBef>
                <a:spcPts val="0"/>
              </a:spcBef>
            </a:pPr>
            <a:r>
              <a:rPr lang="en-US" altLang="en-US" sz="1600" i="0" dirty="0"/>
              <a:t>*/</a:t>
            </a:r>
          </a:p>
          <a:p>
            <a:pPr eaLnBrk="1" hangingPunct="1">
              <a:lnSpc>
                <a:spcPct val="90000"/>
              </a:lnSpc>
              <a:spcBef>
                <a:spcPts val="0"/>
              </a:spcBef>
            </a:pPr>
            <a:r>
              <a:rPr lang="en-US" altLang="en-US" i="0" dirty="0"/>
              <a:t>string uppercase(string </a:t>
            </a:r>
            <a:r>
              <a:rPr lang="en-US" altLang="en-US" i="0" dirty="0" err="1"/>
              <a:t>str</a:t>
            </a:r>
            <a:r>
              <a:rPr lang="en-US" altLang="en-US" i="0" dirty="0"/>
              <a:t>)</a:t>
            </a:r>
          </a:p>
          <a:p>
            <a:pPr eaLnBrk="1" hangingPunct="1">
              <a:lnSpc>
                <a:spcPct val="90000"/>
              </a:lnSpc>
              <a:spcBef>
                <a:spcPts val="0"/>
              </a:spcBef>
            </a:pPr>
            <a:r>
              <a:rPr lang="en-US" altLang="en-US" i="0" dirty="0"/>
              <a:t>{</a:t>
            </a:r>
          </a:p>
          <a:p>
            <a:pPr eaLnBrk="1" hangingPunct="1">
              <a:lnSpc>
                <a:spcPct val="90000"/>
              </a:lnSpc>
              <a:spcBef>
                <a:spcPts val="0"/>
              </a:spcBef>
            </a:pPr>
            <a:r>
              <a:rPr lang="en-US" altLang="en-US" i="0" dirty="0"/>
              <a:t>   string result = </a:t>
            </a:r>
            <a:r>
              <a:rPr lang="en-US" altLang="en-US" i="0" dirty="0" err="1"/>
              <a:t>str</a:t>
            </a:r>
            <a:r>
              <a:rPr lang="en-US" altLang="en-US" i="0" dirty="0"/>
              <a:t>; // Make a copy of </a:t>
            </a:r>
            <a:r>
              <a:rPr lang="en-US" altLang="en-US" i="0" dirty="0" err="1"/>
              <a:t>str</a:t>
            </a:r>
            <a:endParaRPr lang="en-US" altLang="en-US" i="0" dirty="0"/>
          </a:p>
          <a:p>
            <a:pPr eaLnBrk="1" hangingPunct="1">
              <a:lnSpc>
                <a:spcPct val="90000"/>
              </a:lnSpc>
              <a:spcBef>
                <a:spcPts val="0"/>
              </a:spcBef>
            </a:pPr>
            <a:r>
              <a:rPr lang="en-US" altLang="en-US" i="0" dirty="0"/>
              <a:t>   for (</a:t>
            </a:r>
            <a:r>
              <a:rPr lang="en-US" altLang="en-US" i="0" dirty="0" err="1"/>
              <a:t>int</a:t>
            </a:r>
            <a:r>
              <a:rPr lang="en-US" altLang="en-US" i="0" dirty="0"/>
              <a:t> </a:t>
            </a:r>
            <a:r>
              <a:rPr lang="en-US" altLang="en-US" i="0" dirty="0" err="1"/>
              <a:t>i</a:t>
            </a:r>
            <a:r>
              <a:rPr lang="en-US" altLang="en-US" i="0" dirty="0"/>
              <a:t> = 0; </a:t>
            </a:r>
            <a:r>
              <a:rPr lang="en-US" altLang="en-US" i="0" dirty="0" err="1"/>
              <a:t>i</a:t>
            </a:r>
            <a:r>
              <a:rPr lang="en-US" altLang="en-US" i="0" dirty="0"/>
              <a:t> &lt; </a:t>
            </a:r>
            <a:r>
              <a:rPr lang="en-US" altLang="en-US" i="0" dirty="0" err="1"/>
              <a:t>result.length</a:t>
            </a:r>
            <a:r>
              <a:rPr lang="en-US" altLang="en-US" i="0" dirty="0"/>
              <a:t>(); </a:t>
            </a:r>
            <a:r>
              <a:rPr lang="en-US" altLang="en-US" i="0" dirty="0" err="1"/>
              <a:t>i</a:t>
            </a:r>
            <a:r>
              <a:rPr lang="en-US" altLang="en-US" i="0" dirty="0"/>
              <a:t>++)</a:t>
            </a:r>
          </a:p>
          <a:p>
            <a:pPr eaLnBrk="1" hangingPunct="1">
              <a:lnSpc>
                <a:spcPct val="90000"/>
              </a:lnSpc>
              <a:spcBef>
                <a:spcPts val="0"/>
              </a:spcBef>
            </a:pPr>
            <a:r>
              <a:rPr lang="en-US" altLang="en-US" i="0" dirty="0"/>
              <a:t>   {</a:t>
            </a:r>
          </a:p>
          <a:p>
            <a:pPr eaLnBrk="1" hangingPunct="1">
              <a:lnSpc>
                <a:spcPct val="90000"/>
              </a:lnSpc>
              <a:spcBef>
                <a:spcPts val="0"/>
              </a:spcBef>
            </a:pPr>
            <a:r>
              <a:rPr lang="en-US" altLang="en-US" i="0" dirty="0"/>
              <a:t>      // Convert each character to uppercase</a:t>
            </a:r>
          </a:p>
          <a:p>
            <a:pPr eaLnBrk="1" hangingPunct="1">
              <a:lnSpc>
                <a:spcPct val="90000"/>
              </a:lnSpc>
              <a:spcBef>
                <a:spcPts val="0"/>
              </a:spcBef>
            </a:pPr>
            <a:r>
              <a:rPr lang="en-US" altLang="en-US" i="0" dirty="0"/>
              <a:t>      result[</a:t>
            </a:r>
            <a:r>
              <a:rPr lang="en-US" altLang="en-US" i="0" dirty="0" err="1"/>
              <a:t>i</a:t>
            </a:r>
            <a:r>
              <a:rPr lang="en-US" altLang="en-US" i="0" dirty="0"/>
              <a:t>] = </a:t>
            </a:r>
            <a:r>
              <a:rPr lang="en-US" altLang="en-US" i="0" dirty="0" err="1"/>
              <a:t>toupper</a:t>
            </a:r>
            <a:r>
              <a:rPr lang="en-US" altLang="en-US" i="0" dirty="0"/>
              <a:t>(result[</a:t>
            </a:r>
            <a:r>
              <a:rPr lang="en-US" altLang="en-US" i="0" dirty="0" err="1"/>
              <a:t>i</a:t>
            </a:r>
            <a:r>
              <a:rPr lang="en-US" altLang="en-US" i="0" dirty="0"/>
              <a:t>]);</a:t>
            </a:r>
          </a:p>
          <a:p>
            <a:pPr eaLnBrk="1" hangingPunct="1">
              <a:lnSpc>
                <a:spcPct val="90000"/>
              </a:lnSpc>
              <a:spcBef>
                <a:spcPts val="0"/>
              </a:spcBef>
            </a:pPr>
            <a:r>
              <a:rPr lang="en-US" altLang="en-US" i="0" dirty="0"/>
              <a:t>   }</a:t>
            </a:r>
          </a:p>
          <a:p>
            <a:pPr eaLnBrk="1" hangingPunct="1">
              <a:lnSpc>
                <a:spcPct val="90000"/>
              </a:lnSpc>
              <a:spcBef>
                <a:spcPts val="0"/>
              </a:spcBef>
            </a:pPr>
            <a:r>
              <a:rPr lang="en-US" altLang="en-US" i="0" dirty="0"/>
              <a:t>   return result;</a:t>
            </a:r>
          </a:p>
          <a:p>
            <a:pPr eaLnBrk="1" hangingPunct="1">
              <a:lnSpc>
                <a:spcPct val="90000"/>
              </a:lnSpc>
              <a:spcBef>
                <a:spcPts val="0"/>
              </a:spcBef>
            </a:pPr>
            <a:r>
              <a:rPr lang="en-US" altLang="en-US" i="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4336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4336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C String Functions from the </a:t>
            </a:r>
            <a:r>
              <a:rPr lang="en-US" altLang="en-US" dirty="0">
                <a:latin typeface="Courier New" panose="02070309020205020404" pitchFamily="49" charset="0"/>
                <a:cs typeface="Courier New" panose="02070309020205020404" pitchFamily="49" charset="0"/>
              </a:rPr>
              <a:t>&lt;</a:t>
            </a:r>
            <a:r>
              <a:rPr lang="en-US" altLang="en-US" dirty="0" err="1">
                <a:latin typeface="Courier New" panose="02070309020205020404" pitchFamily="49" charset="0"/>
                <a:cs typeface="Courier New" panose="02070309020205020404" pitchFamily="49" charset="0"/>
              </a:rPr>
              <a:t>cstring</a:t>
            </a:r>
            <a:r>
              <a:rPr lang="en-US" altLang="en-US" dirty="0">
                <a:latin typeface="Courier New" panose="02070309020205020404" pitchFamily="49" charset="0"/>
                <a:cs typeface="Courier New" panose="02070309020205020404" pitchFamily="49" charset="0"/>
              </a:rPr>
              <a:t>&gt; </a:t>
            </a:r>
            <a:r>
              <a:rPr lang="en-US" altLang="en-US" dirty="0"/>
              <a:t>Library: Table 4</a:t>
            </a:r>
          </a:p>
        </p:txBody>
      </p:sp>
      <p:sp>
        <p:nvSpPr>
          <p:cNvPr id="143365" name="Rectangle 4"/>
          <p:cNvSpPr>
            <a:spLocks noChangeArrowheads="1"/>
          </p:cNvSpPr>
          <p:nvPr/>
        </p:nvSpPr>
        <p:spPr bwMode="auto">
          <a:xfrm>
            <a:off x="0" y="877888"/>
            <a:ext cx="914400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r>
              <a:rPr lang="en-US" altLang="en-US" sz="2400" b="0" i="0">
                <a:latin typeface="Arial" panose="020B0604020202020204" pitchFamily="34" charset="0"/>
              </a:rPr>
              <a:t>	 </a:t>
            </a:r>
            <a:endParaRPr lang="en-US" altLang="en-US" sz="2400" i="0">
              <a:cs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92266947"/>
              </p:ext>
            </p:extLst>
          </p:nvPr>
        </p:nvGraphicFramePr>
        <p:xfrm>
          <a:off x="457200" y="1073150"/>
          <a:ext cx="8199120" cy="4712767"/>
        </p:xfrm>
        <a:graphic>
          <a:graphicData uri="http://schemas.openxmlformats.org/drawingml/2006/table">
            <a:tbl>
              <a:tblPr/>
              <a:tblGrid>
                <a:gridCol w="2827530">
                  <a:extLst>
                    <a:ext uri="{9D8B030D-6E8A-4147-A177-3AD203B41FA5}">
                      <a16:colId xmlns:a16="http://schemas.microsoft.com/office/drawing/2014/main" val="20000"/>
                    </a:ext>
                  </a:extLst>
                </a:gridCol>
                <a:gridCol w="5371590">
                  <a:extLst>
                    <a:ext uri="{9D8B030D-6E8A-4147-A177-3AD203B41FA5}">
                      <a16:colId xmlns:a16="http://schemas.microsoft.com/office/drawing/2014/main" val="20001"/>
                    </a:ext>
                  </a:extLst>
                </a:gridCol>
              </a:tblGrid>
              <a:tr h="352957">
                <a:tc gridSpan="2">
                  <a:txBody>
                    <a:bodyPr/>
                    <a:lstStyle/>
                    <a:p>
                      <a:pPr algn="ctr"/>
                      <a:r>
                        <a:rPr lang="en-US" sz="1600" b="0" i="0" dirty="0">
                          <a:solidFill>
                            <a:srgbClr val="000000"/>
                          </a:solidFill>
                          <a:effectLst/>
                          <a:latin typeface="+mn-lt"/>
                        </a:rPr>
                        <a:t>In this table, s and t are character arrays; n is an integer.</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hMerge="1">
                  <a:txBody>
                    <a:bodyPr/>
                    <a:lstStyle/>
                    <a:p>
                      <a:endParaRPr lang="en-US"/>
                    </a:p>
                  </a:txBody>
                  <a:tcPr/>
                </a:tc>
                <a:extLst>
                  <a:ext uri="{0D108BD9-81ED-4DB2-BD59-A6C34878D82A}">
                    <a16:rowId xmlns:a16="http://schemas.microsoft.com/office/drawing/2014/main" val="10000"/>
                  </a:ext>
                </a:extLst>
              </a:tr>
              <a:tr h="352957">
                <a:tc>
                  <a:txBody>
                    <a:bodyPr/>
                    <a:lstStyle/>
                    <a:p>
                      <a:pPr algn="ctr"/>
                      <a:r>
                        <a:rPr lang="en-US" sz="2000" b="0" i="0" dirty="0">
                          <a:solidFill>
                            <a:srgbClr val="006CB7"/>
                          </a:solidFill>
                          <a:effectLst/>
                          <a:latin typeface="+mn-lt"/>
                        </a:rPr>
                        <a:t>Function</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2000" b="0" i="0" dirty="0">
                          <a:solidFill>
                            <a:srgbClr val="006CB7"/>
                          </a:solidFill>
                          <a:effectLst/>
                          <a:latin typeface="+mn-lt"/>
                        </a:rPr>
                        <a:t>Description</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352957">
                <a:tc>
                  <a:txBody>
                    <a:bodyPr/>
                    <a:lstStyle/>
                    <a:p>
                      <a:r>
                        <a:rPr lang="en-US" sz="2000" dirty="0" err="1">
                          <a:effectLst/>
                          <a:latin typeface="Courier New" panose="02070309020205020404" pitchFamily="49" charset="0"/>
                          <a:cs typeface="Courier New" panose="02070309020205020404" pitchFamily="49" charset="0"/>
                        </a:rPr>
                        <a:t>strlen</a:t>
                      </a:r>
                      <a:r>
                        <a:rPr lang="en-US" sz="2000" dirty="0">
                          <a:effectLst/>
                          <a:latin typeface="Courier New" panose="02070309020205020404" pitchFamily="49" charset="0"/>
                          <a:cs typeface="Courier New" panose="02070309020205020404" pitchFamily="49" charset="0"/>
                        </a:rPr>
                        <a:t>(s)</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Returns the length of s.</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352957">
                <a:tc>
                  <a:txBody>
                    <a:bodyPr/>
                    <a:lstStyle/>
                    <a:p>
                      <a:r>
                        <a:rPr lang="en-US" sz="2000" dirty="0" err="1">
                          <a:effectLst/>
                          <a:latin typeface="Courier New" panose="02070309020205020404" pitchFamily="49" charset="0"/>
                          <a:cs typeface="Courier New" panose="02070309020205020404" pitchFamily="49" charset="0"/>
                        </a:rPr>
                        <a:t>strcpy</a:t>
                      </a:r>
                      <a:r>
                        <a:rPr lang="en-US" sz="2000" dirty="0">
                          <a:effectLst/>
                          <a:latin typeface="Courier New" panose="02070309020205020404" pitchFamily="49" charset="0"/>
                          <a:cs typeface="Courier New" panose="02070309020205020404" pitchFamily="49" charset="0"/>
                        </a:rPr>
                        <a:t>(t, s)</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Copies the characters from s into t.</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596143">
                <a:tc>
                  <a:txBody>
                    <a:bodyPr/>
                    <a:lstStyle/>
                    <a:p>
                      <a:r>
                        <a:rPr lang="en-US" sz="2000" dirty="0" err="1">
                          <a:effectLst/>
                          <a:latin typeface="Courier New" panose="02070309020205020404" pitchFamily="49" charset="0"/>
                          <a:cs typeface="Courier New" panose="02070309020205020404" pitchFamily="49" charset="0"/>
                        </a:rPr>
                        <a:t>strncpy</a:t>
                      </a:r>
                      <a:r>
                        <a:rPr lang="en-US" sz="2000" dirty="0">
                          <a:effectLst/>
                          <a:latin typeface="Courier New" panose="02070309020205020404" pitchFamily="49" charset="0"/>
                          <a:cs typeface="Courier New" panose="02070309020205020404" pitchFamily="49" charset="0"/>
                        </a:rPr>
                        <a:t>(t, s, n)</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Copies at most n characters from s into t.</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596143">
                <a:tc>
                  <a:txBody>
                    <a:bodyPr/>
                    <a:lstStyle/>
                    <a:p>
                      <a:r>
                        <a:rPr lang="en-US" sz="2000" dirty="0" err="1">
                          <a:effectLst/>
                          <a:latin typeface="Courier New" panose="02070309020205020404" pitchFamily="49" charset="0"/>
                          <a:cs typeface="Courier New" panose="02070309020205020404" pitchFamily="49" charset="0"/>
                        </a:rPr>
                        <a:t>strcat</a:t>
                      </a:r>
                      <a:r>
                        <a:rPr lang="en-US" sz="2000" dirty="0">
                          <a:effectLst/>
                          <a:latin typeface="Courier New" panose="02070309020205020404" pitchFamily="49" charset="0"/>
                          <a:cs typeface="Courier New" panose="02070309020205020404" pitchFamily="49" charset="0"/>
                        </a:rPr>
                        <a:t>(t, s)</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Appends the characters from s after the end of the characters in t.</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r h="839329">
                <a:tc>
                  <a:txBody>
                    <a:bodyPr/>
                    <a:lstStyle/>
                    <a:p>
                      <a:r>
                        <a:rPr lang="en-US" sz="2000" dirty="0" err="1">
                          <a:effectLst/>
                          <a:latin typeface="Courier New" panose="02070309020205020404" pitchFamily="49" charset="0"/>
                          <a:cs typeface="Courier New" panose="02070309020205020404" pitchFamily="49" charset="0"/>
                        </a:rPr>
                        <a:t>strncat</a:t>
                      </a:r>
                      <a:r>
                        <a:rPr lang="en-US" sz="2000" dirty="0">
                          <a:effectLst/>
                          <a:latin typeface="Courier New" panose="02070309020205020404" pitchFamily="49" charset="0"/>
                          <a:cs typeface="Courier New" panose="02070309020205020404" pitchFamily="49" charset="0"/>
                        </a:rPr>
                        <a:t>(t, s, n)</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Appends at most n characters from s after the end of the characters in t.</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6"/>
                  </a:ext>
                </a:extLst>
              </a:tr>
              <a:tr h="1082515">
                <a:tc>
                  <a:txBody>
                    <a:bodyPr/>
                    <a:lstStyle/>
                    <a:p>
                      <a:r>
                        <a:rPr lang="en-US" sz="2000" dirty="0" err="1">
                          <a:effectLst/>
                          <a:latin typeface="Courier New" panose="02070309020205020404" pitchFamily="49" charset="0"/>
                          <a:cs typeface="Courier New" panose="02070309020205020404" pitchFamily="49" charset="0"/>
                        </a:rPr>
                        <a:t>strcmp</a:t>
                      </a:r>
                      <a:r>
                        <a:rPr lang="en-US" sz="2000" dirty="0">
                          <a:effectLst/>
                          <a:latin typeface="Courier New" panose="02070309020205020404" pitchFamily="49" charset="0"/>
                          <a:cs typeface="Courier New" panose="02070309020205020404" pitchFamily="49" charset="0"/>
                        </a:rPr>
                        <a:t>(s, t)</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Returns 0 if s and t have the same contents, a negative integer if s comes before t in lexicographic order, a positive integer otherwise.</a:t>
                      </a:r>
                    </a:p>
                  </a:txBody>
                  <a:tcPr marL="50664" marR="59108" marT="50664" marB="591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8905461" cy="533400"/>
          </a:xfrm>
        </p:spPr>
        <p:txBody>
          <a:bodyPr/>
          <a:lstStyle/>
          <a:p>
            <a:r>
              <a:rPr lang="en-US" dirty="0"/>
              <a:t>C++ strings are usually easier than the &lt;</a:t>
            </a:r>
            <a:r>
              <a:rPr lang="en-US" dirty="0" err="1"/>
              <a:t>cstring</a:t>
            </a:r>
            <a:r>
              <a:rPr lang="en-US" dirty="0"/>
              <a:t>&gt; Functions</a:t>
            </a:r>
          </a:p>
        </p:txBody>
      </p:sp>
      <p:sp>
        <p:nvSpPr>
          <p:cNvPr id="3" name="Content Placeholder 2"/>
          <p:cNvSpPr>
            <a:spLocks noGrp="1"/>
          </p:cNvSpPr>
          <p:nvPr>
            <p:ph idx="1"/>
          </p:nvPr>
        </p:nvSpPr>
        <p:spPr>
          <a:xfrm>
            <a:off x="314960" y="879158"/>
            <a:ext cx="8229600" cy="4525962"/>
          </a:xfrm>
        </p:spPr>
        <p:txBody>
          <a:bodyPr/>
          <a:lstStyle/>
          <a:p>
            <a:pPr marL="0" indent="0">
              <a:buNone/>
            </a:pPr>
            <a:r>
              <a:rPr lang="en-US" sz="2400" dirty="0"/>
              <a:t>Consider the task of concatenating 2 names into a string. The string class makes this easy:</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string first = "Harry";</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string last = "Smith";</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string name = first + " " + last;</a:t>
            </a:r>
          </a:p>
          <a:p>
            <a:pPr marL="800100" lvl="2" indent="0">
              <a:lnSpc>
                <a:spcPct val="90000"/>
              </a:lnSpc>
              <a:spcBef>
                <a:spcPts val="0"/>
              </a:spcBef>
              <a:buNone/>
            </a:pPr>
            <a:endParaRPr lang="en-US" sz="1600" i="1"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2400" i="1" dirty="0"/>
              <a:t>With C strings, it is much harder, </a:t>
            </a:r>
            <a:r>
              <a:rPr lang="en-US" sz="2400" dirty="0"/>
              <a:t>as we have to worry about sizes of the arrays:</a:t>
            </a:r>
          </a:p>
          <a:p>
            <a:pPr marL="800100" lvl="2" indent="0">
              <a:lnSpc>
                <a:spcPct val="90000"/>
              </a:lnSpc>
              <a:spcBef>
                <a:spcPts val="0"/>
              </a:spcBef>
              <a:buNone/>
            </a:pP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NAME_SIZE = 40;</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char name[NAME_SIZE]; </a:t>
            </a:r>
          </a:p>
          <a:p>
            <a:pPr marL="800100" lvl="2" indent="0">
              <a:lnSpc>
                <a:spcPct val="90000"/>
              </a:lnSpc>
              <a:spcBef>
                <a:spcPts val="0"/>
              </a:spcBef>
              <a:buNone/>
            </a:pPr>
            <a:r>
              <a:rPr lang="en-US" sz="1800" b="1" dirty="0" err="1">
                <a:latin typeface="Courier New" panose="02070309020205020404" pitchFamily="49" charset="0"/>
                <a:cs typeface="Courier New" panose="02070309020205020404" pitchFamily="49" charset="0"/>
              </a:rPr>
              <a:t>strncpy</a:t>
            </a:r>
            <a:r>
              <a:rPr lang="en-US" sz="1800" b="1" dirty="0">
                <a:latin typeface="Courier New" panose="02070309020205020404" pitchFamily="49" charset="0"/>
                <a:cs typeface="Courier New" panose="02070309020205020404" pitchFamily="49" charset="0"/>
              </a:rPr>
              <a:t>(name, first, NAME_SIZE - 1);</a:t>
            </a:r>
          </a:p>
          <a:p>
            <a:pPr marL="800100" lvl="2" indent="0">
              <a:lnSpc>
                <a:spcPct val="90000"/>
              </a:lnSpc>
              <a:spcBef>
                <a:spcPts val="0"/>
              </a:spcBef>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length = </a:t>
            </a:r>
            <a:r>
              <a:rPr lang="en-US" sz="1800" b="1" dirty="0" err="1">
                <a:latin typeface="Courier New" panose="02070309020205020404" pitchFamily="49" charset="0"/>
                <a:cs typeface="Courier New" panose="02070309020205020404" pitchFamily="49" charset="0"/>
              </a:rPr>
              <a:t>strlen</a:t>
            </a:r>
            <a:r>
              <a:rPr lang="en-US" sz="1800" b="1" dirty="0">
                <a:latin typeface="Courier New" panose="02070309020205020404" pitchFamily="49" charset="0"/>
                <a:cs typeface="Courier New" panose="02070309020205020404" pitchFamily="49" charset="0"/>
              </a:rPr>
              <a:t>(name);</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if (length &lt; NAME_SIZE - 1)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strcat</a:t>
            </a:r>
            <a:r>
              <a:rPr lang="en-US" sz="1800" b="1" dirty="0">
                <a:latin typeface="Courier New" panose="02070309020205020404" pitchFamily="49" charset="0"/>
                <a:cs typeface="Courier New" panose="02070309020205020404" pitchFamily="49" charset="0"/>
              </a:rPr>
              <a:t>(name, " ");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n = NAME_SIZE - 2 - length;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 Leave room for space, null terminator</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if (n &gt; 0)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strncat</a:t>
            </a:r>
            <a:r>
              <a:rPr lang="en-US" sz="1800" b="1" dirty="0">
                <a:latin typeface="Courier New" panose="02070309020205020404" pitchFamily="49" charset="0"/>
                <a:cs typeface="Courier New" panose="02070309020205020404" pitchFamily="49" charset="0"/>
              </a:rPr>
              <a:t>(name, last, n);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p>
          <a:p>
            <a:pPr marL="800100" lvl="2" indent="0">
              <a:lnSpc>
                <a:spcPct val="90000"/>
              </a:lnSpc>
              <a:spcBef>
                <a:spcPts val="0"/>
              </a:spcBef>
              <a:buNone/>
            </a:pPr>
            <a:r>
              <a:rPr lang="en-US" sz="18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954749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4</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dirty="0"/>
              <a:t>Defining and using pointers</a:t>
            </a:r>
          </a:p>
          <a:p>
            <a:pPr marL="514350" indent="-514350">
              <a:buFont typeface="+mj-lt"/>
              <a:buAutoNum type="arabicPeriod"/>
            </a:pPr>
            <a:r>
              <a:rPr lang="en-US" dirty="0"/>
              <a:t>Arrays and pointers</a:t>
            </a:r>
          </a:p>
          <a:p>
            <a:pPr marL="514350" indent="-514350">
              <a:buFont typeface="+mj-lt"/>
              <a:buAutoNum type="arabicPeriod"/>
            </a:pPr>
            <a:r>
              <a:rPr lang="en-US" dirty="0"/>
              <a:t>C and C++ strings</a:t>
            </a:r>
          </a:p>
          <a:p>
            <a:pPr marL="514350" indent="-514350">
              <a:buFont typeface="+mj-lt"/>
              <a:buAutoNum type="arabicPeriod"/>
            </a:pPr>
            <a:r>
              <a:rPr lang="en-US" u="sng" dirty="0">
                <a:solidFill>
                  <a:srgbClr val="FF0000"/>
                </a:solidFill>
              </a:rPr>
              <a:t>Dynamic memory allocation</a:t>
            </a:r>
          </a:p>
          <a:p>
            <a:pPr marL="514350" indent="-514350">
              <a:buFont typeface="+mj-lt"/>
              <a:buAutoNum type="arabicPeriod"/>
            </a:pPr>
            <a:r>
              <a:rPr lang="en-US" dirty="0"/>
              <a:t>Arrays and vectors of pointers</a:t>
            </a:r>
          </a:p>
          <a:p>
            <a:pPr marL="514350" indent="-514350">
              <a:buFont typeface="+mj-lt"/>
              <a:buAutoNum type="arabicPeriod"/>
            </a:pPr>
            <a:r>
              <a:rPr lang="en-US" dirty="0"/>
              <a:t>Problem solving: draw a picture</a:t>
            </a:r>
          </a:p>
          <a:p>
            <a:pPr marL="514350" indent="-514350">
              <a:buFont typeface="+mj-lt"/>
              <a:buAutoNum type="arabicPeriod"/>
            </a:pPr>
            <a:r>
              <a:rPr lang="en-US" dirty="0"/>
              <a:t>Structures</a:t>
            </a:r>
          </a:p>
          <a:p>
            <a:pPr marL="514350" indent="-514350">
              <a:buFont typeface="+mj-lt"/>
              <a:buAutoNum type="arabicPeriod"/>
            </a:pPr>
            <a:r>
              <a:rPr lang="en-US" dirty="0"/>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588154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4848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dirty="0"/>
              <a:t> </a:t>
            </a:r>
          </a:p>
          <a:p>
            <a:pPr eaLnBrk="1" hangingPunct="1">
              <a:buFontTx/>
              <a:buNone/>
            </a:pPr>
            <a:endParaRPr lang="en-US" altLang="en-US" sz="2400" dirty="0"/>
          </a:p>
        </p:txBody>
      </p:sp>
      <p:sp>
        <p:nvSpPr>
          <p:cNvPr id="14848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Dynamic Memory Allocation</a:t>
            </a:r>
          </a:p>
        </p:txBody>
      </p:sp>
      <p:sp>
        <p:nvSpPr>
          <p:cNvPr id="1128452" name="Rectangle 4"/>
          <p:cNvSpPr>
            <a:spLocks noChangeArrowheads="1"/>
          </p:cNvSpPr>
          <p:nvPr/>
        </p:nvSpPr>
        <p:spPr bwMode="auto">
          <a:xfrm>
            <a:off x="-254000" y="877888"/>
            <a:ext cx="918464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i="0" dirty="0"/>
              <a:t>	</a:t>
            </a:r>
            <a:r>
              <a:rPr lang="en-US" altLang="en-US" sz="2400" b="0" i="0" dirty="0">
                <a:latin typeface="+mn-lt"/>
              </a:rPr>
              <a:t>Y</a:t>
            </a:r>
            <a:r>
              <a:rPr lang="en-US" sz="2400" b="0" i="0" dirty="0">
                <a:latin typeface="+mn-lt"/>
              </a:rPr>
              <a:t>ou may not know beforehand how many values you need in an array. </a:t>
            </a:r>
          </a:p>
          <a:p>
            <a:pPr eaLnBrk="1" hangingPunct="1">
              <a:spcBef>
                <a:spcPct val="20000"/>
              </a:spcBef>
            </a:pPr>
            <a:endParaRPr lang="en-US" sz="2400" b="0" i="0" dirty="0">
              <a:latin typeface="+mn-lt"/>
            </a:endParaRPr>
          </a:p>
          <a:p>
            <a:pPr indent="3175" eaLnBrk="1" hangingPunct="1">
              <a:spcBef>
                <a:spcPct val="20000"/>
              </a:spcBef>
            </a:pPr>
            <a:r>
              <a:rPr lang="en-US" sz="2400" b="0" i="0" dirty="0">
                <a:latin typeface="+mn-lt"/>
              </a:rPr>
              <a:t>To solve this problem, use </a:t>
            </a:r>
            <a:r>
              <a:rPr lang="en-US" sz="2400" b="0" u="sng" dirty="0">
                <a:latin typeface="+mn-lt"/>
              </a:rPr>
              <a:t>dynamic memory allocation </a:t>
            </a:r>
            <a:r>
              <a:rPr lang="en-US" sz="2400" b="0" i="0" dirty="0">
                <a:latin typeface="+mn-lt"/>
              </a:rPr>
              <a:t>and ask the C++ run-time system to create new values whenever you need them.</a:t>
            </a:r>
          </a:p>
          <a:p>
            <a:pPr indent="3175" eaLnBrk="1" hangingPunct="1">
              <a:spcBef>
                <a:spcPct val="20000"/>
              </a:spcBef>
            </a:pPr>
            <a:endParaRPr lang="en-US" sz="2400" b="0" i="0" dirty="0">
              <a:latin typeface="+mn-lt"/>
            </a:endParaRPr>
          </a:p>
          <a:p>
            <a:pPr indent="3175" eaLnBrk="1" hangingPunct="1">
              <a:spcBef>
                <a:spcPct val="20000"/>
              </a:spcBef>
            </a:pPr>
            <a:r>
              <a:rPr lang="en-US" sz="2400" b="0" i="0" dirty="0">
                <a:latin typeface="+mn-lt"/>
              </a:rPr>
              <a:t>The run-time system keeps a large storage area, called the </a:t>
            </a:r>
            <a:r>
              <a:rPr lang="en-US" sz="2400" i="0" dirty="0">
                <a:latin typeface="+mn-lt"/>
              </a:rPr>
              <a:t>free store </a:t>
            </a:r>
            <a:r>
              <a:rPr lang="en-US" sz="2400" b="0" i="0" dirty="0">
                <a:latin typeface="+mn-lt"/>
              </a:rPr>
              <a:t>or</a:t>
            </a:r>
            <a:r>
              <a:rPr lang="en-US" sz="2400" i="0" dirty="0">
                <a:latin typeface="+mn-lt"/>
              </a:rPr>
              <a:t> heap</a:t>
            </a:r>
            <a:r>
              <a:rPr lang="en-US" sz="2400" b="0" i="0" dirty="0">
                <a:latin typeface="+mn-lt"/>
              </a:rPr>
              <a:t>, that can allocate values and arrays of any type:</a:t>
            </a:r>
          </a:p>
          <a:p>
            <a:pPr indent="3175" eaLnBrk="1" hangingPunct="1">
              <a:spcBef>
                <a:spcPct val="20000"/>
              </a:spcBef>
            </a:pPr>
            <a:endParaRPr lang="en-US" altLang="en-US" sz="2400" b="0" i="0" dirty="0">
              <a:latin typeface="+mn-lt"/>
            </a:endParaRPr>
          </a:p>
          <a:p>
            <a:pPr indent="3175" algn="ctr" eaLnBrk="1" hangingPunct="1">
              <a:spcBef>
                <a:spcPct val="20000"/>
              </a:spcBef>
            </a:pPr>
            <a:r>
              <a:rPr lang="en-US" altLang="en-US" sz="2400" i="0" dirty="0">
                <a:solidFill>
                  <a:srgbClr val="FF0000"/>
                </a:solidFill>
                <a:cs typeface="Courier New" panose="02070309020205020404" pitchFamily="49" charset="0"/>
              </a:rPr>
              <a:t>double *p = new double[n];</a:t>
            </a:r>
          </a:p>
          <a:p>
            <a:pPr indent="3175" eaLnBrk="1" hangingPunct="1">
              <a:spcBef>
                <a:spcPct val="20000"/>
              </a:spcBef>
            </a:pPr>
            <a:r>
              <a:rPr lang="en-US" altLang="en-US" sz="2400" b="0" i="0" dirty="0">
                <a:latin typeface="+mn-lt"/>
              </a:rPr>
              <a:t>allocates an array of size n, and yields a pointer to the starting element. (Here n need not be a constant.)</a:t>
            </a:r>
          </a:p>
          <a:p>
            <a:pPr algn="ctr" eaLnBrk="1" hangingPunct="1">
              <a:spcBef>
                <a:spcPct val="20000"/>
              </a:spcBef>
            </a:pPr>
            <a:endParaRPr lang="en-US" altLang="en-US" sz="2400" b="0" dirty="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55651"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55652"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Dynamic Memory Allocation Examples</a:t>
            </a:r>
          </a:p>
        </p:txBody>
      </p:sp>
      <p:sp>
        <p:nvSpPr>
          <p:cNvPr id="1134596"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dirty="0"/>
          </a:p>
          <a:p>
            <a:pPr algn="ctr" eaLnBrk="1" hangingPunct="1"/>
            <a:r>
              <a:rPr lang="en-US" altLang="en-US" sz="2400" b="0" i="0" dirty="0">
                <a:latin typeface="Arial" panose="020B0604020202020204" pitchFamily="34" charset="0"/>
              </a:rPr>
              <a:t>You need a pointer variable to hold the pointer you get:</a:t>
            </a:r>
          </a:p>
          <a:p>
            <a:pPr algn="ctr" eaLnBrk="1" hangingPunct="1"/>
            <a:endParaRPr lang="en-US" altLang="en-US" sz="2400" b="0" i="0" dirty="0">
              <a:latin typeface="Arial" panose="020B0604020202020204" pitchFamily="34" charset="0"/>
            </a:endParaRPr>
          </a:p>
          <a:p>
            <a:pPr eaLnBrk="1" hangingPunct="1"/>
            <a:r>
              <a:rPr lang="en-US" altLang="en-US" sz="2400" i="0" dirty="0"/>
              <a:t>  //get a single variable</a:t>
            </a:r>
          </a:p>
          <a:p>
            <a:pPr eaLnBrk="1" hangingPunct="1"/>
            <a:r>
              <a:rPr lang="en-US" altLang="en-US" sz="2400" i="0" dirty="0"/>
              <a:t>  double* </a:t>
            </a:r>
            <a:r>
              <a:rPr lang="en-US" altLang="en-US" sz="2400" i="0" dirty="0" err="1"/>
              <a:t>account_pointer</a:t>
            </a:r>
            <a:r>
              <a:rPr lang="en-US" altLang="en-US" sz="2400" i="0" dirty="0"/>
              <a:t> = new double;</a:t>
            </a:r>
          </a:p>
          <a:p>
            <a:pPr eaLnBrk="1" hangingPunct="1"/>
            <a:endParaRPr lang="en-US" altLang="en-US" sz="2400" i="0" dirty="0"/>
          </a:p>
          <a:p>
            <a:pPr eaLnBrk="1" hangingPunct="1"/>
            <a:r>
              <a:rPr lang="en-US" altLang="en-US" sz="2400" i="0" dirty="0"/>
              <a:t> //get an array variable</a:t>
            </a:r>
          </a:p>
          <a:p>
            <a:pPr eaLnBrk="1" hangingPunct="1"/>
            <a:r>
              <a:rPr lang="en-US" altLang="en-US" sz="2400" i="0" dirty="0"/>
              <a:t>  double* </a:t>
            </a:r>
            <a:r>
              <a:rPr lang="en-US" altLang="en-US" sz="2400" i="0" dirty="0" err="1"/>
              <a:t>account_array</a:t>
            </a:r>
            <a:r>
              <a:rPr lang="en-US" altLang="en-US" sz="2400" i="0" dirty="0"/>
              <a:t> = new double[n];</a:t>
            </a: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r>
              <a:rPr lang="en-US" altLang="en-US" sz="2400" b="0" i="0" dirty="0">
                <a:latin typeface="Arial" panose="020B0604020202020204" pitchFamily="34" charset="0"/>
              </a:rPr>
              <a:t> Now you can use </a:t>
            </a:r>
            <a:r>
              <a:rPr lang="en-US" altLang="en-US" sz="2400" i="0" dirty="0" err="1"/>
              <a:t>account_array</a:t>
            </a:r>
            <a:r>
              <a:rPr lang="en-US" altLang="en-US" sz="2400" b="0" i="0" dirty="0">
                <a:latin typeface="Arial" panose="020B0604020202020204" pitchFamily="34" charset="0"/>
              </a:rPr>
              <a:t> as an array.</a:t>
            </a:r>
          </a:p>
          <a:p>
            <a:pPr algn="ctr" eaLnBrk="1" hangingPunct="1"/>
            <a:endParaRPr lang="en-US" altLang="en-US" sz="2400" b="0" i="0" dirty="0">
              <a:latin typeface="Arial" panose="020B0604020202020204" pitchFamily="34" charset="0"/>
            </a:endParaRPr>
          </a:p>
          <a:p>
            <a:pPr algn="ctr" eaLnBrk="1" hangingPunct="1"/>
            <a:r>
              <a:rPr lang="en-US" altLang="en-US" sz="2400" b="0" i="0" dirty="0">
                <a:latin typeface="Arial" panose="020B0604020202020204" pitchFamily="34" charset="0"/>
              </a:rPr>
              <a:t>   The magic of array/pointer duality</a:t>
            </a:r>
            <a:br>
              <a:rPr lang="en-US" altLang="en-US" sz="2400" b="0" i="0" dirty="0">
                <a:latin typeface="Arial" panose="020B0604020202020204" pitchFamily="34" charset="0"/>
              </a:rPr>
            </a:br>
            <a:r>
              <a:rPr lang="en-US" altLang="en-US" sz="2400" b="0" i="0" dirty="0">
                <a:latin typeface="Arial" panose="020B0604020202020204" pitchFamily="34" charset="0"/>
              </a:rPr>
              <a:t>lets you use the array notation</a:t>
            </a:r>
          </a:p>
          <a:p>
            <a:pPr algn="ctr" eaLnBrk="1" hangingPunct="1"/>
            <a:r>
              <a:rPr lang="en-US" altLang="en-US" sz="2400" i="0" dirty="0"/>
              <a:t> </a:t>
            </a:r>
            <a:r>
              <a:rPr lang="en-US" altLang="en-US" sz="2400" i="0" dirty="0" err="1"/>
              <a:t>account_array</a:t>
            </a:r>
            <a:r>
              <a:rPr lang="en-US" altLang="en-US" sz="2400" i="0" dirty="0"/>
              <a:t>[</a:t>
            </a:r>
            <a:r>
              <a:rPr lang="en-US" altLang="en-US" sz="2400" i="0" dirty="0" err="1"/>
              <a:t>i</a:t>
            </a:r>
            <a:r>
              <a:rPr lang="en-US" altLang="en-US" sz="2400" i="0" dirty="0"/>
              <a:t>]</a:t>
            </a:r>
            <a:r>
              <a:rPr lang="en-US" altLang="en-US" sz="2400" b="0" i="0" dirty="0">
                <a:latin typeface="Arial" panose="020B0604020202020204" pitchFamily="34" charset="0"/>
              </a:rPr>
              <a:t> to access the </a:t>
            </a:r>
            <a:r>
              <a:rPr lang="en-US" altLang="en-US" sz="2400" i="0" dirty="0" err="1"/>
              <a:t>i</a:t>
            </a:r>
            <a:r>
              <a:rPr lang="en-US" altLang="en-US" sz="2400" b="0" i="0" dirty="0" err="1">
                <a:latin typeface="Arial" panose="020B0604020202020204" pitchFamily="34" charset="0"/>
              </a:rPr>
              <a:t>th</a:t>
            </a:r>
            <a:r>
              <a:rPr lang="en-US" altLang="en-US" sz="2400" b="0" i="0" dirty="0">
                <a:latin typeface="Arial" panose="020B0604020202020204" pitchFamily="34" charset="0"/>
              </a:rPr>
              <a:t> element.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56675"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56676"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Dynamic Memory Allocation: </a:t>
            </a:r>
            <a:r>
              <a:rPr lang="en-US" altLang="en-US" dirty="0">
                <a:latin typeface="Courier New" panose="02070309020205020404" pitchFamily="49" charset="0"/>
                <a:cs typeface="Courier New" panose="02070309020205020404" pitchFamily="49" charset="0"/>
              </a:rPr>
              <a:t>delete</a:t>
            </a:r>
          </a:p>
        </p:txBody>
      </p:sp>
      <p:sp>
        <p:nvSpPr>
          <p:cNvPr id="1135620"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dirty="0"/>
          </a:p>
          <a:p>
            <a:pPr algn="ctr" eaLnBrk="1" hangingPunct="1"/>
            <a:r>
              <a:rPr lang="en-US" altLang="en-US" sz="2400" b="0" i="0" dirty="0">
                <a:latin typeface="Arial" panose="020B0604020202020204" pitchFamily="34" charset="0"/>
              </a:rPr>
              <a:t>When your program no longer needs the memory</a:t>
            </a:r>
            <a:br>
              <a:rPr lang="en-US" altLang="en-US" sz="2400" b="0" i="0" dirty="0">
                <a:latin typeface="Arial" panose="020B0604020202020204" pitchFamily="34" charset="0"/>
              </a:rPr>
            </a:br>
            <a:r>
              <a:rPr lang="en-US" altLang="en-US" sz="2400" b="0" i="0" dirty="0">
                <a:latin typeface="Arial" panose="020B0604020202020204" pitchFamily="34" charset="0"/>
              </a:rPr>
              <a:t>that you asked for with the </a:t>
            </a:r>
            <a:r>
              <a:rPr lang="en-US" altLang="en-US" sz="2400" i="0" dirty="0"/>
              <a:t>new</a:t>
            </a:r>
            <a:r>
              <a:rPr lang="en-US" altLang="en-US" sz="2400" b="0" i="0" dirty="0">
                <a:latin typeface="Arial" panose="020B0604020202020204" pitchFamily="34" charset="0"/>
              </a:rPr>
              <a:t> operator,</a:t>
            </a:r>
            <a:br>
              <a:rPr lang="en-US" altLang="en-US" sz="2400" b="0" i="0" dirty="0">
                <a:latin typeface="Arial" panose="020B0604020202020204" pitchFamily="34" charset="0"/>
              </a:rPr>
            </a:br>
            <a:r>
              <a:rPr lang="en-US" altLang="en-US" sz="2400" b="0" i="0" dirty="0">
                <a:latin typeface="Arial" panose="020B0604020202020204" pitchFamily="34" charset="0"/>
              </a:rPr>
              <a:t>you must return it to the heap</a:t>
            </a:r>
            <a:br>
              <a:rPr lang="en-US" altLang="en-US" sz="2400" b="0" i="0" dirty="0">
                <a:latin typeface="Arial" panose="020B0604020202020204" pitchFamily="34" charset="0"/>
              </a:rPr>
            </a:br>
            <a:r>
              <a:rPr lang="en-US" altLang="en-US" sz="2400" b="0" i="0" dirty="0">
                <a:latin typeface="Arial" panose="020B0604020202020204" pitchFamily="34" charset="0"/>
              </a:rPr>
              <a:t>using the </a:t>
            </a:r>
            <a:r>
              <a:rPr lang="en-US" altLang="en-US" sz="2400" i="0" dirty="0"/>
              <a:t>delete</a:t>
            </a:r>
            <a:r>
              <a:rPr lang="en-US" altLang="en-US" sz="2400" b="0" i="0" dirty="0">
                <a:latin typeface="Arial" panose="020B0604020202020204" pitchFamily="34" charset="0"/>
              </a:rPr>
              <a:t> operator for single areas of memory</a:t>
            </a:r>
          </a:p>
          <a:p>
            <a:pPr algn="ctr" eaLnBrk="1" hangingPunct="1"/>
            <a:r>
              <a:rPr lang="en-US" altLang="en-US" sz="2400" b="0" i="0" dirty="0">
                <a:latin typeface="Arial" panose="020B0604020202020204" pitchFamily="34" charset="0"/>
              </a:rPr>
              <a:t>(which you would probably never use anyway).</a:t>
            </a:r>
          </a:p>
          <a:p>
            <a:pPr algn="ctr" eaLnBrk="1" hangingPunct="1"/>
            <a:endParaRPr lang="en-US" altLang="en-US" sz="2400" b="0" i="0" dirty="0">
              <a:latin typeface="Arial" panose="020B0604020202020204" pitchFamily="34" charset="0"/>
            </a:endParaRPr>
          </a:p>
          <a:p>
            <a:pPr algn="ctr" eaLnBrk="1" hangingPunct="1"/>
            <a:r>
              <a:rPr lang="en-US" altLang="en-US" sz="2400" i="0" dirty="0"/>
              <a:t>delete </a:t>
            </a:r>
            <a:r>
              <a:rPr lang="en-US" altLang="en-US" sz="2400" i="0" dirty="0" err="1"/>
              <a:t>account_pointer</a:t>
            </a:r>
            <a:r>
              <a:rPr lang="en-US" altLang="en-US" sz="2400" i="0" dirty="0"/>
              <a:t>;</a:t>
            </a:r>
          </a:p>
          <a:p>
            <a:pPr algn="ctr" eaLnBrk="1" hangingPunct="1"/>
            <a:r>
              <a:rPr lang="en-US" altLang="en-US" sz="2400" i="0" dirty="0"/>
              <a:t>delete[] </a:t>
            </a:r>
            <a:r>
              <a:rPr lang="en-US" altLang="en-US" sz="2400" i="0" dirty="0" err="1"/>
              <a:t>account_array</a:t>
            </a:r>
            <a:r>
              <a:rPr lang="en-US" altLang="en-US" sz="2400" i="0" dirty="0"/>
              <a:t>;</a:t>
            </a:r>
          </a:p>
          <a:p>
            <a:pPr algn="ctr" eaLnBrk="1" hangingPunct="1"/>
            <a:endParaRPr lang="en-US" altLang="en-US" sz="2400" i="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5872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5872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Don't Use a Pointer after </a:t>
            </a:r>
            <a:r>
              <a:rPr lang="en-US" altLang="en-US" dirty="0">
                <a:latin typeface="Courier New" panose="02070309020205020404" pitchFamily="49" charset="0"/>
                <a:cs typeface="Courier New" panose="02070309020205020404" pitchFamily="49" charset="0"/>
              </a:rPr>
              <a:t>delete</a:t>
            </a:r>
          </a:p>
        </p:txBody>
      </p:sp>
      <p:sp>
        <p:nvSpPr>
          <p:cNvPr id="1138692"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a:p>
            <a:pPr algn="ctr" eaLnBrk="1" hangingPunct="1"/>
            <a:r>
              <a:rPr lang="en-US" altLang="en-US" sz="2400" b="0" i="0">
                <a:latin typeface="Arial" panose="020B0604020202020204" pitchFamily="34" charset="0"/>
              </a:rPr>
              <a:t>After you delete a memory block,</a:t>
            </a:r>
          </a:p>
          <a:p>
            <a:pPr algn="ctr" eaLnBrk="1" hangingPunct="1"/>
            <a:r>
              <a:rPr lang="en-US" altLang="en-US" sz="2400" b="0" i="0">
                <a:latin typeface="Arial" panose="020B0604020202020204" pitchFamily="34" charset="0"/>
              </a:rPr>
              <a:t>you can no longer use it.</a:t>
            </a:r>
          </a:p>
          <a:p>
            <a:pPr algn="ctr" eaLnBrk="1" hangingPunct="1"/>
            <a:r>
              <a:rPr lang="en-US" altLang="en-US" sz="2400" b="0" i="0">
                <a:latin typeface="Arial" panose="020B0604020202020204" pitchFamily="34" charset="0"/>
              </a:rPr>
              <a:t>The OS is very efficient – and quick – “your” storage</a:t>
            </a:r>
            <a:br>
              <a:rPr lang="en-US" altLang="en-US" sz="2400" b="0" i="0">
                <a:latin typeface="Arial" panose="020B0604020202020204" pitchFamily="34" charset="0"/>
              </a:rPr>
            </a:br>
            <a:r>
              <a:rPr lang="en-US" altLang="en-US" sz="2400" b="0" i="0">
                <a:latin typeface="Arial" panose="020B0604020202020204" pitchFamily="34" charset="0"/>
              </a:rPr>
              <a:t>space may already be used elsewhere.</a:t>
            </a:r>
          </a:p>
          <a:p>
            <a:pPr algn="ctr" eaLnBrk="1" hangingPunct="1"/>
            <a:endParaRPr lang="en-US" altLang="en-US" sz="2400" b="0" i="0">
              <a:latin typeface="Arial" panose="020B0604020202020204" pitchFamily="34" charset="0"/>
            </a:endParaRPr>
          </a:p>
          <a:p>
            <a:pPr algn="ctr" eaLnBrk="1" hangingPunct="1"/>
            <a:endParaRPr lang="en-US" altLang="en-US" sz="2400" b="0" i="0">
              <a:latin typeface="Arial" panose="020B0604020202020204" pitchFamily="34" charset="0"/>
            </a:endParaRPr>
          </a:p>
          <a:p>
            <a:pPr eaLnBrk="1" hangingPunct="1"/>
            <a:r>
              <a:rPr lang="en-US" altLang="en-US" sz="2400" i="0"/>
              <a:t>delete[] account_array;</a:t>
            </a:r>
          </a:p>
          <a:p>
            <a:pPr eaLnBrk="1" hangingPunct="1"/>
            <a:r>
              <a:rPr lang="en-US" altLang="en-US" sz="2400" i="0"/>
              <a:t>account_array[0] = 1000;</a:t>
            </a:r>
          </a:p>
          <a:p>
            <a:pPr eaLnBrk="1" hangingPunct="1"/>
            <a:r>
              <a:rPr lang="en-US" altLang="en-US" sz="2400" i="0"/>
              <a:t>      </a:t>
            </a:r>
            <a:r>
              <a:rPr lang="en-US" altLang="en-US" sz="2400" i="0">
                <a:solidFill>
                  <a:srgbClr val="FF0000"/>
                </a:solidFill>
              </a:rPr>
              <a:t>// NO! You no longer own the</a:t>
            </a:r>
          </a:p>
          <a:p>
            <a:pPr eaLnBrk="1" hangingPunct="1"/>
            <a:r>
              <a:rPr lang="en-US" altLang="en-US" sz="2400" i="0">
                <a:solidFill>
                  <a:srgbClr val="FF0000"/>
                </a:solidFill>
              </a:rPr>
              <a:t>      // memory of account_array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1007618" name="Rectangle 2"/>
          <p:cNvSpPr>
            <a:spLocks noGrp="1" noChangeArrowheads="1"/>
          </p:cNvSpPr>
          <p:nvPr>
            <p:ph type="body" idx="1"/>
          </p:nvPr>
        </p:nvSpPr>
        <p:spPr>
          <a:xfrm>
            <a:off x="457200" y="1265238"/>
            <a:ext cx="8229600" cy="2697162"/>
          </a:xfrm>
        </p:spPr>
        <p:txBody>
          <a:bodyPr/>
          <a:lstStyle/>
          <a:p>
            <a:pPr eaLnBrk="1" hangingPunct="1">
              <a:buFontTx/>
              <a:buNone/>
            </a:pPr>
            <a:r>
              <a:rPr lang="en-US" altLang="en-US" sz="2400" dirty="0"/>
              <a:t>Harry wants a program to manage bank deposits and withdrawals.</a:t>
            </a:r>
          </a:p>
          <a:p>
            <a:pPr algn="ctr" eaLnBrk="1" hangingPunct="1">
              <a:buFontTx/>
              <a:buNone/>
            </a:pPr>
            <a:endParaRPr lang="en-US" altLang="en-US" sz="2400" dirty="0"/>
          </a:p>
          <a:p>
            <a:pPr marL="0" indent="0" eaLnBrk="1" hangingPunct="1">
              <a:buNone/>
            </a:pPr>
            <a:r>
              <a:rPr lang="en-US" altLang="en-US" sz="2000" b="1" dirty="0">
                <a:latin typeface="Courier New" panose="02070309020205020404" pitchFamily="49" charset="0"/>
                <a:cs typeface="Courier New" panose="02070309020205020404" pitchFamily="49" charset="0"/>
              </a:rPr>
              <a:t>… balance += </a:t>
            </a:r>
            <a:r>
              <a:rPr lang="en-US" altLang="en-US" sz="2000" b="1" dirty="0" err="1">
                <a:latin typeface="Courier New" panose="02070309020205020404" pitchFamily="49" charset="0"/>
                <a:cs typeface="Courier New" panose="02070309020205020404" pitchFamily="49" charset="0"/>
              </a:rPr>
              <a:t>depositAmount</a:t>
            </a:r>
            <a:r>
              <a:rPr lang="en-US" altLang="en-US" sz="2000" b="1" dirty="0">
                <a:latin typeface="Courier New" panose="02070309020205020404" pitchFamily="49" charset="0"/>
                <a:cs typeface="Courier New" panose="02070309020205020404" pitchFamily="49" charset="0"/>
              </a:rPr>
              <a:t> …</a:t>
            </a:r>
          </a:p>
          <a:p>
            <a:pPr marL="0" indent="0" eaLnBrk="1" hangingPunct="1">
              <a:buNone/>
            </a:pPr>
            <a:r>
              <a:rPr lang="en-US" altLang="en-US" sz="2000" b="1" dirty="0">
                <a:latin typeface="Courier New" panose="02070309020205020404" pitchFamily="49" charset="0"/>
                <a:cs typeface="Courier New" panose="02070309020205020404" pitchFamily="49" charset="0"/>
              </a:rPr>
              <a:t>… balance -= </a:t>
            </a:r>
            <a:r>
              <a:rPr lang="en-US" altLang="en-US" sz="2000" b="1" dirty="0" err="1">
                <a:latin typeface="Courier New" panose="02070309020205020404" pitchFamily="49" charset="0"/>
                <a:cs typeface="Courier New" panose="02070309020205020404" pitchFamily="49" charset="0"/>
              </a:rPr>
              <a:t>withdrawalAmount</a:t>
            </a:r>
            <a:r>
              <a:rPr lang="en-US" altLang="en-US" sz="2000" b="1" dirty="0">
                <a:latin typeface="Courier New" panose="02070309020205020404" pitchFamily="49" charset="0"/>
                <a:cs typeface="Courier New" panose="02070309020205020404" pitchFamily="49" charset="0"/>
              </a:rPr>
              <a:t> …</a:t>
            </a:r>
          </a:p>
          <a:p>
            <a:pPr marL="0" indent="0" eaLnBrk="1" hangingPunct="1">
              <a:buNone/>
            </a:pPr>
            <a:endParaRPr lang="en-US" altLang="en-US" sz="2000" b="1" dirty="0">
              <a:latin typeface="Courier New" panose="02070309020205020404" pitchFamily="49" charset="0"/>
              <a:cs typeface="Courier New" panose="02070309020205020404" pitchFamily="49" charset="0"/>
            </a:endParaRPr>
          </a:p>
          <a:p>
            <a:pPr marL="0" indent="0" eaLnBrk="1" hangingPunct="1">
              <a:buNone/>
            </a:pPr>
            <a:r>
              <a:rPr lang="en-US" altLang="en-US" sz="2000" dirty="0"/>
              <a:t>But not all deposits and withdrawals should be from the </a:t>
            </a:r>
            <a:r>
              <a:rPr lang="en-US" altLang="en-US" sz="2000" i="1" dirty="0"/>
              <a:t>same</a:t>
            </a:r>
            <a:r>
              <a:rPr lang="en-US" altLang="en-US" sz="2000" dirty="0"/>
              <a:t> bank.</a:t>
            </a:r>
          </a:p>
          <a:p>
            <a:pPr marL="0" indent="0" eaLnBrk="1" hangingPunct="1">
              <a:buNone/>
            </a:pPr>
            <a:endParaRPr lang="en-US" altLang="en-US" sz="2000" dirty="0"/>
          </a:p>
          <a:p>
            <a:pPr algn="ctr" eaLnBrk="1" hangingPunct="1">
              <a:buFontTx/>
              <a:buNone/>
            </a:pPr>
            <a:r>
              <a:rPr lang="en-US" altLang="en-US" sz="2000" dirty="0"/>
              <a:t> By using a </a:t>
            </a:r>
            <a:r>
              <a:rPr lang="en-US" altLang="en-US" sz="2000" b="1" i="1" u="sng" dirty="0">
                <a:solidFill>
                  <a:srgbClr val="FF0000"/>
                </a:solidFill>
              </a:rPr>
              <a:t>pointer</a:t>
            </a:r>
            <a:r>
              <a:rPr lang="en-US" altLang="en-US" sz="2000" dirty="0"/>
              <a:t>,</a:t>
            </a:r>
          </a:p>
          <a:p>
            <a:pPr algn="ctr" eaLnBrk="1" hangingPunct="1">
              <a:buFontTx/>
              <a:buNone/>
            </a:pPr>
            <a:br>
              <a:rPr lang="en-US" altLang="en-US" sz="300" dirty="0"/>
            </a:br>
            <a:r>
              <a:rPr lang="en-US" altLang="en-US" sz="2000" dirty="0"/>
              <a:t>it is possible to </a:t>
            </a:r>
            <a:r>
              <a:rPr lang="en-US" altLang="en-US" sz="2000" i="1" dirty="0"/>
              <a:t>switch</a:t>
            </a:r>
            <a:r>
              <a:rPr lang="en-US" altLang="en-US" sz="2000" dirty="0"/>
              <a:t> to a different account</a:t>
            </a:r>
          </a:p>
          <a:p>
            <a:pPr algn="ctr" eaLnBrk="1" hangingPunct="1">
              <a:buFontTx/>
              <a:buNone/>
            </a:pPr>
            <a:r>
              <a:rPr lang="en-US" altLang="en-US" sz="2000" i="1" dirty="0"/>
              <a:t>   without</a:t>
            </a:r>
            <a:r>
              <a:rPr lang="en-US" altLang="en-US" sz="2000" dirty="0"/>
              <a:t> modifying the code for</a:t>
            </a:r>
            <a:br>
              <a:rPr lang="en-US" altLang="en-US" sz="2000" dirty="0"/>
            </a:br>
            <a:br>
              <a:rPr lang="en-US" altLang="en-US" sz="400" dirty="0"/>
            </a:br>
            <a:r>
              <a:rPr lang="en-US" altLang="en-US" sz="2000" dirty="0"/>
              <a:t>deposits and withdrawals.</a:t>
            </a:r>
          </a:p>
          <a:p>
            <a:pPr marL="0" indent="0" eaLnBrk="1" hangingPunct="1">
              <a:buNone/>
            </a:pPr>
            <a:endParaRPr lang="en-US" altLang="en-US" sz="2000" b="1" dirty="0">
              <a:latin typeface="Courier New" panose="02070309020205020404" pitchFamily="49" charset="0"/>
              <a:cs typeface="Courier New" panose="02070309020205020404" pitchFamily="49" charset="0"/>
            </a:endParaRPr>
          </a:p>
          <a:p>
            <a:pPr algn="ctr" eaLnBrk="1" hangingPunct="1">
              <a:buFontTx/>
              <a:buNone/>
            </a:pPr>
            <a:endParaRPr lang="en-US" altLang="en-US" sz="2400" dirty="0"/>
          </a:p>
        </p:txBody>
      </p:sp>
      <p:sp>
        <p:nvSpPr>
          <p:cNvPr id="23556" name="Text Box 3"/>
          <p:cNvSpPr>
            <a:spLocks noGrp="1" noChangeArrowheads="1"/>
          </p:cNvSpPr>
          <p:nvPr>
            <p:ph type="title"/>
          </p:nvPr>
        </p:nvSpPr>
        <p:spPr>
          <a:noFill/>
        </p:spPr>
        <p:txBody>
          <a:bodyPr/>
          <a:lstStyle/>
          <a:p>
            <a:pPr eaLnBrk="1" hangingPunct="1">
              <a:spcBef>
                <a:spcPct val="50000"/>
              </a:spcBef>
            </a:pPr>
            <a:r>
              <a:rPr lang="en-US" altLang="en-US"/>
              <a:t>Harry Needs a Banking Program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pic>
        <p:nvPicPr>
          <p:cNvPr id="160771" name="Picture 5" descr="Diagram showing 2 arrays of rectangles, the smaller on top as the old array, and the larger on bottom as the new dynamically allocated arrays.  Arrows from every top rectangle to a corresponding rectangle in the lower array illustrate the copying of the data."/>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3810000" y="876300"/>
            <a:ext cx="5256213"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dirty="0"/>
              <a:t> </a:t>
            </a:r>
          </a:p>
          <a:p>
            <a:pPr eaLnBrk="1" hangingPunct="1">
              <a:buFontTx/>
              <a:buNone/>
            </a:pPr>
            <a:endParaRPr lang="en-US" altLang="en-US" sz="2400" dirty="0"/>
          </a:p>
        </p:txBody>
      </p:sp>
      <p:sp>
        <p:nvSpPr>
          <p:cNvPr id="160773"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Dynamic Memory Allocation – Resizing an Array</a:t>
            </a:r>
          </a:p>
        </p:txBody>
      </p:sp>
      <p:sp>
        <p:nvSpPr>
          <p:cNvPr id="160774" name="Rectangle 4"/>
          <p:cNvSpPr>
            <a:spLocks noChangeArrowheads="1"/>
          </p:cNvSpPr>
          <p:nvPr/>
        </p:nvSpPr>
        <p:spPr bwMode="auto">
          <a:xfrm>
            <a:off x="0" y="2098676"/>
            <a:ext cx="72136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100" b="0" i="0" dirty="0">
              <a:latin typeface="Arial" panose="020B0604020202020204" pitchFamily="34" charset="0"/>
            </a:endParaRPr>
          </a:p>
          <a:p>
            <a:pPr eaLnBrk="1" hangingPunct="1"/>
            <a:r>
              <a:rPr lang="en-US" altLang="en-US" sz="2400" b="0" i="0" dirty="0">
                <a:latin typeface="Arial" panose="020B0604020202020204" pitchFamily="34" charset="0"/>
              </a:rPr>
              <a:t> Unlike static arrays, you can change the size of a dynamic array.</a:t>
            </a:r>
          </a:p>
          <a:p>
            <a:pPr indent="-231775" eaLnBrk="1" hangingPunct="1"/>
            <a:r>
              <a:rPr lang="en-US" altLang="en-US" sz="2400" b="0" i="0" dirty="0">
                <a:latin typeface="Arial" panose="020B0604020202020204" pitchFamily="34" charset="0"/>
              </a:rPr>
              <a:t>Make a new, bigger array and copy the old data: </a:t>
            </a:r>
          </a:p>
          <a:p>
            <a:pPr indent="396875" eaLnBrk="1" hangingPunct="1"/>
            <a:r>
              <a:rPr lang="en-US" altLang="en-US" b="0" i="0" dirty="0">
                <a:cs typeface="Courier New" panose="02070309020205020404" pitchFamily="49" charset="0"/>
              </a:rPr>
              <a:t>//</a:t>
            </a:r>
            <a:r>
              <a:rPr lang="en-US" altLang="en-US" i="0" dirty="0">
                <a:cs typeface="Courier New" panose="02070309020205020404" pitchFamily="49" charset="0"/>
              </a:rPr>
              <a:t>n</a:t>
            </a:r>
            <a:r>
              <a:rPr lang="en-US" altLang="en-US" b="0" i="0" dirty="0">
                <a:cs typeface="Courier New" panose="02070309020205020404" pitchFamily="49" charset="0"/>
              </a:rPr>
              <a:t> = size of the original  array</a:t>
            </a:r>
          </a:p>
          <a:p>
            <a:pPr indent="-231775" eaLnBrk="1" hangingPunct="1"/>
            <a:endParaRPr lang="en-US" altLang="en-US" sz="2400" b="0" i="0" dirty="0">
              <a:latin typeface="Arial" panose="020B0604020202020204" pitchFamily="34" charset="0"/>
            </a:endParaRPr>
          </a:p>
          <a:p>
            <a:pPr indent="398463" eaLnBrk="1" hangingPunct="1"/>
            <a:r>
              <a:rPr lang="en-US" altLang="en-US" i="0" dirty="0"/>
              <a:t>double* </a:t>
            </a:r>
            <a:r>
              <a:rPr lang="en-US" altLang="en-US" i="0" dirty="0" err="1"/>
              <a:t>bigger_array</a:t>
            </a:r>
            <a:r>
              <a:rPr lang="en-US" altLang="en-US" i="0" dirty="0"/>
              <a:t> = new double[2</a:t>
            </a:r>
            <a:r>
              <a:rPr lang="en-US" altLang="en-US" sz="1400" i="0" dirty="0"/>
              <a:t> </a:t>
            </a:r>
            <a:r>
              <a:rPr lang="en-US" altLang="en-US" i="0" dirty="0"/>
              <a:t>*</a:t>
            </a:r>
            <a:r>
              <a:rPr lang="en-US" altLang="en-US" sz="1400" i="0" dirty="0"/>
              <a:t> </a:t>
            </a:r>
            <a:r>
              <a:rPr lang="en-US" altLang="en-US" i="0" dirty="0"/>
              <a:t>n];</a:t>
            </a:r>
          </a:p>
          <a:p>
            <a:pPr indent="398463" eaLnBrk="1" hangingPunct="1"/>
            <a:r>
              <a:rPr lang="en-US" altLang="en-US" i="0" dirty="0"/>
              <a:t>for (</a:t>
            </a:r>
            <a:r>
              <a:rPr lang="en-US" altLang="en-US" i="0" dirty="0" err="1"/>
              <a:t>int</a:t>
            </a:r>
            <a:r>
              <a:rPr lang="en-US" altLang="en-US" i="0" dirty="0"/>
              <a:t> </a:t>
            </a:r>
            <a:r>
              <a:rPr lang="en-US" altLang="en-US" i="0" dirty="0" err="1"/>
              <a:t>i</a:t>
            </a:r>
            <a:r>
              <a:rPr lang="en-US" altLang="en-US" i="0" dirty="0"/>
              <a:t> = 0; </a:t>
            </a:r>
            <a:r>
              <a:rPr lang="en-US" altLang="en-US" i="0" dirty="0" err="1"/>
              <a:t>i</a:t>
            </a:r>
            <a:r>
              <a:rPr lang="en-US" altLang="en-US" i="0" dirty="0"/>
              <a:t> &lt; n; </a:t>
            </a:r>
            <a:r>
              <a:rPr lang="en-US" altLang="en-US" i="0" dirty="0" err="1"/>
              <a:t>i</a:t>
            </a:r>
            <a:r>
              <a:rPr lang="en-US" altLang="en-US" i="0" dirty="0"/>
              <a:t>++)</a:t>
            </a:r>
          </a:p>
          <a:p>
            <a:pPr indent="398463" eaLnBrk="1" hangingPunct="1"/>
            <a:r>
              <a:rPr lang="en-US" altLang="en-US" i="0" dirty="0"/>
              <a:t>{</a:t>
            </a:r>
          </a:p>
          <a:p>
            <a:pPr indent="398463" eaLnBrk="1" hangingPunct="1"/>
            <a:r>
              <a:rPr lang="en-US" altLang="en-US" i="0" dirty="0"/>
              <a:t>   </a:t>
            </a:r>
            <a:r>
              <a:rPr lang="en-US" altLang="en-US" i="0" dirty="0" err="1"/>
              <a:t>bigger_array</a:t>
            </a:r>
            <a:r>
              <a:rPr lang="en-US" altLang="en-US" i="0" dirty="0"/>
              <a:t>[</a:t>
            </a:r>
            <a:r>
              <a:rPr lang="en-US" altLang="en-US" i="0" dirty="0" err="1"/>
              <a:t>i</a:t>
            </a:r>
            <a:r>
              <a:rPr lang="en-US" altLang="en-US" i="0" dirty="0"/>
              <a:t>] = </a:t>
            </a:r>
            <a:r>
              <a:rPr lang="en-US" altLang="en-US" i="0" dirty="0" err="1"/>
              <a:t>account_array</a:t>
            </a:r>
            <a:r>
              <a:rPr lang="en-US" altLang="en-US" i="0" dirty="0"/>
              <a:t>[</a:t>
            </a:r>
            <a:r>
              <a:rPr lang="en-US" altLang="en-US" i="0" dirty="0" err="1"/>
              <a:t>i</a:t>
            </a:r>
            <a:r>
              <a:rPr lang="en-US" altLang="en-US" i="0" dirty="0"/>
              <a:t>];</a:t>
            </a:r>
          </a:p>
          <a:p>
            <a:pPr indent="398463" eaLnBrk="1" hangingPunct="1"/>
            <a:r>
              <a:rPr lang="en-US" altLang="en-US" i="0" dirty="0"/>
              <a:t>}</a:t>
            </a:r>
          </a:p>
          <a:p>
            <a:pPr indent="398463" eaLnBrk="1" hangingPunct="1"/>
            <a:r>
              <a:rPr lang="en-US" altLang="en-US" i="0" dirty="0"/>
              <a:t>delete[] </a:t>
            </a:r>
            <a:r>
              <a:rPr lang="en-US" altLang="en-US" i="0" dirty="0" err="1"/>
              <a:t>account_array</a:t>
            </a:r>
            <a:r>
              <a:rPr lang="en-US" altLang="en-US" i="0" dirty="0"/>
              <a:t>;</a:t>
            </a:r>
          </a:p>
          <a:p>
            <a:pPr indent="398463" eaLnBrk="1" hangingPunct="1"/>
            <a:r>
              <a:rPr lang="en-US" altLang="en-US" i="0" dirty="0" err="1"/>
              <a:t>account_array</a:t>
            </a:r>
            <a:r>
              <a:rPr lang="en-US" altLang="en-US" i="0" dirty="0"/>
              <a:t> = </a:t>
            </a:r>
            <a:r>
              <a:rPr lang="en-US" altLang="en-US" i="0" dirty="0" err="1"/>
              <a:t>bigger_array</a:t>
            </a:r>
            <a:r>
              <a:rPr lang="en-US" altLang="en-US" i="0" dirty="0"/>
              <a:t>;</a:t>
            </a:r>
          </a:p>
          <a:p>
            <a:pPr indent="398463" eaLnBrk="1" hangingPunct="1"/>
            <a:r>
              <a:rPr lang="en-US" altLang="en-US" i="0" dirty="0"/>
              <a:t>n = 2 * n;</a:t>
            </a:r>
            <a:endParaRPr lang="en-US" altLang="en-US" sz="1200" i="0" dirty="0"/>
          </a:p>
          <a:p>
            <a:pPr algn="ctr" eaLnBrk="1" hangingPunct="1"/>
            <a:r>
              <a:rPr lang="en-US" altLang="en-US" b="0" i="0" dirty="0">
                <a:latin typeface="Arial" panose="020B0604020202020204" pitchFamily="34"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6384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6384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Dynamic Memory Allocation – THE RULES</a:t>
            </a:r>
          </a:p>
        </p:txBody>
      </p:sp>
      <p:sp>
        <p:nvSpPr>
          <p:cNvPr id="1144836"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marL="2209800" indent="-381000" eaLnBrk="0" hangingPunct="0">
              <a:defRPr sz="2000" b="1" i="1">
                <a:solidFill>
                  <a:schemeClr val="tx1"/>
                </a:solidFill>
                <a:latin typeface="Courier New" panose="02070309020205020404" pitchFamily="49" charset="0"/>
                <a:ea typeface="MS PGothic" panose="020B0600070205080204" pitchFamily="34" charset="-128"/>
              </a:defRPr>
            </a:lvl5pPr>
            <a:lvl6pPr marL="2667000" indent="-3810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3124200" indent="-3810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3581400" indent="-3810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4038600" indent="-3810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dirty="0"/>
          </a:p>
          <a:p>
            <a:pPr eaLnBrk="1" hangingPunct="1">
              <a:buFontTx/>
              <a:buAutoNum type="arabicPeriod"/>
            </a:pPr>
            <a:r>
              <a:rPr lang="en-US" altLang="en-US" sz="2400" i="0" dirty="0">
                <a:latin typeface="Arial" panose="020B0604020202020204" pitchFamily="34" charset="0"/>
              </a:rPr>
              <a:t>Every call to </a:t>
            </a:r>
            <a:r>
              <a:rPr lang="en-US" altLang="en-US" sz="2400" i="0" dirty="0"/>
              <a:t>new</a:t>
            </a:r>
            <a:r>
              <a:rPr lang="en-US" altLang="en-US" sz="2400" i="0" dirty="0">
                <a:latin typeface="Arial" panose="020B0604020202020204" pitchFamily="34" charset="0"/>
              </a:rPr>
              <a:t> </a:t>
            </a:r>
            <a:r>
              <a:rPr lang="en-US" altLang="en-US" sz="2400" u="sng" dirty="0">
                <a:latin typeface="Arial" panose="020B0604020202020204" pitchFamily="34" charset="0"/>
              </a:rPr>
              <a:t>must</a:t>
            </a:r>
            <a:r>
              <a:rPr lang="en-US" altLang="en-US" sz="2400" i="0" dirty="0">
                <a:latin typeface="Arial" panose="020B0604020202020204" pitchFamily="34" charset="0"/>
              </a:rPr>
              <a:t> be matched</a:t>
            </a:r>
            <a:br>
              <a:rPr lang="en-US" altLang="en-US" sz="2400" i="0" dirty="0">
                <a:latin typeface="Arial" panose="020B0604020202020204" pitchFamily="34" charset="0"/>
              </a:rPr>
            </a:br>
            <a:r>
              <a:rPr lang="en-US" altLang="en-US" sz="2400" i="0" dirty="0">
                <a:latin typeface="Arial" panose="020B0604020202020204" pitchFamily="34" charset="0"/>
              </a:rPr>
              <a:t>by exactly one call to </a:t>
            </a:r>
            <a:r>
              <a:rPr lang="en-US" altLang="en-US" sz="2400" i="0" dirty="0"/>
              <a:t>delete</a:t>
            </a:r>
            <a:r>
              <a:rPr lang="en-US" altLang="en-US" sz="2400" i="0" dirty="0">
                <a:latin typeface="Arial" panose="020B0604020202020204" pitchFamily="34" charset="0"/>
              </a:rPr>
              <a:t>.</a:t>
            </a:r>
            <a:br>
              <a:rPr lang="en-US" altLang="en-US" sz="2400" i="0" dirty="0">
                <a:latin typeface="Arial" panose="020B0604020202020204" pitchFamily="34" charset="0"/>
              </a:rPr>
            </a:br>
            <a:endParaRPr lang="en-US" altLang="en-US" sz="1800" i="0" dirty="0">
              <a:latin typeface="Arial" panose="020B0604020202020204" pitchFamily="34" charset="0"/>
            </a:endParaRPr>
          </a:p>
          <a:p>
            <a:pPr eaLnBrk="1" hangingPunct="1">
              <a:buFontTx/>
              <a:buAutoNum type="arabicPeriod"/>
            </a:pPr>
            <a:r>
              <a:rPr lang="en-US" altLang="en-US" sz="2400" i="0" dirty="0">
                <a:latin typeface="Arial" panose="020B0604020202020204" pitchFamily="34" charset="0"/>
              </a:rPr>
              <a:t>Use </a:t>
            </a:r>
            <a:r>
              <a:rPr lang="en-US" altLang="en-US" sz="2400" i="0" dirty="0"/>
              <a:t>delete[]</a:t>
            </a:r>
            <a:r>
              <a:rPr lang="en-US" altLang="en-US" sz="2400" i="0" dirty="0">
                <a:latin typeface="Arial" panose="020B0604020202020204" pitchFamily="34" charset="0"/>
              </a:rPr>
              <a:t> to delete arrays.</a:t>
            </a:r>
            <a:br>
              <a:rPr lang="en-US" altLang="en-US" sz="2400" i="0" dirty="0">
                <a:latin typeface="Arial" panose="020B0604020202020204" pitchFamily="34" charset="0"/>
              </a:rPr>
            </a:br>
            <a:r>
              <a:rPr lang="en-US" altLang="en-US" sz="2400" i="0" dirty="0">
                <a:latin typeface="Arial" panose="020B0604020202020204" pitchFamily="34" charset="0"/>
              </a:rPr>
              <a:t>And always assign </a:t>
            </a:r>
            <a:r>
              <a:rPr lang="en-US" altLang="en-US" sz="2400" i="0" dirty="0"/>
              <a:t>NULL</a:t>
            </a:r>
            <a:r>
              <a:rPr lang="en-US" altLang="en-US" sz="2400" i="0" dirty="0">
                <a:latin typeface="Arial" panose="020B0604020202020204" pitchFamily="34" charset="0"/>
              </a:rPr>
              <a:t> to the pointer after that.</a:t>
            </a:r>
            <a:br>
              <a:rPr lang="en-US" altLang="en-US" sz="2400" i="0" dirty="0">
                <a:latin typeface="Arial" panose="020B0604020202020204" pitchFamily="34" charset="0"/>
              </a:rPr>
            </a:br>
            <a:endParaRPr lang="en-US" altLang="en-US" sz="1800" i="0" dirty="0">
              <a:latin typeface="Arial" panose="020B0604020202020204" pitchFamily="34" charset="0"/>
            </a:endParaRPr>
          </a:p>
          <a:p>
            <a:pPr eaLnBrk="1" hangingPunct="1">
              <a:buFontTx/>
              <a:buAutoNum type="arabicPeriod"/>
            </a:pPr>
            <a:r>
              <a:rPr lang="en-US" altLang="en-US" sz="2400" i="0" dirty="0">
                <a:latin typeface="Arial" panose="020B0604020202020204" pitchFamily="34" charset="0"/>
              </a:rPr>
              <a:t>Don’t access a memory block (don't use the pointer) after it has been deleted.</a:t>
            </a:r>
          </a:p>
          <a:p>
            <a:pPr eaLnBrk="1" hangingPunct="1">
              <a:buFontTx/>
              <a:buChar char="•"/>
            </a:pPr>
            <a:endParaRPr lang="en-US" altLang="en-US" sz="1800" i="0" dirty="0">
              <a:latin typeface="Arial" panose="020B0604020202020204" pitchFamily="34" charset="0"/>
            </a:endParaRPr>
          </a:p>
          <a:p>
            <a:pPr eaLnBrk="1" hangingPunct="1"/>
            <a:r>
              <a:rPr lang="en-US" altLang="en-US" sz="2400" i="0" dirty="0">
                <a:latin typeface="Arial" panose="020B0604020202020204" pitchFamily="34" charset="0"/>
              </a:rPr>
              <a:t>If you don’t follow these rules, your program can</a:t>
            </a:r>
          </a:p>
          <a:p>
            <a:pPr eaLnBrk="1" hangingPunct="1"/>
            <a:r>
              <a:rPr lang="en-US" altLang="en-US" sz="2400" i="0" dirty="0">
                <a:latin typeface="Arial" panose="020B0604020202020204" pitchFamily="34" charset="0"/>
              </a:rPr>
              <a:t>	      </a:t>
            </a:r>
            <a:r>
              <a:rPr lang="en-US" altLang="en-US" sz="3200" dirty="0">
                <a:latin typeface="Arial" panose="020B0604020202020204" pitchFamily="34" charset="0"/>
              </a:rPr>
              <a:t>crash</a:t>
            </a:r>
            <a:r>
              <a:rPr lang="en-US" altLang="en-US" sz="2400" i="0" dirty="0">
                <a:latin typeface="Arial" panose="020B0604020202020204" pitchFamily="34" charset="0"/>
              </a:rPr>
              <a:t> or </a:t>
            </a:r>
            <a:r>
              <a:rPr lang="en-US" altLang="en-US" sz="3200" dirty="0">
                <a:latin typeface="Arial" panose="020B0604020202020204" pitchFamily="34" charset="0"/>
              </a:rPr>
              <a:t>run unpredictably</a:t>
            </a:r>
            <a:endParaRPr lang="en-US" altLang="en-US" sz="2400" i="0" dirty="0">
              <a:latin typeface="Arial" panose="020B0604020202020204" pitchFamily="34" charset="0"/>
            </a:endParaRPr>
          </a:p>
          <a:p>
            <a:pPr eaLnBrk="1" hangingPunct="1">
              <a:buFontTx/>
              <a:buChar char="•"/>
            </a:pPr>
            <a:endParaRPr lang="en-US" altLang="en-US" sz="1600" i="0" dirty="0">
              <a:latin typeface="Arial" panose="020B0604020202020204" pitchFamily="34" charset="0"/>
            </a:endParaRPr>
          </a:p>
          <a:p>
            <a:pPr lvl="4" eaLnBrk="1" hangingPunct="1"/>
            <a:r>
              <a:rPr lang="en-US" altLang="en-US" sz="1600" i="0" dirty="0">
                <a:latin typeface="Arial" panose="020B0604020202020204" pitchFamily="34" charset="0"/>
              </a:rPr>
              <a:t>					</a:t>
            </a:r>
            <a:r>
              <a:rPr lang="en-US" altLang="en-US" sz="2800" i="0" dirty="0">
                <a:latin typeface="Arial" panose="020B0604020202020204" pitchFamily="34" charset="0"/>
              </a:rPr>
              <a:t>or worse</a:t>
            </a:r>
            <a:r>
              <a:rPr lang="en-US" altLang="en-US" sz="2800" b="0" i="0" dirty="0">
                <a:latin typeface="Arial" panose="020B0604020202020204" pitchFamily="34" charset="0"/>
              </a:rPr>
              <a:t>…</a:t>
            </a:r>
          </a:p>
          <a:p>
            <a:pPr eaLnBrk="1" hangingPunct="1"/>
            <a:endParaRPr lang="en-US" altLang="en-US" sz="2400" b="0" i="0"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6998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Dynamic Memory Allocation – Common Errors: Table 5</a:t>
            </a:r>
          </a:p>
        </p:txBody>
      </p:sp>
      <p:sp>
        <p:nvSpPr>
          <p:cNvPr id="169989"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graphicFrame>
        <p:nvGraphicFramePr>
          <p:cNvPr id="2" name="Table 1"/>
          <p:cNvGraphicFramePr>
            <a:graphicFrameLocks noGrp="1"/>
          </p:cNvGraphicFramePr>
          <p:nvPr>
            <p:extLst>
              <p:ext uri="{D42A27DB-BD31-4B8C-83A1-F6EECF244321}">
                <p14:modId xmlns:p14="http://schemas.microsoft.com/office/powerpoint/2010/main" val="2001043334"/>
              </p:ext>
            </p:extLst>
          </p:nvPr>
        </p:nvGraphicFramePr>
        <p:xfrm>
          <a:off x="363538" y="696744"/>
          <a:ext cx="6342062" cy="5757882"/>
        </p:xfrm>
        <a:graphic>
          <a:graphicData uri="http://schemas.openxmlformats.org/drawingml/2006/table">
            <a:tbl>
              <a:tblPr/>
              <a:tblGrid>
                <a:gridCol w="3148919">
                  <a:extLst>
                    <a:ext uri="{9D8B030D-6E8A-4147-A177-3AD203B41FA5}">
                      <a16:colId xmlns:a16="http://schemas.microsoft.com/office/drawing/2014/main" val="20000"/>
                    </a:ext>
                  </a:extLst>
                </a:gridCol>
                <a:gridCol w="3193143">
                  <a:extLst>
                    <a:ext uri="{9D8B030D-6E8A-4147-A177-3AD203B41FA5}">
                      <a16:colId xmlns:a16="http://schemas.microsoft.com/office/drawing/2014/main" val="20001"/>
                    </a:ext>
                  </a:extLst>
                </a:gridCol>
              </a:tblGrid>
              <a:tr h="319256">
                <a:tc>
                  <a:txBody>
                    <a:bodyPr/>
                    <a:lstStyle/>
                    <a:p>
                      <a:pPr algn="ctr"/>
                      <a:r>
                        <a:rPr lang="en-US" b="1" i="0" dirty="0">
                          <a:solidFill>
                            <a:srgbClr val="006CB7"/>
                          </a:solidFill>
                          <a:effectLst/>
                          <a:latin typeface="+mn-lt"/>
                        </a:rPr>
                        <a:t>Statements</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b="1" i="0" dirty="0">
                          <a:solidFill>
                            <a:srgbClr val="006CB7"/>
                          </a:solidFill>
                          <a:effectLst/>
                          <a:latin typeface="+mn-lt"/>
                        </a:rPr>
                        <a:t>Error</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0"/>
                  </a:ext>
                </a:extLst>
              </a:tr>
              <a:tr h="629930">
                <a:tc>
                  <a:txBody>
                    <a:bodyPr/>
                    <a:lstStyle/>
                    <a:p>
                      <a:r>
                        <a:rPr lang="en-US" b="1" dirty="0" err="1">
                          <a:solidFill>
                            <a:srgbClr val="FF0000"/>
                          </a:solidFill>
                          <a:effectLst/>
                          <a:latin typeface="Courier New" panose="02070309020205020404" pitchFamily="49" charset="0"/>
                          <a:cs typeface="Courier New" panose="02070309020205020404" pitchFamily="49" charset="0"/>
                        </a:rPr>
                        <a:t>int</a:t>
                      </a:r>
                      <a:r>
                        <a:rPr lang="en-US" b="1" dirty="0">
                          <a:solidFill>
                            <a:srgbClr val="FF0000"/>
                          </a:solidFill>
                          <a:effectLst/>
                          <a:latin typeface="Courier New" panose="02070309020205020404" pitchFamily="49" charset="0"/>
                          <a:cs typeface="Courier New" panose="02070309020205020404" pitchFamily="49" charset="0"/>
                        </a:rPr>
                        <a:t>* p;</a:t>
                      </a:r>
                    </a:p>
                    <a:p>
                      <a:r>
                        <a:rPr lang="en-US" b="1" dirty="0">
                          <a:effectLst/>
                          <a:latin typeface="Courier New" panose="02070309020205020404" pitchFamily="49" charset="0"/>
                          <a:cs typeface="Courier New" panose="02070309020205020404" pitchFamily="49" charset="0"/>
                        </a:rPr>
                        <a:t>*p = 5;</a:t>
                      </a:r>
                    </a:p>
                    <a:p>
                      <a:r>
                        <a:rPr lang="en-US" b="1" dirty="0">
                          <a:effectLst/>
                          <a:latin typeface="Courier New" panose="02070309020205020404" pitchFamily="49" charset="0"/>
                          <a:cs typeface="Courier New" panose="02070309020205020404" pitchFamily="49" charset="0"/>
                        </a:rPr>
                        <a:t>delete p;</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dirty="0">
                          <a:solidFill>
                            <a:srgbClr val="000000"/>
                          </a:solidFill>
                          <a:effectLst/>
                          <a:latin typeface="+mn-lt"/>
                        </a:rPr>
                        <a:t>There is no call to </a:t>
                      </a:r>
                      <a:r>
                        <a:rPr lang="en-US" b="0" i="0" dirty="0">
                          <a:solidFill>
                            <a:srgbClr val="000000"/>
                          </a:solidFill>
                          <a:effectLst/>
                          <a:latin typeface="Courier New" panose="02070309020205020404" pitchFamily="49" charset="0"/>
                          <a:cs typeface="Courier New" panose="02070309020205020404" pitchFamily="49" charset="0"/>
                        </a:rPr>
                        <a:t>new int.</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1063949">
                <a:tc>
                  <a:txBody>
                    <a:bodyPr/>
                    <a:lstStyle/>
                    <a:p>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 p = new </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a:t>
                      </a:r>
                    </a:p>
                    <a:p>
                      <a:r>
                        <a:rPr lang="en-US" b="1" dirty="0">
                          <a:effectLst/>
                          <a:latin typeface="Courier New" panose="02070309020205020404" pitchFamily="49" charset="0"/>
                          <a:cs typeface="Courier New" panose="02070309020205020404" pitchFamily="49" charset="0"/>
                        </a:rPr>
                        <a:t>*p = 5;</a:t>
                      </a:r>
                    </a:p>
                    <a:p>
                      <a:r>
                        <a:rPr lang="en-US" b="1" dirty="0">
                          <a:solidFill>
                            <a:srgbClr val="FF0000"/>
                          </a:solidFill>
                          <a:effectLst/>
                          <a:latin typeface="Courier New" panose="02070309020205020404" pitchFamily="49" charset="0"/>
                          <a:cs typeface="Courier New" panose="02070309020205020404" pitchFamily="49" charset="0"/>
                        </a:rPr>
                        <a:t>p = new </a:t>
                      </a:r>
                      <a:r>
                        <a:rPr lang="en-US" b="1" dirty="0" err="1">
                          <a:solidFill>
                            <a:srgbClr val="FF0000"/>
                          </a:solidFill>
                          <a:effectLst/>
                          <a:latin typeface="Courier New" panose="02070309020205020404" pitchFamily="49" charset="0"/>
                          <a:cs typeface="Courier New" panose="02070309020205020404" pitchFamily="49" charset="0"/>
                        </a:rPr>
                        <a:t>int</a:t>
                      </a:r>
                      <a:r>
                        <a:rPr lang="en-US" b="1" dirty="0">
                          <a:solidFill>
                            <a:srgbClr val="FF0000"/>
                          </a:solidFill>
                          <a:effectLst/>
                          <a:latin typeface="Courier New" panose="02070309020205020404" pitchFamily="49" charset="0"/>
                          <a:cs typeface="Courier New" panose="02070309020205020404" pitchFamily="49" charset="0"/>
                        </a:rPr>
                        <a:t>;</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dirty="0">
                          <a:solidFill>
                            <a:srgbClr val="000000"/>
                          </a:solidFill>
                          <a:effectLst/>
                          <a:latin typeface="+mn-lt"/>
                        </a:rPr>
                        <a:t>The first allocated memory block was never deleted.</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1063949">
                <a:tc>
                  <a:txBody>
                    <a:bodyPr/>
                    <a:lstStyle/>
                    <a:p>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 p = new </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[10];</a:t>
                      </a:r>
                    </a:p>
                    <a:p>
                      <a:r>
                        <a:rPr lang="en-US" b="1" dirty="0">
                          <a:effectLst/>
                          <a:latin typeface="Courier New" panose="02070309020205020404" pitchFamily="49" charset="0"/>
                          <a:cs typeface="Courier New" panose="02070309020205020404" pitchFamily="49" charset="0"/>
                        </a:rPr>
                        <a:t>*p = 5;</a:t>
                      </a:r>
                    </a:p>
                    <a:p>
                      <a:r>
                        <a:rPr lang="en-US" b="1" dirty="0">
                          <a:solidFill>
                            <a:srgbClr val="FF0000"/>
                          </a:solidFill>
                          <a:effectLst/>
                          <a:latin typeface="Courier New" panose="02070309020205020404" pitchFamily="49" charset="0"/>
                          <a:cs typeface="Courier New" panose="02070309020205020404" pitchFamily="49" charset="0"/>
                        </a:rPr>
                        <a:t>delete p;</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dirty="0">
                          <a:solidFill>
                            <a:srgbClr val="000000"/>
                          </a:solidFill>
                          <a:effectLst/>
                          <a:latin typeface="+mn-lt"/>
                        </a:rPr>
                        <a:t>The delete[] operator should have been used.</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1063949">
                <a:tc>
                  <a:txBody>
                    <a:bodyPr/>
                    <a:lstStyle/>
                    <a:p>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 p = new </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[10];</a:t>
                      </a:r>
                    </a:p>
                    <a:p>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 q = p;</a:t>
                      </a:r>
                    </a:p>
                    <a:p>
                      <a:r>
                        <a:rPr lang="en-US" b="1" dirty="0">
                          <a:effectLst/>
                          <a:latin typeface="Courier New" panose="02070309020205020404" pitchFamily="49" charset="0"/>
                          <a:cs typeface="Courier New" panose="02070309020205020404" pitchFamily="49" charset="0"/>
                        </a:rPr>
                        <a:t>q[0] = 5;</a:t>
                      </a:r>
                    </a:p>
                    <a:p>
                      <a:r>
                        <a:rPr lang="en-US" b="1" dirty="0">
                          <a:solidFill>
                            <a:srgbClr val="FF0000"/>
                          </a:solidFill>
                          <a:effectLst/>
                          <a:latin typeface="Courier New" panose="02070309020205020404" pitchFamily="49" charset="0"/>
                          <a:cs typeface="Courier New" panose="02070309020205020404" pitchFamily="49" charset="0"/>
                        </a:rPr>
                        <a:t>delete p;  delete q;</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dirty="0">
                          <a:solidFill>
                            <a:srgbClr val="000000"/>
                          </a:solidFill>
                          <a:effectLst/>
                          <a:latin typeface="+mn-lt"/>
                        </a:rPr>
                        <a:t>The same memory block was deleted twice.</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1063949">
                <a:tc>
                  <a:txBody>
                    <a:bodyPr/>
                    <a:lstStyle/>
                    <a:p>
                      <a:r>
                        <a:rPr lang="pt-BR" b="1" dirty="0">
                          <a:effectLst/>
                          <a:latin typeface="Courier New" panose="02070309020205020404" pitchFamily="49" charset="0"/>
                          <a:cs typeface="Courier New" panose="02070309020205020404" pitchFamily="49" charset="0"/>
                        </a:rPr>
                        <a:t>int n = 4;</a:t>
                      </a:r>
                    </a:p>
                    <a:p>
                      <a:r>
                        <a:rPr lang="pt-BR" b="1" dirty="0">
                          <a:effectLst/>
                          <a:latin typeface="Courier New" panose="02070309020205020404" pitchFamily="49" charset="0"/>
                          <a:cs typeface="Courier New" panose="02070309020205020404" pitchFamily="49" charset="0"/>
                        </a:rPr>
                        <a:t>int* p = &amp;n;</a:t>
                      </a:r>
                    </a:p>
                    <a:p>
                      <a:r>
                        <a:rPr lang="pt-BR" b="1" dirty="0">
                          <a:effectLst/>
                          <a:latin typeface="Courier New" panose="02070309020205020404" pitchFamily="49" charset="0"/>
                          <a:cs typeface="Courier New" panose="02070309020205020404" pitchFamily="49" charset="0"/>
                        </a:rPr>
                        <a:t>*p = 5;  delete p;</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dirty="0">
                          <a:solidFill>
                            <a:srgbClr val="000000"/>
                          </a:solidFill>
                          <a:effectLst/>
                          <a:latin typeface="+mn-lt"/>
                        </a:rPr>
                        <a:t>You can only delete memory blocks that you obtained from calling new.</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72035"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72036"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Common Error: Dangling Pointers</a:t>
            </a:r>
          </a:p>
        </p:txBody>
      </p:sp>
      <p:sp>
        <p:nvSpPr>
          <p:cNvPr id="172037"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
        <p:nvSpPr>
          <p:cNvPr id="1192965" name="Rectangle 5"/>
          <p:cNvSpPr>
            <a:spLocks noChangeArrowheads="1"/>
          </p:cNvSpPr>
          <p:nvPr/>
        </p:nvSpPr>
        <p:spPr bwMode="auto">
          <a:xfrm>
            <a:off x="457200" y="795338"/>
            <a:ext cx="838200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sz="2400" b="0" i="0" dirty="0">
                <a:latin typeface="+mn-lt"/>
              </a:rPr>
              <a:t>It is a run-time error to use a pointer that points to memory that has already been deleted. </a:t>
            </a:r>
          </a:p>
          <a:p>
            <a:pPr eaLnBrk="1" hangingPunct="1"/>
            <a:endParaRPr lang="en-US" sz="2400" b="0" i="0" dirty="0">
              <a:latin typeface="+mn-lt"/>
            </a:endParaRPr>
          </a:p>
          <a:p>
            <a:pPr eaLnBrk="1" hangingPunct="1"/>
            <a:r>
              <a:rPr lang="en-US" sz="2400" b="0" i="0" dirty="0">
                <a:latin typeface="+mn-lt"/>
              </a:rPr>
              <a:t>Such a pointer is called a </a:t>
            </a:r>
            <a:r>
              <a:rPr lang="en-US" sz="2400" i="0" dirty="0">
                <a:latin typeface="+mn-lt"/>
              </a:rPr>
              <a:t>dangling pointer</a:t>
            </a:r>
            <a:r>
              <a:rPr lang="en-US" sz="2400" b="0" i="0" dirty="0">
                <a:latin typeface="+mn-lt"/>
              </a:rPr>
              <a:t>.</a:t>
            </a:r>
          </a:p>
          <a:p>
            <a:pPr eaLnBrk="1" hangingPunct="1"/>
            <a:endParaRPr lang="en-US" sz="2400" b="0" i="0" dirty="0">
              <a:latin typeface="+mn-lt"/>
            </a:endParaRPr>
          </a:p>
          <a:p>
            <a:pPr eaLnBrk="1" hangingPunct="1"/>
            <a:r>
              <a:rPr lang="en-US" sz="2400" b="0" i="0" dirty="0">
                <a:latin typeface="+mn-lt"/>
              </a:rPr>
              <a:t> Because the freed memory will be reused for other purposes, you can do real damage with a dangling pointer.  For example:</a:t>
            </a:r>
          </a:p>
          <a:p>
            <a:pPr lvl="1" eaLnBrk="1" hangingPunct="1"/>
            <a:r>
              <a:rPr lang="en-US" altLang="en-US" sz="2400" i="0" dirty="0" err="1"/>
              <a:t>int</a:t>
            </a:r>
            <a:r>
              <a:rPr lang="en-US" altLang="en-US" sz="2400" i="0" dirty="0"/>
              <a:t>* values = new </a:t>
            </a:r>
            <a:r>
              <a:rPr lang="en-US" altLang="en-US" sz="2400" i="0" dirty="0" err="1"/>
              <a:t>int</a:t>
            </a:r>
            <a:r>
              <a:rPr lang="en-US" altLang="en-US" sz="2400" i="0" dirty="0"/>
              <a:t>[n];</a:t>
            </a:r>
          </a:p>
          <a:p>
            <a:pPr lvl="1" eaLnBrk="1" hangingPunct="1"/>
            <a:r>
              <a:rPr lang="en-US" altLang="en-US" sz="2400" i="0" dirty="0"/>
              <a:t>// Process values</a:t>
            </a:r>
          </a:p>
          <a:p>
            <a:pPr lvl="1" eaLnBrk="1" hangingPunct="1"/>
            <a:endParaRPr lang="en-US" altLang="en-US" sz="2400" i="0" dirty="0"/>
          </a:p>
          <a:p>
            <a:pPr lvl="1" eaLnBrk="1" hangingPunct="1"/>
            <a:r>
              <a:rPr lang="en-US" altLang="en-US" sz="2400" i="0" dirty="0"/>
              <a:t>delete[] values; //values now dangling</a:t>
            </a:r>
          </a:p>
          <a:p>
            <a:pPr lvl="1" eaLnBrk="1" hangingPunct="1"/>
            <a:endParaRPr lang="en-US" altLang="en-US" sz="2400" i="0" dirty="0"/>
          </a:p>
          <a:p>
            <a:pPr lvl="1" eaLnBrk="1" hangingPunct="1"/>
            <a:r>
              <a:rPr lang="en-US" altLang="en-US" sz="2400" i="0" dirty="0"/>
              <a:t>// Some other work</a:t>
            </a:r>
          </a:p>
          <a:p>
            <a:pPr lvl="1" eaLnBrk="1" hangingPunct="1"/>
            <a:r>
              <a:rPr lang="en-US" altLang="en-US" sz="2800" i="0" dirty="0">
                <a:solidFill>
                  <a:srgbClr val="FF0000"/>
                </a:solidFill>
              </a:rPr>
              <a:t>values[0] = 42; //ERROR</a:t>
            </a:r>
            <a:endParaRPr lang="en-US" altLang="en-US" sz="2400" i="0"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72035"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72036"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Avoiding Dangling Pointers</a:t>
            </a:r>
          </a:p>
        </p:txBody>
      </p:sp>
      <p:sp>
        <p:nvSpPr>
          <p:cNvPr id="172037"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
        <p:nvSpPr>
          <p:cNvPr id="1192965" name="Rectangle 5"/>
          <p:cNvSpPr>
            <a:spLocks noChangeArrowheads="1"/>
          </p:cNvSpPr>
          <p:nvPr/>
        </p:nvSpPr>
        <p:spPr bwMode="auto">
          <a:xfrm>
            <a:off x="457200" y="795338"/>
            <a:ext cx="8382000"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sz="2400" b="0" i="0" dirty="0">
                <a:latin typeface="+mn-lt"/>
              </a:rPr>
              <a:t>To prevent a </a:t>
            </a:r>
            <a:r>
              <a:rPr lang="en-US" sz="2400" i="0" dirty="0">
                <a:latin typeface="+mn-lt"/>
              </a:rPr>
              <a:t>dangling pointer, assign the special value </a:t>
            </a:r>
            <a:r>
              <a:rPr lang="en-US" sz="2400" i="0" dirty="0" err="1">
                <a:latin typeface="+mn-lt"/>
              </a:rPr>
              <a:t>nullptr</a:t>
            </a:r>
            <a:r>
              <a:rPr lang="en-US" sz="2400" i="0" dirty="0">
                <a:latin typeface="+mn-lt"/>
              </a:rPr>
              <a:t> </a:t>
            </a:r>
          </a:p>
          <a:p>
            <a:pPr eaLnBrk="1" hangingPunct="1"/>
            <a:r>
              <a:rPr lang="en-US" sz="2400" b="0" i="0" dirty="0">
                <a:latin typeface="+mn-lt"/>
              </a:rPr>
              <a:t>To any pointer that you delete:</a:t>
            </a:r>
          </a:p>
          <a:p>
            <a:pPr eaLnBrk="1" hangingPunct="1"/>
            <a:endParaRPr lang="en-US" sz="2400" b="0" i="0" dirty="0">
              <a:latin typeface="+mn-lt"/>
            </a:endParaRPr>
          </a:p>
          <a:p>
            <a:pPr lvl="1" eaLnBrk="1" hangingPunct="1"/>
            <a:r>
              <a:rPr lang="en-US" altLang="en-US" sz="2400" i="0" dirty="0" err="1"/>
              <a:t>int</a:t>
            </a:r>
            <a:r>
              <a:rPr lang="en-US" altLang="en-US" sz="2400" i="0" dirty="0"/>
              <a:t>* values = new </a:t>
            </a:r>
            <a:r>
              <a:rPr lang="en-US" altLang="en-US" sz="2400" i="0" dirty="0" err="1"/>
              <a:t>int</a:t>
            </a:r>
            <a:r>
              <a:rPr lang="en-US" altLang="en-US" sz="2400" i="0" dirty="0"/>
              <a:t>[n];</a:t>
            </a:r>
          </a:p>
          <a:p>
            <a:pPr lvl="1" eaLnBrk="1" hangingPunct="1"/>
            <a:r>
              <a:rPr lang="en-US" altLang="en-US" sz="2400" i="0" dirty="0"/>
              <a:t>// Process values</a:t>
            </a:r>
          </a:p>
          <a:p>
            <a:pPr lvl="1" eaLnBrk="1" hangingPunct="1"/>
            <a:endParaRPr lang="en-US" altLang="en-US" sz="2400" i="0" dirty="0"/>
          </a:p>
          <a:p>
            <a:pPr lvl="1" eaLnBrk="1" hangingPunct="1"/>
            <a:r>
              <a:rPr lang="en-US" altLang="en-US" sz="2400" i="0" dirty="0"/>
              <a:t>delete[] values; //values now dangling</a:t>
            </a:r>
          </a:p>
          <a:p>
            <a:pPr lvl="1" eaLnBrk="1" hangingPunct="1"/>
            <a:endParaRPr lang="en-US" altLang="en-US" sz="2400" i="0" dirty="0"/>
          </a:p>
          <a:p>
            <a:pPr lvl="1" eaLnBrk="1" hangingPunct="1"/>
            <a:r>
              <a:rPr lang="en-US" altLang="en-US" sz="2400" i="0" dirty="0"/>
              <a:t>values = </a:t>
            </a:r>
            <a:r>
              <a:rPr lang="en-US" altLang="en-US" sz="2400" i="0" dirty="0" err="1"/>
              <a:t>nullptr</a:t>
            </a:r>
            <a:r>
              <a:rPr lang="en-US" altLang="en-US" sz="2400" i="0" dirty="0"/>
              <a:t>; //makes pointer safe</a:t>
            </a:r>
            <a:endParaRPr lang="en-US" altLang="en-US" i="0" dirty="0"/>
          </a:p>
        </p:txBody>
      </p:sp>
    </p:spTree>
    <p:extLst>
      <p:ext uri="{BB962C8B-B14F-4D97-AF65-F5344CB8AC3E}">
        <p14:creationId xmlns:p14="http://schemas.microsoft.com/office/powerpoint/2010/main" val="30831057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78179"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7818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Common Error: Memory Leaks</a:t>
            </a:r>
          </a:p>
        </p:txBody>
      </p:sp>
      <p:sp>
        <p:nvSpPr>
          <p:cNvPr id="178181"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
        <p:nvSpPr>
          <p:cNvPr id="2" name="Rectangle 1"/>
          <p:cNvSpPr/>
          <p:nvPr/>
        </p:nvSpPr>
        <p:spPr>
          <a:xfrm>
            <a:off x="246743" y="1219200"/>
            <a:ext cx="7635616" cy="4093428"/>
          </a:xfrm>
          <a:prstGeom prst="rect">
            <a:avLst/>
          </a:prstGeom>
        </p:spPr>
        <p:txBody>
          <a:bodyPr wrap="square">
            <a:spAutoFit/>
          </a:bodyPr>
          <a:lstStyle/>
          <a:p>
            <a:r>
              <a:rPr lang="en-US" b="0" i="0" dirty="0">
                <a:latin typeface="+mn-lt"/>
              </a:rPr>
              <a:t>A memory block that is never deallocated is called a </a:t>
            </a:r>
            <a:r>
              <a:rPr lang="en-US" b="0" i="0" u="sng" dirty="0">
                <a:latin typeface="+mn-lt"/>
              </a:rPr>
              <a:t>memory leak</a:t>
            </a:r>
            <a:r>
              <a:rPr lang="en-US" b="0" i="0" dirty="0">
                <a:latin typeface="+mn-lt"/>
              </a:rPr>
              <a:t>.</a:t>
            </a:r>
          </a:p>
          <a:p>
            <a:endParaRPr lang="en-US" b="0" i="0" dirty="0">
              <a:latin typeface="+mn-lt"/>
            </a:endParaRPr>
          </a:p>
          <a:p>
            <a:r>
              <a:rPr lang="en-US" b="0" i="0" dirty="0">
                <a:latin typeface="+mn-lt"/>
              </a:rPr>
              <a:t>If you allocate a few small blocks of memory and forget to deallocate them, this is not a huge problem.</a:t>
            </a:r>
          </a:p>
          <a:p>
            <a:endParaRPr lang="en-US" b="0" i="0" dirty="0">
              <a:latin typeface="+mn-lt"/>
            </a:endParaRPr>
          </a:p>
          <a:p>
            <a:r>
              <a:rPr lang="en-US" b="0" i="0" dirty="0">
                <a:latin typeface="+mn-lt"/>
              </a:rPr>
              <a:t> When the program exits, all allocated memory is returned to the operating system.</a:t>
            </a:r>
          </a:p>
          <a:p>
            <a:endParaRPr lang="en-US" b="0" i="0" dirty="0">
              <a:latin typeface="+mn-lt"/>
            </a:endParaRPr>
          </a:p>
          <a:p>
            <a:r>
              <a:rPr lang="en-US" b="0" i="0" dirty="0">
                <a:latin typeface="+mn-lt"/>
              </a:rPr>
              <a:t>Every call to </a:t>
            </a:r>
            <a:r>
              <a:rPr lang="en-US" b="0" i="0" dirty="0">
                <a:cs typeface="Courier New" panose="02070309020205020404" pitchFamily="49" charset="0"/>
              </a:rPr>
              <a:t>new </a:t>
            </a:r>
            <a:r>
              <a:rPr lang="en-US" b="0" i="0" dirty="0">
                <a:latin typeface="+mn-lt"/>
              </a:rPr>
              <a:t>should have a matching call to </a:t>
            </a:r>
            <a:r>
              <a:rPr lang="en-US" i="0" u="sng" dirty="0">
                <a:cs typeface="Courier New" panose="02070309020205020404" pitchFamily="49" charset="0"/>
              </a:rPr>
              <a:t>delete</a:t>
            </a:r>
            <a:r>
              <a:rPr lang="en-US" b="0" i="0" dirty="0">
                <a:latin typeface="+mn-lt"/>
              </a:rPr>
              <a:t>.</a:t>
            </a:r>
          </a:p>
          <a:p>
            <a:endParaRPr lang="en-US" b="0" i="0" dirty="0">
              <a:latin typeface="+mn-lt"/>
            </a:endParaRPr>
          </a:p>
          <a:p>
            <a:r>
              <a:rPr lang="en-US" dirty="0">
                <a:solidFill>
                  <a:srgbClr val="FF0000"/>
                </a:solidFill>
                <a:latin typeface="+mn-lt"/>
              </a:rPr>
              <a:t>But if your program runs for a long time, or if it allocates lots of memory (perhaps in a loop) without the </a:t>
            </a:r>
            <a:r>
              <a:rPr lang="en-US" dirty="0">
                <a:solidFill>
                  <a:srgbClr val="FF0000"/>
                </a:solidFill>
                <a:cs typeface="Courier New" panose="02070309020205020404" pitchFamily="49" charset="0"/>
              </a:rPr>
              <a:t>delete</a:t>
            </a:r>
            <a:r>
              <a:rPr lang="en-US" dirty="0">
                <a:solidFill>
                  <a:srgbClr val="FF0000"/>
                </a:solidFill>
                <a:latin typeface="+mn-lt"/>
              </a:rPr>
              <a:t>s, then it can run out of memory and crash.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5</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dirty="0"/>
              <a:t>Defining and using pointers</a:t>
            </a:r>
          </a:p>
          <a:p>
            <a:pPr marL="514350" indent="-514350">
              <a:buFont typeface="+mj-lt"/>
              <a:buAutoNum type="arabicPeriod"/>
            </a:pPr>
            <a:r>
              <a:rPr lang="en-US" dirty="0"/>
              <a:t>Arrays and pointers</a:t>
            </a:r>
          </a:p>
          <a:p>
            <a:pPr marL="514350" indent="-514350">
              <a:buFont typeface="+mj-lt"/>
              <a:buAutoNum type="arabicPeriod"/>
            </a:pPr>
            <a:r>
              <a:rPr lang="en-US" dirty="0"/>
              <a:t>C and C++ strings</a:t>
            </a:r>
          </a:p>
          <a:p>
            <a:pPr marL="514350" indent="-514350">
              <a:buFont typeface="+mj-lt"/>
              <a:buAutoNum type="arabicPeriod"/>
            </a:pPr>
            <a:r>
              <a:rPr lang="en-US" dirty="0"/>
              <a:t>Dynamic memory allocation</a:t>
            </a:r>
          </a:p>
          <a:p>
            <a:pPr marL="514350" indent="-514350">
              <a:buFont typeface="+mj-lt"/>
              <a:buAutoNum type="arabicPeriod"/>
            </a:pPr>
            <a:r>
              <a:rPr lang="en-US" u="sng" dirty="0">
                <a:solidFill>
                  <a:srgbClr val="FF0000"/>
                </a:solidFill>
              </a:rPr>
              <a:t>Arrays and vectors of pointers</a:t>
            </a:r>
          </a:p>
          <a:p>
            <a:pPr marL="514350" indent="-514350">
              <a:buFont typeface="+mj-lt"/>
              <a:buAutoNum type="arabicPeriod"/>
            </a:pPr>
            <a:r>
              <a:rPr lang="en-US" dirty="0"/>
              <a:t>Problem solving: draw a picture</a:t>
            </a:r>
          </a:p>
          <a:p>
            <a:pPr marL="514350" indent="-514350">
              <a:buFont typeface="+mj-lt"/>
              <a:buAutoNum type="arabicPeriod"/>
            </a:pPr>
            <a:r>
              <a:rPr lang="en-US" dirty="0"/>
              <a:t>Structures</a:t>
            </a:r>
          </a:p>
          <a:p>
            <a:pPr marL="514350" indent="-514350">
              <a:buFont typeface="+mj-lt"/>
              <a:buAutoNum type="arabicPeriod"/>
            </a:pPr>
            <a:r>
              <a:rPr lang="en-US" dirty="0"/>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233962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83299"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8330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Arrays and Vectors of Pointers</a:t>
            </a:r>
          </a:p>
        </p:txBody>
      </p:sp>
      <p:sp>
        <p:nvSpPr>
          <p:cNvPr id="183301"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
        <p:nvSpPr>
          <p:cNvPr id="183302" name="Rectangle 5"/>
          <p:cNvSpPr>
            <a:spLocks noChangeArrowheads="1"/>
          </p:cNvSpPr>
          <p:nvPr/>
        </p:nvSpPr>
        <p:spPr bwMode="auto">
          <a:xfrm>
            <a:off x="703263" y="10302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dirty="0"/>
          </a:p>
          <a:p>
            <a:pPr algn="ctr" eaLnBrk="1" hangingPunct="1"/>
            <a:r>
              <a:rPr lang="en-US" altLang="en-US" sz="2400" b="0" i="0" dirty="0">
                <a:latin typeface="Arial" panose="020B0604020202020204" pitchFamily="34" charset="0"/>
              </a:rPr>
              <a:t> 	When you have a sequence of pointers,</a:t>
            </a:r>
            <a:br>
              <a:rPr lang="en-US" altLang="en-US" sz="2400" b="0" i="0" dirty="0">
                <a:latin typeface="Arial" panose="020B0604020202020204" pitchFamily="34" charset="0"/>
              </a:rPr>
            </a:br>
            <a:r>
              <a:rPr lang="en-US" altLang="en-US" sz="2400" b="0" i="0" dirty="0">
                <a:latin typeface="Arial" panose="020B0604020202020204" pitchFamily="34" charset="0"/>
              </a:rPr>
              <a:t>you can place them into an array or vector.</a:t>
            </a:r>
          </a:p>
          <a:p>
            <a:pPr algn="ctr" eaLnBrk="1" hangingPunct="1"/>
            <a:endParaRPr lang="en-US" altLang="en-US" sz="2400" b="0" i="0" dirty="0">
              <a:latin typeface="Arial" panose="020B0604020202020204" pitchFamily="34" charset="0"/>
            </a:endParaRPr>
          </a:p>
          <a:p>
            <a:pPr algn="ctr" eaLnBrk="1" hangingPunct="1"/>
            <a:r>
              <a:rPr lang="en-US" altLang="en-US" sz="2400" b="0" i="0" dirty="0">
                <a:latin typeface="Arial" panose="020B0604020202020204" pitchFamily="34" charset="0"/>
              </a:rPr>
              <a:t>An array and a vector of ten </a:t>
            </a:r>
            <a:r>
              <a:rPr lang="en-US" altLang="en-US" sz="2400" i="0" dirty="0" err="1"/>
              <a:t>int</a:t>
            </a:r>
            <a:r>
              <a:rPr lang="en-US" altLang="en-US" sz="2400" i="0" dirty="0"/>
              <a:t>*</a:t>
            </a:r>
            <a:r>
              <a:rPr lang="en-US" altLang="en-US" sz="2400" b="0" i="0" dirty="0">
                <a:latin typeface="Arial" panose="020B0604020202020204" pitchFamily="34" charset="0"/>
              </a:rPr>
              <a:t> pointers are defined as</a:t>
            </a:r>
          </a:p>
          <a:p>
            <a:pPr algn="ctr" eaLnBrk="1" hangingPunct="1"/>
            <a:endParaRPr lang="en-US" altLang="en-US" sz="2400" b="0" i="0" dirty="0">
              <a:latin typeface="Arial" panose="020B0604020202020204" pitchFamily="34" charset="0"/>
            </a:endParaRPr>
          </a:p>
          <a:p>
            <a:pPr eaLnBrk="1" hangingPunct="1"/>
            <a:r>
              <a:rPr lang="en-US" altLang="en-US" sz="2400" i="0" dirty="0" err="1"/>
              <a:t>int</a:t>
            </a:r>
            <a:r>
              <a:rPr lang="en-US" altLang="en-US" sz="2400" i="0" dirty="0"/>
              <a:t>* </a:t>
            </a:r>
            <a:r>
              <a:rPr lang="en-US" altLang="en-US" sz="2400" i="0" dirty="0" err="1"/>
              <a:t>pointer_array</a:t>
            </a:r>
            <a:r>
              <a:rPr lang="en-US" altLang="en-US" sz="2400" i="0" dirty="0"/>
              <a:t>[10];</a:t>
            </a:r>
          </a:p>
          <a:p>
            <a:pPr eaLnBrk="1" hangingPunct="1"/>
            <a:endParaRPr lang="en-US" altLang="en-US" sz="2400" i="0" dirty="0"/>
          </a:p>
          <a:p>
            <a:pPr eaLnBrk="1" hangingPunct="1"/>
            <a:r>
              <a:rPr lang="en-US" altLang="en-US" sz="2400" i="0" dirty="0"/>
              <a:t>vector&lt;</a:t>
            </a:r>
            <a:r>
              <a:rPr lang="en-US" altLang="en-US" sz="1200" i="0" dirty="0"/>
              <a:t> </a:t>
            </a:r>
            <a:r>
              <a:rPr lang="en-US" altLang="en-US" sz="2400" i="0" dirty="0" err="1"/>
              <a:t>int</a:t>
            </a:r>
            <a:r>
              <a:rPr lang="en-US" altLang="en-US" sz="2400" i="0" dirty="0"/>
              <a:t>*</a:t>
            </a:r>
            <a:r>
              <a:rPr lang="en-US" altLang="en-US" sz="1000" i="0" dirty="0"/>
              <a:t> </a:t>
            </a:r>
            <a:r>
              <a:rPr lang="en-US" altLang="en-US" sz="2400" i="0" dirty="0"/>
              <a:t>&gt; </a:t>
            </a:r>
            <a:r>
              <a:rPr lang="en-US" altLang="en-US" sz="2400" i="0" dirty="0" err="1"/>
              <a:t>pointer_vector</a:t>
            </a:r>
            <a:r>
              <a:rPr lang="en-US" altLang="en-US" sz="2400" i="0" dirty="0"/>
              <a:t>(10);</a:t>
            </a:r>
          </a:p>
        </p:txBody>
      </p:sp>
      <p:sp>
        <p:nvSpPr>
          <p:cNvPr id="1167366" name="Text Box 6"/>
          <p:cNvSpPr txBox="1">
            <a:spLocks noChangeArrowheads="1"/>
          </p:cNvSpPr>
          <p:nvPr/>
        </p:nvSpPr>
        <p:spPr bwMode="auto">
          <a:xfrm>
            <a:off x="708025" y="3233738"/>
            <a:ext cx="854075" cy="4191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endParaRPr lang="en-US" altLang="en-US"/>
          </a:p>
        </p:txBody>
      </p:sp>
      <p:sp>
        <p:nvSpPr>
          <p:cNvPr id="1167367" name="Text Box 7"/>
          <p:cNvSpPr txBox="1">
            <a:spLocks noChangeArrowheads="1"/>
          </p:cNvSpPr>
          <p:nvPr/>
        </p:nvSpPr>
        <p:spPr bwMode="auto">
          <a:xfrm>
            <a:off x="2165350" y="3973513"/>
            <a:ext cx="723900" cy="4191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84323"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84324"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a:t>Arrays and Vectors of Pointers – A Triangular Array</a:t>
            </a:r>
          </a:p>
        </p:txBody>
      </p:sp>
      <p:sp>
        <p:nvSpPr>
          <p:cNvPr id="184325"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
        <p:nvSpPr>
          <p:cNvPr id="184326" name="Rectangle 5"/>
          <p:cNvSpPr>
            <a:spLocks noChangeArrowheads="1"/>
          </p:cNvSpPr>
          <p:nvPr/>
        </p:nvSpPr>
        <p:spPr bwMode="auto">
          <a:xfrm>
            <a:off x="644526" y="5029200"/>
            <a:ext cx="8042275" cy="131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r>
              <a:rPr lang="en-US" altLang="en-US" sz="2400" b="0" i="0" dirty="0">
                <a:latin typeface="Arial" panose="020B0604020202020204" pitchFamily="34" charset="0"/>
              </a:rPr>
              <a:t>In this array, each row is a different length. It would be inefficient to use a two-dimensional array,</a:t>
            </a:r>
          </a:p>
          <a:p>
            <a:pPr algn="ctr" eaLnBrk="1" hangingPunct="1"/>
            <a:r>
              <a:rPr lang="en-US" altLang="en-US" sz="2400" b="0" i="0" dirty="0">
                <a:latin typeface="Arial" panose="020B0604020202020204" pitchFamily="34" charset="0"/>
              </a:rPr>
              <a:t>because almost half of the elements would be wasted</a:t>
            </a:r>
          </a:p>
          <a:p>
            <a:pPr algn="ctr" eaLnBrk="1" hangingPunct="1"/>
            <a:endParaRPr lang="en-US" altLang="en-US" sz="2400" b="0" i="0" dirty="0">
              <a:latin typeface="Arial" panose="020B0604020202020204" pitchFamily="34" charset="0"/>
            </a:endParaRPr>
          </a:p>
        </p:txBody>
      </p:sp>
      <p:pic>
        <p:nvPicPr>
          <p:cNvPr id="184327" name="Picture 6" descr="Diagram showing an array of 10 pointers as 10 rectangles stacked. Each pointer has an arrow pointing to a list of blue squares which represent arrays themselves, IE, rows of a table with differing lengths."/>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763588" y="1477963"/>
            <a:ext cx="7375525"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86371" name="Rectangle 2"/>
          <p:cNvSpPr>
            <a:spLocks noGrp="1" noChangeArrowheads="1"/>
          </p:cNvSpPr>
          <p:nvPr>
            <p:ph type="body" idx="1"/>
          </p:nvPr>
        </p:nvSpPr>
        <p:spPr>
          <a:xfrm>
            <a:off x="457200" y="1265238"/>
            <a:ext cx="8686800" cy="4525962"/>
          </a:xfrm>
        </p:spPr>
        <p:txBody>
          <a:bodyPr/>
          <a:lstStyle/>
          <a:p>
            <a:pPr eaLnBrk="1" hangingPunct="1">
              <a:buFontTx/>
              <a:buNone/>
            </a:pPr>
            <a:r>
              <a:rPr lang="en-US" altLang="en-US" sz="2400"/>
              <a:t> </a:t>
            </a:r>
          </a:p>
          <a:p>
            <a:pPr eaLnBrk="1" hangingPunct="1">
              <a:buFontTx/>
              <a:buNone/>
            </a:pPr>
            <a:endParaRPr lang="en-US" altLang="en-US" sz="2400"/>
          </a:p>
        </p:txBody>
      </p:sp>
      <p:sp>
        <p:nvSpPr>
          <p:cNvPr id="186372"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Program Example: A Galton Board</a:t>
            </a:r>
          </a:p>
        </p:txBody>
      </p:sp>
      <p:sp>
        <p:nvSpPr>
          <p:cNvPr id="186373"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
        <p:nvSpPr>
          <p:cNvPr id="186374" name="Rectangle 5"/>
          <p:cNvSpPr>
            <a:spLocks noChangeArrowheads="1"/>
          </p:cNvSpPr>
          <p:nvPr/>
        </p:nvSpPr>
        <p:spPr bwMode="auto">
          <a:xfrm>
            <a:off x="703263" y="10302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a:p>
            <a:pPr algn="ctr" eaLnBrk="1" hangingPunct="1"/>
            <a:r>
              <a:rPr lang="en-US" altLang="en-US" sz="2400" b="0" i="0">
                <a:latin typeface="Arial" panose="020B0604020202020204" pitchFamily="34" charset="0"/>
              </a:rPr>
              <a:t> </a:t>
            </a:r>
          </a:p>
        </p:txBody>
      </p:sp>
      <p:pic>
        <p:nvPicPr>
          <p:cNvPr id="186375" name="Picture 6" descr="Drawing of a Galton Board, showing a red ball falling amongst the pegs in the pyramid, and collections of various numbers of red balls in the bins at the bottom."/>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6047405" y="920750"/>
            <a:ext cx="288925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1265238"/>
            <a:ext cx="5661378" cy="4524315"/>
          </a:xfrm>
          <a:prstGeom prst="rect">
            <a:avLst/>
          </a:prstGeom>
        </p:spPr>
        <p:txBody>
          <a:bodyPr wrap="square">
            <a:spAutoFit/>
          </a:bodyPr>
          <a:lstStyle/>
          <a:p>
            <a:pPr eaLnBrk="1" hangingPunct="1"/>
            <a:r>
              <a:rPr lang="en-US" altLang="en-US" sz="2400" b="0" i="0" dirty="0">
                <a:latin typeface="Arial" panose="020B0604020202020204" pitchFamily="34" charset="0"/>
              </a:rPr>
              <a:t>A Galton board consists of a pyramidal</a:t>
            </a:r>
          </a:p>
          <a:p>
            <a:pPr eaLnBrk="1" hangingPunct="1"/>
            <a:r>
              <a:rPr lang="en-US" altLang="en-US" sz="2400" b="0" i="0" dirty="0">
                <a:latin typeface="Arial" panose="020B0604020202020204" pitchFamily="34" charset="0"/>
              </a:rPr>
              <a:t>arrangement of pegs and a row of bins</a:t>
            </a:r>
          </a:p>
          <a:p>
            <a:pPr eaLnBrk="1" hangingPunct="1"/>
            <a:r>
              <a:rPr lang="en-US" altLang="en-US" sz="2400" b="0" i="0" dirty="0">
                <a:latin typeface="Arial" panose="020B0604020202020204" pitchFamily="34" charset="0"/>
              </a:rPr>
              <a:t>at the bottom.</a:t>
            </a:r>
          </a:p>
          <a:p>
            <a:pPr eaLnBrk="1" hangingPunct="1"/>
            <a:endParaRPr lang="en-US" altLang="en-US" sz="2400" b="0" i="0" dirty="0">
              <a:latin typeface="Arial" panose="020B0604020202020204" pitchFamily="34" charset="0"/>
            </a:endParaRPr>
          </a:p>
          <a:p>
            <a:pPr eaLnBrk="1" hangingPunct="1"/>
            <a:r>
              <a:rPr lang="en-US" altLang="en-US" sz="2400" b="0" i="0" dirty="0">
                <a:latin typeface="Arial" panose="020B0604020202020204" pitchFamily="34" charset="0"/>
              </a:rPr>
              <a:t>Balls are dropped onto the top peg</a:t>
            </a:r>
          </a:p>
          <a:p>
            <a:pPr eaLnBrk="1" hangingPunct="1"/>
            <a:r>
              <a:rPr lang="en-US" altLang="en-US" sz="2400" b="0" i="0" dirty="0">
                <a:latin typeface="Arial" panose="020B0604020202020204" pitchFamily="34" charset="0"/>
              </a:rPr>
              <a:t>and travel toward the bins. </a:t>
            </a:r>
          </a:p>
          <a:p>
            <a:pPr eaLnBrk="1" hangingPunct="1"/>
            <a:endParaRPr lang="en-US" altLang="en-US" sz="2400" b="0" i="0" dirty="0">
              <a:latin typeface="Arial" panose="020B0604020202020204" pitchFamily="34" charset="0"/>
            </a:endParaRPr>
          </a:p>
          <a:p>
            <a:pPr eaLnBrk="1" hangingPunct="1"/>
            <a:r>
              <a:rPr lang="en-US" altLang="en-US" sz="2400" b="0" i="0" dirty="0">
                <a:latin typeface="Arial" panose="020B0604020202020204" pitchFamily="34" charset="0"/>
              </a:rPr>
              <a:t>At each peg, there is a 50 percent</a:t>
            </a:r>
          </a:p>
          <a:p>
            <a:pPr eaLnBrk="1" hangingPunct="1"/>
            <a:r>
              <a:rPr lang="en-US" altLang="en-US" sz="2400" b="0" i="0" dirty="0">
                <a:latin typeface="Arial" panose="020B0604020202020204" pitchFamily="34" charset="0"/>
              </a:rPr>
              <a:t>chance of moving left or right.</a:t>
            </a:r>
          </a:p>
          <a:p>
            <a:pPr eaLnBrk="1" hangingPunct="1"/>
            <a:endParaRPr lang="en-US" altLang="en-US" sz="2400" b="0" i="0" dirty="0">
              <a:latin typeface="Arial" panose="020B0604020202020204" pitchFamily="34" charset="0"/>
            </a:endParaRPr>
          </a:p>
          <a:p>
            <a:pPr eaLnBrk="1" hangingPunct="1"/>
            <a:r>
              <a:rPr lang="en-US" altLang="en-US" sz="2400" b="0" i="0" dirty="0">
                <a:latin typeface="Arial" panose="020B0604020202020204" pitchFamily="34" charset="0"/>
              </a:rPr>
              <a:t>The ball counts in the bins approximate a bell-curve distribution.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28675" name="Rectangle 2"/>
          <p:cNvSpPr>
            <a:spLocks noGrp="1" noChangeArrowheads="1"/>
          </p:cNvSpPr>
          <p:nvPr>
            <p:ph type="body" idx="1"/>
          </p:nvPr>
        </p:nvSpPr>
        <p:spPr>
          <a:xfrm>
            <a:off x="413544" y="757238"/>
            <a:ext cx="8686800" cy="4525962"/>
          </a:xfrm>
        </p:spPr>
        <p:txBody>
          <a:bodyPr/>
          <a:lstStyle/>
          <a:p>
            <a:pPr eaLnBrk="1" hangingPunct="1">
              <a:buFontTx/>
              <a:buNone/>
            </a:pPr>
            <a:r>
              <a:rPr lang="en-US" altLang="en-US" sz="2400" dirty="0"/>
              <a:t>Harry starts with a variable for his account balance.</a:t>
            </a:r>
          </a:p>
          <a:p>
            <a:pPr eaLnBrk="1" hangingPunct="1">
              <a:buFontTx/>
              <a:buNone/>
            </a:pPr>
            <a:r>
              <a:rPr lang="en-US" altLang="en-US" sz="2400" dirty="0"/>
              <a:t>It should be initialized to 0 since there is no money yet.</a:t>
            </a:r>
          </a:p>
          <a:p>
            <a:pPr eaLnBrk="1" hangingPunct="1">
              <a:buFontTx/>
              <a:buNone/>
            </a:pPr>
            <a:endParaRPr lang="en-US" altLang="en-US" sz="2400" dirty="0"/>
          </a:p>
          <a:p>
            <a:pPr eaLnBrk="1" hangingPunct="1">
              <a:buFontTx/>
              <a:buNone/>
            </a:pPr>
            <a:r>
              <a:rPr lang="en-US" altLang="en-US" sz="2400" b="1" dirty="0">
                <a:latin typeface="Courier New" panose="02070309020205020404" pitchFamily="49" charset="0"/>
              </a:rPr>
              <a:t>	double </a:t>
            </a:r>
            <a:r>
              <a:rPr lang="en-US" altLang="en-US" sz="2400" b="1" dirty="0" err="1">
                <a:latin typeface="Courier New" panose="02070309020205020404" pitchFamily="49" charset="0"/>
              </a:rPr>
              <a:t>harrys_account</a:t>
            </a:r>
            <a:r>
              <a:rPr lang="en-US" altLang="en-US" sz="2400" b="1" dirty="0">
                <a:latin typeface="Courier New" panose="02070309020205020404" pitchFamily="49" charset="0"/>
              </a:rPr>
              <a:t> = 0;</a:t>
            </a:r>
          </a:p>
          <a:p>
            <a:pPr eaLnBrk="1" hangingPunct="1">
              <a:buFontTx/>
              <a:buNone/>
            </a:pPr>
            <a:endParaRPr lang="en-US" altLang="en-US" sz="2400" b="1" dirty="0">
              <a:latin typeface="Courier New" panose="02070309020205020404" pitchFamily="49" charset="0"/>
            </a:endParaRPr>
          </a:p>
          <a:p>
            <a:pPr eaLnBrk="1" hangingPunct="1">
              <a:buFontTx/>
              <a:buNone/>
            </a:pPr>
            <a:r>
              <a:rPr lang="en-US" altLang="en-US" sz="2400" dirty="0"/>
              <a:t>If Harry anticipates that he may someday use other</a:t>
            </a:r>
          </a:p>
          <a:p>
            <a:pPr eaLnBrk="1" hangingPunct="1">
              <a:buFontTx/>
              <a:buNone/>
            </a:pPr>
            <a:r>
              <a:rPr lang="en-US" altLang="en-US" sz="2400" dirty="0"/>
              <a:t>accounts, he can use a pointer to access any accounts.</a:t>
            </a:r>
          </a:p>
          <a:p>
            <a:pPr eaLnBrk="1" hangingPunct="1">
              <a:buFontTx/>
              <a:buNone/>
            </a:pPr>
            <a:endParaRPr lang="en-US" altLang="en-US" sz="1400" dirty="0"/>
          </a:p>
          <a:p>
            <a:pPr eaLnBrk="1" hangingPunct="1">
              <a:buFontTx/>
              <a:buNone/>
            </a:pPr>
            <a:r>
              <a:rPr lang="en-US" altLang="en-US" sz="2400" dirty="0"/>
              <a:t>So Harry also declares a pointer variable</a:t>
            </a:r>
          </a:p>
          <a:p>
            <a:pPr eaLnBrk="1" hangingPunct="1">
              <a:buFontTx/>
              <a:buNone/>
            </a:pPr>
            <a:r>
              <a:rPr lang="en-US" altLang="en-US" sz="2400" dirty="0"/>
              <a:t>named </a:t>
            </a:r>
            <a:r>
              <a:rPr lang="en-US" altLang="en-US" sz="2400" b="1" dirty="0" err="1">
                <a:latin typeface="Courier New" panose="02070309020205020404" pitchFamily="49" charset="0"/>
              </a:rPr>
              <a:t>account_pointer</a:t>
            </a:r>
            <a:r>
              <a:rPr lang="en-US" altLang="en-US" sz="2400" dirty="0"/>
              <a:t> :</a:t>
            </a:r>
          </a:p>
          <a:p>
            <a:pPr eaLnBrk="1" hangingPunct="1">
              <a:buNone/>
            </a:pPr>
            <a:r>
              <a:rPr lang="en-US" altLang="en-US" sz="2400" dirty="0"/>
              <a:t>	</a:t>
            </a:r>
            <a:r>
              <a:rPr lang="en-US" altLang="en-US" sz="2400" b="1" dirty="0">
                <a:latin typeface="Courier New" panose="02070309020205020404" pitchFamily="49" charset="0"/>
                <a:cs typeface="Courier New" panose="02070309020205020404" pitchFamily="49" charset="0"/>
              </a:rPr>
              <a:t>double* </a:t>
            </a:r>
            <a:r>
              <a:rPr lang="en-US" altLang="en-US" sz="2400" b="1" dirty="0" err="1">
                <a:latin typeface="Courier New" panose="02070309020205020404" pitchFamily="49" charset="0"/>
                <a:cs typeface="Courier New" panose="02070309020205020404" pitchFamily="49" charset="0"/>
              </a:rPr>
              <a:t>account_pointer</a:t>
            </a:r>
            <a:r>
              <a:rPr lang="en-US" altLang="en-US" sz="2400" b="1" dirty="0">
                <a:latin typeface="Courier New" panose="02070309020205020404" pitchFamily="49" charset="0"/>
                <a:cs typeface="Courier New" panose="02070309020205020404" pitchFamily="49" charset="0"/>
              </a:rPr>
              <a:t>;</a:t>
            </a:r>
          </a:p>
          <a:p>
            <a:pPr eaLnBrk="1" hangingPunct="1">
              <a:buNone/>
            </a:pPr>
            <a:endParaRPr lang="en-US" altLang="en-US" sz="2400" dirty="0">
              <a:latin typeface="Courier New" panose="02070309020205020404" pitchFamily="49" charset="0"/>
              <a:cs typeface="Courier New" panose="02070309020205020404" pitchFamily="49" charset="0"/>
            </a:endParaRPr>
          </a:p>
          <a:p>
            <a:pPr eaLnBrk="1" hangingPunct="1">
              <a:buNone/>
            </a:pPr>
            <a:r>
              <a:rPr lang="en-US" altLang="en-US" sz="2400" dirty="0">
                <a:latin typeface="Arial" panose="020B0604020202020204" pitchFamily="34" charset="0"/>
              </a:rPr>
              <a:t>The type of this variable is “pointer to double”.</a:t>
            </a:r>
            <a:endParaRPr lang="en-US" altLang="en-US" sz="2400" dirty="0"/>
          </a:p>
          <a:p>
            <a:pPr eaLnBrk="1" hangingPunct="1">
              <a:buNone/>
            </a:pPr>
            <a:endParaRPr lang="en-US" altLang="en-US" sz="2400" dirty="0">
              <a:latin typeface="Courier New" panose="02070309020205020404" pitchFamily="49" charset="0"/>
              <a:cs typeface="Courier New" panose="02070309020205020404" pitchFamily="49" charset="0"/>
            </a:endParaRPr>
          </a:p>
          <a:p>
            <a:pPr eaLnBrk="1" hangingPunct="1">
              <a:buFontTx/>
              <a:buNone/>
            </a:pPr>
            <a:endParaRPr lang="en-US" altLang="en-US" sz="2400" b="1" dirty="0">
              <a:latin typeface="Courier New" panose="02070309020205020404" pitchFamily="49" charset="0"/>
            </a:endParaRPr>
          </a:p>
        </p:txBody>
      </p:sp>
      <p:sp>
        <p:nvSpPr>
          <p:cNvPr id="28676" name="Text Box 3"/>
          <p:cNvSpPr>
            <a:spLocks noGrp="1" noChangeArrowheads="1"/>
          </p:cNvSpPr>
          <p:nvPr>
            <p:ph type="title"/>
          </p:nvPr>
        </p:nvSpPr>
        <p:spPr>
          <a:noFill/>
        </p:spPr>
        <p:txBody>
          <a:bodyPr/>
          <a:lstStyle/>
          <a:p>
            <a:pPr eaLnBrk="1" hangingPunct="1">
              <a:spcBef>
                <a:spcPct val="50000"/>
              </a:spcBef>
            </a:pPr>
            <a:r>
              <a:rPr lang="en-US" altLang="en-US"/>
              <a:t>Pointers to the Rescue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pic>
        <p:nvPicPr>
          <p:cNvPr id="190467" name="Picture 7" descr="The same diagram showing an array of 10 pointers as 10 rectangles stacked. Each pointer has an arrow pointing to a list of blue squares which represent arrays themselves, IE, rows of a table with differing lengths."/>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3128963" y="2400300"/>
            <a:ext cx="552608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8" name="Rectangle 5"/>
          <p:cNvSpPr>
            <a:spLocks noChangeArrowheads="1"/>
          </p:cNvSpPr>
          <p:nvPr/>
        </p:nvSpPr>
        <p:spPr bwMode="auto">
          <a:xfrm>
            <a:off x="703263" y="10302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r>
              <a:rPr lang="en-US" altLang="en-US" sz="2400" b="0" i="0" dirty="0">
                <a:latin typeface="Arial" panose="020B0604020202020204" pitchFamily="34" charset="0"/>
              </a:rPr>
              <a:t>We will simulate a board with ten rows of pegs.</a:t>
            </a:r>
          </a:p>
          <a:p>
            <a:pPr algn="ctr" eaLnBrk="1" hangingPunct="1"/>
            <a:r>
              <a:rPr lang="en-US" altLang="en-US" sz="2400" b="0" i="0" dirty="0">
                <a:latin typeface="Arial" panose="020B0604020202020204" pitchFamily="34" charset="0"/>
              </a:rPr>
              <a:t>Each row requires an array of counters.</a:t>
            </a:r>
          </a:p>
          <a:p>
            <a:pPr algn="ctr" eaLnBrk="1" hangingPunct="1"/>
            <a:r>
              <a:rPr lang="en-US" altLang="en-US" sz="2400" b="0" i="0" dirty="0">
                <a:latin typeface="Arial" panose="020B0604020202020204" pitchFamily="34" charset="0"/>
              </a:rPr>
              <a:t>The following statements initialize the triangular array:</a:t>
            </a: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endParaRPr lang="en-US" altLang="en-US" sz="3200" b="0" i="0" dirty="0">
              <a:latin typeface="Arial" panose="020B0604020202020204" pitchFamily="34" charset="0"/>
            </a:endParaRPr>
          </a:p>
          <a:p>
            <a:pPr algn="ctr" eaLnBrk="1" hangingPunct="1"/>
            <a:endParaRPr lang="en-US" altLang="en-US" sz="3200" b="0" i="0" dirty="0">
              <a:latin typeface="Arial" panose="020B0604020202020204" pitchFamily="34" charset="0"/>
            </a:endParaRPr>
          </a:p>
          <a:p>
            <a:pPr algn="ctr" eaLnBrk="1" hangingPunct="1"/>
            <a:endParaRPr lang="en-US" altLang="en-US" sz="3200" b="0" i="0" dirty="0">
              <a:latin typeface="Arial" panose="020B0604020202020204" pitchFamily="34" charset="0"/>
            </a:endParaRPr>
          </a:p>
          <a:p>
            <a:pPr eaLnBrk="1" hangingPunct="1"/>
            <a:r>
              <a:rPr lang="en-US" altLang="en-US" sz="2400" i="0" dirty="0" err="1"/>
              <a:t>int</a:t>
            </a:r>
            <a:r>
              <a:rPr lang="en-US" altLang="en-US" sz="2400" i="0" dirty="0"/>
              <a:t>* counts[10];</a:t>
            </a:r>
          </a:p>
          <a:p>
            <a:pPr eaLnBrk="1" hangingPunct="1"/>
            <a:r>
              <a:rPr lang="en-US" altLang="en-US" sz="2400" i="0" dirty="0"/>
              <a:t>for (</a:t>
            </a:r>
            <a:r>
              <a:rPr lang="en-US" altLang="en-US" sz="2400" i="0" dirty="0" err="1"/>
              <a:t>int</a:t>
            </a:r>
            <a:r>
              <a:rPr lang="en-US" altLang="en-US" sz="2400" i="0" dirty="0"/>
              <a:t> </a:t>
            </a:r>
            <a:r>
              <a:rPr lang="en-US" altLang="en-US" sz="2400" i="0" dirty="0" err="1"/>
              <a:t>i</a:t>
            </a:r>
            <a:r>
              <a:rPr lang="en-US" altLang="en-US" sz="2400" i="0" dirty="0"/>
              <a:t> = 0; </a:t>
            </a:r>
            <a:r>
              <a:rPr lang="en-US" altLang="en-US" sz="2400" i="0" dirty="0" err="1"/>
              <a:t>i</a:t>
            </a:r>
            <a:r>
              <a:rPr lang="en-US" altLang="en-US" sz="2400" i="0" dirty="0"/>
              <a:t> &lt; 10; </a:t>
            </a:r>
            <a:r>
              <a:rPr lang="en-US" altLang="en-US" sz="2400" i="0" dirty="0" err="1"/>
              <a:t>i</a:t>
            </a:r>
            <a:r>
              <a:rPr lang="en-US" altLang="en-US" sz="2400" i="0" dirty="0"/>
              <a:t>++)</a:t>
            </a:r>
          </a:p>
          <a:p>
            <a:pPr eaLnBrk="1" hangingPunct="1"/>
            <a:r>
              <a:rPr lang="en-US" altLang="en-US" sz="2400" i="0" dirty="0"/>
              <a:t>{</a:t>
            </a:r>
          </a:p>
          <a:p>
            <a:pPr eaLnBrk="1" hangingPunct="1"/>
            <a:r>
              <a:rPr lang="en-US" altLang="en-US" sz="2400" i="0" dirty="0"/>
              <a:t>   counts[</a:t>
            </a:r>
            <a:r>
              <a:rPr lang="en-US" altLang="en-US" sz="2400" i="0" dirty="0" err="1"/>
              <a:t>i</a:t>
            </a:r>
            <a:r>
              <a:rPr lang="en-US" altLang="en-US" sz="2400" i="0" dirty="0"/>
              <a:t>] = new </a:t>
            </a:r>
            <a:r>
              <a:rPr lang="en-US" altLang="en-US" sz="2400" i="0" dirty="0" err="1"/>
              <a:t>int</a:t>
            </a:r>
            <a:r>
              <a:rPr lang="en-US" altLang="en-US" sz="2400" i="0" dirty="0"/>
              <a:t>[</a:t>
            </a:r>
            <a:r>
              <a:rPr lang="en-US" altLang="en-US" sz="2400" i="0" dirty="0" err="1"/>
              <a:t>i</a:t>
            </a:r>
            <a:r>
              <a:rPr lang="en-US" altLang="en-US" sz="2400" i="0" dirty="0"/>
              <a:t> + 1];</a:t>
            </a:r>
          </a:p>
          <a:p>
            <a:pPr eaLnBrk="1" hangingPunct="1"/>
            <a:r>
              <a:rPr lang="en-US" altLang="en-US" sz="2400" i="0" dirty="0"/>
              <a:t>}</a:t>
            </a:r>
            <a:endParaRPr lang="en-US" altLang="en-US" sz="2400" b="0" i="0" dirty="0">
              <a:latin typeface="Arial" panose="020B0604020202020204" pitchFamily="34" charset="0"/>
            </a:endParaRPr>
          </a:p>
        </p:txBody>
      </p:sp>
      <p:sp>
        <p:nvSpPr>
          <p:cNvPr id="190469" name="Rectangle 2"/>
          <p:cNvSpPr>
            <a:spLocks noGrp="1" noChangeArrowheads="1"/>
          </p:cNvSpPr>
          <p:nvPr>
            <p:ph type="body" idx="1"/>
          </p:nvPr>
        </p:nvSpPr>
        <p:spPr>
          <a:xfrm>
            <a:off x="457200" y="1265238"/>
            <a:ext cx="7524044" cy="4525962"/>
          </a:xfrm>
        </p:spPr>
        <p:txBody>
          <a:bodyPr/>
          <a:lstStyle/>
          <a:p>
            <a:pPr eaLnBrk="1" hangingPunct="1">
              <a:buFontTx/>
              <a:buNone/>
            </a:pPr>
            <a:r>
              <a:rPr lang="en-US" altLang="en-US" sz="2400" dirty="0"/>
              <a:t> </a:t>
            </a:r>
          </a:p>
          <a:p>
            <a:pPr eaLnBrk="1" hangingPunct="1">
              <a:buFontTx/>
              <a:buNone/>
            </a:pPr>
            <a:endParaRPr lang="en-US" altLang="en-US" sz="2400" dirty="0"/>
          </a:p>
        </p:txBody>
      </p:sp>
      <p:sp>
        <p:nvSpPr>
          <p:cNvPr id="190470"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A Galton Board Simulation</a:t>
            </a:r>
          </a:p>
        </p:txBody>
      </p:sp>
      <p:sp>
        <p:nvSpPr>
          <p:cNvPr id="190471"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
        <p:nvSpPr>
          <p:cNvPr id="190472" name="Text Box 8"/>
          <p:cNvSpPr txBox="1">
            <a:spLocks noChangeArrowheads="1"/>
          </p:cNvSpPr>
          <p:nvPr/>
        </p:nvSpPr>
        <p:spPr bwMode="auto">
          <a:xfrm>
            <a:off x="3365500" y="2386013"/>
            <a:ext cx="10096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1700" i="0"/>
              <a:t>counts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91491" name="Rectangle 2"/>
          <p:cNvSpPr>
            <a:spLocks noChangeArrowheads="1"/>
          </p:cNvSpPr>
          <p:nvPr/>
        </p:nvSpPr>
        <p:spPr bwMode="auto">
          <a:xfrm>
            <a:off x="703263" y="720725"/>
            <a:ext cx="8042275"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We will need to print each row:</a:t>
            </a: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endParaRPr lang="en-US" altLang="en-US" sz="3200" b="0" i="0" dirty="0">
              <a:latin typeface="Arial" panose="020B0604020202020204" pitchFamily="34" charset="0"/>
            </a:endParaRPr>
          </a:p>
          <a:p>
            <a:pPr algn="ctr" eaLnBrk="1" hangingPunct="1"/>
            <a:endParaRPr lang="en-US" altLang="en-US" sz="3200" b="0" i="0" dirty="0">
              <a:latin typeface="Arial" panose="020B0604020202020204" pitchFamily="34" charset="0"/>
            </a:endParaRPr>
          </a:p>
          <a:p>
            <a:pPr algn="ctr" eaLnBrk="1" hangingPunct="1"/>
            <a:endParaRPr lang="en-US" altLang="en-US" sz="3200" b="0" i="0" dirty="0">
              <a:latin typeface="Arial" panose="020B0604020202020204" pitchFamily="34" charset="0"/>
            </a:endParaRPr>
          </a:p>
          <a:p>
            <a:pPr eaLnBrk="1" hangingPunct="1"/>
            <a:endParaRPr lang="en-US" altLang="en-US" sz="2400" i="0" dirty="0"/>
          </a:p>
          <a:p>
            <a:pPr eaLnBrk="1" hangingPunct="1"/>
            <a:r>
              <a:rPr lang="en-US" altLang="en-US" sz="2400" i="0" dirty="0"/>
              <a:t>// print all elements in the </a:t>
            </a:r>
            <a:r>
              <a:rPr lang="en-US" altLang="en-US" sz="2400" i="0" dirty="0" err="1"/>
              <a:t>ith</a:t>
            </a:r>
            <a:r>
              <a:rPr lang="en-US" altLang="en-US" sz="2400" i="0" dirty="0"/>
              <a:t> row</a:t>
            </a:r>
          </a:p>
          <a:p>
            <a:pPr eaLnBrk="1" hangingPunct="1"/>
            <a:r>
              <a:rPr lang="en-US" altLang="en-US" sz="2400" i="0" dirty="0"/>
              <a:t>for (</a:t>
            </a:r>
            <a:r>
              <a:rPr lang="en-US" altLang="en-US" sz="2400" i="0" dirty="0" err="1"/>
              <a:t>int</a:t>
            </a:r>
            <a:r>
              <a:rPr lang="en-US" altLang="en-US" sz="2400" i="0" dirty="0"/>
              <a:t> j = 0; j &lt;= </a:t>
            </a:r>
            <a:r>
              <a:rPr lang="en-US" altLang="en-US" sz="2400" i="0" dirty="0" err="1"/>
              <a:t>i</a:t>
            </a:r>
            <a:r>
              <a:rPr lang="en-US" altLang="en-US" sz="2400" i="0" dirty="0"/>
              <a:t>; </a:t>
            </a:r>
            <a:r>
              <a:rPr lang="en-US" altLang="en-US" sz="2400" i="0" dirty="0" err="1"/>
              <a:t>j++</a:t>
            </a:r>
            <a:r>
              <a:rPr lang="en-US" altLang="en-US" sz="2400" i="0" dirty="0"/>
              <a:t>)</a:t>
            </a:r>
          </a:p>
          <a:p>
            <a:pPr eaLnBrk="1" hangingPunct="1"/>
            <a:r>
              <a:rPr lang="en-US" altLang="en-US" sz="2400" i="0" dirty="0"/>
              <a:t>{</a:t>
            </a:r>
          </a:p>
          <a:p>
            <a:pPr eaLnBrk="1" hangingPunct="1"/>
            <a:r>
              <a:rPr lang="en-US" altLang="en-US" sz="2400" i="0" dirty="0"/>
              <a:t>    </a:t>
            </a:r>
            <a:r>
              <a:rPr lang="en-US" altLang="en-US" sz="2400" i="0" dirty="0" err="1"/>
              <a:t>cout</a:t>
            </a:r>
            <a:r>
              <a:rPr lang="en-US" altLang="en-US" sz="2400" i="0" dirty="0"/>
              <a:t> &lt;&lt; </a:t>
            </a:r>
            <a:r>
              <a:rPr lang="en-US" altLang="en-US" sz="2400" i="0" dirty="0" err="1"/>
              <a:t>setw</a:t>
            </a:r>
            <a:r>
              <a:rPr lang="en-US" altLang="en-US" sz="2400" i="0" dirty="0"/>
              <a:t>(4) &lt;&lt; counts[</a:t>
            </a:r>
            <a:r>
              <a:rPr lang="en-US" altLang="en-US" sz="2400" i="0" dirty="0" err="1"/>
              <a:t>i</a:t>
            </a:r>
            <a:r>
              <a:rPr lang="en-US" altLang="en-US" sz="2400" i="0" dirty="0"/>
              <a:t>][j];</a:t>
            </a:r>
          </a:p>
          <a:p>
            <a:pPr eaLnBrk="1" hangingPunct="1"/>
            <a:r>
              <a:rPr lang="en-US" altLang="en-US" sz="2400" i="0" dirty="0"/>
              <a:t>}</a:t>
            </a:r>
          </a:p>
          <a:p>
            <a:pPr eaLnBrk="1" hangingPunct="1"/>
            <a:r>
              <a:rPr lang="en-US" altLang="en-US" sz="2400" i="0" dirty="0" err="1"/>
              <a:t>cout</a:t>
            </a:r>
            <a:r>
              <a:rPr lang="en-US" altLang="en-US" sz="2400" i="0" dirty="0"/>
              <a:t> &lt;&lt; </a:t>
            </a:r>
            <a:r>
              <a:rPr lang="en-US" altLang="en-US" sz="2400" i="0" dirty="0" err="1"/>
              <a:t>endl</a:t>
            </a:r>
            <a:r>
              <a:rPr lang="en-US" altLang="en-US" sz="2400" i="0" dirty="0"/>
              <a:t>;</a:t>
            </a:r>
          </a:p>
        </p:txBody>
      </p:sp>
      <p:sp>
        <p:nvSpPr>
          <p:cNvPr id="191492" name="Text Box 5"/>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A Galton Board Simulation: Printing Rows</a:t>
            </a:r>
          </a:p>
        </p:txBody>
      </p:sp>
      <p:sp>
        <p:nvSpPr>
          <p:cNvPr id="191493" name="Rectangle 6"/>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pic>
        <p:nvPicPr>
          <p:cNvPr id="191494" name="Picture 9" descr="Diagram showing an array of 10 pointers as 10 rectangles stacked. Each pointer has an arrow pointing to a list of blue squares which represent arrays themselves, IE, rows of a table with differing lengths."/>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3446463" y="1257300"/>
            <a:ext cx="552608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5" name="Text Box 11"/>
          <p:cNvSpPr txBox="1">
            <a:spLocks noChangeArrowheads="1"/>
          </p:cNvSpPr>
          <p:nvPr/>
        </p:nvSpPr>
        <p:spPr bwMode="auto">
          <a:xfrm>
            <a:off x="3533775" y="2163763"/>
            <a:ext cx="180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i="0">
                <a:latin typeface="Arial" panose="020B0604020202020204" pitchFamily="34" charset="0"/>
              </a:rPr>
              <a:t>if </a:t>
            </a:r>
            <a:r>
              <a:rPr lang="en-US" altLang="en-US" sz="2400" i="0"/>
              <a:t>i</a:t>
            </a:r>
            <a:r>
              <a:rPr lang="en-US" altLang="en-US" sz="2400" b="0" i="0">
                <a:latin typeface="Arial" panose="020B0604020202020204" pitchFamily="34" charset="0"/>
              </a:rPr>
              <a:t> is </a:t>
            </a:r>
            <a:r>
              <a:rPr lang="en-US" altLang="en-US" sz="2400" i="0"/>
              <a:t>4</a:t>
            </a:r>
          </a:p>
        </p:txBody>
      </p:sp>
      <p:sp>
        <p:nvSpPr>
          <p:cNvPr id="191497" name="Text Box 14"/>
          <p:cNvSpPr txBox="1">
            <a:spLocks noChangeArrowheads="1"/>
          </p:cNvSpPr>
          <p:nvPr/>
        </p:nvSpPr>
        <p:spPr bwMode="auto">
          <a:xfrm>
            <a:off x="3676650" y="1239838"/>
            <a:ext cx="10096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1700" i="0"/>
              <a:t>counts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pic>
        <p:nvPicPr>
          <p:cNvPr id="192515" name="Picture 6" descr="Right-Triangular stack of blocks which represent pegs in the Galton board, with arrows drawn down and to the lower right from the block at row i and column j."/>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4997450" y="1423988"/>
            <a:ext cx="3562350"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6" name="Rectangle 2"/>
          <p:cNvSpPr>
            <a:spLocks noChangeArrowheads="1"/>
          </p:cNvSpPr>
          <p:nvPr/>
        </p:nvSpPr>
        <p:spPr bwMode="auto">
          <a:xfrm>
            <a:off x="703263" y="736600"/>
            <a:ext cx="8042275"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i="0" dirty="0">
                <a:latin typeface="Arial" panose="020B0604020202020204" pitchFamily="34" charset="0"/>
              </a:rPr>
              <a:t>We will simulate a ball bouncing through the pegs:</a:t>
            </a: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endParaRPr lang="en-US" altLang="en-US" sz="32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algn="ctr" eaLnBrk="1" hangingPunct="1"/>
            <a:endParaRPr lang="en-US" altLang="en-US" sz="2400" b="0" i="0" dirty="0">
              <a:latin typeface="Arial" panose="020B0604020202020204" pitchFamily="34" charset="0"/>
            </a:endParaRPr>
          </a:p>
          <a:p>
            <a:pPr eaLnBrk="1" hangingPunct="1"/>
            <a:r>
              <a:rPr lang="en-US" altLang="en-US" sz="2400" i="0" dirty="0" err="1"/>
              <a:t>int</a:t>
            </a:r>
            <a:r>
              <a:rPr lang="en-US" altLang="en-US" sz="2400" i="0" dirty="0"/>
              <a:t> r = rand() % 2;</a:t>
            </a:r>
          </a:p>
          <a:p>
            <a:pPr eaLnBrk="1" hangingPunct="1"/>
            <a:r>
              <a:rPr lang="en-US" altLang="en-US" sz="2400" i="0" dirty="0"/>
              <a:t>// If r is even, move down,</a:t>
            </a:r>
          </a:p>
          <a:p>
            <a:pPr eaLnBrk="1" hangingPunct="1"/>
            <a:r>
              <a:rPr lang="en-US" altLang="en-US" sz="2400" i="0" dirty="0"/>
              <a:t>// otherwise to the right</a:t>
            </a:r>
          </a:p>
          <a:p>
            <a:pPr eaLnBrk="1" hangingPunct="1"/>
            <a:r>
              <a:rPr lang="en-US" altLang="en-US" sz="2400" i="0" dirty="0"/>
              <a:t>if (r == 1)</a:t>
            </a:r>
          </a:p>
          <a:p>
            <a:pPr eaLnBrk="1" hangingPunct="1"/>
            <a:r>
              <a:rPr lang="en-US" altLang="en-US" sz="2400" i="0" dirty="0"/>
              <a:t>{</a:t>
            </a:r>
          </a:p>
          <a:p>
            <a:pPr eaLnBrk="1" hangingPunct="1"/>
            <a:r>
              <a:rPr lang="en-US" altLang="en-US" sz="2400" i="0" dirty="0"/>
              <a:t>   </a:t>
            </a:r>
            <a:r>
              <a:rPr lang="en-US" altLang="en-US" sz="2400" i="0" dirty="0" err="1"/>
              <a:t>j++</a:t>
            </a:r>
            <a:r>
              <a:rPr lang="en-US" altLang="en-US" sz="2400" i="0" dirty="0"/>
              <a:t>;</a:t>
            </a:r>
          </a:p>
          <a:p>
            <a:pPr eaLnBrk="1" hangingPunct="1"/>
            <a:r>
              <a:rPr lang="en-US" altLang="en-US" sz="2400" i="0" dirty="0"/>
              <a:t>}</a:t>
            </a:r>
          </a:p>
          <a:p>
            <a:pPr eaLnBrk="1" hangingPunct="1"/>
            <a:r>
              <a:rPr lang="en-US" altLang="en-US" sz="2400" i="0" dirty="0"/>
              <a:t>counts[</a:t>
            </a:r>
            <a:r>
              <a:rPr lang="en-US" altLang="en-US" sz="2400" i="0" dirty="0" err="1"/>
              <a:t>i</a:t>
            </a:r>
            <a:r>
              <a:rPr lang="en-US" altLang="en-US" sz="2400" i="0" dirty="0"/>
              <a:t>][j]++;</a:t>
            </a:r>
          </a:p>
        </p:txBody>
      </p:sp>
      <p:sp>
        <p:nvSpPr>
          <p:cNvPr id="192518" name="Text Box 4"/>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A Galton Board Simulation: Ball Bouncing on Pegs</a:t>
            </a:r>
          </a:p>
        </p:txBody>
      </p:sp>
      <p:sp>
        <p:nvSpPr>
          <p:cNvPr id="192519" name="Rectangle 5"/>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algn="ctr" eaLnBrk="1" hangingPunct="1">
              <a:spcBef>
                <a:spcPct val="20000"/>
              </a:spcBef>
            </a:pPr>
            <a:endParaRPr lang="en-US" altLang="en-US" sz="2400" i="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93539" name="Rectangle 2"/>
          <p:cNvSpPr>
            <a:spLocks noGrp="1" noChangeArrowheads="1"/>
          </p:cNvSpPr>
          <p:nvPr>
            <p:ph type="title"/>
          </p:nvPr>
        </p:nvSpPr>
        <p:spPr>
          <a:xfrm>
            <a:off x="0" y="152400"/>
            <a:ext cx="8308622" cy="533400"/>
          </a:xfrm>
        </p:spPr>
        <p:txBody>
          <a:bodyPr/>
          <a:lstStyle/>
          <a:p>
            <a:pPr eaLnBrk="1" hangingPunct="1"/>
            <a:r>
              <a:rPr lang="en-US" altLang="en-US" dirty="0"/>
              <a:t>A Galton Board Simulation: Complete Code Part 1</a:t>
            </a:r>
          </a:p>
        </p:txBody>
      </p:sp>
      <p:sp>
        <p:nvSpPr>
          <p:cNvPr id="193540" name="Rectangle 5"/>
          <p:cNvSpPr>
            <a:spLocks noChangeArrowheads="1"/>
          </p:cNvSpPr>
          <p:nvPr/>
        </p:nvSpPr>
        <p:spPr bwMode="auto">
          <a:xfrm>
            <a:off x="147638" y="701675"/>
            <a:ext cx="8305800" cy="584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400" i="0" dirty="0"/>
              <a:t>#include &lt;</a:t>
            </a:r>
            <a:r>
              <a:rPr lang="en-US" altLang="en-US" sz="1400" i="0" dirty="0" err="1"/>
              <a:t>iostream</a:t>
            </a:r>
            <a:r>
              <a:rPr lang="en-US" altLang="en-US" sz="1400" i="0" dirty="0"/>
              <a:t>&gt;</a:t>
            </a:r>
          </a:p>
          <a:p>
            <a:pPr eaLnBrk="1" hangingPunct="1"/>
            <a:r>
              <a:rPr lang="en-US" altLang="en-US" sz="1400" i="0" dirty="0"/>
              <a:t>#include &lt;</a:t>
            </a:r>
            <a:r>
              <a:rPr lang="en-US" altLang="en-US" sz="1400" i="0" dirty="0" err="1"/>
              <a:t>iomanip</a:t>
            </a:r>
            <a:r>
              <a:rPr lang="en-US" altLang="en-US" sz="1400" i="0" dirty="0"/>
              <a:t>&gt;</a:t>
            </a:r>
          </a:p>
          <a:p>
            <a:pPr eaLnBrk="1" hangingPunct="1"/>
            <a:r>
              <a:rPr lang="en-US" altLang="en-US" sz="1400" i="0" dirty="0"/>
              <a:t>#include &lt;</a:t>
            </a:r>
            <a:r>
              <a:rPr lang="en-US" altLang="en-US" sz="1400" i="0" dirty="0" err="1"/>
              <a:t>cstdlib</a:t>
            </a:r>
            <a:r>
              <a:rPr lang="en-US" altLang="en-US" sz="1400" i="0" dirty="0"/>
              <a:t>&gt;</a:t>
            </a:r>
          </a:p>
          <a:p>
            <a:pPr eaLnBrk="1" hangingPunct="1"/>
            <a:r>
              <a:rPr lang="en-US" altLang="en-US" sz="1400" i="0" dirty="0"/>
              <a:t>#include &lt;</a:t>
            </a:r>
            <a:r>
              <a:rPr lang="en-US" altLang="en-US" sz="1400" i="0" dirty="0" err="1"/>
              <a:t>ctime</a:t>
            </a:r>
            <a:r>
              <a:rPr lang="en-US" altLang="en-US" sz="1400" i="0" dirty="0"/>
              <a:t>&gt;</a:t>
            </a:r>
          </a:p>
          <a:p>
            <a:pPr eaLnBrk="1" hangingPunct="1"/>
            <a:r>
              <a:rPr lang="en-US" altLang="en-US" sz="1400" i="0" dirty="0"/>
              <a:t>using namespace </a:t>
            </a:r>
            <a:r>
              <a:rPr lang="en-US" altLang="en-US" sz="1400" i="0" dirty="0" err="1"/>
              <a:t>std</a:t>
            </a:r>
            <a:r>
              <a:rPr lang="en-US" altLang="en-US" sz="1400" i="0" dirty="0"/>
              <a:t>;</a:t>
            </a:r>
          </a:p>
          <a:p>
            <a:pPr eaLnBrk="1" hangingPunct="1"/>
            <a:r>
              <a:rPr lang="en-US" altLang="en-US" sz="2200" i="0" dirty="0" err="1"/>
              <a:t>int</a:t>
            </a:r>
            <a:r>
              <a:rPr lang="en-US" altLang="en-US" sz="2200" i="0" dirty="0"/>
              <a:t> main()</a:t>
            </a:r>
          </a:p>
          <a:p>
            <a:pPr eaLnBrk="1" hangingPunct="1"/>
            <a:r>
              <a:rPr lang="en-US" altLang="en-US" sz="2200" i="0" dirty="0"/>
              <a:t>{</a:t>
            </a:r>
          </a:p>
          <a:p>
            <a:pPr eaLnBrk="1" hangingPunct="1"/>
            <a:r>
              <a:rPr lang="en-US" altLang="en-US" sz="2200" i="0" dirty="0"/>
              <a:t>   </a:t>
            </a:r>
            <a:r>
              <a:rPr lang="en-US" altLang="en-US" sz="2200" i="0" dirty="0" err="1"/>
              <a:t>srand</a:t>
            </a:r>
            <a:r>
              <a:rPr lang="en-US" altLang="en-US" sz="2200" i="0" dirty="0"/>
              <a:t>(time(0));</a:t>
            </a:r>
          </a:p>
          <a:p>
            <a:pPr eaLnBrk="1" hangingPunct="1"/>
            <a:r>
              <a:rPr lang="en-US" altLang="en-US" sz="2200" i="0" dirty="0"/>
              <a:t>   </a:t>
            </a:r>
            <a:r>
              <a:rPr lang="en-US" altLang="en-US" sz="2200" i="0" dirty="0" err="1"/>
              <a:t>int</a:t>
            </a:r>
            <a:r>
              <a:rPr lang="en-US" altLang="en-US" sz="2200" i="0" dirty="0"/>
              <a:t>* counts[10];</a:t>
            </a:r>
          </a:p>
          <a:p>
            <a:pPr eaLnBrk="1" hangingPunct="1"/>
            <a:endParaRPr lang="en-US" altLang="en-US" sz="2200" i="0" dirty="0"/>
          </a:p>
          <a:p>
            <a:pPr eaLnBrk="1" hangingPunct="1"/>
            <a:r>
              <a:rPr lang="en-US" altLang="en-US" sz="2200" i="0" dirty="0"/>
              <a:t>   // Allocate the rows</a:t>
            </a:r>
          </a:p>
          <a:p>
            <a:pPr eaLnBrk="1" hangingPunct="1"/>
            <a:r>
              <a:rPr lang="en-US" altLang="en-US" sz="2200" i="0" dirty="0"/>
              <a:t>   for (</a:t>
            </a:r>
            <a:r>
              <a:rPr lang="en-US" altLang="en-US" sz="2200" i="0" dirty="0" err="1"/>
              <a:t>int</a:t>
            </a:r>
            <a:r>
              <a:rPr lang="en-US" altLang="en-US" sz="2200" i="0" dirty="0"/>
              <a:t> </a:t>
            </a:r>
            <a:r>
              <a:rPr lang="en-US" altLang="en-US" sz="2200" i="0" dirty="0" err="1"/>
              <a:t>i</a:t>
            </a:r>
            <a:r>
              <a:rPr lang="en-US" altLang="en-US" sz="2200" i="0" dirty="0"/>
              <a:t> = 0; </a:t>
            </a:r>
            <a:r>
              <a:rPr lang="en-US" altLang="en-US" sz="2200" i="0" dirty="0" err="1"/>
              <a:t>i</a:t>
            </a:r>
            <a:r>
              <a:rPr lang="en-US" altLang="en-US" sz="2200" i="0" dirty="0"/>
              <a:t> &lt; 10; </a:t>
            </a:r>
            <a:r>
              <a:rPr lang="en-US" altLang="en-US" sz="2200" i="0" dirty="0" err="1"/>
              <a:t>i</a:t>
            </a:r>
            <a:r>
              <a:rPr lang="en-US" altLang="en-US" sz="2200" i="0" dirty="0"/>
              <a:t>++)</a:t>
            </a:r>
          </a:p>
          <a:p>
            <a:pPr eaLnBrk="1" hangingPunct="1"/>
            <a:r>
              <a:rPr lang="en-US" altLang="en-US" sz="2200" i="0" dirty="0"/>
              <a:t>   {</a:t>
            </a:r>
          </a:p>
          <a:p>
            <a:pPr eaLnBrk="1" hangingPunct="1"/>
            <a:r>
              <a:rPr lang="en-US" altLang="en-US" sz="2200" i="0" dirty="0"/>
              <a:t>      counts[</a:t>
            </a:r>
            <a:r>
              <a:rPr lang="en-US" altLang="en-US" sz="2200" i="0" dirty="0" err="1"/>
              <a:t>i</a:t>
            </a:r>
            <a:r>
              <a:rPr lang="en-US" altLang="en-US" sz="2200" i="0" dirty="0"/>
              <a:t>] = new </a:t>
            </a:r>
            <a:r>
              <a:rPr lang="en-US" altLang="en-US" sz="2200" i="0" dirty="0" err="1"/>
              <a:t>int</a:t>
            </a:r>
            <a:r>
              <a:rPr lang="en-US" altLang="en-US" sz="2200" i="0" dirty="0"/>
              <a:t>[</a:t>
            </a:r>
            <a:r>
              <a:rPr lang="en-US" altLang="en-US" sz="2200" i="0" dirty="0" err="1"/>
              <a:t>i</a:t>
            </a:r>
            <a:r>
              <a:rPr lang="en-US" altLang="en-US" sz="2200" i="0" dirty="0"/>
              <a:t> + 1];</a:t>
            </a:r>
          </a:p>
          <a:p>
            <a:pPr eaLnBrk="1" hangingPunct="1"/>
            <a:r>
              <a:rPr lang="en-US" altLang="en-US" sz="2200" i="0" dirty="0"/>
              <a:t>      for (</a:t>
            </a:r>
            <a:r>
              <a:rPr lang="en-US" altLang="en-US" sz="2200" i="0" dirty="0" err="1"/>
              <a:t>int</a:t>
            </a:r>
            <a:r>
              <a:rPr lang="en-US" altLang="en-US" sz="2200" i="0" dirty="0"/>
              <a:t> j = 0; j &lt;= 1; </a:t>
            </a:r>
            <a:r>
              <a:rPr lang="en-US" altLang="en-US" sz="2200" i="0" dirty="0" err="1"/>
              <a:t>j++</a:t>
            </a:r>
            <a:r>
              <a:rPr lang="en-US" altLang="en-US" sz="2200" i="0" dirty="0"/>
              <a:t>)</a:t>
            </a:r>
          </a:p>
          <a:p>
            <a:pPr eaLnBrk="1" hangingPunct="1"/>
            <a:r>
              <a:rPr lang="en-US" altLang="en-US" sz="2200" i="0" dirty="0"/>
              <a:t>      {</a:t>
            </a:r>
          </a:p>
          <a:p>
            <a:pPr eaLnBrk="1" hangingPunct="1"/>
            <a:r>
              <a:rPr lang="en-US" altLang="en-US" sz="2200" i="0" dirty="0"/>
              <a:t>         counts[</a:t>
            </a:r>
            <a:r>
              <a:rPr lang="en-US" altLang="en-US" sz="2200" i="0" dirty="0" err="1"/>
              <a:t>i</a:t>
            </a:r>
            <a:r>
              <a:rPr lang="en-US" altLang="en-US" sz="2200" i="0" dirty="0"/>
              <a:t>][j] = 0;</a:t>
            </a:r>
          </a:p>
          <a:p>
            <a:pPr eaLnBrk="1" hangingPunct="1"/>
            <a:r>
              <a:rPr lang="en-US" altLang="en-US" sz="2200" i="0" dirty="0"/>
              <a:t>      }</a:t>
            </a:r>
          </a:p>
          <a:p>
            <a:pPr eaLnBrk="1" hangingPunct="1"/>
            <a:r>
              <a:rPr lang="en-US" altLang="en-US" sz="2200" i="0"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94563" name="Rectangle 2"/>
          <p:cNvSpPr>
            <a:spLocks noGrp="1" noChangeArrowheads="1"/>
          </p:cNvSpPr>
          <p:nvPr>
            <p:ph type="title"/>
          </p:nvPr>
        </p:nvSpPr>
        <p:spPr>
          <a:xfrm>
            <a:off x="0" y="152400"/>
            <a:ext cx="8026400" cy="533400"/>
          </a:xfrm>
        </p:spPr>
        <p:txBody>
          <a:bodyPr/>
          <a:lstStyle/>
          <a:p>
            <a:pPr eaLnBrk="1" hangingPunct="1"/>
            <a:r>
              <a:rPr lang="en-US" altLang="en-US" dirty="0"/>
              <a:t>A Galton Board Simulation: Complete Code Part 2</a:t>
            </a:r>
          </a:p>
        </p:txBody>
      </p:sp>
      <p:sp>
        <p:nvSpPr>
          <p:cNvPr id="194564" name="Rectangle 3"/>
          <p:cNvSpPr>
            <a:spLocks noChangeArrowheads="1"/>
          </p:cNvSpPr>
          <p:nvPr/>
        </p:nvSpPr>
        <p:spPr bwMode="auto">
          <a:xfrm>
            <a:off x="147638" y="669925"/>
            <a:ext cx="8996362"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i="0" dirty="0"/>
              <a:t>   </a:t>
            </a:r>
            <a:r>
              <a:rPr lang="en-US" altLang="en-US" i="0" dirty="0" err="1"/>
              <a:t>const</a:t>
            </a:r>
            <a:r>
              <a:rPr lang="en-US" altLang="en-US" i="0" dirty="0"/>
              <a:t> </a:t>
            </a:r>
            <a:r>
              <a:rPr lang="en-US" altLang="en-US" i="0" dirty="0" err="1"/>
              <a:t>int</a:t>
            </a:r>
            <a:r>
              <a:rPr lang="en-US" altLang="en-US" i="0" dirty="0"/>
              <a:t> RUNS = 1000;</a:t>
            </a:r>
          </a:p>
          <a:p>
            <a:pPr eaLnBrk="1" hangingPunct="1"/>
            <a:r>
              <a:rPr lang="en-US" altLang="en-US" i="0" dirty="0"/>
              <a:t>   // Simulate 1,000 balls</a:t>
            </a:r>
          </a:p>
          <a:p>
            <a:pPr eaLnBrk="1" hangingPunct="1"/>
            <a:r>
              <a:rPr lang="en-US" altLang="en-US" i="0" dirty="0"/>
              <a:t>   for (</a:t>
            </a:r>
            <a:r>
              <a:rPr lang="en-US" altLang="en-US" i="0" dirty="0" err="1"/>
              <a:t>int</a:t>
            </a:r>
            <a:r>
              <a:rPr lang="en-US" altLang="en-US" i="0" dirty="0"/>
              <a:t> run = 0; run &lt; RUNS; run++)</a:t>
            </a:r>
          </a:p>
          <a:p>
            <a:pPr eaLnBrk="1" hangingPunct="1"/>
            <a:r>
              <a:rPr lang="en-US" altLang="en-US" i="0" dirty="0"/>
              <a:t>   {</a:t>
            </a:r>
          </a:p>
          <a:p>
            <a:pPr eaLnBrk="1" hangingPunct="1"/>
            <a:r>
              <a:rPr lang="en-US" altLang="en-US" i="0" dirty="0"/>
              <a:t>      // Add a ball to the top</a:t>
            </a:r>
          </a:p>
          <a:p>
            <a:pPr eaLnBrk="1" hangingPunct="1"/>
            <a:r>
              <a:rPr lang="en-US" altLang="en-US" i="0" dirty="0"/>
              <a:t>      counts[0][0]++;</a:t>
            </a:r>
          </a:p>
          <a:p>
            <a:pPr eaLnBrk="1" hangingPunct="1"/>
            <a:r>
              <a:rPr lang="en-US" altLang="en-US" i="0" dirty="0"/>
              <a:t>      // Have the ball run to the bottom</a:t>
            </a:r>
          </a:p>
          <a:p>
            <a:pPr eaLnBrk="1" hangingPunct="1"/>
            <a:r>
              <a:rPr lang="en-US" altLang="en-US" i="0" dirty="0"/>
              <a:t>      </a:t>
            </a:r>
            <a:r>
              <a:rPr lang="en-US" altLang="en-US" i="0" dirty="0" err="1"/>
              <a:t>int</a:t>
            </a:r>
            <a:r>
              <a:rPr lang="en-US" altLang="en-US" i="0" dirty="0"/>
              <a:t> j = 0;</a:t>
            </a:r>
          </a:p>
          <a:p>
            <a:pPr eaLnBrk="1" hangingPunct="1"/>
            <a:r>
              <a:rPr lang="en-US" altLang="en-US" i="0" dirty="0"/>
              <a:t>      for (</a:t>
            </a:r>
            <a:r>
              <a:rPr lang="en-US" altLang="en-US" i="0" dirty="0" err="1"/>
              <a:t>int</a:t>
            </a:r>
            <a:r>
              <a:rPr lang="en-US" altLang="en-US" i="0" dirty="0"/>
              <a:t> </a:t>
            </a:r>
            <a:r>
              <a:rPr lang="en-US" altLang="en-US" i="0" dirty="0" err="1"/>
              <a:t>i</a:t>
            </a:r>
            <a:r>
              <a:rPr lang="en-US" altLang="en-US" i="0" dirty="0"/>
              <a:t> = 1; </a:t>
            </a:r>
            <a:r>
              <a:rPr lang="en-US" altLang="en-US" i="0" dirty="0" err="1"/>
              <a:t>i</a:t>
            </a:r>
            <a:r>
              <a:rPr lang="en-US" altLang="en-US" i="0" dirty="0"/>
              <a:t> &lt; 10; </a:t>
            </a:r>
            <a:r>
              <a:rPr lang="en-US" altLang="en-US" i="0" dirty="0" err="1"/>
              <a:t>i</a:t>
            </a:r>
            <a:r>
              <a:rPr lang="en-US" altLang="en-US" i="0" dirty="0"/>
              <a:t>++)</a:t>
            </a:r>
          </a:p>
          <a:p>
            <a:pPr eaLnBrk="1" hangingPunct="1"/>
            <a:r>
              <a:rPr lang="en-US" altLang="en-US" i="0" dirty="0"/>
              <a:t>      {</a:t>
            </a:r>
          </a:p>
          <a:p>
            <a:pPr eaLnBrk="1" hangingPunct="1"/>
            <a:r>
              <a:rPr lang="en-US" altLang="en-US" i="0" dirty="0"/>
              <a:t>         </a:t>
            </a:r>
            <a:r>
              <a:rPr lang="en-US" altLang="en-US" i="0" dirty="0" err="1"/>
              <a:t>int</a:t>
            </a:r>
            <a:r>
              <a:rPr lang="en-US" altLang="en-US" i="0" dirty="0"/>
              <a:t> r = rand() % 2;</a:t>
            </a:r>
          </a:p>
          <a:p>
            <a:pPr eaLnBrk="1" hangingPunct="1"/>
            <a:r>
              <a:rPr lang="en-US" altLang="en-US" i="0" dirty="0"/>
              <a:t>         // If r is even, move down,</a:t>
            </a:r>
          </a:p>
          <a:p>
            <a:pPr eaLnBrk="1" hangingPunct="1"/>
            <a:r>
              <a:rPr lang="en-US" altLang="en-US" i="0" dirty="0"/>
              <a:t>         // otherwise to the right</a:t>
            </a:r>
          </a:p>
          <a:p>
            <a:pPr eaLnBrk="1" hangingPunct="1"/>
            <a:r>
              <a:rPr lang="en-US" altLang="en-US" i="0" dirty="0"/>
              <a:t>         if (r == 1)</a:t>
            </a:r>
          </a:p>
          <a:p>
            <a:pPr eaLnBrk="1" hangingPunct="1"/>
            <a:r>
              <a:rPr lang="en-US" altLang="en-US" i="0" dirty="0"/>
              <a:t>         {</a:t>
            </a:r>
          </a:p>
          <a:p>
            <a:pPr eaLnBrk="1" hangingPunct="1"/>
            <a:r>
              <a:rPr lang="en-US" altLang="en-US" i="0" dirty="0"/>
              <a:t>            </a:t>
            </a:r>
            <a:r>
              <a:rPr lang="en-US" altLang="en-US" i="0" dirty="0" err="1"/>
              <a:t>j++</a:t>
            </a:r>
            <a:r>
              <a:rPr lang="en-US" altLang="en-US" i="0" dirty="0"/>
              <a:t>; </a:t>
            </a:r>
          </a:p>
          <a:p>
            <a:pPr eaLnBrk="1" hangingPunct="1"/>
            <a:r>
              <a:rPr lang="en-US" altLang="en-US" i="0" dirty="0"/>
              <a:t>         }</a:t>
            </a:r>
          </a:p>
          <a:p>
            <a:pPr eaLnBrk="1" hangingPunct="1"/>
            <a:r>
              <a:rPr lang="en-US" altLang="en-US" i="0" dirty="0"/>
              <a:t>         counts[</a:t>
            </a:r>
            <a:r>
              <a:rPr lang="en-US" altLang="en-US" i="0" dirty="0" err="1"/>
              <a:t>i</a:t>
            </a:r>
            <a:r>
              <a:rPr lang="en-US" altLang="en-US" i="0" dirty="0"/>
              <a:t>][j]++;</a:t>
            </a:r>
          </a:p>
          <a:p>
            <a:pPr eaLnBrk="1" hangingPunct="1"/>
            <a:r>
              <a:rPr lang="en-US" altLang="en-US" i="0" dirty="0"/>
              <a:t>      </a:t>
            </a:r>
            <a:r>
              <a:rPr lang="en-US" altLang="en-US" sz="1800" i="0" dirty="0"/>
              <a:t>}</a:t>
            </a:r>
          </a:p>
          <a:p>
            <a:pPr eaLnBrk="1" hangingPunct="1"/>
            <a:r>
              <a:rPr lang="en-US" altLang="en-US" i="0" dirty="0"/>
              <a:t>   </a:t>
            </a:r>
            <a:r>
              <a:rPr lang="en-US" altLang="en-US" sz="1800" i="0" dirty="0"/>
              <a:t>}</a:t>
            </a:r>
            <a:endParaRPr lang="en-US" altLang="en-US" sz="3000" i="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95587" name="Rectangle 2"/>
          <p:cNvSpPr>
            <a:spLocks noGrp="1" noChangeArrowheads="1"/>
          </p:cNvSpPr>
          <p:nvPr>
            <p:ph type="title"/>
          </p:nvPr>
        </p:nvSpPr>
        <p:spPr>
          <a:xfrm>
            <a:off x="0" y="152400"/>
            <a:ext cx="7868356" cy="533400"/>
          </a:xfrm>
        </p:spPr>
        <p:txBody>
          <a:bodyPr/>
          <a:lstStyle/>
          <a:p>
            <a:pPr eaLnBrk="1" hangingPunct="1"/>
            <a:r>
              <a:rPr lang="en-US" altLang="en-US" dirty="0"/>
              <a:t>A Galton Board Simulation: Complete Code Part 3</a:t>
            </a:r>
          </a:p>
        </p:txBody>
      </p:sp>
      <p:sp>
        <p:nvSpPr>
          <p:cNvPr id="195588" name="Rectangle 3"/>
          <p:cNvSpPr>
            <a:spLocks noChangeArrowheads="1"/>
          </p:cNvSpPr>
          <p:nvPr/>
        </p:nvSpPr>
        <p:spPr bwMode="auto">
          <a:xfrm>
            <a:off x="147638" y="701675"/>
            <a:ext cx="8996362"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i="0" dirty="0"/>
              <a:t>   // Print all counts</a:t>
            </a:r>
          </a:p>
          <a:p>
            <a:pPr eaLnBrk="1" hangingPunct="1"/>
            <a:r>
              <a:rPr lang="en-US" altLang="en-US" i="0" dirty="0"/>
              <a:t>   for (</a:t>
            </a:r>
            <a:r>
              <a:rPr lang="en-US" altLang="en-US" i="0" dirty="0" err="1"/>
              <a:t>int</a:t>
            </a:r>
            <a:r>
              <a:rPr lang="en-US" altLang="en-US" i="0" dirty="0"/>
              <a:t> </a:t>
            </a:r>
            <a:r>
              <a:rPr lang="en-US" altLang="en-US" i="0" dirty="0" err="1"/>
              <a:t>i</a:t>
            </a:r>
            <a:r>
              <a:rPr lang="en-US" altLang="en-US" i="0" dirty="0"/>
              <a:t> = 0; </a:t>
            </a:r>
            <a:r>
              <a:rPr lang="en-US" altLang="en-US" i="0" dirty="0" err="1"/>
              <a:t>i</a:t>
            </a:r>
            <a:r>
              <a:rPr lang="en-US" altLang="en-US" i="0" dirty="0"/>
              <a:t> &lt; 10; </a:t>
            </a:r>
            <a:r>
              <a:rPr lang="en-US" altLang="en-US" i="0" dirty="0" err="1"/>
              <a:t>i</a:t>
            </a:r>
            <a:r>
              <a:rPr lang="en-US" altLang="en-US" i="0" dirty="0"/>
              <a:t>++)</a:t>
            </a:r>
          </a:p>
          <a:p>
            <a:pPr eaLnBrk="1" hangingPunct="1"/>
            <a:r>
              <a:rPr lang="en-US" altLang="en-US" i="0" dirty="0"/>
              <a:t>   {</a:t>
            </a:r>
          </a:p>
          <a:p>
            <a:pPr eaLnBrk="1" hangingPunct="1"/>
            <a:r>
              <a:rPr lang="en-US" altLang="en-US" i="0" dirty="0"/>
              <a:t>      for (</a:t>
            </a:r>
            <a:r>
              <a:rPr lang="en-US" altLang="en-US" i="0" dirty="0" err="1"/>
              <a:t>int</a:t>
            </a:r>
            <a:r>
              <a:rPr lang="en-US" altLang="en-US" i="0" dirty="0"/>
              <a:t> j = 0; j &lt;= </a:t>
            </a:r>
            <a:r>
              <a:rPr lang="en-US" altLang="en-US" i="0" dirty="0" err="1"/>
              <a:t>i</a:t>
            </a:r>
            <a:r>
              <a:rPr lang="en-US" altLang="en-US" i="0" dirty="0"/>
              <a:t>; </a:t>
            </a:r>
            <a:r>
              <a:rPr lang="en-US" altLang="en-US" i="0" dirty="0" err="1"/>
              <a:t>j++</a:t>
            </a:r>
            <a:r>
              <a:rPr lang="en-US" altLang="en-US" i="0" dirty="0"/>
              <a:t>)</a:t>
            </a:r>
          </a:p>
          <a:p>
            <a:pPr eaLnBrk="1" hangingPunct="1"/>
            <a:r>
              <a:rPr lang="en-US" altLang="en-US" i="0" dirty="0"/>
              <a:t>      {</a:t>
            </a:r>
          </a:p>
          <a:p>
            <a:pPr eaLnBrk="1" hangingPunct="1"/>
            <a:r>
              <a:rPr lang="en-US" altLang="en-US" i="0" dirty="0"/>
              <a:t>         </a:t>
            </a:r>
            <a:r>
              <a:rPr lang="en-US" altLang="en-US" i="0" dirty="0" err="1"/>
              <a:t>cout</a:t>
            </a:r>
            <a:r>
              <a:rPr lang="en-US" altLang="en-US" i="0" dirty="0"/>
              <a:t> &lt;&lt; </a:t>
            </a:r>
            <a:r>
              <a:rPr lang="en-US" altLang="en-US" i="0" dirty="0" err="1"/>
              <a:t>setw</a:t>
            </a:r>
            <a:r>
              <a:rPr lang="en-US" altLang="en-US" i="0" dirty="0"/>
              <a:t>(4) &lt;&lt; counts[</a:t>
            </a:r>
            <a:r>
              <a:rPr lang="en-US" altLang="en-US" i="0" dirty="0" err="1"/>
              <a:t>i</a:t>
            </a:r>
            <a:r>
              <a:rPr lang="en-US" altLang="en-US" i="0" dirty="0"/>
              <a:t>][j];</a:t>
            </a:r>
          </a:p>
          <a:p>
            <a:pPr eaLnBrk="1" hangingPunct="1"/>
            <a:r>
              <a:rPr lang="en-US" altLang="en-US" i="0" dirty="0"/>
              <a:t>      }</a:t>
            </a:r>
          </a:p>
          <a:p>
            <a:pPr eaLnBrk="1" hangingPunct="1"/>
            <a:r>
              <a:rPr lang="en-US" altLang="en-US" i="0" dirty="0"/>
              <a:t>      </a:t>
            </a:r>
            <a:r>
              <a:rPr lang="en-US" altLang="en-US" i="0" dirty="0" err="1"/>
              <a:t>cout</a:t>
            </a:r>
            <a:r>
              <a:rPr lang="en-US" altLang="en-US" i="0" dirty="0"/>
              <a:t> &lt;&lt; </a:t>
            </a:r>
            <a:r>
              <a:rPr lang="en-US" altLang="en-US" i="0" dirty="0" err="1"/>
              <a:t>endl</a:t>
            </a:r>
            <a:r>
              <a:rPr lang="en-US" altLang="en-US" i="0" dirty="0"/>
              <a:t>;</a:t>
            </a:r>
          </a:p>
          <a:p>
            <a:pPr eaLnBrk="1" hangingPunct="1"/>
            <a:r>
              <a:rPr lang="en-US" altLang="en-US" i="0" dirty="0"/>
              <a:t>   }</a:t>
            </a:r>
          </a:p>
          <a:p>
            <a:pPr eaLnBrk="1" hangingPunct="1"/>
            <a:endParaRPr lang="en-US" altLang="en-US" i="0" dirty="0"/>
          </a:p>
          <a:p>
            <a:pPr eaLnBrk="1" hangingPunct="1"/>
            <a:r>
              <a:rPr lang="en-US" altLang="en-US" i="0" dirty="0"/>
              <a:t>   // Deallocate the rows</a:t>
            </a:r>
          </a:p>
          <a:p>
            <a:pPr eaLnBrk="1" hangingPunct="1"/>
            <a:r>
              <a:rPr lang="en-US" altLang="en-US" i="0" dirty="0"/>
              <a:t>   for (</a:t>
            </a:r>
            <a:r>
              <a:rPr lang="en-US" altLang="en-US" i="0" dirty="0" err="1"/>
              <a:t>int</a:t>
            </a:r>
            <a:r>
              <a:rPr lang="en-US" altLang="en-US" i="0" dirty="0"/>
              <a:t> </a:t>
            </a:r>
            <a:r>
              <a:rPr lang="en-US" altLang="en-US" i="0" dirty="0" err="1"/>
              <a:t>i</a:t>
            </a:r>
            <a:r>
              <a:rPr lang="en-US" altLang="en-US" i="0" dirty="0"/>
              <a:t> = 0; </a:t>
            </a:r>
            <a:r>
              <a:rPr lang="en-US" altLang="en-US" i="0" dirty="0" err="1"/>
              <a:t>i</a:t>
            </a:r>
            <a:r>
              <a:rPr lang="en-US" altLang="en-US" i="0" dirty="0"/>
              <a:t> &lt; 10; </a:t>
            </a:r>
            <a:r>
              <a:rPr lang="en-US" altLang="en-US" i="0" dirty="0" err="1"/>
              <a:t>i</a:t>
            </a:r>
            <a:r>
              <a:rPr lang="en-US" altLang="en-US" i="0" dirty="0"/>
              <a:t>++)</a:t>
            </a:r>
          </a:p>
          <a:p>
            <a:pPr eaLnBrk="1" hangingPunct="1"/>
            <a:r>
              <a:rPr lang="en-US" altLang="en-US" i="0" dirty="0"/>
              <a:t>   {</a:t>
            </a:r>
          </a:p>
          <a:p>
            <a:pPr eaLnBrk="1" hangingPunct="1"/>
            <a:r>
              <a:rPr lang="en-US" altLang="en-US" i="0" dirty="0"/>
              <a:t>      delete[] counts[</a:t>
            </a:r>
            <a:r>
              <a:rPr lang="en-US" altLang="en-US" i="0" dirty="0" err="1"/>
              <a:t>i</a:t>
            </a:r>
            <a:r>
              <a:rPr lang="en-US" altLang="en-US" i="0" dirty="0"/>
              <a:t>];</a:t>
            </a:r>
          </a:p>
          <a:p>
            <a:pPr eaLnBrk="1" hangingPunct="1"/>
            <a:r>
              <a:rPr lang="en-US" altLang="en-US" i="0" dirty="0"/>
              <a:t>   }</a:t>
            </a:r>
          </a:p>
          <a:p>
            <a:pPr eaLnBrk="1" hangingPunct="1"/>
            <a:endParaRPr lang="en-US" altLang="en-US" i="0" dirty="0"/>
          </a:p>
          <a:p>
            <a:pPr eaLnBrk="1" hangingPunct="1"/>
            <a:r>
              <a:rPr lang="en-US" altLang="en-US" i="0" dirty="0"/>
              <a:t>   return 0;</a:t>
            </a:r>
          </a:p>
          <a:p>
            <a:pPr eaLnBrk="1" hangingPunct="1"/>
            <a:r>
              <a:rPr lang="en-US" altLang="en-US" i="0" dirty="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2008 by John Wiley &amp; Sons. All rights reserved</a:t>
            </a:r>
          </a:p>
        </p:txBody>
      </p:sp>
      <p:sp>
        <p:nvSpPr>
          <p:cNvPr id="196611" name="Rectangle 3"/>
          <p:cNvSpPr>
            <a:spLocks noChangeArrowheads="1"/>
          </p:cNvSpPr>
          <p:nvPr/>
        </p:nvSpPr>
        <p:spPr bwMode="auto">
          <a:xfrm>
            <a:off x="147638" y="701675"/>
            <a:ext cx="899636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i="0" dirty="0">
                <a:latin typeface="Arial" panose="020B0604020202020204" pitchFamily="34" charset="0"/>
              </a:rPr>
              <a:t>This is the output from a run of the program, with each number being a count of the balls that hit that peg in the triangle.</a:t>
            </a:r>
          </a:p>
          <a:p>
            <a:pPr eaLnBrk="1" hangingPunct="1"/>
            <a:endParaRPr lang="en-US" altLang="en-US" sz="2400" b="0" i="0" dirty="0">
              <a:latin typeface="Arial" panose="020B0604020202020204" pitchFamily="34" charset="0"/>
            </a:endParaRPr>
          </a:p>
          <a:p>
            <a:pPr eaLnBrk="1" hangingPunct="1"/>
            <a:r>
              <a:rPr lang="en-US" altLang="en-US" sz="2400" b="0" i="0" dirty="0">
                <a:latin typeface="Arial" panose="020B0604020202020204" pitchFamily="34" charset="0"/>
              </a:rPr>
              <a:t>Note the bell-curve distribution of balls on the "bottom line":</a:t>
            </a:r>
          </a:p>
          <a:p>
            <a:pPr eaLnBrk="1" hangingPunct="1"/>
            <a:endParaRPr lang="en-US" altLang="en-US" sz="2400" b="0" i="0" dirty="0">
              <a:latin typeface="Arial" panose="020B0604020202020204" pitchFamily="34" charset="0"/>
            </a:endParaRPr>
          </a:p>
          <a:p>
            <a:pPr eaLnBrk="1" hangingPunct="1"/>
            <a:r>
              <a:rPr lang="en-US" altLang="en-US" sz="2400" i="0" dirty="0"/>
              <a:t>1000</a:t>
            </a:r>
          </a:p>
          <a:p>
            <a:pPr eaLnBrk="1" hangingPunct="1"/>
            <a:r>
              <a:rPr lang="en-US" altLang="en-US" sz="2400" i="0" dirty="0"/>
              <a:t> 480 520</a:t>
            </a:r>
          </a:p>
          <a:p>
            <a:pPr eaLnBrk="1" hangingPunct="1"/>
            <a:r>
              <a:rPr lang="en-US" altLang="en-US" sz="2400" i="0" dirty="0"/>
              <a:t> 241 500 259</a:t>
            </a:r>
          </a:p>
          <a:p>
            <a:pPr eaLnBrk="1" hangingPunct="1"/>
            <a:r>
              <a:rPr lang="en-US" altLang="en-US" sz="2400" i="0" dirty="0"/>
              <a:t> 124 345 411 120</a:t>
            </a:r>
          </a:p>
          <a:p>
            <a:pPr eaLnBrk="1" hangingPunct="1"/>
            <a:r>
              <a:rPr lang="en-US" altLang="en-US" sz="2400" i="0" dirty="0"/>
              <a:t>  68 232 365 271  64</a:t>
            </a:r>
          </a:p>
          <a:p>
            <a:pPr eaLnBrk="1" hangingPunct="1"/>
            <a:r>
              <a:rPr lang="en-US" altLang="en-US" sz="2400" i="0" dirty="0"/>
              <a:t>  32 164 283 329 161  31</a:t>
            </a:r>
          </a:p>
          <a:p>
            <a:pPr eaLnBrk="1" hangingPunct="1"/>
            <a:r>
              <a:rPr lang="en-US" altLang="en-US" sz="2400" i="0" dirty="0"/>
              <a:t>  16  88 229 303 254  88  22</a:t>
            </a:r>
          </a:p>
          <a:p>
            <a:pPr eaLnBrk="1" hangingPunct="1"/>
            <a:r>
              <a:rPr lang="en-US" altLang="en-US" sz="2400" i="0" dirty="0"/>
              <a:t>   9  47 147 277 273 190  44  13</a:t>
            </a:r>
          </a:p>
          <a:p>
            <a:pPr eaLnBrk="1" hangingPunct="1"/>
            <a:r>
              <a:rPr lang="en-US" altLang="en-US" sz="2400" i="0" dirty="0"/>
              <a:t>   5  24 103 203 288 228 113  33   3</a:t>
            </a:r>
          </a:p>
          <a:p>
            <a:pPr eaLnBrk="1" hangingPunct="1"/>
            <a:r>
              <a:rPr lang="en-US" altLang="en-US" sz="2400" i="0" dirty="0"/>
              <a:t>   </a:t>
            </a:r>
            <a:r>
              <a:rPr lang="en-US" altLang="en-US" sz="2400" i="0" u="sng" dirty="0"/>
              <a:t>1  18  64 149 239 265 186  61  15   2</a:t>
            </a:r>
          </a:p>
        </p:txBody>
      </p:sp>
      <p:sp>
        <p:nvSpPr>
          <p:cNvPr id="196612" name="Rectangle 2"/>
          <p:cNvSpPr>
            <a:spLocks noGrp="1" noChangeArrowheads="1"/>
          </p:cNvSpPr>
          <p:nvPr>
            <p:ph type="title"/>
          </p:nvPr>
        </p:nvSpPr>
        <p:spPr/>
        <p:txBody>
          <a:bodyPr/>
          <a:lstStyle/>
          <a:p>
            <a:pPr eaLnBrk="1" hangingPunct="1"/>
            <a:r>
              <a:rPr lang="en-US" altLang="en-US" dirty="0"/>
              <a:t>A Galton Board Simulation: Results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6</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dirty="0"/>
              <a:t>Defining and using pointers</a:t>
            </a:r>
          </a:p>
          <a:p>
            <a:pPr marL="514350" indent="-514350">
              <a:buFont typeface="+mj-lt"/>
              <a:buAutoNum type="arabicPeriod"/>
            </a:pPr>
            <a:r>
              <a:rPr lang="en-US" dirty="0"/>
              <a:t>Arrays and pointers</a:t>
            </a:r>
          </a:p>
          <a:p>
            <a:pPr marL="514350" indent="-514350">
              <a:buFont typeface="+mj-lt"/>
              <a:buAutoNum type="arabicPeriod"/>
            </a:pPr>
            <a:r>
              <a:rPr lang="en-US" dirty="0"/>
              <a:t>C and C++ strings</a:t>
            </a:r>
          </a:p>
          <a:p>
            <a:pPr marL="514350" indent="-514350">
              <a:buFont typeface="+mj-lt"/>
              <a:buAutoNum type="arabicPeriod"/>
            </a:pPr>
            <a:r>
              <a:rPr lang="en-US" dirty="0"/>
              <a:t>Dynamic memory allocation</a:t>
            </a:r>
          </a:p>
          <a:p>
            <a:pPr marL="514350" indent="-514350">
              <a:buFont typeface="+mj-lt"/>
              <a:buAutoNum type="arabicPeriod"/>
            </a:pPr>
            <a:r>
              <a:rPr lang="en-US" dirty="0"/>
              <a:t>Arrays and vectors of pointers</a:t>
            </a:r>
          </a:p>
          <a:p>
            <a:pPr marL="514350" indent="-514350">
              <a:buFont typeface="+mj-lt"/>
              <a:buAutoNum type="arabicPeriod"/>
            </a:pPr>
            <a:r>
              <a:rPr lang="en-US" u="sng" dirty="0">
                <a:solidFill>
                  <a:srgbClr val="C00000"/>
                </a:solidFill>
              </a:rPr>
              <a:t>Problem solving: draw a picture</a:t>
            </a:r>
          </a:p>
          <a:p>
            <a:pPr marL="514350" indent="-514350">
              <a:buFont typeface="+mj-lt"/>
              <a:buAutoNum type="arabicPeriod"/>
            </a:pPr>
            <a:r>
              <a:rPr lang="en-US" dirty="0"/>
              <a:t>Structures</a:t>
            </a:r>
          </a:p>
          <a:p>
            <a:pPr marL="514350" indent="-514350">
              <a:buFont typeface="+mj-lt"/>
              <a:buAutoNum type="arabicPeriod"/>
            </a:pPr>
            <a:r>
              <a:rPr lang="en-US" dirty="0"/>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5392880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with Pointer Pictures</a:t>
            </a:r>
          </a:p>
        </p:txBody>
      </p:sp>
      <p:sp>
        <p:nvSpPr>
          <p:cNvPr id="3" name="Content Placeholder 2"/>
          <p:cNvSpPr>
            <a:spLocks noGrp="1"/>
          </p:cNvSpPr>
          <p:nvPr>
            <p:ph idx="1"/>
          </p:nvPr>
        </p:nvSpPr>
        <p:spPr>
          <a:xfrm>
            <a:off x="412045" y="892705"/>
            <a:ext cx="8229600" cy="4525962"/>
          </a:xfrm>
        </p:spPr>
        <p:txBody>
          <a:bodyPr/>
          <a:lstStyle/>
          <a:p>
            <a:r>
              <a:rPr lang="en-US" sz="2400" dirty="0"/>
              <a:t>When designing programs that use pointers, you want to visualize how the pointers connect the data.</a:t>
            </a:r>
          </a:p>
          <a:p>
            <a:pPr marL="457200" indent="-457200">
              <a:buFont typeface="+mj-lt"/>
              <a:buAutoNum type="arabicPeriod"/>
            </a:pPr>
            <a:r>
              <a:rPr lang="en-US" sz="2400" dirty="0"/>
              <a:t>Draw the data blocks that will be accessed or modified through the pointers.</a:t>
            </a:r>
          </a:p>
          <a:p>
            <a:pPr marL="457200" indent="-457200">
              <a:buFont typeface="+mj-lt"/>
              <a:buAutoNum type="arabicPeriod"/>
            </a:pPr>
            <a:r>
              <a:rPr lang="en-US" sz="2400" dirty="0"/>
              <a:t>Then draw the pointer variables. </a:t>
            </a:r>
          </a:p>
          <a:p>
            <a:pPr marL="457200" indent="-457200">
              <a:buFont typeface="+mj-lt"/>
              <a:buAutoNum type="arabicPeriod"/>
            </a:pPr>
            <a:r>
              <a:rPr lang="en-US" sz="2400" dirty="0"/>
              <a:t>Finally, draw the pointers as arrows between those blocks. You may need to draw several diagrams that show how the pointers change.</a:t>
            </a:r>
          </a:p>
          <a:p>
            <a:endParaRPr lang="en-US" sz="2400"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6899796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048978" cy="533400"/>
          </a:xfrm>
        </p:spPr>
        <p:txBody>
          <a:bodyPr/>
          <a:lstStyle/>
          <a:p>
            <a:r>
              <a:rPr lang="en-US" dirty="0"/>
              <a:t>Problem Solving with Pointer Pictures: Example</a:t>
            </a:r>
          </a:p>
        </p:txBody>
      </p:sp>
      <p:sp>
        <p:nvSpPr>
          <p:cNvPr id="3" name="Content Placeholder 2"/>
          <p:cNvSpPr>
            <a:spLocks noGrp="1"/>
          </p:cNvSpPr>
          <p:nvPr>
            <p:ph idx="1"/>
          </p:nvPr>
        </p:nvSpPr>
        <p:spPr>
          <a:xfrm>
            <a:off x="197556" y="685799"/>
            <a:ext cx="8768643" cy="3438525"/>
          </a:xfrm>
        </p:spPr>
        <p:txBody>
          <a:bodyPr/>
          <a:lstStyle/>
          <a:p>
            <a:pPr marL="0" indent="0">
              <a:buNone/>
            </a:pPr>
            <a:r>
              <a:rPr lang="en-US" sz="2000" dirty="0"/>
              <a:t>The media center loans out equipment (microphones, cables, and so on)</a:t>
            </a:r>
          </a:p>
          <a:p>
            <a:pPr marL="0" indent="0">
              <a:buNone/>
            </a:pPr>
            <a:r>
              <a:rPr lang="en-US" sz="2000" dirty="0"/>
              <a:t>We want to track the name of each item, and the name of the user.</a:t>
            </a:r>
          </a:p>
          <a:p>
            <a:r>
              <a:rPr lang="en-US" sz="2000" dirty="0"/>
              <a:t>All equipment and user names are in a long array of characters. New names are added to the end as needed.</a:t>
            </a:r>
          </a:p>
          <a:p>
            <a:r>
              <a:rPr lang="en-US" sz="2000" dirty="0"/>
              <a:t>Pointers to the equipment names are stored in an array of pointers called </a:t>
            </a:r>
            <a:r>
              <a:rPr lang="en-US" sz="2000" dirty="0">
                <a:latin typeface="Courier New" panose="02070309020205020404" pitchFamily="49" charset="0"/>
                <a:cs typeface="Courier New" panose="02070309020205020404" pitchFamily="49" charset="0"/>
              </a:rPr>
              <a:t>items</a:t>
            </a:r>
            <a:r>
              <a:rPr lang="en-US" sz="2000" dirty="0"/>
              <a:t>.</a:t>
            </a:r>
          </a:p>
          <a:p>
            <a:r>
              <a:rPr lang="en-US" sz="2000" dirty="0"/>
              <a:t>A parallel array </a:t>
            </a:r>
            <a:r>
              <a:rPr lang="en-US" sz="2000" dirty="0" err="1">
                <a:latin typeface="Courier New" panose="02070309020205020404" pitchFamily="49" charset="0"/>
                <a:cs typeface="Courier New" panose="02070309020205020404" pitchFamily="49" charset="0"/>
              </a:rPr>
              <a:t>checked_out_to</a:t>
            </a:r>
            <a:r>
              <a:rPr lang="en-US" sz="2000" dirty="0"/>
              <a:t> of pointers to user names. Sometimes, items can be checked out to the same user. Other items aren’t checked out at all—the user name pointer is </a:t>
            </a:r>
            <a:r>
              <a:rPr lang="en-US" sz="2000" dirty="0" err="1">
                <a:latin typeface="Courier New" panose="02070309020205020404" pitchFamily="49" charset="0"/>
                <a:cs typeface="Courier New" panose="02070309020205020404" pitchFamily="49" charset="0"/>
              </a:rPr>
              <a:t>nullptr</a:t>
            </a:r>
            <a:r>
              <a:rPr lang="en-US" sz="2000" dirty="0"/>
              <a:t>.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7" name="Picture 6" descr="Diagram showing the long string of names, with arrows pointing into it at various places from the 2 arrays, items and checked_out_to."/>
          <p:cNvPicPr>
            <a:picLocks noChangeAspect="1"/>
          </p:cNvPicPr>
          <p:nvPr/>
        </p:nvPicPr>
        <p:blipFill>
          <a:blip r:embed="rId2"/>
          <a:stretch>
            <a:fillRect/>
          </a:stretch>
        </p:blipFill>
        <p:spPr>
          <a:xfrm>
            <a:off x="768879" y="3806825"/>
            <a:ext cx="7877175" cy="2200275"/>
          </a:xfrm>
          <a:prstGeom prst="rect">
            <a:avLst/>
          </a:prstGeom>
        </p:spPr>
      </p:pic>
    </p:spTree>
    <p:extLst>
      <p:ext uri="{BB962C8B-B14F-4D97-AF65-F5344CB8AC3E}">
        <p14:creationId xmlns:p14="http://schemas.microsoft.com/office/powerpoint/2010/main" val="175409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30723" name="Rectangle 2"/>
          <p:cNvSpPr>
            <a:spLocks noGrp="1" noChangeArrowheads="1"/>
          </p:cNvSpPr>
          <p:nvPr>
            <p:ph type="body" idx="1"/>
          </p:nvPr>
        </p:nvSpPr>
        <p:spPr>
          <a:xfrm>
            <a:off x="257174" y="773112"/>
            <a:ext cx="8810625" cy="1325563"/>
          </a:xfrm>
        </p:spPr>
        <p:txBody>
          <a:bodyPr/>
          <a:lstStyle/>
          <a:p>
            <a:pPr eaLnBrk="1" hangingPunct="1">
              <a:lnSpc>
                <a:spcPct val="80000"/>
              </a:lnSpc>
              <a:buFontTx/>
              <a:buNone/>
            </a:pPr>
            <a:r>
              <a:rPr lang="en-US" altLang="en-US" sz="2000" dirty="0"/>
              <a:t>Every byte in RAM has an address as pictured here (this small RAM block is addressed 20266 through 20348, shown in groups of eight bytes)</a:t>
            </a:r>
          </a:p>
          <a:p>
            <a:pPr eaLnBrk="1" hangingPunct="1">
              <a:lnSpc>
                <a:spcPct val="80000"/>
              </a:lnSpc>
              <a:buFontTx/>
              <a:buNone/>
            </a:pPr>
            <a:endParaRPr lang="en-US" altLang="en-US" sz="2000" dirty="0"/>
          </a:p>
          <a:p>
            <a:pPr eaLnBrk="1" hangingPunct="1">
              <a:lnSpc>
                <a:spcPct val="80000"/>
              </a:lnSpc>
              <a:buFontTx/>
              <a:buNone/>
            </a:pPr>
            <a:r>
              <a:rPr lang="en-US" altLang="en-US" sz="2000" dirty="0" err="1">
                <a:latin typeface="Courier New" panose="02070309020205020404" pitchFamily="49" charset="0"/>
                <a:cs typeface="Courier New" panose="02070309020205020404" pitchFamily="49" charset="0"/>
              </a:rPr>
              <a:t>harrys_account</a:t>
            </a:r>
            <a:r>
              <a:rPr lang="en-US" altLang="en-US" sz="2000" dirty="0"/>
              <a:t> as a </a:t>
            </a:r>
            <a:r>
              <a:rPr lang="en-US" altLang="en-US" sz="2000" dirty="0">
                <a:latin typeface="Courier New" panose="02070309020205020404" pitchFamily="49" charset="0"/>
                <a:cs typeface="Courier New" panose="02070309020205020404" pitchFamily="49" charset="0"/>
              </a:rPr>
              <a:t>double</a:t>
            </a:r>
            <a:r>
              <a:rPr lang="en-US" altLang="en-US" sz="2000" dirty="0">
                <a:cs typeface="Courier New" panose="02070309020205020404" pitchFamily="49" charset="0"/>
              </a:rPr>
              <a:t>, happens to be located </a:t>
            </a:r>
            <a:r>
              <a:rPr lang="en-US" altLang="en-US" sz="2000" dirty="0"/>
              <a:t>at address </a:t>
            </a:r>
            <a:r>
              <a:rPr lang="en-US" altLang="en-US" sz="2000" b="1" dirty="0">
                <a:latin typeface="Courier New" panose="02070309020205020404" pitchFamily="49" charset="0"/>
              </a:rPr>
              <a:t>20300.</a:t>
            </a:r>
            <a:endParaRPr lang="en-US" altLang="en-US" sz="2000" dirty="0"/>
          </a:p>
          <a:p>
            <a:pPr eaLnBrk="1" hangingPunct="1">
              <a:lnSpc>
                <a:spcPct val="80000"/>
              </a:lnSpc>
              <a:buFontTx/>
              <a:buNone/>
            </a:pPr>
            <a:endParaRPr lang="en-US" altLang="en-US" sz="2000" dirty="0"/>
          </a:p>
          <a:p>
            <a:pPr eaLnBrk="1" hangingPunct="1">
              <a:lnSpc>
                <a:spcPct val="80000"/>
              </a:lnSpc>
              <a:buFontTx/>
              <a:buNone/>
            </a:pPr>
            <a:endParaRPr lang="en-US" altLang="en-US" sz="2000" dirty="0"/>
          </a:p>
        </p:txBody>
      </p:sp>
      <p:sp>
        <p:nvSpPr>
          <p:cNvPr id="30724" name="Text Box 3"/>
          <p:cNvSpPr>
            <a:spLocks noGrp="1" noChangeArrowheads="1"/>
          </p:cNvSpPr>
          <p:nvPr>
            <p:ph type="title"/>
          </p:nvPr>
        </p:nvSpPr>
        <p:spPr>
          <a:noFill/>
        </p:spPr>
        <p:txBody>
          <a:bodyPr/>
          <a:lstStyle/>
          <a:p>
            <a:pPr eaLnBrk="1" hangingPunct="1">
              <a:spcBef>
                <a:spcPct val="50000"/>
              </a:spcBef>
            </a:pPr>
            <a:r>
              <a:rPr lang="en-US" altLang="en-US"/>
              <a:t>Addresses and Pointers</a:t>
            </a:r>
          </a:p>
        </p:txBody>
      </p:sp>
      <p:grpSp>
        <p:nvGrpSpPr>
          <p:cNvPr id="2" name="Group 1"/>
          <p:cNvGrpSpPr/>
          <p:nvPr/>
        </p:nvGrpSpPr>
        <p:grpSpPr>
          <a:xfrm>
            <a:off x="420688" y="2011363"/>
            <a:ext cx="5508625" cy="4029075"/>
            <a:chOff x="420688" y="2011363"/>
            <a:chExt cx="5508625" cy="4029075"/>
          </a:xfrm>
        </p:grpSpPr>
        <p:pic>
          <p:nvPicPr>
            <p:cNvPr id="1014794" name="Picture 10" descr="Diagram showing bytes 20266-20348 of RAM as successive rectangles, each rectangle occupying 8 bytes as a double type.  "/>
            <p:cNvPicPr>
              <a:picLocks noChangeAspect="1" noChangeArrowheads="1"/>
            </p:cNvPicPr>
            <p:nvPr/>
          </p:nvPicPr>
          <p:blipFill>
            <a:blip r:embed="rId2">
              <a:lum bright="-18000" contrast="26000"/>
              <a:extLst>
                <a:ext uri="{28A0092B-C50C-407E-A947-70E740481C1C}">
                  <a14:useLocalDpi xmlns:a14="http://schemas.microsoft.com/office/drawing/2010/main" val="0"/>
                </a:ext>
              </a:extLst>
            </a:blip>
            <a:srcRect/>
            <a:stretch>
              <a:fillRect/>
            </a:stretch>
          </p:blipFill>
          <p:spPr bwMode="auto">
            <a:xfrm>
              <a:off x="1654175" y="2011363"/>
              <a:ext cx="3551238"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4796" name="Rectangle 12"/>
            <p:cNvSpPr>
              <a:spLocks noChangeArrowheads="1"/>
            </p:cNvSpPr>
            <p:nvPr/>
          </p:nvSpPr>
          <p:spPr bwMode="auto">
            <a:xfrm>
              <a:off x="4600575" y="2098675"/>
              <a:ext cx="1328738"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500" b="0" i="0" dirty="0"/>
                <a:t>20266</a:t>
              </a:r>
            </a:p>
            <a:p>
              <a:pPr eaLnBrk="1" hangingPunct="1"/>
              <a:endParaRPr lang="en-US" altLang="en-US" sz="100" b="0" i="0" dirty="0"/>
            </a:p>
            <a:p>
              <a:pPr eaLnBrk="1" hangingPunct="1"/>
              <a:r>
                <a:rPr lang="en-US" altLang="en-US" sz="2500" b="0" i="0" dirty="0"/>
                <a:t>20274</a:t>
              </a:r>
              <a:endParaRPr lang="en-US" altLang="en-US" b="0" i="0" dirty="0"/>
            </a:p>
            <a:p>
              <a:pPr eaLnBrk="1" hangingPunct="1"/>
              <a:r>
                <a:rPr lang="en-US" altLang="en-US" sz="2500" b="0" i="0" dirty="0"/>
                <a:t>20292</a:t>
              </a:r>
            </a:p>
            <a:p>
              <a:pPr eaLnBrk="1" hangingPunct="1"/>
              <a:r>
                <a:rPr lang="en-US" altLang="en-US" sz="2500" b="0" i="0" dirty="0"/>
                <a:t>20300</a:t>
              </a:r>
              <a:endParaRPr lang="en-US" altLang="en-US" b="0" i="0" dirty="0"/>
            </a:p>
            <a:p>
              <a:pPr eaLnBrk="1" hangingPunct="1"/>
              <a:r>
                <a:rPr lang="en-US" altLang="en-US" sz="2500" b="0" i="0" dirty="0"/>
                <a:t>20308</a:t>
              </a:r>
              <a:endParaRPr lang="en-US" altLang="en-US" b="0" i="0" dirty="0"/>
            </a:p>
            <a:p>
              <a:pPr eaLnBrk="1" hangingPunct="1"/>
              <a:r>
                <a:rPr lang="en-US" altLang="en-US" sz="2500" b="0" i="0" dirty="0"/>
                <a:t>20316</a:t>
              </a:r>
              <a:endParaRPr lang="en-US" altLang="en-US" b="0" i="0" dirty="0"/>
            </a:p>
            <a:p>
              <a:pPr eaLnBrk="1" hangingPunct="1"/>
              <a:r>
                <a:rPr lang="en-US" altLang="en-US" sz="2500" b="0" i="0" dirty="0"/>
                <a:t>20324</a:t>
              </a:r>
            </a:p>
            <a:p>
              <a:pPr eaLnBrk="1" hangingPunct="1"/>
              <a:r>
                <a:rPr lang="en-US" altLang="en-US" sz="2500" b="0" i="0" dirty="0"/>
                <a:t>20332</a:t>
              </a:r>
              <a:endParaRPr lang="en-US" altLang="en-US" b="0" i="0" dirty="0"/>
            </a:p>
            <a:p>
              <a:pPr eaLnBrk="1" hangingPunct="1"/>
              <a:r>
                <a:rPr lang="en-US" altLang="en-US" sz="2500" b="0" i="0" dirty="0"/>
                <a:t>20340</a:t>
              </a:r>
              <a:endParaRPr lang="en-US" altLang="en-US" b="0" i="0" dirty="0"/>
            </a:p>
            <a:p>
              <a:pPr eaLnBrk="1" hangingPunct="1"/>
              <a:r>
                <a:rPr lang="en-US" altLang="en-US" sz="2500" b="0" i="0" dirty="0"/>
                <a:t>20348</a:t>
              </a:r>
            </a:p>
          </p:txBody>
        </p:sp>
        <p:sp>
          <p:nvSpPr>
            <p:cNvPr id="13" name="Rectangle 6"/>
            <p:cNvSpPr>
              <a:spLocks noChangeArrowheads="1"/>
            </p:cNvSpPr>
            <p:nvPr/>
          </p:nvSpPr>
          <p:spPr bwMode="auto">
            <a:xfrm>
              <a:off x="420688" y="3254375"/>
              <a:ext cx="40318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i="0" dirty="0" err="1"/>
                <a:t>harrys_account</a:t>
              </a:r>
              <a:r>
                <a:rPr lang="en-US" altLang="en-US" i="0" dirty="0"/>
                <a:t>          0</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Systems</a:t>
            </a:r>
          </a:p>
        </p:txBody>
      </p:sp>
      <p:sp>
        <p:nvSpPr>
          <p:cNvPr id="3" name="Content Placeholder 2"/>
          <p:cNvSpPr>
            <a:spLocks noGrp="1"/>
          </p:cNvSpPr>
          <p:nvPr>
            <p:ph idx="1"/>
          </p:nvPr>
        </p:nvSpPr>
        <p:spPr>
          <a:xfrm>
            <a:off x="299158" y="805392"/>
            <a:ext cx="8404576" cy="3059289"/>
          </a:xfrm>
        </p:spPr>
        <p:txBody>
          <a:bodyPr/>
          <a:lstStyle/>
          <a:p>
            <a:r>
              <a:rPr lang="en-US" sz="2000" dirty="0"/>
              <a:t>An </a:t>
            </a:r>
            <a:r>
              <a:rPr lang="en-US" sz="2000" b="1" dirty="0"/>
              <a:t>embedded system</a:t>
            </a:r>
            <a:r>
              <a:rPr lang="en-US" sz="2000" dirty="0"/>
              <a:t> is a computer system that controls a device. </a:t>
            </a:r>
          </a:p>
          <a:p>
            <a:pPr lvl="1"/>
            <a:r>
              <a:rPr lang="en-US" sz="1800" dirty="0"/>
              <a:t>a processor and other hardware controlled by a computer program. </a:t>
            </a:r>
          </a:p>
          <a:p>
            <a:pPr lvl="1"/>
            <a:r>
              <a:rPr lang="en-US" sz="1800" dirty="0"/>
              <a:t>Unlike a personal computer, which is flexible and runs many different computer programs, the embedded system is tailored to a specific device. </a:t>
            </a:r>
          </a:p>
          <a:p>
            <a:pPr lvl="1"/>
            <a:r>
              <a:rPr lang="en-US" sz="1800" dirty="0"/>
              <a:t>increasingly common, in routers, washing machines, medical equipment, cell phones, automobiles, and spacecraft.</a:t>
            </a:r>
          </a:p>
          <a:p>
            <a:pPr lvl="1"/>
            <a:r>
              <a:rPr lang="en-US" sz="1800" dirty="0"/>
              <a:t>Probably programmed in C or C++</a:t>
            </a:r>
          </a:p>
          <a:p>
            <a:r>
              <a:rPr lang="en-US" sz="2000" dirty="0"/>
              <a:t>Unlike PCs, embedded systems are:</a:t>
            </a:r>
          </a:p>
          <a:p>
            <a:pPr lvl="1"/>
            <a:r>
              <a:rPr lang="en-US" sz="1800" dirty="0"/>
              <a:t>cost sensitive: sold in quantities of millions for low prices, having little memory and slow processor</a:t>
            </a:r>
          </a:p>
          <a:p>
            <a:pPr lvl="1"/>
            <a:r>
              <a:rPr lang="en-US" sz="1800" dirty="0"/>
              <a:t>mission critical: most must be reliable and bug-free, as changing their program code is non-trivial and can mean life/death in the case of cars and spacecraft</a:t>
            </a:r>
          </a:p>
          <a:p>
            <a:pPr lvl="1"/>
            <a:r>
              <a:rPr lang="en-US" sz="1800" dirty="0"/>
              <a:t>optimized to a particular task, which may require significant code streamlining to adapt a cheap CPU to a real-time need</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0759842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7</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dirty="0"/>
              <a:t>Defining and using pointers</a:t>
            </a:r>
          </a:p>
          <a:p>
            <a:pPr marL="514350" indent="-514350">
              <a:buFont typeface="+mj-lt"/>
              <a:buAutoNum type="arabicPeriod"/>
            </a:pPr>
            <a:r>
              <a:rPr lang="en-US" dirty="0"/>
              <a:t>Arrays and pointers</a:t>
            </a:r>
          </a:p>
          <a:p>
            <a:pPr marL="514350" indent="-514350">
              <a:buFont typeface="+mj-lt"/>
              <a:buAutoNum type="arabicPeriod"/>
            </a:pPr>
            <a:r>
              <a:rPr lang="en-US" dirty="0"/>
              <a:t>C and C++ strings</a:t>
            </a:r>
          </a:p>
          <a:p>
            <a:pPr marL="514350" indent="-514350">
              <a:buFont typeface="+mj-lt"/>
              <a:buAutoNum type="arabicPeriod"/>
            </a:pPr>
            <a:r>
              <a:rPr lang="en-US" dirty="0"/>
              <a:t>Dynamic memory allocation</a:t>
            </a:r>
          </a:p>
          <a:p>
            <a:pPr marL="514350" indent="-514350">
              <a:buFont typeface="+mj-lt"/>
              <a:buAutoNum type="arabicPeriod"/>
            </a:pPr>
            <a:r>
              <a:rPr lang="en-US" dirty="0"/>
              <a:t>Arrays and vectors of pointers</a:t>
            </a:r>
          </a:p>
          <a:p>
            <a:pPr marL="514350" indent="-514350">
              <a:buFont typeface="+mj-lt"/>
              <a:buAutoNum type="arabicPeriod"/>
            </a:pPr>
            <a:r>
              <a:rPr lang="en-US" dirty="0"/>
              <a:t>Problem solving: draw a picture</a:t>
            </a:r>
          </a:p>
          <a:p>
            <a:pPr marL="514350" indent="-514350">
              <a:buFont typeface="+mj-lt"/>
              <a:buAutoNum type="arabicPeriod"/>
            </a:pPr>
            <a:r>
              <a:rPr lang="en-US" u="sng" dirty="0">
                <a:solidFill>
                  <a:srgbClr val="FF0000"/>
                </a:solidFill>
              </a:rPr>
              <a:t>Structures</a:t>
            </a:r>
          </a:p>
          <a:p>
            <a:pPr marL="514350" indent="-514350">
              <a:buFont typeface="+mj-lt"/>
              <a:buAutoNum type="arabicPeriod"/>
            </a:pPr>
            <a:r>
              <a:rPr lang="en-US" dirty="0"/>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7645202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User-defined Mixed Data Types</a:t>
            </a:r>
          </a:p>
        </p:txBody>
      </p:sp>
      <p:sp>
        <p:nvSpPr>
          <p:cNvPr id="3" name="Content Placeholder 2"/>
          <p:cNvSpPr>
            <a:spLocks noGrp="1"/>
          </p:cNvSpPr>
          <p:nvPr>
            <p:ph idx="1"/>
          </p:nvPr>
        </p:nvSpPr>
        <p:spPr>
          <a:xfrm>
            <a:off x="208845" y="915282"/>
            <a:ext cx="8667044" cy="4525962"/>
          </a:xfrm>
        </p:spPr>
        <p:txBody>
          <a:bodyPr/>
          <a:lstStyle/>
          <a:p>
            <a:r>
              <a:rPr lang="en-US" sz="2000" dirty="0"/>
              <a:t>To group values of a single type together under a shared name, use an array or </a:t>
            </a:r>
            <a:r>
              <a:rPr lang="en-US" sz="2000" dirty="0">
                <a:latin typeface="Courier New" panose="02070309020205020404" pitchFamily="49" charset="0"/>
                <a:cs typeface="Courier New" panose="02070309020205020404" pitchFamily="49" charset="0"/>
              </a:rPr>
              <a:t>vector</a:t>
            </a:r>
          </a:p>
          <a:p>
            <a:r>
              <a:rPr lang="en-US" sz="2000" dirty="0"/>
              <a:t>To group different types together with one name, use a structured type</a:t>
            </a:r>
          </a:p>
          <a:p>
            <a:pPr lvl="1"/>
            <a:r>
              <a:rPr lang="en-US" sz="1800" dirty="0"/>
              <a:t>Like arrays, pointers prove quite useful with structures</a:t>
            </a:r>
          </a:p>
          <a:p>
            <a:r>
              <a:rPr lang="en-US" sz="2000" dirty="0"/>
              <a:t>Define a structure type with the </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a:t>
            </a:r>
            <a:r>
              <a:rPr lang="en-US" sz="2000" dirty="0"/>
              <a:t>reserved word:</a:t>
            </a:r>
          </a:p>
          <a:p>
            <a:pPr marL="400050" lvl="1" indent="0">
              <a:buNone/>
            </a:pPr>
            <a:r>
              <a:rPr lang="en-US" sz="1800" b="1" dirty="0" err="1">
                <a:latin typeface="Courier New" panose="02070309020205020404" pitchFamily="49" charset="0"/>
                <a:cs typeface="Courier New" panose="02070309020205020404" pitchFamily="49" charset="0"/>
              </a:rPr>
              <a:t>struct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StreetAddress</a:t>
            </a:r>
            <a:r>
              <a:rPr lang="en-US" sz="1800" b="1" dirty="0">
                <a:latin typeface="Courier New" panose="02070309020205020404" pitchFamily="49" charset="0"/>
                <a:cs typeface="Courier New" panose="02070309020205020404" pitchFamily="49" charset="0"/>
              </a:rPr>
              <a:t>  //has 2 members</a:t>
            </a:r>
          </a:p>
          <a:p>
            <a:pPr marL="400050" lvl="1" indent="0">
              <a:buNone/>
            </a:pPr>
            <a:r>
              <a:rPr lang="en-US" sz="1800" b="1" dirty="0">
                <a:latin typeface="Courier New" panose="02070309020205020404" pitchFamily="49" charset="0"/>
                <a:cs typeface="Courier New" panose="02070309020205020404" pitchFamily="49" charset="0"/>
              </a:rPr>
              <a:t>{</a:t>
            </a:r>
          </a:p>
          <a:p>
            <a:pPr marL="400050" lvl="1"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house_number</a:t>
            </a:r>
            <a:r>
              <a:rPr lang="en-US" sz="1800" b="1" dirty="0">
                <a:latin typeface="Courier New" panose="02070309020205020404" pitchFamily="49" charset="0"/>
                <a:cs typeface="Courier New" panose="02070309020205020404" pitchFamily="49" charset="0"/>
              </a:rPr>
              <a:t>;  //first member</a:t>
            </a:r>
          </a:p>
          <a:p>
            <a:pPr marL="400050" lvl="1" indent="0">
              <a:buNone/>
            </a:pPr>
            <a:r>
              <a:rPr lang="en-US" sz="1800" b="1" dirty="0">
                <a:latin typeface="Courier New" panose="02070309020205020404" pitchFamily="49" charset="0"/>
                <a:cs typeface="Courier New" panose="02070309020205020404" pitchFamily="49" charset="0"/>
              </a:rPr>
              <a:t>   string </a:t>
            </a:r>
            <a:r>
              <a:rPr lang="en-US" sz="1800" b="1" dirty="0" err="1">
                <a:latin typeface="Courier New" panose="02070309020205020404" pitchFamily="49" charset="0"/>
                <a:cs typeface="Courier New" panose="02070309020205020404" pitchFamily="49" charset="0"/>
              </a:rPr>
              <a:t>street_name</a:t>
            </a:r>
            <a:r>
              <a:rPr lang="en-US" sz="1800" b="1" dirty="0">
                <a:latin typeface="Courier New" panose="02070309020205020404" pitchFamily="49" charset="0"/>
                <a:cs typeface="Courier New" panose="02070309020205020404" pitchFamily="49" charset="0"/>
              </a:rPr>
              <a:t>;</a:t>
            </a:r>
          </a:p>
          <a:p>
            <a:pPr marL="400050" lvl="1" indent="0">
              <a:buNone/>
            </a:pPr>
            <a:r>
              <a:rPr lang="en-US" sz="1800" b="1" dirty="0">
                <a:latin typeface="Courier New" panose="02070309020205020404" pitchFamily="49" charset="0"/>
                <a:cs typeface="Courier New" panose="02070309020205020404" pitchFamily="49" charset="0"/>
              </a:rPr>
              <a:t>};</a:t>
            </a:r>
          </a:p>
          <a:p>
            <a:pPr marL="400050" lvl="1" indent="0">
              <a:buNone/>
            </a:pPr>
            <a:endParaRPr lang="en-US" sz="1800" b="1" dirty="0">
              <a:latin typeface="Courier New" panose="02070309020205020404" pitchFamily="49" charset="0"/>
              <a:cs typeface="Courier New" panose="02070309020205020404" pitchFamily="49" charset="0"/>
            </a:endParaRPr>
          </a:p>
          <a:p>
            <a:pPr marL="400050" lvl="1" indent="0">
              <a:buNone/>
            </a:pPr>
            <a:r>
              <a:rPr lang="en-US" sz="1800" b="1" dirty="0" err="1">
                <a:latin typeface="Courier New" panose="02070309020205020404" pitchFamily="49" charset="0"/>
                <a:cs typeface="Courier New" panose="02070309020205020404" pitchFamily="49" charset="0"/>
              </a:rPr>
              <a:t>StreetAddress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white_house</a:t>
            </a:r>
            <a:r>
              <a:rPr lang="en-US" sz="1800" b="1" dirty="0">
                <a:latin typeface="Courier New" panose="02070309020205020404" pitchFamily="49" charset="0"/>
                <a:cs typeface="Courier New" panose="02070309020205020404" pitchFamily="49" charset="0"/>
              </a:rPr>
              <a:t>; //defines a variable of the type</a:t>
            </a:r>
          </a:p>
          <a:p>
            <a:pPr marL="400050" lvl="1" indent="0">
              <a:buNone/>
            </a:pPr>
            <a:endParaRPr lang="en-US" sz="1800" b="1" dirty="0">
              <a:latin typeface="Courier New" panose="02070309020205020404" pitchFamily="49" charset="0"/>
              <a:cs typeface="Courier New" panose="02070309020205020404" pitchFamily="49" charset="0"/>
            </a:endParaRPr>
          </a:p>
          <a:p>
            <a:pPr marL="400050" lvl="1" indent="0">
              <a:buNone/>
            </a:pPr>
            <a:r>
              <a:rPr lang="en-US" sz="1800" b="1" dirty="0">
                <a:latin typeface="Courier New" panose="02070309020205020404" pitchFamily="49" charset="0"/>
                <a:cs typeface="Courier New" panose="02070309020205020404" pitchFamily="49" charset="0"/>
              </a:rPr>
              <a:t>// You use the “dot notation” to access members</a:t>
            </a:r>
          </a:p>
          <a:p>
            <a:pPr marL="400050" lvl="1" indent="0">
              <a:buNone/>
            </a:pPr>
            <a:r>
              <a:rPr lang="en-US" sz="1800" b="1" dirty="0" err="1">
                <a:latin typeface="Courier New" panose="02070309020205020404" pitchFamily="49" charset="0"/>
                <a:cs typeface="Courier New" panose="02070309020205020404" pitchFamily="49" charset="0"/>
              </a:rPr>
              <a:t>white_house.house_number</a:t>
            </a:r>
            <a:r>
              <a:rPr lang="en-US" sz="1800" b="1" dirty="0">
                <a:latin typeface="Courier New" panose="02070309020205020404" pitchFamily="49" charset="0"/>
                <a:cs typeface="Courier New" panose="02070309020205020404" pitchFamily="49" charset="0"/>
              </a:rPr>
              <a:t> = 1600;</a:t>
            </a:r>
          </a:p>
          <a:p>
            <a:pPr marL="400050" lvl="1" indent="0">
              <a:buNone/>
            </a:pPr>
            <a:r>
              <a:rPr lang="en-US" sz="1800" b="1" dirty="0" err="1">
                <a:latin typeface="Courier New" panose="02070309020205020404" pitchFamily="49" charset="0"/>
                <a:cs typeface="Courier New" panose="02070309020205020404" pitchFamily="49" charset="0"/>
              </a:rPr>
              <a:t>white_house.street_name</a:t>
            </a:r>
            <a:r>
              <a:rPr lang="en-US" sz="1800" b="1" dirty="0">
                <a:latin typeface="Courier New" panose="02070309020205020404" pitchFamily="49" charset="0"/>
                <a:cs typeface="Courier New" panose="02070309020205020404" pitchFamily="49" charset="0"/>
              </a:rPr>
              <a:t> = "Pennsylvania Avenue";</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772810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Structures: Assignment, but No Comparisons</a:t>
            </a:r>
            <a:endParaRPr lang="en-US" dirty="0"/>
          </a:p>
        </p:txBody>
      </p:sp>
      <p:sp>
        <p:nvSpPr>
          <p:cNvPr id="3" name="Content Placeholder 2"/>
          <p:cNvSpPr>
            <a:spLocks noGrp="1"/>
          </p:cNvSpPr>
          <p:nvPr>
            <p:ph idx="1"/>
          </p:nvPr>
        </p:nvSpPr>
        <p:spPr>
          <a:xfrm>
            <a:off x="299155" y="949149"/>
            <a:ext cx="8551333" cy="4525962"/>
          </a:xfrm>
        </p:spPr>
        <p:txBody>
          <a:bodyPr/>
          <a:lstStyle/>
          <a:p>
            <a:pPr marL="0" indent="0">
              <a:buNone/>
            </a:pPr>
            <a:r>
              <a:rPr lang="en-US" sz="2000" dirty="0"/>
              <a:t>Use the = operator to assign one structure value to another. All members are assigned simultaneously. </a:t>
            </a:r>
          </a:p>
          <a:p>
            <a:pPr marL="400050" lvl="1" indent="0">
              <a:buNone/>
            </a:pP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dest</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err="1">
                <a:latin typeface="Courier New" panose="02070309020205020404" pitchFamily="49" charset="0"/>
                <a:cs typeface="Courier New" panose="02070309020205020404" pitchFamily="49" charset="0"/>
              </a:rPr>
              <a:t>dest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white_house</a:t>
            </a:r>
            <a:r>
              <a:rPr lang="en-US" sz="1600" dirty="0">
                <a:latin typeface="Courier New" panose="02070309020205020404" pitchFamily="49" charset="0"/>
                <a:cs typeface="Courier New" panose="02070309020205020404" pitchFamily="49" charset="0"/>
              </a:rPr>
              <a:t>;</a:t>
            </a:r>
          </a:p>
          <a:p>
            <a:pPr marL="0" indent="0">
              <a:buNone/>
            </a:pPr>
            <a:endParaRPr lang="en-US" sz="2000" dirty="0"/>
          </a:p>
          <a:p>
            <a:pPr marL="0" indent="0">
              <a:buNone/>
            </a:pPr>
            <a:r>
              <a:rPr lang="en-US" sz="2000" dirty="0"/>
              <a:t>is equivalent to</a:t>
            </a:r>
          </a:p>
          <a:p>
            <a:pPr marL="400050" lvl="1" indent="0">
              <a:buNone/>
            </a:pPr>
            <a:r>
              <a:rPr lang="en-US" sz="1600" b="1" dirty="0" err="1">
                <a:latin typeface="Courier New" panose="02070309020205020404" pitchFamily="49" charset="0"/>
                <a:cs typeface="Courier New" panose="02070309020205020404" pitchFamily="49" charset="0"/>
              </a:rPr>
              <a:t>dest.house_number</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white_house.house_number</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err="1">
                <a:latin typeface="Courier New" panose="02070309020205020404" pitchFamily="49" charset="0"/>
                <a:cs typeface="Courier New" panose="02070309020205020404" pitchFamily="49" charset="0"/>
              </a:rPr>
              <a:t>dest.street_name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white_house.street_name</a:t>
            </a:r>
            <a:r>
              <a:rPr lang="en-US" sz="1600" b="1" dirty="0">
                <a:latin typeface="Courier New" panose="02070309020205020404" pitchFamily="49" charset="0"/>
                <a:cs typeface="Courier New" panose="02070309020205020404" pitchFamily="49" charset="0"/>
              </a:rPr>
              <a:t>;</a:t>
            </a:r>
          </a:p>
          <a:p>
            <a:pPr marL="0" indent="0">
              <a:buNone/>
            </a:pPr>
            <a:endParaRPr lang="en-US" sz="2000" dirty="0"/>
          </a:p>
          <a:p>
            <a:pPr marL="0" indent="0">
              <a:buNone/>
            </a:pPr>
            <a:r>
              <a:rPr lang="en-US" sz="2000" dirty="0"/>
              <a:t>However, you cannot compare two structures for equality. </a:t>
            </a:r>
          </a:p>
          <a:p>
            <a:pPr marL="0" indent="0">
              <a:buNone/>
            </a:pPr>
            <a:r>
              <a:rPr lang="en-US" sz="2000" dirty="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if (</a:t>
            </a:r>
            <a:r>
              <a:rPr lang="en-US" sz="2000" b="1" dirty="0" err="1">
                <a:solidFill>
                  <a:srgbClr val="FF0000"/>
                </a:solidFill>
                <a:latin typeface="Courier New" panose="02070309020205020404" pitchFamily="49" charset="0"/>
                <a:cs typeface="Courier New" panose="02070309020205020404" pitchFamily="49" charset="0"/>
              </a:rPr>
              <a:t>dest</a:t>
            </a:r>
            <a:r>
              <a:rPr lang="en-US" sz="2000" b="1" dirty="0">
                <a:solidFill>
                  <a:srgbClr val="FF0000"/>
                </a:solidFill>
                <a:latin typeface="Courier New" panose="02070309020205020404" pitchFamily="49" charset="0"/>
                <a:cs typeface="Courier New" panose="02070309020205020404" pitchFamily="49" charset="0"/>
              </a:rPr>
              <a:t> == </a:t>
            </a:r>
            <a:r>
              <a:rPr lang="en-US" sz="2000" b="1" dirty="0" err="1">
                <a:solidFill>
                  <a:srgbClr val="FF0000"/>
                </a:solidFill>
                <a:latin typeface="Courier New" panose="02070309020205020404" pitchFamily="49" charset="0"/>
                <a:cs typeface="Courier New" panose="02070309020205020404" pitchFamily="49" charset="0"/>
              </a:rPr>
              <a:t>white_house</a:t>
            </a:r>
            <a:r>
              <a:rPr lang="en-US" sz="2000" b="1" dirty="0">
                <a:solidFill>
                  <a:srgbClr val="FF0000"/>
                </a:solidFill>
                <a:latin typeface="Courier New" panose="02070309020205020404" pitchFamily="49" charset="0"/>
                <a:cs typeface="Courier New" panose="02070309020205020404" pitchFamily="49" charset="0"/>
              </a:rPr>
              <a:t>) // Error</a:t>
            </a:r>
          </a:p>
          <a:p>
            <a:pPr marL="0" indent="0">
              <a:buNone/>
            </a:pPr>
            <a:endParaRPr lang="en-US" sz="2000" dirty="0"/>
          </a:p>
          <a:p>
            <a:pPr marL="0" indent="0">
              <a:buNone/>
            </a:pPr>
            <a:r>
              <a:rPr lang="en-US" sz="2000" dirty="0"/>
              <a:t>You must compare individual members to compare the whole </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if (</a:t>
            </a:r>
            <a:r>
              <a:rPr lang="en-US" sz="1800" b="1" dirty="0" err="1">
                <a:latin typeface="Courier New" panose="02070309020205020404" pitchFamily="49" charset="0"/>
                <a:cs typeface="Courier New" panose="02070309020205020404" pitchFamily="49" charset="0"/>
              </a:rPr>
              <a:t>dest.house_number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white_house.house_number</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   &amp;&amp; </a:t>
            </a:r>
            <a:r>
              <a:rPr lang="en-US" sz="1800" b="1" dirty="0" err="1">
                <a:latin typeface="Courier New" panose="02070309020205020404" pitchFamily="49" charset="0"/>
                <a:cs typeface="Courier New" panose="02070309020205020404" pitchFamily="49" charset="0"/>
              </a:rPr>
              <a:t>dest.street_name</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white_house.street_name</a:t>
            </a:r>
            <a:r>
              <a:rPr lang="en-US" sz="1800" b="1" dirty="0">
                <a:latin typeface="Courier New" panose="02070309020205020404" pitchFamily="49" charset="0"/>
                <a:cs typeface="Courier New" panose="02070309020205020404" pitchFamily="49" charset="0"/>
              </a:rPr>
              <a:t>) // Ok</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407813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Initialization</a:t>
            </a:r>
          </a:p>
        </p:txBody>
      </p:sp>
      <p:sp>
        <p:nvSpPr>
          <p:cNvPr id="3" name="Content Placeholder 2"/>
          <p:cNvSpPr>
            <a:spLocks noGrp="1"/>
          </p:cNvSpPr>
          <p:nvPr>
            <p:ph idx="1"/>
          </p:nvPr>
        </p:nvSpPr>
        <p:spPr/>
        <p:txBody>
          <a:bodyPr/>
          <a:lstStyle/>
          <a:p>
            <a:r>
              <a:rPr lang="en-US" dirty="0"/>
              <a:t>Structure variables can be initialized when defined, similar to array initialization:</a:t>
            </a:r>
          </a:p>
          <a:p>
            <a:endParaRPr lang="en-US" dirty="0"/>
          </a:p>
          <a:p>
            <a:pPr marL="400050" lvl="1" indent="0">
              <a:buNone/>
            </a:pPr>
            <a:r>
              <a:rPr lang="en-US" sz="1600" b="1" dirty="0" err="1">
                <a:latin typeface="Courier New" panose="02070309020205020404" pitchFamily="49" charset="0"/>
                <a:cs typeface="Courier New" panose="02070309020205020404" pitchFamily="49" charset="0"/>
              </a:rPr>
              <a:t>struct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StreetAddress</a:t>
            </a:r>
            <a:endParaRPr lang="en-US" sz="1600" b="1" dirty="0">
              <a:latin typeface="Courier New" panose="02070309020205020404" pitchFamily="49" charset="0"/>
              <a:cs typeface="Courier New" panose="02070309020205020404" pitchFamily="49" charset="0"/>
            </a:endParaRPr>
          </a:p>
          <a:p>
            <a:pPr marL="400050" lvl="1" indent="0">
              <a:buNone/>
            </a:pP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house_number</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   string </a:t>
            </a:r>
            <a:r>
              <a:rPr lang="en-US" sz="1600" b="1" dirty="0" err="1">
                <a:latin typeface="Courier New" panose="02070309020205020404" pitchFamily="49" charset="0"/>
                <a:cs typeface="Courier New" panose="02070309020205020404" pitchFamily="49" charset="0"/>
              </a:rPr>
              <a:t>street_name</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a:t>
            </a:r>
          </a:p>
          <a:p>
            <a:pPr marL="400050" lvl="1" indent="0">
              <a:buNone/>
            </a:pPr>
            <a:endParaRPr lang="en-US" sz="1600" b="1" dirty="0">
              <a:latin typeface="Courier New" panose="02070309020205020404" pitchFamily="49" charset="0"/>
              <a:cs typeface="Courier New" panose="02070309020205020404" pitchFamily="49" charset="0"/>
            </a:endParaRPr>
          </a:p>
          <a:p>
            <a:pPr marL="400050" lvl="1" indent="0">
              <a:buNone/>
            </a:pP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white_house</a:t>
            </a:r>
            <a:r>
              <a:rPr lang="en-US" sz="1600" b="1" dirty="0">
                <a:latin typeface="Courier New" panose="02070309020205020404" pitchFamily="49" charset="0"/>
                <a:cs typeface="Courier New" panose="02070309020205020404" pitchFamily="49" charset="0"/>
              </a:rPr>
              <a:t> = {1600, "Pennsylvania Avenue“}; // initialized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Arial" panose="020B0604020202020204" pitchFamily="34" charset="0"/>
                <a:cs typeface="Arial" panose="020B0604020202020204" pitchFamily="34" charset="0"/>
              </a:rPr>
              <a:t>The initializer list must be in the same order as the structure type definition.</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6172733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a:t>
            </a:r>
            <a:r>
              <a:rPr lang="en-US" dirty="0" err="1">
                <a:latin typeface="Courier New" panose="02070309020205020404" pitchFamily="49" charset="0"/>
                <a:cs typeface="Courier New" panose="02070309020205020404" pitchFamily="49" charset="0"/>
              </a:rPr>
              <a:t>struct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79778" y="903993"/>
            <a:ext cx="8229600" cy="4525962"/>
          </a:xfrm>
        </p:spPr>
        <p:txBody>
          <a:bodyPr/>
          <a:lstStyle/>
          <a:p>
            <a:pPr marL="0" indent="0">
              <a:buNone/>
            </a:pPr>
            <a:r>
              <a:rPr lang="en-US" sz="2000" dirty="0"/>
              <a:t>Structures can be function arguments and return values. </a:t>
            </a:r>
          </a:p>
          <a:p>
            <a:pPr marL="0" indent="0">
              <a:buNone/>
            </a:pPr>
            <a:r>
              <a:rPr lang="en-US" sz="2000" dirty="0"/>
              <a:t>For example:</a:t>
            </a:r>
          </a:p>
          <a:p>
            <a:pPr marL="400050" lvl="1" indent="0">
              <a:buNone/>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print_address</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address)</a:t>
            </a:r>
          </a:p>
          <a:p>
            <a:pPr marL="400050" lvl="1" indent="0">
              <a:buNone/>
            </a:pP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address.house_number</a:t>
            </a:r>
            <a:r>
              <a:rPr lang="en-US" sz="1600" b="1" dirty="0">
                <a:latin typeface="Courier New" panose="02070309020205020404" pitchFamily="49" charset="0"/>
                <a:cs typeface="Courier New" panose="02070309020205020404" pitchFamily="49" charset="0"/>
              </a:rPr>
              <a:t> &lt;&lt; " " &lt;&lt; </a:t>
            </a:r>
            <a:r>
              <a:rPr lang="en-US" sz="1600" b="1" dirty="0" err="1">
                <a:latin typeface="Courier New" panose="02070309020205020404" pitchFamily="49" charset="0"/>
                <a:cs typeface="Courier New" panose="02070309020205020404" pitchFamily="49" charset="0"/>
              </a:rPr>
              <a:t>address.street_name</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a:t>
            </a:r>
          </a:p>
          <a:p>
            <a:pPr marL="400050" lvl="1" indent="0">
              <a:buNone/>
            </a:pPr>
            <a:endParaRPr lang="en-US" sz="1600" dirty="0">
              <a:latin typeface="Courier New" panose="02070309020205020404" pitchFamily="49" charset="0"/>
              <a:cs typeface="Courier New" panose="02070309020205020404" pitchFamily="49" charset="0"/>
            </a:endParaRPr>
          </a:p>
          <a:p>
            <a:pPr marL="0" indent="0">
              <a:buNone/>
            </a:pPr>
            <a:r>
              <a:rPr lang="en-US" sz="2000" dirty="0"/>
              <a:t>A function can return a structure. For example:</a:t>
            </a:r>
          </a:p>
          <a:p>
            <a:pPr marL="0" indent="0">
              <a:buNone/>
            </a:pPr>
            <a:endParaRPr lang="en-US" sz="2000" dirty="0"/>
          </a:p>
          <a:p>
            <a:pPr marL="400050" lvl="1" indent="0">
              <a:buNone/>
            </a:pPr>
            <a:r>
              <a:rPr lang="en-US" sz="1800" b="1" dirty="0" err="1">
                <a:latin typeface="Courier New" panose="02070309020205020404" pitchFamily="49" charset="0"/>
                <a:cs typeface="Courier New" panose="02070309020205020404" pitchFamily="49" charset="0"/>
              </a:rPr>
              <a:t>StreetAddress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make_random_address</a:t>
            </a:r>
            <a:r>
              <a:rPr lang="en-US" sz="1800" b="1" dirty="0">
                <a:latin typeface="Courier New" panose="02070309020205020404" pitchFamily="49" charset="0"/>
                <a:cs typeface="Courier New" panose="02070309020205020404" pitchFamily="49" charset="0"/>
              </a:rPr>
              <a:t>()</a:t>
            </a:r>
          </a:p>
          <a:p>
            <a:pPr marL="400050" lvl="1" indent="0">
              <a:buNone/>
            </a:pPr>
            <a:r>
              <a:rPr lang="en-US" sz="1800" b="1" dirty="0">
                <a:latin typeface="Courier New" panose="02070309020205020404" pitchFamily="49" charset="0"/>
                <a:cs typeface="Courier New" panose="02070309020205020404" pitchFamily="49" charset="0"/>
              </a:rPr>
              <a:t>{</a:t>
            </a:r>
          </a:p>
          <a:p>
            <a:pPr marL="400050" lvl="1"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StreetAddress</a:t>
            </a:r>
            <a:r>
              <a:rPr lang="en-US" sz="1800" b="1" dirty="0">
                <a:latin typeface="Courier New" panose="02070309020205020404" pitchFamily="49" charset="0"/>
                <a:cs typeface="Courier New" panose="02070309020205020404" pitchFamily="49" charset="0"/>
              </a:rPr>
              <a:t> result;</a:t>
            </a:r>
          </a:p>
          <a:p>
            <a:pPr marL="400050" lvl="1"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result.house_number</a:t>
            </a:r>
            <a:r>
              <a:rPr lang="en-US" sz="1800" b="1" dirty="0">
                <a:latin typeface="Courier New" panose="02070309020205020404" pitchFamily="49" charset="0"/>
                <a:cs typeface="Courier New" panose="02070309020205020404" pitchFamily="49" charset="0"/>
              </a:rPr>
              <a:t> = 100 + rand() % 100;</a:t>
            </a:r>
          </a:p>
          <a:p>
            <a:pPr marL="400050" lvl="1"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result.street_name</a:t>
            </a:r>
            <a:r>
              <a:rPr lang="en-US" sz="1800" b="1" dirty="0">
                <a:latin typeface="Courier New" panose="02070309020205020404" pitchFamily="49" charset="0"/>
                <a:cs typeface="Courier New" panose="02070309020205020404" pitchFamily="49" charset="0"/>
              </a:rPr>
              <a:t> = "Main Street";</a:t>
            </a:r>
          </a:p>
          <a:p>
            <a:pPr marL="400050" lvl="1" indent="0">
              <a:buNone/>
            </a:pPr>
            <a:r>
              <a:rPr lang="en-US" sz="1800" b="1" dirty="0">
                <a:latin typeface="Courier New" panose="02070309020205020404" pitchFamily="49" charset="0"/>
                <a:cs typeface="Courier New" panose="02070309020205020404" pitchFamily="49" charset="0"/>
              </a:rPr>
              <a:t>   return result;  </a:t>
            </a:r>
          </a:p>
          <a:p>
            <a:pPr marL="400050" lvl="1" indent="0">
              <a:buNone/>
            </a:pPr>
            <a:r>
              <a:rPr lang="en-US" sz="18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2983341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Arrays of Structures</a:t>
            </a:r>
            <a:endParaRPr lang="en-US" dirty="0"/>
          </a:p>
        </p:txBody>
      </p:sp>
      <p:sp>
        <p:nvSpPr>
          <p:cNvPr id="3" name="Content Placeholder 2"/>
          <p:cNvSpPr>
            <a:spLocks noGrp="1"/>
          </p:cNvSpPr>
          <p:nvPr>
            <p:ph idx="1"/>
          </p:nvPr>
        </p:nvSpPr>
        <p:spPr>
          <a:xfrm>
            <a:off x="163689" y="2078038"/>
            <a:ext cx="8229600" cy="4525962"/>
          </a:xfrm>
        </p:spPr>
        <p:txBody>
          <a:bodyPr/>
          <a:lstStyle/>
          <a:p>
            <a:pPr marL="0" indent="0">
              <a:buNone/>
            </a:pPr>
            <a:r>
              <a:rPr lang="en-US" sz="2000" dirty="0"/>
              <a:t>You can put structures into arrays.  For example:</a:t>
            </a:r>
          </a:p>
          <a:p>
            <a:pPr marL="0" indent="0">
              <a:buNone/>
            </a:pP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delivery_route</a:t>
            </a:r>
            <a:r>
              <a:rPr lang="en-US" sz="1600" b="1" dirty="0">
                <a:latin typeface="Courier New" panose="02070309020205020404" pitchFamily="49" charset="0"/>
                <a:cs typeface="Courier New" panose="02070309020205020404" pitchFamily="49" charset="0"/>
              </a:rPr>
              <a:t>[ROUTE_LENGTH];</a:t>
            </a:r>
          </a:p>
          <a:p>
            <a:pPr marL="0" indent="0">
              <a:buNone/>
            </a:pPr>
            <a:r>
              <a:rPr lang="en-US" sz="1600" b="1" dirty="0" err="1">
                <a:latin typeface="Courier New" panose="02070309020205020404" pitchFamily="49" charset="0"/>
                <a:cs typeface="Courier New" panose="02070309020205020404" pitchFamily="49" charset="0"/>
              </a:rPr>
              <a:t>delivery_route</a:t>
            </a:r>
            <a:r>
              <a:rPr lang="en-US" sz="1600" b="1" dirty="0">
                <a:latin typeface="Courier New" panose="02070309020205020404" pitchFamily="49" charset="0"/>
                <a:cs typeface="Courier New" panose="02070309020205020404" pitchFamily="49" charset="0"/>
              </a:rPr>
              <a:t>[0].</a:t>
            </a:r>
            <a:r>
              <a:rPr lang="en-US" sz="1600" b="1" dirty="0" err="1">
                <a:latin typeface="Courier New" panose="02070309020205020404" pitchFamily="49" charset="0"/>
                <a:cs typeface="Courier New" panose="02070309020205020404" pitchFamily="49" charset="0"/>
              </a:rPr>
              <a:t>house_number</a:t>
            </a:r>
            <a:r>
              <a:rPr lang="en-US" sz="1600" b="1" dirty="0">
                <a:latin typeface="Courier New" panose="02070309020205020404" pitchFamily="49" charset="0"/>
                <a:cs typeface="Courier New" panose="02070309020205020404" pitchFamily="49" charset="0"/>
              </a:rPr>
              <a:t> = 123;</a:t>
            </a:r>
          </a:p>
          <a:p>
            <a:pPr marL="0" indent="0">
              <a:buNone/>
            </a:pPr>
            <a:r>
              <a:rPr lang="en-US" sz="1600" b="1" dirty="0" err="1">
                <a:latin typeface="Courier New" panose="02070309020205020404" pitchFamily="49" charset="0"/>
                <a:cs typeface="Courier New" panose="02070309020205020404" pitchFamily="49" charset="0"/>
              </a:rPr>
              <a:t>delivery_route</a:t>
            </a:r>
            <a:r>
              <a:rPr lang="en-US" sz="1600" b="1" dirty="0">
                <a:latin typeface="Courier New" panose="02070309020205020404" pitchFamily="49" charset="0"/>
                <a:cs typeface="Courier New" panose="02070309020205020404" pitchFamily="49" charset="0"/>
              </a:rPr>
              <a:t>[0].</a:t>
            </a:r>
            <a:r>
              <a:rPr lang="en-US" sz="1600" b="1" dirty="0" err="1">
                <a:latin typeface="Courier New" panose="02070309020205020404" pitchFamily="49" charset="0"/>
                <a:cs typeface="Courier New" panose="02070309020205020404" pitchFamily="49" charset="0"/>
              </a:rPr>
              <a:t>street_name</a:t>
            </a:r>
            <a:r>
              <a:rPr lang="en-US" sz="1600" b="1" dirty="0">
                <a:latin typeface="Courier New" panose="02070309020205020404" pitchFamily="49" charset="0"/>
                <a:cs typeface="Courier New" panose="02070309020205020404" pitchFamily="49" charset="0"/>
              </a:rPr>
              <a:t> = "Main Street";</a:t>
            </a:r>
          </a:p>
          <a:p>
            <a:pPr marL="0" indent="0">
              <a:buNone/>
            </a:pPr>
            <a:endParaRPr lang="en-US" sz="2000" dirty="0"/>
          </a:p>
          <a:p>
            <a:pPr marL="0" indent="0">
              <a:buNone/>
            </a:pPr>
            <a:r>
              <a:rPr lang="en-US" sz="2000" dirty="0"/>
              <a:t>You can also access a structure value in its entirety, like this:</a:t>
            </a:r>
          </a:p>
          <a:p>
            <a:pPr marL="0" indent="0">
              <a:buNone/>
            </a:pP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start = </a:t>
            </a:r>
            <a:r>
              <a:rPr lang="en-US" sz="1600" b="1" dirty="0" err="1">
                <a:latin typeface="Courier New" panose="02070309020205020404" pitchFamily="49" charset="0"/>
                <a:cs typeface="Courier New" panose="02070309020205020404" pitchFamily="49" charset="0"/>
              </a:rPr>
              <a:t>delivery_route</a:t>
            </a:r>
            <a:r>
              <a:rPr lang="en-US" sz="1600" b="1" dirty="0">
                <a:latin typeface="Courier New" panose="02070309020205020404" pitchFamily="49" charset="0"/>
                <a:cs typeface="Courier New" panose="02070309020205020404" pitchFamily="49" charset="0"/>
              </a:rPr>
              <a:t>[0];</a:t>
            </a:r>
          </a:p>
          <a:p>
            <a:pPr marL="0" indent="0">
              <a:buNone/>
            </a:pPr>
            <a:endParaRPr lang="en-US" sz="2000" dirty="0"/>
          </a:p>
          <a:p>
            <a:pPr marL="0" indent="0">
              <a:buNone/>
            </a:pPr>
            <a:r>
              <a:rPr lang="en-US" sz="2000" dirty="0"/>
              <a:t>Of course, you can also form vectors of structures:</a:t>
            </a:r>
          </a:p>
          <a:p>
            <a:pPr marL="0" indent="0">
              <a:buNone/>
            </a:pPr>
            <a:r>
              <a:rPr lang="en-US" sz="1600" b="1" dirty="0">
                <a:latin typeface="Courier New" panose="02070309020205020404" pitchFamily="49" charset="0"/>
                <a:cs typeface="Courier New" panose="02070309020205020404" pitchFamily="49" charset="0"/>
              </a:rPr>
              <a:t>vector&lt;</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&gt; </a:t>
            </a:r>
            <a:r>
              <a:rPr lang="en-US" sz="1600" b="1" dirty="0" err="1">
                <a:latin typeface="Courier New" panose="02070309020205020404" pitchFamily="49" charset="0"/>
                <a:cs typeface="Courier New" panose="02070309020205020404" pitchFamily="49" charset="0"/>
              </a:rPr>
              <a:t>tour_destinations</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tour_destinations.push_back</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white_house</a:t>
            </a:r>
            <a:r>
              <a:rPr lang="en-US" sz="16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7" name="Picture 6" descr="Diagram showing array &quot;delivery_route&quot; composed of 3 structs of StreetAddress type, each having different values in boxes representing the struct members house_number and street_name."/>
          <p:cNvPicPr>
            <a:picLocks noChangeAspect="1"/>
          </p:cNvPicPr>
          <p:nvPr/>
        </p:nvPicPr>
        <p:blipFill rotWithShape="1">
          <a:blip r:embed="rId2"/>
          <a:srcRect l="36606"/>
          <a:stretch/>
        </p:blipFill>
        <p:spPr>
          <a:xfrm>
            <a:off x="7033684" y="152400"/>
            <a:ext cx="2034116" cy="2944951"/>
          </a:xfrm>
          <a:prstGeom prst="rect">
            <a:avLst/>
          </a:prstGeom>
        </p:spPr>
      </p:pic>
    </p:spTree>
    <p:extLst>
      <p:ext uri="{BB962C8B-B14F-4D97-AF65-F5344CB8AC3E}">
        <p14:creationId xmlns:p14="http://schemas.microsoft.com/office/powerpoint/2010/main" val="23185219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Structures with Array Members</a:t>
            </a:r>
            <a:endParaRPr lang="en-US" dirty="0"/>
          </a:p>
        </p:txBody>
      </p:sp>
      <p:sp>
        <p:nvSpPr>
          <p:cNvPr id="3" name="Content Placeholder 2"/>
          <p:cNvSpPr>
            <a:spLocks noGrp="1"/>
          </p:cNvSpPr>
          <p:nvPr>
            <p:ph idx="1"/>
          </p:nvPr>
        </p:nvSpPr>
        <p:spPr>
          <a:xfrm>
            <a:off x="434622" y="870127"/>
            <a:ext cx="5887156" cy="4525962"/>
          </a:xfrm>
        </p:spPr>
        <p:txBody>
          <a:bodyPr/>
          <a:lstStyle/>
          <a:p>
            <a:pPr marL="0" indent="0">
              <a:buNone/>
            </a:pPr>
            <a:r>
              <a:rPr lang="en-US" sz="2400" dirty="0"/>
              <a:t>Structure members can contain arrays. For example:</a:t>
            </a:r>
          </a:p>
          <a:p>
            <a:pPr marL="400050" lvl="1" indent="0">
              <a:buNone/>
            </a:pPr>
            <a:r>
              <a:rPr lang="en-US" sz="2000" b="1" dirty="0" err="1">
                <a:latin typeface="Courier New" panose="02070309020205020404" pitchFamily="49" charset="0"/>
                <a:cs typeface="Courier New" panose="02070309020205020404" pitchFamily="49" charset="0"/>
              </a:rPr>
              <a:t>struct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MonthlyTemperatures</a:t>
            </a:r>
            <a:r>
              <a:rPr lang="en-US" sz="2000" b="1" dirty="0">
                <a:latin typeface="Courier New" panose="02070309020205020404" pitchFamily="49" charset="0"/>
                <a:cs typeface="Courier New" panose="02070309020205020404" pitchFamily="49" charset="0"/>
              </a:rPr>
              <a:t> </a:t>
            </a:r>
          </a:p>
          <a:p>
            <a:pPr marL="400050" lvl="1" indent="0">
              <a:buNone/>
            </a:pPr>
            <a:r>
              <a:rPr lang="en-US" sz="2000" b="1" dirty="0">
                <a:latin typeface="Courier New" panose="02070309020205020404" pitchFamily="49" charset="0"/>
                <a:cs typeface="Courier New" panose="02070309020205020404" pitchFamily="49" charset="0"/>
              </a:rPr>
              <a:t>{</a:t>
            </a:r>
          </a:p>
          <a:p>
            <a:pPr marL="400050" lvl="1" indent="0">
              <a:buNone/>
            </a:pPr>
            <a:r>
              <a:rPr lang="en-US" sz="2000" b="1" dirty="0">
                <a:latin typeface="Courier New" panose="02070309020205020404" pitchFamily="49" charset="0"/>
                <a:cs typeface="Courier New" panose="02070309020205020404" pitchFamily="49" charset="0"/>
              </a:rPr>
              <a:t>   string location;</a:t>
            </a:r>
          </a:p>
          <a:p>
            <a:pPr marL="400050" lvl="1" indent="0">
              <a:buNone/>
            </a:pPr>
            <a:r>
              <a:rPr lang="en-US" sz="2000" b="1" dirty="0">
                <a:latin typeface="Courier New" panose="02070309020205020404" pitchFamily="49" charset="0"/>
                <a:cs typeface="Courier New" panose="02070309020205020404" pitchFamily="49" charset="0"/>
              </a:rPr>
              <a:t>   double values[12];</a:t>
            </a:r>
          </a:p>
          <a:p>
            <a:pPr marL="400050" lvl="1" indent="0">
              <a:buNone/>
            </a:pPr>
            <a:r>
              <a:rPr lang="en-US" sz="2000" b="1" dirty="0">
                <a:latin typeface="Courier New" panose="02070309020205020404" pitchFamily="49" charset="0"/>
                <a:cs typeface="Courier New" panose="02070309020205020404" pitchFamily="49" charset="0"/>
              </a:rPr>
              <a:t>};</a:t>
            </a:r>
          </a:p>
          <a:p>
            <a:pPr marL="400050" lvl="1"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400" dirty="0"/>
              <a:t>To access an array element, first select the array member with the dot notation, then use brackets:</a:t>
            </a:r>
          </a:p>
          <a:p>
            <a:pPr marL="400050" lvl="1" indent="0">
              <a:buNone/>
            </a:pPr>
            <a:r>
              <a:rPr lang="en-US" sz="2000" b="1" dirty="0" err="1">
                <a:latin typeface="Courier New" panose="02070309020205020404" pitchFamily="49" charset="0"/>
                <a:cs typeface="Courier New" panose="02070309020205020404" pitchFamily="49" charset="0"/>
              </a:rPr>
              <a:t>MonthlyTemperatures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death_valley_noon</a:t>
            </a:r>
            <a:r>
              <a:rPr lang="en-US" sz="2000" b="1" dirty="0">
                <a:latin typeface="Courier New" panose="02070309020205020404" pitchFamily="49" charset="0"/>
                <a:cs typeface="Courier New" panose="02070309020205020404" pitchFamily="49" charset="0"/>
              </a:rPr>
              <a:t>;</a:t>
            </a:r>
          </a:p>
          <a:p>
            <a:pPr marL="400050" lvl="1" indent="0">
              <a:buNone/>
            </a:pPr>
            <a:r>
              <a:rPr lang="en-US" sz="2000" b="1" dirty="0" err="1">
                <a:latin typeface="Courier New" panose="02070309020205020404" pitchFamily="49" charset="0"/>
                <a:cs typeface="Courier New" panose="02070309020205020404" pitchFamily="49" charset="0"/>
              </a:rPr>
              <a:t>death_valley_noon.values</a:t>
            </a:r>
            <a:r>
              <a:rPr lang="en-US" sz="2000" b="1" dirty="0">
                <a:latin typeface="Courier New" panose="02070309020205020404" pitchFamily="49" charset="0"/>
                <a:cs typeface="Courier New" panose="02070309020205020404" pitchFamily="49" charset="0"/>
              </a:rPr>
              <a:t>[2] = 82;</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6" name="Picture 5" descr="Diagram showing a MonthlyTemperaturs struct, with the location block = Furnace Creek, and the values array for the months containing 82 for the 3rd month block"/>
          <p:cNvPicPr>
            <a:picLocks noChangeAspect="1"/>
          </p:cNvPicPr>
          <p:nvPr/>
        </p:nvPicPr>
        <p:blipFill rotWithShape="1">
          <a:blip r:embed="rId2"/>
          <a:srcRect l="41946"/>
          <a:stretch/>
        </p:blipFill>
        <p:spPr>
          <a:xfrm>
            <a:off x="6321778" y="870127"/>
            <a:ext cx="2613378" cy="3073898"/>
          </a:xfrm>
          <a:prstGeom prst="rect">
            <a:avLst/>
          </a:prstGeom>
        </p:spPr>
      </p:pic>
    </p:spTree>
    <p:extLst>
      <p:ext uri="{BB962C8B-B14F-4D97-AF65-F5344CB8AC3E}">
        <p14:creationId xmlns:p14="http://schemas.microsoft.com/office/powerpoint/2010/main" val="26227304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Nested Structures</a:t>
            </a:r>
            <a:endParaRPr lang="en-US" dirty="0"/>
          </a:p>
        </p:txBody>
      </p:sp>
      <p:sp>
        <p:nvSpPr>
          <p:cNvPr id="3" name="Content Placeholder 2"/>
          <p:cNvSpPr>
            <a:spLocks noGrp="1"/>
          </p:cNvSpPr>
          <p:nvPr>
            <p:ph idx="1"/>
          </p:nvPr>
        </p:nvSpPr>
        <p:spPr>
          <a:xfrm>
            <a:off x="366890" y="858838"/>
            <a:ext cx="6067778" cy="4525962"/>
          </a:xfrm>
        </p:spPr>
        <p:txBody>
          <a:bodyPr/>
          <a:lstStyle/>
          <a:p>
            <a:pPr marL="0" indent="0">
              <a:buNone/>
            </a:pPr>
            <a:r>
              <a:rPr lang="en-US" sz="2000" dirty="0"/>
              <a:t>A </a:t>
            </a:r>
            <a:r>
              <a:rPr lang="en-US" sz="2000" dirty="0" err="1"/>
              <a:t>struct</a:t>
            </a:r>
            <a:r>
              <a:rPr lang="en-US" sz="2000" dirty="0"/>
              <a:t> can have a member that is another structure. For example:</a:t>
            </a:r>
          </a:p>
          <a:p>
            <a:pPr marL="400050" lvl="1" indent="0">
              <a:buNone/>
            </a:pPr>
            <a:r>
              <a:rPr lang="en-US" sz="1800" b="1" dirty="0" err="1">
                <a:latin typeface="Courier New" panose="02070309020205020404" pitchFamily="49" charset="0"/>
                <a:cs typeface="Courier New" panose="02070309020205020404" pitchFamily="49" charset="0"/>
              </a:rPr>
              <a:t>struct</a:t>
            </a:r>
            <a:r>
              <a:rPr lang="en-US" sz="1800" b="1" dirty="0">
                <a:latin typeface="Courier New" panose="02070309020205020404" pitchFamily="49" charset="0"/>
                <a:cs typeface="Courier New" panose="02070309020205020404" pitchFamily="49" charset="0"/>
              </a:rPr>
              <a:t> Person</a:t>
            </a:r>
          </a:p>
          <a:p>
            <a:pPr marL="400050" lvl="1" indent="0">
              <a:buNone/>
            </a:pPr>
            <a:r>
              <a:rPr lang="en-US" sz="1800" b="1" dirty="0">
                <a:latin typeface="Courier New" panose="02070309020205020404" pitchFamily="49" charset="0"/>
                <a:cs typeface="Courier New" panose="02070309020205020404" pitchFamily="49" charset="0"/>
              </a:rPr>
              <a:t>{</a:t>
            </a:r>
          </a:p>
          <a:p>
            <a:pPr marL="400050" lvl="1" indent="0">
              <a:buNone/>
            </a:pPr>
            <a:r>
              <a:rPr lang="en-US" sz="1800" b="1" dirty="0">
                <a:latin typeface="Courier New" panose="02070309020205020404" pitchFamily="49" charset="0"/>
                <a:cs typeface="Courier New" panose="02070309020205020404" pitchFamily="49" charset="0"/>
              </a:rPr>
              <a:t>   string name;</a:t>
            </a:r>
          </a:p>
          <a:p>
            <a:pPr marL="400050" lvl="1"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StreetAddress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work_address</a:t>
            </a:r>
            <a:r>
              <a:rPr lang="en-US" sz="1800" b="1" dirty="0">
                <a:latin typeface="Courier New" panose="02070309020205020404" pitchFamily="49" charset="0"/>
                <a:cs typeface="Courier New" panose="02070309020205020404" pitchFamily="49" charset="0"/>
              </a:rPr>
              <a:t>;</a:t>
            </a:r>
          </a:p>
          <a:p>
            <a:pPr marL="400050" lvl="1" indent="0">
              <a:buNone/>
            </a:pPr>
            <a:r>
              <a:rPr lang="en-US" sz="1800" b="1" dirty="0">
                <a:latin typeface="Courier New" panose="02070309020205020404" pitchFamily="49" charset="0"/>
                <a:cs typeface="Courier New" panose="02070309020205020404" pitchFamily="49" charset="0"/>
              </a:rPr>
              <a:t>};</a:t>
            </a:r>
          </a:p>
          <a:p>
            <a:pPr marL="0" indent="0">
              <a:buNone/>
            </a:pPr>
            <a:r>
              <a:rPr lang="en-US" sz="2000" dirty="0"/>
              <a:t>You can access the nested member in its entirety, like this:</a:t>
            </a:r>
          </a:p>
          <a:p>
            <a:pPr marL="400050" lvl="1" indent="0">
              <a:buNone/>
            </a:pPr>
            <a:r>
              <a:rPr lang="en-US" sz="1600" b="1" dirty="0">
                <a:latin typeface="Courier New" panose="02070309020205020404" pitchFamily="49" charset="0"/>
                <a:cs typeface="Courier New" panose="02070309020205020404" pitchFamily="49" charset="0"/>
              </a:rPr>
              <a:t>Person </a:t>
            </a:r>
            <a:r>
              <a:rPr lang="en-US" sz="1600" b="1" dirty="0" err="1">
                <a:latin typeface="Courier New" panose="02070309020205020404" pitchFamily="49" charset="0"/>
                <a:cs typeface="Courier New" panose="02070309020205020404" pitchFamily="49" charset="0"/>
              </a:rPr>
              <a:t>theodore</a:t>
            </a: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err="1">
                <a:latin typeface="Courier New" panose="02070309020205020404" pitchFamily="49" charset="0"/>
                <a:cs typeface="Courier New" panose="02070309020205020404" pitchFamily="49" charset="0"/>
              </a:rPr>
              <a:t>theodore.work_address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white_house</a:t>
            </a:r>
            <a:r>
              <a:rPr lang="en-US" sz="1600" b="1" dirty="0">
                <a:latin typeface="Courier New" panose="02070309020205020404" pitchFamily="49" charset="0"/>
                <a:cs typeface="Courier New" panose="02070309020205020404" pitchFamily="49" charset="0"/>
              </a:rPr>
              <a:t>;</a:t>
            </a:r>
          </a:p>
          <a:p>
            <a:pPr marL="0" indent="0">
              <a:buNone/>
            </a:pPr>
            <a:endParaRPr lang="en-US" sz="2000" dirty="0"/>
          </a:p>
          <a:p>
            <a:pPr marL="0" indent="0">
              <a:buNone/>
            </a:pPr>
            <a:r>
              <a:rPr lang="en-US" sz="2000" dirty="0"/>
              <a:t>To select a member of a member, use the dot operator twice:</a:t>
            </a:r>
          </a:p>
          <a:p>
            <a:pPr marL="400050" lvl="1" indent="0">
              <a:buNone/>
            </a:pPr>
            <a:r>
              <a:rPr lang="en-US" sz="1600" b="1" dirty="0" err="1">
                <a:latin typeface="Courier New" panose="02070309020205020404" pitchFamily="49" charset="0"/>
                <a:cs typeface="Courier New" panose="02070309020205020404" pitchFamily="49" charset="0"/>
              </a:rPr>
              <a:t>theodore.work_address.street_name</a:t>
            </a:r>
            <a:r>
              <a:rPr lang="en-US" sz="1600" b="1" dirty="0">
                <a:latin typeface="Courier New" panose="02070309020205020404" pitchFamily="49" charset="0"/>
                <a:cs typeface="Courier New" panose="02070309020205020404" pitchFamily="49" charset="0"/>
              </a:rPr>
              <a:t> = "Pennsylvania Avenue";</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5" name="Picture 4" descr="Diagram showing Person as the outside box, containing an inner box for StreetAddress which itself contains inner boxes for house_number and street_name."/>
          <p:cNvPicPr>
            <a:picLocks noChangeAspect="1"/>
          </p:cNvPicPr>
          <p:nvPr/>
        </p:nvPicPr>
        <p:blipFill rotWithShape="1">
          <a:blip r:embed="rId2"/>
          <a:srcRect l="23863"/>
          <a:stretch/>
        </p:blipFill>
        <p:spPr>
          <a:xfrm>
            <a:off x="5723466" y="1218671"/>
            <a:ext cx="3141401" cy="1829329"/>
          </a:xfrm>
          <a:prstGeom prst="rect">
            <a:avLst/>
          </a:prstGeom>
        </p:spPr>
      </p:pic>
    </p:spTree>
    <p:extLst>
      <p:ext uri="{BB962C8B-B14F-4D97-AF65-F5344CB8AC3E}">
        <p14:creationId xmlns:p14="http://schemas.microsoft.com/office/powerpoint/2010/main" val="30034975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Structures</a:t>
            </a:r>
          </a:p>
        </p:txBody>
      </p:sp>
      <p:sp>
        <p:nvSpPr>
          <p:cNvPr id="3" name="Content Placeholder 2"/>
          <p:cNvSpPr>
            <a:spLocks noGrp="1"/>
          </p:cNvSpPr>
          <p:nvPr>
            <p:ph idx="1"/>
          </p:nvPr>
        </p:nvSpPr>
        <p:spPr>
          <a:xfrm>
            <a:off x="366889" y="870127"/>
            <a:ext cx="8229600" cy="4525962"/>
          </a:xfrm>
        </p:spPr>
        <p:txBody>
          <a:bodyPr/>
          <a:lstStyle/>
          <a:p>
            <a:pPr marL="0" indent="0">
              <a:buNone/>
            </a:pPr>
            <a:r>
              <a:rPr lang="en-US" sz="2000" dirty="0"/>
              <a:t>Write the code snippets to:</a:t>
            </a:r>
          </a:p>
          <a:p>
            <a:pPr marL="0" indent="0">
              <a:buNone/>
            </a:pPr>
            <a:endParaRPr lang="en-US" sz="2400" dirty="0"/>
          </a:p>
          <a:p>
            <a:pPr lvl="1" indent="-342900">
              <a:buFont typeface="+mj-lt"/>
              <a:buAutoNum type="arabicPeriod"/>
            </a:pPr>
            <a:r>
              <a:rPr lang="en-US" sz="1800" dirty="0"/>
              <a:t>Declare a variable "</a:t>
            </a:r>
            <a:r>
              <a:rPr lang="en-US" sz="1800" dirty="0">
                <a:latin typeface="Courier New" panose="02070309020205020404" pitchFamily="49" charset="0"/>
                <a:cs typeface="Courier New" panose="02070309020205020404" pitchFamily="49" charset="0"/>
              </a:rPr>
              <a:t>a</a:t>
            </a:r>
            <a:r>
              <a:rPr lang="en-US" sz="1800" dirty="0"/>
              <a:t>" of type </a:t>
            </a:r>
            <a:r>
              <a:rPr lang="en-US" sz="1800" dirty="0" err="1">
                <a:latin typeface="Courier New" panose="02070309020205020404" pitchFamily="49" charset="0"/>
                <a:cs typeface="Courier New" panose="02070309020205020404" pitchFamily="49" charset="0"/>
              </a:rPr>
              <a:t>StreetAddress</a:t>
            </a:r>
            <a:r>
              <a:rPr lang="en-US" sz="1800" dirty="0">
                <a:latin typeface="Courier New" panose="02070309020205020404" pitchFamily="49" charset="0"/>
                <a:cs typeface="Courier New" panose="02070309020205020404" pitchFamily="49" charset="0"/>
              </a:rPr>
              <a:t>.</a:t>
            </a:r>
            <a:r>
              <a:rPr lang="en-US" sz="1800" dirty="0"/>
              <a:t>		</a:t>
            </a:r>
          </a:p>
          <a:p>
            <a:pPr lvl="1" indent="-342900">
              <a:buFont typeface="+mj-lt"/>
              <a:buAutoNum type="arabicPeriod"/>
            </a:pPr>
            <a:endParaRPr lang="en-US" sz="1800" dirty="0"/>
          </a:p>
          <a:p>
            <a:pPr lvl="1" indent="-342900">
              <a:buFont typeface="+mj-lt"/>
              <a:buAutoNum type="arabicPeriod"/>
            </a:pPr>
            <a:r>
              <a:rPr lang="en-US" sz="1800" dirty="0"/>
              <a:t>Set it's house number to 2201.		</a:t>
            </a:r>
          </a:p>
          <a:p>
            <a:pPr lvl="1" indent="-342900">
              <a:buFont typeface="+mj-lt"/>
              <a:buAutoNum type="arabicPeriod"/>
            </a:pPr>
            <a:endParaRPr lang="en-US" sz="1800" dirty="0"/>
          </a:p>
          <a:p>
            <a:pPr lvl="1" indent="-342900">
              <a:buFont typeface="+mj-lt"/>
              <a:buAutoNum type="arabicPeriod"/>
            </a:pPr>
            <a:r>
              <a:rPr lang="en-US" sz="1800" dirty="0"/>
              <a:t>Set the street to "C Street NW".</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17891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b="1" i="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i="1">
                <a:solidFill>
                  <a:schemeClr val="tx1"/>
                </a:solidFill>
                <a:latin typeface="Courier New" panose="02070309020205020404" pitchFamily="49" charset="0"/>
                <a:ea typeface="MS PGothic" panose="020B0600070205080204" pitchFamily="34" charset="-128"/>
              </a:defRPr>
            </a:lvl2pPr>
            <a:lvl3pPr eaLnBrk="0" hangingPunct="0">
              <a:defRPr sz="2000" b="1" i="1">
                <a:solidFill>
                  <a:schemeClr val="tx1"/>
                </a:solidFill>
                <a:latin typeface="Courier New" panose="02070309020205020404" pitchFamily="49" charset="0"/>
                <a:ea typeface="MS PGothic" panose="020B0600070205080204" pitchFamily="34" charset="-128"/>
              </a:defRPr>
            </a:lvl3pPr>
            <a:lvl4pPr eaLnBrk="0" hangingPunct="0">
              <a:defRPr sz="2000" b="1" i="1">
                <a:solidFill>
                  <a:schemeClr val="tx1"/>
                </a:solidFill>
                <a:latin typeface="Courier New" panose="02070309020205020404" pitchFamily="49" charset="0"/>
                <a:ea typeface="MS PGothic" panose="020B0600070205080204" pitchFamily="34" charset="-128"/>
              </a:defRPr>
            </a:lvl4pPr>
            <a:lvl5pPr eaLnBrk="0" hangingPunct="0">
              <a:defRPr sz="2000" b="1" i="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i="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dirty="0">
                <a:latin typeface="Arial" panose="020B0604020202020204" pitchFamily="34" charset="0"/>
              </a:rPr>
              <a:t>Big C++ </a:t>
            </a:r>
            <a:r>
              <a:rPr lang="en-US" altLang="en-US" sz="1200" b="0" i="0" dirty="0">
                <a:latin typeface="Arial" panose="020B0604020202020204" pitchFamily="34" charset="0"/>
              </a:rPr>
              <a:t>by Cay </a:t>
            </a:r>
            <a:r>
              <a:rPr lang="en-US" altLang="en-US" sz="1200" b="0" i="0" dirty="0" err="1">
                <a:latin typeface="Arial" panose="020B0604020202020204" pitchFamily="34" charset="0"/>
              </a:rPr>
              <a:t>Horstmann</a:t>
            </a:r>
            <a:endParaRPr lang="en-US" altLang="en-US" sz="1200" b="0" i="0" dirty="0">
              <a:latin typeface="Arial" panose="020B0604020202020204" pitchFamily="34" charset="0"/>
            </a:endParaRPr>
          </a:p>
          <a:p>
            <a:pPr eaLnBrk="1" hangingPunct="1"/>
            <a:r>
              <a:rPr lang="en-US" altLang="en-US" sz="1200" b="0" i="0" dirty="0">
                <a:latin typeface="Arial" panose="020B0604020202020204" pitchFamily="34" charset="0"/>
              </a:rPr>
              <a:t>Copyright © 2018 by John Wiley &amp; Sons. All rights reserved</a:t>
            </a:r>
          </a:p>
        </p:txBody>
      </p:sp>
      <p:sp>
        <p:nvSpPr>
          <p:cNvPr id="35843" name="Rectangle 2"/>
          <p:cNvSpPr>
            <a:spLocks noGrp="1" noChangeArrowheads="1"/>
          </p:cNvSpPr>
          <p:nvPr>
            <p:ph type="body" idx="1"/>
          </p:nvPr>
        </p:nvSpPr>
        <p:spPr>
          <a:xfrm>
            <a:off x="412750" y="986631"/>
            <a:ext cx="8686800" cy="4525963"/>
          </a:xfrm>
        </p:spPr>
        <p:txBody>
          <a:bodyPr/>
          <a:lstStyle/>
          <a:p>
            <a:pPr eaLnBrk="1" hangingPunct="1">
              <a:buFontTx/>
              <a:buNone/>
            </a:pPr>
            <a:r>
              <a:rPr lang="en-US" altLang="en-US" sz="2400" dirty="0"/>
              <a:t>When Harry declares a pointer variable, he initializes it to point to </a:t>
            </a:r>
            <a:r>
              <a:rPr lang="en-US" altLang="en-US" sz="2400" b="1" dirty="0" err="1">
                <a:latin typeface="Courier New" panose="02070309020205020404" pitchFamily="49" charset="0"/>
              </a:rPr>
              <a:t>harrys_account</a:t>
            </a:r>
            <a:r>
              <a:rPr lang="en-US" altLang="en-US" sz="2400" dirty="0"/>
              <a:t>:</a:t>
            </a:r>
          </a:p>
          <a:p>
            <a:pPr eaLnBrk="1" hangingPunct="1">
              <a:buFontTx/>
              <a:buNone/>
            </a:pPr>
            <a:endParaRPr lang="en-US" altLang="en-US" sz="2400" dirty="0"/>
          </a:p>
          <a:p>
            <a:pPr eaLnBrk="1" hangingPunct="1">
              <a:buFontTx/>
              <a:buNone/>
            </a:pPr>
            <a:r>
              <a:rPr lang="en-US" altLang="en-US" sz="2400" b="1" dirty="0">
                <a:latin typeface="Courier New" panose="02070309020205020404" pitchFamily="49" charset="0"/>
              </a:rPr>
              <a:t>double </a:t>
            </a:r>
            <a:r>
              <a:rPr lang="en-US" altLang="en-US" sz="2400" b="1" dirty="0" err="1">
                <a:latin typeface="Courier New" panose="02070309020205020404" pitchFamily="49" charset="0"/>
              </a:rPr>
              <a:t>harrys_account</a:t>
            </a:r>
            <a:r>
              <a:rPr lang="en-US" altLang="en-US" sz="2400" dirty="0"/>
              <a:t> = 0;</a:t>
            </a:r>
          </a:p>
          <a:p>
            <a:pPr eaLnBrk="1" hangingPunct="1">
              <a:buNone/>
            </a:pPr>
            <a:r>
              <a:rPr lang="en-US" altLang="en-US" sz="2400" b="1" dirty="0">
                <a:latin typeface="Courier New" panose="02070309020205020404" pitchFamily="49" charset="0"/>
                <a:cs typeface="Courier New" panose="02070309020205020404" pitchFamily="49" charset="0"/>
              </a:rPr>
              <a:t>double* </a:t>
            </a:r>
            <a:r>
              <a:rPr lang="en-US" altLang="en-US" sz="2400" b="1" dirty="0" err="1">
                <a:latin typeface="Courier New" panose="02070309020205020404" pitchFamily="49" charset="0"/>
                <a:cs typeface="Courier New" panose="02070309020205020404" pitchFamily="49" charset="0"/>
              </a:rPr>
              <a:t>account_pointer</a:t>
            </a:r>
            <a:r>
              <a:rPr lang="en-US" altLang="en-US" sz="2400" b="1" dirty="0">
                <a:latin typeface="Courier New" panose="02070309020205020404" pitchFamily="49" charset="0"/>
                <a:cs typeface="Courier New" panose="02070309020205020404" pitchFamily="49" charset="0"/>
              </a:rPr>
              <a:t> = &amp;</a:t>
            </a:r>
            <a:r>
              <a:rPr lang="en-US" altLang="en-US" sz="8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harrys_account</a:t>
            </a:r>
            <a:r>
              <a:rPr lang="en-US" altLang="en-US" sz="2400" b="1" dirty="0">
                <a:latin typeface="Courier New" panose="02070309020205020404" pitchFamily="49" charset="0"/>
                <a:cs typeface="Courier New" panose="02070309020205020404" pitchFamily="49" charset="0"/>
              </a:rPr>
              <a:t>;</a:t>
            </a:r>
          </a:p>
          <a:p>
            <a:pPr eaLnBrk="1" hangingPunct="1">
              <a:buFontTx/>
              <a:buNone/>
            </a:pPr>
            <a:endParaRPr lang="en-US" altLang="en-US" sz="2400" dirty="0"/>
          </a:p>
          <a:p>
            <a:pPr eaLnBrk="1" hangingPunct="1"/>
            <a:r>
              <a:rPr lang="en-US" altLang="en-US" sz="2400" dirty="0">
                <a:latin typeface="Arial" panose="020B0604020202020204" pitchFamily="34" charset="0"/>
              </a:rPr>
              <a:t>The </a:t>
            </a:r>
            <a:r>
              <a:rPr lang="en-US" altLang="en-US" sz="3600" dirty="0"/>
              <a:t>&amp;</a:t>
            </a:r>
            <a:r>
              <a:rPr lang="en-US" altLang="en-US" sz="2400" dirty="0">
                <a:latin typeface="Arial" panose="020B0604020202020204" pitchFamily="34" charset="0"/>
              </a:rPr>
              <a:t> operator yields the location (address ) of a variable.</a:t>
            </a:r>
          </a:p>
          <a:p>
            <a:pPr eaLnBrk="1" hangingPunct="1"/>
            <a:endParaRPr lang="en-US" altLang="en-US" sz="700" dirty="0">
              <a:latin typeface="Arial" panose="020B0604020202020204" pitchFamily="34" charset="0"/>
            </a:endParaRPr>
          </a:p>
          <a:p>
            <a:pPr eaLnBrk="1" hangingPunct="1"/>
            <a:r>
              <a:rPr lang="en-US" altLang="en-US" sz="2400" dirty="0">
                <a:latin typeface="Arial" panose="020B0604020202020204" pitchFamily="34" charset="0"/>
              </a:rPr>
              <a:t>Taking the address of a </a:t>
            </a:r>
            <a:r>
              <a:rPr lang="en-US" altLang="en-US" sz="2400" dirty="0">
                <a:latin typeface="Courier New" panose="02070309020205020404" pitchFamily="49" charset="0"/>
                <a:cs typeface="Courier New" panose="02070309020205020404" pitchFamily="49" charset="0"/>
              </a:rPr>
              <a:t>double</a:t>
            </a:r>
            <a:r>
              <a:rPr lang="en-US" altLang="en-US" sz="2400" dirty="0">
                <a:latin typeface="Arial" panose="020B0604020202020204" pitchFamily="34" charset="0"/>
              </a:rPr>
              <a:t> variable yields a value of type </a:t>
            </a:r>
            <a:r>
              <a:rPr lang="en-US" altLang="en-US" sz="2400" dirty="0">
                <a:latin typeface="Courier New" panose="02070309020205020404" pitchFamily="49" charset="0"/>
                <a:cs typeface="Courier New" panose="02070309020205020404" pitchFamily="49" charset="0"/>
              </a:rPr>
              <a:t>double*</a:t>
            </a:r>
            <a:r>
              <a:rPr lang="en-US" altLang="en-US" sz="2400" dirty="0">
                <a:latin typeface="Arial" panose="020B0604020202020204" pitchFamily="34" charset="0"/>
              </a:rPr>
              <a:t> so everything fits together nicely.</a:t>
            </a:r>
          </a:p>
          <a:p>
            <a:pPr marL="0" lvl="0" indent="0" eaLnBrk="1" hangingPunct="1">
              <a:spcBef>
                <a:spcPct val="0"/>
              </a:spcBef>
              <a:buNone/>
            </a:pPr>
            <a:endParaRPr lang="en-US" altLang="en-US" sz="2400" b="1" kern="1200" dirty="0">
              <a:solidFill>
                <a:srgbClr val="000000"/>
              </a:solidFill>
              <a:latin typeface="Courier New" panose="02070309020205020404" pitchFamily="49" charset="0"/>
              <a:cs typeface="+mn-cs"/>
            </a:endParaRPr>
          </a:p>
          <a:p>
            <a:pPr marL="0" lvl="0" indent="0" eaLnBrk="1" hangingPunct="1">
              <a:spcBef>
                <a:spcPct val="0"/>
              </a:spcBef>
              <a:buNone/>
            </a:pPr>
            <a:r>
              <a:rPr lang="en-US" altLang="en-US" sz="2400" b="1" kern="1200" dirty="0" err="1">
                <a:solidFill>
                  <a:srgbClr val="FF0000"/>
                </a:solidFill>
                <a:latin typeface="Courier New" panose="02070309020205020404" pitchFamily="49" charset="0"/>
                <a:cs typeface="+mn-cs"/>
              </a:rPr>
              <a:t>account_pointer</a:t>
            </a:r>
            <a:r>
              <a:rPr lang="en-US" altLang="en-US" sz="2400" kern="1200" dirty="0">
                <a:solidFill>
                  <a:srgbClr val="FF0000"/>
                </a:solidFill>
                <a:latin typeface="Arial" panose="020B0604020202020204" pitchFamily="34" charset="0"/>
                <a:cs typeface="+mn-cs"/>
              </a:rPr>
              <a:t> now </a:t>
            </a:r>
            <a:r>
              <a:rPr lang="en-US" altLang="en-US" sz="2400" i="1" kern="1200" dirty="0">
                <a:solidFill>
                  <a:srgbClr val="FF0000"/>
                </a:solidFill>
                <a:latin typeface="Arial" panose="020B0604020202020204" pitchFamily="34" charset="0"/>
                <a:cs typeface="+mn-cs"/>
              </a:rPr>
              <a:t>contains</a:t>
            </a:r>
            <a:r>
              <a:rPr lang="en-US" altLang="en-US" sz="2400" kern="1200" dirty="0">
                <a:solidFill>
                  <a:srgbClr val="FF0000"/>
                </a:solidFill>
                <a:latin typeface="Arial" panose="020B0604020202020204" pitchFamily="34" charset="0"/>
                <a:cs typeface="+mn-cs"/>
              </a:rPr>
              <a:t> the </a:t>
            </a:r>
            <a:r>
              <a:rPr lang="en-US" altLang="en-US" sz="2400" i="1" kern="1200" dirty="0">
                <a:solidFill>
                  <a:srgbClr val="FF0000"/>
                </a:solidFill>
                <a:latin typeface="Arial" panose="020B0604020202020204" pitchFamily="34" charset="0"/>
                <a:cs typeface="+mn-cs"/>
              </a:rPr>
              <a:t>address</a:t>
            </a:r>
            <a:r>
              <a:rPr lang="en-US" altLang="en-US" sz="2400" kern="1200" dirty="0">
                <a:solidFill>
                  <a:srgbClr val="FF0000"/>
                </a:solidFill>
                <a:latin typeface="Arial" panose="020B0604020202020204" pitchFamily="34" charset="0"/>
                <a:cs typeface="+mn-cs"/>
              </a:rPr>
              <a:t> of </a:t>
            </a:r>
            <a:r>
              <a:rPr lang="en-US" altLang="en-US" sz="2400" b="1" kern="1200" dirty="0" err="1">
                <a:solidFill>
                  <a:srgbClr val="FF0000"/>
                </a:solidFill>
                <a:latin typeface="Courier New" panose="02070309020205020404" pitchFamily="49" charset="0"/>
                <a:cs typeface="+mn-cs"/>
              </a:rPr>
              <a:t>harrys_account</a:t>
            </a:r>
            <a:endParaRPr lang="en-US" altLang="en-US" sz="2400" b="1" kern="1200" dirty="0">
              <a:solidFill>
                <a:srgbClr val="FF0000"/>
              </a:solidFill>
              <a:latin typeface="Courier New" panose="02070309020205020404" pitchFamily="49" charset="0"/>
              <a:cs typeface="+mn-cs"/>
            </a:endParaRPr>
          </a:p>
          <a:p>
            <a:pPr eaLnBrk="1" hangingPunct="1"/>
            <a:endParaRPr lang="en-US" altLang="en-US" sz="2400" dirty="0">
              <a:latin typeface="Arial" panose="020B0604020202020204" pitchFamily="34" charset="0"/>
            </a:endParaRPr>
          </a:p>
          <a:p>
            <a:pPr eaLnBrk="1" hangingPunct="1">
              <a:buFontTx/>
              <a:buNone/>
            </a:pPr>
            <a:endParaRPr lang="en-US" altLang="en-US" sz="2400" dirty="0"/>
          </a:p>
          <a:p>
            <a:pPr eaLnBrk="1" hangingPunct="1">
              <a:buFontTx/>
              <a:buNone/>
            </a:pPr>
            <a:endParaRPr lang="en-US" altLang="en-US" sz="2400" dirty="0"/>
          </a:p>
          <a:p>
            <a:pPr eaLnBrk="1" hangingPunct="1">
              <a:buFontTx/>
              <a:buNone/>
            </a:pPr>
            <a:endParaRPr lang="en-US" altLang="en-US" sz="2400" b="1" dirty="0">
              <a:latin typeface="Courier New" panose="02070309020205020404" pitchFamily="49" charset="0"/>
            </a:endParaRPr>
          </a:p>
          <a:p>
            <a:pPr eaLnBrk="1" hangingPunct="1">
              <a:buFontTx/>
              <a:buNone/>
            </a:pPr>
            <a:endParaRPr lang="en-US" altLang="en-US" sz="2400" b="1" dirty="0">
              <a:latin typeface="Courier New" panose="02070309020205020404" pitchFamily="49" charset="0"/>
            </a:endParaRPr>
          </a:p>
        </p:txBody>
      </p:sp>
      <p:sp>
        <p:nvSpPr>
          <p:cNvPr id="35844" name="Text Box 3"/>
          <p:cNvSpPr>
            <a:spLocks noGrp="1" noChangeArrowheads="1"/>
          </p:cNvSpPr>
          <p:nvPr>
            <p:ph type="title"/>
          </p:nvPr>
        </p:nvSpPr>
        <p:spPr>
          <a:noFill/>
        </p:spPr>
        <p:txBody>
          <a:bodyPr/>
          <a:lstStyle/>
          <a:p>
            <a:pPr eaLnBrk="1" hangingPunct="1">
              <a:spcBef>
                <a:spcPct val="50000"/>
              </a:spcBef>
            </a:pPr>
            <a:r>
              <a:rPr lang="en-US" altLang="en-US" dirty="0"/>
              <a:t>Pointer Initialization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8</a:t>
            </a:r>
          </a:p>
        </p:txBody>
      </p:sp>
      <p:sp>
        <p:nvSpPr>
          <p:cNvPr id="3" name="Content Placeholder 2"/>
          <p:cNvSpPr>
            <a:spLocks noGrp="1"/>
          </p:cNvSpPr>
          <p:nvPr>
            <p:ph idx="1"/>
          </p:nvPr>
        </p:nvSpPr>
        <p:spPr>
          <a:xfrm>
            <a:off x="457200" y="1030777"/>
            <a:ext cx="8229600" cy="4525962"/>
          </a:xfrm>
        </p:spPr>
        <p:txBody>
          <a:bodyPr/>
          <a:lstStyle/>
          <a:p>
            <a:pPr marL="514350" indent="-514350">
              <a:buFont typeface="+mj-lt"/>
              <a:buAutoNum type="arabicPeriod"/>
            </a:pPr>
            <a:r>
              <a:rPr lang="en-US" dirty="0"/>
              <a:t>Defining and using pointers</a:t>
            </a:r>
          </a:p>
          <a:p>
            <a:pPr marL="514350" indent="-514350">
              <a:buFont typeface="+mj-lt"/>
              <a:buAutoNum type="arabicPeriod"/>
            </a:pPr>
            <a:r>
              <a:rPr lang="en-US" dirty="0"/>
              <a:t>Arrays and pointers</a:t>
            </a:r>
          </a:p>
          <a:p>
            <a:pPr marL="514350" indent="-514350">
              <a:buFont typeface="+mj-lt"/>
              <a:buAutoNum type="arabicPeriod"/>
            </a:pPr>
            <a:r>
              <a:rPr lang="en-US" dirty="0"/>
              <a:t>C and C++ strings</a:t>
            </a:r>
          </a:p>
          <a:p>
            <a:pPr marL="514350" indent="-514350">
              <a:buFont typeface="+mj-lt"/>
              <a:buAutoNum type="arabicPeriod"/>
            </a:pPr>
            <a:r>
              <a:rPr lang="en-US" dirty="0"/>
              <a:t>Dynamic memory allocation</a:t>
            </a:r>
          </a:p>
          <a:p>
            <a:pPr marL="514350" indent="-514350">
              <a:buFont typeface="+mj-lt"/>
              <a:buAutoNum type="arabicPeriod"/>
            </a:pPr>
            <a:r>
              <a:rPr lang="en-US" dirty="0"/>
              <a:t>Arrays and vectors of pointers</a:t>
            </a:r>
          </a:p>
          <a:p>
            <a:pPr marL="514350" indent="-514350">
              <a:buFont typeface="+mj-lt"/>
              <a:buAutoNum type="arabicPeriod"/>
            </a:pPr>
            <a:r>
              <a:rPr lang="en-US" dirty="0"/>
              <a:t>Problem solving: draw a picture</a:t>
            </a:r>
          </a:p>
          <a:p>
            <a:pPr marL="514350" indent="-514350">
              <a:buFont typeface="+mj-lt"/>
              <a:buAutoNum type="arabicPeriod"/>
            </a:pPr>
            <a:r>
              <a:rPr lang="en-US" dirty="0"/>
              <a:t>Structures</a:t>
            </a:r>
          </a:p>
          <a:p>
            <a:pPr marL="514350" indent="-514350">
              <a:buFont typeface="+mj-lt"/>
              <a:buAutoNum type="arabicPeriod"/>
            </a:pPr>
            <a:r>
              <a:rPr lang="en-US" u="sng" dirty="0">
                <a:solidFill>
                  <a:srgbClr val="FF0000"/>
                </a:solidFill>
              </a:rPr>
              <a:t>Pointers and structures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5926615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Pointers for Dynamic Allocation</a:t>
            </a:r>
          </a:p>
        </p:txBody>
      </p:sp>
      <p:sp>
        <p:nvSpPr>
          <p:cNvPr id="3" name="Content Placeholder 2"/>
          <p:cNvSpPr>
            <a:spLocks noGrp="1"/>
          </p:cNvSpPr>
          <p:nvPr>
            <p:ph idx="1"/>
          </p:nvPr>
        </p:nvSpPr>
        <p:spPr>
          <a:xfrm>
            <a:off x="407096" y="881107"/>
            <a:ext cx="8229600" cy="5320910"/>
          </a:xfrm>
        </p:spPr>
        <p:txBody>
          <a:bodyPr/>
          <a:lstStyle/>
          <a:p>
            <a:pPr marL="0" indent="0">
              <a:buNone/>
            </a:pPr>
            <a:r>
              <a:rPr lang="en-US" sz="1800" dirty="0"/>
              <a:t>As with all dynamic allocations, you use the </a:t>
            </a:r>
            <a:r>
              <a:rPr lang="en-US" sz="1800" dirty="0">
                <a:latin typeface="Courier New" panose="02070309020205020404" pitchFamily="49" charset="0"/>
                <a:cs typeface="Courier New" panose="02070309020205020404" pitchFamily="49" charset="0"/>
              </a:rPr>
              <a:t>new</a:t>
            </a:r>
            <a:r>
              <a:rPr lang="en-US" sz="1800" dirty="0"/>
              <a:t> operator:</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StreetAddress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address_pointer</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StreetAddress</a:t>
            </a:r>
            <a:r>
              <a:rPr lang="en-US" sz="1800" dirty="0">
                <a:latin typeface="Courier New" panose="02070309020205020404" pitchFamily="49" charset="0"/>
                <a:cs typeface="Courier New" panose="02070309020205020404" pitchFamily="49" charset="0"/>
              </a:rPr>
              <a:t>;</a:t>
            </a:r>
            <a:r>
              <a:rPr lang="en-US" sz="1800" dirty="0"/>
              <a:t> </a:t>
            </a:r>
          </a:p>
          <a:p>
            <a:pPr marL="0" indent="0">
              <a:buNone/>
            </a:pPr>
            <a:endParaRPr lang="en-US" sz="1800" dirty="0"/>
          </a:p>
          <a:p>
            <a:pPr marL="0" indent="0">
              <a:buNone/>
            </a:pPr>
            <a:r>
              <a:rPr lang="en-US" sz="1800" dirty="0"/>
              <a:t>The following is incorrect syntax for accessing a member of the structure:</a:t>
            </a:r>
          </a:p>
          <a:p>
            <a:pPr marL="0" indent="0">
              <a:buNone/>
            </a:pPr>
            <a:r>
              <a:rPr lang="en-US" sz="1800" dirty="0"/>
              <a:t>	</a:t>
            </a:r>
            <a:r>
              <a:rPr lang="en-US" sz="1800" dirty="0">
                <a:solidFill>
                  <a:srgbClr val="FF0000"/>
                </a:solidFill>
                <a:latin typeface="Courier New" panose="02070309020205020404" pitchFamily="49" charset="0"/>
                <a:cs typeface="Courier New" panose="02070309020205020404" pitchFamily="49" charset="0"/>
              </a:rPr>
              <a:t>*</a:t>
            </a:r>
            <a:r>
              <a:rPr lang="en-US" sz="1800" dirty="0" err="1">
                <a:solidFill>
                  <a:srgbClr val="FF0000"/>
                </a:solidFill>
                <a:latin typeface="Courier New" panose="02070309020205020404" pitchFamily="49" charset="0"/>
                <a:cs typeface="Courier New" panose="02070309020205020404" pitchFamily="49" charset="0"/>
              </a:rPr>
              <a:t>address_pointer.house_number</a:t>
            </a:r>
            <a:r>
              <a:rPr lang="en-US" sz="1800" dirty="0">
                <a:solidFill>
                  <a:srgbClr val="FF0000"/>
                </a:solidFill>
                <a:latin typeface="Courier New" panose="02070309020205020404" pitchFamily="49" charset="0"/>
                <a:cs typeface="Courier New" panose="02070309020205020404" pitchFamily="49" charset="0"/>
              </a:rPr>
              <a:t> = 1600; // Error</a:t>
            </a:r>
          </a:p>
          <a:p>
            <a:pPr marL="0" indent="0">
              <a:buNone/>
            </a:pPr>
            <a:r>
              <a:rPr lang="en-US" sz="1800" dirty="0"/>
              <a:t>…because the dot operator has a higher precedence than the * operator. That is, the compiler thinks that you mean </a:t>
            </a:r>
            <a:r>
              <a:rPr lang="en-US" sz="1800" dirty="0" err="1">
                <a:latin typeface="Courier New" panose="02070309020205020404" pitchFamily="49" charset="0"/>
                <a:cs typeface="Courier New" panose="02070309020205020404" pitchFamily="49" charset="0"/>
              </a:rPr>
              <a:t>house_number</a:t>
            </a:r>
            <a:r>
              <a:rPr lang="en-US" sz="1800" dirty="0"/>
              <a:t> is itself a pointer: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a:t>
            </a:r>
            <a:r>
              <a:rPr lang="en-US" sz="1800" dirty="0" err="1">
                <a:solidFill>
                  <a:srgbClr val="FF0000"/>
                </a:solidFill>
                <a:latin typeface="Courier New" panose="02070309020205020404" pitchFamily="49" charset="0"/>
                <a:cs typeface="Courier New" panose="02070309020205020404" pitchFamily="49" charset="0"/>
              </a:rPr>
              <a:t>address_pointer.house_number</a:t>
            </a:r>
            <a:r>
              <a:rPr lang="en-US" sz="1800" dirty="0">
                <a:solidFill>
                  <a:srgbClr val="FF0000"/>
                </a:solidFill>
                <a:latin typeface="Courier New" panose="02070309020205020404" pitchFamily="49" charset="0"/>
                <a:cs typeface="Courier New" panose="02070309020205020404" pitchFamily="49" charset="0"/>
              </a:rPr>
              <a:t>) = 1600; // Error</a:t>
            </a:r>
          </a:p>
          <a:p>
            <a:pPr marL="0" indent="0">
              <a:buNone/>
            </a:pPr>
            <a:endParaRPr lang="en-US" sz="1800" dirty="0">
              <a:solidFill>
                <a:srgbClr val="FF0000"/>
              </a:solidFill>
            </a:endParaRPr>
          </a:p>
          <a:p>
            <a:pPr marL="0" indent="0">
              <a:buNone/>
            </a:pPr>
            <a:r>
              <a:rPr lang="en-US" sz="1800" dirty="0"/>
              <a:t>Instead, you must first apply the * operator, then the dot: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address_pointer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house_number</a:t>
            </a:r>
            <a:r>
              <a:rPr lang="en-US" sz="1800" dirty="0">
                <a:latin typeface="Courier New" panose="02070309020205020404" pitchFamily="49" charset="0"/>
                <a:cs typeface="Courier New" panose="02070309020205020404" pitchFamily="49" charset="0"/>
              </a:rPr>
              <a:t> = 1600; // OK</a:t>
            </a:r>
          </a:p>
          <a:p>
            <a:pPr marL="0" indent="0">
              <a:buNone/>
            </a:pPr>
            <a:endParaRPr lang="en-US" sz="1800" dirty="0"/>
          </a:p>
          <a:p>
            <a:pPr marL="0" indent="0">
              <a:buNone/>
            </a:pPr>
            <a:r>
              <a:rPr lang="en-US" sz="1800" dirty="0"/>
              <a:t>Because this is such a common situation, an arrow operator </a:t>
            </a:r>
            <a:r>
              <a:rPr lang="en-US" b="1" dirty="0">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 </a:t>
            </a:r>
            <a:r>
              <a:rPr lang="en-US" sz="1800" dirty="0"/>
              <a:t>exists to show </a:t>
            </a: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a:t>member access via a pointer:</a:t>
            </a:r>
          </a:p>
          <a:p>
            <a:pPr marL="0" indent="0">
              <a:buNone/>
            </a:pPr>
            <a:endParaRPr lang="en-US" sz="1800" dirty="0"/>
          </a:p>
          <a:p>
            <a:pPr marL="0" indent="0">
              <a:buNone/>
            </a:pPr>
            <a:r>
              <a:rPr lang="en-US" sz="1800" b="1" u="sng" dirty="0" err="1">
                <a:solidFill>
                  <a:srgbClr val="00B050"/>
                </a:solidFill>
                <a:latin typeface="Courier New" panose="02070309020205020404" pitchFamily="49" charset="0"/>
                <a:cs typeface="Courier New" panose="02070309020205020404" pitchFamily="49" charset="0"/>
              </a:rPr>
              <a:t>address_pointer</a:t>
            </a:r>
            <a:r>
              <a:rPr lang="en-US" sz="1800" b="1" u="sng" dirty="0">
                <a:solidFill>
                  <a:srgbClr val="00B050"/>
                </a:solidFill>
                <a:latin typeface="Courier New" panose="02070309020205020404" pitchFamily="49" charset="0"/>
                <a:cs typeface="Courier New" panose="02070309020205020404" pitchFamily="49" charset="0"/>
              </a:rPr>
              <a:t>-&gt;</a:t>
            </a:r>
            <a:r>
              <a:rPr lang="en-US" sz="1800" b="1" u="sng" dirty="0" err="1">
                <a:solidFill>
                  <a:srgbClr val="00B050"/>
                </a:solidFill>
                <a:latin typeface="Courier New" panose="02070309020205020404" pitchFamily="49" charset="0"/>
                <a:cs typeface="Courier New" panose="02070309020205020404" pitchFamily="49" charset="0"/>
              </a:rPr>
              <a:t>house_number</a:t>
            </a:r>
            <a:r>
              <a:rPr lang="en-US" sz="1800" b="1" u="sng" dirty="0">
                <a:solidFill>
                  <a:srgbClr val="00B050"/>
                </a:solidFill>
                <a:latin typeface="Courier New" panose="02070309020205020404" pitchFamily="49" charset="0"/>
                <a:cs typeface="Courier New" panose="02070309020205020404" pitchFamily="49" charset="0"/>
              </a:rPr>
              <a:t> = 1600; // OK – use this</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3477146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a StreetAddress rectangle structure for accounting, and 2 Employee rectangles.  Each of the employee rectangles has a member pointer rectangle &quot;office&quot; that points back to the accounting Streetaddress struct."/>
          <p:cNvPicPr>
            <a:picLocks noChangeAspect="1"/>
          </p:cNvPicPr>
          <p:nvPr/>
        </p:nvPicPr>
        <p:blipFill>
          <a:blip r:embed="rId2"/>
          <a:stretch>
            <a:fillRect/>
          </a:stretch>
        </p:blipFill>
        <p:spPr>
          <a:xfrm>
            <a:off x="4945385" y="2093843"/>
            <a:ext cx="4122416" cy="3595491"/>
          </a:xfrm>
          <a:prstGeom prst="rect">
            <a:avLst/>
          </a:prstGeom>
        </p:spPr>
      </p:pic>
      <p:sp>
        <p:nvSpPr>
          <p:cNvPr id="2" name="Title 1"/>
          <p:cNvSpPr>
            <a:spLocks noGrp="1"/>
          </p:cNvSpPr>
          <p:nvPr>
            <p:ph type="title"/>
          </p:nvPr>
        </p:nvSpPr>
        <p:spPr/>
        <p:txBody>
          <a:bodyPr/>
          <a:lstStyle/>
          <a:p>
            <a:r>
              <a:rPr lang="en-US" b="0" dirty="0"/>
              <a:t>Structures with Pointer Members</a:t>
            </a:r>
            <a:endParaRPr lang="en-US" dirty="0"/>
          </a:p>
        </p:txBody>
      </p:sp>
      <p:sp>
        <p:nvSpPr>
          <p:cNvPr id="3" name="Content Placeholder 2"/>
          <p:cNvSpPr>
            <a:spLocks noGrp="1"/>
          </p:cNvSpPr>
          <p:nvPr>
            <p:ph idx="1"/>
          </p:nvPr>
        </p:nvSpPr>
        <p:spPr>
          <a:xfrm>
            <a:off x="407096" y="1026881"/>
            <a:ext cx="8229600" cy="4525962"/>
          </a:xfrm>
        </p:spPr>
        <p:txBody>
          <a:bodyPr/>
          <a:lstStyle/>
          <a:p>
            <a:pPr marL="0" indent="0">
              <a:buNone/>
            </a:pPr>
            <a:r>
              <a:rPr lang="en-US" sz="1600" dirty="0"/>
              <a:t>Structures may need to contain pointer members.  For example,</a:t>
            </a:r>
          </a:p>
          <a:p>
            <a:pPr marL="0" indent="0">
              <a:buNone/>
            </a:pPr>
            <a:r>
              <a:rPr lang="en-US" sz="1800" b="1" dirty="0" err="1">
                <a:latin typeface="Courier New" panose="02070309020205020404" pitchFamily="49" charset="0"/>
                <a:cs typeface="Courier New" panose="02070309020205020404" pitchFamily="49" charset="0"/>
              </a:rPr>
              <a:t>struct</a:t>
            </a:r>
            <a:r>
              <a:rPr lang="en-US" sz="1800" b="1" dirty="0">
                <a:latin typeface="Courier New" panose="02070309020205020404" pitchFamily="49" charset="0"/>
                <a:cs typeface="Courier New" panose="02070309020205020404" pitchFamily="49" charset="0"/>
              </a:rPr>
              <a:t> Employee</a:t>
            </a:r>
          </a:p>
          <a:p>
            <a:pPr marL="0" indent="0">
              <a:buNone/>
            </a:pP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string name;</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StreetAddress</a:t>
            </a:r>
            <a:r>
              <a:rPr lang="en-US" sz="1800" b="1" dirty="0">
                <a:latin typeface="Courier New" panose="02070309020205020404" pitchFamily="49" charset="0"/>
                <a:cs typeface="Courier New" panose="02070309020205020404" pitchFamily="49" charset="0"/>
              </a:rPr>
              <a:t>* office;</a:t>
            </a:r>
          </a:p>
          <a:p>
            <a:pPr marL="0" indent="0">
              <a:buNone/>
            </a:pP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defining 2 accounting employees:</a:t>
            </a:r>
          </a:p>
          <a:p>
            <a:pPr marL="0" indent="0">
              <a:buNone/>
            </a:pPr>
            <a:r>
              <a:rPr lang="en-US" sz="1800" b="1" dirty="0" err="1">
                <a:latin typeface="Courier New" panose="02070309020205020404" pitchFamily="49" charset="0"/>
                <a:cs typeface="Courier New" panose="02070309020205020404" pitchFamily="49" charset="0"/>
              </a:rPr>
              <a:t>StreetAddress</a:t>
            </a:r>
            <a:r>
              <a:rPr lang="en-US" sz="1800" b="1" dirty="0">
                <a:latin typeface="Courier New" panose="02070309020205020404" pitchFamily="49" charset="0"/>
                <a:cs typeface="Courier New" panose="02070309020205020404" pitchFamily="49" charset="0"/>
              </a:rPr>
              <a:t> accounting;</a:t>
            </a:r>
          </a:p>
          <a:p>
            <a:pPr marL="0" indent="0">
              <a:buNone/>
            </a:pPr>
            <a:r>
              <a:rPr lang="en-US" sz="1800" b="1" dirty="0" err="1">
                <a:latin typeface="Courier New" panose="02070309020205020404" pitchFamily="49" charset="0"/>
                <a:cs typeface="Courier New" panose="02070309020205020404" pitchFamily="49" charset="0"/>
              </a:rPr>
              <a:t>accounting.house_number</a:t>
            </a:r>
            <a:r>
              <a:rPr lang="en-US" sz="1800" b="1" dirty="0">
                <a:latin typeface="Courier New" panose="02070309020205020404" pitchFamily="49" charset="0"/>
                <a:cs typeface="Courier New" panose="02070309020205020404" pitchFamily="49" charset="0"/>
              </a:rPr>
              <a:t> = 1729;</a:t>
            </a:r>
          </a:p>
          <a:p>
            <a:pPr marL="0" indent="0">
              <a:buNone/>
            </a:pPr>
            <a:r>
              <a:rPr lang="en-US" sz="1800" b="1" dirty="0" err="1">
                <a:latin typeface="Courier New" panose="02070309020205020404" pitchFamily="49" charset="0"/>
                <a:cs typeface="Courier New" panose="02070309020205020404" pitchFamily="49" charset="0"/>
              </a:rPr>
              <a:t>accounting.street_name</a:t>
            </a:r>
            <a:r>
              <a:rPr lang="en-US" sz="1800" b="1" dirty="0">
                <a:latin typeface="Courier New" panose="02070309020205020404" pitchFamily="49" charset="0"/>
                <a:cs typeface="Courier New" panose="02070309020205020404" pitchFamily="49" charset="0"/>
              </a:rPr>
              <a:t> = "Park Avenue";</a:t>
            </a:r>
          </a:p>
          <a:p>
            <a:pPr marL="0" indent="0">
              <a:buNone/>
            </a:pP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Employee harry;</a:t>
            </a:r>
          </a:p>
          <a:p>
            <a:pPr marL="0" indent="0">
              <a:buNone/>
            </a:pPr>
            <a:r>
              <a:rPr lang="en-US" sz="1800" b="1" dirty="0">
                <a:latin typeface="Courier New" panose="02070309020205020404" pitchFamily="49" charset="0"/>
                <a:cs typeface="Courier New" panose="02070309020205020404" pitchFamily="49" charset="0"/>
              </a:rPr>
              <a:t>harry.name = "Smith, Harry";</a:t>
            </a:r>
          </a:p>
          <a:p>
            <a:pPr marL="0" indent="0">
              <a:buNone/>
            </a:pPr>
            <a:r>
              <a:rPr lang="en-US" sz="1800" b="1" dirty="0" err="1">
                <a:latin typeface="Courier New" panose="02070309020205020404" pitchFamily="49" charset="0"/>
                <a:cs typeface="Courier New" panose="02070309020205020404" pitchFamily="49" charset="0"/>
              </a:rPr>
              <a:t>harry.office</a:t>
            </a:r>
            <a:r>
              <a:rPr lang="en-US" sz="1800" b="1" dirty="0">
                <a:latin typeface="Courier New" panose="02070309020205020404" pitchFamily="49" charset="0"/>
                <a:cs typeface="Courier New" panose="02070309020205020404" pitchFamily="49" charset="0"/>
              </a:rPr>
              <a:t> = &amp;accounting; </a:t>
            </a:r>
          </a:p>
          <a:p>
            <a:pPr marL="0" indent="0">
              <a:buNone/>
            </a:pPr>
            <a:r>
              <a:rPr lang="en-US" sz="1800" b="1" dirty="0">
                <a:latin typeface="Courier New" panose="02070309020205020404" pitchFamily="49" charset="0"/>
                <a:cs typeface="Courier New" panose="02070309020205020404" pitchFamily="49" charset="0"/>
              </a:rPr>
              <a:t>Employee sally;</a:t>
            </a:r>
          </a:p>
          <a:p>
            <a:pPr marL="0" indent="0">
              <a:buNone/>
            </a:pPr>
            <a:r>
              <a:rPr lang="en-US" sz="1800" b="1" dirty="0">
                <a:latin typeface="Courier New" panose="02070309020205020404" pitchFamily="49" charset="0"/>
                <a:cs typeface="Courier New" panose="02070309020205020404" pitchFamily="49" charset="0"/>
              </a:rPr>
              <a:t>sally.name = "Lee, Sally";</a:t>
            </a:r>
          </a:p>
          <a:p>
            <a:pPr marL="0" indent="0">
              <a:buNone/>
            </a:pPr>
            <a:r>
              <a:rPr lang="en-US" sz="1800" b="1" dirty="0" err="1">
                <a:latin typeface="Courier New" panose="02070309020205020404" pitchFamily="49" charset="0"/>
                <a:cs typeface="Courier New" panose="02070309020205020404" pitchFamily="49" charset="0"/>
              </a:rPr>
              <a:t>sally.office</a:t>
            </a:r>
            <a:r>
              <a:rPr lang="en-US" sz="1800" b="1" dirty="0">
                <a:latin typeface="Courier New" panose="02070309020205020404" pitchFamily="49" charset="0"/>
                <a:cs typeface="Courier New" panose="02070309020205020404" pitchFamily="49" charset="0"/>
              </a:rPr>
              <a:t> = &amp;accounting;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0450072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36696" cy="533400"/>
          </a:xfrm>
        </p:spPr>
        <p:txBody>
          <a:bodyPr/>
          <a:lstStyle/>
          <a:p>
            <a:r>
              <a:rPr lang="en-US" dirty="0"/>
              <a:t>Structures and Pointers: Complete Code Example, Part 1</a:t>
            </a:r>
          </a:p>
        </p:txBody>
      </p:sp>
      <p:sp>
        <p:nvSpPr>
          <p:cNvPr id="3" name="Content Placeholder 2"/>
          <p:cNvSpPr>
            <a:spLocks noGrp="1"/>
          </p:cNvSpPr>
          <p:nvPr>
            <p:ph idx="1"/>
          </p:nvPr>
        </p:nvSpPr>
        <p:spPr>
          <a:xfrm>
            <a:off x="407096" y="788342"/>
            <a:ext cx="8660704" cy="4525962"/>
          </a:xfrm>
        </p:spPr>
        <p:txBody>
          <a:bodyPr/>
          <a:lstStyle/>
          <a:p>
            <a:pPr marL="0"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sec08/streets2.cpp</a:t>
            </a:r>
          </a:p>
          <a:p>
            <a:pPr marL="0" indent="0">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iostream</a:t>
            </a:r>
            <a:r>
              <a:rPr lang="en-US" sz="1600" b="1" dirty="0">
                <a:latin typeface="Courier New" panose="02070309020205020404" pitchFamily="49" charset="0"/>
                <a:cs typeface="Courier New" panose="02070309020205020404" pitchFamily="49" charset="0"/>
              </a:rPr>
              <a:t>&gt;</a:t>
            </a:r>
          </a:p>
          <a:p>
            <a:pPr marL="0" indent="0">
              <a:buNone/>
            </a:pPr>
            <a:r>
              <a:rPr lang="en-US" sz="1600" b="1" dirty="0">
                <a:latin typeface="Courier New" panose="02070309020205020404" pitchFamily="49" charset="0"/>
                <a:cs typeface="Courier New" panose="02070309020205020404" pitchFamily="49" charset="0"/>
              </a:rPr>
              <a:t>#include &lt;string&gt;</a:t>
            </a:r>
          </a:p>
          <a:p>
            <a:pPr marL="0" indent="0">
              <a:buNone/>
            </a:pPr>
            <a:r>
              <a:rPr lang="en-US" sz="1600" b="1" dirty="0">
                <a:latin typeface="Courier New" panose="02070309020205020404" pitchFamily="49" charset="0"/>
                <a:cs typeface="Courier New" panose="02070309020205020404" pitchFamily="49" charset="0"/>
              </a:rPr>
              <a:t>using namespace </a:t>
            </a:r>
            <a:r>
              <a:rPr lang="en-US" sz="1600" b="1" dirty="0" err="1">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struct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StreetAddress</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house_number</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string </a:t>
            </a:r>
            <a:r>
              <a:rPr lang="en-US" sz="1600" b="1" dirty="0" err="1">
                <a:latin typeface="Courier New" panose="02070309020205020404" pitchFamily="49" charset="0"/>
                <a:cs typeface="Courier New" panose="02070309020205020404" pitchFamily="49" charset="0"/>
              </a:rPr>
              <a:t>street_name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struct</a:t>
            </a:r>
            <a:r>
              <a:rPr lang="en-US" sz="1600" b="1" dirty="0">
                <a:latin typeface="Courier New" panose="02070309020205020404" pitchFamily="49" charset="0"/>
                <a:cs typeface="Courier New" panose="02070309020205020404" pitchFamily="49" charset="0"/>
              </a:rPr>
              <a:t> Employee</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string name;</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office;</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print_address</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address)</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address.house_number</a:t>
            </a:r>
            <a:r>
              <a:rPr lang="en-US" sz="1600" b="1" dirty="0">
                <a:latin typeface="Courier New" panose="02070309020205020404" pitchFamily="49" charset="0"/>
                <a:cs typeface="Courier New" panose="02070309020205020404" pitchFamily="49" charset="0"/>
              </a:rPr>
              <a:t> &lt;&lt; " " &lt;&lt; </a:t>
            </a:r>
            <a:r>
              <a:rPr lang="en-US" sz="1600" b="1" dirty="0" err="1">
                <a:latin typeface="Courier New" panose="02070309020205020404" pitchFamily="49" charset="0"/>
                <a:cs typeface="Courier New" panose="02070309020205020404" pitchFamily="49" charset="0"/>
              </a:rPr>
              <a:t>address.street_name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0912600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36696" cy="533400"/>
          </a:xfrm>
        </p:spPr>
        <p:txBody>
          <a:bodyPr/>
          <a:lstStyle/>
          <a:p>
            <a:r>
              <a:rPr lang="en-US" dirty="0"/>
              <a:t>Structures and Pointers: Complete Code Example, Part 2</a:t>
            </a:r>
          </a:p>
        </p:txBody>
      </p:sp>
      <p:sp>
        <p:nvSpPr>
          <p:cNvPr id="3" name="Content Placeholder 2"/>
          <p:cNvSpPr>
            <a:spLocks noGrp="1"/>
          </p:cNvSpPr>
          <p:nvPr>
            <p:ph idx="1"/>
          </p:nvPr>
        </p:nvSpPr>
        <p:spPr>
          <a:xfrm>
            <a:off x="407096" y="881106"/>
            <a:ext cx="8229600" cy="5443493"/>
          </a:xfrm>
        </p:spPr>
        <p:txBody>
          <a:bodyPr/>
          <a:lstStyle/>
          <a:p>
            <a:pPr marL="0" indent="0">
              <a:buNone/>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print_employee</a:t>
            </a:r>
            <a:r>
              <a:rPr lang="en-US" sz="1600" b="1" dirty="0">
                <a:latin typeface="Courier New" panose="02070309020205020404" pitchFamily="49" charset="0"/>
                <a:cs typeface="Courier New" panose="02070309020205020404" pitchFamily="49" charset="0"/>
              </a:rPr>
              <a:t>(Employee e)</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e.name &lt;&lt; " working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print_address</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e.office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 dynamically allocated structure"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address_pointer</a:t>
            </a:r>
            <a:r>
              <a:rPr lang="en-US" sz="1600" b="1" dirty="0">
                <a:latin typeface="Courier New" panose="02070309020205020404" pitchFamily="49" charset="0"/>
                <a:cs typeface="Courier New" panose="02070309020205020404" pitchFamily="49" charset="0"/>
              </a:rPr>
              <a:t> = new </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address_pointer</a:t>
            </a:r>
            <a:r>
              <a:rPr lang="en-US" sz="1600" b="1" dirty="0">
                <a:latin typeface="Courier New" panose="02070309020205020404" pitchFamily="49" charset="0"/>
                <a:cs typeface="Courier New" panose="02070309020205020404" pitchFamily="49" charset="0"/>
              </a:rPr>
              <a:t>-&gt;</a:t>
            </a:r>
            <a:r>
              <a:rPr lang="en-US" sz="1600" b="1" dirty="0" err="1">
                <a:latin typeface="Courier New" panose="02070309020205020404" pitchFamily="49" charset="0"/>
                <a:cs typeface="Courier New" panose="02070309020205020404" pitchFamily="49" charset="0"/>
              </a:rPr>
              <a:t>house_number</a:t>
            </a:r>
            <a:r>
              <a:rPr lang="en-US" sz="1600" b="1" dirty="0">
                <a:latin typeface="Courier New" panose="02070309020205020404" pitchFamily="49" charset="0"/>
                <a:cs typeface="Courier New" panose="02070309020205020404" pitchFamily="49" charset="0"/>
              </a:rPr>
              <a:t> = 1600;</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address_pointer</a:t>
            </a:r>
            <a:r>
              <a:rPr lang="en-US" sz="1600" b="1" dirty="0">
                <a:latin typeface="Courier New" panose="02070309020205020404" pitchFamily="49" charset="0"/>
                <a:cs typeface="Courier New" panose="02070309020205020404" pitchFamily="49" charset="0"/>
              </a:rPr>
              <a:t>-&gt;</a:t>
            </a:r>
            <a:r>
              <a:rPr lang="en-US" sz="1600" b="1" dirty="0" err="1">
                <a:latin typeface="Courier New" panose="02070309020205020404" pitchFamily="49" charset="0"/>
                <a:cs typeface="Courier New" panose="02070309020205020404" pitchFamily="49" charset="0"/>
              </a:rPr>
              <a:t>street_name</a:t>
            </a:r>
            <a:r>
              <a:rPr lang="en-US" sz="1600" b="1" dirty="0">
                <a:latin typeface="Courier New" panose="02070309020205020404" pitchFamily="49" charset="0"/>
                <a:cs typeface="Courier New" panose="02070309020205020404" pitchFamily="49" charset="0"/>
              </a:rPr>
              <a:t> = "Pennsylvania Avenue";</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print_address</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address_pointer</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delete </a:t>
            </a:r>
            <a:r>
              <a:rPr lang="en-US" sz="1600" b="1" dirty="0" err="1">
                <a:latin typeface="Courier New" panose="02070309020205020404" pitchFamily="49" charset="0"/>
                <a:cs typeface="Courier New" panose="02070309020205020404" pitchFamily="49" charset="0"/>
              </a:rPr>
              <a:t>address_pointer</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 &lt;&lt; "Two employees in the same office"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 accounting;</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accounting.house_number</a:t>
            </a:r>
            <a:r>
              <a:rPr lang="en-US" sz="1600" b="1" dirty="0">
                <a:latin typeface="Courier New" panose="02070309020205020404" pitchFamily="49" charset="0"/>
                <a:cs typeface="Courier New" panose="02070309020205020404" pitchFamily="49" charset="0"/>
              </a:rPr>
              <a:t> = 1729;</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accounting.street_name</a:t>
            </a:r>
            <a:r>
              <a:rPr lang="en-US" sz="1600" b="1" dirty="0">
                <a:latin typeface="Courier New" panose="02070309020205020404" pitchFamily="49" charset="0"/>
                <a:cs typeface="Courier New" panose="02070309020205020404" pitchFamily="49" charset="0"/>
              </a:rPr>
              <a:t> = "Park Avenue";</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4668745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36696" cy="533400"/>
          </a:xfrm>
        </p:spPr>
        <p:txBody>
          <a:bodyPr/>
          <a:lstStyle/>
          <a:p>
            <a:r>
              <a:rPr lang="en-US" dirty="0"/>
              <a:t>Structures and Pointers: Complete Code Example, Part 3</a:t>
            </a:r>
          </a:p>
        </p:txBody>
      </p:sp>
      <p:sp>
        <p:nvSpPr>
          <p:cNvPr id="3" name="Content Placeholder 2"/>
          <p:cNvSpPr>
            <a:spLocks noGrp="1"/>
          </p:cNvSpPr>
          <p:nvPr>
            <p:ph idx="1"/>
          </p:nvPr>
        </p:nvSpPr>
        <p:spPr>
          <a:xfrm>
            <a:off x="407096" y="881106"/>
            <a:ext cx="8229600" cy="5443493"/>
          </a:xfrm>
        </p:spPr>
        <p:txBody>
          <a:bodyPr/>
          <a:lstStyle/>
          <a:p>
            <a:pPr marL="0" indent="0">
              <a:buNone/>
            </a:pPr>
            <a:r>
              <a:rPr lang="en-US" sz="1600" b="1" dirty="0">
                <a:latin typeface="Courier New" panose="02070309020205020404" pitchFamily="49" charset="0"/>
                <a:cs typeface="Courier New" panose="02070309020205020404" pitchFamily="49" charset="0"/>
              </a:rPr>
              <a:t>   Employee harry;</a:t>
            </a:r>
          </a:p>
          <a:p>
            <a:pPr marL="0" indent="0">
              <a:buNone/>
            </a:pPr>
            <a:r>
              <a:rPr lang="en-US" sz="1600" b="1" dirty="0">
                <a:latin typeface="Courier New" panose="02070309020205020404" pitchFamily="49" charset="0"/>
                <a:cs typeface="Courier New" panose="02070309020205020404" pitchFamily="49" charset="0"/>
              </a:rPr>
              <a:t>   harry.name = "Smith, Harry";</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harry.office</a:t>
            </a:r>
            <a:r>
              <a:rPr lang="en-US" sz="1600" b="1" dirty="0">
                <a:latin typeface="Courier New" panose="02070309020205020404" pitchFamily="49" charset="0"/>
                <a:cs typeface="Courier New" panose="02070309020205020404" pitchFamily="49" charset="0"/>
              </a:rPr>
              <a:t> = &amp;accounting;</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Employee sally;</a:t>
            </a:r>
          </a:p>
          <a:p>
            <a:pPr marL="0" indent="0">
              <a:buNone/>
            </a:pPr>
            <a:r>
              <a:rPr lang="en-US" sz="1600" b="1" dirty="0">
                <a:latin typeface="Courier New" panose="02070309020205020404" pitchFamily="49" charset="0"/>
                <a:cs typeface="Courier New" panose="02070309020205020404" pitchFamily="49" charset="0"/>
              </a:rPr>
              <a:t>   sally.name = "Lee, Sally";</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sally.office</a:t>
            </a:r>
            <a:r>
              <a:rPr lang="en-US" sz="1600" b="1" dirty="0">
                <a:latin typeface="Courier New" panose="02070309020205020404" pitchFamily="49" charset="0"/>
                <a:cs typeface="Courier New" panose="02070309020205020404" pitchFamily="49" charset="0"/>
              </a:rPr>
              <a:t> = &amp;accounting;</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"harry: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print_employee</a:t>
            </a:r>
            <a:r>
              <a:rPr lang="en-US" sz="1600" b="1" dirty="0">
                <a:latin typeface="Courier New" panose="02070309020205020404" pitchFamily="49" charset="0"/>
                <a:cs typeface="Courier New" panose="02070309020205020404" pitchFamily="49" charset="0"/>
              </a:rPr>
              <a:t>(harry);</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"sally: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print_employee</a:t>
            </a:r>
            <a:r>
              <a:rPr lang="en-US" sz="1600" b="1" dirty="0">
                <a:latin typeface="Courier New" panose="02070309020205020404" pitchFamily="49" charset="0"/>
                <a:cs typeface="Courier New" panose="02070309020205020404" pitchFamily="49" charset="0"/>
              </a:rPr>
              <a:t>(sally);</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0236202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36696" cy="533400"/>
          </a:xfrm>
        </p:spPr>
        <p:txBody>
          <a:bodyPr/>
          <a:lstStyle/>
          <a:p>
            <a:r>
              <a:rPr lang="en-US" dirty="0"/>
              <a:t>Structures and Pointers: Complete Code Example, Part 4</a:t>
            </a:r>
          </a:p>
        </p:txBody>
      </p:sp>
      <p:sp>
        <p:nvSpPr>
          <p:cNvPr id="3" name="Content Placeholder 2"/>
          <p:cNvSpPr>
            <a:spLocks noGrp="1"/>
          </p:cNvSpPr>
          <p:nvPr>
            <p:ph idx="1"/>
          </p:nvPr>
        </p:nvSpPr>
        <p:spPr>
          <a:xfrm>
            <a:off x="407096" y="881106"/>
            <a:ext cx="8229600" cy="5443493"/>
          </a:xfrm>
        </p:spPr>
        <p:txBody>
          <a:bodyPr/>
          <a:lstStyle/>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"After accounting office move"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accounting.house_number</a:t>
            </a:r>
            <a:r>
              <a:rPr lang="en-US" sz="1600" b="1" dirty="0">
                <a:latin typeface="Courier New" panose="02070309020205020404" pitchFamily="49" charset="0"/>
                <a:cs typeface="Courier New" panose="02070309020205020404" pitchFamily="49" charset="0"/>
              </a:rPr>
              <a:t> = 1720;</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"harry: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print_employee</a:t>
            </a:r>
            <a:r>
              <a:rPr lang="en-US" sz="1600" b="1" dirty="0">
                <a:latin typeface="Courier New" panose="02070309020205020404" pitchFamily="49" charset="0"/>
                <a:cs typeface="Courier New" panose="02070309020205020404" pitchFamily="49" charset="0"/>
              </a:rPr>
              <a:t>(harry);</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"sally: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print_employee</a:t>
            </a:r>
            <a:r>
              <a:rPr lang="en-US" sz="1600" b="1" dirty="0">
                <a:latin typeface="Courier New" panose="02070309020205020404" pitchFamily="49" charset="0"/>
                <a:cs typeface="Courier New" panose="02070309020205020404" pitchFamily="49" charset="0"/>
              </a:rPr>
              <a:t>(sally);</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return 0;</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1975914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36696" cy="533400"/>
          </a:xfrm>
        </p:spPr>
        <p:txBody>
          <a:bodyPr/>
          <a:lstStyle/>
          <a:p>
            <a:r>
              <a:rPr lang="en-US" dirty="0"/>
              <a:t>Smart “</a:t>
            </a:r>
            <a:r>
              <a:rPr lang="en-US" dirty="0">
                <a:latin typeface="Courier New" panose="02070309020205020404" pitchFamily="49" charset="0"/>
                <a:cs typeface="Courier New" panose="02070309020205020404" pitchFamily="49" charset="0"/>
              </a:rPr>
              <a:t>shared</a:t>
            </a:r>
            <a:r>
              <a:rPr lang="en-US" dirty="0"/>
              <a:t>” Pointers (C++ 11 and Later)</a:t>
            </a:r>
          </a:p>
        </p:txBody>
      </p:sp>
      <p:sp>
        <p:nvSpPr>
          <p:cNvPr id="3" name="Content Placeholder 2"/>
          <p:cNvSpPr>
            <a:spLocks noGrp="1"/>
          </p:cNvSpPr>
          <p:nvPr>
            <p:ph idx="1"/>
          </p:nvPr>
        </p:nvSpPr>
        <p:spPr>
          <a:xfrm>
            <a:off x="407096" y="881107"/>
            <a:ext cx="8551374" cy="4525962"/>
          </a:xfrm>
        </p:spPr>
        <p:txBody>
          <a:bodyPr/>
          <a:lstStyle/>
          <a:p>
            <a:pPr marL="0" indent="0">
              <a:buNone/>
            </a:pPr>
            <a:r>
              <a:rPr lang="en-US" dirty="0">
                <a:cs typeface="Courier New" panose="02070309020205020404" pitchFamily="49" charset="0"/>
              </a:rPr>
              <a:t>C++ 11 introduced a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&lt;&gt; </a:t>
            </a:r>
            <a:r>
              <a:rPr lang="en-US" dirty="0">
                <a:cs typeface="Courier New" panose="02070309020205020404" pitchFamily="49" charset="0"/>
              </a:rPr>
              <a:t>type that automatically reclaims memory that is no longer used. For example, </a:t>
            </a:r>
          </a:p>
          <a:p>
            <a:pPr marL="0" indent="0">
              <a:buNone/>
            </a:pPr>
            <a:r>
              <a:rPr lang="en-US" sz="1600" b="1" dirty="0" err="1">
                <a:latin typeface="Courier New" panose="02070309020205020404" pitchFamily="49" charset="0"/>
                <a:cs typeface="Courier New" panose="02070309020205020404" pitchFamily="49" charset="0"/>
              </a:rPr>
              <a:t>shared_ptr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&gt; accounting(new </a:t>
            </a:r>
            <a:r>
              <a:rPr lang="en-US" sz="1600" b="1" dirty="0" err="1">
                <a:latin typeface="Courier New" panose="02070309020205020404" pitchFamily="49" charset="0"/>
                <a:cs typeface="Courier New" panose="02070309020205020404" pitchFamily="49" charset="0"/>
              </a:rPr>
              <a:t>StreetAddress</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accounting-&gt;</a:t>
            </a:r>
            <a:r>
              <a:rPr lang="en-US" sz="1600" b="1" dirty="0" err="1">
                <a:latin typeface="Courier New" panose="02070309020205020404" pitchFamily="49" charset="0"/>
                <a:cs typeface="Courier New" panose="02070309020205020404" pitchFamily="49" charset="0"/>
              </a:rPr>
              <a:t>house_number</a:t>
            </a:r>
            <a:r>
              <a:rPr lang="en-US" sz="1600" b="1" dirty="0">
                <a:latin typeface="Courier New" panose="02070309020205020404" pitchFamily="49" charset="0"/>
                <a:cs typeface="Courier New" panose="02070309020205020404" pitchFamily="49" charset="0"/>
              </a:rPr>
              <a:t> = 1729;</a:t>
            </a:r>
          </a:p>
          <a:p>
            <a:pPr marL="0" indent="0">
              <a:buNone/>
            </a:pPr>
            <a:r>
              <a:rPr lang="en-US" sz="1600" b="1" dirty="0">
                <a:latin typeface="Courier New" panose="02070309020205020404" pitchFamily="49" charset="0"/>
                <a:cs typeface="Courier New" panose="02070309020205020404" pitchFamily="49" charset="0"/>
              </a:rPr>
              <a:t>accounting-&gt;</a:t>
            </a:r>
            <a:r>
              <a:rPr lang="en-US" sz="1600" b="1" dirty="0" err="1">
                <a:latin typeface="Courier New" panose="02070309020205020404" pitchFamily="49" charset="0"/>
                <a:cs typeface="Courier New" panose="02070309020205020404" pitchFamily="49" charset="0"/>
              </a:rPr>
              <a:t>street_name</a:t>
            </a:r>
            <a:r>
              <a:rPr lang="en-US" sz="1600" b="1" dirty="0">
                <a:latin typeface="Courier New" panose="02070309020205020404" pitchFamily="49" charset="0"/>
                <a:cs typeface="Courier New" panose="02070309020205020404" pitchFamily="49" charset="0"/>
              </a:rPr>
              <a:t> = "Park Avenue";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Employee sally;</a:t>
            </a:r>
          </a:p>
          <a:p>
            <a:pPr marL="0" indent="0">
              <a:buNone/>
            </a:pPr>
            <a:r>
              <a:rPr lang="en-US" sz="1600" b="1" dirty="0">
                <a:latin typeface="Courier New" panose="02070309020205020404" pitchFamily="49" charset="0"/>
                <a:cs typeface="Courier New" panose="02070309020205020404" pitchFamily="49" charset="0"/>
              </a:rPr>
              <a:t>sally.name = "Lee, Sally";</a:t>
            </a:r>
          </a:p>
          <a:p>
            <a:pPr marL="0" indent="0">
              <a:buNone/>
            </a:pPr>
            <a:r>
              <a:rPr lang="en-US" sz="1600" b="1" dirty="0" err="1">
                <a:latin typeface="Courier New" panose="02070309020205020404" pitchFamily="49" charset="0"/>
                <a:cs typeface="Courier New" panose="02070309020205020404" pitchFamily="49" charset="0"/>
              </a:rPr>
              <a:t>sally.office</a:t>
            </a:r>
            <a:r>
              <a:rPr lang="en-US" sz="1600" b="1" dirty="0">
                <a:latin typeface="Courier New" panose="02070309020205020404" pitchFamily="49" charset="0"/>
                <a:cs typeface="Courier New" panose="02070309020205020404" pitchFamily="49" charset="0"/>
              </a:rPr>
              <a:t> = accounting;</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Now the </a:t>
            </a:r>
            <a:r>
              <a:rPr lang="en-US" sz="2000" dirty="0" err="1">
                <a:latin typeface="Courier New" panose="02070309020205020404" pitchFamily="49" charset="0"/>
                <a:cs typeface="Courier New" panose="02070309020205020404" pitchFamily="49" charset="0"/>
              </a:rPr>
              <a:t>StreetAddress</a:t>
            </a:r>
            <a:r>
              <a:rPr lang="en-US" sz="2000" dirty="0">
                <a:cs typeface="Courier New" panose="02070309020205020404" pitchFamily="49" charset="0"/>
              </a:rPr>
              <a:t> structure for the accounting office has two shared pointers pointing to it: </a:t>
            </a:r>
            <a:r>
              <a:rPr lang="en-US" sz="2000" dirty="0">
                <a:latin typeface="Courier New" panose="02070309020205020404" pitchFamily="49" charset="0"/>
                <a:cs typeface="Courier New" panose="02070309020205020404" pitchFamily="49" charset="0"/>
              </a:rPr>
              <a:t>accounting</a:t>
            </a:r>
            <a:r>
              <a:rPr lang="en-US" sz="2000" dirty="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sally.office</a:t>
            </a:r>
            <a:r>
              <a:rPr lang="en-US" sz="2000" dirty="0">
                <a:cs typeface="Courier New" panose="02070309020205020404" pitchFamily="49" charset="0"/>
              </a:rPr>
              <a:t>. When both of these variables go away, then the structure memory is automatically deleted.</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Arial" panose="020B0604020202020204" pitchFamily="34" charset="0"/>
                <a:cs typeface="Arial" panose="020B0604020202020204" pitchFamily="34" charset="0"/>
              </a:rPr>
              <a:t>We discuss additional strategies for memory management in Chapter 13.</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1368485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1</a:t>
            </a:r>
          </a:p>
        </p:txBody>
      </p:sp>
      <p:sp>
        <p:nvSpPr>
          <p:cNvPr id="3" name="Content Placeholder 2"/>
          <p:cNvSpPr>
            <a:spLocks noGrp="1"/>
          </p:cNvSpPr>
          <p:nvPr>
            <p:ph idx="1"/>
          </p:nvPr>
        </p:nvSpPr>
        <p:spPr/>
        <p:txBody>
          <a:bodyPr/>
          <a:lstStyle/>
          <a:p>
            <a:pPr marL="0" indent="0">
              <a:buNone/>
            </a:pPr>
            <a:r>
              <a:rPr lang="en-US" b="1" dirty="0"/>
              <a:t>Define and use pointer variables.</a:t>
            </a:r>
          </a:p>
          <a:p>
            <a:r>
              <a:rPr lang="en-US" dirty="0"/>
              <a:t>A pointer denotes the location of a variable in memory.</a:t>
            </a:r>
          </a:p>
          <a:p>
            <a:r>
              <a:rPr lang="en-US" dirty="0"/>
              <a:t>The type </a:t>
            </a:r>
            <a:r>
              <a:rPr lang="en-US" dirty="0">
                <a:latin typeface="Courier New" panose="02070309020205020404" pitchFamily="49" charset="0"/>
                <a:cs typeface="Courier New" panose="02070309020205020404" pitchFamily="49" charset="0"/>
              </a:rPr>
              <a:t>T*</a:t>
            </a:r>
            <a:r>
              <a:rPr lang="en-US" dirty="0"/>
              <a:t> denotes a pointer to a variable of type </a:t>
            </a:r>
            <a:r>
              <a:rPr lang="en-US" dirty="0">
                <a:latin typeface="Courier New" panose="02070309020205020404" pitchFamily="49" charset="0"/>
                <a:cs typeface="Courier New" panose="02070309020205020404" pitchFamily="49" charset="0"/>
              </a:rPr>
              <a:t>T</a:t>
            </a:r>
            <a:r>
              <a:rPr lang="en-US" dirty="0"/>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p = </a:t>
            </a:r>
            <a:r>
              <a:rPr lang="en-US" sz="2000" dirty="0" err="1">
                <a:latin typeface="Courier New" panose="02070309020205020404" pitchFamily="49" charset="0"/>
                <a:cs typeface="Courier New" panose="02070309020205020404" pitchFamily="49" charset="0"/>
              </a:rPr>
              <a:t>nullptr</a:t>
            </a:r>
            <a:r>
              <a:rPr lang="en-US" sz="2000" dirty="0">
                <a:latin typeface="Courier New" panose="02070309020205020404" pitchFamily="49" charset="0"/>
                <a:cs typeface="Courier New" panose="02070309020205020404" pitchFamily="49" charset="0"/>
              </a:rPr>
              <a:t>; // can point to an </a:t>
            </a:r>
            <a:r>
              <a:rPr lang="en-US" sz="2000" dirty="0" err="1">
                <a:latin typeface="Courier New" panose="02070309020205020404" pitchFamily="49" charset="0"/>
                <a:cs typeface="Courier New" panose="02070309020205020404" pitchFamily="49" charset="0"/>
              </a:rPr>
              <a:t>int</a:t>
            </a:r>
            <a:endParaRPr lang="en-US" sz="2000" dirty="0">
              <a:latin typeface="Courier New" panose="02070309020205020404" pitchFamily="49" charset="0"/>
              <a:cs typeface="Courier New" panose="02070309020205020404" pitchFamily="49" charset="0"/>
            </a:endParaRPr>
          </a:p>
          <a:p>
            <a:r>
              <a:rPr lang="en-US" dirty="0"/>
              <a:t>The </a:t>
            </a:r>
            <a:r>
              <a:rPr lang="en-US" dirty="0">
                <a:latin typeface="Courier New" panose="02070309020205020404" pitchFamily="49" charset="0"/>
                <a:cs typeface="Courier New" panose="02070309020205020404" pitchFamily="49" charset="0"/>
              </a:rPr>
              <a:t>&amp;</a:t>
            </a:r>
            <a:r>
              <a:rPr lang="en-US" dirty="0"/>
              <a:t> operator yields the location of a variable.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 = &amp;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p points to </a:t>
            </a:r>
            <a:r>
              <a:rPr lang="en-US" dirty="0" err="1">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a:p>
            <a:r>
              <a:rPr lang="en-US" dirty="0"/>
              <a:t>The * operator accesses the variable to which a pointer points.</a:t>
            </a:r>
          </a:p>
          <a:p>
            <a:pPr marL="45720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p; // prints value of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pointed to by p</a:t>
            </a:r>
            <a:endParaRPr lang="en-US" dirty="0"/>
          </a:p>
          <a:p>
            <a:r>
              <a:rPr lang="en-US" dirty="0"/>
              <a:t>It is an error to use an uninitialized pointer.</a:t>
            </a:r>
          </a:p>
          <a:p>
            <a:r>
              <a:rPr lang="en-US" dirty="0"/>
              <a:t>The </a:t>
            </a:r>
            <a:r>
              <a:rPr lang="en-US" dirty="0" err="1">
                <a:latin typeface="Courier New" panose="02070309020205020404" pitchFamily="49" charset="0"/>
                <a:cs typeface="Courier New" panose="02070309020205020404" pitchFamily="49" charset="0"/>
              </a:rPr>
              <a:t>nullptr</a:t>
            </a:r>
            <a:r>
              <a:rPr lang="en-US" dirty="0"/>
              <a:t> pointer does not point to any object.</a:t>
            </a:r>
          </a:p>
          <a:p>
            <a:pPr lvl="1"/>
            <a:r>
              <a:rPr lang="en-US" dirty="0"/>
              <a:t>Please initialize unknown pointers to </a:t>
            </a:r>
            <a:r>
              <a:rPr lang="en-US" dirty="0" err="1">
                <a:latin typeface="Courier New" panose="02070309020205020404" pitchFamily="49" charset="0"/>
                <a:cs typeface="Courier New" panose="02070309020205020404" pitchFamily="49" charset="0"/>
              </a:rPr>
              <a:t>nullptr</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9247359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2</a:t>
            </a:r>
          </a:p>
        </p:txBody>
      </p:sp>
      <p:sp>
        <p:nvSpPr>
          <p:cNvPr id="3" name="Content Placeholder 2"/>
          <p:cNvSpPr>
            <a:spLocks noGrp="1"/>
          </p:cNvSpPr>
          <p:nvPr>
            <p:ph idx="1"/>
          </p:nvPr>
        </p:nvSpPr>
        <p:spPr/>
        <p:txBody>
          <a:bodyPr/>
          <a:lstStyle/>
          <a:p>
            <a:pPr marL="0" indent="0">
              <a:buNone/>
            </a:pPr>
            <a:r>
              <a:rPr lang="en-US" b="1" dirty="0"/>
              <a:t>Understand the relationship between arrays and pointers in C++.</a:t>
            </a:r>
          </a:p>
          <a:p>
            <a:r>
              <a:rPr lang="en-US" dirty="0"/>
              <a:t>The name of an array variable is a pointer to the starting element of the array.</a:t>
            </a:r>
          </a:p>
          <a:p>
            <a:r>
              <a:rPr lang="en-US" dirty="0"/>
              <a:t>Pointer arithmetic means adding an integer offset to an array pointer, yielding a pointer that skips past the given number of elements.</a:t>
            </a:r>
          </a:p>
          <a:p>
            <a:r>
              <a:rPr lang="en-US" dirty="0"/>
              <a:t>The array/pointer duality law:</a:t>
            </a:r>
          </a:p>
          <a:p>
            <a:pPr lvl="1"/>
            <a:r>
              <a:rPr lang="en-US" dirty="0">
                <a:latin typeface="Courier New" panose="02070309020205020404" pitchFamily="49" charset="0"/>
                <a:cs typeface="Courier New" panose="02070309020205020404" pitchFamily="49" charset="0"/>
              </a:rPr>
              <a:t>a[n]</a:t>
            </a:r>
            <a:r>
              <a:rPr lang="en-US" dirty="0"/>
              <a:t> is identical to </a:t>
            </a:r>
            <a:r>
              <a:rPr lang="en-US" dirty="0">
                <a:latin typeface="Courier New" panose="02070309020205020404" pitchFamily="49" charset="0"/>
                <a:cs typeface="Courier New" panose="02070309020205020404" pitchFamily="49" charset="0"/>
              </a:rPr>
              <a:t>*(a + n), </a:t>
            </a:r>
            <a:r>
              <a:rPr lang="en-US" dirty="0"/>
              <a:t>where a is a pointer into an array and n is an integer offset.</a:t>
            </a:r>
          </a:p>
          <a:p>
            <a:r>
              <a:rPr lang="en-US" dirty="0"/>
              <a:t>When passing an array to a function, only the starting address is passed.</a:t>
            </a:r>
          </a:p>
          <a:p>
            <a:pPr marL="457200" lvl="1" indent="0">
              <a:buNone/>
            </a:pP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 //prints array a</a:t>
            </a:r>
          </a:p>
          <a:p>
            <a:pPr marL="0" indent="0">
              <a:buNone/>
            </a:pP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79434154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1"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1" u="none" strike="noStrike" cap="none" normalizeH="0" baseline="0">
            <a:ln>
              <a:noFill/>
            </a:ln>
            <a:solidFill>
              <a:schemeClr val="tx1"/>
            </a:solidFill>
            <a:effectLst/>
            <a:latin typeface="Courier New"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6294</TotalTime>
  <Words>8090</Words>
  <Application>Microsoft Office PowerPoint</Application>
  <PresentationFormat>On-screen Show (4:3)</PresentationFormat>
  <Paragraphs>1522</Paragraphs>
  <Slides>102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102</vt:i4>
      </vt:variant>
    </vt:vector>
  </HeadingPairs>
  <TitlesOfParts>
    <vt:vector size="107" baseType="lpstr">
      <vt:lpstr>ＭＳ Ｐゴシック</vt:lpstr>
      <vt:lpstr>ＭＳ Ｐゴシック</vt:lpstr>
      <vt:lpstr>Arial</vt:lpstr>
      <vt:lpstr>Courier New</vt:lpstr>
      <vt:lpstr>Default Design</vt:lpstr>
      <vt:lpstr>Chapter Seven: Pointers and Structures</vt:lpstr>
      <vt:lpstr>Chapter Goals</vt:lpstr>
      <vt:lpstr>Topic 1</vt:lpstr>
      <vt:lpstr>Pointers</vt:lpstr>
      <vt:lpstr>Pointer Usages</vt:lpstr>
      <vt:lpstr>Harry Needs a Banking Program</vt:lpstr>
      <vt:lpstr>Pointers to the Rescue</vt:lpstr>
      <vt:lpstr>Addresses and Pointers</vt:lpstr>
      <vt:lpstr>Pointer Initialization</vt:lpstr>
      <vt:lpstr>Pointers Also Reside in RAM</vt:lpstr>
      <vt:lpstr>Addresses and Pointers</vt:lpstr>
      <vt:lpstr>Addresses and Pointers – and ARROWS</vt:lpstr>
      <vt:lpstr>Accessing the Memory Pointed to by A Pointer Variable</vt:lpstr>
      <vt:lpstr>Harry Makes the Deposit</vt:lpstr>
      <vt:lpstr>Pointer Syntax Examples: Table 1, part 1</vt:lpstr>
      <vt:lpstr>Pointer Syntax Examples: Table 1, part 2: Bad Syntax</vt:lpstr>
      <vt:lpstr>Errors Using Pointers – Uninitialized Pointer Variables</vt:lpstr>
      <vt:lpstr>Harry’s Banking Program, part 1</vt:lpstr>
      <vt:lpstr>Harry’s Banking Program, part 2</vt:lpstr>
      <vt:lpstr>Practice It</vt:lpstr>
      <vt:lpstr>Practice It More</vt:lpstr>
      <vt:lpstr>Common Error: Confusing Data And Pointers: Where’s the *?</vt:lpstr>
      <vt:lpstr>Error: Multiple Pointers Defined in a Single Statement</vt:lpstr>
      <vt:lpstr>Function Arguments: Pointers vs. References</vt:lpstr>
      <vt:lpstr>Topic 2</vt:lpstr>
      <vt:lpstr>Arrays and Pointers</vt:lpstr>
      <vt:lpstr>Pointer Arithmetic, and Array/Pointer Duality</vt:lpstr>
      <vt:lpstr>The Array/Pointer Duality Law</vt:lpstr>
      <vt:lpstr>Array / Pointer Examples: Table 2</vt:lpstr>
      <vt:lpstr>Array Parameters are Pointer Variables</vt:lpstr>
      <vt:lpstr>Syntactic Sugar</vt:lpstr>
      <vt:lpstr>Equivalent Function Headers</vt:lpstr>
      <vt:lpstr>Using a Pointer to Step Through an Array</vt:lpstr>
      <vt:lpstr>Common Error: Returning a Pointer to a Local Variable</vt:lpstr>
      <vt:lpstr>Fixing the Pointer Return Error</vt:lpstr>
      <vt:lpstr>Program Clearly, Not Cleverly</vt:lpstr>
      <vt:lpstr>Program Clearly</vt:lpstr>
      <vt:lpstr>Constant Pointers for Read-Only Variables and Arrays</vt:lpstr>
      <vt:lpstr>Topic 3</vt:lpstr>
      <vt:lpstr>C and C++ Strings</vt:lpstr>
      <vt:lpstr>char Type</vt:lpstr>
      <vt:lpstr>Special Characters</vt:lpstr>
      <vt:lpstr>Character Literal Examples: Table 3</vt:lpstr>
      <vt:lpstr>The Null Terminator Character and C Strings</vt:lpstr>
      <vt:lpstr>Character Arrays as Storage for C Strings</vt:lpstr>
      <vt:lpstr>Using the Null Terminator Character</vt:lpstr>
      <vt:lpstr>Character Arrays</vt:lpstr>
      <vt:lpstr>Converting Between C and C++ Strings</vt:lpstr>
      <vt:lpstr>c_str() Function converts C++ string to a C string</vt:lpstr>
      <vt:lpstr>Converting a C string to a C++ string</vt:lpstr>
      <vt:lpstr>C++ Strings and the [] Operator</vt:lpstr>
      <vt:lpstr>Example: Converting Case of a C++ string with toupper()</vt:lpstr>
      <vt:lpstr>C String Functions from the &lt;cstring&gt; Library: Table 4</vt:lpstr>
      <vt:lpstr>C++ strings are usually easier than the &lt;cstring&gt; Functions</vt:lpstr>
      <vt:lpstr>Topic 4</vt:lpstr>
      <vt:lpstr>Dynamic Memory Allocation</vt:lpstr>
      <vt:lpstr>Dynamic Memory Allocation Examples</vt:lpstr>
      <vt:lpstr>Dynamic Memory Allocation: delete</vt:lpstr>
      <vt:lpstr>Don't Use a Pointer after delete</vt:lpstr>
      <vt:lpstr>Dynamic Memory Allocation – Resizing an Array</vt:lpstr>
      <vt:lpstr>Dynamic Memory Allocation – THE RULES</vt:lpstr>
      <vt:lpstr>Dynamic Memory Allocation – Common Errors: Table 5</vt:lpstr>
      <vt:lpstr>Common Error: Dangling Pointers</vt:lpstr>
      <vt:lpstr>Avoiding Dangling Pointers</vt:lpstr>
      <vt:lpstr>Common Error: Memory Leaks</vt:lpstr>
      <vt:lpstr>Topic 5</vt:lpstr>
      <vt:lpstr>Arrays and Vectors of Pointers</vt:lpstr>
      <vt:lpstr>Arrays and Vectors of Pointers – A Triangular Array</vt:lpstr>
      <vt:lpstr>Program Example: A Galton Board</vt:lpstr>
      <vt:lpstr>A Galton Board Simulation</vt:lpstr>
      <vt:lpstr>A Galton Board Simulation: Printing Rows</vt:lpstr>
      <vt:lpstr>A Galton Board Simulation: Ball Bouncing on Pegs</vt:lpstr>
      <vt:lpstr>A Galton Board Simulation: Complete Code Part 1</vt:lpstr>
      <vt:lpstr>A Galton Board Simulation: Complete Code Part 2</vt:lpstr>
      <vt:lpstr>A Galton Board Simulation: Complete Code Part 3</vt:lpstr>
      <vt:lpstr>A Galton Board Simulation: Results</vt:lpstr>
      <vt:lpstr>Topic 6</vt:lpstr>
      <vt:lpstr>Problem Solving with Pointer Pictures</vt:lpstr>
      <vt:lpstr>Problem Solving with Pointer Pictures: Example</vt:lpstr>
      <vt:lpstr>Embedded Systems</vt:lpstr>
      <vt:lpstr>Topic 7</vt:lpstr>
      <vt:lpstr>Structures: User-defined Mixed Data Types</vt:lpstr>
      <vt:lpstr>Structures: Assignment, but No Comparisons</vt:lpstr>
      <vt:lpstr>Structure Initialization</vt:lpstr>
      <vt:lpstr>Functions and struct</vt:lpstr>
      <vt:lpstr>Arrays of Structures</vt:lpstr>
      <vt:lpstr>Structures with Array Members</vt:lpstr>
      <vt:lpstr>Nested Structures</vt:lpstr>
      <vt:lpstr>Practice It: Structures</vt:lpstr>
      <vt:lpstr>Topic 8</vt:lpstr>
      <vt:lpstr>Structure Pointers for Dynamic Allocation</vt:lpstr>
      <vt:lpstr>Structures with Pointer Members</vt:lpstr>
      <vt:lpstr>Structures and Pointers: Complete Code Example, Part 1</vt:lpstr>
      <vt:lpstr>Structures and Pointers: Complete Code Example, Part 2</vt:lpstr>
      <vt:lpstr>Structures and Pointers: Complete Code Example, Part 3</vt:lpstr>
      <vt:lpstr>Structures and Pointers: Complete Code Example, Part 4</vt:lpstr>
      <vt:lpstr>Smart “shared” Pointers (C++ 11 and Later)</vt:lpstr>
      <vt:lpstr>Chapter Summary, Part 1</vt:lpstr>
      <vt:lpstr>Chapter Summary, Part 2</vt:lpstr>
      <vt:lpstr>Chapter Summary, Part 3</vt:lpstr>
      <vt:lpstr>Chapter Summary, Part 4</vt:lpstr>
      <vt:lpstr>Chapter Summary, Part 5</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Looping</dc:title>
  <dc:creator>etg</dc:creator>
  <cp:lastModifiedBy>Graig Donini</cp:lastModifiedBy>
  <cp:revision>2001</cp:revision>
  <dcterms:created xsi:type="dcterms:W3CDTF">2010-12-09T16:27:19Z</dcterms:created>
  <dcterms:modified xsi:type="dcterms:W3CDTF">2017-11-17T05:04:36Z</dcterms:modified>
</cp:coreProperties>
</file>