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381" r:id="rId2"/>
    <p:sldId id="383" r:id="rId3"/>
    <p:sldId id="577" r:id="rId4"/>
    <p:sldId id="394" r:id="rId5"/>
    <p:sldId id="384" r:id="rId6"/>
    <p:sldId id="397" r:id="rId7"/>
    <p:sldId id="398" r:id="rId8"/>
    <p:sldId id="401" r:id="rId9"/>
    <p:sldId id="405" r:id="rId10"/>
    <p:sldId id="570" r:id="rId11"/>
    <p:sldId id="410" r:id="rId12"/>
    <p:sldId id="411" r:id="rId13"/>
    <p:sldId id="412" r:id="rId14"/>
    <p:sldId id="419" r:id="rId15"/>
    <p:sldId id="416" r:id="rId16"/>
    <p:sldId id="417" r:id="rId17"/>
    <p:sldId id="420" r:id="rId18"/>
    <p:sldId id="576" r:id="rId19"/>
    <p:sldId id="430" r:id="rId20"/>
    <p:sldId id="431" r:id="rId21"/>
    <p:sldId id="437" r:id="rId22"/>
    <p:sldId id="438" r:id="rId23"/>
    <p:sldId id="439" r:id="rId24"/>
    <p:sldId id="578" r:id="rId25"/>
    <p:sldId id="579" r:id="rId26"/>
    <p:sldId id="580" r:id="rId27"/>
    <p:sldId id="440" r:id="rId28"/>
    <p:sldId id="447" r:id="rId29"/>
    <p:sldId id="451" r:id="rId30"/>
    <p:sldId id="452" r:id="rId31"/>
    <p:sldId id="453" r:id="rId32"/>
    <p:sldId id="455" r:id="rId33"/>
    <p:sldId id="458" r:id="rId34"/>
    <p:sldId id="460" r:id="rId35"/>
    <p:sldId id="583" r:id="rId36"/>
    <p:sldId id="584" r:id="rId37"/>
    <p:sldId id="581" r:id="rId38"/>
    <p:sldId id="582" r:id="rId39"/>
    <p:sldId id="465" r:id="rId40"/>
    <p:sldId id="467" r:id="rId41"/>
    <p:sldId id="474" r:id="rId42"/>
    <p:sldId id="472" r:id="rId43"/>
    <p:sldId id="482" r:id="rId44"/>
    <p:sldId id="585" r:id="rId45"/>
    <p:sldId id="586" r:id="rId46"/>
    <p:sldId id="587" r:id="rId47"/>
    <p:sldId id="490" r:id="rId48"/>
    <p:sldId id="494" r:id="rId49"/>
    <p:sldId id="496" r:id="rId50"/>
    <p:sldId id="498" r:id="rId51"/>
    <p:sldId id="499" r:id="rId52"/>
    <p:sldId id="589" r:id="rId53"/>
    <p:sldId id="588" r:id="rId54"/>
    <p:sldId id="500" r:id="rId55"/>
    <p:sldId id="501" r:id="rId56"/>
    <p:sldId id="503" r:id="rId57"/>
    <p:sldId id="504" r:id="rId58"/>
    <p:sldId id="507" r:id="rId59"/>
    <p:sldId id="509" r:id="rId60"/>
    <p:sldId id="514" r:id="rId61"/>
    <p:sldId id="516" r:id="rId62"/>
    <p:sldId id="518" r:id="rId63"/>
    <p:sldId id="519" r:id="rId64"/>
    <p:sldId id="520" r:id="rId65"/>
    <p:sldId id="523" r:id="rId66"/>
    <p:sldId id="593" r:id="rId67"/>
    <p:sldId id="591" r:id="rId68"/>
    <p:sldId id="592" r:id="rId69"/>
    <p:sldId id="590" r:id="rId70"/>
    <p:sldId id="536" r:id="rId71"/>
    <p:sldId id="534" r:id="rId72"/>
    <p:sldId id="541" r:id="rId73"/>
    <p:sldId id="542" r:id="rId74"/>
    <p:sldId id="546" r:id="rId75"/>
    <p:sldId id="547" r:id="rId76"/>
    <p:sldId id="549" r:id="rId77"/>
    <p:sldId id="551" r:id="rId78"/>
    <p:sldId id="553" r:id="rId79"/>
    <p:sldId id="552" r:id="rId80"/>
    <p:sldId id="554" r:id="rId81"/>
    <p:sldId id="555" r:id="rId82"/>
    <p:sldId id="559" r:id="rId83"/>
    <p:sldId id="563" r:id="rId84"/>
    <p:sldId id="562" r:id="rId85"/>
    <p:sldId id="564" r:id="rId86"/>
    <p:sldId id="565" r:id="rId87"/>
    <p:sldId id="566" r:id="rId88"/>
    <p:sldId id="567" r:id="rId89"/>
    <p:sldId id="594" r:id="rId90"/>
    <p:sldId id="598" r:id="rId91"/>
    <p:sldId id="595" r:id="rId92"/>
    <p:sldId id="596" r:id="rId93"/>
    <p:sldId id="597" r:id="rId94"/>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MSOffi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86"/>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8080"/>
    <a:srgbClr val="00FFFF"/>
    <a:srgbClr val="CC0099"/>
    <a:srgbClr val="FF33CC"/>
    <a:srgbClr val="FFE9CC"/>
    <a:srgbClr val="FF0000"/>
    <a:srgbClr val="FFCC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49" autoAdjust="0"/>
  </p:normalViewPr>
  <p:slideViewPr>
    <p:cSldViewPr snapToGrid="0">
      <p:cViewPr varScale="1">
        <p:scale>
          <a:sx n="101" d="100"/>
          <a:sy n="101" d="100"/>
        </p:scale>
        <p:origin x="294" y="96"/>
      </p:cViewPr>
      <p:guideLst>
        <p:guide orient="horz" pos="2160"/>
        <p:guide pos="2880"/>
      </p:guideLst>
    </p:cSldViewPr>
  </p:slideViewPr>
  <p:outlineViewPr>
    <p:cViewPr>
      <p:scale>
        <a:sx n="33" d="100"/>
        <a:sy n="33" d="100"/>
      </p:scale>
      <p:origin x="0" y="-449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cs typeface="+mn-cs"/>
              </a:defRPr>
            </a:lvl1pPr>
          </a:lstStyle>
          <a:p>
            <a:pPr>
              <a:defRPr/>
            </a:pPr>
            <a:endParaRPr lang="en-US"/>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mn-ea"/>
                <a:cs typeface="+mn-cs"/>
              </a:defRPr>
            </a:lvl1pPr>
          </a:lstStyle>
          <a:p>
            <a:pPr>
              <a:defRPr/>
            </a:pPr>
            <a:endParaRPr lang="en-US"/>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FCAB8DBA-DF8D-41CF-9926-F5A3FD69B10D}" type="slidenum">
              <a:rPr lang="en-US" altLang="en-US"/>
              <a:pPr/>
              <a:t>‹#›</a:t>
            </a:fld>
            <a:endParaRPr lang="en-US" altLang="en-US"/>
          </a:p>
        </p:txBody>
      </p:sp>
    </p:spTree>
    <p:extLst>
      <p:ext uri="{BB962C8B-B14F-4D97-AF65-F5344CB8AC3E}">
        <p14:creationId xmlns:p14="http://schemas.microsoft.com/office/powerpoint/2010/main" val="2068691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B8DBA-DF8D-41CF-9926-F5A3FD69B10D}" type="slidenum">
              <a:rPr lang="en-US" altLang="en-US" smtClean="0"/>
              <a:pPr/>
              <a:t>1</a:t>
            </a:fld>
            <a:endParaRPr lang="en-US" altLang="en-US"/>
          </a:p>
        </p:txBody>
      </p:sp>
    </p:spTree>
    <p:extLst>
      <p:ext uri="{BB962C8B-B14F-4D97-AF65-F5344CB8AC3E}">
        <p14:creationId xmlns:p14="http://schemas.microsoft.com/office/powerpoint/2010/main" val="157002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B8DBA-DF8D-41CF-9926-F5A3FD69B10D}" type="slidenum">
              <a:rPr lang="en-US" altLang="en-US" smtClean="0"/>
              <a:pPr/>
              <a:t>61</a:t>
            </a:fld>
            <a:endParaRPr lang="en-US" altLang="en-US"/>
          </a:p>
        </p:txBody>
      </p:sp>
    </p:spTree>
    <p:extLst>
      <p:ext uri="{BB962C8B-B14F-4D97-AF65-F5344CB8AC3E}">
        <p14:creationId xmlns:p14="http://schemas.microsoft.com/office/powerpoint/2010/main" val="411705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86239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90742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72059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22366" y="916895"/>
            <a:ext cx="8229600" cy="452596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87247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98695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38629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61341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71997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53439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3972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16814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1">
                <a:latin typeface="Arial" panose="020B0604020202020204" pitchFamily="34" charset="0"/>
              </a:defRPr>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1032" name="Line 8"/>
          <p:cNvSpPr>
            <a:spLocks noChangeShapeType="1"/>
          </p:cNvSpPr>
          <p:nvPr userDrawn="1"/>
        </p:nvSpPr>
        <p:spPr bwMode="auto">
          <a:xfrm>
            <a:off x="0" y="685800"/>
            <a:ext cx="9144000" cy="0"/>
          </a:xfrm>
          <a:prstGeom prst="line">
            <a:avLst/>
          </a:prstGeom>
          <a:noFill/>
          <a:ln w="57150">
            <a:solidFill>
              <a:srgbClr val="FFCC00"/>
            </a:solidFill>
            <a:round/>
            <a:headEnd/>
            <a:tailEnd/>
          </a:ln>
          <a:effectLst/>
        </p:spPr>
        <p:txBody>
          <a:bodyPr/>
          <a:lstStyle/>
          <a:p>
            <a:pPr>
              <a:defRPr/>
            </a:pPr>
            <a:endParaRPr lang="en-US">
              <a:latin typeface="Courier New" charset="0"/>
              <a:ea typeface="+mn-ea"/>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rtl="0" eaLnBrk="0" fontAlgn="base" hangingPunct="0">
        <a:spcBef>
          <a:spcPct val="0"/>
        </a:spcBef>
        <a:spcAft>
          <a:spcPct val="0"/>
        </a:spcAft>
        <a:defRPr sz="2400" b="1">
          <a:solidFill>
            <a:srgbClr val="0033CC"/>
          </a:solidFill>
          <a:latin typeface="+mj-lt"/>
          <a:ea typeface="MS PGothic" pitchFamily="34" charset="-128"/>
          <a:cs typeface="MS PGothic" pitchFamily="34" charset="-128"/>
        </a:defRPr>
      </a:lvl1pPr>
      <a:lvl2pPr algn="l" rtl="0" eaLnBrk="0" fontAlgn="base" hangingPunct="0">
        <a:spcBef>
          <a:spcPct val="0"/>
        </a:spcBef>
        <a:spcAft>
          <a:spcPct val="0"/>
        </a:spcAft>
        <a:defRPr sz="2400" b="1">
          <a:solidFill>
            <a:srgbClr val="0033CC"/>
          </a:solidFill>
          <a:latin typeface="Arial" charset="0"/>
          <a:ea typeface="MS PGothic" pitchFamily="34" charset="-128"/>
          <a:cs typeface="MS PGothic" pitchFamily="34" charset="-128"/>
        </a:defRPr>
      </a:lvl2pPr>
      <a:lvl3pPr algn="l" rtl="0" eaLnBrk="0" fontAlgn="base" hangingPunct="0">
        <a:spcBef>
          <a:spcPct val="0"/>
        </a:spcBef>
        <a:spcAft>
          <a:spcPct val="0"/>
        </a:spcAft>
        <a:defRPr sz="2400" b="1">
          <a:solidFill>
            <a:srgbClr val="0033CC"/>
          </a:solidFill>
          <a:latin typeface="Arial" charset="0"/>
          <a:ea typeface="MS PGothic" pitchFamily="34" charset="-128"/>
          <a:cs typeface="MS PGothic" pitchFamily="34" charset="-128"/>
        </a:defRPr>
      </a:lvl3pPr>
      <a:lvl4pPr algn="l" rtl="0" eaLnBrk="0" fontAlgn="base" hangingPunct="0">
        <a:spcBef>
          <a:spcPct val="0"/>
        </a:spcBef>
        <a:spcAft>
          <a:spcPct val="0"/>
        </a:spcAft>
        <a:defRPr sz="2400" b="1">
          <a:solidFill>
            <a:srgbClr val="0033CC"/>
          </a:solidFill>
          <a:latin typeface="Arial" charset="0"/>
          <a:ea typeface="MS PGothic" pitchFamily="34" charset="-128"/>
          <a:cs typeface="MS PGothic" pitchFamily="34" charset="-128"/>
        </a:defRPr>
      </a:lvl4pPr>
      <a:lvl5pPr algn="l" rtl="0" eaLnBrk="0" fontAlgn="base" hangingPunct="0">
        <a:spcBef>
          <a:spcPct val="0"/>
        </a:spcBef>
        <a:spcAft>
          <a:spcPct val="0"/>
        </a:spcAft>
        <a:defRPr sz="2400" b="1">
          <a:solidFill>
            <a:srgbClr val="0033CC"/>
          </a:solidFill>
          <a:latin typeface="Arial" charset="0"/>
          <a:ea typeface="MS PGothic" pitchFamily="34" charset="-128"/>
          <a:cs typeface="MS PGothic" pitchFamily="34"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sa.gov/OACT/babynam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339" name="Rectangle 2"/>
          <p:cNvSpPr>
            <a:spLocks noGrp="1" noChangeArrowheads="1"/>
          </p:cNvSpPr>
          <p:nvPr>
            <p:ph type="ctrTitle"/>
          </p:nvPr>
        </p:nvSpPr>
        <p:spPr>
          <a:xfrm>
            <a:off x="5105400" y="5334000"/>
            <a:ext cx="3733800" cy="457200"/>
          </a:xfrm>
        </p:spPr>
        <p:txBody>
          <a:bodyPr/>
          <a:lstStyle/>
          <a:p>
            <a:pPr eaLnBrk="1" hangingPunct="1"/>
            <a:r>
              <a:rPr lang="en-US" altLang="en-US" b="0" dirty="0"/>
              <a:t>Chapter Eight: Streams</a:t>
            </a:r>
          </a:p>
        </p:txBody>
      </p:sp>
      <p:pic>
        <p:nvPicPr>
          <p:cNvPr id="3" name="Picture 2" descr="Photo of German WW2 Enigma machine, which looks like an old manual typewriter with some extra gears at the top of the keyboard.  It is an encryption device used by Germany in World War II. Pioneering British computer scientists broke the code and were able to intercept encoded messages, which was a significant help in winning the war."/>
          <p:cNvPicPr>
            <a:picLocks noChangeAspect="1"/>
          </p:cNvPicPr>
          <p:nvPr/>
        </p:nvPicPr>
        <p:blipFill>
          <a:blip r:embed="rId3"/>
          <a:stretch>
            <a:fillRect/>
          </a:stretch>
        </p:blipFill>
        <p:spPr>
          <a:xfrm>
            <a:off x="2724150" y="1833562"/>
            <a:ext cx="3695700" cy="3190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5843" name="Footer Placeholder 3"/>
          <p:cNvSpPr txBox="1">
            <a:spLocks noGrp="1"/>
          </p:cNvSpPr>
          <p:nvPr/>
        </p:nvSpPr>
        <p:spPr bwMode="auto">
          <a:xfrm>
            <a:off x="3810000" y="6324600"/>
            <a:ext cx="525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algn="r" eaLnBrk="1" hangingPunct="1"/>
            <a:r>
              <a:rPr lang="en-US" altLang="en-US" sz="1200" b="0" dirty="0">
                <a:latin typeface="Arial" panose="020B0604020202020204" pitchFamily="34" charset="0"/>
              </a:rPr>
              <a:t>Copyright © 2008 by John Wiley &amp; Sons. All rights reserved</a:t>
            </a:r>
          </a:p>
        </p:txBody>
      </p:sp>
      <p:sp>
        <p:nvSpPr>
          <p:cNvPr id="35844" name="Rectangle 2"/>
          <p:cNvSpPr>
            <a:spLocks noGrp="1" noChangeArrowheads="1"/>
          </p:cNvSpPr>
          <p:nvPr>
            <p:ph type="body" idx="4294967295"/>
          </p:nvPr>
        </p:nvSpPr>
        <p:spPr>
          <a:xfrm>
            <a:off x="90488" y="717549"/>
            <a:ext cx="8947150" cy="5373761"/>
          </a:xfrm>
        </p:spPr>
        <p:txBody>
          <a:bodyPr/>
          <a:lstStyle/>
          <a:p>
            <a:pPr eaLnBrk="1" hangingPunct="1">
              <a:buFontTx/>
              <a:buNone/>
            </a:pPr>
            <a:r>
              <a:rPr lang="en-US" altLang="en-US" sz="2400" dirty="0"/>
              <a:t>File names can contain directory path information, such as:</a:t>
            </a:r>
            <a:br>
              <a:rPr lang="en-US" altLang="en-US" sz="2400" dirty="0"/>
            </a:br>
            <a:endParaRPr lang="en-US" altLang="en-US" sz="700" dirty="0"/>
          </a:p>
          <a:p>
            <a:pPr eaLnBrk="1" hangingPunct="1">
              <a:buFontTx/>
              <a:buNone/>
            </a:pPr>
            <a:r>
              <a:rPr lang="en-US" altLang="en-US" sz="2400" dirty="0"/>
              <a:t>UNIX</a:t>
            </a:r>
            <a:br>
              <a:rPr lang="en-US" altLang="en-US" sz="2400" b="1" dirty="0">
                <a:latin typeface="Courier New" panose="02070309020205020404" pitchFamily="49" charset="0"/>
              </a:rPr>
            </a:br>
            <a:r>
              <a:rPr lang="en-US" altLang="en-US" sz="2400" b="1" dirty="0" err="1">
                <a:latin typeface="Courier New" panose="02070309020205020404" pitchFamily="49" charset="0"/>
              </a:rPr>
              <a:t>in_file.open</a:t>
            </a:r>
            <a:r>
              <a:rPr lang="en-US" altLang="en-US" sz="2400" b="1" dirty="0">
                <a:latin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rPr>
              <a:t>~/</a:t>
            </a:r>
            <a:r>
              <a:rPr lang="en-US" altLang="en-US" sz="2400" b="1" dirty="0" err="1">
                <a:latin typeface="Courier New" panose="02070309020205020404" pitchFamily="49" charset="0"/>
              </a:rPr>
              <a:t>nicework</a:t>
            </a:r>
            <a:r>
              <a:rPr lang="en-US" altLang="en-US" sz="2400" b="1" dirty="0">
                <a:latin typeface="Courier New" panose="02070309020205020404" pitchFamily="49" charset="0"/>
              </a:rPr>
              <a:t>/input.dat</a:t>
            </a: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rPr>
            </a:br>
            <a:endParaRPr lang="en-US" altLang="en-US" sz="400" b="1" dirty="0">
              <a:latin typeface="Courier New" panose="02070309020205020404" pitchFamily="49" charset="0"/>
            </a:endParaRPr>
          </a:p>
          <a:p>
            <a:pPr eaLnBrk="1" hangingPunct="1">
              <a:buFontTx/>
              <a:buNone/>
            </a:pPr>
            <a:r>
              <a:rPr lang="en-US" altLang="en-US" sz="2400" dirty="0"/>
              <a:t>Windows</a:t>
            </a:r>
            <a:br>
              <a:rPr lang="en-US" altLang="en-US" sz="2400" b="1" dirty="0">
                <a:latin typeface="Courier New" panose="02070309020205020404" pitchFamily="49" charset="0"/>
              </a:rPr>
            </a:br>
            <a:r>
              <a:rPr lang="en-US" altLang="en-US" sz="2400" b="1" dirty="0" err="1">
                <a:latin typeface="Courier New" panose="02070309020205020404" pitchFamily="49" charset="0"/>
              </a:rPr>
              <a:t>in_file.open</a:t>
            </a:r>
            <a:r>
              <a:rPr lang="en-US" altLang="en-US" sz="2400" b="1" dirty="0">
                <a:latin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rPr>
              <a:t>c:\\nicework\\input.dat</a:t>
            </a:r>
            <a:r>
              <a:rPr lang="en-US" altLang="en-US" sz="2400" b="1" dirty="0">
                <a:latin typeface="Courier New" panose="02070309020205020404" pitchFamily="49" charset="0"/>
                <a:cs typeface="Courier New" panose="02070309020205020404" pitchFamily="49" charset="0"/>
              </a:rPr>
              <a:t>");</a:t>
            </a:r>
          </a:p>
          <a:p>
            <a:pPr eaLnBrk="1" hangingPunct="1">
              <a:buFontTx/>
              <a:buNone/>
            </a:pPr>
            <a:endParaRPr lang="en-US" altLang="en-US" sz="2400" b="1" dirty="0">
              <a:latin typeface="Courier New" panose="02070309020205020404" pitchFamily="49" charset="0"/>
              <a:cs typeface="Courier New" panose="02070309020205020404" pitchFamily="49" charset="0"/>
            </a:endParaRPr>
          </a:p>
          <a:p>
            <a:pPr marL="0" indent="0" eaLnBrk="1" hangingPunct="1">
              <a:buNone/>
            </a:pPr>
            <a:r>
              <a:rPr lang="en-US" altLang="en-US" sz="2400" b="0" dirty="0">
                <a:latin typeface="Arial" panose="020B0604020202020204" pitchFamily="34" charset="0"/>
              </a:rPr>
              <a:t>When you specify the file name as a string literal, and the name contains backslash characters (as in Windows),</a:t>
            </a:r>
          </a:p>
          <a:p>
            <a:pPr marL="0" indent="0" eaLnBrk="1" hangingPunct="1">
              <a:buNone/>
            </a:pPr>
            <a:r>
              <a:rPr lang="en-US" altLang="en-US" sz="2400" b="0" dirty="0">
                <a:latin typeface="Arial" panose="020B0604020202020204" pitchFamily="34" charset="0"/>
              </a:rPr>
              <a:t>you must </a:t>
            </a:r>
            <a:r>
              <a:rPr lang="en-US" altLang="en-US" sz="2400" b="1" u="sng" dirty="0">
                <a:latin typeface="Arial" panose="020B0604020202020204" pitchFamily="34" charset="0"/>
              </a:rPr>
              <a:t>supply each backslash </a:t>
            </a:r>
            <a:r>
              <a:rPr lang="en-US" altLang="en-US" sz="2400" b="1" i="1" u="sng" dirty="0">
                <a:latin typeface="Arial" panose="020B0604020202020204" pitchFamily="34" charset="0"/>
              </a:rPr>
              <a:t>twice</a:t>
            </a:r>
          </a:p>
          <a:p>
            <a:pPr marL="0" indent="0" eaLnBrk="1" hangingPunct="1">
              <a:buNone/>
            </a:pPr>
            <a:r>
              <a:rPr lang="en-US" altLang="en-US" sz="2400" b="0" dirty="0">
                <a:latin typeface="Arial" panose="020B0604020202020204" pitchFamily="34" charset="0"/>
              </a:rPr>
              <a:t>to avoid having unintended </a:t>
            </a:r>
            <a:r>
              <a:rPr lang="en-US" altLang="en-US" sz="2400" b="0" i="1" dirty="0">
                <a:latin typeface="Arial" panose="020B0604020202020204" pitchFamily="34" charset="0"/>
              </a:rPr>
              <a:t>escape characters</a:t>
            </a:r>
            <a:r>
              <a:rPr lang="en-US" altLang="en-US" sz="2400" b="0" dirty="0">
                <a:latin typeface="Arial" panose="020B0604020202020204" pitchFamily="34" charset="0"/>
              </a:rPr>
              <a:t> in the string</a:t>
            </a:r>
            <a:r>
              <a:rPr lang="en-US" altLang="en-US" sz="2400" dirty="0">
                <a:latin typeface="Arial" panose="020B0604020202020204" pitchFamily="34" charset="0"/>
              </a:rPr>
              <a:t>.</a:t>
            </a:r>
          </a:p>
          <a:p>
            <a:pPr marL="0" indent="0" eaLnBrk="1" hangingPunct="1">
              <a:buNone/>
            </a:pPr>
            <a:endParaRPr lang="en-US" altLang="en-US" sz="2400" b="0" dirty="0">
              <a:latin typeface="Arial" panose="020B0604020202020204" pitchFamily="34" charset="0"/>
            </a:endParaRPr>
          </a:p>
          <a:p>
            <a:pPr marL="0" indent="0" eaLnBrk="1" hangingPunct="1">
              <a:buNone/>
            </a:pPr>
            <a:r>
              <a:rPr lang="en-US" altLang="en-US" sz="2400" dirty="0">
                <a:latin typeface="Arial" panose="020B0604020202020204" pitchFamily="34" charset="0"/>
              </a:rPr>
              <a:t> \\ becomes a single \ when processed by the compiler.</a:t>
            </a:r>
            <a:endParaRPr lang="en-US" altLang="en-US" sz="2400" dirty="0"/>
          </a:p>
          <a:p>
            <a:pPr marL="0" indent="0" eaLnBrk="1" hangingPunct="1">
              <a:buNone/>
            </a:pPr>
            <a:endParaRPr lang="en-US" altLang="en-US" sz="2400" b="1" dirty="0">
              <a:latin typeface="Courier New" panose="02070309020205020404" pitchFamily="49" charset="0"/>
            </a:endParaRPr>
          </a:p>
        </p:txBody>
      </p:sp>
      <p:sp>
        <p:nvSpPr>
          <p:cNvPr id="35845" name="Text Box 3"/>
          <p:cNvSpPr>
            <a:spLocks noGrp="1" noChangeArrowheads="1"/>
          </p:cNvSpPr>
          <p:nvPr>
            <p:ph type="title" idx="4294967295"/>
          </p:nvPr>
        </p:nvSpPr>
        <p:spPr>
          <a:noFill/>
        </p:spPr>
        <p:txBody>
          <a:bodyPr/>
          <a:lstStyle/>
          <a:p>
            <a:pPr eaLnBrk="1" hangingPunct="1">
              <a:spcBef>
                <a:spcPct val="50000"/>
              </a:spcBef>
            </a:pPr>
            <a:r>
              <a:rPr lang="en-US" altLang="en-US" dirty="0"/>
              <a:t>File Path Names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8915" name="Rectangle 2"/>
          <p:cNvSpPr>
            <a:spLocks noGrp="1" noChangeArrowheads="1"/>
          </p:cNvSpPr>
          <p:nvPr>
            <p:ph type="body" idx="1"/>
          </p:nvPr>
        </p:nvSpPr>
        <p:spPr>
          <a:xfrm>
            <a:off x="207963" y="1265238"/>
            <a:ext cx="8728075" cy="4525962"/>
          </a:xfrm>
        </p:spPr>
        <p:txBody>
          <a:bodyPr/>
          <a:lstStyle/>
          <a:p>
            <a:pPr algn="ctr" eaLnBrk="1" hangingPunct="1">
              <a:lnSpc>
                <a:spcPct val="80000"/>
              </a:lnSpc>
              <a:buFontTx/>
              <a:buNone/>
            </a:pPr>
            <a:r>
              <a:rPr lang="en-US" altLang="en-US" sz="2400" dirty="0"/>
              <a:t>  If the filename comes from the user, you will store it in a string.  If you use a C-string (</a:t>
            </a:r>
            <a:r>
              <a:rPr lang="en-US" altLang="en-US" sz="2400" dirty="0">
                <a:latin typeface="Courier New" panose="02070309020205020404" pitchFamily="49" charset="0"/>
                <a:cs typeface="Courier New" panose="02070309020205020404" pitchFamily="49" charset="0"/>
              </a:rPr>
              <a:t>char</a:t>
            </a:r>
            <a:r>
              <a:rPr lang="en-US" altLang="en-US" sz="2400" dirty="0"/>
              <a:t> array), the </a:t>
            </a:r>
            <a:r>
              <a:rPr lang="en-US" altLang="en-US" sz="2400" dirty="0">
                <a:latin typeface="Courier New" panose="02070309020205020404" pitchFamily="49" charset="0"/>
                <a:cs typeface="Courier New" panose="02070309020205020404" pitchFamily="49" charset="0"/>
              </a:rPr>
              <a:t>open</a:t>
            </a:r>
            <a:r>
              <a:rPr lang="en-US" altLang="en-US" sz="2400" dirty="0"/>
              <a:t>() function works fine.</a:t>
            </a:r>
          </a:p>
          <a:p>
            <a:pPr algn="ctr" eaLnBrk="1" hangingPunct="1">
              <a:lnSpc>
                <a:spcPct val="80000"/>
              </a:lnSpc>
              <a:buFontTx/>
              <a:buNone/>
            </a:pPr>
            <a:endParaRPr lang="en-US" altLang="en-US" sz="2400" dirty="0"/>
          </a:p>
          <a:p>
            <a:pPr algn="ctr" eaLnBrk="1" hangingPunct="1">
              <a:lnSpc>
                <a:spcPct val="80000"/>
              </a:lnSpc>
              <a:buFontTx/>
              <a:buNone/>
            </a:pPr>
            <a:r>
              <a:rPr lang="en-US" altLang="en-US" sz="2400" dirty="0"/>
              <a:t>If you use a C++ </a:t>
            </a:r>
            <a:r>
              <a:rPr lang="en-US" altLang="en-US" sz="2400" dirty="0">
                <a:latin typeface="Courier New" panose="02070309020205020404" pitchFamily="49" charset="0"/>
                <a:cs typeface="Courier New" panose="02070309020205020404" pitchFamily="49" charset="0"/>
              </a:rPr>
              <a:t>string</a:t>
            </a:r>
            <a:r>
              <a:rPr lang="en-US" altLang="en-US" sz="2400" dirty="0"/>
              <a:t>, some older library versions require you to convert it to a C-string using </a:t>
            </a:r>
            <a:r>
              <a:rPr lang="en-US" altLang="en-US" sz="2400" dirty="0" err="1">
                <a:latin typeface="Courier New" panose="02070309020205020404" pitchFamily="49" charset="0"/>
                <a:cs typeface="Courier New" panose="02070309020205020404" pitchFamily="49" charset="0"/>
              </a:rPr>
              <a:t>c_str</a:t>
            </a:r>
            <a:r>
              <a:rPr lang="en-US" altLang="en-US" sz="2400" dirty="0">
                <a:latin typeface="Courier New" panose="02070309020205020404" pitchFamily="49" charset="0"/>
                <a:cs typeface="Courier New" panose="02070309020205020404" pitchFamily="49" charset="0"/>
              </a:rPr>
              <a:t>() </a:t>
            </a:r>
            <a:r>
              <a:rPr lang="en-US" altLang="en-US" sz="2400" dirty="0"/>
              <a:t>as the argument to </a:t>
            </a:r>
            <a:r>
              <a:rPr lang="en-US" altLang="en-US" sz="2400" dirty="0">
                <a:latin typeface="Courier New" panose="02070309020205020404" pitchFamily="49" charset="0"/>
                <a:cs typeface="Courier New" panose="02070309020205020404" pitchFamily="49" charset="0"/>
              </a:rPr>
              <a:t>open</a:t>
            </a:r>
            <a:r>
              <a:rPr lang="en-US" altLang="en-US" sz="2400" dirty="0"/>
              <a:t>():</a:t>
            </a:r>
          </a:p>
          <a:p>
            <a:pPr algn="ctr" eaLnBrk="1" hangingPunct="1">
              <a:lnSpc>
                <a:spcPct val="80000"/>
              </a:lnSpc>
              <a:buFontTx/>
              <a:buNone/>
            </a:pPr>
            <a:endParaRPr lang="en-US" altLang="en-US" sz="2400" dirty="0"/>
          </a:p>
          <a:p>
            <a:pPr marL="0" lvl="0" indent="0" eaLnBrk="1" hangingPunct="1">
              <a:spcBef>
                <a:spcPct val="0"/>
              </a:spcBef>
              <a:buNone/>
            </a:pPr>
            <a:r>
              <a:rPr lang="en-US" altLang="en-US" sz="2400" b="1" kern="1200" dirty="0" err="1">
                <a:solidFill>
                  <a:srgbClr val="000000"/>
                </a:solidFill>
                <a:latin typeface="Courier New" panose="02070309020205020404" pitchFamily="49" charset="0"/>
                <a:cs typeface="+mn-cs"/>
              </a:rPr>
              <a:t>cout</a:t>
            </a:r>
            <a:r>
              <a:rPr lang="en-US" altLang="en-US" sz="2400" b="1" kern="1200" dirty="0">
                <a:solidFill>
                  <a:srgbClr val="000000"/>
                </a:solidFill>
                <a:latin typeface="Courier New" panose="02070309020205020404" pitchFamily="49" charset="0"/>
                <a:cs typeface="+mn-cs"/>
              </a:rPr>
              <a:t> &lt;&lt; "Please enter the file name:";</a:t>
            </a:r>
          </a:p>
          <a:p>
            <a:pPr marL="0" lvl="0" indent="0" eaLnBrk="1" hangingPunct="1">
              <a:spcBef>
                <a:spcPct val="0"/>
              </a:spcBef>
              <a:buNone/>
            </a:pPr>
            <a:r>
              <a:rPr lang="en-US" altLang="en-US" sz="2400" b="1" kern="1200" dirty="0">
                <a:solidFill>
                  <a:srgbClr val="000000"/>
                </a:solidFill>
                <a:latin typeface="Courier New" panose="02070309020205020404" pitchFamily="49" charset="0"/>
                <a:cs typeface="+mn-cs"/>
              </a:rPr>
              <a:t>string filename;</a:t>
            </a:r>
          </a:p>
          <a:p>
            <a:pPr marL="0" lvl="0" indent="0" eaLnBrk="1" hangingPunct="1">
              <a:spcBef>
                <a:spcPct val="0"/>
              </a:spcBef>
              <a:buNone/>
            </a:pPr>
            <a:r>
              <a:rPr lang="en-US" altLang="en-US" sz="2400" b="1" kern="1200" dirty="0" err="1">
                <a:solidFill>
                  <a:srgbClr val="000000"/>
                </a:solidFill>
                <a:latin typeface="Courier New" panose="02070309020205020404" pitchFamily="49" charset="0"/>
                <a:cs typeface="+mn-cs"/>
              </a:rPr>
              <a:t>cin</a:t>
            </a:r>
            <a:r>
              <a:rPr lang="en-US" altLang="en-US" sz="2400" b="1" kern="1200" dirty="0">
                <a:solidFill>
                  <a:srgbClr val="000000"/>
                </a:solidFill>
                <a:latin typeface="Courier New" panose="02070309020205020404" pitchFamily="49" charset="0"/>
                <a:cs typeface="+mn-cs"/>
              </a:rPr>
              <a:t> &gt;&gt; filename;</a:t>
            </a:r>
          </a:p>
          <a:p>
            <a:pPr marL="0" lvl="0" indent="0" eaLnBrk="1" hangingPunct="1">
              <a:spcBef>
                <a:spcPct val="0"/>
              </a:spcBef>
              <a:buNone/>
            </a:pPr>
            <a:r>
              <a:rPr lang="en-US" altLang="en-US" sz="2400" b="1" kern="1200" dirty="0" err="1">
                <a:solidFill>
                  <a:srgbClr val="000000"/>
                </a:solidFill>
                <a:latin typeface="Courier New" panose="02070309020205020404" pitchFamily="49" charset="0"/>
                <a:cs typeface="+mn-cs"/>
              </a:rPr>
              <a:t>ifstream</a:t>
            </a:r>
            <a:r>
              <a:rPr lang="en-US" altLang="en-US" sz="2400" b="1" kern="1200" dirty="0">
                <a:solidFill>
                  <a:srgbClr val="000000"/>
                </a:solidFill>
                <a:latin typeface="Courier New" panose="02070309020205020404" pitchFamily="49" charset="0"/>
                <a:cs typeface="+mn-cs"/>
              </a:rPr>
              <a:t> </a:t>
            </a:r>
            <a:r>
              <a:rPr lang="en-US" altLang="en-US" sz="2400" b="1" kern="1200" dirty="0" err="1">
                <a:solidFill>
                  <a:srgbClr val="000000"/>
                </a:solidFill>
                <a:latin typeface="Courier New" panose="02070309020205020404" pitchFamily="49" charset="0"/>
                <a:cs typeface="+mn-cs"/>
              </a:rPr>
              <a:t>in_file</a:t>
            </a:r>
            <a:r>
              <a:rPr lang="en-US" altLang="en-US" sz="2400"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sz="2400" b="1" kern="1200" dirty="0" err="1">
                <a:solidFill>
                  <a:srgbClr val="000000"/>
                </a:solidFill>
                <a:latin typeface="Courier New" panose="02070309020205020404" pitchFamily="49" charset="0"/>
                <a:cs typeface="+mn-cs"/>
              </a:rPr>
              <a:t>in_file.open</a:t>
            </a:r>
            <a:r>
              <a:rPr lang="en-US" altLang="en-US" sz="2400" b="1" kern="1200" dirty="0">
                <a:solidFill>
                  <a:srgbClr val="000000"/>
                </a:solidFill>
                <a:latin typeface="Courier New" panose="02070309020205020404" pitchFamily="49" charset="0"/>
                <a:cs typeface="+mn-cs"/>
              </a:rPr>
              <a:t>(</a:t>
            </a:r>
            <a:r>
              <a:rPr lang="en-US" altLang="en-US" sz="2400" b="1" kern="1200" dirty="0" err="1">
                <a:solidFill>
                  <a:srgbClr val="000000"/>
                </a:solidFill>
                <a:latin typeface="Courier New" panose="02070309020205020404" pitchFamily="49" charset="0"/>
                <a:cs typeface="+mn-cs"/>
              </a:rPr>
              <a:t>filename.c_str</a:t>
            </a:r>
            <a:r>
              <a:rPr lang="en-US" altLang="en-US" sz="2400" b="1" kern="1200" dirty="0">
                <a:solidFill>
                  <a:srgbClr val="000000"/>
                </a:solidFill>
                <a:latin typeface="Courier New" panose="02070309020205020404" pitchFamily="49" charset="0"/>
                <a:cs typeface="+mn-cs"/>
              </a:rPr>
              <a:t>());</a:t>
            </a:r>
          </a:p>
          <a:p>
            <a:pPr algn="ctr" eaLnBrk="1" hangingPunct="1">
              <a:lnSpc>
                <a:spcPct val="80000"/>
              </a:lnSpc>
              <a:buFontTx/>
              <a:buNone/>
            </a:pPr>
            <a:endParaRPr lang="en-US" altLang="en-US" sz="2400" dirty="0"/>
          </a:p>
          <a:p>
            <a:pPr algn="ctr" eaLnBrk="1" hangingPunct="1">
              <a:lnSpc>
                <a:spcPct val="80000"/>
              </a:lnSpc>
              <a:buFontTx/>
              <a:buNone/>
            </a:pPr>
            <a:endParaRPr lang="en-US" altLang="en-US" sz="2400" dirty="0"/>
          </a:p>
          <a:p>
            <a:pPr eaLnBrk="1" hangingPunct="1">
              <a:lnSpc>
                <a:spcPct val="80000"/>
              </a:lnSpc>
              <a:buFontTx/>
              <a:buNone/>
            </a:pPr>
            <a:endParaRPr lang="en-US" altLang="en-US" sz="2400" b="1" dirty="0">
              <a:latin typeface="Courier New" panose="02070309020205020404" pitchFamily="49" charset="0"/>
            </a:endParaRPr>
          </a:p>
        </p:txBody>
      </p:sp>
      <p:sp>
        <p:nvSpPr>
          <p:cNvPr id="38916" name="Text Box 3"/>
          <p:cNvSpPr>
            <a:spLocks noGrp="1" noChangeArrowheads="1"/>
          </p:cNvSpPr>
          <p:nvPr>
            <p:ph type="title"/>
          </p:nvPr>
        </p:nvSpPr>
        <p:spPr>
          <a:noFill/>
        </p:spPr>
        <p:txBody>
          <a:bodyPr/>
          <a:lstStyle/>
          <a:p>
            <a:pPr eaLnBrk="1" hangingPunct="1">
              <a:spcBef>
                <a:spcPct val="50000"/>
              </a:spcBef>
            </a:pPr>
            <a:r>
              <a:rPr lang="en-US" altLang="en-US" dirty="0"/>
              <a:t>When the File Name is in a C++ string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9940" name="Text Box 3"/>
          <p:cNvSpPr>
            <a:spLocks noGrp="1" noChangeArrowheads="1"/>
          </p:cNvSpPr>
          <p:nvPr>
            <p:ph type="title"/>
          </p:nvPr>
        </p:nvSpPr>
        <p:spPr>
          <a:noFill/>
        </p:spPr>
        <p:txBody>
          <a:bodyPr/>
          <a:lstStyle/>
          <a:p>
            <a:pPr eaLnBrk="1" hangingPunct="1">
              <a:spcBef>
                <a:spcPct val="50000"/>
              </a:spcBef>
            </a:pPr>
            <a:r>
              <a:rPr lang="en-US" altLang="en-US" dirty="0"/>
              <a:t>Opening a Stream, Filename is a </a:t>
            </a:r>
            <a:r>
              <a:rPr lang="en-US" altLang="en-US" dirty="0">
                <a:latin typeface="Courier New" panose="02070309020205020404" pitchFamily="49" charset="0"/>
                <a:cs typeface="Courier New" panose="02070309020205020404" pitchFamily="49" charset="0"/>
              </a:rPr>
              <a:t>char[]</a:t>
            </a:r>
            <a:r>
              <a:rPr lang="en-US" altLang="en-US" dirty="0"/>
              <a:t> array</a:t>
            </a:r>
          </a:p>
        </p:txBody>
      </p:sp>
      <p:sp>
        <p:nvSpPr>
          <p:cNvPr id="39941" name="Rectangle 7"/>
          <p:cNvSpPr>
            <a:spLocks noChangeArrowheads="1"/>
          </p:cNvSpPr>
          <p:nvPr/>
        </p:nvSpPr>
        <p:spPr bwMode="auto">
          <a:xfrm>
            <a:off x="914400" y="3005138"/>
            <a:ext cx="8229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err="1"/>
              <a:t>cout</a:t>
            </a:r>
            <a:r>
              <a:rPr lang="en-US" altLang="en-US" sz="2400" dirty="0"/>
              <a:t> &lt;&lt; "Please enter the file name:";</a:t>
            </a:r>
          </a:p>
          <a:p>
            <a:pPr eaLnBrk="1" hangingPunct="1"/>
            <a:r>
              <a:rPr lang="en-US" altLang="en-US" sz="2400" dirty="0"/>
              <a:t>char filename[80];</a:t>
            </a:r>
          </a:p>
          <a:p>
            <a:pPr eaLnBrk="1" hangingPunct="1"/>
            <a:r>
              <a:rPr lang="en-US" altLang="en-US" sz="2400" dirty="0" err="1"/>
              <a:t>cin</a:t>
            </a:r>
            <a:r>
              <a:rPr lang="en-US" altLang="en-US" sz="2400" dirty="0"/>
              <a:t> &gt;&gt; filename;</a:t>
            </a:r>
          </a:p>
          <a:p>
            <a:pPr eaLnBrk="1" hangingPunct="1"/>
            <a:r>
              <a:rPr lang="en-US" altLang="en-US" sz="2400" dirty="0" err="1"/>
              <a:t>ifstream</a:t>
            </a:r>
            <a:r>
              <a:rPr lang="en-US" altLang="en-US" sz="2400" dirty="0"/>
              <a:t> </a:t>
            </a:r>
            <a:r>
              <a:rPr lang="en-US" altLang="en-US" sz="2400" dirty="0" err="1"/>
              <a:t>in_file</a:t>
            </a:r>
            <a:r>
              <a:rPr lang="en-US" altLang="en-US" sz="2400" dirty="0"/>
              <a:t>;</a:t>
            </a:r>
          </a:p>
          <a:p>
            <a:pPr eaLnBrk="1" hangingPunct="1"/>
            <a:r>
              <a:rPr lang="en-US" altLang="en-US" sz="2400" dirty="0" err="1"/>
              <a:t>in_file.open</a:t>
            </a:r>
            <a:r>
              <a:rPr lang="en-US" altLang="en-US" sz="2400" dirty="0"/>
              <a:t>(filename);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27074" name="Rectangle 2"/>
          <p:cNvSpPr>
            <a:spLocks noGrp="1" noChangeArrowheads="1"/>
          </p:cNvSpPr>
          <p:nvPr>
            <p:ph type="body" idx="1"/>
          </p:nvPr>
        </p:nvSpPr>
        <p:spPr>
          <a:xfrm>
            <a:off x="217488" y="711200"/>
            <a:ext cx="8709025" cy="5632450"/>
          </a:xfrm>
        </p:spPr>
        <p:txBody>
          <a:bodyPr/>
          <a:lstStyle/>
          <a:p>
            <a:pPr algn="ctr" eaLnBrk="1" hangingPunct="1">
              <a:spcBef>
                <a:spcPct val="0"/>
              </a:spcBef>
              <a:buFontTx/>
              <a:buNone/>
            </a:pPr>
            <a:endParaRPr lang="en-US" altLang="en-US" sz="2800" dirty="0"/>
          </a:p>
          <a:p>
            <a:pPr algn="ctr" eaLnBrk="1" hangingPunct="1">
              <a:spcBef>
                <a:spcPct val="0"/>
              </a:spcBef>
              <a:buFontTx/>
              <a:buNone/>
            </a:pPr>
            <a:r>
              <a:rPr lang="en-US" altLang="en-US" sz="3600" dirty="0"/>
              <a:t> </a:t>
            </a:r>
            <a:r>
              <a:rPr lang="en-US" altLang="en-US" sz="2400" dirty="0"/>
              <a:t>When the program ends,</a:t>
            </a:r>
          </a:p>
          <a:p>
            <a:pPr algn="ctr" eaLnBrk="1" hangingPunct="1">
              <a:spcBef>
                <a:spcPct val="0"/>
              </a:spcBef>
              <a:buFontTx/>
              <a:buNone/>
            </a:pPr>
            <a:r>
              <a:rPr lang="en-US" altLang="en-US" sz="2400" dirty="0"/>
              <a:t>all streams that you have opened</a:t>
            </a:r>
            <a:br>
              <a:rPr lang="en-US" altLang="en-US" sz="2400" dirty="0"/>
            </a:br>
            <a:endParaRPr lang="en-US" altLang="en-US" sz="500" dirty="0"/>
          </a:p>
          <a:p>
            <a:pPr algn="ctr" eaLnBrk="1" hangingPunct="1">
              <a:spcBef>
                <a:spcPct val="0"/>
              </a:spcBef>
              <a:buFontTx/>
              <a:buNone/>
            </a:pPr>
            <a:r>
              <a:rPr lang="en-US" altLang="en-US" sz="2400" dirty="0"/>
              <a:t>will be automatically closed.</a:t>
            </a:r>
          </a:p>
          <a:p>
            <a:pPr algn="ctr" eaLnBrk="1" hangingPunct="1">
              <a:spcBef>
                <a:spcPct val="0"/>
              </a:spcBef>
              <a:buFontTx/>
              <a:buNone/>
            </a:pPr>
            <a:endParaRPr lang="en-US" altLang="en-US" sz="2400" dirty="0"/>
          </a:p>
          <a:p>
            <a:pPr algn="ctr" eaLnBrk="1" hangingPunct="1">
              <a:spcBef>
                <a:spcPct val="0"/>
              </a:spcBef>
              <a:buFontTx/>
              <a:buNone/>
            </a:pPr>
            <a:r>
              <a:rPr lang="en-US" altLang="en-US" sz="2400" dirty="0"/>
              <a:t>You </a:t>
            </a:r>
            <a:r>
              <a:rPr lang="en-US" altLang="en-US" sz="2400" i="1" dirty="0"/>
              <a:t>can</a:t>
            </a:r>
            <a:r>
              <a:rPr lang="en-US" altLang="en-US" sz="2400" dirty="0"/>
              <a:t> manually close a stream with the</a:t>
            </a:r>
          </a:p>
          <a:p>
            <a:pPr algn="ctr" eaLnBrk="1" hangingPunct="1">
              <a:spcBef>
                <a:spcPct val="0"/>
              </a:spcBef>
              <a:buFontTx/>
              <a:buNone/>
            </a:pPr>
            <a:r>
              <a:rPr lang="en-US" altLang="en-US" sz="2400" b="1" dirty="0">
                <a:latin typeface="Courier New" panose="02070309020205020404" pitchFamily="49" charset="0"/>
              </a:rPr>
              <a:t>close</a:t>
            </a:r>
            <a:r>
              <a:rPr lang="en-US" altLang="en-US" sz="2400" dirty="0"/>
              <a:t> member function:</a:t>
            </a:r>
          </a:p>
          <a:p>
            <a:pPr algn="ctr" eaLnBrk="1" hangingPunct="1">
              <a:spcBef>
                <a:spcPct val="0"/>
              </a:spcBef>
              <a:buFontTx/>
              <a:buNone/>
            </a:pPr>
            <a:endParaRPr lang="en-US" altLang="en-US" sz="2400" dirty="0"/>
          </a:p>
          <a:p>
            <a:pPr algn="ctr" eaLnBrk="1" hangingPunct="1">
              <a:spcBef>
                <a:spcPct val="0"/>
              </a:spcBef>
              <a:buFontTx/>
              <a:buNone/>
            </a:pPr>
            <a:r>
              <a:rPr lang="en-US" altLang="en-US" sz="2400" b="1" dirty="0" err="1">
                <a:latin typeface="Courier New" panose="02070309020205020404" pitchFamily="49" charset="0"/>
              </a:rPr>
              <a:t>in_file.close</a:t>
            </a:r>
            <a:r>
              <a:rPr lang="en-US" altLang="en-US" sz="2400" b="1" dirty="0">
                <a:latin typeface="Courier New" panose="02070309020205020404" pitchFamily="49" charset="0"/>
              </a:rPr>
              <a:t>();</a:t>
            </a:r>
          </a:p>
          <a:p>
            <a:pPr algn="ctr" eaLnBrk="1" hangingPunct="1">
              <a:spcBef>
                <a:spcPct val="0"/>
              </a:spcBef>
              <a:buFontTx/>
              <a:buNone/>
            </a:pPr>
            <a:endParaRPr lang="en-US" altLang="en-US" sz="2400" b="1" dirty="0">
              <a:latin typeface="Courier New" panose="02070309020205020404" pitchFamily="49" charset="0"/>
            </a:endParaRPr>
          </a:p>
          <a:p>
            <a:pPr algn="ctr" eaLnBrk="1" hangingPunct="1">
              <a:spcBef>
                <a:spcPct val="0"/>
              </a:spcBef>
              <a:buNone/>
            </a:pPr>
            <a:r>
              <a:rPr lang="en-US" altLang="en-US" sz="2400" dirty="0"/>
              <a:t>Manually closing a stream is </a:t>
            </a:r>
            <a:r>
              <a:rPr lang="en-US" altLang="en-US" sz="2400" i="1" dirty="0"/>
              <a:t>only</a:t>
            </a:r>
            <a:r>
              <a:rPr lang="en-US" altLang="en-US" sz="2400" dirty="0"/>
              <a:t> necessary</a:t>
            </a:r>
            <a:br>
              <a:rPr lang="en-US" altLang="en-US" sz="2400" dirty="0"/>
            </a:br>
            <a:r>
              <a:rPr lang="en-US" altLang="en-US" sz="2400" dirty="0"/>
              <a:t>if you want to re-use the same stream variable for a different file, or want to switch from input to output on the same file.</a:t>
            </a:r>
            <a:endParaRPr lang="en-US" altLang="en-US" sz="2400" b="1" dirty="0">
              <a:latin typeface="Courier New" panose="02070309020205020404" pitchFamily="49" charset="0"/>
            </a:endParaRPr>
          </a:p>
          <a:p>
            <a:pPr algn="ctr" eaLnBrk="1" hangingPunct="1">
              <a:spcBef>
                <a:spcPct val="0"/>
              </a:spcBef>
              <a:buFontTx/>
              <a:buNone/>
            </a:pPr>
            <a:endParaRPr lang="en-US" altLang="en-US" sz="2400" b="1" dirty="0">
              <a:latin typeface="Courier New" panose="02070309020205020404" pitchFamily="49" charset="0"/>
            </a:endParaRPr>
          </a:p>
        </p:txBody>
      </p:sp>
      <p:sp>
        <p:nvSpPr>
          <p:cNvPr id="40964" name="Text Box 3"/>
          <p:cNvSpPr>
            <a:spLocks noGrp="1" noChangeArrowheads="1"/>
          </p:cNvSpPr>
          <p:nvPr>
            <p:ph type="title"/>
          </p:nvPr>
        </p:nvSpPr>
        <p:spPr>
          <a:noFill/>
        </p:spPr>
        <p:txBody>
          <a:bodyPr/>
          <a:lstStyle/>
          <a:p>
            <a:pPr eaLnBrk="1" hangingPunct="1">
              <a:spcBef>
                <a:spcPct val="50000"/>
              </a:spcBef>
            </a:pPr>
            <a:r>
              <a:rPr lang="en-US" altLang="en-US"/>
              <a:t>Closing a Stream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34242" name="Rectangle 2"/>
          <p:cNvSpPr>
            <a:spLocks noGrp="1" noChangeArrowheads="1"/>
          </p:cNvSpPr>
          <p:nvPr>
            <p:ph type="body" idx="1"/>
          </p:nvPr>
        </p:nvSpPr>
        <p:spPr>
          <a:xfrm>
            <a:off x="217488" y="711200"/>
            <a:ext cx="8709025" cy="5632450"/>
          </a:xfrm>
        </p:spPr>
        <p:txBody>
          <a:bodyPr/>
          <a:lstStyle/>
          <a:p>
            <a:pPr algn="ctr" eaLnBrk="1" hangingPunct="1">
              <a:spcBef>
                <a:spcPct val="0"/>
              </a:spcBef>
              <a:buFontTx/>
              <a:buNone/>
            </a:pPr>
            <a:endParaRPr lang="en-US" altLang="en-US" sz="2400" dirty="0"/>
          </a:p>
          <a:p>
            <a:pPr algn="ctr" eaLnBrk="1" hangingPunct="1">
              <a:spcBef>
                <a:spcPct val="0"/>
              </a:spcBef>
              <a:buFontTx/>
              <a:buNone/>
            </a:pPr>
            <a:endParaRPr lang="en-US" altLang="en-US" sz="2400" dirty="0"/>
          </a:p>
          <a:p>
            <a:pPr algn="ctr" eaLnBrk="1" hangingPunct="1">
              <a:spcBef>
                <a:spcPct val="0"/>
              </a:spcBef>
              <a:buFontTx/>
              <a:buNone/>
            </a:pPr>
            <a:r>
              <a:rPr lang="en-US" altLang="en-US" sz="2400" dirty="0"/>
              <a:t>    You already know how to read and write using files – it is the same syntax as with </a:t>
            </a:r>
            <a:r>
              <a:rPr lang="en-US" altLang="en-US" sz="2400" dirty="0" err="1">
                <a:latin typeface="Courier New" panose="02070309020205020404" pitchFamily="49" charset="0"/>
                <a:cs typeface="Courier New" panose="02070309020205020404" pitchFamily="49" charset="0"/>
              </a:rPr>
              <a:t>cin</a:t>
            </a:r>
            <a:r>
              <a:rPr lang="en-US" altLang="en-US" sz="2400" dirty="0"/>
              <a:t>, which is an </a:t>
            </a:r>
            <a:r>
              <a:rPr lang="en-US" altLang="en-US" sz="2400" dirty="0" err="1"/>
              <a:t>istream</a:t>
            </a:r>
            <a:r>
              <a:rPr lang="en-US" altLang="en-US" sz="2400" dirty="0"/>
              <a:t> also.</a:t>
            </a:r>
          </a:p>
          <a:p>
            <a:pPr algn="ctr" eaLnBrk="1" hangingPunct="1">
              <a:spcBef>
                <a:spcPct val="0"/>
              </a:spcBef>
              <a:buFontTx/>
              <a:buNone/>
            </a:pPr>
            <a:endParaRPr lang="en-US" altLang="en-US" sz="2400" dirty="0"/>
          </a:p>
          <a:p>
            <a:pPr eaLnBrk="1" hangingPunct="1">
              <a:buFontTx/>
              <a:buNone/>
            </a:pPr>
            <a:r>
              <a:rPr lang="en-US" altLang="en-US" sz="2400" b="1" dirty="0">
                <a:latin typeface="Courier New" panose="02070309020205020404" pitchFamily="49" charset="0"/>
              </a:rPr>
              <a:t>string name;</a:t>
            </a:r>
          </a:p>
          <a:p>
            <a:pPr eaLnBrk="1" hangingPunct="1">
              <a:buFontTx/>
              <a:buNone/>
            </a:pPr>
            <a:r>
              <a:rPr lang="en-US" altLang="en-US" sz="2400" b="1" dirty="0">
                <a:latin typeface="Courier New" panose="02070309020205020404" pitchFamily="49" charset="0"/>
              </a:rPr>
              <a:t>double value;</a:t>
            </a:r>
          </a:p>
          <a:p>
            <a:pPr eaLnBrk="1" hangingPunct="1">
              <a:buFontTx/>
              <a:buNone/>
            </a:pPr>
            <a:r>
              <a:rPr lang="en-US" altLang="en-US" sz="2400" b="1" dirty="0" err="1">
                <a:latin typeface="Courier New" panose="02070309020205020404" pitchFamily="49" charset="0"/>
              </a:rPr>
              <a:t>in_file</a:t>
            </a:r>
            <a:r>
              <a:rPr lang="en-US" altLang="en-US" sz="2400" b="1" dirty="0">
                <a:latin typeface="Courier New" panose="02070309020205020404" pitchFamily="49" charset="0"/>
              </a:rPr>
              <a:t> &gt;&gt; name &gt;&gt; value;</a:t>
            </a:r>
          </a:p>
          <a:p>
            <a:pPr algn="ctr" eaLnBrk="1" hangingPunct="1">
              <a:spcBef>
                <a:spcPct val="0"/>
              </a:spcBef>
              <a:buFontTx/>
              <a:buNone/>
            </a:pPr>
            <a:endParaRPr lang="en-US" altLang="en-US" sz="2400" b="1" dirty="0">
              <a:latin typeface="Courier New" panose="02070309020205020404" pitchFamily="49" charset="0"/>
            </a:endParaRPr>
          </a:p>
          <a:p>
            <a:pPr algn="ctr" eaLnBrk="1" hangingPunct="1">
              <a:spcBef>
                <a:spcPct val="0"/>
              </a:spcBef>
              <a:buFontTx/>
              <a:buNone/>
            </a:pPr>
            <a:endParaRPr lang="en-US" altLang="en-US" sz="2400" dirty="0"/>
          </a:p>
          <a:p>
            <a:pPr algn="ctr" eaLnBrk="1" hangingPunct="1">
              <a:spcBef>
                <a:spcPct val="0"/>
              </a:spcBef>
              <a:buFontTx/>
              <a:buNone/>
            </a:pPr>
            <a:r>
              <a:rPr lang="en-US" altLang="en-US" sz="2400" dirty="0"/>
              <a:t>					</a:t>
            </a:r>
          </a:p>
        </p:txBody>
      </p:sp>
      <p:sp>
        <p:nvSpPr>
          <p:cNvPr id="43012" name="Text Box 3"/>
          <p:cNvSpPr>
            <a:spLocks noGrp="1" noChangeArrowheads="1"/>
          </p:cNvSpPr>
          <p:nvPr>
            <p:ph type="title"/>
          </p:nvPr>
        </p:nvSpPr>
        <p:spPr>
          <a:noFill/>
        </p:spPr>
        <p:txBody>
          <a:bodyPr/>
          <a:lstStyle/>
          <a:p>
            <a:pPr eaLnBrk="1" hangingPunct="1">
              <a:spcBef>
                <a:spcPct val="50000"/>
              </a:spcBef>
            </a:pPr>
            <a:r>
              <a:rPr lang="en-US" altLang="en-US" dirty="0"/>
              <a:t>Reading from a Stream:  Use &gt;&gt;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31170" name="Rectangle 2"/>
          <p:cNvSpPr>
            <a:spLocks noGrp="1" noChangeArrowheads="1"/>
          </p:cNvSpPr>
          <p:nvPr>
            <p:ph type="body" idx="1"/>
          </p:nvPr>
        </p:nvSpPr>
        <p:spPr>
          <a:xfrm>
            <a:off x="217488" y="711200"/>
            <a:ext cx="8709025" cy="5632450"/>
          </a:xfrm>
        </p:spPr>
        <p:txBody>
          <a:bodyPr/>
          <a:lstStyle/>
          <a:p>
            <a:pPr algn="ctr" eaLnBrk="1" hangingPunct="1">
              <a:spcBef>
                <a:spcPct val="0"/>
              </a:spcBef>
              <a:buFontTx/>
              <a:buNone/>
            </a:pPr>
            <a:r>
              <a:rPr lang="en-US" altLang="en-US" sz="2400" dirty="0"/>
              <a:t>The </a:t>
            </a:r>
            <a:r>
              <a:rPr lang="en-US" altLang="en-US" sz="2400" b="1" dirty="0">
                <a:latin typeface="Courier New" panose="02070309020205020404" pitchFamily="49" charset="0"/>
              </a:rPr>
              <a:t>&gt;&gt;</a:t>
            </a:r>
            <a:r>
              <a:rPr lang="en-US" altLang="en-US" sz="2400" dirty="0"/>
              <a:t> operator returns a “not failed” condition,</a:t>
            </a:r>
          </a:p>
          <a:p>
            <a:pPr algn="ctr" eaLnBrk="1" hangingPunct="1">
              <a:spcBef>
                <a:spcPct val="0"/>
              </a:spcBef>
              <a:buFontTx/>
              <a:buNone/>
            </a:pPr>
            <a:r>
              <a:rPr lang="en-US" altLang="en-US" sz="2400" dirty="0"/>
              <a:t>allowing you to combine an input statement and a test.</a:t>
            </a:r>
            <a:br>
              <a:rPr lang="en-US" altLang="en-US" sz="2400" dirty="0"/>
            </a:br>
            <a:r>
              <a:rPr lang="en-US" altLang="en-US" sz="2400" dirty="0"/>
              <a:t>A “failed” read yields a </a:t>
            </a:r>
            <a:r>
              <a:rPr lang="en-US" altLang="en-US" sz="2400" b="1" dirty="0">
                <a:latin typeface="Courier New" panose="02070309020205020404" pitchFamily="49" charset="0"/>
              </a:rPr>
              <a:t>false</a:t>
            </a:r>
            <a:br>
              <a:rPr lang="en-US" altLang="en-US" sz="2400" dirty="0"/>
            </a:br>
            <a:r>
              <a:rPr lang="en-US" altLang="en-US" sz="2400" dirty="0"/>
              <a:t>and a “not failed” read yields a </a:t>
            </a:r>
            <a:r>
              <a:rPr lang="en-US" altLang="en-US" sz="2400" b="1" dirty="0">
                <a:latin typeface="Courier New" panose="02070309020205020404" pitchFamily="49" charset="0"/>
              </a:rPr>
              <a:t>true</a:t>
            </a:r>
            <a:r>
              <a:rPr lang="en-US" altLang="en-US" sz="2400" dirty="0"/>
              <a:t>.</a:t>
            </a:r>
          </a:p>
          <a:p>
            <a:pPr algn="ctr" eaLnBrk="1" hangingPunct="1">
              <a:spcBef>
                <a:spcPct val="0"/>
              </a:spcBef>
              <a:buFontTx/>
              <a:buNone/>
            </a:pPr>
            <a:endParaRPr lang="en-US" altLang="en-US" sz="2400" dirty="0"/>
          </a:p>
          <a:p>
            <a:pPr eaLnBrk="1" hangingPunct="1">
              <a:spcBef>
                <a:spcPct val="0"/>
              </a:spcBef>
              <a:buFontTx/>
              <a:buNone/>
            </a:pPr>
            <a:r>
              <a:rPr lang="en-US" altLang="en-US" sz="2400" b="1" dirty="0">
                <a:latin typeface="Courier New" panose="02070309020205020404" pitchFamily="49" charset="0"/>
              </a:rPr>
              <a:t>if (</a:t>
            </a:r>
            <a:r>
              <a:rPr lang="en-US" altLang="en-US" sz="2400" b="1" dirty="0" err="1">
                <a:latin typeface="Courier New" panose="02070309020205020404" pitchFamily="49" charset="0"/>
              </a:rPr>
              <a:t>in_file</a:t>
            </a:r>
            <a:r>
              <a:rPr lang="en-US" altLang="en-US" sz="2400" b="1" dirty="0">
                <a:latin typeface="Courier New" panose="02070309020205020404" pitchFamily="49" charset="0"/>
              </a:rPr>
              <a:t> &gt;&gt; name &gt;&gt; value)</a:t>
            </a:r>
          </a:p>
          <a:p>
            <a:pPr eaLnBrk="1" hangingPunct="1">
              <a:spcBef>
                <a:spcPct val="0"/>
              </a:spcBef>
              <a:buFontTx/>
              <a:buNone/>
            </a:pPr>
            <a:r>
              <a:rPr lang="en-US" altLang="en-US" sz="2400" b="1" dirty="0">
                <a:latin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rPr>
              <a:t>   // Process input</a:t>
            </a:r>
          </a:p>
          <a:p>
            <a:pPr eaLnBrk="1" hangingPunct="1">
              <a:spcBef>
                <a:spcPct val="0"/>
              </a:spcBef>
              <a:buFontTx/>
              <a:buNone/>
            </a:pPr>
            <a:r>
              <a:rPr lang="en-US" altLang="en-US" sz="2400" b="1" dirty="0">
                <a:latin typeface="Courier New" panose="02070309020205020404" pitchFamily="49" charset="0"/>
              </a:rPr>
              <a:t>}</a:t>
            </a:r>
          </a:p>
          <a:p>
            <a:pPr eaLnBrk="1" hangingPunct="1">
              <a:spcBef>
                <a:spcPct val="0"/>
              </a:spcBef>
              <a:buFontTx/>
              <a:buNone/>
            </a:pPr>
            <a:endParaRPr lang="en-US" altLang="en-US" sz="2400" b="1" dirty="0">
              <a:latin typeface="Courier New" panose="02070309020205020404" pitchFamily="49" charset="0"/>
            </a:endParaRPr>
          </a:p>
          <a:p>
            <a:pPr eaLnBrk="1" hangingPunct="1">
              <a:spcBef>
                <a:spcPct val="0"/>
              </a:spcBef>
              <a:buFontTx/>
              <a:buNone/>
            </a:pPr>
            <a:r>
              <a:rPr lang="en-US" altLang="en-US" sz="2400" b="1" dirty="0"/>
              <a:t>To read the entire file, use a loop:</a:t>
            </a:r>
          </a:p>
          <a:p>
            <a:pPr eaLnBrk="1" hangingPunct="1">
              <a:spcBef>
                <a:spcPct val="0"/>
              </a:spcBef>
              <a:buFontTx/>
              <a:buNone/>
            </a:pPr>
            <a:endParaRPr lang="en-US" altLang="en-US" sz="2400" b="1" dirty="0"/>
          </a:p>
          <a:p>
            <a:pPr eaLnBrk="1" hangingPunct="1">
              <a:spcBef>
                <a:spcPct val="0"/>
              </a:spcBef>
              <a:buFontTx/>
              <a:buNone/>
            </a:pPr>
            <a:r>
              <a:rPr lang="en-US" altLang="en-US" sz="2400" b="1" dirty="0">
                <a:latin typeface="Courier New" panose="02070309020205020404" pitchFamily="49" charset="0"/>
              </a:rPr>
              <a:t>while (</a:t>
            </a:r>
            <a:r>
              <a:rPr lang="en-US" altLang="en-US" sz="2400" b="1" dirty="0" err="1">
                <a:latin typeface="Courier New" panose="02070309020205020404" pitchFamily="49" charset="0"/>
              </a:rPr>
              <a:t>in_file</a:t>
            </a:r>
            <a:r>
              <a:rPr lang="en-US" altLang="en-US" sz="2400" b="1" dirty="0">
                <a:latin typeface="Courier New" panose="02070309020205020404" pitchFamily="49" charset="0"/>
              </a:rPr>
              <a:t> &gt;&gt; name &gt;&gt; value)</a:t>
            </a:r>
          </a:p>
          <a:p>
            <a:pPr eaLnBrk="1" hangingPunct="1">
              <a:spcBef>
                <a:spcPct val="0"/>
              </a:spcBef>
              <a:buFontTx/>
              <a:buNone/>
            </a:pPr>
            <a:r>
              <a:rPr lang="en-US" altLang="en-US" sz="2400" b="1" dirty="0">
                <a:latin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rPr>
              <a:t>   // Process input</a:t>
            </a:r>
          </a:p>
          <a:p>
            <a:pPr eaLnBrk="1" hangingPunct="1">
              <a:spcBef>
                <a:spcPct val="0"/>
              </a:spcBef>
              <a:buFontTx/>
              <a:buNone/>
            </a:pPr>
            <a:r>
              <a:rPr lang="en-US" altLang="en-US" sz="2400" b="1" dirty="0">
                <a:latin typeface="Courier New" panose="02070309020205020404" pitchFamily="49" charset="0"/>
              </a:rPr>
              <a:t>}</a:t>
            </a:r>
          </a:p>
          <a:p>
            <a:pPr algn="ctr" eaLnBrk="1" hangingPunct="1">
              <a:spcBef>
                <a:spcPct val="0"/>
              </a:spcBef>
              <a:buFontTx/>
              <a:buNone/>
            </a:pPr>
            <a:endParaRPr lang="en-US" altLang="en-US" sz="1400" b="1" dirty="0">
              <a:latin typeface="Courier New" panose="02070309020205020404" pitchFamily="49" charset="0"/>
            </a:endParaRPr>
          </a:p>
          <a:p>
            <a:pPr eaLnBrk="1" hangingPunct="1">
              <a:spcBef>
                <a:spcPct val="0"/>
              </a:spcBef>
              <a:buFontTx/>
              <a:buNone/>
            </a:pPr>
            <a:endParaRPr lang="en-US" altLang="en-US" sz="2400" b="1" dirty="0">
              <a:latin typeface="Courier New" panose="02070309020205020404" pitchFamily="49" charset="0"/>
            </a:endParaRPr>
          </a:p>
        </p:txBody>
      </p:sp>
      <p:sp>
        <p:nvSpPr>
          <p:cNvPr id="44036" name="Text Box 3"/>
          <p:cNvSpPr>
            <a:spLocks noGrp="1" noChangeArrowheads="1"/>
          </p:cNvSpPr>
          <p:nvPr>
            <p:ph type="title"/>
          </p:nvPr>
        </p:nvSpPr>
        <p:spPr>
          <a:noFill/>
        </p:spPr>
        <p:txBody>
          <a:bodyPr/>
          <a:lstStyle/>
          <a:p>
            <a:pPr eaLnBrk="1" hangingPunct="1">
              <a:spcBef>
                <a:spcPct val="50000"/>
              </a:spcBef>
            </a:pPr>
            <a:r>
              <a:rPr lang="en-US" altLang="en-US" dirty="0"/>
              <a:t>Reading from a Stream, Testing for Failure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32194" name="Rectangle 2"/>
          <p:cNvSpPr>
            <a:spLocks noGrp="1" noChangeArrowheads="1"/>
          </p:cNvSpPr>
          <p:nvPr>
            <p:ph type="body" idx="1"/>
          </p:nvPr>
        </p:nvSpPr>
        <p:spPr>
          <a:xfrm>
            <a:off x="217488" y="711200"/>
            <a:ext cx="8408987" cy="5632450"/>
          </a:xfrm>
        </p:spPr>
        <p:txBody>
          <a:bodyPr/>
          <a:lstStyle/>
          <a:p>
            <a:pPr algn="ctr" eaLnBrk="1" hangingPunct="1">
              <a:spcBef>
                <a:spcPct val="0"/>
              </a:spcBef>
              <a:buFontTx/>
              <a:buNone/>
            </a:pPr>
            <a:endParaRPr lang="en-US" altLang="en-US" sz="2400" dirty="0"/>
          </a:p>
          <a:p>
            <a:pPr algn="ctr" eaLnBrk="1" hangingPunct="1">
              <a:spcBef>
                <a:spcPct val="0"/>
              </a:spcBef>
              <a:buFontTx/>
              <a:buNone/>
            </a:pPr>
            <a:endParaRPr lang="en-US" altLang="en-US" sz="2400" dirty="0"/>
          </a:p>
          <a:p>
            <a:pPr algn="ctr" eaLnBrk="1" hangingPunct="1">
              <a:spcBef>
                <a:spcPct val="0"/>
              </a:spcBef>
              <a:buFontTx/>
              <a:buNone/>
            </a:pPr>
            <a:r>
              <a:rPr lang="en-US" altLang="en-US" sz="2400" dirty="0"/>
              <a:t>   The </a:t>
            </a:r>
            <a:r>
              <a:rPr lang="en-US" altLang="en-US" sz="2400" b="1" dirty="0">
                <a:latin typeface="Courier New" panose="02070309020205020404" pitchFamily="49" charset="0"/>
              </a:rPr>
              <a:t>open</a:t>
            </a:r>
            <a:r>
              <a:rPr lang="en-US" altLang="en-US" sz="2400" dirty="0"/>
              <a:t> method also sets a “not failed” condition.</a:t>
            </a:r>
          </a:p>
          <a:p>
            <a:pPr algn="ctr" eaLnBrk="1" hangingPunct="1">
              <a:spcBef>
                <a:spcPct val="0"/>
              </a:spcBef>
              <a:buFontTx/>
              <a:buNone/>
            </a:pPr>
            <a:r>
              <a:rPr lang="en-US" altLang="en-US" sz="2400" dirty="0"/>
              <a:t> It is a good idea to test for failure immediately:</a:t>
            </a:r>
          </a:p>
          <a:p>
            <a:pPr algn="ctr" eaLnBrk="1" hangingPunct="1">
              <a:spcBef>
                <a:spcPct val="0"/>
              </a:spcBef>
              <a:buFontTx/>
              <a:buNone/>
            </a:pPr>
            <a:endParaRPr lang="en-US" altLang="en-US" sz="2400" dirty="0"/>
          </a:p>
          <a:p>
            <a:pPr algn="ctr" eaLnBrk="1" hangingPunct="1">
              <a:spcBef>
                <a:spcPct val="0"/>
              </a:spcBef>
              <a:buFontTx/>
              <a:buNone/>
            </a:pPr>
            <a:endParaRPr lang="en-US" altLang="en-US" sz="2400" dirty="0"/>
          </a:p>
          <a:p>
            <a:pPr eaLnBrk="1" hangingPunct="1">
              <a:spcBef>
                <a:spcPct val="0"/>
              </a:spcBef>
              <a:buFontTx/>
              <a:buNone/>
            </a:pPr>
            <a:r>
              <a:rPr lang="en-US" altLang="en-US" sz="2400" b="1" dirty="0" err="1">
                <a:latin typeface="Courier New" panose="02070309020205020404" pitchFamily="49" charset="0"/>
              </a:rPr>
              <a:t>in_file.open</a:t>
            </a:r>
            <a:r>
              <a:rPr lang="en-US" altLang="en-US" sz="2400" b="1" dirty="0">
                <a:latin typeface="Courier New" panose="02070309020205020404" pitchFamily="49" charset="0"/>
              </a:rPr>
              <a:t>(</a:t>
            </a:r>
            <a:r>
              <a:rPr lang="en-US" altLang="en-US" sz="2400" b="1" dirty="0" err="1">
                <a:latin typeface="Courier New" panose="02070309020205020404" pitchFamily="49" charset="0"/>
              </a:rPr>
              <a:t>filename.c_str</a:t>
            </a:r>
            <a:r>
              <a:rPr lang="en-US" altLang="en-US" sz="2400" b="1" dirty="0">
                <a:latin typeface="Courier New" panose="02070309020205020404" pitchFamily="49" charset="0"/>
              </a:rPr>
              <a:t>());</a:t>
            </a:r>
          </a:p>
          <a:p>
            <a:pPr eaLnBrk="1" hangingPunct="1">
              <a:spcBef>
                <a:spcPct val="0"/>
              </a:spcBef>
              <a:buFontTx/>
              <a:buNone/>
            </a:pPr>
            <a:endParaRPr lang="en-US" altLang="en-US" sz="200" b="1" dirty="0">
              <a:latin typeface="Courier New" panose="02070309020205020404" pitchFamily="49" charset="0"/>
            </a:endParaRPr>
          </a:p>
          <a:p>
            <a:pPr eaLnBrk="1" hangingPunct="1">
              <a:spcBef>
                <a:spcPct val="0"/>
              </a:spcBef>
              <a:buFontTx/>
              <a:buNone/>
            </a:pPr>
            <a:r>
              <a:rPr lang="en-US" altLang="en-US" sz="2400" b="1" dirty="0">
                <a:latin typeface="Courier New" panose="02070309020205020404" pitchFamily="49" charset="0"/>
              </a:rPr>
              <a:t>// Check for failure after opening</a:t>
            </a:r>
          </a:p>
          <a:p>
            <a:pPr eaLnBrk="1" hangingPunct="1">
              <a:spcBef>
                <a:spcPct val="0"/>
              </a:spcBef>
              <a:buFontTx/>
              <a:buNone/>
            </a:pPr>
            <a:r>
              <a:rPr lang="en-US" altLang="en-US" sz="2400" b="1" dirty="0">
                <a:latin typeface="Courier New" panose="02070309020205020404" pitchFamily="49" charset="0"/>
              </a:rPr>
              <a:t>if (</a:t>
            </a:r>
            <a:r>
              <a:rPr lang="en-US" altLang="en-US" sz="2400" b="1" dirty="0" err="1">
                <a:latin typeface="Courier New" panose="02070309020205020404" pitchFamily="49" charset="0"/>
              </a:rPr>
              <a:t>in_file.fail</a:t>
            </a:r>
            <a:r>
              <a:rPr lang="en-US" altLang="en-US" sz="2400" b="1" dirty="0">
                <a:latin typeface="Courier New" panose="02070309020205020404" pitchFamily="49" charset="0"/>
              </a:rPr>
              <a:t>()) </a:t>
            </a:r>
          </a:p>
          <a:p>
            <a:pPr eaLnBrk="1" hangingPunct="1">
              <a:spcBef>
                <a:spcPct val="0"/>
              </a:spcBef>
              <a:buFontTx/>
              <a:buNone/>
            </a:pPr>
            <a:r>
              <a:rPr lang="en-US" altLang="en-US" sz="2400" b="1" dirty="0">
                <a:latin typeface="Courier New" panose="02070309020205020404" pitchFamily="49" charset="0"/>
              </a:rPr>
              <a:t>{ </a:t>
            </a:r>
          </a:p>
          <a:p>
            <a:pPr eaLnBrk="1" hangingPunct="1">
              <a:spcBef>
                <a:spcPct val="0"/>
              </a:spcBef>
              <a:buFontTx/>
              <a:buNone/>
            </a:pPr>
            <a:r>
              <a:rPr lang="en-US" altLang="en-US"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“Error opening file: “ &lt;&lt; </a:t>
            </a:r>
            <a:r>
              <a:rPr lang="en-US" altLang="en-US" b="1" dirty="0">
                <a:latin typeface="Courier New" panose="02070309020205020404" pitchFamily="49" charset="0"/>
              </a:rPr>
              <a:t>filename &lt;&lt; </a:t>
            </a:r>
            <a:r>
              <a:rPr lang="en-US" altLang="en-US" b="1" dirty="0" err="1">
                <a:latin typeface="Courier New" panose="02070309020205020404" pitchFamily="49" charset="0"/>
              </a:rPr>
              <a:t>endl</a:t>
            </a:r>
            <a:r>
              <a:rPr lang="en-US" altLang="en-US" b="1" dirty="0">
                <a:latin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rPr>
              <a:t>	return -1; </a:t>
            </a:r>
          </a:p>
          <a:p>
            <a:pPr eaLnBrk="1" hangingPunct="1">
              <a:spcBef>
                <a:spcPct val="0"/>
              </a:spcBef>
              <a:buFontTx/>
              <a:buNone/>
            </a:pPr>
            <a:r>
              <a:rPr lang="en-US" altLang="en-US" sz="2400" b="1" dirty="0">
                <a:latin typeface="Courier New" panose="02070309020205020404" pitchFamily="49" charset="0"/>
              </a:rPr>
              <a:t>}</a:t>
            </a:r>
          </a:p>
          <a:p>
            <a:pPr eaLnBrk="1" hangingPunct="1">
              <a:spcBef>
                <a:spcPct val="0"/>
              </a:spcBef>
              <a:buFontTx/>
              <a:buNone/>
            </a:pPr>
            <a:endParaRPr lang="en-US" altLang="en-US" sz="2400" b="1" dirty="0">
              <a:latin typeface="Courier New" panose="02070309020205020404" pitchFamily="49" charset="0"/>
            </a:endParaRPr>
          </a:p>
          <a:p>
            <a:pPr eaLnBrk="1" hangingPunct="1">
              <a:spcBef>
                <a:spcPct val="0"/>
              </a:spcBef>
              <a:buFontTx/>
              <a:buNone/>
            </a:pPr>
            <a:endParaRPr lang="en-US" altLang="en-US" sz="2400" b="1" dirty="0">
              <a:latin typeface="Courier New" panose="02070309020205020404" pitchFamily="49" charset="0"/>
            </a:endParaRPr>
          </a:p>
          <a:p>
            <a:pPr algn="r" eaLnBrk="1" hangingPunct="1">
              <a:spcBef>
                <a:spcPct val="0"/>
              </a:spcBef>
              <a:buFontTx/>
              <a:buNone/>
            </a:pPr>
            <a:r>
              <a:rPr lang="en-US" altLang="en-US" sz="2400" b="1" dirty="0">
                <a:latin typeface="Courier New" panose="02070309020205020404" pitchFamily="49" charset="0"/>
              </a:rPr>
              <a:t>						</a:t>
            </a:r>
            <a:endParaRPr lang="en-US" altLang="en-US" sz="2400" b="1" i="1" dirty="0"/>
          </a:p>
        </p:txBody>
      </p:sp>
      <p:sp>
        <p:nvSpPr>
          <p:cNvPr id="46084" name="Text Box 3"/>
          <p:cNvSpPr>
            <a:spLocks noGrp="1" noChangeArrowheads="1"/>
          </p:cNvSpPr>
          <p:nvPr>
            <p:ph type="title"/>
          </p:nvPr>
        </p:nvSpPr>
        <p:spPr>
          <a:noFill/>
        </p:spPr>
        <p:txBody>
          <a:bodyPr/>
          <a:lstStyle/>
          <a:p>
            <a:pPr eaLnBrk="1" hangingPunct="1">
              <a:spcBef>
                <a:spcPct val="50000"/>
              </a:spcBef>
            </a:pPr>
            <a:r>
              <a:rPr lang="en-US" altLang="en-US"/>
              <a:t>Failing to Open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36290" name="Rectangle 2"/>
          <p:cNvSpPr>
            <a:spLocks noGrp="1" noChangeArrowheads="1"/>
          </p:cNvSpPr>
          <p:nvPr>
            <p:ph type="body" idx="1"/>
          </p:nvPr>
        </p:nvSpPr>
        <p:spPr>
          <a:xfrm>
            <a:off x="217488" y="711200"/>
            <a:ext cx="8709025" cy="5632450"/>
          </a:xfrm>
        </p:spPr>
        <p:txBody>
          <a:bodyPr/>
          <a:lstStyle/>
          <a:p>
            <a:pPr algn="ctr" eaLnBrk="1" hangingPunct="1">
              <a:spcBef>
                <a:spcPct val="0"/>
              </a:spcBef>
              <a:buFontTx/>
              <a:buNone/>
            </a:pPr>
            <a:endParaRPr lang="en-US" altLang="en-US" sz="2400" dirty="0"/>
          </a:p>
          <a:p>
            <a:pPr eaLnBrk="1" hangingPunct="1">
              <a:spcBef>
                <a:spcPct val="0"/>
              </a:spcBef>
              <a:buFontTx/>
              <a:buNone/>
            </a:pPr>
            <a:r>
              <a:rPr lang="en-US" altLang="en-US" sz="2400" dirty="0"/>
              <a:t>   To write to a file: declare an </a:t>
            </a:r>
            <a:r>
              <a:rPr lang="en-US" altLang="en-US" sz="2400" dirty="0" err="1">
                <a:latin typeface="Courier New" panose="02070309020205020404" pitchFamily="49" charset="0"/>
                <a:cs typeface="Courier New" panose="02070309020205020404" pitchFamily="49" charset="0"/>
              </a:rPr>
              <a:t>ofstream</a:t>
            </a:r>
            <a:r>
              <a:rPr lang="en-US" altLang="en-US" sz="2400" dirty="0"/>
              <a:t> variable, open the file, check for failure, and then stream the data to the </a:t>
            </a:r>
            <a:r>
              <a:rPr lang="en-US" altLang="en-US" sz="2400" dirty="0" err="1">
                <a:latin typeface="Courier New" panose="02070309020205020404" pitchFamily="49" charset="0"/>
                <a:cs typeface="Courier New" panose="02070309020205020404" pitchFamily="49" charset="0"/>
              </a:rPr>
              <a:t>ofstream</a:t>
            </a:r>
            <a:r>
              <a:rPr lang="en-US" altLang="en-US" sz="2400" dirty="0"/>
              <a:t> with </a:t>
            </a:r>
            <a:r>
              <a:rPr lang="en-US" altLang="en-US" sz="2400" dirty="0">
                <a:latin typeface="Courier New" panose="02070309020205020404" pitchFamily="49" charset="0"/>
                <a:cs typeface="Courier New" panose="02070309020205020404" pitchFamily="49" charset="0"/>
              </a:rPr>
              <a:t>&lt;&lt;</a:t>
            </a:r>
          </a:p>
          <a:p>
            <a:pPr eaLnBrk="1" hangingPunct="1">
              <a:spcBef>
                <a:spcPct val="0"/>
              </a:spcBef>
              <a:buFontTx/>
              <a:buNone/>
            </a:pPr>
            <a:endParaRPr lang="en-US" altLang="en-US" sz="2800" b="1" dirty="0">
              <a:latin typeface="Courier New" panose="02070309020205020404" pitchFamily="49" charset="0"/>
            </a:endParaRPr>
          </a:p>
          <a:p>
            <a:pPr eaLnBrk="1" hangingPunct="1">
              <a:spcBef>
                <a:spcPct val="0"/>
              </a:spcBef>
              <a:buFontTx/>
              <a:buNone/>
            </a:pPr>
            <a:r>
              <a:rPr lang="en-US" altLang="en-US" sz="2400" b="1" dirty="0" err="1">
                <a:latin typeface="Courier New" panose="02070309020205020404" pitchFamily="49" charset="0"/>
              </a:rPr>
              <a:t>ofstream</a:t>
            </a:r>
            <a:r>
              <a:rPr lang="en-US" altLang="en-US" sz="2400" b="1" dirty="0">
                <a:latin typeface="Courier New" panose="02070309020205020404" pitchFamily="49" charset="0"/>
              </a:rPr>
              <a:t> </a:t>
            </a:r>
            <a:r>
              <a:rPr lang="en-US" altLang="en-US" sz="2400" b="1" dirty="0" err="1">
                <a:latin typeface="Courier New" panose="02070309020205020404" pitchFamily="49" charset="0"/>
              </a:rPr>
              <a:t>out_file</a:t>
            </a:r>
            <a:r>
              <a:rPr lang="en-US" altLang="en-US" sz="2400" b="1" dirty="0">
                <a:latin typeface="Courier New" panose="02070309020205020404" pitchFamily="49" charset="0"/>
              </a:rPr>
              <a:t>;</a:t>
            </a:r>
          </a:p>
          <a:p>
            <a:pPr eaLnBrk="1" hangingPunct="1">
              <a:spcBef>
                <a:spcPct val="0"/>
              </a:spcBef>
              <a:buFontTx/>
              <a:buNone/>
            </a:pPr>
            <a:r>
              <a:rPr lang="en-US" altLang="en-US" sz="2400" b="1" dirty="0" err="1">
                <a:latin typeface="Courier New" panose="02070309020205020404" pitchFamily="49" charset="0"/>
              </a:rPr>
              <a:t>out_file.open</a:t>
            </a:r>
            <a:r>
              <a:rPr lang="en-US" altLang="en-US" sz="2400" b="1" dirty="0">
                <a:latin typeface="Courier New" panose="02070309020205020404" pitchFamily="49" charset="0"/>
              </a:rPr>
              <a:t>("output.txt");</a:t>
            </a:r>
          </a:p>
          <a:p>
            <a:pPr eaLnBrk="1" hangingPunct="1">
              <a:spcBef>
                <a:spcPct val="0"/>
              </a:spcBef>
              <a:buFontTx/>
              <a:buNone/>
            </a:pPr>
            <a:r>
              <a:rPr lang="en-US" altLang="en-US" sz="2400" b="1" dirty="0">
                <a:latin typeface="Courier New" panose="02070309020205020404" pitchFamily="49" charset="0"/>
              </a:rPr>
              <a:t>if (</a:t>
            </a:r>
            <a:r>
              <a:rPr lang="en-US" altLang="en-US" sz="2400" b="1" dirty="0" err="1">
                <a:latin typeface="Courier New" panose="02070309020205020404" pitchFamily="49" charset="0"/>
              </a:rPr>
              <a:t>in_file.fail</a:t>
            </a:r>
            <a:r>
              <a:rPr lang="en-US" altLang="en-US" sz="2400" b="1" dirty="0">
                <a:latin typeface="Courier New" panose="02070309020205020404" pitchFamily="49" charset="0"/>
              </a:rPr>
              <a:t>()) { return -1; }</a:t>
            </a:r>
          </a:p>
          <a:p>
            <a:pPr eaLnBrk="1" hangingPunct="1">
              <a:spcBef>
                <a:spcPct val="0"/>
              </a:spcBef>
              <a:buFontTx/>
              <a:buNone/>
            </a:pPr>
            <a:r>
              <a:rPr lang="en-US" altLang="en-US" sz="2400" b="1" dirty="0" err="1">
                <a:latin typeface="Courier New" panose="02070309020205020404" pitchFamily="49" charset="0"/>
              </a:rPr>
              <a:t>out_file</a:t>
            </a:r>
            <a:r>
              <a:rPr lang="en-US" altLang="en-US" sz="2400" b="1" dirty="0">
                <a:latin typeface="Courier New" panose="02070309020205020404" pitchFamily="49" charset="0"/>
              </a:rPr>
              <a:t> &lt;&lt; name &lt;&lt; " " &lt;&lt; value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eaLnBrk="1" hangingPunct="1">
              <a:spcBef>
                <a:spcPct val="0"/>
              </a:spcBef>
              <a:buFontTx/>
              <a:buNone/>
            </a:pPr>
            <a:endParaRPr lang="en-US" altLang="en-US" sz="2400" b="1" dirty="0">
              <a:latin typeface="Courier New" panose="02070309020205020404" pitchFamily="49" charset="0"/>
            </a:endParaRPr>
          </a:p>
          <a:p>
            <a:pPr eaLnBrk="1" hangingPunct="1">
              <a:spcBef>
                <a:spcPct val="0"/>
              </a:spcBef>
              <a:buFontTx/>
              <a:buNone/>
            </a:pPr>
            <a:endParaRPr lang="en-US" altLang="en-US" sz="2400" b="1" dirty="0">
              <a:latin typeface="Courier New" panose="02070309020205020404" pitchFamily="49" charset="0"/>
            </a:endParaRPr>
          </a:p>
        </p:txBody>
      </p:sp>
      <p:sp>
        <p:nvSpPr>
          <p:cNvPr id="48132" name="Text Box 3"/>
          <p:cNvSpPr>
            <a:spLocks noGrp="1" noChangeArrowheads="1"/>
          </p:cNvSpPr>
          <p:nvPr>
            <p:ph type="title"/>
          </p:nvPr>
        </p:nvSpPr>
        <p:spPr>
          <a:noFill/>
        </p:spPr>
        <p:txBody>
          <a:bodyPr/>
          <a:lstStyle/>
          <a:p>
            <a:pPr eaLnBrk="1" hangingPunct="1">
              <a:spcBef>
                <a:spcPct val="50000"/>
              </a:spcBef>
            </a:pPr>
            <a:r>
              <a:rPr lang="en-US" altLang="en-US" dirty="0"/>
              <a:t>Writing to a Stream: Just Like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noGrp="1"/>
          </p:cNvSpPr>
          <p:nvPr/>
        </p:nvSpPr>
        <p:spPr bwMode="auto">
          <a:xfrm>
            <a:off x="3810000" y="6324600"/>
            <a:ext cx="5257800" cy="381000"/>
          </a:xfrm>
          <a:prstGeom prst="rect">
            <a:avLst/>
          </a:prstGeom>
          <a:noFill/>
          <a:ln>
            <a:miter lim="800000"/>
            <a:headEnd/>
            <a:tailEnd/>
          </a:ln>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algn="r" eaLnBrk="1" hangingPunct="1"/>
            <a:r>
              <a:rPr lang="en-US" altLang="en-US" sz="1200" b="0" dirty="0">
                <a:latin typeface="Arial" panose="020B0604020202020204" pitchFamily="34" charset="0"/>
              </a:rPr>
              <a:t>Copyright © 2018 by John Wiley &amp; Sons. All rights reserved</a:t>
            </a:r>
          </a:p>
        </p:txBody>
      </p:sp>
      <p:sp>
        <p:nvSpPr>
          <p:cNvPr id="55300" name="Text Box 3"/>
          <p:cNvSpPr>
            <a:spLocks noGrp="1" noChangeArrowheads="1"/>
          </p:cNvSpPr>
          <p:nvPr>
            <p:ph type="title" idx="4294967295"/>
          </p:nvPr>
        </p:nvSpPr>
        <p:spPr>
          <a:noFill/>
        </p:spPr>
        <p:txBody>
          <a:bodyPr/>
          <a:lstStyle/>
          <a:p>
            <a:pPr eaLnBrk="1" hangingPunct="1">
              <a:spcBef>
                <a:spcPct val="50000"/>
              </a:spcBef>
            </a:pPr>
            <a:r>
              <a:rPr lang="en-US" altLang="en-US" dirty="0"/>
              <a:t>A Programming Example: Popular Names</a:t>
            </a:r>
          </a:p>
        </p:txBody>
      </p:sp>
      <p:sp>
        <p:nvSpPr>
          <p:cNvPr id="2" name="Rectangle 1"/>
          <p:cNvSpPr/>
          <p:nvPr/>
        </p:nvSpPr>
        <p:spPr>
          <a:xfrm>
            <a:off x="76201" y="930086"/>
            <a:ext cx="5251579" cy="3170099"/>
          </a:xfrm>
          <a:prstGeom prst="rect">
            <a:avLst/>
          </a:prstGeom>
        </p:spPr>
        <p:txBody>
          <a:bodyPr wrap="square">
            <a:spAutoFit/>
          </a:bodyPr>
          <a:lstStyle/>
          <a:p>
            <a:r>
              <a:rPr lang="en-US" b="0" dirty="0">
                <a:latin typeface="+mn-lt"/>
              </a:rPr>
              <a:t>The Social Security Administration publishes lists of the most popular baby names @ </a:t>
            </a:r>
            <a:r>
              <a:rPr lang="en-US" b="0" dirty="0">
                <a:latin typeface="+mn-lt"/>
                <a:hlinkClick r:id="rId2"/>
              </a:rPr>
              <a:t>http://www.ssa.gov/OACT/babynames/</a:t>
            </a:r>
            <a:r>
              <a:rPr lang="en-US" b="0" dirty="0">
                <a:latin typeface="+mn-lt"/>
              </a:rPr>
              <a:t>. </a:t>
            </a:r>
          </a:p>
          <a:p>
            <a:endParaRPr lang="en-US" b="0" dirty="0">
              <a:latin typeface="+mn-lt"/>
            </a:endParaRPr>
          </a:p>
          <a:p>
            <a:r>
              <a:rPr lang="en-US" b="0" dirty="0">
                <a:latin typeface="+mn-lt"/>
              </a:rPr>
              <a:t>A query of the 1000 most popular names for the 1990s yields the screen shown here:</a:t>
            </a:r>
          </a:p>
          <a:p>
            <a:endParaRPr lang="en-US" b="0" dirty="0">
              <a:latin typeface="+mn-lt"/>
            </a:endParaRPr>
          </a:p>
          <a:p>
            <a:r>
              <a:rPr lang="en-US" b="0" dirty="0">
                <a:latin typeface="+mn-lt"/>
              </a:rPr>
              <a:t>We saved the data as text, and pasted it into the book companion code </a:t>
            </a:r>
            <a:r>
              <a:rPr lang="en-US" b="0" dirty="0">
                <a:cs typeface="Courier New" panose="02070309020205020404" pitchFamily="49" charset="0"/>
              </a:rPr>
              <a:t>babynames.txt</a:t>
            </a:r>
            <a:r>
              <a:rPr lang="en-US" b="0" dirty="0">
                <a:latin typeface="+mn-lt"/>
              </a:rPr>
              <a:t> file.</a:t>
            </a:r>
          </a:p>
        </p:txBody>
      </p:sp>
      <p:pic>
        <p:nvPicPr>
          <p:cNvPr id="4" name="Picture 3"/>
          <p:cNvPicPr>
            <a:picLocks noChangeAspect="1"/>
          </p:cNvPicPr>
          <p:nvPr/>
        </p:nvPicPr>
        <p:blipFill>
          <a:blip r:embed="rId3"/>
          <a:stretch>
            <a:fillRect/>
          </a:stretch>
        </p:blipFill>
        <p:spPr>
          <a:xfrm>
            <a:off x="5327780" y="807875"/>
            <a:ext cx="3740020" cy="41728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8371" name="Rectangle 2"/>
          <p:cNvSpPr>
            <a:spLocks noGrp="1" noChangeArrowheads="1"/>
          </p:cNvSpPr>
          <p:nvPr>
            <p:ph type="body" idx="1"/>
          </p:nvPr>
        </p:nvSpPr>
        <p:spPr>
          <a:xfrm>
            <a:off x="217488" y="711200"/>
            <a:ext cx="8709025" cy="5632450"/>
          </a:xfrm>
        </p:spPr>
        <p:txBody>
          <a:bodyPr/>
          <a:lstStyle/>
          <a:p>
            <a:pPr algn="ctr" eaLnBrk="1" hangingPunct="1">
              <a:spcBef>
                <a:spcPct val="0"/>
              </a:spcBef>
              <a:buFontTx/>
              <a:buNone/>
            </a:pPr>
            <a:endParaRPr lang="en-US" altLang="en-US" sz="2400" dirty="0"/>
          </a:p>
          <a:p>
            <a:pPr algn="ctr" eaLnBrk="1" hangingPunct="1">
              <a:spcBef>
                <a:spcPct val="0"/>
              </a:spcBef>
              <a:buFontTx/>
              <a:buNone/>
            </a:pPr>
            <a:endParaRPr lang="en-US" altLang="en-US" sz="2400" dirty="0"/>
          </a:p>
          <a:p>
            <a:pPr eaLnBrk="1" hangingPunct="1">
              <a:spcBef>
                <a:spcPct val="0"/>
              </a:spcBef>
              <a:buFontTx/>
              <a:buNone/>
            </a:pPr>
            <a:r>
              <a:rPr lang="en-US" altLang="en-US" sz="2400" dirty="0"/>
              <a:t>Each line in the file contains seven entries:</a:t>
            </a:r>
          </a:p>
          <a:p>
            <a:pPr eaLnBrk="1" hangingPunct="1"/>
            <a:r>
              <a:rPr lang="en-US" altLang="en-US" sz="2000" dirty="0"/>
              <a:t>The rank (from 1 to 1,000)</a:t>
            </a:r>
          </a:p>
          <a:p>
            <a:pPr eaLnBrk="1" hangingPunct="1"/>
            <a:r>
              <a:rPr lang="en-US" altLang="en-US" sz="2000" dirty="0"/>
              <a:t>The name, frequency, and percentage of the male name of that rank</a:t>
            </a:r>
          </a:p>
          <a:p>
            <a:pPr eaLnBrk="1" hangingPunct="1"/>
            <a:r>
              <a:rPr lang="en-US" altLang="en-US" sz="2000" dirty="0"/>
              <a:t>The name, frequency, and percentage of the female name of that rank</a:t>
            </a:r>
          </a:p>
          <a:p>
            <a:pPr eaLnBrk="1" hangingPunct="1"/>
            <a:endParaRPr lang="en-US" altLang="en-US" sz="2400" dirty="0"/>
          </a:p>
          <a:p>
            <a:pPr eaLnBrk="1" hangingPunct="1">
              <a:buFontTx/>
              <a:buNone/>
            </a:pPr>
            <a:r>
              <a:rPr lang="en-US" altLang="en-US" sz="2400" dirty="0"/>
              <a:t>An example line from the file:</a:t>
            </a:r>
          </a:p>
          <a:p>
            <a:pPr eaLnBrk="1" hangingPunct="1">
              <a:buFontTx/>
              <a:buNone/>
            </a:pPr>
            <a:r>
              <a:rPr lang="en-US" altLang="en-US" sz="2400" b="1" dirty="0">
                <a:latin typeface="Courier New" panose="02070309020205020404" pitchFamily="49" charset="0"/>
              </a:rPr>
              <a:t>	10 Joseph 260365 1.2681 Megan 160312 0.8</a:t>
            </a:r>
          </a:p>
        </p:txBody>
      </p:sp>
      <p:sp>
        <p:nvSpPr>
          <p:cNvPr id="58372" name="Text Box 3"/>
          <p:cNvSpPr>
            <a:spLocks noGrp="1" noChangeArrowheads="1"/>
          </p:cNvSpPr>
          <p:nvPr>
            <p:ph type="title"/>
          </p:nvPr>
        </p:nvSpPr>
        <p:spPr>
          <a:noFill/>
        </p:spPr>
        <p:txBody>
          <a:bodyPr/>
          <a:lstStyle/>
          <a:p>
            <a:pPr eaLnBrk="1" hangingPunct="1">
              <a:spcBef>
                <a:spcPct val="50000"/>
              </a:spcBef>
            </a:pPr>
            <a:r>
              <a:rPr lang="en-US" altLang="en-US" dirty="0"/>
              <a:t>File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363" name="Rectangle 2"/>
          <p:cNvSpPr>
            <a:spLocks noGrp="1" noChangeArrowheads="1"/>
          </p:cNvSpPr>
          <p:nvPr>
            <p:ph type="body" idx="1"/>
          </p:nvPr>
        </p:nvSpPr>
        <p:spPr>
          <a:xfrm>
            <a:off x="457200" y="1265238"/>
            <a:ext cx="8229600" cy="4525962"/>
          </a:xfrm>
        </p:spPr>
        <p:txBody>
          <a:bodyPr/>
          <a:lstStyle/>
          <a:p>
            <a:pPr eaLnBrk="1" hangingPunct="1"/>
            <a:r>
              <a:rPr lang="en-US" altLang="en-US" sz="2400"/>
              <a:t>To be able to read and write files</a:t>
            </a:r>
            <a:endParaRPr lang="en-US" altLang="en-US" sz="2400" b="1"/>
          </a:p>
          <a:p>
            <a:pPr eaLnBrk="1" hangingPunct="1"/>
            <a:r>
              <a:rPr lang="en-US" altLang="en-US" sz="2400"/>
              <a:t>To convert between strings and numbers using string streams</a:t>
            </a:r>
          </a:p>
          <a:p>
            <a:pPr eaLnBrk="1" hangingPunct="1"/>
            <a:r>
              <a:rPr lang="en-US" altLang="en-US" sz="2400"/>
              <a:t>To process command line arguments</a:t>
            </a:r>
          </a:p>
          <a:p>
            <a:pPr eaLnBrk="1" hangingPunct="1"/>
            <a:r>
              <a:rPr lang="en-US" altLang="en-US" sz="2400"/>
              <a:t>To understand the concepts of sequential and</a:t>
            </a:r>
            <a:br>
              <a:rPr lang="en-US" altLang="en-US" sz="2400"/>
            </a:br>
            <a:r>
              <a:rPr lang="en-US" altLang="en-US" sz="2400"/>
              <a:t>random access</a:t>
            </a:r>
            <a:endParaRPr lang="en-US" altLang="en-US" sz="2400" b="1"/>
          </a:p>
        </p:txBody>
      </p:sp>
      <p:sp>
        <p:nvSpPr>
          <p:cNvPr id="15364" name="Text Box 3"/>
          <p:cNvSpPr>
            <a:spLocks noGrp="1" noChangeArrowheads="1"/>
          </p:cNvSpPr>
          <p:nvPr>
            <p:ph type="title"/>
          </p:nvPr>
        </p:nvSpPr>
        <p:spPr>
          <a:noFill/>
        </p:spPr>
        <p:txBody>
          <a:bodyPr/>
          <a:lstStyle/>
          <a:p>
            <a:pPr eaLnBrk="1" hangingPunct="1">
              <a:spcBef>
                <a:spcPct val="50000"/>
              </a:spcBef>
            </a:pPr>
            <a:r>
              <a:rPr lang="en-US" altLang="en-US"/>
              <a:t>Chapter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0419" name="Rectangle 2"/>
          <p:cNvSpPr>
            <a:spLocks noGrp="1" noChangeArrowheads="1"/>
          </p:cNvSpPr>
          <p:nvPr>
            <p:ph type="body" idx="1"/>
          </p:nvPr>
        </p:nvSpPr>
        <p:spPr>
          <a:xfrm>
            <a:off x="217488" y="711200"/>
            <a:ext cx="8777222" cy="5632450"/>
          </a:xfrm>
        </p:spPr>
        <p:txBody>
          <a:bodyPr/>
          <a:lstStyle/>
          <a:p>
            <a:pPr algn="ctr" eaLnBrk="1" hangingPunct="1">
              <a:spcBef>
                <a:spcPct val="0"/>
              </a:spcBef>
              <a:buFontTx/>
              <a:buNone/>
            </a:pPr>
            <a:endParaRPr lang="en-US" altLang="en-US" sz="1100" dirty="0"/>
          </a:p>
          <a:p>
            <a:pPr eaLnBrk="1" hangingPunct="1">
              <a:spcBef>
                <a:spcPct val="0"/>
              </a:spcBef>
              <a:buNone/>
            </a:pPr>
            <a:r>
              <a:rPr lang="en-US" altLang="en-US" sz="2000" dirty="0"/>
              <a:t>Sample line: </a:t>
            </a:r>
            <a:r>
              <a:rPr lang="en-US" altLang="en-US" sz="2000" b="1" dirty="0">
                <a:solidFill>
                  <a:srgbClr val="FF0000"/>
                </a:solidFill>
                <a:latin typeface="Courier New" panose="02070309020205020404" pitchFamily="49" charset="0"/>
                <a:cs typeface="Courier New" panose="02070309020205020404" pitchFamily="49" charset="0"/>
              </a:rPr>
              <a:t>10 Joseph 260365 1.2681 Megan 160312 0.8</a:t>
            </a:r>
            <a:endParaRPr lang="en-US" altLang="en-US" sz="2000" dirty="0">
              <a:solidFill>
                <a:srgbClr val="FF0000"/>
              </a:solidFill>
              <a:latin typeface="Courier New" panose="02070309020205020404" pitchFamily="49" charset="0"/>
              <a:cs typeface="Courier New" panose="02070309020205020404" pitchFamily="49" charset="0"/>
            </a:endParaRPr>
          </a:p>
          <a:p>
            <a:pPr eaLnBrk="1" hangingPunct="1">
              <a:spcBef>
                <a:spcPct val="0"/>
              </a:spcBef>
              <a:buNone/>
            </a:pPr>
            <a:endParaRPr lang="en-US" altLang="en-US" sz="2000" dirty="0"/>
          </a:p>
          <a:p>
            <a:pPr eaLnBrk="1" hangingPunct="1">
              <a:spcBef>
                <a:spcPct val="0"/>
              </a:spcBef>
              <a:buNone/>
            </a:pPr>
            <a:r>
              <a:rPr lang="en-US" altLang="en-US" sz="2000" dirty="0"/>
              <a:t>We will display the top 50% of the names stored in the file.</a:t>
            </a:r>
          </a:p>
          <a:p>
            <a:pPr eaLnBrk="1" hangingPunct="1">
              <a:spcBef>
                <a:spcPct val="0"/>
              </a:spcBef>
              <a:buNone/>
            </a:pPr>
            <a:endParaRPr lang="en-US" altLang="en-US" sz="2000" dirty="0"/>
          </a:p>
          <a:p>
            <a:pPr eaLnBrk="1" hangingPunct="1">
              <a:spcBef>
                <a:spcPct val="0"/>
              </a:spcBef>
              <a:buFontTx/>
              <a:buNone/>
            </a:pPr>
            <a:r>
              <a:rPr lang="en-US" altLang="en-US" sz="2000" dirty="0"/>
              <a:t>To process each line, we first read the rank:</a:t>
            </a:r>
            <a:endParaRPr lang="en-US" altLang="en-US" sz="1100" dirty="0"/>
          </a:p>
          <a:p>
            <a:pPr lvl="1"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rank;</a:t>
            </a:r>
          </a:p>
          <a:p>
            <a:pPr lvl="1" eaLnBrk="1" hangingPunct="1">
              <a:spcBef>
                <a:spcPct val="0"/>
              </a:spcBef>
              <a:buFontTx/>
              <a:buNone/>
            </a:pPr>
            <a:r>
              <a:rPr lang="en-US" altLang="en-US" sz="1800" b="1" dirty="0" err="1">
                <a:latin typeface="Courier New" panose="02070309020205020404" pitchFamily="49" charset="0"/>
              </a:rPr>
              <a:t>in_file</a:t>
            </a:r>
            <a:r>
              <a:rPr lang="en-US" altLang="en-US" sz="1800" b="1" dirty="0">
                <a:latin typeface="Courier New" panose="02070309020205020404" pitchFamily="49" charset="0"/>
              </a:rPr>
              <a:t> &gt;&gt; rank;</a:t>
            </a:r>
          </a:p>
          <a:p>
            <a:pPr eaLnBrk="1" hangingPunct="1">
              <a:spcBef>
                <a:spcPct val="0"/>
              </a:spcBef>
              <a:buFontTx/>
              <a:buNone/>
            </a:pPr>
            <a:endParaRPr lang="en-US" altLang="en-US" sz="2000" dirty="0"/>
          </a:p>
          <a:p>
            <a:pPr eaLnBrk="1" hangingPunct="1">
              <a:spcBef>
                <a:spcPct val="0"/>
              </a:spcBef>
              <a:buFontTx/>
              <a:buNone/>
            </a:pPr>
            <a:r>
              <a:rPr lang="en-US" altLang="en-US" sz="2000" dirty="0"/>
              <a:t>Next we read three values for that boy’s name:</a:t>
            </a:r>
            <a:endParaRPr lang="en-US" altLang="en-US" sz="1100" dirty="0"/>
          </a:p>
          <a:p>
            <a:pPr lvl="1" eaLnBrk="1" hangingPunct="1">
              <a:spcBef>
                <a:spcPct val="0"/>
              </a:spcBef>
              <a:buFontTx/>
              <a:buNone/>
            </a:pPr>
            <a:r>
              <a:rPr lang="en-US" altLang="en-US" sz="1800" b="1" dirty="0">
                <a:latin typeface="Courier New" panose="02070309020205020404" pitchFamily="49" charset="0"/>
              </a:rPr>
              <a:t>string name;</a:t>
            </a:r>
          </a:p>
          <a:p>
            <a:pPr lvl="1"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count;</a:t>
            </a:r>
          </a:p>
          <a:p>
            <a:pPr lvl="1" eaLnBrk="1" hangingPunct="1">
              <a:spcBef>
                <a:spcPct val="0"/>
              </a:spcBef>
              <a:buFontTx/>
              <a:buNone/>
            </a:pPr>
            <a:r>
              <a:rPr lang="en-US" altLang="en-US" sz="1800" b="1" dirty="0">
                <a:latin typeface="Courier New" panose="02070309020205020404" pitchFamily="49" charset="0"/>
              </a:rPr>
              <a:t>double percent;</a:t>
            </a:r>
          </a:p>
          <a:p>
            <a:pPr lvl="1" eaLnBrk="1" hangingPunct="1">
              <a:spcBef>
                <a:spcPct val="0"/>
              </a:spcBef>
              <a:buFontTx/>
              <a:buNone/>
            </a:pPr>
            <a:r>
              <a:rPr lang="en-US" altLang="en-US" sz="1800" b="1" dirty="0" err="1">
                <a:latin typeface="Courier New" panose="02070309020205020404" pitchFamily="49" charset="0"/>
              </a:rPr>
              <a:t>in_file</a:t>
            </a:r>
            <a:r>
              <a:rPr lang="en-US" altLang="en-US" sz="1800" b="1" dirty="0">
                <a:latin typeface="Courier New" panose="02070309020205020404" pitchFamily="49" charset="0"/>
              </a:rPr>
              <a:t> &gt;&gt; name &gt;&gt; count &gt;&gt; percent;</a:t>
            </a:r>
          </a:p>
          <a:p>
            <a:pPr eaLnBrk="1" hangingPunct="1">
              <a:spcBef>
                <a:spcPct val="0"/>
              </a:spcBef>
              <a:buFontTx/>
              <a:buNone/>
            </a:pPr>
            <a:endParaRPr lang="en-US" altLang="en-US" sz="2000" dirty="0"/>
          </a:p>
          <a:p>
            <a:pPr eaLnBrk="1" hangingPunct="1">
              <a:spcBef>
                <a:spcPct val="0"/>
              </a:spcBef>
              <a:buFontTx/>
              <a:buNone/>
            </a:pPr>
            <a:r>
              <a:rPr lang="en-US" altLang="en-US" sz="2000" dirty="0"/>
              <a:t>Then we read the 3 values for the girl data.</a:t>
            </a:r>
          </a:p>
          <a:p>
            <a:pPr eaLnBrk="1" hangingPunct="1">
              <a:spcBef>
                <a:spcPct val="0"/>
              </a:spcBef>
              <a:buFontTx/>
              <a:buNone/>
            </a:pPr>
            <a:endParaRPr lang="en-US" altLang="en-US" sz="2000" dirty="0"/>
          </a:p>
          <a:p>
            <a:pPr eaLnBrk="1" hangingPunct="1">
              <a:spcBef>
                <a:spcPct val="0"/>
              </a:spcBef>
              <a:buFontTx/>
              <a:buNone/>
            </a:pPr>
            <a:r>
              <a:rPr lang="en-US" altLang="en-US" sz="2000" dirty="0"/>
              <a:t>Let's make a helper function (</a:t>
            </a:r>
            <a:r>
              <a:rPr lang="en-US" altLang="en-US" sz="2000" dirty="0" err="1">
                <a:latin typeface="Courier New" panose="02070309020205020404" pitchFamily="49" charset="0"/>
                <a:cs typeface="Courier New" panose="02070309020205020404" pitchFamily="49" charset="0"/>
              </a:rPr>
              <a:t>process_name</a:t>
            </a:r>
            <a:r>
              <a:rPr lang="en-US" altLang="en-US" sz="2000" dirty="0"/>
              <a:t>) to do the 3 reads.</a:t>
            </a:r>
          </a:p>
        </p:txBody>
      </p:sp>
      <p:sp>
        <p:nvSpPr>
          <p:cNvPr id="60420" name="Text Box 3"/>
          <p:cNvSpPr>
            <a:spLocks noGrp="1" noChangeArrowheads="1"/>
          </p:cNvSpPr>
          <p:nvPr>
            <p:ph type="title"/>
          </p:nvPr>
        </p:nvSpPr>
        <p:spPr>
          <a:noFill/>
        </p:spPr>
        <p:txBody>
          <a:bodyPr/>
          <a:lstStyle/>
          <a:p>
            <a:pPr eaLnBrk="1" hangingPunct="1">
              <a:spcBef>
                <a:spcPct val="50000"/>
              </a:spcBef>
            </a:pPr>
            <a:r>
              <a:rPr lang="en-US" altLang="en-US" dirty="0"/>
              <a:t>Baby Names Program Planning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3491" name="Rectangle 2"/>
          <p:cNvSpPr>
            <a:spLocks noGrp="1" noChangeArrowheads="1"/>
          </p:cNvSpPr>
          <p:nvPr>
            <p:ph type="body" idx="1"/>
          </p:nvPr>
        </p:nvSpPr>
        <p:spPr>
          <a:xfrm>
            <a:off x="217488" y="711200"/>
            <a:ext cx="8709025" cy="5632450"/>
          </a:xfrm>
        </p:spPr>
        <p:txBody>
          <a:bodyPr/>
          <a:lstStyle/>
          <a:p>
            <a:pPr eaLnBrk="1" hangingPunct="1">
              <a:spcBef>
                <a:spcPct val="0"/>
              </a:spcBef>
              <a:buFontTx/>
              <a:buNone/>
            </a:pPr>
            <a:r>
              <a:rPr lang="en-US" altLang="en-US" sz="2400" dirty="0"/>
              <a:t> To stop processing after reaching 50%, we could add up the frequencies and stop when they reach 50%.</a:t>
            </a:r>
          </a:p>
          <a:p>
            <a:pPr eaLnBrk="1" hangingPunct="1">
              <a:spcBef>
                <a:spcPct val="0"/>
              </a:spcBef>
              <a:buFontTx/>
              <a:buNone/>
            </a:pPr>
            <a:endParaRPr lang="en-US" altLang="en-US" sz="2400" dirty="0"/>
          </a:p>
          <a:p>
            <a:pPr eaLnBrk="1" hangingPunct="1">
              <a:spcBef>
                <a:spcPct val="0"/>
              </a:spcBef>
              <a:buFontTx/>
              <a:buNone/>
            </a:pPr>
            <a:r>
              <a:rPr lang="en-US" altLang="en-US" sz="2400" dirty="0"/>
              <a:t>   However, it is simpler to have “total” variables for boys and girls, initialized with 50.</a:t>
            </a:r>
          </a:p>
          <a:p>
            <a:pPr eaLnBrk="1" hangingPunct="1">
              <a:spcBef>
                <a:spcPct val="0"/>
              </a:spcBef>
              <a:buFontTx/>
              <a:buNone/>
            </a:pPr>
            <a:endParaRPr lang="en-US" altLang="en-US" sz="2400" dirty="0"/>
          </a:p>
          <a:p>
            <a:pPr eaLnBrk="1" hangingPunct="1">
              <a:spcBef>
                <a:spcPct val="0"/>
              </a:spcBef>
              <a:buFontTx/>
              <a:buNone/>
            </a:pPr>
            <a:r>
              <a:rPr lang="en-US" altLang="en-US" sz="2400" dirty="0"/>
              <a:t>   Then we’ll subtract the frequencies as we read them and stop when the total reaches 0.</a:t>
            </a:r>
          </a:p>
          <a:p>
            <a:pPr eaLnBrk="1" hangingPunct="1">
              <a:spcBef>
                <a:spcPct val="0"/>
              </a:spcBef>
              <a:buFontTx/>
              <a:buNone/>
            </a:pPr>
            <a:endParaRPr lang="en-US" altLang="en-US" sz="2400" dirty="0"/>
          </a:p>
          <a:p>
            <a:pPr eaLnBrk="1" hangingPunct="1">
              <a:spcBef>
                <a:spcPct val="0"/>
              </a:spcBef>
              <a:buFontTx/>
              <a:buNone/>
            </a:pPr>
            <a:r>
              <a:rPr lang="en-US" sz="2400" dirty="0"/>
              <a:t>Reading or writing a file modifies the stream variable, as it counts the number of characters read or written so far. </a:t>
            </a:r>
          </a:p>
          <a:p>
            <a:pPr eaLnBrk="1" hangingPunct="1">
              <a:spcBef>
                <a:spcPct val="0"/>
              </a:spcBef>
              <a:buFontTx/>
              <a:buNone/>
            </a:pPr>
            <a:endParaRPr lang="en-US" sz="2400" dirty="0"/>
          </a:p>
          <a:p>
            <a:pPr eaLnBrk="1" hangingPunct="1">
              <a:spcBef>
                <a:spcPct val="0"/>
              </a:spcBef>
              <a:buFontTx/>
              <a:buNone/>
            </a:pPr>
            <a:r>
              <a:rPr lang="en-US" sz="2400" dirty="0"/>
              <a:t>For that reason, you must always make stream parameter variables </a:t>
            </a:r>
            <a:r>
              <a:rPr lang="en-US" sz="2400" u="sng" dirty="0"/>
              <a:t>reference parameters</a:t>
            </a:r>
            <a:r>
              <a:rPr lang="en-US" sz="2400" dirty="0"/>
              <a:t>.</a:t>
            </a:r>
            <a:endParaRPr lang="en-US" altLang="en-US" sz="2400" dirty="0"/>
          </a:p>
        </p:txBody>
      </p:sp>
      <p:sp>
        <p:nvSpPr>
          <p:cNvPr id="63492" name="Text Box 3"/>
          <p:cNvSpPr>
            <a:spLocks noGrp="1" noChangeArrowheads="1"/>
          </p:cNvSpPr>
          <p:nvPr>
            <p:ph type="title"/>
          </p:nvPr>
        </p:nvSpPr>
        <p:spPr>
          <a:xfrm>
            <a:off x="0" y="152400"/>
            <a:ext cx="8752114" cy="533400"/>
          </a:xfrm>
          <a:noFill/>
        </p:spPr>
        <p:txBody>
          <a:bodyPr/>
          <a:lstStyle/>
          <a:p>
            <a:pPr eaLnBrk="1" hangingPunct="1">
              <a:spcBef>
                <a:spcPct val="50000"/>
              </a:spcBef>
            </a:pPr>
            <a:r>
              <a:rPr lang="en-US" altLang="en-US" dirty="0"/>
              <a:t>Loop Control, and Reference Parameters for Functions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6563" name="Text Box 3"/>
          <p:cNvSpPr>
            <a:spLocks noGrp="1" noChangeArrowheads="1"/>
          </p:cNvSpPr>
          <p:nvPr>
            <p:ph type="title"/>
          </p:nvPr>
        </p:nvSpPr>
        <p:spPr>
          <a:noFill/>
        </p:spPr>
        <p:txBody>
          <a:bodyPr/>
          <a:lstStyle/>
          <a:p>
            <a:pPr eaLnBrk="1" hangingPunct="1">
              <a:spcBef>
                <a:spcPct val="50000"/>
              </a:spcBef>
            </a:pPr>
            <a:r>
              <a:rPr lang="en-US" altLang="en-US" dirty="0"/>
              <a:t>Baby Names: Code Part 1</a:t>
            </a:r>
          </a:p>
        </p:txBody>
      </p:sp>
      <p:sp>
        <p:nvSpPr>
          <p:cNvPr id="66564" name="Rectangle 4"/>
          <p:cNvSpPr>
            <a:spLocks noChangeArrowheads="1"/>
          </p:cNvSpPr>
          <p:nvPr/>
        </p:nvSpPr>
        <p:spPr bwMode="auto">
          <a:xfrm>
            <a:off x="279918" y="685800"/>
            <a:ext cx="9022702"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600" dirty="0"/>
              <a:t>// sec01/babynames.cpp</a:t>
            </a:r>
          </a:p>
          <a:p>
            <a:pPr eaLnBrk="1" hangingPunct="1"/>
            <a:r>
              <a:rPr lang="en-US" altLang="en-US" sz="1600" b="0" dirty="0"/>
              <a:t>#include &lt;</a:t>
            </a:r>
            <a:r>
              <a:rPr lang="en-US" altLang="en-US" sz="1600" b="0" dirty="0" err="1"/>
              <a:t>iostream</a:t>
            </a:r>
            <a:r>
              <a:rPr lang="en-US" altLang="en-US" sz="1600" b="0" dirty="0"/>
              <a:t>&gt;</a:t>
            </a:r>
          </a:p>
          <a:p>
            <a:pPr eaLnBrk="1" hangingPunct="1"/>
            <a:r>
              <a:rPr lang="en-US" altLang="en-US" sz="1600" dirty="0"/>
              <a:t>#include &lt;</a:t>
            </a:r>
            <a:r>
              <a:rPr lang="en-US" altLang="en-US" sz="1600" dirty="0" err="1"/>
              <a:t>fstream</a:t>
            </a:r>
            <a:r>
              <a:rPr lang="en-US" altLang="en-US" sz="1600" dirty="0"/>
              <a:t>&gt;</a:t>
            </a:r>
          </a:p>
          <a:p>
            <a:pPr eaLnBrk="1" hangingPunct="1"/>
            <a:r>
              <a:rPr lang="en-US" altLang="en-US" sz="1600" b="0" dirty="0"/>
              <a:t>#include &lt;string&gt;</a:t>
            </a:r>
          </a:p>
          <a:p>
            <a:pPr eaLnBrk="1" hangingPunct="1"/>
            <a:r>
              <a:rPr lang="en-US" altLang="en-US" sz="1600" b="0" dirty="0"/>
              <a:t>using namespace </a:t>
            </a:r>
            <a:r>
              <a:rPr lang="en-US" altLang="en-US" sz="1600" b="0" dirty="0" err="1"/>
              <a:t>std</a:t>
            </a:r>
            <a:r>
              <a:rPr lang="en-US" altLang="en-US" sz="1600" b="0" dirty="0"/>
              <a:t>;</a:t>
            </a:r>
          </a:p>
          <a:p>
            <a:pPr eaLnBrk="1" hangingPunct="1"/>
            <a:r>
              <a:rPr lang="en-US" altLang="en-US" sz="1800" dirty="0"/>
              <a:t>/**</a:t>
            </a:r>
          </a:p>
          <a:p>
            <a:pPr eaLnBrk="1" hangingPunct="1"/>
            <a:r>
              <a:rPr lang="en-US" altLang="en-US" sz="1800" dirty="0"/>
              <a:t>Reads name information, prints the name if total &gt;= 0, and adjusts the total.</a:t>
            </a:r>
          </a:p>
          <a:p>
            <a:pPr eaLnBrk="1" hangingPunct="1"/>
            <a:r>
              <a:rPr lang="en-US" altLang="en-US" sz="1800" dirty="0"/>
              <a:t>@</a:t>
            </a:r>
            <a:r>
              <a:rPr lang="en-US" altLang="en-US" sz="1800" dirty="0" err="1"/>
              <a:t>param</a:t>
            </a:r>
            <a:r>
              <a:rPr lang="en-US" altLang="en-US" sz="1800" dirty="0"/>
              <a:t> </a:t>
            </a:r>
            <a:r>
              <a:rPr lang="en-US" altLang="en-US" sz="1800" dirty="0" err="1"/>
              <a:t>in_file</a:t>
            </a:r>
            <a:r>
              <a:rPr lang="en-US" altLang="en-US" sz="1800" dirty="0"/>
              <a:t> the input stream</a:t>
            </a:r>
          </a:p>
          <a:p>
            <a:pPr eaLnBrk="1" hangingPunct="1"/>
            <a:r>
              <a:rPr lang="en-US" altLang="en-US" sz="1800" dirty="0"/>
              <a:t>@</a:t>
            </a:r>
            <a:r>
              <a:rPr lang="en-US" altLang="en-US" sz="1800" dirty="0" err="1"/>
              <a:t>param</a:t>
            </a:r>
            <a:r>
              <a:rPr lang="en-US" altLang="en-US" sz="1800" dirty="0"/>
              <a:t> total the total percentage that should still be processed</a:t>
            </a:r>
          </a:p>
          <a:p>
            <a:pPr eaLnBrk="1" hangingPunct="1"/>
            <a:r>
              <a:rPr lang="en-US" altLang="en-US" sz="1800" dirty="0"/>
              <a:t>*/</a:t>
            </a:r>
          </a:p>
          <a:p>
            <a:pPr eaLnBrk="1" hangingPunct="1"/>
            <a:r>
              <a:rPr lang="en-US" altLang="en-US" sz="1800" dirty="0"/>
              <a:t>void </a:t>
            </a:r>
            <a:r>
              <a:rPr lang="en-US" altLang="en-US" sz="1800" dirty="0" err="1"/>
              <a:t>process_name</a:t>
            </a:r>
            <a:r>
              <a:rPr lang="en-US" altLang="en-US" sz="1800" dirty="0"/>
              <a:t>(</a:t>
            </a:r>
            <a:r>
              <a:rPr lang="en-US" altLang="en-US" sz="1800" dirty="0" err="1"/>
              <a:t>ifstream</a:t>
            </a:r>
            <a:r>
              <a:rPr lang="en-US" altLang="en-US" sz="1800" dirty="0"/>
              <a:t>&amp; </a:t>
            </a:r>
            <a:r>
              <a:rPr lang="en-US" altLang="en-US" sz="1800" dirty="0" err="1"/>
              <a:t>in_file</a:t>
            </a:r>
            <a:r>
              <a:rPr lang="en-US" altLang="en-US" sz="1800" dirty="0"/>
              <a:t>, double&amp; total)</a:t>
            </a:r>
          </a:p>
          <a:p>
            <a:pPr eaLnBrk="1" hangingPunct="1"/>
            <a:r>
              <a:rPr lang="en-US" altLang="en-US" sz="1800" dirty="0"/>
              <a:t>{</a:t>
            </a:r>
          </a:p>
          <a:p>
            <a:pPr eaLnBrk="1" hangingPunct="1"/>
            <a:r>
              <a:rPr lang="en-US" altLang="en-US" sz="1800" dirty="0"/>
              <a:t>   string name;</a:t>
            </a:r>
          </a:p>
          <a:p>
            <a:pPr eaLnBrk="1" hangingPunct="1"/>
            <a:r>
              <a:rPr lang="en-US" altLang="en-US" sz="1800" dirty="0"/>
              <a:t>   </a:t>
            </a:r>
            <a:r>
              <a:rPr lang="en-US" altLang="en-US" sz="1800" dirty="0" err="1"/>
              <a:t>int</a:t>
            </a:r>
            <a:r>
              <a:rPr lang="en-US" altLang="en-US" sz="1800" dirty="0"/>
              <a:t> count;</a:t>
            </a:r>
          </a:p>
          <a:p>
            <a:pPr eaLnBrk="1" hangingPunct="1"/>
            <a:r>
              <a:rPr lang="en-US" altLang="en-US" sz="1800" dirty="0"/>
              <a:t>   double percent;</a:t>
            </a:r>
          </a:p>
          <a:p>
            <a:pPr eaLnBrk="1" hangingPunct="1"/>
            <a:r>
              <a:rPr lang="en-US" altLang="en-US" sz="1800" dirty="0"/>
              <a:t>   </a:t>
            </a:r>
            <a:r>
              <a:rPr lang="en-US" altLang="en-US" sz="1800" dirty="0" err="1"/>
              <a:t>in_file</a:t>
            </a:r>
            <a:r>
              <a:rPr lang="en-US" altLang="en-US" sz="1800" dirty="0"/>
              <a:t> &gt;&gt; name &gt;&gt; count &gt;&gt; percent;</a:t>
            </a:r>
          </a:p>
          <a:p>
            <a:pPr eaLnBrk="1" hangingPunct="1"/>
            <a:r>
              <a:rPr lang="en-US" altLang="en-US" sz="1800" dirty="0"/>
              <a:t>   // Check for failure after each input</a:t>
            </a:r>
          </a:p>
          <a:p>
            <a:pPr eaLnBrk="1" hangingPunct="1"/>
            <a:r>
              <a:rPr lang="en-US" altLang="en-US" sz="1800" dirty="0"/>
              <a:t>   if (</a:t>
            </a:r>
            <a:r>
              <a:rPr lang="en-US" altLang="en-US" sz="1800" dirty="0" err="1"/>
              <a:t>in_file.fail</a:t>
            </a:r>
            <a:r>
              <a:rPr lang="en-US" altLang="en-US" sz="1800" dirty="0"/>
              <a:t>()) { return; }</a:t>
            </a:r>
          </a:p>
          <a:p>
            <a:pPr eaLnBrk="1" hangingPunct="1"/>
            <a:r>
              <a:rPr lang="en-US" altLang="en-US" sz="1800" dirty="0"/>
              <a:t>   if (total &gt; 0) { </a:t>
            </a:r>
            <a:r>
              <a:rPr lang="en-US" altLang="en-US" sz="1800" dirty="0" err="1"/>
              <a:t>cout</a:t>
            </a:r>
            <a:r>
              <a:rPr lang="en-US" altLang="en-US" sz="1800" dirty="0"/>
              <a:t> &lt;&lt; name &lt;&lt; " "; }</a:t>
            </a:r>
          </a:p>
          <a:p>
            <a:pPr eaLnBrk="1" hangingPunct="1"/>
            <a:r>
              <a:rPr lang="en-US" altLang="en-US" sz="1800" dirty="0"/>
              <a:t>   total = total - percent;</a:t>
            </a:r>
          </a:p>
          <a:p>
            <a:pPr eaLnBrk="1" hangingPunct="1"/>
            <a:r>
              <a:rPr lang="en-US" altLang="en-US" sz="18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7587" name="Text Box 2"/>
          <p:cNvSpPr>
            <a:spLocks noGrp="1" noChangeArrowheads="1"/>
          </p:cNvSpPr>
          <p:nvPr>
            <p:ph type="title"/>
          </p:nvPr>
        </p:nvSpPr>
        <p:spPr>
          <a:noFill/>
        </p:spPr>
        <p:txBody>
          <a:bodyPr/>
          <a:lstStyle/>
          <a:p>
            <a:pPr eaLnBrk="1" hangingPunct="1">
              <a:spcBef>
                <a:spcPct val="50000"/>
              </a:spcBef>
            </a:pPr>
            <a:r>
              <a:rPr lang="en-US" altLang="en-US" dirty="0"/>
              <a:t>Baby Names: Code Part 2</a:t>
            </a:r>
          </a:p>
        </p:txBody>
      </p:sp>
      <p:sp>
        <p:nvSpPr>
          <p:cNvPr id="67588" name="Rectangle 3"/>
          <p:cNvSpPr>
            <a:spLocks noChangeArrowheads="1"/>
          </p:cNvSpPr>
          <p:nvPr/>
        </p:nvSpPr>
        <p:spPr bwMode="auto">
          <a:xfrm>
            <a:off x="681134" y="785813"/>
            <a:ext cx="8462865"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err="1"/>
              <a:t>int</a:t>
            </a:r>
            <a:r>
              <a:rPr lang="en-US" altLang="en-US" dirty="0"/>
              <a:t> main()</a:t>
            </a:r>
          </a:p>
          <a:p>
            <a:pPr eaLnBrk="1" hangingPunct="1"/>
            <a:r>
              <a:rPr lang="en-US" altLang="en-US" dirty="0"/>
              <a:t>{</a:t>
            </a:r>
          </a:p>
          <a:p>
            <a:pPr eaLnBrk="1" hangingPunct="1"/>
            <a:r>
              <a:rPr lang="en-US" altLang="en-US" dirty="0"/>
              <a:t>   </a:t>
            </a:r>
            <a:r>
              <a:rPr lang="en-US" altLang="en-US" dirty="0" err="1"/>
              <a:t>ifstream</a:t>
            </a:r>
            <a:r>
              <a:rPr lang="en-US" altLang="en-US" dirty="0"/>
              <a:t> </a:t>
            </a:r>
            <a:r>
              <a:rPr lang="en-US" altLang="en-US" dirty="0" err="1"/>
              <a:t>in_file</a:t>
            </a:r>
            <a:r>
              <a:rPr lang="en-US" altLang="en-US" dirty="0"/>
              <a:t>;</a:t>
            </a:r>
          </a:p>
          <a:p>
            <a:pPr eaLnBrk="1" hangingPunct="1"/>
            <a:r>
              <a:rPr lang="en-US" altLang="en-US" dirty="0"/>
              <a:t>   </a:t>
            </a:r>
            <a:r>
              <a:rPr lang="en-US" altLang="en-US" dirty="0" err="1"/>
              <a:t>in_file.open</a:t>
            </a:r>
            <a:r>
              <a:rPr lang="en-US" altLang="en-US" dirty="0"/>
              <a:t>("babynames.txt");</a:t>
            </a:r>
          </a:p>
          <a:p>
            <a:pPr eaLnBrk="1" hangingPunct="1"/>
            <a:r>
              <a:rPr lang="en-US" altLang="en-US" i="1" dirty="0"/>
              <a:t>   </a:t>
            </a:r>
            <a:r>
              <a:rPr lang="en-US" altLang="en-US" dirty="0"/>
              <a:t>// Check for failure after opening</a:t>
            </a:r>
          </a:p>
          <a:p>
            <a:pPr eaLnBrk="1" hangingPunct="1"/>
            <a:r>
              <a:rPr lang="en-US" altLang="en-US" dirty="0"/>
              <a:t>   if (</a:t>
            </a:r>
            <a:r>
              <a:rPr lang="en-US" altLang="en-US" dirty="0" err="1"/>
              <a:t>in_file.fail</a:t>
            </a:r>
            <a:r>
              <a:rPr lang="en-US" altLang="en-US" dirty="0"/>
              <a:t>()) { return 0; }</a:t>
            </a:r>
          </a:p>
          <a:p>
            <a:pPr eaLnBrk="1" hangingPunct="1"/>
            <a:r>
              <a:rPr lang="en-US" altLang="en-US" dirty="0"/>
              <a:t>   double </a:t>
            </a:r>
            <a:r>
              <a:rPr lang="en-US" altLang="en-US" dirty="0" err="1"/>
              <a:t>boy_total</a:t>
            </a:r>
            <a:r>
              <a:rPr lang="en-US" altLang="en-US" dirty="0"/>
              <a:t> = 50;</a:t>
            </a:r>
          </a:p>
          <a:p>
            <a:pPr eaLnBrk="1" hangingPunct="1"/>
            <a:r>
              <a:rPr lang="en-US" altLang="en-US" dirty="0"/>
              <a:t>   double </a:t>
            </a:r>
            <a:r>
              <a:rPr lang="en-US" altLang="en-US" dirty="0" err="1"/>
              <a:t>girl_total</a:t>
            </a:r>
            <a:r>
              <a:rPr lang="en-US" altLang="en-US" dirty="0"/>
              <a:t> = 50;</a:t>
            </a:r>
          </a:p>
          <a:p>
            <a:pPr eaLnBrk="1" hangingPunct="1"/>
            <a:r>
              <a:rPr lang="en-US" altLang="en-US" dirty="0"/>
              <a:t>   while (</a:t>
            </a:r>
            <a:r>
              <a:rPr lang="en-US" altLang="en-US" dirty="0" err="1"/>
              <a:t>boy_total</a:t>
            </a:r>
            <a:r>
              <a:rPr lang="en-US" altLang="en-US" dirty="0"/>
              <a:t> &gt; 0 || </a:t>
            </a:r>
            <a:r>
              <a:rPr lang="en-US" altLang="en-US" dirty="0" err="1"/>
              <a:t>girl_total</a:t>
            </a:r>
            <a:r>
              <a:rPr lang="en-US" altLang="en-US" dirty="0"/>
              <a:t> &gt; 0)</a:t>
            </a:r>
          </a:p>
          <a:p>
            <a:pPr eaLnBrk="1" hangingPunct="1"/>
            <a:r>
              <a:rPr lang="en-US" altLang="en-US" dirty="0"/>
              <a:t>   {</a:t>
            </a:r>
          </a:p>
          <a:p>
            <a:pPr eaLnBrk="1" hangingPunct="1"/>
            <a:r>
              <a:rPr lang="en-US" altLang="en-US" dirty="0"/>
              <a:t>      </a:t>
            </a:r>
            <a:r>
              <a:rPr lang="en-US" altLang="en-US" dirty="0" err="1"/>
              <a:t>int</a:t>
            </a:r>
            <a:r>
              <a:rPr lang="en-US" altLang="en-US" dirty="0"/>
              <a:t> rank;</a:t>
            </a:r>
          </a:p>
          <a:p>
            <a:pPr eaLnBrk="1" hangingPunct="1"/>
            <a:r>
              <a:rPr lang="en-US" altLang="en-US" dirty="0"/>
              <a:t>      </a:t>
            </a:r>
            <a:r>
              <a:rPr lang="en-US" altLang="en-US" dirty="0" err="1"/>
              <a:t>in_file</a:t>
            </a:r>
            <a:r>
              <a:rPr lang="en-US" altLang="en-US" dirty="0"/>
              <a:t> &gt;&gt; rank;</a:t>
            </a:r>
          </a:p>
          <a:p>
            <a:pPr eaLnBrk="1" hangingPunct="1"/>
            <a:r>
              <a:rPr lang="en-US" altLang="en-US" dirty="0"/>
              <a:t>      if (</a:t>
            </a:r>
            <a:r>
              <a:rPr lang="en-US" altLang="en-US" dirty="0" err="1"/>
              <a:t>in_file.fail</a:t>
            </a:r>
            <a:r>
              <a:rPr lang="en-US" altLang="en-US" dirty="0"/>
              <a:t>()) { return 0; }</a:t>
            </a:r>
          </a:p>
          <a:p>
            <a:pPr eaLnBrk="1" hangingPunct="1"/>
            <a:r>
              <a:rPr lang="en-US" altLang="en-US" dirty="0"/>
              <a:t>      </a:t>
            </a:r>
            <a:r>
              <a:rPr lang="en-US" altLang="en-US" dirty="0" err="1"/>
              <a:t>cout</a:t>
            </a:r>
            <a:r>
              <a:rPr lang="en-US" altLang="en-US" dirty="0"/>
              <a:t> &lt;&lt; rank &lt;&lt; " ";</a:t>
            </a:r>
          </a:p>
          <a:p>
            <a:pPr eaLnBrk="1" hangingPunct="1"/>
            <a:r>
              <a:rPr lang="en-US" altLang="en-US" dirty="0"/>
              <a:t>      </a:t>
            </a:r>
            <a:r>
              <a:rPr lang="en-US" altLang="en-US" dirty="0" err="1"/>
              <a:t>process_name</a:t>
            </a:r>
            <a:r>
              <a:rPr lang="en-US" altLang="en-US" dirty="0"/>
              <a:t>(</a:t>
            </a:r>
            <a:r>
              <a:rPr lang="en-US" altLang="en-US" dirty="0" err="1"/>
              <a:t>in_file</a:t>
            </a:r>
            <a:r>
              <a:rPr lang="en-US" altLang="en-US" dirty="0"/>
              <a:t>, </a:t>
            </a:r>
            <a:r>
              <a:rPr lang="en-US" altLang="en-US" dirty="0" err="1"/>
              <a:t>boy_total</a:t>
            </a:r>
            <a:r>
              <a:rPr lang="en-US" altLang="en-US" dirty="0"/>
              <a:t>);</a:t>
            </a:r>
          </a:p>
          <a:p>
            <a:pPr eaLnBrk="1" hangingPunct="1"/>
            <a:r>
              <a:rPr lang="en-US" altLang="en-US" dirty="0"/>
              <a:t>      </a:t>
            </a:r>
            <a:r>
              <a:rPr lang="en-US" altLang="en-US" dirty="0" err="1"/>
              <a:t>process_name</a:t>
            </a:r>
            <a:r>
              <a:rPr lang="en-US" altLang="en-US" dirty="0"/>
              <a:t>(</a:t>
            </a:r>
            <a:r>
              <a:rPr lang="en-US" altLang="en-US" dirty="0" err="1"/>
              <a:t>in_file</a:t>
            </a:r>
            <a:r>
              <a:rPr lang="en-US" altLang="en-US" dirty="0"/>
              <a:t>, </a:t>
            </a:r>
            <a:r>
              <a:rPr lang="en-US" altLang="en-US" dirty="0" err="1"/>
              <a:t>girl_total</a:t>
            </a:r>
            <a:r>
              <a:rPr lang="en-US" altLang="en-US" dirty="0"/>
              <a:t>);</a:t>
            </a:r>
          </a:p>
          <a:p>
            <a:pPr eaLnBrk="1" hangingPunct="1"/>
            <a:r>
              <a:rPr lang="en-US" altLang="en-US" dirty="0"/>
              <a:t>      </a:t>
            </a:r>
            <a:r>
              <a:rPr lang="en-US" altLang="en-US" dirty="0" err="1"/>
              <a:t>cout</a:t>
            </a:r>
            <a:r>
              <a:rPr lang="en-US" altLang="en-US" dirty="0"/>
              <a:t> &lt;&lt; </a:t>
            </a:r>
            <a:r>
              <a:rPr lang="en-US" altLang="en-US" dirty="0" err="1"/>
              <a:t>endl</a:t>
            </a:r>
            <a:r>
              <a:rPr lang="en-US" altLang="en-US" dirty="0"/>
              <a:t>;</a:t>
            </a:r>
          </a:p>
          <a:p>
            <a:pPr eaLnBrk="1" hangingPunct="1"/>
            <a:r>
              <a:rPr lang="en-US" altLang="en-US" dirty="0"/>
              <a:t>   }</a:t>
            </a:r>
          </a:p>
          <a:p>
            <a:pPr eaLnBrk="1" hangingPunct="1"/>
            <a:r>
              <a:rPr lang="en-US" altLang="en-US" sz="1400" dirty="0"/>
              <a:t>   return 0;</a:t>
            </a:r>
          </a:p>
          <a:p>
            <a:pPr eaLnBrk="1" hangingPunct="1"/>
            <a:r>
              <a:rPr lang="en-US" altLang="en-US" sz="1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File I/O Basics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99052561"/>
              </p:ext>
            </p:extLst>
          </p:nvPr>
        </p:nvGraphicFramePr>
        <p:xfrm>
          <a:off x="401216" y="1688131"/>
          <a:ext cx="8229600" cy="4636469"/>
        </p:xfrm>
        <a:graphic>
          <a:graphicData uri="http://schemas.openxmlformats.org/drawingml/2006/table">
            <a:tbl>
              <a:tblPr/>
              <a:tblGrid>
                <a:gridCol w="3482162">
                  <a:extLst>
                    <a:ext uri="{9D8B030D-6E8A-4147-A177-3AD203B41FA5}">
                      <a16:colId xmlns:a16="http://schemas.microsoft.com/office/drawing/2014/main" val="20000"/>
                    </a:ext>
                  </a:extLst>
                </a:gridCol>
                <a:gridCol w="2856089">
                  <a:extLst>
                    <a:ext uri="{9D8B030D-6E8A-4147-A177-3AD203B41FA5}">
                      <a16:colId xmlns:a16="http://schemas.microsoft.com/office/drawing/2014/main" val="20001"/>
                    </a:ext>
                  </a:extLst>
                </a:gridCol>
                <a:gridCol w="1891349">
                  <a:extLst>
                    <a:ext uri="{9D8B030D-6E8A-4147-A177-3AD203B41FA5}">
                      <a16:colId xmlns:a16="http://schemas.microsoft.com/office/drawing/2014/main" val="20002"/>
                    </a:ext>
                  </a:extLst>
                </a:gridCol>
              </a:tblGrid>
              <a:tr h="502754">
                <a:tc>
                  <a:txBody>
                    <a:bodyPr/>
                    <a:lstStyle/>
                    <a:p>
                      <a:r>
                        <a:rPr lang="en-US" sz="1800" dirty="0">
                          <a:effectLst/>
                          <a:latin typeface="+mj-lt"/>
                        </a:rPr>
                        <a:t>Define an input file stream variable named in.</a:t>
                      </a:r>
                    </a:p>
                  </a:txBody>
                  <a:tcPr marL="71822" marR="71822" marT="35911" marB="35911"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err="1">
                          <a:effectLst/>
                          <a:latin typeface="Courier New" panose="02070309020205020404" pitchFamily="49" charset="0"/>
                          <a:cs typeface="Courier New" panose="02070309020205020404" pitchFamily="49" charset="0"/>
                        </a:rPr>
                        <a:t>ifstream</a:t>
                      </a:r>
                      <a:r>
                        <a:rPr lang="en-US" sz="400" dirty="0">
                          <a:effectLst/>
                          <a:latin typeface="Courier New" panose="02070309020205020404" pitchFamily="49" charset="0"/>
                          <a:cs typeface="Courier New" panose="02070309020205020404" pitchFamily="49" charset="0"/>
                        </a:rPr>
                        <a:t> in;</a:t>
                      </a:r>
                    </a:p>
                  </a:txBody>
                  <a:tcPr marL="71822" marR="71822" marT="35911" marB="3591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a:noFill/>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Courier New" panose="02070309020205020404" pitchFamily="49" charset="0"/>
                          <a:cs typeface="Courier New" panose="02070309020205020404" pitchFamily="49" charset="0"/>
                        </a:rPr>
                        <a:t>An </a:t>
                      </a:r>
                      <a:r>
                        <a:rPr lang="en-US" sz="400" dirty="0" err="1">
                          <a:effectLst/>
                          <a:latin typeface="Courier New" panose="02070309020205020404" pitchFamily="49" charset="0"/>
                          <a:cs typeface="Courier New" panose="02070309020205020404" pitchFamily="49" charset="0"/>
                        </a:rPr>
                        <a:t>ifstream</a:t>
                      </a:r>
                      <a:r>
                        <a:rPr lang="en-US" sz="400" dirty="0">
                          <a:effectLst/>
                          <a:latin typeface="Courier New" panose="02070309020205020404" pitchFamily="49" charset="0"/>
                          <a:cs typeface="Courier New" panose="02070309020205020404" pitchFamily="49" charset="0"/>
                        </a:rPr>
                        <a:t> object is an input file stream variable.</a:t>
                      </a:r>
                    </a:p>
                  </a:txBody>
                  <a:tcPr marL="71822" marR="71822" marT="35911" marB="35911" anchor="ctr">
                    <a:lnL w="12700" cap="flat" cmpd="sng" algn="ctr">
                      <a:solidFill>
                        <a:srgbClr val="E7E7E8"/>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0"/>
                  </a:ext>
                </a:extLst>
              </a:tr>
              <a:tr h="933685">
                <a:tc>
                  <a:txBody>
                    <a:bodyPr/>
                    <a:lstStyle/>
                    <a:p>
                      <a:r>
                        <a:rPr lang="en-US" sz="1800" dirty="0">
                          <a:effectLst/>
                          <a:latin typeface="+mj-lt"/>
                        </a:rPr>
                        <a:t>Associate the input file stream with a file named in.txt.</a:t>
                      </a:r>
                    </a:p>
                  </a:txBody>
                  <a:tcPr marL="71822" marR="71822" marT="35911" marB="3591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err="1">
                          <a:effectLst/>
                          <a:latin typeface="Courier New" panose="02070309020205020404" pitchFamily="49" charset="0"/>
                          <a:cs typeface="Courier New" panose="02070309020205020404" pitchFamily="49" charset="0"/>
                        </a:rPr>
                        <a:t>in.open</a:t>
                      </a:r>
                      <a:r>
                        <a:rPr lang="en-US" sz="400" dirty="0">
                          <a:effectLst/>
                          <a:latin typeface="Courier New" panose="02070309020205020404" pitchFamily="49" charset="0"/>
                          <a:cs typeface="Courier New" panose="02070309020205020404" pitchFamily="49" charset="0"/>
                        </a:rPr>
                        <a:t>("in.txt");</a:t>
                      </a:r>
                    </a:p>
                  </a:txBody>
                  <a:tcPr marL="71822" marR="71822" marT="35911" marB="3591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a:effectLst/>
                          <a:latin typeface="Courier New" panose="02070309020205020404" pitchFamily="49" charset="0"/>
                          <a:cs typeface="Courier New" panose="02070309020205020404" pitchFamily="49" charset="0"/>
                        </a:rPr>
                        <a:t>The open function associates the input stream with the disk file in.txt and opens it for reading.</a:t>
                      </a:r>
                    </a:p>
                  </a:txBody>
                  <a:tcPr marL="71822" marR="71822" marT="35911" marB="3591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1"/>
                  </a:ext>
                </a:extLst>
              </a:tr>
              <a:tr h="933685">
                <a:tc>
                  <a:txBody>
                    <a:bodyPr/>
                    <a:lstStyle/>
                    <a:p>
                      <a:r>
                        <a:rPr lang="en-US" sz="1800" dirty="0">
                          <a:effectLst/>
                          <a:latin typeface="+mj-lt"/>
                        </a:rPr>
                        <a:t>Define a variable word; Use word to read the first word from the file.</a:t>
                      </a:r>
                    </a:p>
                  </a:txBody>
                  <a:tcPr marL="71822" marR="71822" marT="35911" marB="3591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a:effectLst/>
                          <a:latin typeface="Courier New" panose="02070309020205020404" pitchFamily="49" charset="0"/>
                          <a:cs typeface="Courier New" panose="02070309020205020404" pitchFamily="49" charset="0"/>
                        </a:rPr>
                        <a:t>string word; in &gt;&gt; word;</a:t>
                      </a:r>
                    </a:p>
                  </a:txBody>
                  <a:tcPr marL="71822" marR="71822" marT="35911" marB="3591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Courier New" panose="02070309020205020404" pitchFamily="49" charset="0"/>
                          <a:cs typeface="Courier New" panose="02070309020205020404" pitchFamily="49" charset="0"/>
                        </a:rPr>
                        <a:t>Simply use the same input operations with which you are already familiar. The &gt;&gt; operator reads the next word.</a:t>
                      </a:r>
                    </a:p>
                  </a:txBody>
                  <a:tcPr marL="71822" marR="71822" marT="35911" marB="3591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2"/>
                  </a:ext>
                </a:extLst>
              </a:tr>
              <a:tr h="502754">
                <a:tc>
                  <a:txBody>
                    <a:bodyPr/>
                    <a:lstStyle/>
                    <a:p>
                      <a:r>
                        <a:rPr lang="en-US" sz="1800" dirty="0">
                          <a:effectLst/>
                          <a:latin typeface="+mj-lt"/>
                        </a:rPr>
                        <a:t>Declare an output file stream variable named out.</a:t>
                      </a:r>
                    </a:p>
                  </a:txBody>
                  <a:tcPr marL="71822" marR="71822" marT="35911" marB="3591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a:effectLst/>
                          <a:latin typeface="Courier New" panose="02070309020205020404" pitchFamily="49" charset="0"/>
                          <a:cs typeface="Courier New" panose="02070309020205020404" pitchFamily="49" charset="0"/>
                        </a:rPr>
                        <a:t>ofstream out;</a:t>
                      </a:r>
                    </a:p>
                  </a:txBody>
                  <a:tcPr marL="71822" marR="71822" marT="35911" marB="3591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Courier New" panose="02070309020205020404" pitchFamily="49" charset="0"/>
                          <a:cs typeface="Courier New" panose="02070309020205020404" pitchFamily="49" charset="0"/>
                        </a:rPr>
                        <a:t>The output file stream is an </a:t>
                      </a:r>
                      <a:r>
                        <a:rPr lang="en-US" sz="400" dirty="0" err="1">
                          <a:effectLst/>
                          <a:latin typeface="Courier New" panose="02070309020205020404" pitchFamily="49" charset="0"/>
                          <a:cs typeface="Courier New" panose="02070309020205020404" pitchFamily="49" charset="0"/>
                        </a:rPr>
                        <a:t>ofstream</a:t>
                      </a:r>
                      <a:r>
                        <a:rPr lang="en-US" sz="400" dirty="0">
                          <a:effectLst/>
                          <a:latin typeface="Courier New" panose="02070309020205020404" pitchFamily="49" charset="0"/>
                          <a:cs typeface="Courier New" panose="02070309020205020404" pitchFamily="49" charset="0"/>
                        </a:rPr>
                        <a:t>.</a:t>
                      </a:r>
                    </a:p>
                  </a:txBody>
                  <a:tcPr marL="71822" marR="71822" marT="35911" marB="3591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3"/>
                  </a:ext>
                </a:extLst>
              </a:tr>
              <a:tr h="718220">
                <a:tc>
                  <a:txBody>
                    <a:bodyPr/>
                    <a:lstStyle/>
                    <a:p>
                      <a:r>
                        <a:rPr lang="en-US" sz="1800" dirty="0">
                          <a:effectLst/>
                          <a:latin typeface="+mj-lt"/>
                        </a:rPr>
                        <a:t>Use the output stream variable to create a new file named out.txt.</a:t>
                      </a:r>
                    </a:p>
                  </a:txBody>
                  <a:tcPr marL="71822" marR="71822" marT="35911" marB="3591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a:effectLst/>
                          <a:latin typeface="Courier New" panose="02070309020205020404" pitchFamily="49" charset="0"/>
                          <a:cs typeface="Courier New" panose="02070309020205020404" pitchFamily="49" charset="0"/>
                        </a:rPr>
                        <a:t>out.open("out.txt");</a:t>
                      </a:r>
                    </a:p>
                  </a:txBody>
                  <a:tcPr marL="71822" marR="71822" marT="35911" marB="3591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Courier New" panose="02070309020205020404" pitchFamily="49" charset="0"/>
                          <a:cs typeface="Courier New" panose="02070309020205020404" pitchFamily="49" charset="0"/>
                        </a:rPr>
                        <a:t>Use the open function to create the desired text file.</a:t>
                      </a:r>
                    </a:p>
                  </a:txBody>
                  <a:tcPr marL="71822" marR="71822" marT="35911" marB="3591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4"/>
                  </a:ext>
                </a:extLst>
              </a:tr>
              <a:tr h="633393">
                <a:tc>
                  <a:txBody>
                    <a:bodyPr/>
                    <a:lstStyle/>
                    <a:p>
                      <a:r>
                        <a:rPr lang="en-US" sz="1800" dirty="0">
                          <a:effectLst/>
                          <a:latin typeface="+mj-lt"/>
                        </a:rPr>
                        <a:t>Write a line consisting of the word Hello to out.txt.</a:t>
                      </a:r>
                    </a:p>
                  </a:txBody>
                  <a:tcPr marL="71822" marR="71822" marT="35911" marB="3591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a:effectLst/>
                          <a:latin typeface="Courier New" panose="02070309020205020404" pitchFamily="49" charset="0"/>
                          <a:cs typeface="Courier New" panose="02070309020205020404" pitchFamily="49" charset="0"/>
                        </a:rPr>
                        <a:t>out &lt;&lt; "Hello" &lt;&lt; endl;</a:t>
                      </a:r>
                    </a:p>
                  </a:txBody>
                  <a:tcPr marL="71822" marR="71822" marT="35911" marB="3591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Courier New" panose="02070309020205020404" pitchFamily="49" charset="0"/>
                          <a:cs typeface="Courier New" panose="02070309020205020404" pitchFamily="49" charset="0"/>
                        </a:rPr>
                        <a:t>To write to a file, use the &lt;&lt; operator and the </a:t>
                      </a:r>
                      <a:r>
                        <a:rPr lang="en-US" sz="400" dirty="0" err="1">
                          <a:effectLst/>
                          <a:latin typeface="Courier New" panose="02070309020205020404" pitchFamily="49" charset="0"/>
                          <a:cs typeface="Courier New" panose="02070309020205020404" pitchFamily="49" charset="0"/>
                        </a:rPr>
                        <a:t>endlmanipulator</a:t>
                      </a:r>
                      <a:r>
                        <a:rPr lang="en-US" sz="400" dirty="0">
                          <a:effectLst/>
                          <a:latin typeface="Courier New" panose="02070309020205020404" pitchFamily="49" charset="0"/>
                          <a:cs typeface="Courier New" panose="02070309020205020404" pitchFamily="49" charset="0"/>
                        </a:rPr>
                        <a:t> that you have already used with </a:t>
                      </a:r>
                      <a:r>
                        <a:rPr lang="en-US" sz="400" dirty="0" err="1">
                          <a:effectLst/>
                          <a:latin typeface="Courier New" panose="02070309020205020404" pitchFamily="49" charset="0"/>
                          <a:cs typeface="Courier New" panose="02070309020205020404" pitchFamily="49" charset="0"/>
                        </a:rPr>
                        <a:t>cout</a:t>
                      </a:r>
                      <a:r>
                        <a:rPr lang="en-US" sz="400" dirty="0">
                          <a:effectLst/>
                          <a:latin typeface="Courier New" panose="02070309020205020404" pitchFamily="49" charset="0"/>
                          <a:cs typeface="Courier New" panose="02070309020205020404" pitchFamily="49" charset="0"/>
                        </a:rPr>
                        <a:t>.</a:t>
                      </a:r>
                    </a:p>
                  </a:txBody>
                  <a:tcPr marL="71822" marR="71822" marT="35911" marB="3591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6" name="Text Placeholder 5"/>
          <p:cNvSpPr>
            <a:spLocks noGrp="1"/>
          </p:cNvSpPr>
          <p:nvPr>
            <p:ph type="body" idx="4294967295"/>
          </p:nvPr>
        </p:nvSpPr>
        <p:spPr>
          <a:xfrm>
            <a:off x="401216" y="903993"/>
            <a:ext cx="8229600" cy="4525962"/>
          </a:xfrm>
        </p:spPr>
        <p:txBody>
          <a:bodyPr/>
          <a:lstStyle/>
          <a:p>
            <a:r>
              <a:rPr lang="en-US" sz="2000" dirty="0"/>
              <a:t>Write code statements for the following. </a:t>
            </a:r>
          </a:p>
          <a:p>
            <a:pPr lvl="1"/>
            <a:r>
              <a:rPr lang="en-US" sz="1600" dirty="0"/>
              <a:t>Answers are shown in tiny font which</a:t>
            </a:r>
            <a:r>
              <a:rPr lang="en-US" sz="1600" baseline="0" dirty="0"/>
              <a:t> you may enlarge.</a:t>
            </a:r>
            <a:endParaRPr lang="en-US" sz="1600" dirty="0"/>
          </a:p>
        </p:txBody>
      </p:sp>
    </p:spTree>
    <p:extLst>
      <p:ext uri="{BB962C8B-B14F-4D97-AF65-F5344CB8AC3E}">
        <p14:creationId xmlns:p14="http://schemas.microsoft.com/office/powerpoint/2010/main" val="2187926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File I/O and a Function</a:t>
            </a:r>
          </a:p>
        </p:txBody>
      </p:sp>
      <p:sp>
        <p:nvSpPr>
          <p:cNvPr id="3" name="Content Placeholder 2"/>
          <p:cNvSpPr>
            <a:spLocks noGrp="1"/>
          </p:cNvSpPr>
          <p:nvPr>
            <p:ph idx="1"/>
          </p:nvPr>
        </p:nvSpPr>
        <p:spPr>
          <a:xfrm>
            <a:off x="279917" y="963548"/>
            <a:ext cx="8574833" cy="4525962"/>
          </a:xfrm>
        </p:spPr>
        <p:txBody>
          <a:bodyPr/>
          <a:lstStyle/>
          <a:p>
            <a:pPr marL="0" indent="0">
              <a:buNone/>
            </a:pPr>
            <a:r>
              <a:rPr lang="en-US" sz="2000" dirty="0">
                <a:cs typeface="Courier New" panose="02070309020205020404" pitchFamily="49" charset="0"/>
              </a:rPr>
              <a:t>What is the effect of the following statements? (answers shown in tiny font below) </a:t>
            </a:r>
          </a:p>
          <a:p>
            <a:pPr marL="400050" lvl="1" indent="0">
              <a:buNone/>
            </a:pPr>
            <a:r>
              <a:rPr lang="en-US" sz="1600" b="1" dirty="0" err="1">
                <a:latin typeface="Courier New" panose="02070309020205020404" pitchFamily="49" charset="0"/>
                <a:cs typeface="Courier New" panose="02070309020205020404" pitchFamily="49" charset="0"/>
              </a:rPr>
              <a:t>ifstream</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in_file</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err="1">
                <a:latin typeface="Courier New" panose="02070309020205020404" pitchFamily="49" charset="0"/>
                <a:cs typeface="Courier New" panose="02070309020205020404" pitchFamily="49" charset="0"/>
              </a:rPr>
              <a:t>in_file.open</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string word = "\n";</a:t>
            </a:r>
          </a:p>
          <a:p>
            <a:pPr marL="400050" lvl="1" indent="0">
              <a:buNone/>
            </a:pPr>
            <a:r>
              <a:rPr lang="en-US" sz="1600" b="1" dirty="0" err="1">
                <a:latin typeface="Courier New" panose="02070309020205020404" pitchFamily="49" charset="0"/>
                <a:cs typeface="Courier New" panose="02070309020205020404" pitchFamily="49" charset="0"/>
              </a:rPr>
              <a:t>in_file</a:t>
            </a:r>
            <a:r>
              <a:rPr lang="en-US" sz="1600" b="1" dirty="0">
                <a:latin typeface="Courier New" panose="02070309020205020404" pitchFamily="49" charset="0"/>
                <a:cs typeface="Courier New" panose="02070309020205020404" pitchFamily="49" charset="0"/>
              </a:rPr>
              <a:t> &gt;&gt; word;</a:t>
            </a:r>
          </a:p>
          <a:p>
            <a:pPr marL="0" indent="0" algn="ctr">
              <a:buNone/>
            </a:pPr>
            <a:r>
              <a:rPr lang="en-US" sz="400" dirty="0">
                <a:cs typeface="Courier New" panose="02070309020205020404" pitchFamily="49" charset="0"/>
              </a:rPr>
              <a:t>The statements have no effect.</a:t>
            </a:r>
          </a:p>
          <a:p>
            <a:pPr marL="0" indent="0" algn="ctr">
              <a:buNone/>
            </a:pPr>
            <a:r>
              <a:rPr lang="en-US" sz="400" dirty="0">
                <a:cs typeface="Courier New" panose="02070309020205020404" pitchFamily="49" charset="0"/>
              </a:rPr>
              <a:t>Because there cannot be a file whose name is the empty string, </a:t>
            </a:r>
            <a:r>
              <a:rPr lang="en-US" sz="400" dirty="0" err="1">
                <a:cs typeface="Courier New" panose="02070309020205020404" pitchFamily="49" charset="0"/>
              </a:rPr>
              <a:t>in_file</a:t>
            </a:r>
            <a:r>
              <a:rPr lang="en-US" sz="400" dirty="0">
                <a:cs typeface="Courier New" panose="02070309020205020404" pitchFamily="49" charset="0"/>
              </a:rPr>
              <a:t> is set to the “failed” state, and no operations have any effect.</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What is wrong with this function? </a:t>
            </a:r>
          </a:p>
          <a:p>
            <a:pPr marL="400050" lvl="1" indent="0">
              <a:buNone/>
            </a:pPr>
            <a:r>
              <a:rPr lang="en-US" sz="1400" b="1" dirty="0">
                <a:latin typeface="Courier New" panose="02070309020205020404" pitchFamily="49" charset="0"/>
                <a:cs typeface="Courier New" panose="02070309020205020404" pitchFamily="49" charset="0"/>
              </a:rPr>
              <a:t>double sum(</a:t>
            </a:r>
            <a:r>
              <a:rPr lang="en-US" sz="1400" b="1" dirty="0" err="1">
                <a:latin typeface="Courier New" panose="02070309020205020404" pitchFamily="49" charset="0"/>
                <a:cs typeface="Courier New" panose="02070309020205020404" pitchFamily="49" charset="0"/>
              </a:rPr>
              <a:t>ifstream</a:t>
            </a:r>
            <a:r>
              <a:rPr lang="en-US" sz="1400" b="1" dirty="0">
                <a:latin typeface="Courier New" panose="02070309020205020404" pitchFamily="49" charset="0"/>
                <a:cs typeface="Courier New" panose="02070309020205020404" pitchFamily="49" charset="0"/>
              </a:rPr>
              <a:t> in) </a:t>
            </a:r>
          </a:p>
          <a:p>
            <a:pPr marL="400050" lvl="1" indent="0">
              <a:buNone/>
            </a:pPr>
            <a:r>
              <a:rPr lang="en-US" sz="1800" b="1" dirty="0">
                <a:latin typeface="Courier New" panose="02070309020205020404" pitchFamily="49" charset="0"/>
                <a:cs typeface="Courier New" panose="02070309020205020404" pitchFamily="49" charset="0"/>
              </a:rPr>
              <a:t>{ </a:t>
            </a:r>
          </a:p>
          <a:p>
            <a:pPr marL="800100" lvl="2" indent="0">
              <a:buNone/>
            </a:pPr>
            <a:r>
              <a:rPr lang="en-US" sz="1400" b="1" dirty="0">
                <a:latin typeface="Courier New" panose="02070309020205020404" pitchFamily="49" charset="0"/>
                <a:cs typeface="Courier New" panose="02070309020205020404" pitchFamily="49" charset="0"/>
              </a:rPr>
              <a:t>double total = 0; </a:t>
            </a:r>
          </a:p>
          <a:p>
            <a:pPr marL="800100" lvl="2" indent="0">
              <a:buNone/>
            </a:pPr>
            <a:r>
              <a:rPr lang="en-US" sz="1400" b="1" dirty="0">
                <a:latin typeface="Courier New" panose="02070309020205020404" pitchFamily="49" charset="0"/>
                <a:cs typeface="Courier New" panose="02070309020205020404" pitchFamily="49" charset="0"/>
              </a:rPr>
              <a:t>double input; </a:t>
            </a:r>
          </a:p>
          <a:p>
            <a:pPr marL="800100" lvl="2" indent="0">
              <a:buNone/>
            </a:pPr>
            <a:r>
              <a:rPr lang="en-US" sz="1400" b="1" dirty="0">
                <a:latin typeface="Courier New" panose="02070309020205020404" pitchFamily="49" charset="0"/>
                <a:cs typeface="Courier New" panose="02070309020205020404" pitchFamily="49" charset="0"/>
              </a:rPr>
              <a:t>while (</a:t>
            </a:r>
            <a:r>
              <a:rPr lang="en-US" sz="1400" b="1" dirty="0" err="1">
                <a:latin typeface="Courier New" panose="02070309020205020404" pitchFamily="49" charset="0"/>
                <a:cs typeface="Courier New" panose="02070309020205020404" pitchFamily="49" charset="0"/>
              </a:rPr>
              <a:t>cin</a:t>
            </a:r>
            <a:r>
              <a:rPr lang="en-US" sz="1400" b="1" dirty="0">
                <a:latin typeface="Courier New" panose="02070309020205020404" pitchFamily="49" charset="0"/>
                <a:cs typeface="Courier New" panose="02070309020205020404" pitchFamily="49" charset="0"/>
              </a:rPr>
              <a:t> &gt;&gt; input)</a:t>
            </a:r>
          </a:p>
          <a:p>
            <a:pPr marL="800100" lvl="2" indent="0">
              <a:buNone/>
            </a:pPr>
            <a:r>
              <a:rPr lang="en-US" sz="1400" b="1" dirty="0">
                <a:latin typeface="Courier New" panose="02070309020205020404" pitchFamily="49" charset="0"/>
                <a:cs typeface="Courier New" panose="02070309020205020404" pitchFamily="49" charset="0"/>
              </a:rPr>
              <a:t>{ </a:t>
            </a:r>
          </a:p>
          <a:p>
            <a:pPr marL="800100" lvl="2" indent="0">
              <a:buNone/>
            </a:pPr>
            <a:r>
              <a:rPr lang="en-US" sz="1400" b="1" dirty="0">
                <a:latin typeface="Courier New" panose="02070309020205020404" pitchFamily="49" charset="0"/>
                <a:cs typeface="Courier New" panose="02070309020205020404" pitchFamily="49" charset="0"/>
              </a:rPr>
              <a:t>	total = total + input; </a:t>
            </a:r>
          </a:p>
          <a:p>
            <a:pPr marL="800100" lvl="2" indent="0">
              <a:buNone/>
            </a:pPr>
            <a:r>
              <a:rPr lang="en-US" sz="1400" b="1" dirty="0">
                <a:latin typeface="Courier New" panose="02070309020205020404" pitchFamily="49" charset="0"/>
                <a:cs typeface="Courier New" panose="02070309020205020404" pitchFamily="49" charset="0"/>
              </a:rPr>
              <a:t>} </a:t>
            </a:r>
          </a:p>
          <a:p>
            <a:pPr marL="400050" lvl="1" indent="0">
              <a:buNone/>
            </a:pPr>
            <a:r>
              <a:rPr lang="en-US" sz="1600" b="1" dirty="0">
                <a:latin typeface="Courier New" panose="02070309020205020404" pitchFamily="49" charset="0"/>
                <a:cs typeface="Courier New" panose="02070309020205020404" pitchFamily="49" charset="0"/>
              </a:rPr>
              <a:t>return total; </a:t>
            </a:r>
          </a:p>
          <a:p>
            <a:pPr marL="400050" lvl="1" indent="0">
              <a:buNone/>
            </a:pPr>
            <a:r>
              <a:rPr lang="en-US" sz="1600" b="1" dirty="0">
                <a:latin typeface="Courier New" panose="02070309020205020404" pitchFamily="49" charset="0"/>
                <a:cs typeface="Courier New" panose="02070309020205020404" pitchFamily="49" charset="0"/>
              </a:rPr>
              <a:t>} </a:t>
            </a:r>
          </a:p>
          <a:p>
            <a:pPr marL="457200" indent="-457200">
              <a:buFont typeface="+mj-lt"/>
              <a:buAutoNum type="arabicPeriod"/>
            </a:pPr>
            <a:r>
              <a:rPr lang="en-US" sz="400" dirty="0">
                <a:latin typeface="Courier New" panose="02070309020205020404" pitchFamily="49" charset="0"/>
                <a:cs typeface="Courier New" panose="02070309020205020404" pitchFamily="49" charset="0"/>
              </a:rPr>
              <a:t>in </a:t>
            </a:r>
            <a:r>
              <a:rPr lang="en-US" sz="400" dirty="0">
                <a:cs typeface="Courier New" panose="02070309020205020404" pitchFamily="49" charset="0"/>
              </a:rPr>
              <a:t>should have been declared as a reference parameter. </a:t>
            </a:r>
          </a:p>
          <a:p>
            <a:pPr marL="457200" indent="-457200">
              <a:buFont typeface="+mj-lt"/>
              <a:buAutoNum type="arabicPeriod"/>
            </a:pPr>
            <a:r>
              <a:rPr lang="en-US" sz="400" dirty="0">
                <a:cs typeface="Courier New" panose="02070309020205020404" pitchFamily="49" charset="0"/>
              </a:rPr>
              <a:t>The input statement should have been </a:t>
            </a:r>
            <a:r>
              <a:rPr lang="en-US" sz="400" dirty="0">
                <a:latin typeface="Courier New" panose="02070309020205020404" pitchFamily="49" charset="0"/>
                <a:cs typeface="Courier New" panose="02070309020205020404" pitchFamily="49" charset="0"/>
              </a:rPr>
              <a:t>in &gt;&gt; input.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270183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2</a:t>
            </a:r>
          </a:p>
        </p:txBody>
      </p:sp>
      <p:sp>
        <p:nvSpPr>
          <p:cNvPr id="3" name="Content Placeholder 2"/>
          <p:cNvSpPr>
            <a:spLocks noGrp="1"/>
          </p:cNvSpPr>
          <p:nvPr>
            <p:ph idx="1"/>
          </p:nvPr>
        </p:nvSpPr>
        <p:spPr/>
        <p:txBody>
          <a:bodyPr/>
          <a:lstStyle/>
          <a:p>
            <a:pPr marL="514350" indent="-514350">
              <a:buFont typeface="+mj-lt"/>
              <a:buAutoNum type="arabicPeriod"/>
            </a:pPr>
            <a:r>
              <a:rPr lang="en-US" dirty="0"/>
              <a:t>Reading and writing text files</a:t>
            </a:r>
          </a:p>
          <a:p>
            <a:pPr marL="514350" indent="-514350">
              <a:buFont typeface="+mj-lt"/>
              <a:buAutoNum type="arabicPeriod"/>
            </a:pPr>
            <a:r>
              <a:rPr lang="en-US" u="sng" dirty="0">
                <a:solidFill>
                  <a:srgbClr val="FF0000"/>
                </a:solidFill>
              </a:rPr>
              <a:t>Reading text input</a:t>
            </a:r>
          </a:p>
          <a:p>
            <a:pPr marL="514350" indent="-514350">
              <a:buFont typeface="+mj-lt"/>
              <a:buAutoNum type="arabicPeriod"/>
            </a:pPr>
            <a:r>
              <a:rPr lang="en-US" dirty="0"/>
              <a:t>Writing text output</a:t>
            </a:r>
          </a:p>
          <a:p>
            <a:pPr marL="514350" indent="-514350">
              <a:buFont typeface="+mj-lt"/>
              <a:buAutoNum type="arabicPeriod"/>
            </a:pPr>
            <a:r>
              <a:rPr lang="en-US" dirty="0"/>
              <a:t>Parsing and formatting strings</a:t>
            </a:r>
          </a:p>
          <a:p>
            <a:pPr marL="514350" indent="-514350">
              <a:buFont typeface="+mj-lt"/>
              <a:buAutoNum type="arabicPeriod"/>
            </a:pPr>
            <a:r>
              <a:rPr lang="en-US" dirty="0"/>
              <a:t>Command line arguments</a:t>
            </a:r>
          </a:p>
          <a:p>
            <a:pPr marL="514350" indent="-514350">
              <a:buFont typeface="+mj-lt"/>
              <a:buAutoNum type="arabicPeriod"/>
            </a:pPr>
            <a:r>
              <a:rPr lang="en-US" dirty="0"/>
              <a:t>Random access and binary files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803097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57794" name="Rectangle 2"/>
          <p:cNvSpPr>
            <a:spLocks noGrp="1" noChangeArrowheads="1"/>
          </p:cNvSpPr>
          <p:nvPr>
            <p:ph type="body" idx="1"/>
          </p:nvPr>
        </p:nvSpPr>
        <p:spPr>
          <a:xfrm>
            <a:off x="217488" y="711200"/>
            <a:ext cx="8709025" cy="5632450"/>
          </a:xfrm>
        </p:spPr>
        <p:txBody>
          <a:bodyPr/>
          <a:lstStyle/>
          <a:p>
            <a:pPr marL="609600" indent="-609600" eaLnBrk="1" hangingPunct="1">
              <a:spcBef>
                <a:spcPct val="0"/>
              </a:spcBef>
              <a:buFontTx/>
              <a:buNone/>
            </a:pPr>
            <a:r>
              <a:rPr lang="en-US" altLang="en-US" sz="2000" dirty="0"/>
              <a:t>What really happens when reading a </a:t>
            </a:r>
            <a:r>
              <a:rPr lang="en-US" altLang="en-US" sz="2000" b="1" dirty="0">
                <a:latin typeface="Courier New" panose="02070309020205020404" pitchFamily="49" charset="0"/>
              </a:rPr>
              <a:t>string</a:t>
            </a:r>
            <a:r>
              <a:rPr lang="en-US" altLang="en-US" sz="2000" dirty="0"/>
              <a:t>?</a:t>
            </a:r>
          </a:p>
          <a:p>
            <a:pPr marL="609600" indent="-609600" eaLnBrk="1" hangingPunct="1">
              <a:spcBef>
                <a:spcPct val="0"/>
              </a:spcBef>
              <a:buFontTx/>
              <a:buNone/>
            </a:pPr>
            <a:r>
              <a:rPr lang="en-US" altLang="en-US" sz="2000" b="1" dirty="0">
                <a:latin typeface="Courier New" panose="02070309020205020404" pitchFamily="49" charset="0"/>
              </a:rPr>
              <a:t>		string word;</a:t>
            </a:r>
          </a:p>
          <a:p>
            <a:pPr marL="609600" indent="-609600"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in_file</a:t>
            </a:r>
            <a:r>
              <a:rPr lang="en-US" altLang="en-US" sz="2000" b="1" dirty="0">
                <a:latin typeface="Courier New" panose="02070309020205020404" pitchFamily="49" charset="0"/>
              </a:rPr>
              <a:t> &gt;&gt; word;</a:t>
            </a:r>
          </a:p>
          <a:p>
            <a:pPr marL="609600" indent="-609600" eaLnBrk="1" hangingPunct="1">
              <a:spcBef>
                <a:spcPct val="0"/>
              </a:spcBef>
              <a:buFontTx/>
              <a:buNone/>
            </a:pPr>
            <a:endParaRPr lang="en-US" altLang="en-US" sz="2000" b="1" dirty="0">
              <a:latin typeface="Courier New" panose="02070309020205020404" pitchFamily="49" charset="0"/>
            </a:endParaRPr>
          </a:p>
          <a:p>
            <a:pPr marL="609600" indent="-609600" eaLnBrk="1" hangingPunct="1">
              <a:spcBef>
                <a:spcPct val="0"/>
              </a:spcBef>
              <a:buFontTx/>
              <a:buAutoNum type="arabicPeriod"/>
            </a:pPr>
            <a:r>
              <a:rPr lang="en-US" altLang="en-US" sz="2000" dirty="0"/>
              <a:t>Any whitespace is skipped</a:t>
            </a:r>
            <a:br>
              <a:rPr lang="en-US" altLang="en-US" sz="2000" dirty="0"/>
            </a:br>
            <a:r>
              <a:rPr lang="en-US" altLang="en-US" sz="2000" dirty="0"/>
              <a:t>(whitespace is: </a:t>
            </a:r>
            <a:r>
              <a:rPr lang="en-US" altLang="en-US" sz="2000" dirty="0">
                <a:latin typeface="Courier New" panose="02070309020205020404" pitchFamily="49" charset="0"/>
              </a:rPr>
              <a:t>'</a:t>
            </a:r>
            <a:r>
              <a:rPr lang="en-US" altLang="en-US" sz="2000" b="1" dirty="0">
                <a:latin typeface="Courier New" panose="02070309020205020404" pitchFamily="49" charset="0"/>
              </a:rPr>
              <a:t>\t</a:t>
            </a:r>
            <a:r>
              <a:rPr lang="en-US" altLang="en-US" sz="2000" dirty="0">
                <a:latin typeface="Courier New" panose="02070309020205020404" pitchFamily="49" charset="0"/>
              </a:rPr>
              <a:t>' '</a:t>
            </a:r>
            <a:r>
              <a:rPr lang="en-US" altLang="en-US" sz="2000" b="1" dirty="0">
                <a:latin typeface="Courier New" panose="02070309020205020404" pitchFamily="49" charset="0"/>
              </a:rPr>
              <a:t>\n</a:t>
            </a:r>
            <a:r>
              <a:rPr lang="en-US" altLang="en-US" sz="2000" dirty="0">
                <a:latin typeface="Courier New" panose="02070309020205020404" pitchFamily="49" charset="0"/>
              </a:rPr>
              <a:t>' '</a:t>
            </a:r>
            <a:r>
              <a:rPr lang="en-US" altLang="en-US" sz="2000" b="1" dirty="0">
                <a:latin typeface="Courier New" panose="02070309020205020404" pitchFamily="49" charset="0"/>
              </a:rPr>
              <a:t> </a:t>
            </a:r>
            <a:r>
              <a:rPr lang="en-US" altLang="en-US" sz="2000" dirty="0">
                <a:latin typeface="Courier New" panose="02070309020205020404" pitchFamily="49" charset="0"/>
              </a:rPr>
              <a:t>'</a:t>
            </a:r>
            <a:r>
              <a:rPr lang="en-US" altLang="en-US" sz="2000" dirty="0"/>
              <a:t>).</a:t>
            </a:r>
            <a:endParaRPr lang="en-US" altLang="en-US" sz="2000" dirty="0">
              <a:latin typeface="Courier New" panose="02070309020205020404" pitchFamily="49" charset="0"/>
            </a:endParaRPr>
          </a:p>
          <a:p>
            <a:pPr marL="609600" indent="-609600" eaLnBrk="1" hangingPunct="1">
              <a:buFontTx/>
              <a:buAutoNum type="arabicPeriod"/>
            </a:pPr>
            <a:r>
              <a:rPr lang="en-US" altLang="en-US" sz="2000" dirty="0"/>
              <a:t>The first character that is not white space is added to the string </a:t>
            </a:r>
            <a:r>
              <a:rPr lang="en-US" altLang="en-US" sz="2000" b="1" dirty="0">
                <a:latin typeface="Courier New" panose="02070309020205020404" pitchFamily="49" charset="0"/>
                <a:cs typeface="Courier New" panose="02070309020205020404" pitchFamily="49" charset="0"/>
              </a:rPr>
              <a:t>word</a:t>
            </a:r>
            <a:r>
              <a:rPr lang="en-US" altLang="en-US" sz="2000" dirty="0"/>
              <a:t>. More characters are added until either another white space character occurs, or the end of the file has been reached.</a:t>
            </a:r>
          </a:p>
          <a:p>
            <a:pPr marL="609600" indent="-609600" eaLnBrk="1" hangingPunct="1">
              <a:buFontTx/>
              <a:buAutoNum type="arabicPeriod"/>
            </a:pPr>
            <a:endParaRPr lang="en-US" altLang="en-US" sz="2000" dirty="0"/>
          </a:p>
          <a:p>
            <a:pPr marL="0" indent="0" eaLnBrk="1" hangingPunct="1">
              <a:buNone/>
            </a:pPr>
            <a:r>
              <a:rPr lang="en-US" altLang="en-US" sz="2000" dirty="0"/>
              <a:t>You can read a single character,  including whitespace, using </a:t>
            </a:r>
            <a:r>
              <a:rPr lang="en-US" altLang="en-US" sz="2000" dirty="0">
                <a:latin typeface="Courier New" panose="02070309020205020404" pitchFamily="49" charset="0"/>
                <a:cs typeface="Courier New" panose="02070309020205020404" pitchFamily="49" charset="0"/>
              </a:rPr>
              <a:t>get():</a:t>
            </a:r>
          </a:p>
          <a:p>
            <a:pPr marL="609600" indent="-609600" eaLnBrk="1" hangingPunct="1">
              <a:spcBef>
                <a:spcPct val="0"/>
              </a:spcBef>
              <a:buFontTx/>
              <a:buNone/>
            </a:pPr>
            <a:r>
              <a:rPr lang="en-US" altLang="en-US" sz="2000" b="1" dirty="0">
                <a:latin typeface="Courier New" panose="02070309020205020404" pitchFamily="49" charset="0"/>
              </a:rPr>
              <a:t>		char </a:t>
            </a:r>
            <a:r>
              <a:rPr lang="en-US" altLang="en-US" sz="2000" b="1" dirty="0" err="1">
                <a:latin typeface="Courier New" panose="02070309020205020404" pitchFamily="49" charset="0"/>
              </a:rPr>
              <a:t>ch</a:t>
            </a:r>
            <a:r>
              <a:rPr lang="en-US" altLang="en-US" sz="2000" b="1" dirty="0">
                <a:latin typeface="Courier New" panose="02070309020205020404" pitchFamily="49" charset="0"/>
              </a:rPr>
              <a:t>;</a:t>
            </a:r>
          </a:p>
          <a:p>
            <a:pPr marL="609600" indent="-609600"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in_file.get</a:t>
            </a:r>
            <a:r>
              <a:rPr lang="en-US" altLang="en-US" sz="2000" b="1" dirty="0">
                <a:latin typeface="Courier New" panose="02070309020205020404" pitchFamily="49" charset="0"/>
              </a:rPr>
              <a:t>(</a:t>
            </a:r>
            <a:r>
              <a:rPr lang="en-US" altLang="en-US" sz="2000" b="1" dirty="0" err="1">
                <a:latin typeface="Courier New" panose="02070309020205020404" pitchFamily="49" charset="0"/>
              </a:rPr>
              <a:t>ch</a:t>
            </a:r>
            <a:r>
              <a:rPr lang="en-US" altLang="en-US" sz="2000" b="1" dirty="0">
                <a:latin typeface="Courier New" panose="02070309020205020404" pitchFamily="49" charset="0"/>
              </a:rPr>
              <a:t>);</a:t>
            </a:r>
          </a:p>
          <a:p>
            <a:pPr marL="609600" indent="-609600" eaLnBrk="1" hangingPunct="1">
              <a:spcBef>
                <a:spcPct val="0"/>
              </a:spcBef>
              <a:buFontTx/>
              <a:buNone/>
            </a:pPr>
            <a:r>
              <a:rPr lang="en-US" altLang="en-US" sz="2000" dirty="0"/>
              <a:t>The </a:t>
            </a:r>
            <a:r>
              <a:rPr lang="en-US" altLang="en-US" sz="2000" b="1" dirty="0">
                <a:latin typeface="Courier New" panose="02070309020205020404" pitchFamily="49" charset="0"/>
              </a:rPr>
              <a:t>get</a:t>
            </a:r>
            <a:r>
              <a:rPr lang="en-US" altLang="en-US" sz="2000" dirty="0"/>
              <a:t> method returns the “not failed” condition so:</a:t>
            </a:r>
          </a:p>
          <a:p>
            <a:pPr marL="609600" indent="-609600" eaLnBrk="1" hangingPunct="1">
              <a:spcBef>
                <a:spcPct val="0"/>
              </a:spcBef>
              <a:buFontTx/>
              <a:buNone/>
            </a:pPr>
            <a:r>
              <a:rPr lang="en-US" altLang="en-US" sz="2000" b="1" dirty="0">
                <a:latin typeface="Courier New" panose="02070309020205020404" pitchFamily="49" charset="0"/>
              </a:rPr>
              <a:t>  while (</a:t>
            </a:r>
            <a:r>
              <a:rPr lang="en-US" altLang="en-US" sz="2000" b="1" dirty="0" err="1">
                <a:latin typeface="Courier New" panose="02070309020205020404" pitchFamily="49" charset="0"/>
              </a:rPr>
              <a:t>in_file.get</a:t>
            </a:r>
            <a:r>
              <a:rPr lang="en-US" altLang="en-US" sz="2000" b="1" dirty="0">
                <a:latin typeface="Courier New" panose="02070309020205020404" pitchFamily="49" charset="0"/>
              </a:rPr>
              <a:t>(</a:t>
            </a:r>
            <a:r>
              <a:rPr lang="en-US" altLang="en-US" sz="2000" b="1" dirty="0" err="1">
                <a:latin typeface="Courier New" panose="02070309020205020404" pitchFamily="49" charset="0"/>
              </a:rPr>
              <a:t>ch</a:t>
            </a:r>
            <a:r>
              <a:rPr lang="en-US" altLang="en-US" sz="2000" b="1" dirty="0">
                <a:latin typeface="Courier New" panose="02070309020205020404" pitchFamily="49" charset="0"/>
              </a:rPr>
              <a:t>)) </a:t>
            </a:r>
            <a:r>
              <a:rPr lang="en-US" altLang="en-US" sz="1800" b="1" dirty="0">
                <a:latin typeface="Courier New" panose="02070309020205020404" pitchFamily="49" charset="0"/>
              </a:rPr>
              <a:t>//reads entire file, char by char</a:t>
            </a:r>
          </a:p>
          <a:p>
            <a:pPr marL="609600" indent="-609600" eaLnBrk="1" hangingPunct="1">
              <a:spcBef>
                <a:spcPct val="0"/>
              </a:spcBef>
              <a:buFontTx/>
              <a:buNone/>
            </a:pPr>
            <a:r>
              <a:rPr lang="en-US" altLang="en-US" sz="2000" b="1" dirty="0">
                <a:latin typeface="Courier New" panose="02070309020205020404" pitchFamily="49" charset="0"/>
              </a:rPr>
              <a:t>  {</a:t>
            </a:r>
          </a:p>
          <a:p>
            <a:pPr marL="609600" indent="-609600" eaLnBrk="1" hangingPunct="1">
              <a:spcBef>
                <a:spcPct val="0"/>
              </a:spcBef>
              <a:buFontTx/>
              <a:buNone/>
            </a:pPr>
            <a:r>
              <a:rPr lang="en-US" altLang="en-US" sz="2000" b="1" dirty="0">
                <a:latin typeface="Courier New" panose="02070309020205020404" pitchFamily="49" charset="0"/>
              </a:rPr>
              <a:t>     // Process the character </a:t>
            </a:r>
            <a:r>
              <a:rPr lang="en-US" altLang="en-US" sz="2000" b="1" dirty="0" err="1">
                <a:latin typeface="Courier New" panose="02070309020205020404" pitchFamily="49" charset="0"/>
              </a:rPr>
              <a:t>ch</a:t>
            </a:r>
            <a:endParaRPr lang="en-US" altLang="en-US" sz="2000" b="1" dirty="0">
              <a:latin typeface="Courier New" panose="02070309020205020404" pitchFamily="49" charset="0"/>
            </a:endParaRPr>
          </a:p>
          <a:p>
            <a:pPr marL="609600" indent="-609600" eaLnBrk="1" hangingPunct="1">
              <a:spcBef>
                <a:spcPct val="0"/>
              </a:spcBef>
              <a:buFontTx/>
              <a:buNone/>
            </a:pPr>
            <a:r>
              <a:rPr lang="en-US" altLang="en-US" sz="2000" b="1" dirty="0">
                <a:latin typeface="Courier New" panose="02070309020205020404" pitchFamily="49" charset="0"/>
              </a:rPr>
              <a:t>  }</a:t>
            </a:r>
          </a:p>
          <a:p>
            <a:pPr marL="0" indent="0" eaLnBrk="1" hangingPunct="1">
              <a:buNone/>
            </a:pPr>
            <a:endParaRPr lang="en-US" altLang="en-US" sz="2000" dirty="0"/>
          </a:p>
        </p:txBody>
      </p:sp>
      <p:sp>
        <p:nvSpPr>
          <p:cNvPr id="69636" name="Text Box 3"/>
          <p:cNvSpPr>
            <a:spLocks noGrp="1" noChangeArrowheads="1"/>
          </p:cNvSpPr>
          <p:nvPr>
            <p:ph type="title"/>
          </p:nvPr>
        </p:nvSpPr>
        <p:spPr>
          <a:noFill/>
        </p:spPr>
        <p:txBody>
          <a:bodyPr/>
          <a:lstStyle/>
          <a:p>
            <a:pPr eaLnBrk="1" hangingPunct="1">
              <a:spcBef>
                <a:spcPct val="50000"/>
              </a:spcBef>
            </a:pPr>
            <a:r>
              <a:rPr lang="en-US" altLang="en-US" dirty="0"/>
              <a:t>Reading </a:t>
            </a:r>
            <a:r>
              <a:rPr lang="en-US" altLang="en-US" dirty="0">
                <a:latin typeface="+mn-lt"/>
              </a:rPr>
              <a:t>Words and Characters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64962" name="Rectangle 2"/>
          <p:cNvSpPr>
            <a:spLocks noGrp="1" noChangeArrowheads="1"/>
          </p:cNvSpPr>
          <p:nvPr>
            <p:ph type="body" idx="1"/>
          </p:nvPr>
        </p:nvSpPr>
        <p:spPr>
          <a:xfrm>
            <a:off x="217488" y="711200"/>
            <a:ext cx="8709025" cy="5632450"/>
          </a:xfrm>
        </p:spPr>
        <p:txBody>
          <a:bodyPr/>
          <a:lstStyle/>
          <a:p>
            <a:pPr marL="609600" indent="-609600" eaLnBrk="1" hangingPunct="1">
              <a:spcBef>
                <a:spcPct val="0"/>
              </a:spcBef>
              <a:buFontTx/>
              <a:buNone/>
            </a:pPr>
            <a:r>
              <a:rPr lang="en-US" altLang="en-US" sz="2000" dirty="0"/>
              <a:t>You can look at a character after reading it and then put it back.</a:t>
            </a:r>
          </a:p>
          <a:p>
            <a:pPr marL="609600" indent="-609600" eaLnBrk="1" hangingPunct="1">
              <a:spcBef>
                <a:spcPct val="0"/>
              </a:spcBef>
              <a:buFontTx/>
              <a:buNone/>
            </a:pPr>
            <a:r>
              <a:rPr lang="en-US" altLang="en-US" sz="2000" dirty="0"/>
              <a:t> This is called </a:t>
            </a:r>
            <a:r>
              <a:rPr lang="en-US" altLang="en-US" sz="2000" i="1" dirty="0"/>
              <a:t>one-character </a:t>
            </a:r>
            <a:r>
              <a:rPr lang="en-US" altLang="en-US" sz="2000" i="1" dirty="0" err="1"/>
              <a:t>lookahead</a:t>
            </a:r>
            <a:r>
              <a:rPr lang="en-US" altLang="en-US" sz="2000" dirty="0"/>
              <a:t>.  A typical usage: check for numbers  before reading them so that a failed read won’t happen:</a:t>
            </a:r>
          </a:p>
          <a:p>
            <a:pPr marL="609600" indent="-609600" algn="ctr" eaLnBrk="1" hangingPunct="1">
              <a:lnSpc>
                <a:spcPct val="90000"/>
              </a:lnSpc>
              <a:spcBef>
                <a:spcPct val="0"/>
              </a:spcBef>
              <a:buFontTx/>
              <a:buNone/>
            </a:pPr>
            <a:endParaRPr lang="en-US" altLang="en-US" sz="2400" dirty="0"/>
          </a:p>
          <a:p>
            <a:pPr marL="609600" indent="-609600" eaLnBrk="1" hangingPunct="1">
              <a:lnSpc>
                <a:spcPct val="90000"/>
              </a:lnSpc>
              <a:spcBef>
                <a:spcPct val="0"/>
              </a:spcBef>
              <a:buFontTx/>
              <a:buNone/>
            </a:pPr>
            <a:r>
              <a:rPr lang="en-US" altLang="en-US" sz="2400" b="1" dirty="0">
                <a:latin typeface="Courier New" panose="02070309020205020404" pitchFamily="49" charset="0"/>
              </a:rPr>
              <a:t>char </a:t>
            </a:r>
            <a:r>
              <a:rPr lang="en-US" altLang="en-US" sz="2400" b="1" dirty="0" err="1">
                <a:latin typeface="Courier New" panose="02070309020205020404" pitchFamily="49" charset="0"/>
              </a:rPr>
              <a:t>ch</a:t>
            </a:r>
            <a:r>
              <a:rPr lang="en-US" altLang="en-US" sz="2400" b="1" dirty="0">
                <a:latin typeface="Courier New" panose="02070309020205020404" pitchFamily="49" charset="0"/>
              </a:rPr>
              <a:t>;</a:t>
            </a:r>
          </a:p>
          <a:p>
            <a:pPr marL="609600" indent="-609600" eaLnBrk="1" hangingPunct="1">
              <a:lnSpc>
                <a:spcPct val="90000"/>
              </a:lnSpc>
              <a:spcBef>
                <a:spcPct val="0"/>
              </a:spcBef>
              <a:buNone/>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n=0; //for reading an entire </a:t>
            </a:r>
            <a:r>
              <a:rPr lang="en-US" altLang="en-US" sz="2400" b="1" dirty="0" err="1">
                <a:latin typeface="Courier New" panose="02070309020205020404" pitchFamily="49" charset="0"/>
              </a:rPr>
              <a:t>int</a:t>
            </a:r>
            <a:endParaRPr lang="en-US" altLang="en-US" sz="2400" b="1" dirty="0">
              <a:latin typeface="Courier New" panose="02070309020205020404" pitchFamily="49" charset="0"/>
            </a:endParaRPr>
          </a:p>
          <a:p>
            <a:pPr marL="609600" indent="-609600" eaLnBrk="1" hangingPunct="1">
              <a:lnSpc>
                <a:spcPct val="90000"/>
              </a:lnSpc>
              <a:spcBef>
                <a:spcPct val="0"/>
              </a:spcBef>
              <a:buNone/>
            </a:pPr>
            <a:r>
              <a:rPr lang="en-US" altLang="en-US" sz="2400" b="1" dirty="0" err="1">
                <a:latin typeface="Courier New" panose="02070309020205020404" pitchFamily="49" charset="0"/>
              </a:rPr>
              <a:t>in_file.get</a:t>
            </a:r>
            <a:r>
              <a:rPr lang="en-US" altLang="en-US" sz="2400" b="1" dirty="0">
                <a:latin typeface="Courier New" panose="02070309020205020404" pitchFamily="49" charset="0"/>
              </a:rPr>
              <a:t>(</a:t>
            </a:r>
            <a:r>
              <a:rPr lang="en-US" altLang="en-US" sz="2400" b="1" dirty="0" err="1">
                <a:latin typeface="Courier New" panose="02070309020205020404" pitchFamily="49" charset="0"/>
              </a:rPr>
              <a:t>ch</a:t>
            </a:r>
            <a:r>
              <a:rPr lang="en-US" altLang="en-US" sz="2400" b="1" dirty="0">
                <a:latin typeface="Courier New" panose="02070309020205020404" pitchFamily="49" charset="0"/>
              </a:rPr>
              <a:t>);</a:t>
            </a:r>
          </a:p>
          <a:p>
            <a:pPr marL="609600" indent="-609600" eaLnBrk="1" hangingPunct="1">
              <a:lnSpc>
                <a:spcPct val="90000"/>
              </a:lnSpc>
              <a:spcBef>
                <a:spcPct val="0"/>
              </a:spcBef>
              <a:buFontTx/>
              <a:buNone/>
            </a:pPr>
            <a:endParaRPr lang="en-US" altLang="en-US" sz="2400" b="1" dirty="0">
              <a:latin typeface="Courier New" panose="02070309020205020404" pitchFamily="49" charset="0"/>
            </a:endParaRPr>
          </a:p>
          <a:p>
            <a:pPr marL="609600" indent="-609600" eaLnBrk="1" hangingPunct="1">
              <a:lnSpc>
                <a:spcPct val="90000"/>
              </a:lnSpc>
              <a:spcBef>
                <a:spcPct val="0"/>
              </a:spcBef>
              <a:buFontTx/>
              <a:buNone/>
            </a:pPr>
            <a:r>
              <a:rPr lang="en-US" altLang="en-US" sz="2400" b="1" dirty="0">
                <a:latin typeface="Courier New" panose="02070309020205020404" pitchFamily="49" charset="0"/>
              </a:rPr>
              <a:t>if (</a:t>
            </a:r>
            <a:r>
              <a:rPr lang="en-US" altLang="en-US" sz="2400" b="1" dirty="0" err="1">
                <a:latin typeface="Courier New" panose="02070309020205020404" pitchFamily="49" charset="0"/>
              </a:rPr>
              <a:t>isdigit</a:t>
            </a:r>
            <a:r>
              <a:rPr lang="en-US" altLang="en-US" sz="2400" b="1" dirty="0">
                <a:latin typeface="Courier New" panose="02070309020205020404" pitchFamily="49" charset="0"/>
              </a:rPr>
              <a:t>(</a:t>
            </a:r>
            <a:r>
              <a:rPr lang="en-US" altLang="en-US" sz="2400" b="1" dirty="0" err="1">
                <a:latin typeface="Courier New" panose="02070309020205020404" pitchFamily="49" charset="0"/>
              </a:rPr>
              <a:t>ch</a:t>
            </a:r>
            <a:r>
              <a:rPr lang="en-US" altLang="en-US" sz="2400" b="1" dirty="0">
                <a:latin typeface="Courier New" panose="02070309020205020404" pitchFamily="49" charset="0"/>
              </a:rPr>
              <a:t>)) // Is this a number?</a:t>
            </a:r>
          </a:p>
          <a:p>
            <a:pPr marL="609600" indent="-609600" eaLnBrk="1" hangingPunct="1">
              <a:lnSpc>
                <a:spcPct val="90000"/>
              </a:lnSpc>
              <a:spcBef>
                <a:spcPct val="0"/>
              </a:spcBef>
              <a:buFontTx/>
              <a:buNone/>
            </a:pPr>
            <a:r>
              <a:rPr lang="en-US" altLang="en-US" sz="2400" b="1" dirty="0">
                <a:latin typeface="Courier New" panose="02070309020205020404" pitchFamily="49" charset="0"/>
              </a:rPr>
              <a:t>{</a:t>
            </a:r>
          </a:p>
          <a:p>
            <a:pPr marL="609600" indent="-609600" eaLnBrk="1" hangingPunct="1">
              <a:lnSpc>
                <a:spcPct val="90000"/>
              </a:lnSpc>
              <a:spcBef>
                <a:spcPct val="0"/>
              </a:spcBef>
              <a:buFontTx/>
              <a:buNone/>
            </a:pPr>
            <a:r>
              <a:rPr lang="en-US" altLang="en-US" sz="2400" b="1" dirty="0">
                <a:latin typeface="Courier New" panose="02070309020205020404" pitchFamily="49" charset="0"/>
              </a:rPr>
              <a:t>   // Put the digit back so that it will </a:t>
            </a:r>
          </a:p>
          <a:p>
            <a:pPr marL="609600" indent="-609600" eaLnBrk="1" hangingPunct="1">
              <a:lnSpc>
                <a:spcPct val="90000"/>
              </a:lnSpc>
              <a:spcBef>
                <a:spcPct val="0"/>
              </a:spcBef>
              <a:buFontTx/>
              <a:buNone/>
            </a:pPr>
            <a:r>
              <a:rPr lang="en-US" altLang="en-US" sz="2400" b="1" dirty="0">
                <a:latin typeface="Courier New" panose="02070309020205020404" pitchFamily="49" charset="0"/>
              </a:rPr>
              <a:t>   // be part of the number we read</a:t>
            </a:r>
          </a:p>
          <a:p>
            <a:pPr marL="609600" indent="-609600" eaLnBrk="1" hangingPunct="1">
              <a:lnSpc>
                <a:spcPct val="90000"/>
              </a:lnSpc>
              <a:spcBef>
                <a:spcPct val="0"/>
              </a:spcBef>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in_file.unget</a:t>
            </a:r>
            <a:r>
              <a:rPr lang="en-US" altLang="en-US" sz="2400" b="1" dirty="0">
                <a:latin typeface="Courier New" panose="02070309020205020404" pitchFamily="49" charset="0"/>
              </a:rPr>
              <a:t>();</a:t>
            </a:r>
          </a:p>
          <a:p>
            <a:pPr marL="609600" indent="-609600" eaLnBrk="1" hangingPunct="1">
              <a:lnSpc>
                <a:spcPct val="90000"/>
              </a:lnSpc>
              <a:spcBef>
                <a:spcPct val="0"/>
              </a:spcBef>
              <a:buFontTx/>
              <a:buNone/>
            </a:pPr>
            <a:endParaRPr lang="en-US" altLang="en-US" sz="2400" b="1" dirty="0">
              <a:latin typeface="Courier New" panose="02070309020205020404" pitchFamily="49" charset="0"/>
            </a:endParaRPr>
          </a:p>
          <a:p>
            <a:pPr marL="609600" indent="-609600" eaLnBrk="1" hangingPunct="1">
              <a:lnSpc>
                <a:spcPct val="90000"/>
              </a:lnSpc>
              <a:spcBef>
                <a:spcPct val="0"/>
              </a:spcBef>
              <a:buNone/>
            </a:pPr>
            <a:r>
              <a:rPr lang="en-US" altLang="en-US" sz="2400" b="1" dirty="0">
                <a:latin typeface="Courier New" panose="02070309020205020404" pitchFamily="49" charset="0"/>
              </a:rPr>
              <a:t>   data &gt;&gt; n; // Read integer starting with </a:t>
            </a:r>
            <a:r>
              <a:rPr lang="en-US" altLang="en-US" sz="2400" b="1" dirty="0" err="1">
                <a:latin typeface="Courier New" panose="02070309020205020404" pitchFamily="49" charset="0"/>
              </a:rPr>
              <a:t>ch</a:t>
            </a:r>
            <a:endParaRPr lang="en-US" altLang="en-US" sz="2400" b="1" dirty="0">
              <a:latin typeface="Courier New" panose="02070309020205020404" pitchFamily="49" charset="0"/>
            </a:endParaRPr>
          </a:p>
          <a:p>
            <a:pPr marL="609600" indent="-609600" eaLnBrk="1" hangingPunct="1">
              <a:lnSpc>
                <a:spcPct val="90000"/>
              </a:lnSpc>
              <a:spcBef>
                <a:spcPct val="0"/>
              </a:spcBef>
              <a:buFontTx/>
              <a:buNone/>
            </a:pPr>
            <a:endParaRPr lang="en-US" altLang="en-US" sz="2400" b="1" dirty="0">
              <a:latin typeface="Courier New" panose="02070309020205020404" pitchFamily="49" charset="0"/>
            </a:endParaRPr>
          </a:p>
          <a:p>
            <a:pPr marL="609600" indent="-609600" eaLnBrk="1" hangingPunct="1">
              <a:lnSpc>
                <a:spcPct val="90000"/>
              </a:lnSpc>
              <a:spcBef>
                <a:spcPct val="0"/>
              </a:spcBef>
              <a:buFontTx/>
              <a:buNone/>
            </a:pPr>
            <a:r>
              <a:rPr lang="en-US" altLang="en-US" sz="2400" b="1" dirty="0">
                <a:latin typeface="Courier New" panose="02070309020205020404" pitchFamily="49" charset="0"/>
              </a:rPr>
              <a:t>}</a:t>
            </a:r>
          </a:p>
        </p:txBody>
      </p:sp>
      <p:sp>
        <p:nvSpPr>
          <p:cNvPr id="75780"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err="1"/>
              <a:t>Lookahead</a:t>
            </a:r>
            <a:r>
              <a:rPr lang="en-US" altLang="en-US" dirty="0"/>
              <a:t>: Reading a Number Only If It Is a Number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78852"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Functions in </a:t>
            </a:r>
            <a:r>
              <a:rPr lang="en-US" altLang="en-US" dirty="0">
                <a:latin typeface="Courier New" panose="02070309020205020404" pitchFamily="49" charset="0"/>
              </a:rPr>
              <a:t>&lt;</a:t>
            </a:r>
            <a:r>
              <a:rPr lang="en-US" altLang="en-US" dirty="0" err="1">
                <a:latin typeface="Courier New" panose="02070309020205020404" pitchFamily="49" charset="0"/>
              </a:rPr>
              <a:t>cctype</a:t>
            </a:r>
            <a:r>
              <a:rPr lang="en-US" altLang="en-US" dirty="0">
                <a:latin typeface="Courier New" panose="02070309020205020404" pitchFamily="49" charset="0"/>
              </a:rPr>
              <a:t>&gt; </a:t>
            </a:r>
            <a:r>
              <a:rPr lang="en-US" altLang="en-US" dirty="0">
                <a:latin typeface="+mn-lt"/>
              </a:rPr>
              <a:t>(Handy for </a:t>
            </a:r>
            <a:r>
              <a:rPr lang="en-US" altLang="en-US" dirty="0" err="1">
                <a:latin typeface="+mn-lt"/>
              </a:rPr>
              <a:t>Lookahead</a:t>
            </a:r>
            <a:r>
              <a:rPr lang="en-US" altLang="en-US" dirty="0">
                <a:latin typeface="+mn-lt"/>
              </a:rPr>
              <a:t>): Table 1</a:t>
            </a:r>
          </a:p>
        </p:txBody>
      </p:sp>
      <p:graphicFrame>
        <p:nvGraphicFramePr>
          <p:cNvPr id="3" name="Table 2"/>
          <p:cNvGraphicFramePr>
            <a:graphicFrameLocks noGrp="1"/>
          </p:cNvGraphicFramePr>
          <p:nvPr>
            <p:extLst>
              <p:ext uri="{D42A27DB-BD31-4B8C-83A1-F6EECF244321}">
                <p14:modId xmlns:p14="http://schemas.microsoft.com/office/powerpoint/2010/main" val="324077825"/>
              </p:ext>
            </p:extLst>
          </p:nvPr>
        </p:nvGraphicFramePr>
        <p:xfrm>
          <a:off x="503853" y="1698660"/>
          <a:ext cx="8229600" cy="3061335"/>
        </p:xfrm>
        <a:graphic>
          <a:graphicData uri="http://schemas.openxmlformats.org/drawingml/2006/table">
            <a:tbl>
              <a:tblPr/>
              <a:tblGrid>
                <a:gridCol w="1558212">
                  <a:extLst>
                    <a:ext uri="{9D8B030D-6E8A-4147-A177-3AD203B41FA5}">
                      <a16:colId xmlns:a16="http://schemas.microsoft.com/office/drawing/2014/main" val="20000"/>
                    </a:ext>
                  </a:extLst>
                </a:gridCol>
                <a:gridCol w="6671388">
                  <a:extLst>
                    <a:ext uri="{9D8B030D-6E8A-4147-A177-3AD203B41FA5}">
                      <a16:colId xmlns:a16="http://schemas.microsoft.com/office/drawing/2014/main" val="20001"/>
                    </a:ext>
                  </a:extLst>
                </a:gridCol>
              </a:tblGrid>
              <a:tr h="0">
                <a:tc>
                  <a:txBody>
                    <a:bodyPr/>
                    <a:lstStyle/>
                    <a:p>
                      <a:pPr algn="ctr"/>
                      <a:r>
                        <a:rPr lang="en-US" b="0" i="0" dirty="0">
                          <a:solidFill>
                            <a:srgbClr val="006CB7"/>
                          </a:solidFill>
                          <a:effectLst/>
                          <a:latin typeface="+mj-lt"/>
                        </a:rPr>
                        <a:t>Function</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en-US" b="0" i="0" dirty="0">
                          <a:solidFill>
                            <a:srgbClr val="006CB7"/>
                          </a:solidFill>
                          <a:effectLst/>
                          <a:latin typeface="+mj-lt"/>
                        </a:rPr>
                        <a:t>Accepted Characters</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0"/>
                  </a:ext>
                </a:extLst>
              </a:tr>
              <a:tr h="0">
                <a:tc>
                  <a:txBody>
                    <a:bodyPr/>
                    <a:lstStyle/>
                    <a:p>
                      <a:pPr algn="ctr"/>
                      <a:r>
                        <a:rPr lang="en-US" b="1" dirty="0" err="1">
                          <a:effectLst/>
                          <a:latin typeface="Courier New" panose="02070309020205020404" pitchFamily="49" charset="0"/>
                          <a:cs typeface="Courier New" panose="02070309020205020404" pitchFamily="49" charset="0"/>
                        </a:rPr>
                        <a:t>isdigit</a:t>
                      </a:r>
                      <a:endParaRPr lang="en-US" b="1" dirty="0">
                        <a:effectLst/>
                        <a:latin typeface="Courier New" panose="02070309020205020404" pitchFamily="49" charset="0"/>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en-US" b="0" i="0" dirty="0">
                          <a:solidFill>
                            <a:srgbClr val="000000"/>
                          </a:solidFill>
                          <a:effectLst/>
                          <a:latin typeface="Courier New" panose="02070309020205020404" pitchFamily="49" charset="0"/>
                          <a:cs typeface="Courier New" panose="02070309020205020404" pitchFamily="49" charset="0"/>
                        </a:rPr>
                        <a:t>0 ... 9</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1"/>
                  </a:ext>
                </a:extLst>
              </a:tr>
              <a:tr h="0">
                <a:tc>
                  <a:txBody>
                    <a:bodyPr/>
                    <a:lstStyle/>
                    <a:p>
                      <a:pPr algn="ctr"/>
                      <a:r>
                        <a:rPr lang="en-US" b="1" dirty="0" err="1">
                          <a:effectLst/>
                          <a:latin typeface="Courier New" panose="02070309020205020404" pitchFamily="49" charset="0"/>
                          <a:cs typeface="Courier New" panose="02070309020205020404" pitchFamily="49" charset="0"/>
                        </a:rPr>
                        <a:t>isalpha</a:t>
                      </a:r>
                      <a:endParaRPr lang="en-US" b="1" dirty="0">
                        <a:effectLst/>
                        <a:latin typeface="Courier New" panose="02070309020205020404" pitchFamily="49" charset="0"/>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en-US" b="0" i="0" dirty="0">
                          <a:solidFill>
                            <a:srgbClr val="000000"/>
                          </a:solidFill>
                          <a:effectLst/>
                          <a:latin typeface="Courier New" panose="02070309020205020404" pitchFamily="49" charset="0"/>
                          <a:cs typeface="Courier New" panose="02070309020205020404" pitchFamily="49" charset="0"/>
                        </a:rPr>
                        <a:t>a ... z, A ... Z</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2"/>
                  </a:ext>
                </a:extLst>
              </a:tr>
              <a:tr h="0">
                <a:tc>
                  <a:txBody>
                    <a:bodyPr/>
                    <a:lstStyle/>
                    <a:p>
                      <a:pPr algn="ctr"/>
                      <a:r>
                        <a:rPr lang="en-US" b="1" dirty="0" err="1">
                          <a:effectLst/>
                          <a:latin typeface="Courier New" panose="02070309020205020404" pitchFamily="49" charset="0"/>
                          <a:cs typeface="Courier New" panose="02070309020205020404" pitchFamily="49" charset="0"/>
                        </a:rPr>
                        <a:t>islower</a:t>
                      </a:r>
                      <a:endParaRPr lang="en-US" b="1" dirty="0">
                        <a:effectLst/>
                        <a:latin typeface="Courier New" panose="02070309020205020404" pitchFamily="49" charset="0"/>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en-US" b="0" i="0" dirty="0">
                          <a:solidFill>
                            <a:srgbClr val="000000"/>
                          </a:solidFill>
                          <a:effectLst/>
                          <a:latin typeface="Courier New" panose="02070309020205020404" pitchFamily="49" charset="0"/>
                          <a:cs typeface="Courier New" panose="02070309020205020404" pitchFamily="49" charset="0"/>
                        </a:rPr>
                        <a:t>a ... z</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3"/>
                  </a:ext>
                </a:extLst>
              </a:tr>
              <a:tr h="0">
                <a:tc>
                  <a:txBody>
                    <a:bodyPr/>
                    <a:lstStyle/>
                    <a:p>
                      <a:pPr algn="ctr"/>
                      <a:r>
                        <a:rPr lang="en-US" b="1" dirty="0" err="1">
                          <a:effectLst/>
                          <a:latin typeface="Courier New" panose="02070309020205020404" pitchFamily="49" charset="0"/>
                          <a:cs typeface="Courier New" panose="02070309020205020404" pitchFamily="49" charset="0"/>
                        </a:rPr>
                        <a:t>isupper</a:t>
                      </a:r>
                      <a:endParaRPr lang="en-US" b="1" dirty="0">
                        <a:effectLst/>
                        <a:latin typeface="Courier New" panose="02070309020205020404" pitchFamily="49" charset="0"/>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en-US" b="0" i="0" dirty="0">
                          <a:solidFill>
                            <a:srgbClr val="000000"/>
                          </a:solidFill>
                          <a:effectLst/>
                          <a:latin typeface="Courier New" panose="02070309020205020404" pitchFamily="49" charset="0"/>
                          <a:cs typeface="Courier New" panose="02070309020205020404" pitchFamily="49" charset="0"/>
                        </a:rPr>
                        <a:t>A ... Z</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4"/>
                  </a:ext>
                </a:extLst>
              </a:tr>
              <a:tr h="0">
                <a:tc>
                  <a:txBody>
                    <a:bodyPr/>
                    <a:lstStyle/>
                    <a:p>
                      <a:pPr algn="ctr"/>
                      <a:r>
                        <a:rPr lang="en-US" b="1" dirty="0" err="1">
                          <a:effectLst/>
                          <a:latin typeface="Courier New" panose="02070309020205020404" pitchFamily="49" charset="0"/>
                          <a:cs typeface="Courier New" panose="02070309020205020404" pitchFamily="49" charset="0"/>
                        </a:rPr>
                        <a:t>isalnum</a:t>
                      </a:r>
                      <a:endParaRPr lang="en-US" b="1" dirty="0">
                        <a:effectLst/>
                        <a:latin typeface="Courier New" panose="02070309020205020404" pitchFamily="49" charset="0"/>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pl-PL" b="0" i="0" dirty="0">
                          <a:solidFill>
                            <a:srgbClr val="000000"/>
                          </a:solidFill>
                          <a:effectLst/>
                          <a:latin typeface="Courier New" panose="02070309020205020404" pitchFamily="49" charset="0"/>
                          <a:cs typeface="Courier New" panose="02070309020205020404" pitchFamily="49" charset="0"/>
                        </a:rPr>
                        <a:t>a ... z, A ... Z, 0 ... 9</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5"/>
                  </a:ext>
                </a:extLst>
              </a:tr>
              <a:tr h="0">
                <a:tc>
                  <a:txBody>
                    <a:bodyPr/>
                    <a:lstStyle/>
                    <a:p>
                      <a:pPr algn="ctr"/>
                      <a:r>
                        <a:rPr lang="en-US" b="1" dirty="0" err="1">
                          <a:effectLst/>
                          <a:latin typeface="Courier New" panose="02070309020205020404" pitchFamily="49" charset="0"/>
                          <a:cs typeface="Courier New" panose="02070309020205020404" pitchFamily="49" charset="0"/>
                        </a:rPr>
                        <a:t>isspace</a:t>
                      </a:r>
                      <a:endParaRPr lang="en-US" b="1" dirty="0">
                        <a:effectLst/>
                        <a:latin typeface="Courier New" panose="02070309020205020404" pitchFamily="49" charset="0"/>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tc>
                  <a:txBody>
                    <a:bodyPr/>
                    <a:lstStyle/>
                    <a:p>
                      <a:pPr algn="ctr"/>
                      <a:r>
                        <a:rPr lang="en-US" b="0" i="0" dirty="0">
                          <a:solidFill>
                            <a:srgbClr val="000000"/>
                          </a:solidFill>
                          <a:effectLst/>
                          <a:latin typeface="+mj-lt"/>
                        </a:rPr>
                        <a:t>White space (space, tab, newline, and the rarely used carriage return, form feed, and vertical tab)</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0DD"/>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a:t>
            </a:r>
          </a:p>
        </p:txBody>
      </p:sp>
      <p:sp>
        <p:nvSpPr>
          <p:cNvPr id="3" name="Content Placeholder 2"/>
          <p:cNvSpPr>
            <a:spLocks noGrp="1"/>
          </p:cNvSpPr>
          <p:nvPr>
            <p:ph idx="1"/>
          </p:nvPr>
        </p:nvSpPr>
        <p:spPr/>
        <p:txBody>
          <a:bodyPr/>
          <a:lstStyle/>
          <a:p>
            <a:pPr marL="514350" indent="-514350">
              <a:buFont typeface="+mj-lt"/>
              <a:buAutoNum type="arabicPeriod"/>
            </a:pPr>
            <a:r>
              <a:rPr lang="en-US" u="sng" dirty="0">
                <a:solidFill>
                  <a:srgbClr val="FF0000"/>
                </a:solidFill>
              </a:rPr>
              <a:t>Reading and writing text files</a:t>
            </a:r>
          </a:p>
          <a:p>
            <a:pPr marL="514350" indent="-514350">
              <a:buFont typeface="+mj-lt"/>
              <a:buAutoNum type="arabicPeriod"/>
            </a:pPr>
            <a:r>
              <a:rPr lang="en-US" dirty="0"/>
              <a:t>Reading text input</a:t>
            </a:r>
          </a:p>
          <a:p>
            <a:pPr marL="514350" indent="-514350">
              <a:buFont typeface="+mj-lt"/>
              <a:buAutoNum type="arabicPeriod"/>
            </a:pPr>
            <a:r>
              <a:rPr lang="en-US" dirty="0"/>
              <a:t>Writing text output</a:t>
            </a:r>
          </a:p>
          <a:p>
            <a:pPr marL="514350" indent="-514350">
              <a:buFont typeface="+mj-lt"/>
              <a:buAutoNum type="arabicPeriod"/>
            </a:pPr>
            <a:r>
              <a:rPr lang="en-US" dirty="0"/>
              <a:t>Parsing and formatting strings</a:t>
            </a:r>
          </a:p>
          <a:p>
            <a:pPr marL="514350" indent="-514350">
              <a:buFont typeface="+mj-lt"/>
              <a:buAutoNum type="arabicPeriod"/>
            </a:pPr>
            <a:r>
              <a:rPr lang="en-US" dirty="0"/>
              <a:t>Command line arguments</a:t>
            </a:r>
          </a:p>
          <a:p>
            <a:pPr marL="514350" indent="-514350">
              <a:buFont typeface="+mj-lt"/>
              <a:buAutoNum type="arabicPeriod"/>
            </a:pPr>
            <a:r>
              <a:rPr lang="en-US" dirty="0"/>
              <a:t>Random access and binary files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76279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79875" name="Rectangle 2"/>
          <p:cNvSpPr>
            <a:spLocks noGrp="1" noChangeArrowheads="1"/>
          </p:cNvSpPr>
          <p:nvPr>
            <p:ph type="body" idx="1"/>
          </p:nvPr>
        </p:nvSpPr>
        <p:spPr>
          <a:xfrm>
            <a:off x="217489" y="711200"/>
            <a:ext cx="8586786" cy="5632450"/>
          </a:xfrm>
        </p:spPr>
        <p:txBody>
          <a:bodyPr/>
          <a:lstStyle/>
          <a:p>
            <a:pPr marL="609600" indent="-609600" eaLnBrk="1" hangingPunct="1">
              <a:spcBef>
                <a:spcPct val="0"/>
              </a:spcBef>
              <a:buFontTx/>
              <a:buNone/>
            </a:pPr>
            <a:r>
              <a:rPr lang="en-US" altLang="en-US" sz="2000" dirty="0"/>
              <a:t>The function</a:t>
            </a:r>
          </a:p>
          <a:p>
            <a:pPr marL="609600" indent="-609600" algn="ctr" eaLnBrk="1" hangingPunct="1">
              <a:spcBef>
                <a:spcPct val="0"/>
              </a:spcBef>
              <a:buFontTx/>
              <a:buNone/>
            </a:pPr>
            <a:r>
              <a:rPr lang="en-US" altLang="en-US" sz="2000" b="1" dirty="0" err="1">
                <a:latin typeface="Courier New" panose="02070309020205020404" pitchFamily="49" charset="0"/>
              </a:rPr>
              <a:t>getline</a:t>
            </a:r>
            <a:r>
              <a:rPr lang="en-US" altLang="en-US" sz="2000" b="1" dirty="0">
                <a:latin typeface="Courier New" panose="02070309020205020404" pitchFamily="49" charset="0"/>
              </a:rPr>
              <a:t>()</a:t>
            </a:r>
          </a:p>
          <a:p>
            <a:pPr marL="0" indent="0" eaLnBrk="1" hangingPunct="1">
              <a:spcBef>
                <a:spcPct val="0"/>
              </a:spcBef>
              <a:buFontTx/>
              <a:buNone/>
            </a:pPr>
            <a:r>
              <a:rPr lang="en-US" altLang="en-US" sz="2000" dirty="0"/>
              <a:t>reads a whole line up to the next '\n', into a C++ string.  The '\n' is then deleted, and NOT saved into the string.</a:t>
            </a:r>
          </a:p>
          <a:p>
            <a:pPr marL="609600" indent="-609600" eaLnBrk="1" hangingPunct="1">
              <a:spcBef>
                <a:spcPct val="0"/>
              </a:spcBef>
              <a:buFontTx/>
              <a:buNone/>
            </a:pPr>
            <a:endParaRPr lang="en-US" altLang="en-US" sz="2400" dirty="0"/>
          </a:p>
          <a:p>
            <a:pPr marL="1009650" lvl="1" indent="-609600" eaLnBrk="1" hangingPunct="1">
              <a:spcBef>
                <a:spcPct val="0"/>
              </a:spcBef>
              <a:buNone/>
            </a:pPr>
            <a:r>
              <a:rPr lang="en-US" altLang="en-US" sz="2000" b="1" dirty="0">
                <a:latin typeface="Courier New" panose="02070309020205020404" pitchFamily="49" charset="0"/>
              </a:rPr>
              <a:t>string line;</a:t>
            </a:r>
          </a:p>
          <a:p>
            <a:pPr marL="1009650" lvl="1" indent="-609600" eaLnBrk="1" hangingPunct="1">
              <a:spcBef>
                <a:spcPct val="0"/>
              </a:spcBef>
              <a:buNone/>
            </a:pPr>
            <a:r>
              <a:rPr lang="en-US" altLang="en-US" sz="2000" b="1" dirty="0" err="1">
                <a:latin typeface="Courier New" panose="02070309020205020404" pitchFamily="49" charset="0"/>
              </a:rPr>
              <a:t>ifstream</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in_file</a:t>
            </a:r>
            <a:r>
              <a:rPr lang="en-US" altLang="en-US" sz="2000" b="1" dirty="0">
                <a:latin typeface="Courier New" panose="02070309020205020404" pitchFamily="49" charset="0"/>
              </a:rPr>
              <a:t>("myfile.txt");</a:t>
            </a:r>
          </a:p>
          <a:p>
            <a:pPr marL="1009650" lvl="1" indent="-609600" eaLnBrk="1" hangingPunct="1">
              <a:spcBef>
                <a:spcPct val="0"/>
              </a:spcBef>
              <a:buNone/>
            </a:pPr>
            <a:endParaRPr lang="en-US" altLang="en-US" sz="2000" b="1" dirty="0">
              <a:latin typeface="Courier New" panose="02070309020205020404" pitchFamily="49" charset="0"/>
            </a:endParaRPr>
          </a:p>
          <a:p>
            <a:pPr marL="1009650" lvl="1" indent="-609600" eaLnBrk="1" hangingPunct="1">
              <a:spcBef>
                <a:spcPct val="0"/>
              </a:spcBef>
              <a:buNone/>
            </a:pPr>
            <a:r>
              <a:rPr lang="en-US" altLang="en-US" sz="2000" b="1" dirty="0" err="1">
                <a:latin typeface="Courier New" panose="02070309020205020404" pitchFamily="49" charset="0"/>
              </a:rPr>
              <a:t>getline</a:t>
            </a:r>
            <a:r>
              <a:rPr lang="en-US" altLang="en-US" sz="2000" b="1" dirty="0">
                <a:latin typeface="Courier New" panose="02070309020205020404" pitchFamily="49" charset="0"/>
              </a:rPr>
              <a:t>(</a:t>
            </a:r>
            <a:r>
              <a:rPr lang="en-US" altLang="en-US" sz="2000" b="1" dirty="0" err="1">
                <a:latin typeface="Courier New" panose="02070309020205020404" pitchFamily="49" charset="0"/>
              </a:rPr>
              <a:t>in_file</a:t>
            </a:r>
            <a:r>
              <a:rPr lang="en-US" altLang="en-US" sz="2000" b="1" dirty="0">
                <a:latin typeface="Courier New" panose="02070309020205020404" pitchFamily="49" charset="0"/>
              </a:rPr>
              <a:t>, line);</a:t>
            </a:r>
          </a:p>
          <a:p>
            <a:pPr marL="1009650" lvl="1" indent="-609600" eaLnBrk="1" hangingPunct="1">
              <a:spcBef>
                <a:spcPct val="0"/>
              </a:spcBef>
              <a:buNone/>
            </a:pPr>
            <a:endParaRPr lang="en-US" altLang="en-US" sz="2000" b="1" dirty="0">
              <a:latin typeface="Courier New" panose="02070309020205020404" pitchFamily="49" charset="0"/>
            </a:endParaRPr>
          </a:p>
          <a:p>
            <a:pPr marL="1009650" lvl="1" indent="-609600" eaLnBrk="1" hangingPunct="1">
              <a:spcBef>
                <a:spcPct val="0"/>
              </a:spcBef>
              <a:buNone/>
            </a:pPr>
            <a:endParaRPr lang="en-US" altLang="en-US" sz="2000" b="1" dirty="0">
              <a:latin typeface="Courier New" panose="02070309020205020404" pitchFamily="49" charset="0"/>
            </a:endParaRPr>
          </a:p>
          <a:p>
            <a:pPr marL="0" lvl="1" indent="400050" eaLnBrk="1" hangingPunct="1">
              <a:spcBef>
                <a:spcPct val="0"/>
              </a:spcBef>
              <a:buNone/>
            </a:pPr>
            <a:r>
              <a:rPr lang="en-US" altLang="en-US" sz="2000" b="1" i="1" dirty="0"/>
              <a:t>NOTE: to read a line into a C-string, the syntax is different.  </a:t>
            </a:r>
            <a:r>
              <a:rPr lang="en-US" altLang="en-US" sz="2000" b="1" dirty="0" err="1">
                <a:latin typeface="Courier New" panose="02070309020205020404" pitchFamily="49" charset="0"/>
              </a:rPr>
              <a:t>getline</a:t>
            </a:r>
            <a:r>
              <a:rPr lang="en-US" altLang="en-US" sz="2000" b="1" dirty="0">
                <a:latin typeface="Courier New" panose="02070309020205020404" pitchFamily="49" charset="0"/>
              </a:rPr>
              <a:t> </a:t>
            </a:r>
            <a:r>
              <a:rPr lang="en-US" altLang="en-US" sz="2000" b="1" dirty="0"/>
              <a:t>becomes a member function of the stream object:</a:t>
            </a:r>
          </a:p>
          <a:p>
            <a:pPr marL="0" lvl="1" indent="400050" eaLnBrk="1" hangingPunct="1">
              <a:spcBef>
                <a:spcPct val="0"/>
              </a:spcBef>
              <a:buNone/>
            </a:pPr>
            <a:endParaRPr lang="en-US" altLang="en-US" sz="2000" b="1" dirty="0"/>
          </a:p>
          <a:p>
            <a:pPr marL="1009650" lvl="1" indent="-609600" eaLnBrk="1" hangingPunct="1">
              <a:spcBef>
                <a:spcPct val="0"/>
              </a:spcBef>
              <a:buNone/>
            </a:pPr>
            <a:r>
              <a:rPr lang="en-US" altLang="en-US" sz="2000" b="1" dirty="0">
                <a:latin typeface="Courier New" panose="02070309020205020404" pitchFamily="49" charset="0"/>
              </a:rPr>
              <a:t>char cline[100];</a:t>
            </a:r>
          </a:p>
          <a:p>
            <a:pPr marL="1009650" lvl="1" indent="-609600" eaLnBrk="1" hangingPunct="1">
              <a:spcBef>
                <a:spcPct val="0"/>
              </a:spcBef>
              <a:buNone/>
            </a:pPr>
            <a:r>
              <a:rPr lang="en-US" altLang="en-US" sz="2000" b="1" dirty="0" err="1">
                <a:latin typeface="Courier New" panose="02070309020205020404" pitchFamily="49" charset="0"/>
              </a:rPr>
              <a:t>in_file.getline</a:t>
            </a:r>
            <a:r>
              <a:rPr lang="en-US" altLang="en-US" sz="2000" b="1" dirty="0">
                <a:latin typeface="Courier New" panose="02070309020205020404" pitchFamily="49" charset="0"/>
              </a:rPr>
              <a:t>(cline, 99); //the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argument </a:t>
            </a:r>
          </a:p>
          <a:p>
            <a:pPr marL="1009650" lvl="1" indent="-609600" eaLnBrk="1" hangingPunct="1">
              <a:spcBef>
                <a:spcPct val="0"/>
              </a:spcBef>
              <a:buNone/>
            </a:pPr>
            <a:r>
              <a:rPr lang="en-US" altLang="en-US" sz="2000" b="1" dirty="0">
                <a:latin typeface="Courier New" panose="02070309020205020404" pitchFamily="49" charset="0"/>
              </a:rPr>
              <a:t>// is the max number of chars to read</a:t>
            </a:r>
          </a:p>
          <a:p>
            <a:pPr marL="1009650" lvl="1" indent="-609600" eaLnBrk="1" hangingPunct="1">
              <a:spcBef>
                <a:spcPct val="0"/>
              </a:spcBef>
              <a:buNone/>
            </a:pPr>
            <a:endParaRPr lang="en-US" altLang="en-US" sz="2000" b="1" dirty="0">
              <a:latin typeface="Courier New" panose="02070309020205020404" pitchFamily="49" charset="0"/>
            </a:endParaRPr>
          </a:p>
          <a:p>
            <a:pPr marL="1009650" lvl="1" indent="-609600" eaLnBrk="1" hangingPunct="1">
              <a:spcBef>
                <a:spcPct val="0"/>
              </a:spcBef>
              <a:buNone/>
            </a:pPr>
            <a:endParaRPr lang="en-US" altLang="en-US" sz="2000" b="1" dirty="0"/>
          </a:p>
          <a:p>
            <a:pPr marL="1009650" lvl="1" indent="-609600" eaLnBrk="1" hangingPunct="1">
              <a:spcBef>
                <a:spcPct val="0"/>
              </a:spcBef>
              <a:buNone/>
            </a:pPr>
            <a:endParaRPr lang="en-US" altLang="en-US" sz="2000" b="1" dirty="0"/>
          </a:p>
          <a:p>
            <a:pPr marL="609600" indent="-609600" eaLnBrk="1" hangingPunct="1">
              <a:spcBef>
                <a:spcPct val="0"/>
              </a:spcBef>
              <a:buFontTx/>
              <a:buNone/>
            </a:pPr>
            <a:br>
              <a:rPr lang="en-US" altLang="en-US" sz="2400" dirty="0"/>
            </a:br>
            <a:endParaRPr lang="en-US" altLang="en-US" sz="2400" dirty="0">
              <a:latin typeface="Courier New" panose="02070309020205020404" pitchFamily="49" charset="0"/>
            </a:endParaRPr>
          </a:p>
        </p:txBody>
      </p:sp>
      <p:sp>
        <p:nvSpPr>
          <p:cNvPr id="7987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Reading A Whole Line: </a:t>
            </a:r>
            <a:r>
              <a:rPr lang="en-US" altLang="en-US" dirty="0" err="1">
                <a:latin typeface="Courier New" panose="02070309020205020404" pitchFamily="49" charset="0"/>
              </a:rPr>
              <a:t>getline</a:t>
            </a:r>
            <a:endParaRPr lang="en-US" altLang="en-US" dirty="0">
              <a:latin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71106" name="Rectangle 2"/>
          <p:cNvSpPr>
            <a:spLocks noGrp="1" noChangeArrowheads="1"/>
          </p:cNvSpPr>
          <p:nvPr>
            <p:ph type="body" idx="1"/>
          </p:nvPr>
        </p:nvSpPr>
        <p:spPr>
          <a:xfrm>
            <a:off x="217488" y="711200"/>
            <a:ext cx="8709025" cy="5632450"/>
          </a:xfrm>
        </p:spPr>
        <p:txBody>
          <a:bodyPr/>
          <a:lstStyle/>
          <a:p>
            <a:pPr marL="609600" indent="-609600" algn="ctr" eaLnBrk="1" hangingPunct="1">
              <a:spcBef>
                <a:spcPct val="0"/>
              </a:spcBef>
              <a:buFontTx/>
              <a:buNone/>
            </a:pPr>
            <a:endParaRPr lang="en-US" altLang="en-US" sz="2400" dirty="0"/>
          </a:p>
          <a:p>
            <a:pPr marL="609600" indent="-609600" algn="ctr" eaLnBrk="1" hangingPunct="1">
              <a:spcBef>
                <a:spcPct val="0"/>
              </a:spcBef>
              <a:buFontTx/>
              <a:buNone/>
            </a:pPr>
            <a:r>
              <a:rPr lang="en-US" altLang="en-US" sz="2400" dirty="0"/>
              <a:t>The </a:t>
            </a:r>
            <a:r>
              <a:rPr lang="en-US" altLang="en-US" sz="2400" b="1" dirty="0" err="1">
                <a:latin typeface="Courier New" panose="02070309020205020404" pitchFamily="49" charset="0"/>
              </a:rPr>
              <a:t>getline</a:t>
            </a:r>
            <a:r>
              <a:rPr lang="en-US" altLang="en-US" sz="2400" dirty="0"/>
              <a:t> function, like the others we’ve</a:t>
            </a:r>
          </a:p>
          <a:p>
            <a:pPr marL="609600" indent="-609600" algn="ctr" eaLnBrk="1" hangingPunct="1">
              <a:spcBef>
                <a:spcPct val="0"/>
              </a:spcBef>
              <a:buFontTx/>
              <a:buNone/>
            </a:pPr>
            <a:r>
              <a:rPr lang="en-US" altLang="en-US" sz="2400" dirty="0"/>
              <a:t>  seen, returns the “not failed” condition.</a:t>
            </a:r>
          </a:p>
          <a:p>
            <a:pPr marL="609600" indent="-609600" algn="ctr" eaLnBrk="1" hangingPunct="1">
              <a:spcBef>
                <a:spcPct val="0"/>
              </a:spcBef>
              <a:buFontTx/>
              <a:buNone/>
            </a:pPr>
            <a:endParaRPr lang="en-US" altLang="en-US" sz="2400" dirty="0"/>
          </a:p>
          <a:p>
            <a:pPr marL="609600" indent="-609600" algn="ctr" eaLnBrk="1" hangingPunct="1">
              <a:spcBef>
                <a:spcPct val="0"/>
              </a:spcBef>
              <a:buFontTx/>
              <a:buNone/>
            </a:pPr>
            <a:r>
              <a:rPr lang="en-US" altLang="en-US" sz="2400" dirty="0"/>
              <a:t>To process a whole file line by line:</a:t>
            </a:r>
          </a:p>
          <a:p>
            <a:pPr marL="609600" indent="-609600" algn="ctr" eaLnBrk="1" hangingPunct="1">
              <a:spcBef>
                <a:spcPct val="0"/>
              </a:spcBef>
              <a:buFontTx/>
              <a:buNone/>
            </a:pPr>
            <a:endParaRPr lang="en-US" altLang="en-US" sz="2400" dirty="0"/>
          </a:p>
          <a:p>
            <a:pPr marL="609600" indent="-609600" eaLnBrk="1" hangingPunct="1">
              <a:buFontTx/>
              <a:buNone/>
            </a:pPr>
            <a:r>
              <a:rPr lang="en-US" altLang="en-US" sz="2000" b="1" dirty="0">
                <a:latin typeface="Courier New" panose="02070309020205020404" pitchFamily="49" charset="0"/>
              </a:rPr>
              <a:t>string line;</a:t>
            </a:r>
          </a:p>
          <a:p>
            <a:pPr marL="609600" indent="-609600" eaLnBrk="1" hangingPunct="1">
              <a:buFontTx/>
              <a:buNone/>
            </a:pPr>
            <a:r>
              <a:rPr lang="en-US" altLang="en-US" sz="2000" b="1" dirty="0">
                <a:latin typeface="Courier New" panose="02070309020205020404" pitchFamily="49" charset="0"/>
              </a:rPr>
              <a:t>while( </a:t>
            </a:r>
            <a:r>
              <a:rPr lang="en-US" altLang="en-US" sz="2000" b="1" dirty="0" err="1">
                <a:latin typeface="Courier New" panose="02070309020205020404" pitchFamily="49" charset="0"/>
              </a:rPr>
              <a:t>getline</a:t>
            </a:r>
            <a:r>
              <a:rPr lang="en-US" altLang="en-US" sz="2000" b="1" dirty="0">
                <a:latin typeface="Courier New" panose="02070309020205020404" pitchFamily="49" charset="0"/>
              </a:rPr>
              <a:t>(</a:t>
            </a:r>
            <a:r>
              <a:rPr lang="en-US" altLang="en-US" sz="2000" b="1" dirty="0" err="1">
                <a:latin typeface="Courier New" panose="02070309020205020404" pitchFamily="49" charset="0"/>
              </a:rPr>
              <a:t>in_file</a:t>
            </a:r>
            <a:r>
              <a:rPr lang="en-US" altLang="en-US" sz="2000" b="1" dirty="0">
                <a:latin typeface="Courier New" panose="02070309020205020404" pitchFamily="49" charset="0"/>
              </a:rPr>
              <a:t>, line)) //reads whole file</a:t>
            </a:r>
          </a:p>
          <a:p>
            <a:pPr marL="609600" indent="-609600" eaLnBrk="1" hangingPunct="1">
              <a:buFontTx/>
              <a:buNone/>
            </a:pPr>
            <a:r>
              <a:rPr lang="en-US" altLang="en-US" sz="2000" b="1" dirty="0">
                <a:latin typeface="Courier New" panose="02070309020205020404" pitchFamily="49" charset="0"/>
              </a:rPr>
              <a:t>{</a:t>
            </a:r>
          </a:p>
          <a:p>
            <a:pPr marL="609600" indent="-609600" eaLnBrk="1" hangingPunct="1">
              <a:buFontTx/>
              <a:buNone/>
            </a:pPr>
            <a:r>
              <a:rPr lang="en-US" altLang="en-US" sz="2000" b="1" dirty="0">
                <a:latin typeface="Courier New" panose="02070309020205020404" pitchFamily="49" charset="0"/>
              </a:rPr>
              <a:t>   // Process line</a:t>
            </a:r>
          </a:p>
          <a:p>
            <a:pPr marL="609600" indent="-609600" eaLnBrk="1" hangingPunct="1">
              <a:buFontTx/>
              <a:buNone/>
            </a:pPr>
            <a:r>
              <a:rPr lang="en-US" altLang="en-US" sz="2000" b="1" dirty="0">
                <a:latin typeface="Courier New" panose="02070309020205020404" pitchFamily="49" charset="0"/>
              </a:rPr>
              <a:t>}</a:t>
            </a:r>
          </a:p>
        </p:txBody>
      </p:sp>
      <p:sp>
        <p:nvSpPr>
          <p:cNvPr id="8294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Reading A Whole Line in a Loop: </a:t>
            </a:r>
            <a:r>
              <a:rPr lang="en-US" altLang="en-US" dirty="0" err="1">
                <a:latin typeface="Courier New" panose="02070309020205020404" pitchFamily="49" charset="0"/>
              </a:rPr>
              <a:t>getline</a:t>
            </a:r>
            <a:endParaRPr lang="en-US" altLang="en-US" dirty="0">
              <a:latin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73154" name="Rectangle 2"/>
          <p:cNvSpPr>
            <a:spLocks noGrp="1" noChangeArrowheads="1"/>
          </p:cNvSpPr>
          <p:nvPr>
            <p:ph type="body" idx="1"/>
          </p:nvPr>
        </p:nvSpPr>
        <p:spPr>
          <a:xfrm>
            <a:off x="391886" y="711200"/>
            <a:ext cx="8752114" cy="5632450"/>
          </a:xfrm>
        </p:spPr>
        <p:txBody>
          <a:bodyPr/>
          <a:lstStyle/>
          <a:p>
            <a:pPr marL="609600" indent="-609600" algn="ctr" eaLnBrk="1" hangingPunct="1">
              <a:spcBef>
                <a:spcPct val="0"/>
              </a:spcBef>
              <a:buFontTx/>
              <a:buNone/>
            </a:pPr>
            <a:endParaRPr lang="en-US" altLang="en-US" sz="2400" dirty="0"/>
          </a:p>
          <a:p>
            <a:pPr marL="609600" indent="-609600" eaLnBrk="1" hangingPunct="1">
              <a:spcBef>
                <a:spcPct val="0"/>
              </a:spcBef>
              <a:buFontTx/>
              <a:buNone/>
            </a:pPr>
            <a:r>
              <a:rPr lang="en-US" altLang="en-US" sz="2400" dirty="0"/>
              <a:t>Here is a CIA file from</a:t>
            </a:r>
          </a:p>
          <a:p>
            <a:pPr marL="609600" indent="-609600" algn="ctr" eaLnBrk="1" hangingPunct="1">
              <a:spcBef>
                <a:spcPct val="0"/>
              </a:spcBef>
              <a:buFontTx/>
              <a:buNone/>
            </a:pPr>
            <a:r>
              <a:rPr lang="en-US" altLang="en-US" sz="1900" b="1" dirty="0">
                <a:latin typeface="Courier New" panose="02070309020205020404" pitchFamily="49" charset="0"/>
              </a:rPr>
              <a:t>http://www.cia.gov/library/publications/the-world-factbook/</a:t>
            </a:r>
          </a:p>
          <a:p>
            <a:pPr marL="609600" indent="-609600" algn="ctr" eaLnBrk="1" hangingPunct="1">
              <a:spcBef>
                <a:spcPct val="0"/>
              </a:spcBef>
              <a:buFontTx/>
              <a:buNone/>
            </a:pPr>
            <a:endParaRPr lang="en-US" altLang="en-US" sz="900" b="1" dirty="0">
              <a:latin typeface="Courier New" panose="02070309020205020404" pitchFamily="49" charset="0"/>
            </a:endParaRPr>
          </a:p>
          <a:p>
            <a:pPr marL="609600" indent="-609600" algn="ctr" eaLnBrk="1" hangingPunct="1">
              <a:spcBef>
                <a:spcPct val="0"/>
              </a:spcBef>
              <a:buFontTx/>
              <a:buNone/>
            </a:pPr>
            <a:endParaRPr lang="en-US" altLang="en-US" sz="2400" dirty="0">
              <a:latin typeface="StempelGaramond-Roman" charset="0"/>
            </a:endParaRPr>
          </a:p>
          <a:p>
            <a:pPr marL="609600" indent="-609600" algn="ctr" eaLnBrk="1" hangingPunct="1">
              <a:spcBef>
                <a:spcPct val="0"/>
              </a:spcBef>
              <a:buFontTx/>
              <a:buNone/>
            </a:pPr>
            <a:r>
              <a:rPr lang="en-US" altLang="en-US" sz="2400" dirty="0">
                <a:latin typeface="StempelGaramond-Roman" charset="0"/>
              </a:rPr>
              <a:t>Each line has: country name, its population, a newline character.</a:t>
            </a:r>
            <a:br>
              <a:rPr lang="en-US" altLang="en-US" sz="2400" dirty="0">
                <a:latin typeface="StempelGaramond-Roman" charset="0"/>
              </a:rPr>
            </a:br>
            <a:endParaRPr lang="en-US" altLang="en-US" sz="800" dirty="0">
              <a:latin typeface="StempelGaramond-Roman" charset="0"/>
            </a:endParaRPr>
          </a:p>
          <a:p>
            <a:pPr marL="609600" indent="-609600" algn="ctr" eaLnBrk="1" hangingPunct="1">
              <a:spcBef>
                <a:spcPct val="0"/>
              </a:spcBef>
              <a:buFontTx/>
              <a:buNone/>
            </a:pPr>
            <a:r>
              <a:rPr lang="en-US" altLang="en-US" sz="2000" dirty="0">
                <a:latin typeface="StempelGaramond-Roman" charset="0"/>
              </a:rPr>
              <a:t>(And there is some whitespace in there too.)</a:t>
            </a:r>
          </a:p>
          <a:p>
            <a:pPr marL="457200" lvl="1" indent="0" eaLnBrk="1" hangingPunct="1">
              <a:buNone/>
            </a:pPr>
            <a:r>
              <a:rPr lang="en-US" altLang="en-US" sz="1600" dirty="0">
                <a:latin typeface="Courier New" panose="02070309020205020404" pitchFamily="49" charset="0"/>
                <a:cs typeface="Courier New" panose="02070309020205020404" pitchFamily="49" charset="0"/>
              </a:rPr>
              <a:t>China 1330044605</a:t>
            </a:r>
          </a:p>
          <a:p>
            <a:pPr marL="457200" lvl="1" indent="0" eaLnBrk="1" hangingPunct="1">
              <a:buNone/>
            </a:pPr>
            <a:r>
              <a:rPr lang="en-US" altLang="en-US" sz="1600" dirty="0">
                <a:latin typeface="Courier New" panose="02070309020205020404" pitchFamily="49" charset="0"/>
                <a:cs typeface="Courier New" panose="02070309020205020404" pitchFamily="49" charset="0"/>
              </a:rPr>
              <a:t>India 1147995898</a:t>
            </a:r>
          </a:p>
          <a:p>
            <a:pPr marL="457200" lvl="1" indent="0" eaLnBrk="1" hangingPunct="1">
              <a:buNone/>
            </a:pPr>
            <a:r>
              <a:rPr lang="en-US" altLang="en-US" sz="1600" dirty="0">
                <a:latin typeface="Courier New" panose="02070309020205020404" pitchFamily="49" charset="0"/>
                <a:cs typeface="Courier New" panose="02070309020205020404" pitchFamily="49" charset="0"/>
              </a:rPr>
              <a:t>United States 303824646</a:t>
            </a:r>
          </a:p>
          <a:p>
            <a:pPr marL="457200" lvl="1" indent="0" eaLnBrk="1" hangingPunct="1">
              <a:buNone/>
            </a:pPr>
            <a:r>
              <a:rPr lang="en-US" altLang="en-US" sz="1600" dirty="0">
                <a:latin typeface="Courier New" panose="02070309020205020404" pitchFamily="49" charset="0"/>
                <a:cs typeface="Courier New" panose="02070309020205020404" pitchFamily="49" charset="0"/>
              </a:rPr>
              <a:t>...</a:t>
            </a:r>
          </a:p>
          <a:p>
            <a:pPr marL="609600" indent="-609600" eaLnBrk="1" hangingPunct="1">
              <a:spcBef>
                <a:spcPct val="0"/>
              </a:spcBef>
              <a:buFontTx/>
              <a:buNone/>
            </a:pPr>
            <a:r>
              <a:rPr lang="en-US" altLang="en-US" sz="2400" dirty="0"/>
              <a:t>We'll read the file line by line with </a:t>
            </a:r>
            <a:r>
              <a:rPr lang="en-US" altLang="en-US" sz="2400" dirty="0" err="1">
                <a:latin typeface="Courier New" panose="02070309020205020404" pitchFamily="49" charset="0"/>
                <a:cs typeface="Courier New" panose="02070309020205020404" pitchFamily="49" charset="0"/>
              </a:rPr>
              <a:t>getline</a:t>
            </a:r>
            <a:r>
              <a:rPr lang="en-US" altLang="en-US" sz="2400" dirty="0"/>
              <a:t>.</a:t>
            </a:r>
          </a:p>
          <a:p>
            <a:pPr marL="609600" indent="-609600" eaLnBrk="1" hangingPunct="1">
              <a:spcBef>
                <a:spcPct val="0"/>
              </a:spcBef>
              <a:buFontTx/>
              <a:buNone/>
            </a:pPr>
            <a:r>
              <a:rPr lang="en-US" altLang="en-US" sz="2400" dirty="0"/>
              <a:t>To extract the data from a </a:t>
            </a:r>
            <a:r>
              <a:rPr lang="en-US" altLang="en-US" sz="2400" b="1" dirty="0">
                <a:latin typeface="Courier New" panose="02070309020205020404" pitchFamily="49" charset="0"/>
              </a:rPr>
              <a:t>line</a:t>
            </a:r>
            <a:r>
              <a:rPr lang="en-US" altLang="en-US" sz="2400" dirty="0"/>
              <a:t> string, we need to</a:t>
            </a:r>
          </a:p>
          <a:p>
            <a:pPr marL="609600" indent="-609600" eaLnBrk="1" hangingPunct="1">
              <a:spcBef>
                <a:spcPct val="0"/>
              </a:spcBef>
              <a:buFontTx/>
              <a:buNone/>
            </a:pPr>
            <a:r>
              <a:rPr lang="en-US" altLang="en-US" sz="2400" dirty="0"/>
              <a:t>find out where the name ends and the number starts</a:t>
            </a:r>
            <a:r>
              <a:rPr lang="en-US" altLang="en-US" sz="2400" b="1" dirty="0"/>
              <a:t>.</a:t>
            </a:r>
            <a:endParaRPr lang="en-US" altLang="en-US" sz="2400" dirty="0"/>
          </a:p>
          <a:p>
            <a:pPr marL="457200" lvl="1" indent="0" eaLnBrk="1" hangingPunct="1">
              <a:buNone/>
            </a:pPr>
            <a:endParaRPr lang="en-US" altLang="en-US" sz="1600" dirty="0">
              <a:latin typeface="Courier New" panose="02070309020205020404" pitchFamily="49" charset="0"/>
              <a:cs typeface="Courier New" panose="02070309020205020404" pitchFamily="49" charset="0"/>
            </a:endParaRPr>
          </a:p>
          <a:p>
            <a:pPr marL="609600" indent="-609600" algn="ctr" eaLnBrk="1" hangingPunct="1">
              <a:spcBef>
                <a:spcPct val="0"/>
              </a:spcBef>
              <a:buFontTx/>
              <a:buNone/>
            </a:pPr>
            <a:endParaRPr lang="en-US" altLang="en-US" sz="2000" dirty="0">
              <a:latin typeface="StempelGaramond-Roman" charset="0"/>
            </a:endParaRPr>
          </a:p>
          <a:p>
            <a:pPr marL="609600" indent="-609600" algn="ctr" eaLnBrk="1" hangingPunct="1">
              <a:spcBef>
                <a:spcPct val="0"/>
              </a:spcBef>
              <a:buFontTx/>
              <a:buNone/>
            </a:pPr>
            <a:endParaRPr lang="en-US" altLang="en-US" sz="2400" dirty="0">
              <a:latin typeface="StempelGaramond-Roman" charset="0"/>
            </a:endParaRPr>
          </a:p>
        </p:txBody>
      </p:sp>
      <p:sp>
        <p:nvSpPr>
          <p:cNvPr id="8499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a:t>Processing a File Line by Line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88067" name="Rectangle 2"/>
          <p:cNvSpPr>
            <a:spLocks noGrp="1" noChangeArrowheads="1"/>
          </p:cNvSpPr>
          <p:nvPr>
            <p:ph type="body" idx="1"/>
          </p:nvPr>
        </p:nvSpPr>
        <p:spPr>
          <a:xfrm>
            <a:off x="0" y="711200"/>
            <a:ext cx="9144000" cy="5632450"/>
          </a:xfrm>
        </p:spPr>
        <p:txBody>
          <a:bodyPr/>
          <a:lstStyle/>
          <a:p>
            <a:pPr marL="609600" indent="-609600" eaLnBrk="1" hangingPunct="1">
              <a:spcBef>
                <a:spcPct val="0"/>
              </a:spcBef>
              <a:buFontTx/>
              <a:buNone/>
            </a:pPr>
            <a:endParaRPr lang="en-US" altLang="en-US" sz="2400" b="1" dirty="0">
              <a:latin typeface="Courier New" panose="02070309020205020404" pitchFamily="49" charset="0"/>
            </a:endParaRPr>
          </a:p>
          <a:p>
            <a:pPr marL="609600" indent="-609600" eaLnBrk="1" hangingPunct="1">
              <a:spcBef>
                <a:spcPct val="0"/>
              </a:spcBef>
              <a:buFontTx/>
              <a:buNone/>
            </a:pPr>
            <a:r>
              <a:rPr lang="en-US" altLang="en-US" sz="2400" b="1" dirty="0">
                <a:latin typeface="Courier New" panose="02070309020205020404" pitchFamily="49" charset="0"/>
              </a:rPr>
              <a:t>	// Locate the first digit of population</a:t>
            </a:r>
          </a:p>
          <a:p>
            <a:pPr marL="609600" indent="-609600" eaLnBrk="1" hangingPunct="1">
              <a:spcBef>
                <a:spcPct val="0"/>
              </a:spcBef>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0;</a:t>
            </a:r>
          </a:p>
          <a:p>
            <a:pPr marL="609600" indent="-609600" eaLnBrk="1" hangingPunct="1">
              <a:spcBef>
                <a:spcPct val="0"/>
              </a:spcBef>
              <a:buFontTx/>
              <a:buNone/>
            </a:pPr>
            <a:r>
              <a:rPr lang="en-US" altLang="en-US" sz="2400" b="1" dirty="0">
                <a:latin typeface="Courier New" panose="02070309020205020404" pitchFamily="49" charset="0"/>
              </a:rPr>
              <a:t>	while (!</a:t>
            </a:r>
            <a:r>
              <a:rPr lang="en-US" altLang="en-US" sz="2400" b="1" dirty="0" err="1">
                <a:latin typeface="Courier New" panose="02070309020205020404" pitchFamily="49" charset="0"/>
              </a:rPr>
              <a:t>isdigit</a:t>
            </a:r>
            <a:r>
              <a:rPr lang="en-US" altLang="en-US" sz="2400" b="1" dirty="0">
                <a:latin typeface="Courier New" panose="02070309020205020404" pitchFamily="49" charset="0"/>
              </a:rPr>
              <a:t>(line[</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a:t>
            </a:r>
          </a:p>
          <a:p>
            <a:pPr marL="609600" indent="-609600" eaLnBrk="1" hangingPunct="1">
              <a:spcBef>
                <a:spcPct val="0"/>
              </a:spcBef>
              <a:buFontTx/>
              <a:buNone/>
            </a:pPr>
            <a:r>
              <a:rPr lang="en-US" altLang="en-US" sz="2400" b="1" dirty="0">
                <a:latin typeface="Courier New" panose="02070309020205020404" pitchFamily="49" charset="0"/>
              </a:rPr>
              <a:t>	</a:t>
            </a:r>
          </a:p>
          <a:p>
            <a:pPr marL="609600" indent="-609600" eaLnBrk="1" hangingPunct="1">
              <a:spcBef>
                <a:spcPct val="0"/>
              </a:spcBef>
              <a:buFontTx/>
              <a:buNone/>
            </a:pPr>
            <a:r>
              <a:rPr lang="en-US" altLang="en-US" sz="2400" b="1" dirty="0">
                <a:latin typeface="Courier New" panose="02070309020205020404" pitchFamily="49" charset="0"/>
              </a:rPr>
              <a:t>	// Go backwards to find end of country name</a:t>
            </a:r>
          </a:p>
          <a:p>
            <a:pPr marL="609600" indent="-609600" eaLnBrk="1" hangingPunct="1">
              <a:spcBef>
                <a:spcPct val="0"/>
              </a:spcBef>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j =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- 1;</a:t>
            </a:r>
          </a:p>
          <a:p>
            <a:pPr marL="609600" indent="-609600" eaLnBrk="1" hangingPunct="1">
              <a:spcBef>
                <a:spcPct val="0"/>
              </a:spcBef>
              <a:buFontTx/>
              <a:buNone/>
            </a:pPr>
            <a:r>
              <a:rPr lang="en-US" altLang="en-US" sz="2400" b="1" dirty="0">
                <a:latin typeface="Courier New" panose="02070309020205020404" pitchFamily="49" charset="0"/>
              </a:rPr>
              <a:t>	while (</a:t>
            </a:r>
            <a:r>
              <a:rPr lang="en-US" altLang="en-US" sz="2400" b="1" dirty="0" err="1">
                <a:latin typeface="Courier New" panose="02070309020205020404" pitchFamily="49" charset="0"/>
              </a:rPr>
              <a:t>isspace</a:t>
            </a:r>
            <a:r>
              <a:rPr lang="en-US" altLang="en-US" sz="2400" b="1" dirty="0">
                <a:latin typeface="Courier New" panose="02070309020205020404" pitchFamily="49" charset="0"/>
              </a:rPr>
              <a:t>(line[j])) { j--; }</a:t>
            </a:r>
            <a:br>
              <a:rPr lang="en-US" altLang="en-US" sz="2400" b="1" dirty="0">
                <a:latin typeface="Courier New" panose="02070309020205020404" pitchFamily="49" charset="0"/>
              </a:rPr>
            </a:br>
            <a:endParaRPr lang="en-US" altLang="en-US" sz="2400" b="1" dirty="0">
              <a:latin typeface="Courier New" panose="02070309020205020404" pitchFamily="49" charset="0"/>
            </a:endParaRPr>
          </a:p>
        </p:txBody>
      </p:sp>
      <p:sp>
        <p:nvSpPr>
          <p:cNvPr id="8806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Parsing a File Line using </a:t>
            </a:r>
            <a:r>
              <a:rPr lang="en-US" altLang="en-US" dirty="0">
                <a:latin typeface="Courier New" panose="02070309020205020404" pitchFamily="49" charset="0"/>
                <a:cs typeface="Courier New" panose="02070309020205020404" pitchFamily="49" charset="0"/>
              </a:rPr>
              <a:t>&lt;</a:t>
            </a:r>
            <a:r>
              <a:rPr lang="en-US" altLang="en-US" dirty="0" err="1">
                <a:latin typeface="Courier New" panose="02070309020205020404" pitchFamily="49" charset="0"/>
                <a:cs typeface="Courier New" panose="02070309020205020404" pitchFamily="49" charset="0"/>
              </a:rPr>
              <a:t>cctype</a:t>
            </a:r>
            <a:r>
              <a:rPr lang="en-US" altLang="en-US" dirty="0">
                <a:latin typeface="Courier New" panose="02070309020205020404" pitchFamily="49" charset="0"/>
                <a:cs typeface="Courier New" panose="02070309020205020404" pitchFamily="49" charset="0"/>
              </a:rPr>
              <a:t>&gt; </a:t>
            </a:r>
            <a:r>
              <a:rPr lang="en-US" altLang="en-US" dirty="0"/>
              <a:t>Functions</a:t>
            </a:r>
          </a:p>
        </p:txBody>
      </p:sp>
      <p:pic>
        <p:nvPicPr>
          <p:cNvPr id="88069" name="Picture 4" descr="Diagram showing a line of the file containing the string&#10;&quot;United States&quot; followed by a very large number which is its population.  The characters on the line are labeled with the indices at which the name begins and ends and the number begins."/>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1062038" y="3952875"/>
            <a:ext cx="73406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6230" name="Line 6"/>
          <p:cNvSpPr>
            <a:spLocks noChangeShapeType="1"/>
          </p:cNvSpPr>
          <p:nvPr/>
        </p:nvSpPr>
        <p:spPr bwMode="auto">
          <a:xfrm flipH="1">
            <a:off x="4951413" y="5326063"/>
            <a:ext cx="509587" cy="793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78274" name="Rectangle 2"/>
          <p:cNvSpPr>
            <a:spLocks noGrp="1" noChangeArrowheads="1"/>
          </p:cNvSpPr>
          <p:nvPr>
            <p:ph type="body" idx="1"/>
          </p:nvPr>
        </p:nvSpPr>
        <p:spPr>
          <a:xfrm>
            <a:off x="382764" y="2473428"/>
            <a:ext cx="8421511" cy="3917847"/>
          </a:xfrm>
        </p:spPr>
        <p:txBody>
          <a:bodyPr/>
          <a:lstStyle/>
          <a:p>
            <a:pPr marL="0" indent="0">
              <a:buNone/>
            </a:pPr>
            <a:r>
              <a:rPr lang="en-US" sz="2800" b="0" i="0" u="none" strike="noStrike" dirty="0">
                <a:solidFill>
                  <a:schemeClr val="tx1"/>
                </a:solidFill>
                <a:effectLst/>
                <a:latin typeface="+mn-lt"/>
                <a:ea typeface="MS PGothic" pitchFamily="34" charset="-128"/>
                <a:cs typeface="MS PGothic" pitchFamily="34" charset="-128"/>
              </a:rPr>
              <a:t>Finally, extract the country name and population:</a:t>
            </a:r>
          </a:p>
          <a:p>
            <a:pPr marL="400050" lvl="1" indent="0">
              <a:buNone/>
            </a:pP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country_name</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line.substr</a:t>
            </a:r>
            <a:r>
              <a:rPr lang="en-US" sz="2000" b="1" dirty="0">
                <a:latin typeface="Courier New" panose="02070309020205020404" pitchFamily="49" charset="0"/>
                <a:cs typeface="Courier New" panose="02070309020205020404" pitchFamily="49" charset="0"/>
              </a:rPr>
              <a:t>(0, j + 1);</a:t>
            </a:r>
          </a:p>
          <a:p>
            <a:pPr marL="400050" lvl="1" indent="0">
              <a:buNone/>
            </a:pPr>
            <a:r>
              <a:rPr lang="en-US" sz="2000" b="1" dirty="0">
                <a:latin typeface="Courier New" panose="02070309020205020404" pitchFamily="49" charset="0"/>
                <a:cs typeface="Courier New" panose="02070309020205020404" pitchFamily="49" charset="0"/>
              </a:rPr>
              <a:t>string population = </a:t>
            </a:r>
            <a:r>
              <a:rPr lang="en-US" sz="2000" b="1" dirty="0" err="1">
                <a:latin typeface="Courier New" panose="02070309020205020404" pitchFamily="49" charset="0"/>
                <a:cs typeface="Courier New" panose="02070309020205020404" pitchFamily="49" charset="0"/>
              </a:rPr>
              <a:t>line.substr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marL="0" indent="0">
              <a:buNone/>
            </a:pPr>
            <a:r>
              <a:rPr lang="en-US" sz="2800" b="0" i="0" u="none" strike="noStrike" dirty="0">
                <a:solidFill>
                  <a:schemeClr val="tx1"/>
                </a:solidFill>
                <a:effectLst/>
                <a:latin typeface="+mn-lt"/>
                <a:ea typeface="MS PGothic" pitchFamily="34" charset="-128"/>
                <a:cs typeface="MS PGothic" pitchFamily="34" charset="-128"/>
              </a:rPr>
              <a:t>There is just one problem: population is stored in a string, not a number. </a:t>
            </a:r>
          </a:p>
          <a:p>
            <a:pPr marL="0" indent="0">
              <a:buNone/>
            </a:pPr>
            <a:endParaRPr lang="en-US" sz="2800" dirty="0"/>
          </a:p>
          <a:p>
            <a:pPr marL="0" indent="0">
              <a:buNone/>
            </a:pPr>
            <a:r>
              <a:rPr lang="en-US" sz="2800" b="0" i="0" u="none" strike="noStrike" dirty="0">
                <a:solidFill>
                  <a:schemeClr val="tx1"/>
                </a:solidFill>
                <a:effectLst/>
                <a:latin typeface="+mn-lt"/>
                <a:ea typeface="MS PGothic" pitchFamily="34" charset="-128"/>
                <a:cs typeface="MS PGothic" pitchFamily="34" charset="-128"/>
              </a:rPr>
              <a:t>You will see in Section 8.4 how to extract the population number as an </a:t>
            </a:r>
            <a:r>
              <a:rPr lang="en-US" sz="2800" b="0" i="0" u="none" strike="noStrike" dirty="0" err="1">
                <a:solidFill>
                  <a:schemeClr val="tx1"/>
                </a:solidFill>
                <a:effectLst/>
                <a:latin typeface="Courier New" panose="02070309020205020404" pitchFamily="49" charset="0"/>
                <a:cs typeface="Courier New" panose="02070309020205020404" pitchFamily="49" charset="0"/>
              </a:rPr>
              <a:t>int</a:t>
            </a:r>
            <a:endParaRPr lang="en-US" sz="2800" b="0" i="0" u="none" strike="noStrike" dirty="0">
              <a:solidFill>
                <a:schemeClr val="tx1"/>
              </a:solidFill>
              <a:effectLst/>
              <a:latin typeface="Courier New" panose="02070309020205020404" pitchFamily="49" charset="0"/>
              <a:cs typeface="Courier New" panose="02070309020205020404" pitchFamily="49" charset="0"/>
            </a:endParaRPr>
          </a:p>
          <a:p>
            <a:pPr marL="400050" lvl="1" indent="0" eaLnBrk="1" hangingPunct="1">
              <a:spcBef>
                <a:spcPct val="0"/>
              </a:spcBef>
              <a:buNone/>
            </a:pPr>
            <a:endParaRPr lang="en-US" altLang="en-US" sz="1800" b="1" dirty="0">
              <a:latin typeface="Courier New" panose="02070309020205020404" pitchFamily="49" charset="0"/>
            </a:endParaRPr>
          </a:p>
          <a:p>
            <a:pPr marL="0" indent="0" algn="ctr" eaLnBrk="1" hangingPunct="1">
              <a:spcBef>
                <a:spcPct val="0"/>
              </a:spcBef>
              <a:buNone/>
            </a:pPr>
            <a:endParaRPr lang="en-US" altLang="en-US" sz="2000" dirty="0"/>
          </a:p>
          <a:p>
            <a:pPr marL="0" indent="0" algn="ctr" eaLnBrk="1" hangingPunct="1">
              <a:spcBef>
                <a:spcPct val="0"/>
              </a:spcBef>
              <a:buNone/>
            </a:pPr>
            <a:endParaRPr lang="en-US" altLang="en-US" sz="1400" dirty="0"/>
          </a:p>
          <a:p>
            <a:pPr marL="0" indent="0" eaLnBrk="1" hangingPunct="1">
              <a:spcBef>
                <a:spcPct val="0"/>
              </a:spcBef>
              <a:buNone/>
            </a:pPr>
            <a:endParaRPr lang="en-US" altLang="en-US" sz="1600" b="1" dirty="0">
              <a:latin typeface="Courier New" panose="02070309020205020404" pitchFamily="49" charset="0"/>
            </a:endParaRPr>
          </a:p>
          <a:p>
            <a:pPr marL="0" indent="0" eaLnBrk="1" hangingPunct="1">
              <a:spcBef>
                <a:spcPct val="0"/>
              </a:spcBef>
              <a:buNone/>
            </a:pPr>
            <a:r>
              <a:rPr lang="en-US" altLang="en-US" sz="2000" b="1" dirty="0">
                <a:latin typeface="Courier New" panose="02070309020205020404" pitchFamily="49" charset="0"/>
              </a:rPr>
              <a:t>   </a:t>
            </a:r>
          </a:p>
        </p:txBody>
      </p:sp>
      <p:sp>
        <p:nvSpPr>
          <p:cNvPr id="9011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Capturing the Line characters into separate strings</a:t>
            </a:r>
          </a:p>
        </p:txBody>
      </p:sp>
      <p:pic>
        <p:nvPicPr>
          <p:cNvPr id="10" name="Picture 4" descr="The same diagram showing a line of the file containing the string&#10;&quot;United States&quot; followed by a very large number which is its population.  The characters on the line are labeled with the indices at which the name begins and ends and the number begins."/>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2122311" y="769410"/>
            <a:ext cx="5430308" cy="170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 Mixing</a:t>
            </a:r>
            <a:r>
              <a:rPr lang="en-US" dirty="0">
                <a:latin typeface="Courier New" panose="02070309020205020404" pitchFamily="49" charset="0"/>
                <a:cs typeface="Courier New" panose="02070309020205020404" pitchFamily="49" charset="0"/>
              </a:rPr>
              <a:t> &gt;&gt;</a:t>
            </a:r>
            <a:r>
              <a:rPr lang="en-US" dirty="0"/>
              <a:t> and </a:t>
            </a:r>
            <a:r>
              <a:rPr lang="en-US" dirty="0" err="1">
                <a:latin typeface="Courier New" panose="02070309020205020404" pitchFamily="49" charset="0"/>
                <a:cs typeface="Courier New" panose="02070309020205020404" pitchFamily="49" charset="0"/>
              </a:rPr>
              <a:t>getline</a:t>
            </a:r>
            <a:r>
              <a:rPr lang="en-US" dirty="0"/>
              <a:t> Input</a:t>
            </a:r>
          </a:p>
        </p:txBody>
      </p:sp>
      <p:sp>
        <p:nvSpPr>
          <p:cNvPr id="3" name="Content Placeholder 2"/>
          <p:cNvSpPr>
            <a:spLocks noGrp="1"/>
          </p:cNvSpPr>
          <p:nvPr>
            <p:ph idx="1"/>
          </p:nvPr>
        </p:nvSpPr>
        <p:spPr>
          <a:xfrm>
            <a:off x="242710" y="1016882"/>
            <a:ext cx="8535529" cy="4525962"/>
          </a:xfrm>
        </p:spPr>
        <p:txBody>
          <a:bodyPr/>
          <a:lstStyle/>
          <a:p>
            <a:pPr marL="0" indent="0">
              <a:buNone/>
            </a:pPr>
            <a:r>
              <a:rPr lang="en-US" dirty="0"/>
              <a:t>A problem occurs when a call to </a:t>
            </a:r>
            <a:r>
              <a:rPr lang="en-US" dirty="0" err="1">
                <a:latin typeface="Courier New" panose="02070309020205020404" pitchFamily="49" charset="0"/>
                <a:cs typeface="Courier New" panose="02070309020205020404" pitchFamily="49" charset="0"/>
              </a:rPr>
              <a:t>getline</a:t>
            </a:r>
            <a:r>
              <a:rPr lang="en-US" dirty="0"/>
              <a:t> follows a  </a:t>
            </a:r>
            <a:r>
              <a:rPr lang="en-US" dirty="0">
                <a:latin typeface="Courier New" panose="02070309020205020404" pitchFamily="49" charset="0"/>
                <a:cs typeface="Courier New" panose="02070309020205020404" pitchFamily="49" charset="0"/>
              </a:rPr>
              <a:t>&gt;&gt; </a:t>
            </a:r>
          </a:p>
          <a:p>
            <a:pPr lvl="1">
              <a:buFont typeface="Arial" panose="020B0604020202020204" pitchFamily="34" charset="0"/>
              <a:buChar char="•"/>
            </a:pPr>
            <a:r>
              <a:rPr lang="en-US" dirty="0"/>
              <a:t>&gt;&gt; does not remove any trailing </a:t>
            </a:r>
            <a:r>
              <a:rPr lang="en-US" dirty="0">
                <a:latin typeface="Courier New" panose="02070309020205020404" pitchFamily="49" charset="0"/>
                <a:cs typeface="Courier New" panose="02070309020205020404" pitchFamily="49" charset="0"/>
              </a:rPr>
              <a:t>'\n' </a:t>
            </a:r>
            <a:r>
              <a:rPr lang="en-US" dirty="0"/>
              <a:t>from the input stream buffer, though it does skip a leading </a:t>
            </a:r>
            <a:r>
              <a:rPr lang="en-US" dirty="0">
                <a:latin typeface="Courier New" panose="02070309020205020404" pitchFamily="49" charset="0"/>
                <a:cs typeface="Courier New" panose="02070309020205020404" pitchFamily="49" charset="0"/>
              </a:rPr>
              <a:t>'\n' </a:t>
            </a:r>
            <a:r>
              <a:rPr lang="en-US" dirty="0"/>
              <a:t>until it finds non-whitespace </a:t>
            </a:r>
          </a:p>
          <a:p>
            <a:pPr lvl="1">
              <a:buFont typeface="Arial" panose="020B0604020202020204" pitchFamily="34" charset="0"/>
              <a:buChar char="•"/>
            </a:pPr>
            <a:r>
              <a:rPr lang="en-US" dirty="0"/>
              <a:t>The </a:t>
            </a:r>
            <a:r>
              <a:rPr lang="en-US" dirty="0" err="1">
                <a:latin typeface="Courier New" panose="02070309020205020404" pitchFamily="49" charset="0"/>
                <a:cs typeface="Courier New" panose="02070309020205020404" pitchFamily="49" charset="0"/>
              </a:rPr>
              <a:t>getline</a:t>
            </a:r>
            <a:r>
              <a:rPr lang="en-US" dirty="0"/>
              <a:t> reads only the newline left by the preceding &gt;&gt;, considering it as the end of an empty line.</a:t>
            </a:r>
          </a:p>
          <a:p>
            <a:pPr lvl="1">
              <a:buFont typeface="Arial" panose="020B0604020202020204" pitchFamily="34" charset="0"/>
              <a:buChar char="•"/>
            </a:pPr>
            <a:endParaRPr lang="en-US" dirty="0"/>
          </a:p>
          <a:p>
            <a:pPr>
              <a:buFont typeface="Arial" panose="020B0604020202020204" pitchFamily="34" charset="0"/>
              <a:buChar char="•"/>
            </a:pPr>
            <a:r>
              <a:rPr lang="en-US" dirty="0"/>
              <a:t>This would happen if the following code were used on a file that had lines of strings interleaved with lines of numbers:</a:t>
            </a:r>
          </a:p>
          <a:p>
            <a:pPr marL="457200" lvl="1" indent="0">
              <a:buNone/>
            </a:pP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in.fail</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(in, </a:t>
            </a:r>
            <a:r>
              <a:rPr lang="en-US" dirty="0" err="1">
                <a:latin typeface="Courier New" panose="02070309020205020404" pitchFamily="49" charset="0"/>
                <a:cs typeface="Courier New" panose="02070309020205020404" pitchFamily="49" charset="0"/>
              </a:rPr>
              <a:t>country_name</a:t>
            </a:r>
            <a:r>
              <a:rPr lang="en-US" dirty="0">
                <a:latin typeface="Courier New" panose="02070309020205020404" pitchFamily="49" charset="0"/>
                <a:cs typeface="Courier New" panose="02070309020205020404" pitchFamily="49" charset="0"/>
              </a:rPr>
              <a:t>); //gets empty strings</a:t>
            </a:r>
          </a:p>
          <a:p>
            <a:pPr marL="457200" lvl="1" indent="0">
              <a:buNone/>
            </a:pPr>
            <a:r>
              <a:rPr lang="en-US" dirty="0">
                <a:latin typeface="Courier New" panose="02070309020205020404" pitchFamily="49" charset="0"/>
                <a:cs typeface="Courier New" panose="02070309020205020404" pitchFamily="49" charset="0"/>
              </a:rPr>
              <a:t>	in &gt;&gt; population;</a:t>
            </a:r>
          </a:p>
          <a:p>
            <a:pPr marL="457200" lvl="1" indent="0">
              <a:buNone/>
            </a:pPr>
            <a:r>
              <a:rPr lang="en-US" dirty="0">
                <a:latin typeface="Courier New" panose="02070309020205020404" pitchFamily="49" charset="0"/>
                <a:cs typeface="Courier New" panose="02070309020205020404" pitchFamily="49" charset="0"/>
              </a:rPr>
              <a:t>}</a:t>
            </a:r>
          </a:p>
          <a:p>
            <a:pPr lvl="1">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489868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Fix for Mixing</a:t>
            </a:r>
            <a:r>
              <a:rPr lang="en-US" dirty="0">
                <a:latin typeface="Courier New" panose="02070309020205020404" pitchFamily="49" charset="0"/>
                <a:cs typeface="Courier New" panose="02070309020205020404" pitchFamily="49" charset="0"/>
              </a:rPr>
              <a:t> &gt;&gt;</a:t>
            </a:r>
            <a:r>
              <a:rPr lang="en-US" dirty="0"/>
              <a:t> and </a:t>
            </a:r>
            <a:r>
              <a:rPr lang="en-US" dirty="0" err="1">
                <a:latin typeface="Courier New" panose="02070309020205020404" pitchFamily="49" charset="0"/>
                <a:cs typeface="Courier New" panose="02070309020205020404" pitchFamily="49" charset="0"/>
              </a:rPr>
              <a:t>getline</a:t>
            </a:r>
            <a:r>
              <a:rPr lang="en-US" dirty="0"/>
              <a:t> Input</a:t>
            </a:r>
          </a:p>
        </p:txBody>
      </p:sp>
      <p:sp>
        <p:nvSpPr>
          <p:cNvPr id="3" name="Content Placeholder 2"/>
          <p:cNvSpPr>
            <a:spLocks noGrp="1"/>
          </p:cNvSpPr>
          <p:nvPr>
            <p:ph idx="1"/>
          </p:nvPr>
        </p:nvSpPr>
        <p:spPr>
          <a:xfrm>
            <a:off x="242711" y="1016882"/>
            <a:ext cx="8229600" cy="4525962"/>
          </a:xfrm>
        </p:spPr>
        <p:txBody>
          <a:bodyPr/>
          <a:lstStyle/>
          <a:p>
            <a:pPr marL="0" indent="0">
              <a:buNone/>
            </a:pPr>
            <a:r>
              <a:rPr lang="en-US" sz="2000" dirty="0"/>
              <a:t>To solve the problem, any trailing newline in the input buffer must be removed before calling </a:t>
            </a:r>
            <a:r>
              <a:rPr lang="en-US" sz="2000" dirty="0" err="1">
                <a:latin typeface="Courier New" panose="02070309020205020404" pitchFamily="49" charset="0"/>
                <a:cs typeface="Courier New" panose="02070309020205020404" pitchFamily="49" charset="0"/>
              </a:rPr>
              <a:t>getline</a:t>
            </a:r>
            <a:endParaRPr lang="en-US" sz="2000" dirty="0">
              <a:latin typeface="Courier New" panose="02070309020205020404" pitchFamily="49" charset="0"/>
              <a:cs typeface="Courier New" panose="02070309020205020404" pitchFamily="49" charset="0"/>
            </a:endParaRPr>
          </a:p>
          <a:p>
            <a:pPr marL="0" indent="0">
              <a:buNone/>
            </a:pPr>
            <a:r>
              <a:rPr lang="en-US" sz="2000" dirty="0"/>
              <a:t>	</a:t>
            </a:r>
          </a:p>
          <a:p>
            <a:pPr marL="0" indent="0">
              <a:buNone/>
            </a:pPr>
            <a:r>
              <a:rPr lang="en-US" sz="2000" dirty="0"/>
              <a:t>We do this by adding a dummy </a:t>
            </a:r>
            <a:r>
              <a:rPr lang="en-US" sz="2000" dirty="0" err="1">
                <a:latin typeface="Courier New" panose="02070309020205020404" pitchFamily="49" charset="0"/>
                <a:cs typeface="Courier New" panose="02070309020205020404" pitchFamily="49" charset="0"/>
              </a:rPr>
              <a:t>getline</a:t>
            </a:r>
            <a:r>
              <a:rPr lang="en-US" sz="2000" dirty="0"/>
              <a:t> after the </a:t>
            </a:r>
            <a:r>
              <a:rPr lang="en-US" sz="2000" dirty="0">
                <a:latin typeface="Courier New" panose="02070309020205020404" pitchFamily="49" charset="0"/>
                <a:cs typeface="Courier New" panose="02070309020205020404" pitchFamily="49" charset="0"/>
              </a:rPr>
              <a:t>&gt;&gt;</a:t>
            </a:r>
            <a:r>
              <a:rPr lang="en-US" sz="2000" dirty="0"/>
              <a:t> statement:</a:t>
            </a:r>
            <a:endParaRPr lang="en-US" sz="1800" dirty="0"/>
          </a:p>
          <a:p>
            <a:pPr marL="457200" lvl="1" indent="0">
              <a:buNone/>
            </a:pPr>
            <a:r>
              <a:rPr lang="en-US" sz="1800" dirty="0">
                <a:latin typeface="Courier New" panose="02070309020205020404" pitchFamily="49" charset="0"/>
                <a:cs typeface="Courier New" panose="02070309020205020404" pitchFamily="49" charset="0"/>
              </a:rPr>
              <a:t>string dummy;</a:t>
            </a:r>
          </a:p>
          <a:p>
            <a:pPr marL="457200" lvl="1" indent="0">
              <a:buNone/>
            </a:pPr>
            <a:r>
              <a:rPr lang="en-US" sz="1800" dirty="0">
                <a:latin typeface="Courier New" panose="02070309020205020404" pitchFamily="49" charset="0"/>
                <a:cs typeface="Courier New" panose="02070309020205020404" pitchFamily="49" charset="0"/>
              </a:rPr>
              <a:t>while(!</a:t>
            </a:r>
            <a:r>
              <a:rPr lang="en-US" sz="1800" dirty="0" err="1">
                <a:latin typeface="Courier New" panose="02070309020205020404" pitchFamily="49" charset="0"/>
                <a:cs typeface="Courier New" panose="02070309020205020404" pitchFamily="49" charset="0"/>
              </a:rPr>
              <a:t>in.fail</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getline</a:t>
            </a:r>
            <a:r>
              <a:rPr lang="en-US" sz="1800" dirty="0">
                <a:latin typeface="Courier New" panose="02070309020205020404" pitchFamily="49" charset="0"/>
                <a:cs typeface="Courier New" panose="02070309020205020404" pitchFamily="49" charset="0"/>
              </a:rPr>
              <a:t>(in, </a:t>
            </a:r>
            <a:r>
              <a:rPr lang="en-US" sz="1800" dirty="0" err="1">
                <a:latin typeface="Courier New" panose="02070309020205020404" pitchFamily="49" charset="0"/>
                <a:cs typeface="Courier New" panose="02070309020205020404" pitchFamily="49" charset="0"/>
              </a:rPr>
              <a:t>country_name</a:t>
            </a:r>
            <a:r>
              <a:rPr lang="en-US" sz="1800" dirty="0">
                <a:latin typeface="Courier New" panose="02070309020205020404" pitchFamily="49" charset="0"/>
                <a:cs typeface="Courier New" panose="02070309020205020404" pitchFamily="49" charset="0"/>
              </a:rPr>
              <a:t>); //gets empty strings</a:t>
            </a:r>
          </a:p>
          <a:p>
            <a:pPr marL="457200" lvl="1" indent="0">
              <a:buNone/>
            </a:pPr>
            <a:r>
              <a:rPr lang="en-US" sz="1800" dirty="0">
                <a:latin typeface="Courier New" panose="02070309020205020404" pitchFamily="49" charset="0"/>
                <a:cs typeface="Courier New" panose="02070309020205020404" pitchFamily="49" charset="0"/>
              </a:rPr>
              <a:t>	in &gt;&gt; population;</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getline</a:t>
            </a:r>
            <a:r>
              <a:rPr lang="en-US" sz="1800" dirty="0">
                <a:latin typeface="Courier New" panose="02070309020205020404" pitchFamily="49" charset="0"/>
                <a:cs typeface="Courier New" panose="02070309020205020404" pitchFamily="49" charset="0"/>
              </a:rPr>
              <a:t>(in, dummy); //delete the dangling '\n'</a:t>
            </a:r>
          </a:p>
          <a:p>
            <a:pPr marL="457200" lvl="1" indent="0">
              <a:buNone/>
            </a:pPr>
            <a:r>
              <a:rPr lang="en-US" sz="1800" dirty="0">
                <a:latin typeface="Courier New" panose="02070309020205020404" pitchFamily="49" charset="0"/>
                <a:cs typeface="Courier New" panose="02070309020205020404" pitchFamily="49" charset="0"/>
              </a:rPr>
              <a:t>}</a:t>
            </a:r>
          </a:p>
          <a:p>
            <a:pPr marL="457200" lvl="1" indent="0">
              <a:buNone/>
            </a:pP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cs typeface="Courier New" panose="02070309020205020404" pitchFamily="49" charset="0"/>
              </a:rPr>
              <a:t>There are other alternative remedies for deleting the dangling newline, including calling </a:t>
            </a:r>
            <a:r>
              <a:rPr lang="en-US" sz="1800" dirty="0" err="1">
                <a:latin typeface="Courier New" panose="02070309020205020404" pitchFamily="49" charset="0"/>
                <a:cs typeface="Courier New" panose="02070309020205020404" pitchFamily="49" charset="0"/>
              </a:rPr>
              <a:t>in.get</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or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in.ignore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but we will leave those as research exercises for the reader.</a:t>
            </a:r>
          </a:p>
          <a:p>
            <a:pPr lvl="1">
              <a:buFont typeface="Arial" panose="020B0604020202020204" pitchFamily="34" charset="0"/>
              <a:buChar char="•"/>
            </a:pPr>
            <a:endParaRPr lang="en-US" sz="1800" dirty="0"/>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407619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Line and Character Input</a:t>
            </a:r>
          </a:p>
        </p:txBody>
      </p:sp>
      <p:sp>
        <p:nvSpPr>
          <p:cNvPr id="3" name="Content Placeholder 2"/>
          <p:cNvSpPr>
            <a:spLocks noGrp="1"/>
          </p:cNvSpPr>
          <p:nvPr>
            <p:ph idx="1"/>
          </p:nvPr>
        </p:nvSpPr>
        <p:spPr>
          <a:xfrm>
            <a:off x="265288" y="685800"/>
            <a:ext cx="8802511" cy="1594556"/>
          </a:xfrm>
        </p:spPr>
        <p:txBody>
          <a:bodyPr/>
          <a:lstStyle/>
          <a:p>
            <a:pPr marL="0" indent="0">
              <a:buNone/>
            </a:pPr>
            <a:r>
              <a:rPr lang="en-US" sz="2000" dirty="0" err="1">
                <a:latin typeface="Courier New" panose="02070309020205020404" pitchFamily="49" charset="0"/>
                <a:cs typeface="Courier New" panose="02070309020205020404" pitchFamily="49" charset="0"/>
              </a:rPr>
              <a:t>ifstream</a:t>
            </a:r>
            <a:r>
              <a:rPr lang="en-US" sz="2000" dirty="0">
                <a:latin typeface="Courier New" panose="02070309020205020404" pitchFamily="49" charset="0"/>
                <a:cs typeface="Courier New" panose="02070309020205020404" pitchFamily="49" charset="0"/>
              </a:rPr>
              <a:t> in;</a:t>
            </a:r>
          </a:p>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str</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char </a:t>
            </a:r>
            <a:r>
              <a:rPr lang="en-US" sz="2000" dirty="0" err="1">
                <a:latin typeface="Courier New" panose="02070309020205020404" pitchFamily="49" charset="0"/>
                <a:cs typeface="Courier New" panose="02070309020205020404" pitchFamily="49" charset="0"/>
              </a:rPr>
              <a:t>ch</a:t>
            </a:r>
            <a:r>
              <a:rPr lang="en-US" sz="2000" dirty="0">
                <a:latin typeface="Courier New" panose="02070309020205020404" pitchFamily="49" charset="0"/>
                <a:cs typeface="Courier New" panose="02070309020205020404" pitchFamily="49" charset="0"/>
              </a:rPr>
              <a:t>;</a:t>
            </a:r>
          </a:p>
          <a:p>
            <a:pPr marL="0" indent="0">
              <a:buNone/>
            </a:pPr>
            <a:r>
              <a:rPr lang="en-US" sz="2000" dirty="0"/>
              <a:t>Write statements to carry out the following tasks </a:t>
            </a:r>
            <a:r>
              <a:rPr lang="en-US" sz="1800" dirty="0"/>
              <a:t>(answers shown in tiny font):</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graphicFrame>
        <p:nvGraphicFramePr>
          <p:cNvPr id="6" name="Table 5"/>
          <p:cNvGraphicFramePr>
            <a:graphicFrameLocks noGrp="1"/>
          </p:cNvGraphicFramePr>
          <p:nvPr>
            <p:extLst>
              <p:ext uri="{D42A27DB-BD31-4B8C-83A1-F6EECF244321}">
                <p14:modId xmlns:p14="http://schemas.microsoft.com/office/powerpoint/2010/main" val="3054279746"/>
              </p:ext>
            </p:extLst>
          </p:nvPr>
        </p:nvGraphicFramePr>
        <p:xfrm>
          <a:off x="452965" y="2280356"/>
          <a:ext cx="8427156" cy="3931110"/>
        </p:xfrm>
        <a:graphic>
          <a:graphicData uri="http://schemas.openxmlformats.org/drawingml/2006/table">
            <a:tbl>
              <a:tblPr/>
              <a:tblGrid>
                <a:gridCol w="4205112">
                  <a:extLst>
                    <a:ext uri="{9D8B030D-6E8A-4147-A177-3AD203B41FA5}">
                      <a16:colId xmlns:a16="http://schemas.microsoft.com/office/drawing/2014/main" val="20000"/>
                    </a:ext>
                  </a:extLst>
                </a:gridCol>
                <a:gridCol w="1412992">
                  <a:extLst>
                    <a:ext uri="{9D8B030D-6E8A-4147-A177-3AD203B41FA5}">
                      <a16:colId xmlns:a16="http://schemas.microsoft.com/office/drawing/2014/main" val="20001"/>
                    </a:ext>
                  </a:extLst>
                </a:gridCol>
                <a:gridCol w="2809052">
                  <a:extLst>
                    <a:ext uri="{9D8B030D-6E8A-4147-A177-3AD203B41FA5}">
                      <a16:colId xmlns:a16="http://schemas.microsoft.com/office/drawing/2014/main" val="20002"/>
                    </a:ext>
                  </a:extLst>
                </a:gridCol>
              </a:tblGrid>
              <a:tr h="732912">
                <a:tc>
                  <a:txBody>
                    <a:bodyPr/>
                    <a:lstStyle/>
                    <a:p>
                      <a:r>
                        <a:rPr lang="en-US" sz="2000" dirty="0">
                          <a:effectLst/>
                          <a:latin typeface="+mj-lt"/>
                        </a:rPr>
                        <a:t>Set </a:t>
                      </a:r>
                      <a:r>
                        <a:rPr lang="en-US" sz="2000" dirty="0" err="1">
                          <a:effectLst/>
                          <a:latin typeface="+mj-lt"/>
                        </a:rPr>
                        <a:t>str</a:t>
                      </a:r>
                      <a:r>
                        <a:rPr lang="en-US" sz="2000" dirty="0">
                          <a:effectLst/>
                          <a:latin typeface="+mj-lt"/>
                        </a:rPr>
                        <a:t> to the next line in the input.</a:t>
                      </a:r>
                    </a:p>
                  </a:txBody>
                  <a:tcPr marL="47642" marR="47642" marT="23821" marB="23821"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err="1">
                          <a:effectLst/>
                          <a:latin typeface="Courier New" panose="02070309020205020404" pitchFamily="49" charset="0"/>
                          <a:cs typeface="Courier New" panose="02070309020205020404" pitchFamily="49" charset="0"/>
                        </a:rPr>
                        <a:t>getline</a:t>
                      </a:r>
                      <a:r>
                        <a:rPr lang="en-US" sz="400" dirty="0">
                          <a:effectLst/>
                          <a:latin typeface="Courier New" panose="02070309020205020404" pitchFamily="49" charset="0"/>
                          <a:cs typeface="Courier New" panose="02070309020205020404" pitchFamily="49" charset="0"/>
                        </a:rPr>
                        <a:t>(in, </a:t>
                      </a:r>
                      <a:r>
                        <a:rPr lang="en-US" sz="400" dirty="0" err="1">
                          <a:effectLst/>
                          <a:latin typeface="Courier New" panose="02070309020205020404" pitchFamily="49" charset="0"/>
                          <a:cs typeface="Courier New" panose="02070309020205020404" pitchFamily="49" charset="0"/>
                        </a:rPr>
                        <a:t>str</a:t>
                      </a:r>
                      <a:r>
                        <a:rPr lang="en-US" sz="400" dirty="0">
                          <a:effectLst/>
                          <a:latin typeface="Courier New" panose="02070309020205020404" pitchFamily="49" charset="0"/>
                          <a:cs typeface="Courier New" panose="02070309020205020404" pitchFamily="49" charset="0"/>
                        </a:rPr>
                        <a:t>);</a:t>
                      </a:r>
                    </a:p>
                  </a:txBody>
                  <a:tcPr marL="47642" marR="47642" marT="23821" marB="2382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a:noFill/>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mj-lt"/>
                        </a:rPr>
                        <a:t>The </a:t>
                      </a:r>
                      <a:r>
                        <a:rPr lang="en-US" sz="400" dirty="0" err="1">
                          <a:effectLst/>
                          <a:latin typeface="+mj-lt"/>
                        </a:rPr>
                        <a:t>getline</a:t>
                      </a:r>
                      <a:r>
                        <a:rPr lang="en-US" sz="400" dirty="0">
                          <a:effectLst/>
                          <a:latin typeface="+mj-lt"/>
                        </a:rPr>
                        <a:t> function reads the next line from the stream and places it in the string str. The newline is not part of the result.</a:t>
                      </a:r>
                    </a:p>
                  </a:txBody>
                  <a:tcPr marL="47642" marR="47642" marT="23821" marB="23821" anchor="ctr">
                    <a:lnL w="12700" cap="flat" cmpd="sng" algn="ctr">
                      <a:solidFill>
                        <a:srgbClr val="E7E7E8"/>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0"/>
                  </a:ext>
                </a:extLst>
              </a:tr>
              <a:tr h="599177">
                <a:tc>
                  <a:txBody>
                    <a:bodyPr/>
                    <a:lstStyle/>
                    <a:p>
                      <a:r>
                        <a:rPr lang="en-US" sz="2000" dirty="0">
                          <a:effectLst/>
                          <a:latin typeface="+mj-lt"/>
                        </a:rPr>
                        <a:t>Set </a:t>
                      </a:r>
                      <a:r>
                        <a:rPr lang="en-US" sz="2000" dirty="0" err="1">
                          <a:effectLst/>
                          <a:latin typeface="+mj-lt"/>
                        </a:rPr>
                        <a:t>str</a:t>
                      </a:r>
                      <a:r>
                        <a:rPr lang="en-US" sz="2000" dirty="0">
                          <a:effectLst/>
                          <a:latin typeface="+mj-lt"/>
                        </a:rPr>
                        <a:t> to the next word in the input.</a:t>
                      </a:r>
                    </a:p>
                  </a:txBody>
                  <a:tcPr marL="47642" marR="47642" marT="23821" marB="2382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a:effectLst/>
                          <a:latin typeface="Courier New" panose="02070309020205020404" pitchFamily="49" charset="0"/>
                          <a:cs typeface="Courier New" panose="02070309020205020404" pitchFamily="49" charset="0"/>
                        </a:rPr>
                        <a:t>in &gt;&gt; </a:t>
                      </a:r>
                      <a:r>
                        <a:rPr lang="en-US" sz="400" dirty="0" err="1">
                          <a:effectLst/>
                          <a:latin typeface="Courier New" panose="02070309020205020404" pitchFamily="49" charset="0"/>
                          <a:cs typeface="Courier New" panose="02070309020205020404" pitchFamily="49" charset="0"/>
                        </a:rPr>
                        <a:t>str</a:t>
                      </a:r>
                      <a:r>
                        <a:rPr lang="en-US" sz="400" dirty="0">
                          <a:effectLst/>
                          <a:latin typeface="Courier New" panose="02070309020205020404" pitchFamily="49" charset="0"/>
                          <a:cs typeface="Courier New" panose="02070309020205020404" pitchFamily="49" charset="0"/>
                        </a:rPr>
                        <a:t>;</a:t>
                      </a:r>
                    </a:p>
                  </a:txBody>
                  <a:tcPr marL="47642" marR="47642" marT="23821" marB="2382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mj-lt"/>
                        </a:rPr>
                        <a:t>The &gt;&gt; operator reads the next word from the stream, removing any whitespace that precedes it.</a:t>
                      </a:r>
                    </a:p>
                  </a:txBody>
                  <a:tcPr marL="47642" marR="47642" marT="23821" marB="2382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1"/>
                  </a:ext>
                </a:extLst>
              </a:tr>
              <a:tr h="762267">
                <a:tc>
                  <a:txBody>
                    <a:bodyPr/>
                    <a:lstStyle/>
                    <a:p>
                      <a:r>
                        <a:rPr lang="en-US" sz="2000" dirty="0">
                          <a:effectLst/>
                          <a:latin typeface="+mj-lt"/>
                        </a:rPr>
                        <a:t>Set </a:t>
                      </a:r>
                      <a:r>
                        <a:rPr lang="en-US" sz="2000" dirty="0" err="1">
                          <a:effectLst/>
                          <a:latin typeface="+mj-lt"/>
                        </a:rPr>
                        <a:t>ch</a:t>
                      </a:r>
                      <a:r>
                        <a:rPr lang="en-US" sz="2000" dirty="0">
                          <a:effectLst/>
                          <a:latin typeface="+mj-lt"/>
                        </a:rPr>
                        <a:t> to the next character in the input, skipping any whitespace.</a:t>
                      </a:r>
                    </a:p>
                  </a:txBody>
                  <a:tcPr marL="47642" marR="47642" marT="23821" marB="2382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a:effectLst/>
                          <a:latin typeface="Courier New" panose="02070309020205020404" pitchFamily="49" charset="0"/>
                          <a:cs typeface="Courier New" panose="02070309020205020404" pitchFamily="49" charset="0"/>
                        </a:rPr>
                        <a:t>in &gt;&gt; </a:t>
                      </a:r>
                      <a:r>
                        <a:rPr lang="en-US" sz="400" dirty="0" err="1">
                          <a:effectLst/>
                          <a:latin typeface="Courier New" panose="02070309020205020404" pitchFamily="49" charset="0"/>
                          <a:cs typeface="Courier New" panose="02070309020205020404" pitchFamily="49" charset="0"/>
                        </a:rPr>
                        <a:t>ch</a:t>
                      </a:r>
                      <a:r>
                        <a:rPr lang="en-US" sz="400" dirty="0">
                          <a:effectLst/>
                          <a:latin typeface="Courier New" panose="02070309020205020404" pitchFamily="49" charset="0"/>
                          <a:cs typeface="Courier New" panose="02070309020205020404" pitchFamily="49" charset="0"/>
                        </a:rPr>
                        <a:t>;</a:t>
                      </a:r>
                    </a:p>
                  </a:txBody>
                  <a:tcPr marL="47642" marR="47642" marT="23821" marB="2382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mj-lt"/>
                        </a:rPr>
                        <a:t>Use the &gt;&gt; to get the next character from the stream, skipping any whitespace.</a:t>
                      </a:r>
                    </a:p>
                  </a:txBody>
                  <a:tcPr marL="47642" marR="47642" marT="23821" marB="2382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2"/>
                  </a:ext>
                </a:extLst>
              </a:tr>
              <a:tr h="905192">
                <a:tc>
                  <a:txBody>
                    <a:bodyPr/>
                    <a:lstStyle/>
                    <a:p>
                      <a:r>
                        <a:rPr lang="en-US" sz="2000" dirty="0">
                          <a:effectLst/>
                          <a:latin typeface="+mj-lt"/>
                        </a:rPr>
                        <a:t>Set </a:t>
                      </a:r>
                      <a:r>
                        <a:rPr lang="en-US" sz="2000" dirty="0" err="1">
                          <a:effectLst/>
                          <a:latin typeface="+mj-lt"/>
                        </a:rPr>
                        <a:t>ch</a:t>
                      </a:r>
                      <a:r>
                        <a:rPr lang="en-US" sz="2000" dirty="0">
                          <a:effectLst/>
                          <a:latin typeface="+mj-lt"/>
                        </a:rPr>
                        <a:t> to the next character in the input, but do not skip whitespace.</a:t>
                      </a:r>
                    </a:p>
                  </a:txBody>
                  <a:tcPr marL="47642" marR="47642" marT="23821" marB="2382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err="1">
                          <a:effectLst/>
                          <a:latin typeface="Courier New" panose="02070309020205020404" pitchFamily="49" charset="0"/>
                          <a:cs typeface="Courier New" panose="02070309020205020404" pitchFamily="49" charset="0"/>
                        </a:rPr>
                        <a:t>in.get</a:t>
                      </a:r>
                      <a:r>
                        <a:rPr lang="en-US" sz="400" dirty="0">
                          <a:effectLst/>
                          <a:latin typeface="Courier New" panose="02070309020205020404" pitchFamily="49" charset="0"/>
                          <a:cs typeface="Courier New" panose="02070309020205020404" pitchFamily="49" charset="0"/>
                        </a:rPr>
                        <a:t>(</a:t>
                      </a:r>
                      <a:r>
                        <a:rPr lang="en-US" sz="400" dirty="0" err="1">
                          <a:effectLst/>
                          <a:latin typeface="Courier New" panose="02070309020205020404" pitchFamily="49" charset="0"/>
                          <a:cs typeface="Courier New" panose="02070309020205020404" pitchFamily="49" charset="0"/>
                        </a:rPr>
                        <a:t>ch</a:t>
                      </a:r>
                      <a:r>
                        <a:rPr lang="en-US" sz="400" dirty="0">
                          <a:effectLst/>
                          <a:latin typeface="Courier New" panose="02070309020205020404" pitchFamily="49" charset="0"/>
                          <a:cs typeface="Courier New" panose="02070309020205020404" pitchFamily="49" charset="0"/>
                        </a:rPr>
                        <a:t>);</a:t>
                      </a:r>
                    </a:p>
                  </a:txBody>
                  <a:tcPr marL="47642" marR="47642" marT="23821" marB="2382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mj-lt"/>
                        </a:rPr>
                        <a:t>Use the get function to get the next character from the stream, even if it is whitespace.</a:t>
                      </a:r>
                    </a:p>
                  </a:txBody>
                  <a:tcPr marL="47642" marR="47642" marT="23821" marB="2382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3"/>
                  </a:ext>
                </a:extLst>
              </a:tr>
              <a:tr h="905192">
                <a:tc>
                  <a:txBody>
                    <a:bodyPr/>
                    <a:lstStyle/>
                    <a:p>
                      <a:r>
                        <a:rPr lang="en-US" sz="2000" dirty="0">
                          <a:effectLst/>
                          <a:latin typeface="+mj-lt"/>
                        </a:rPr>
                        <a:t>Fill in the condition to check whether </a:t>
                      </a:r>
                      <a:r>
                        <a:rPr lang="en-US" sz="2000" dirty="0" err="1">
                          <a:effectLst/>
                          <a:latin typeface="+mj-lt"/>
                        </a:rPr>
                        <a:t>ch</a:t>
                      </a:r>
                      <a:r>
                        <a:rPr lang="en-US" sz="2000" dirty="0">
                          <a:effectLst/>
                          <a:latin typeface="+mj-lt"/>
                        </a:rPr>
                        <a:t> is a digit:</a:t>
                      </a:r>
                    </a:p>
                    <a:p>
                      <a:r>
                        <a:rPr lang="en-US" sz="1800" dirty="0">
                          <a:effectLst/>
                          <a:latin typeface="Courier New" panose="02070309020205020404" pitchFamily="49" charset="0"/>
                          <a:cs typeface="Courier New" panose="02070309020205020404" pitchFamily="49" charset="0"/>
                        </a:rPr>
                        <a:t>if (...) { </a:t>
                      </a:r>
                      <a:r>
                        <a:rPr lang="en-US" sz="1800" dirty="0" err="1">
                          <a:effectLst/>
                          <a:latin typeface="Courier New" panose="02070309020205020404" pitchFamily="49" charset="0"/>
                          <a:cs typeface="Courier New" panose="02070309020205020404" pitchFamily="49" charset="0"/>
                        </a:rPr>
                        <a:t>num</a:t>
                      </a:r>
                      <a:r>
                        <a:rPr lang="en-US" sz="1800" dirty="0">
                          <a:effectLst/>
                          <a:latin typeface="Courier New" panose="02070309020205020404" pitchFamily="49" charset="0"/>
                          <a:cs typeface="Courier New" panose="02070309020205020404" pitchFamily="49" charset="0"/>
                        </a:rPr>
                        <a:t> = </a:t>
                      </a:r>
                      <a:r>
                        <a:rPr lang="en-US" sz="1800" dirty="0" err="1">
                          <a:effectLst/>
                          <a:latin typeface="Courier New" panose="02070309020205020404" pitchFamily="49" charset="0"/>
                          <a:cs typeface="Courier New" panose="02070309020205020404" pitchFamily="49" charset="0"/>
                        </a:rPr>
                        <a:t>ch</a:t>
                      </a:r>
                      <a:r>
                        <a:rPr lang="en-US" sz="1800" dirty="0">
                          <a:effectLst/>
                          <a:latin typeface="Courier New" panose="02070309020205020404" pitchFamily="49" charset="0"/>
                          <a:cs typeface="Courier New" panose="02070309020205020404" pitchFamily="49" charset="0"/>
                        </a:rPr>
                        <a:t> - '0'; }</a:t>
                      </a:r>
                    </a:p>
                  </a:txBody>
                  <a:tcPr marL="47642" marR="47642" marT="23821" marB="23821"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400" dirty="0" err="1">
                          <a:effectLst/>
                          <a:latin typeface="Courier New" panose="02070309020205020404" pitchFamily="49" charset="0"/>
                          <a:cs typeface="Courier New" panose="02070309020205020404" pitchFamily="49" charset="0"/>
                        </a:rPr>
                        <a:t>isdigit</a:t>
                      </a:r>
                      <a:r>
                        <a:rPr lang="en-US" sz="400" dirty="0">
                          <a:effectLst/>
                          <a:latin typeface="Courier New" panose="02070309020205020404" pitchFamily="49" charset="0"/>
                          <a:cs typeface="Courier New" panose="02070309020205020404" pitchFamily="49" charset="0"/>
                        </a:rPr>
                        <a:t>(</a:t>
                      </a:r>
                      <a:r>
                        <a:rPr lang="en-US" sz="400" dirty="0" err="1">
                          <a:effectLst/>
                          <a:latin typeface="Courier New" panose="02070309020205020404" pitchFamily="49" charset="0"/>
                          <a:cs typeface="Courier New" panose="02070309020205020404" pitchFamily="49" charset="0"/>
                        </a:rPr>
                        <a:t>ch</a:t>
                      </a:r>
                      <a:r>
                        <a:rPr lang="en-US" sz="400" dirty="0">
                          <a:effectLst/>
                          <a:latin typeface="Courier New" panose="02070309020205020404" pitchFamily="49" charset="0"/>
                          <a:cs typeface="Courier New" panose="02070309020205020404" pitchFamily="49" charset="0"/>
                        </a:rPr>
                        <a:t>)</a:t>
                      </a:r>
                    </a:p>
                  </a:txBody>
                  <a:tcPr marL="47642" marR="47642" marT="23821" marB="23821"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400" dirty="0">
                          <a:effectLst/>
                          <a:latin typeface="+mj-lt"/>
                        </a:rPr>
                        <a:t>The </a:t>
                      </a:r>
                      <a:r>
                        <a:rPr lang="en-US" sz="400" dirty="0" err="1">
                          <a:effectLst/>
                          <a:latin typeface="+mj-lt"/>
                        </a:rPr>
                        <a:t>cctype</a:t>
                      </a:r>
                      <a:r>
                        <a:rPr lang="en-US" sz="400" dirty="0">
                          <a:effectLst/>
                          <a:latin typeface="+mj-lt"/>
                        </a:rPr>
                        <a:t> header has functions for testing whether a character is a digit, letter, or whitespace.</a:t>
                      </a:r>
                    </a:p>
                  </a:txBody>
                  <a:tcPr marL="47642" marR="47642" marT="23821" marB="23821"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9340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3</a:t>
            </a:r>
          </a:p>
        </p:txBody>
      </p:sp>
      <p:sp>
        <p:nvSpPr>
          <p:cNvPr id="3" name="Content Placeholder 2"/>
          <p:cNvSpPr>
            <a:spLocks noGrp="1"/>
          </p:cNvSpPr>
          <p:nvPr>
            <p:ph idx="1"/>
          </p:nvPr>
        </p:nvSpPr>
        <p:spPr/>
        <p:txBody>
          <a:bodyPr/>
          <a:lstStyle/>
          <a:p>
            <a:pPr marL="514350" indent="-514350">
              <a:buFont typeface="+mj-lt"/>
              <a:buAutoNum type="arabicPeriod"/>
            </a:pPr>
            <a:r>
              <a:rPr lang="en-US" dirty="0"/>
              <a:t>Reading and writing text files</a:t>
            </a:r>
          </a:p>
          <a:p>
            <a:pPr marL="514350" indent="-514350">
              <a:buFont typeface="+mj-lt"/>
              <a:buAutoNum type="arabicPeriod"/>
            </a:pPr>
            <a:r>
              <a:rPr lang="en-US" dirty="0"/>
              <a:t>Reading text input</a:t>
            </a:r>
          </a:p>
          <a:p>
            <a:pPr marL="514350" indent="-514350">
              <a:buFont typeface="+mj-lt"/>
              <a:buAutoNum type="arabicPeriod"/>
            </a:pPr>
            <a:r>
              <a:rPr lang="en-US" u="sng" dirty="0">
                <a:solidFill>
                  <a:srgbClr val="FF0000"/>
                </a:solidFill>
              </a:rPr>
              <a:t>Writing text output</a:t>
            </a:r>
          </a:p>
          <a:p>
            <a:pPr marL="514350" indent="-514350">
              <a:buFont typeface="+mj-lt"/>
              <a:buAutoNum type="arabicPeriod"/>
            </a:pPr>
            <a:r>
              <a:rPr lang="en-US" dirty="0"/>
              <a:t>Parsing and formatting strings</a:t>
            </a:r>
          </a:p>
          <a:p>
            <a:pPr marL="514350" indent="-514350">
              <a:buFont typeface="+mj-lt"/>
              <a:buAutoNum type="arabicPeriod"/>
            </a:pPr>
            <a:r>
              <a:rPr lang="en-US" dirty="0"/>
              <a:t>Command line arguments</a:t>
            </a:r>
          </a:p>
          <a:p>
            <a:pPr marL="514350" indent="-514350">
              <a:buFont typeface="+mj-lt"/>
              <a:buAutoNum type="arabicPeriod"/>
            </a:pPr>
            <a:r>
              <a:rPr lang="en-US" dirty="0"/>
              <a:t>Random access and binary files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957044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93187" name="Rectangle 2"/>
          <p:cNvSpPr>
            <a:spLocks noGrp="1" noChangeArrowheads="1"/>
          </p:cNvSpPr>
          <p:nvPr>
            <p:ph type="body" idx="1"/>
          </p:nvPr>
        </p:nvSpPr>
        <p:spPr>
          <a:xfrm>
            <a:off x="500063" y="900113"/>
            <a:ext cx="8118475" cy="5590998"/>
          </a:xfrm>
        </p:spPr>
        <p:txBody>
          <a:bodyPr/>
          <a:lstStyle/>
          <a:p>
            <a:pPr marL="57150" indent="-57150" eaLnBrk="1" hangingPunct="1">
              <a:spcBef>
                <a:spcPct val="0"/>
              </a:spcBef>
              <a:buFontTx/>
              <a:buNone/>
            </a:pPr>
            <a:r>
              <a:rPr lang="en-US" altLang="en-US" sz="2400" dirty="0"/>
              <a:t>You use the operator </a:t>
            </a:r>
            <a:r>
              <a:rPr lang="en-US" altLang="en-US" sz="2400" b="1" dirty="0">
                <a:latin typeface="Courier New" panose="02070309020205020404" pitchFamily="49" charset="0"/>
              </a:rPr>
              <a:t>&gt;&gt;</a:t>
            </a:r>
            <a:r>
              <a:rPr lang="en-US" altLang="en-US" sz="2400" dirty="0"/>
              <a:t> to send </a:t>
            </a:r>
            <a:r>
              <a:rPr lang="en-US" altLang="en-US" sz="2400" b="1" dirty="0">
                <a:latin typeface="Courier New" panose="02070309020205020404" pitchFamily="49" charset="0"/>
              </a:rPr>
              <a:t>string</a:t>
            </a:r>
            <a:r>
              <a:rPr lang="en-US" altLang="en-US" sz="2400" dirty="0"/>
              <a:t>s and numbers to an output stream, and the </a:t>
            </a:r>
            <a:r>
              <a:rPr lang="en-US" altLang="en-US" sz="2400" b="1" dirty="0">
                <a:latin typeface="Courier New" panose="02070309020205020404" pitchFamily="49" charset="0"/>
              </a:rPr>
              <a:t>put </a:t>
            </a:r>
            <a:r>
              <a:rPr lang="en-US" altLang="en-US" sz="2400" dirty="0"/>
              <a:t>function for a single char:</a:t>
            </a:r>
          </a:p>
          <a:p>
            <a:pPr marL="609600" indent="-609600" algn="ctr" eaLnBrk="1" hangingPunct="1">
              <a:spcBef>
                <a:spcPct val="0"/>
              </a:spcBef>
              <a:buFontTx/>
              <a:buNone/>
            </a:pPr>
            <a:endParaRPr lang="en-US" altLang="en-US" sz="2400" dirty="0"/>
          </a:p>
          <a:p>
            <a:pPr marL="609600" indent="-609600" eaLnBrk="1" hangingPunct="1">
              <a:spcBef>
                <a:spcPct val="0"/>
              </a:spcBef>
              <a:buFontTx/>
              <a:buNone/>
            </a:pPr>
            <a:r>
              <a:rPr lang="en-US" altLang="en-US" sz="2400" b="1" dirty="0">
                <a:latin typeface="Courier New" panose="02070309020205020404" pitchFamily="49" charset="0"/>
              </a:rPr>
              <a:t>string name = "Hello";</a:t>
            </a:r>
          </a:p>
          <a:p>
            <a:pPr marL="609600" indent="-609600" eaLnBrk="1" hangingPunct="1">
              <a:spcBef>
                <a:spcPct val="0"/>
              </a:spcBef>
              <a:buFontTx/>
              <a:buNone/>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value = 2;</a:t>
            </a:r>
          </a:p>
          <a:p>
            <a:pPr marL="609600" indent="-609600" eaLnBrk="1" hangingPunct="1">
              <a:spcBef>
                <a:spcPct val="0"/>
              </a:spcBef>
              <a:buFontTx/>
              <a:buNone/>
            </a:pPr>
            <a:r>
              <a:rPr lang="en-US" altLang="en-US" sz="2400" b="1" dirty="0">
                <a:latin typeface="Courier New" panose="02070309020205020404" pitchFamily="49" charset="0"/>
              </a:rPr>
              <a:t>char </a:t>
            </a:r>
            <a:r>
              <a:rPr lang="en-US" altLang="en-US" sz="2400" b="1" dirty="0" err="1">
                <a:latin typeface="Courier New" panose="02070309020205020404" pitchFamily="49" charset="0"/>
              </a:rPr>
              <a:t>ch</a:t>
            </a:r>
            <a:r>
              <a:rPr lang="en-US" altLang="en-US" sz="2400" b="1" dirty="0">
                <a:latin typeface="Courier New" panose="02070309020205020404" pitchFamily="49" charset="0"/>
              </a:rPr>
              <a:t> = '!';</a:t>
            </a:r>
          </a:p>
          <a:p>
            <a:pPr marL="609600" indent="-609600" eaLnBrk="1" hangingPunct="1">
              <a:spcBef>
                <a:spcPct val="0"/>
              </a:spcBef>
              <a:buFontTx/>
              <a:buNone/>
            </a:pPr>
            <a:endParaRPr lang="en-US" altLang="en-US" sz="2400" b="1" dirty="0">
              <a:latin typeface="Courier New" panose="02070309020205020404" pitchFamily="49" charset="0"/>
            </a:endParaRPr>
          </a:p>
          <a:p>
            <a:pPr marL="609600" indent="-609600" eaLnBrk="1" hangingPunct="1">
              <a:spcBef>
                <a:spcPct val="0"/>
              </a:spcBef>
              <a:buFontTx/>
              <a:buNone/>
            </a:pPr>
            <a:r>
              <a:rPr lang="en-US" altLang="en-US" sz="2400" b="1" dirty="0" err="1">
                <a:latin typeface="Courier New" panose="02070309020205020404" pitchFamily="49" charset="0"/>
              </a:rPr>
              <a:t>ofstream</a:t>
            </a:r>
            <a:r>
              <a:rPr lang="en-US" altLang="en-US" sz="2400" b="1" dirty="0">
                <a:latin typeface="Courier New" panose="02070309020205020404" pitchFamily="49" charset="0"/>
              </a:rPr>
              <a:t> </a:t>
            </a:r>
            <a:r>
              <a:rPr lang="en-US" altLang="en-US" sz="2400" b="1" dirty="0" err="1">
                <a:latin typeface="Courier New" panose="02070309020205020404" pitchFamily="49" charset="0"/>
              </a:rPr>
              <a:t>out_file</a:t>
            </a:r>
            <a:r>
              <a:rPr lang="en-US" altLang="en-US" sz="2400" b="1" dirty="0">
                <a:latin typeface="Courier New" panose="02070309020205020404" pitchFamily="49" charset="0"/>
              </a:rPr>
              <a:t>;</a:t>
            </a:r>
          </a:p>
          <a:p>
            <a:pPr marL="609600" indent="-609600" eaLnBrk="1" hangingPunct="1">
              <a:spcBef>
                <a:spcPct val="0"/>
              </a:spcBef>
              <a:buFontTx/>
              <a:buNone/>
            </a:pPr>
            <a:r>
              <a:rPr lang="en-US" altLang="en-US" sz="2400" b="1" dirty="0" err="1">
                <a:latin typeface="Courier New" panose="02070309020205020404" pitchFamily="49" charset="0"/>
              </a:rPr>
              <a:t>out_file.open</a:t>
            </a:r>
            <a:r>
              <a:rPr lang="en-US" altLang="en-US" sz="2400" b="1" dirty="0">
                <a:latin typeface="Courier New" panose="02070309020205020404" pitchFamily="49" charset="0"/>
              </a:rPr>
              <a:t>("output.txt");</a:t>
            </a:r>
          </a:p>
          <a:p>
            <a:pPr marL="609600" indent="-609600" eaLnBrk="1" hangingPunct="1">
              <a:spcBef>
                <a:spcPct val="0"/>
              </a:spcBef>
              <a:buFontTx/>
              <a:buNone/>
            </a:pPr>
            <a:r>
              <a:rPr lang="en-US" altLang="en-US" sz="2400" b="1" dirty="0">
                <a:latin typeface="Courier New" panose="02070309020205020404" pitchFamily="49" charset="0"/>
              </a:rPr>
              <a:t>if (</a:t>
            </a:r>
            <a:r>
              <a:rPr lang="en-US" altLang="en-US" sz="2400" b="1" dirty="0" err="1">
                <a:latin typeface="Courier New" panose="02070309020205020404" pitchFamily="49" charset="0"/>
              </a:rPr>
              <a:t>out_file.fail</a:t>
            </a:r>
            <a:r>
              <a:rPr lang="en-US" altLang="en-US" sz="2400" b="1" dirty="0">
                <a:latin typeface="Courier New" panose="02070309020205020404" pitchFamily="49" charset="0"/>
              </a:rPr>
              <a:t>()) </a:t>
            </a:r>
          </a:p>
          <a:p>
            <a:pPr marL="609600" indent="-609600" eaLnBrk="1" hangingPunct="1">
              <a:spcBef>
                <a:spcPct val="0"/>
              </a:spcBef>
              <a:buFontTx/>
              <a:buNone/>
            </a:pPr>
            <a:r>
              <a:rPr lang="en-US" altLang="en-US" sz="2400" b="1" dirty="0">
                <a:latin typeface="Courier New" panose="02070309020205020404" pitchFamily="49" charset="0"/>
              </a:rPr>
              <a:t>	{ return -1; }</a:t>
            </a:r>
          </a:p>
          <a:p>
            <a:pPr marL="609600" indent="-609600" eaLnBrk="1" hangingPunct="1">
              <a:spcBef>
                <a:spcPct val="0"/>
              </a:spcBef>
              <a:buFontTx/>
              <a:buNone/>
            </a:pPr>
            <a:endParaRPr lang="en-US" altLang="en-US" sz="2400" b="1" dirty="0">
              <a:latin typeface="Courier New" panose="02070309020205020404" pitchFamily="49" charset="0"/>
            </a:endParaRPr>
          </a:p>
          <a:p>
            <a:pPr marL="609600" indent="-609600" eaLnBrk="1" hangingPunct="1">
              <a:spcBef>
                <a:spcPct val="0"/>
              </a:spcBef>
              <a:buFontTx/>
              <a:buNone/>
            </a:pPr>
            <a:r>
              <a:rPr lang="en-US" altLang="en-US" sz="2400" b="1" dirty="0" err="1">
                <a:latin typeface="Courier New" panose="02070309020205020404" pitchFamily="49" charset="0"/>
              </a:rPr>
              <a:t>out_file</a:t>
            </a:r>
            <a:r>
              <a:rPr lang="en-US" altLang="en-US" sz="2400" b="1" dirty="0">
                <a:latin typeface="Courier New" panose="02070309020205020404" pitchFamily="49" charset="0"/>
              </a:rPr>
              <a:t> &lt;&lt; name &lt;&lt; " " &lt;&lt; value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marL="609600" indent="-609600" eaLnBrk="1" hangingPunct="1">
              <a:spcBef>
                <a:spcPct val="0"/>
              </a:spcBef>
              <a:buFontTx/>
              <a:buNone/>
            </a:pPr>
            <a:endParaRPr lang="en-US" altLang="en-US" sz="2400" b="1" dirty="0">
              <a:latin typeface="Courier New" panose="02070309020205020404" pitchFamily="49" charset="0"/>
            </a:endParaRPr>
          </a:p>
          <a:p>
            <a:pPr marL="609600" indent="-609600" eaLnBrk="1" hangingPunct="1">
              <a:spcBef>
                <a:spcPct val="0"/>
              </a:spcBef>
              <a:buNone/>
            </a:pPr>
            <a:r>
              <a:rPr lang="en-US" altLang="en-US" sz="2400" b="1" dirty="0" err="1">
                <a:latin typeface="Courier New" panose="02070309020205020404" pitchFamily="49" charset="0"/>
              </a:rPr>
              <a:t>out_file.put</a:t>
            </a:r>
            <a:r>
              <a:rPr lang="en-US" altLang="en-US" sz="2400" b="1" dirty="0">
                <a:latin typeface="Courier New" panose="02070309020205020404" pitchFamily="49" charset="0"/>
              </a:rPr>
              <a:t>(</a:t>
            </a:r>
            <a:r>
              <a:rPr lang="en-US" altLang="en-US" sz="2400" b="1" dirty="0" err="1">
                <a:latin typeface="Courier New" panose="02070309020205020404" pitchFamily="49" charset="0"/>
              </a:rPr>
              <a:t>ch</a:t>
            </a:r>
            <a:r>
              <a:rPr lang="en-US" altLang="en-US" sz="2400" b="1" dirty="0">
                <a:latin typeface="Courier New" panose="02070309020205020404" pitchFamily="49" charset="0"/>
              </a:rPr>
              <a:t>);</a:t>
            </a:r>
          </a:p>
          <a:p>
            <a:pPr marL="609600" indent="-609600" eaLnBrk="1" hangingPunct="1">
              <a:spcBef>
                <a:spcPct val="0"/>
              </a:spcBef>
              <a:buFontTx/>
              <a:buNone/>
            </a:pPr>
            <a:endParaRPr lang="en-US" altLang="en-US" sz="2400" b="1" dirty="0">
              <a:latin typeface="Courier New" panose="02070309020205020404" pitchFamily="49" charset="0"/>
            </a:endParaRPr>
          </a:p>
        </p:txBody>
      </p:sp>
      <p:sp>
        <p:nvSpPr>
          <p:cNvPr id="9318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Writing Text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4579" name="Rectangle 2"/>
          <p:cNvSpPr>
            <a:spLocks noGrp="1" noChangeArrowheads="1"/>
          </p:cNvSpPr>
          <p:nvPr>
            <p:ph type="body" idx="1"/>
          </p:nvPr>
        </p:nvSpPr>
        <p:spPr>
          <a:xfrm>
            <a:off x="457200" y="1265238"/>
            <a:ext cx="8229600" cy="4525962"/>
          </a:xfrm>
        </p:spPr>
        <p:txBody>
          <a:bodyPr/>
          <a:lstStyle/>
          <a:p>
            <a:pPr eaLnBrk="1" hangingPunct="1"/>
            <a:r>
              <a:rPr lang="en-US" altLang="en-US" sz="2400" dirty="0"/>
              <a:t>The C++ input/output library is based on the concept of </a:t>
            </a:r>
            <a:r>
              <a:rPr lang="en-US" altLang="en-US" i="1" dirty="0"/>
              <a:t>streams</a:t>
            </a:r>
            <a:r>
              <a:rPr lang="en-US" altLang="en-US" sz="2400" dirty="0"/>
              <a:t>.</a:t>
            </a:r>
            <a:endParaRPr lang="en-US" altLang="en-US" i="1" dirty="0"/>
          </a:p>
          <a:p>
            <a:pPr eaLnBrk="1" hangingPunct="1"/>
            <a:r>
              <a:rPr lang="en-US" altLang="en-US" sz="2400" dirty="0"/>
              <a:t>An </a:t>
            </a:r>
            <a:r>
              <a:rPr lang="en-US" altLang="en-US" sz="2400" i="1" dirty="0"/>
              <a:t>input stream </a:t>
            </a:r>
            <a:r>
              <a:rPr lang="en-US" altLang="en-US" sz="2400" dirty="0"/>
              <a:t>is a source of data.</a:t>
            </a:r>
          </a:p>
          <a:p>
            <a:pPr eaLnBrk="1" hangingPunct="1"/>
            <a:r>
              <a:rPr lang="en-US" altLang="en-US" sz="2400" dirty="0"/>
              <a:t>An </a:t>
            </a:r>
            <a:r>
              <a:rPr lang="en-US" altLang="en-US" sz="2400" i="1" dirty="0"/>
              <a:t>output stream </a:t>
            </a:r>
            <a:r>
              <a:rPr lang="en-US" altLang="en-US" sz="2400" dirty="0"/>
              <a:t>is a destination for data. </a:t>
            </a:r>
          </a:p>
          <a:p>
            <a:pPr eaLnBrk="1" hangingPunct="1"/>
            <a:r>
              <a:rPr lang="en-US" altLang="en-US" sz="2400" dirty="0"/>
              <a:t>The most common sources and destinations for data are the files on your hard disk.</a:t>
            </a:r>
          </a:p>
          <a:p>
            <a:pPr lvl="1" eaLnBrk="1" hangingPunct="1"/>
            <a:r>
              <a:rPr lang="en-US" altLang="en-US" sz="2000" dirty="0"/>
              <a:t>You need to know how to read/write disk files to work with large amounts of data that are common in business, administrative, graphics, audio, and science/math programs</a:t>
            </a:r>
          </a:p>
        </p:txBody>
      </p:sp>
      <p:sp>
        <p:nvSpPr>
          <p:cNvPr id="24580" name="Text Box 3"/>
          <p:cNvSpPr>
            <a:spLocks noGrp="1" noChangeArrowheads="1"/>
          </p:cNvSpPr>
          <p:nvPr>
            <p:ph type="title"/>
          </p:nvPr>
        </p:nvSpPr>
        <p:spPr>
          <a:noFill/>
        </p:spPr>
        <p:txBody>
          <a:bodyPr/>
          <a:lstStyle/>
          <a:p>
            <a:pPr eaLnBrk="1" hangingPunct="1">
              <a:spcBef>
                <a:spcPct val="50000"/>
              </a:spcBef>
            </a:pPr>
            <a:r>
              <a:rPr lang="en-US" altLang="en-US"/>
              <a:t>Reading and Writing Files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85442" name="Rectangle 2"/>
          <p:cNvSpPr>
            <a:spLocks noGrp="1" noChangeArrowheads="1"/>
          </p:cNvSpPr>
          <p:nvPr>
            <p:ph type="body" idx="1"/>
          </p:nvPr>
        </p:nvSpPr>
        <p:spPr>
          <a:xfrm>
            <a:off x="500063" y="900113"/>
            <a:ext cx="8118475" cy="5313362"/>
          </a:xfrm>
        </p:spPr>
        <p:txBody>
          <a:bodyPr/>
          <a:lstStyle/>
          <a:p>
            <a:pPr marL="609600" indent="-609600"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To control how the output is </a:t>
            </a:r>
            <a:r>
              <a:rPr lang="en-US" altLang="en-US" sz="2400" i="1"/>
              <a:t>formatted</a:t>
            </a:r>
            <a:r>
              <a:rPr lang="en-US" altLang="en-US" sz="2400"/>
              <a:t>,</a:t>
            </a:r>
            <a:br>
              <a:rPr lang="en-US" altLang="en-US" sz="2400"/>
            </a:br>
            <a:r>
              <a:rPr lang="en-US" altLang="en-US" sz="2400"/>
              <a:t>you use </a:t>
            </a:r>
            <a:r>
              <a:rPr lang="en-US" altLang="en-US" sz="2400" i="1"/>
              <a:t>stream manipulators</a:t>
            </a:r>
            <a:r>
              <a:rPr lang="en-US" altLang="en-US" sz="2400"/>
              <a:t>.</a:t>
            </a:r>
          </a:p>
          <a:p>
            <a:pPr marL="609600" indent="-609600" algn="ctr" eaLnBrk="1" hangingPunct="1">
              <a:spcBef>
                <a:spcPct val="0"/>
              </a:spcBef>
              <a:buFontTx/>
              <a:buNone/>
            </a:pPr>
            <a:endParaRPr lang="en-US" altLang="en-US" sz="2400"/>
          </a:p>
          <a:p>
            <a:pPr marL="609600" indent="-609600" algn="ctr" eaLnBrk="1" hangingPunct="1">
              <a:spcBef>
                <a:spcPct val="0"/>
              </a:spcBef>
              <a:buFontTx/>
              <a:buNone/>
            </a:pPr>
            <a:endParaRPr lang="en-US" altLang="en-US" sz="2400"/>
          </a:p>
          <a:p>
            <a:pPr marL="609600" indent="-609600" eaLnBrk="1" hangingPunct="1">
              <a:spcBef>
                <a:spcPct val="0"/>
              </a:spcBef>
              <a:buFontTx/>
              <a:buNone/>
            </a:pPr>
            <a:r>
              <a:rPr lang="en-US" altLang="en-US" sz="2400"/>
              <a:t>A </a:t>
            </a:r>
            <a:r>
              <a:rPr lang="en-US" altLang="en-US" sz="2400" i="1"/>
              <a:t>manipulator</a:t>
            </a:r>
            <a:r>
              <a:rPr lang="en-US" altLang="en-US" sz="2400"/>
              <a:t> is an object that:</a:t>
            </a:r>
            <a:br>
              <a:rPr lang="en-US" altLang="en-US" sz="2400"/>
            </a:br>
            <a:endParaRPr lang="en-US" altLang="en-US" sz="1400"/>
          </a:p>
          <a:p>
            <a:pPr marL="990600" lvl="1" indent="-533400" eaLnBrk="1" hangingPunct="1">
              <a:spcBef>
                <a:spcPct val="0"/>
              </a:spcBef>
            </a:pPr>
            <a:r>
              <a:rPr lang="en-US" altLang="en-US" sz="2400"/>
              <a:t>is sent to a stream using the &gt;&gt; operator.</a:t>
            </a:r>
            <a:br>
              <a:rPr lang="en-US" altLang="en-US" sz="2400"/>
            </a:br>
            <a:endParaRPr lang="en-US" altLang="en-US" sz="1400"/>
          </a:p>
          <a:p>
            <a:pPr marL="990600" lvl="1" indent="-533400" eaLnBrk="1" hangingPunct="1">
              <a:spcBef>
                <a:spcPct val="0"/>
              </a:spcBef>
            </a:pPr>
            <a:r>
              <a:rPr lang="en-US" altLang="en-US" sz="2400"/>
              <a:t>affects the behavior of the stream.</a:t>
            </a:r>
          </a:p>
          <a:p>
            <a:pPr marL="990600" lvl="1" indent="-533400" eaLnBrk="1" hangingPunct="1">
              <a:spcBef>
                <a:spcPct val="0"/>
              </a:spcBef>
            </a:pPr>
            <a:endParaRPr lang="en-US" altLang="en-US" sz="2400"/>
          </a:p>
          <a:p>
            <a:pPr marL="990600" lvl="1" indent="-533400" eaLnBrk="1" hangingPunct="1">
              <a:spcBef>
                <a:spcPct val="0"/>
              </a:spcBef>
              <a:buFontTx/>
              <a:buNone/>
            </a:pPr>
            <a:endParaRPr lang="en-US" altLang="en-US" sz="2400"/>
          </a:p>
        </p:txBody>
      </p:sp>
      <p:sp>
        <p:nvSpPr>
          <p:cNvPr id="9830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a:t>Formatting Output – Manipulators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92610" name="Rectangle 2"/>
          <p:cNvSpPr>
            <a:spLocks noGrp="1" noChangeArrowheads="1"/>
          </p:cNvSpPr>
          <p:nvPr>
            <p:ph type="body" idx="1"/>
          </p:nvPr>
        </p:nvSpPr>
        <p:spPr>
          <a:xfrm>
            <a:off x="500063" y="900113"/>
            <a:ext cx="8118475" cy="5313362"/>
          </a:xfrm>
        </p:spPr>
        <p:txBody>
          <a:bodyPr/>
          <a:lstStyle/>
          <a:p>
            <a:pPr marL="609600" indent="-609600" eaLnBrk="1" hangingPunct="1">
              <a:spcBef>
                <a:spcPct val="0"/>
              </a:spcBef>
              <a:buFontTx/>
              <a:buNone/>
            </a:pPr>
            <a:r>
              <a:rPr lang="en-US" altLang="en-US" sz="2400" dirty="0"/>
              <a:t>Use </a:t>
            </a:r>
            <a:r>
              <a:rPr lang="en-US" altLang="en-US" sz="2400" b="1" dirty="0" err="1">
                <a:latin typeface="Courier New" panose="02070309020205020404" pitchFamily="49" charset="0"/>
              </a:rPr>
              <a:t>setfill</a:t>
            </a:r>
            <a:r>
              <a:rPr lang="en-US" altLang="en-US" sz="2400" dirty="0"/>
              <a:t> when you need to pad numbers with leading zeroes.</a:t>
            </a:r>
          </a:p>
          <a:p>
            <a:pPr marL="609600" indent="-609600" eaLnBrk="1" hangingPunct="1">
              <a:spcBef>
                <a:spcPct val="0"/>
              </a:spcBef>
              <a:buFontTx/>
              <a:buNone/>
            </a:pPr>
            <a:r>
              <a:rPr lang="en-US" altLang="en-US" sz="2400" dirty="0"/>
              <a:t>To set the width in which to display, use </a:t>
            </a:r>
            <a:r>
              <a:rPr lang="en-US" altLang="en-US" sz="2400" b="1" dirty="0" err="1">
                <a:latin typeface="Courier New" panose="02070309020205020404" pitchFamily="49" charset="0"/>
              </a:rPr>
              <a:t>setw</a:t>
            </a:r>
            <a:r>
              <a:rPr lang="en-US" altLang="en-US" sz="2400" b="1" dirty="0">
                <a:latin typeface="Courier New" panose="02070309020205020404" pitchFamily="49" charset="0"/>
              </a:rPr>
              <a:t>:</a:t>
            </a:r>
            <a:r>
              <a:rPr lang="en-US" altLang="en-US" sz="2400" dirty="0"/>
              <a:t>	</a:t>
            </a:r>
          </a:p>
          <a:p>
            <a:pPr marL="609600" indent="-609600" algn="ctr" eaLnBrk="1" hangingPunct="1">
              <a:spcBef>
                <a:spcPct val="0"/>
              </a:spcBef>
              <a:buFontTx/>
              <a:buNone/>
            </a:pPr>
            <a:endParaRPr lang="en-US" altLang="en-US" sz="2400" dirty="0"/>
          </a:p>
          <a:p>
            <a:pPr marL="609600" indent="-609600"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strm</a:t>
            </a:r>
            <a:r>
              <a:rPr lang="en-US" altLang="en-US" sz="2000" b="1" dirty="0">
                <a:latin typeface="Courier New" panose="02070309020205020404" pitchFamily="49" charset="0"/>
              </a:rPr>
              <a:t> &lt;&lt; </a:t>
            </a:r>
            <a:r>
              <a:rPr lang="en-US" altLang="en-US" sz="2000" b="1" dirty="0" err="1">
                <a:latin typeface="Courier New" panose="02070309020205020404" pitchFamily="49" charset="0"/>
              </a:rPr>
              <a:t>setfill</a:t>
            </a:r>
            <a:r>
              <a:rPr lang="en-US" altLang="en-US" sz="2000" b="1" dirty="0">
                <a:latin typeface="Courier New" panose="02070309020205020404" pitchFamily="49" charset="0"/>
              </a:rPr>
              <a:t>('0') &lt;&lt; </a:t>
            </a:r>
            <a:r>
              <a:rPr lang="en-US" altLang="en-US" sz="2000" b="1" dirty="0" err="1">
                <a:latin typeface="Courier New" panose="02070309020205020404" pitchFamily="49" charset="0"/>
              </a:rPr>
              <a:t>setw</a:t>
            </a:r>
            <a:r>
              <a:rPr lang="en-US" altLang="en-US" sz="2000" b="1" dirty="0">
                <a:latin typeface="Courier New" panose="02070309020205020404" pitchFamily="49" charset="0"/>
              </a:rPr>
              <a:t>(2) &lt;&lt; hours &lt;&lt; ":“ &lt;&lt; </a:t>
            </a:r>
            <a:r>
              <a:rPr lang="en-US" altLang="en-US" sz="2000" b="1" dirty="0" err="1">
                <a:latin typeface="Courier New" panose="02070309020205020404" pitchFamily="49" charset="0"/>
              </a:rPr>
              <a:t>setw</a:t>
            </a:r>
            <a:r>
              <a:rPr lang="en-US" altLang="en-US" sz="2000" b="1" dirty="0">
                <a:latin typeface="Courier New" panose="02070309020205020404" pitchFamily="49" charset="0"/>
              </a:rPr>
              <a:t>(2) &lt;&lt; minutes &lt;&lt; </a:t>
            </a:r>
            <a:r>
              <a:rPr lang="en-US" altLang="en-US" sz="2000" b="1" dirty="0" err="1">
                <a:latin typeface="Courier New" panose="02070309020205020404" pitchFamily="49" charset="0"/>
              </a:rPr>
              <a:t>setfill</a:t>
            </a:r>
            <a:r>
              <a:rPr lang="en-US" altLang="en-US" sz="2000" b="1" dirty="0">
                <a:latin typeface="Courier New" panose="02070309020205020404" pitchFamily="49" charset="0"/>
              </a:rPr>
              <a:t>(' ');</a:t>
            </a:r>
          </a:p>
          <a:p>
            <a:pPr marL="609600" indent="-609600" eaLnBrk="1" hangingPunct="1">
              <a:spcBef>
                <a:spcPct val="0"/>
              </a:spcBef>
              <a:buFontTx/>
              <a:buNone/>
            </a:pPr>
            <a:endParaRPr lang="en-US" altLang="en-US" sz="2400" b="1" dirty="0">
              <a:latin typeface="Courier New" panose="02070309020205020404" pitchFamily="49" charset="0"/>
            </a:endParaRPr>
          </a:p>
          <a:p>
            <a:pPr marL="609600" indent="-609600" eaLnBrk="1" hangingPunct="1">
              <a:spcBef>
                <a:spcPct val="0"/>
              </a:spcBef>
              <a:buNone/>
            </a:pPr>
            <a:r>
              <a:rPr lang="en-US" altLang="en-US" sz="2400" dirty="0"/>
              <a:t>That last </a:t>
            </a:r>
            <a:r>
              <a:rPr lang="en-US" altLang="en-US" sz="2400" b="1" dirty="0" err="1">
                <a:latin typeface="Courier New" panose="02070309020205020404" pitchFamily="49" charset="0"/>
              </a:rPr>
              <a:t>setfill</a:t>
            </a:r>
            <a:r>
              <a:rPr lang="en-US" altLang="en-US" sz="2400" b="1" dirty="0">
                <a:latin typeface="Courier New" panose="02070309020205020404" pitchFamily="49" charset="0"/>
              </a:rPr>
              <a:t>(' ')</a:t>
            </a:r>
            <a:r>
              <a:rPr lang="en-US" altLang="en-US" sz="2400" dirty="0"/>
              <a:t> re-sets the fill back to the default space character.</a:t>
            </a:r>
          </a:p>
          <a:p>
            <a:pPr marL="609600" indent="-609600" eaLnBrk="1" hangingPunct="1">
              <a:spcBef>
                <a:spcPct val="0"/>
              </a:spcBef>
              <a:buFontTx/>
              <a:buNone/>
            </a:pPr>
            <a:endParaRPr lang="en-US" altLang="en-US" sz="2400" b="1" dirty="0">
              <a:latin typeface="Courier New" panose="02070309020205020404" pitchFamily="49" charset="0"/>
            </a:endParaRPr>
          </a:p>
          <a:p>
            <a:pPr marL="609600" indent="-609600" algn="ctr" eaLnBrk="1" hangingPunct="1">
              <a:spcBef>
                <a:spcPct val="0"/>
              </a:spcBef>
              <a:buFontTx/>
              <a:buNone/>
            </a:pPr>
            <a:r>
              <a:rPr lang="en-US" altLang="en-US" sz="2400" dirty="0"/>
              <a:t>	</a:t>
            </a:r>
          </a:p>
          <a:p>
            <a:pPr marL="609600" indent="-609600" algn="ctr" eaLnBrk="1" hangingPunct="1">
              <a:spcBef>
                <a:spcPct val="0"/>
              </a:spcBef>
              <a:buFontTx/>
              <a:buNone/>
            </a:pPr>
            <a:endParaRPr lang="en-US" altLang="en-US" sz="2400" dirty="0"/>
          </a:p>
        </p:txBody>
      </p:sp>
      <p:sp>
        <p:nvSpPr>
          <p:cNvPr id="10547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Manipulators to Display a Time such as 09:01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8547" name="Rectangle 2"/>
          <p:cNvSpPr>
            <a:spLocks noGrp="1" noChangeArrowheads="1"/>
          </p:cNvSpPr>
          <p:nvPr>
            <p:ph type="body" idx="1"/>
          </p:nvPr>
        </p:nvSpPr>
        <p:spPr>
          <a:xfrm>
            <a:off x="500063" y="900113"/>
            <a:ext cx="8118475" cy="5313362"/>
          </a:xfrm>
        </p:spPr>
        <p:txBody>
          <a:bodyPr/>
          <a:lstStyle/>
          <a:p>
            <a:pPr marL="609600" indent="-609600" eaLnBrk="1" hangingPunct="1">
              <a:spcBef>
                <a:spcPct val="0"/>
              </a:spcBef>
              <a:buFontTx/>
              <a:buNone/>
            </a:pPr>
            <a:r>
              <a:rPr lang="en-US" altLang="en-US" sz="2400" b="1">
                <a:latin typeface="Courier New" panose="02070309020205020404" pitchFamily="49" charset="0"/>
              </a:rPr>
              <a:t> </a:t>
            </a:r>
          </a:p>
          <a:p>
            <a:pPr marL="609600" indent="-609600" algn="ctr" eaLnBrk="1" hangingPunct="1">
              <a:spcBef>
                <a:spcPct val="0"/>
              </a:spcBef>
              <a:buFontTx/>
              <a:buNone/>
            </a:pPr>
            <a:r>
              <a:rPr lang="en-US" altLang="en-US" sz="2400"/>
              <a:t>	</a:t>
            </a:r>
            <a:endParaRPr lang="en-US" altLang="en-US" sz="2800"/>
          </a:p>
        </p:txBody>
      </p:sp>
      <p:sp>
        <p:nvSpPr>
          <p:cNvPr id="10854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Stream Manipulators: Table 2</a:t>
            </a:r>
          </a:p>
        </p:txBody>
      </p:sp>
      <p:graphicFrame>
        <p:nvGraphicFramePr>
          <p:cNvPr id="2" name="Table 1"/>
          <p:cNvGraphicFramePr>
            <a:graphicFrameLocks noGrp="1"/>
          </p:cNvGraphicFramePr>
          <p:nvPr>
            <p:extLst>
              <p:ext uri="{D42A27DB-BD31-4B8C-83A1-F6EECF244321}">
                <p14:modId xmlns:p14="http://schemas.microsoft.com/office/powerpoint/2010/main" val="532547878"/>
              </p:ext>
            </p:extLst>
          </p:nvPr>
        </p:nvGraphicFramePr>
        <p:xfrm>
          <a:off x="282220" y="900115"/>
          <a:ext cx="8658580" cy="5332465"/>
        </p:xfrm>
        <a:graphic>
          <a:graphicData uri="http://schemas.openxmlformats.org/drawingml/2006/table">
            <a:tbl>
              <a:tblPr/>
              <a:tblGrid>
                <a:gridCol w="1524002">
                  <a:extLst>
                    <a:ext uri="{9D8B030D-6E8A-4147-A177-3AD203B41FA5}">
                      <a16:colId xmlns:a16="http://schemas.microsoft.com/office/drawing/2014/main" val="20000"/>
                    </a:ext>
                  </a:extLst>
                </a:gridCol>
                <a:gridCol w="2805288">
                  <a:extLst>
                    <a:ext uri="{9D8B030D-6E8A-4147-A177-3AD203B41FA5}">
                      <a16:colId xmlns:a16="http://schemas.microsoft.com/office/drawing/2014/main" val="20001"/>
                    </a:ext>
                  </a:extLst>
                </a:gridCol>
                <a:gridCol w="3042357">
                  <a:extLst>
                    <a:ext uri="{9D8B030D-6E8A-4147-A177-3AD203B41FA5}">
                      <a16:colId xmlns:a16="http://schemas.microsoft.com/office/drawing/2014/main" val="20002"/>
                    </a:ext>
                  </a:extLst>
                </a:gridCol>
                <a:gridCol w="1286933">
                  <a:extLst>
                    <a:ext uri="{9D8B030D-6E8A-4147-A177-3AD203B41FA5}">
                      <a16:colId xmlns:a16="http://schemas.microsoft.com/office/drawing/2014/main" val="20003"/>
                    </a:ext>
                  </a:extLst>
                </a:gridCol>
              </a:tblGrid>
              <a:tr h="234494">
                <a:tc>
                  <a:txBody>
                    <a:bodyPr/>
                    <a:lstStyle/>
                    <a:p>
                      <a:pPr algn="ctr"/>
                      <a:r>
                        <a:rPr lang="en-US" sz="1400" b="0" i="0" dirty="0">
                          <a:solidFill>
                            <a:srgbClr val="006CB7"/>
                          </a:solidFill>
                          <a:effectLst/>
                          <a:latin typeface="+mn-lt"/>
                        </a:rPr>
                        <a:t>Manipulator</a:t>
                      </a:r>
                    </a:p>
                  </a:txBody>
                  <a:tcPr marL="29320" marR="34206" marT="29320" marB="34206" anchor="ctr">
                    <a:lnL>
                      <a:noFill/>
                    </a:lnL>
                    <a:lnR>
                      <a:noFill/>
                    </a:lnR>
                    <a:lnT>
                      <a:noFill/>
                    </a:lnT>
                    <a:lnB>
                      <a:noFill/>
                    </a:lnB>
                    <a:solidFill>
                      <a:srgbClr val="E1E7F5"/>
                    </a:solidFill>
                  </a:tcPr>
                </a:tc>
                <a:tc>
                  <a:txBody>
                    <a:bodyPr/>
                    <a:lstStyle/>
                    <a:p>
                      <a:pPr algn="ctr"/>
                      <a:r>
                        <a:rPr lang="en-US" sz="1400" b="0" i="0" dirty="0">
                          <a:solidFill>
                            <a:srgbClr val="006CB7"/>
                          </a:solidFill>
                          <a:effectLst/>
                          <a:latin typeface="+mn-lt"/>
                        </a:rPr>
                        <a:t>Purpose</a:t>
                      </a:r>
                    </a:p>
                  </a:txBody>
                  <a:tcPr marL="29320" marR="34206" marT="29320" marB="34206" anchor="ctr">
                    <a:lnL>
                      <a:noFill/>
                    </a:lnL>
                    <a:lnR>
                      <a:noFill/>
                    </a:lnR>
                    <a:lnT>
                      <a:noFill/>
                    </a:lnT>
                    <a:lnB>
                      <a:noFill/>
                    </a:lnB>
                    <a:solidFill>
                      <a:srgbClr val="E1E7F5"/>
                    </a:solidFill>
                  </a:tcPr>
                </a:tc>
                <a:tc>
                  <a:txBody>
                    <a:bodyPr/>
                    <a:lstStyle/>
                    <a:p>
                      <a:pPr algn="ctr"/>
                      <a:r>
                        <a:rPr lang="en-US" sz="1400" b="0" i="0" dirty="0">
                          <a:solidFill>
                            <a:srgbClr val="006CB7"/>
                          </a:solidFill>
                          <a:effectLst/>
                          <a:latin typeface="+mn-lt"/>
                        </a:rPr>
                        <a:t>Example</a:t>
                      </a:r>
                    </a:p>
                  </a:txBody>
                  <a:tcPr marL="29320" marR="34206" marT="29320" marB="34206" anchor="ctr">
                    <a:lnL>
                      <a:noFill/>
                    </a:lnL>
                    <a:lnR>
                      <a:noFill/>
                    </a:lnR>
                    <a:lnT>
                      <a:noFill/>
                    </a:lnT>
                    <a:lnB>
                      <a:noFill/>
                    </a:lnB>
                    <a:solidFill>
                      <a:srgbClr val="E1E7F5"/>
                    </a:solidFill>
                  </a:tcPr>
                </a:tc>
                <a:tc>
                  <a:txBody>
                    <a:bodyPr/>
                    <a:lstStyle/>
                    <a:p>
                      <a:pPr algn="ctr"/>
                      <a:r>
                        <a:rPr lang="en-US" sz="1400" b="0" i="0" dirty="0">
                          <a:solidFill>
                            <a:srgbClr val="006CB7"/>
                          </a:solidFill>
                          <a:effectLst/>
                          <a:latin typeface="+mn-lt"/>
                        </a:rPr>
                        <a:t>Output</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0"/>
                  </a:ext>
                </a:extLst>
              </a:tr>
              <a:tr h="880754">
                <a:tc>
                  <a:txBody>
                    <a:bodyPr/>
                    <a:lstStyle/>
                    <a:p>
                      <a:pPr algn="ctr"/>
                      <a:r>
                        <a:rPr lang="en-US" sz="1600" b="1" i="0" dirty="0" err="1">
                          <a:solidFill>
                            <a:srgbClr val="000000"/>
                          </a:solidFill>
                          <a:effectLst/>
                          <a:latin typeface="Courier New" panose="02070309020205020404" pitchFamily="49" charset="0"/>
                          <a:cs typeface="Courier New" panose="02070309020205020404" pitchFamily="49" charset="0"/>
                        </a:rPr>
                        <a:t>setw</a:t>
                      </a:r>
                      <a:endParaRPr lang="en-US" sz="1600" b="1" i="0" dirty="0">
                        <a:solidFill>
                          <a:srgbClr val="000000"/>
                        </a:solidFill>
                        <a:effectLst/>
                        <a:latin typeface="Courier New" panose="02070309020205020404" pitchFamily="49" charset="0"/>
                        <a:cs typeface="Courier New" panose="02070309020205020404" pitchFamily="49" charset="0"/>
                      </a:endParaRPr>
                    </a:p>
                  </a:txBody>
                  <a:tcPr marL="29320" marR="34206" marT="29320" marB="34206" anchor="ctr">
                    <a:lnL>
                      <a:noFill/>
                    </a:lnL>
                    <a:lnR>
                      <a:noFill/>
                    </a:lnR>
                    <a:lnT>
                      <a:noFill/>
                    </a:lnT>
                    <a:lnB>
                      <a:noFill/>
                    </a:lnB>
                    <a:solidFill>
                      <a:srgbClr val="E1E7F5"/>
                    </a:solidFill>
                  </a:tcPr>
                </a:tc>
                <a:tc>
                  <a:txBody>
                    <a:bodyPr/>
                    <a:lstStyle/>
                    <a:p>
                      <a:pPr algn="l"/>
                      <a:r>
                        <a:rPr lang="en-US" sz="1600" b="0" i="0" dirty="0">
                          <a:solidFill>
                            <a:srgbClr val="000000"/>
                          </a:solidFill>
                          <a:effectLst/>
                          <a:latin typeface="+mn-lt"/>
                        </a:rPr>
                        <a:t>Sets the field width of the next item only.</a:t>
                      </a:r>
                    </a:p>
                  </a:txBody>
                  <a:tcPr marL="29320" marR="34206" marT="29320" marB="34206" anchor="ctr">
                    <a:lnL>
                      <a:noFill/>
                    </a:lnL>
                    <a:lnR>
                      <a:noFill/>
                    </a:lnR>
                    <a:lnT>
                      <a:noFill/>
                    </a:lnT>
                    <a:lnB>
                      <a:noFill/>
                    </a:lnB>
                    <a:solidFill>
                      <a:srgbClr val="E1E7F5"/>
                    </a:solidFill>
                  </a:tcPr>
                </a:tc>
                <a:tc>
                  <a:txBody>
                    <a:bodyPr/>
                    <a:lstStyle/>
                    <a:p>
                      <a:r>
                        <a:rPr lang="en-US" sz="1400" b="1" dirty="0" err="1">
                          <a:effectLst/>
                          <a:latin typeface="Courier New" panose="02070309020205020404" pitchFamily="49" charset="0"/>
                          <a:cs typeface="Courier New" panose="02070309020205020404" pitchFamily="49" charset="0"/>
                        </a:rPr>
                        <a:t>out_file</a:t>
                      </a:r>
                      <a:r>
                        <a:rPr lang="en-US" sz="1400" b="1" dirty="0">
                          <a:effectLst/>
                          <a:latin typeface="Courier New" panose="02070309020205020404" pitchFamily="49" charset="0"/>
                          <a:cs typeface="Courier New" panose="02070309020205020404" pitchFamily="49" charset="0"/>
                        </a:rPr>
                        <a:t> &lt;&lt; </a:t>
                      </a:r>
                      <a:r>
                        <a:rPr lang="en-US" sz="1400" b="1" dirty="0" err="1">
                          <a:effectLst/>
                          <a:latin typeface="Courier New" panose="02070309020205020404" pitchFamily="49" charset="0"/>
                          <a:cs typeface="Courier New" panose="02070309020205020404" pitchFamily="49" charset="0"/>
                        </a:rPr>
                        <a:t>setw</a:t>
                      </a:r>
                      <a:r>
                        <a:rPr lang="en-US" sz="1400" b="1" dirty="0">
                          <a:effectLst/>
                          <a:latin typeface="Courier New" panose="02070309020205020404" pitchFamily="49" charset="0"/>
                          <a:cs typeface="Courier New" panose="02070309020205020404" pitchFamily="49" charset="0"/>
                        </a:rPr>
                        <a:t>(6) &lt;&lt; 123 &lt;&lt; </a:t>
                      </a:r>
                      <a:r>
                        <a:rPr lang="en-US" sz="1400" b="1" dirty="0" err="1">
                          <a:effectLst/>
                          <a:latin typeface="Courier New" panose="02070309020205020404" pitchFamily="49" charset="0"/>
                          <a:cs typeface="Courier New" panose="02070309020205020404" pitchFamily="49" charset="0"/>
                        </a:rPr>
                        <a:t>endl</a:t>
                      </a:r>
                      <a:r>
                        <a:rPr lang="en-US" sz="1400" b="1" dirty="0">
                          <a:effectLst/>
                          <a:latin typeface="Courier New" panose="02070309020205020404" pitchFamily="49" charset="0"/>
                          <a:cs typeface="Courier New" panose="02070309020205020404" pitchFamily="49" charset="0"/>
                        </a:rPr>
                        <a:t> &lt;&lt; 123 &lt;&lt; </a:t>
                      </a:r>
                      <a:r>
                        <a:rPr lang="en-US" sz="1400" b="1" dirty="0" err="1">
                          <a:effectLst/>
                          <a:latin typeface="Courier New" panose="02070309020205020404" pitchFamily="49" charset="0"/>
                          <a:cs typeface="Courier New" panose="02070309020205020404" pitchFamily="49" charset="0"/>
                        </a:rPr>
                        <a:t>endl</a:t>
                      </a:r>
                      <a:r>
                        <a:rPr lang="en-US" sz="1400" b="1" dirty="0">
                          <a:effectLst/>
                          <a:latin typeface="Courier New" panose="02070309020205020404" pitchFamily="49" charset="0"/>
                          <a:cs typeface="Courier New" panose="02070309020205020404" pitchFamily="49" charset="0"/>
                        </a:rPr>
                        <a:t> &lt;&lt; </a:t>
                      </a:r>
                      <a:r>
                        <a:rPr lang="en-US" sz="1400" b="1" dirty="0" err="1">
                          <a:effectLst/>
                          <a:latin typeface="Courier New" panose="02070309020205020404" pitchFamily="49" charset="0"/>
                          <a:cs typeface="Courier New" panose="02070309020205020404" pitchFamily="49" charset="0"/>
                        </a:rPr>
                        <a:t>setw</a:t>
                      </a:r>
                      <a:r>
                        <a:rPr lang="en-US" sz="1400" b="1" dirty="0">
                          <a:effectLst/>
                          <a:latin typeface="Courier New" panose="02070309020205020404" pitchFamily="49" charset="0"/>
                          <a:cs typeface="Courier New" panose="02070309020205020404" pitchFamily="49" charset="0"/>
                        </a:rPr>
                        <a:t>(6) &lt;&lt; 12345678;</a:t>
                      </a:r>
                    </a:p>
                  </a:txBody>
                  <a:tcPr marL="29320" marR="34206" marT="29320" marB="34206" anchor="ctr">
                    <a:lnL>
                      <a:noFill/>
                    </a:lnL>
                    <a:lnR>
                      <a:noFill/>
                    </a:lnR>
                    <a:lnT>
                      <a:noFill/>
                    </a:lnT>
                    <a:lnB>
                      <a:noFill/>
                    </a:lnB>
                    <a:solidFill>
                      <a:srgbClr val="E1E7F5"/>
                    </a:solidFill>
                  </a:tcPr>
                </a:tc>
                <a:tc>
                  <a:txBody>
                    <a:bodyPr/>
                    <a:lstStyle/>
                    <a:p>
                      <a:pPr algn="l"/>
                      <a:r>
                        <a:rPr lang="en-US" sz="1600" b="1" dirty="0">
                          <a:effectLst/>
                          <a:latin typeface="Courier New" panose="02070309020205020404" pitchFamily="49" charset="0"/>
                          <a:cs typeface="Courier New" panose="02070309020205020404" pitchFamily="49" charset="0"/>
                        </a:rPr>
                        <a:t>   123</a:t>
                      </a:r>
                    </a:p>
                    <a:p>
                      <a:pPr algn="l"/>
                      <a:r>
                        <a:rPr lang="en-US" sz="1600" b="1" dirty="0">
                          <a:effectLst/>
                          <a:latin typeface="Courier New" panose="02070309020205020404" pitchFamily="49" charset="0"/>
                          <a:cs typeface="Courier New" panose="02070309020205020404" pitchFamily="49" charset="0"/>
                        </a:rPr>
                        <a:t>123</a:t>
                      </a:r>
                    </a:p>
                    <a:p>
                      <a:pPr algn="l"/>
                      <a:r>
                        <a:rPr lang="en-US" sz="1600" b="1" dirty="0">
                          <a:effectLst/>
                          <a:latin typeface="Courier New" panose="02070309020205020404" pitchFamily="49" charset="0"/>
                          <a:cs typeface="Courier New" panose="02070309020205020404" pitchFamily="49" charset="0"/>
                        </a:rPr>
                        <a:t>12345678</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1"/>
                  </a:ext>
                </a:extLst>
              </a:tr>
              <a:tr h="1042319">
                <a:tc>
                  <a:txBody>
                    <a:bodyPr/>
                    <a:lstStyle/>
                    <a:p>
                      <a:pPr algn="ctr"/>
                      <a:r>
                        <a:rPr lang="en-US" sz="1600" b="1" i="0" dirty="0" err="1">
                          <a:solidFill>
                            <a:srgbClr val="000000"/>
                          </a:solidFill>
                          <a:effectLst/>
                          <a:latin typeface="Courier New" panose="02070309020205020404" pitchFamily="49" charset="0"/>
                          <a:cs typeface="Courier New" panose="02070309020205020404" pitchFamily="49" charset="0"/>
                        </a:rPr>
                        <a:t>setfill</a:t>
                      </a:r>
                      <a:endParaRPr lang="en-US" sz="1600" b="1" i="0" dirty="0">
                        <a:solidFill>
                          <a:srgbClr val="000000"/>
                        </a:solidFill>
                        <a:effectLst/>
                        <a:latin typeface="Courier New" panose="02070309020205020404" pitchFamily="49" charset="0"/>
                        <a:cs typeface="Courier New" panose="02070309020205020404" pitchFamily="49" charset="0"/>
                      </a:endParaRPr>
                    </a:p>
                  </a:txBody>
                  <a:tcPr marL="29320" marR="34206" marT="29320" marB="34206" anchor="ctr">
                    <a:lnL>
                      <a:noFill/>
                    </a:lnL>
                    <a:lnR>
                      <a:noFill/>
                    </a:lnR>
                    <a:lnT>
                      <a:noFill/>
                    </a:lnT>
                    <a:lnB>
                      <a:noFill/>
                    </a:lnB>
                    <a:solidFill>
                      <a:srgbClr val="E1E7F5"/>
                    </a:solidFill>
                  </a:tcPr>
                </a:tc>
                <a:tc>
                  <a:txBody>
                    <a:bodyPr/>
                    <a:lstStyle/>
                    <a:p>
                      <a:pPr algn="l"/>
                      <a:r>
                        <a:rPr lang="en-US" sz="1600" b="0" i="0" dirty="0">
                          <a:solidFill>
                            <a:srgbClr val="000000"/>
                          </a:solidFill>
                          <a:effectLst/>
                          <a:latin typeface="+mn-lt"/>
                        </a:rPr>
                        <a:t>Sets the fill character for padding a field. (default is a space.)</a:t>
                      </a:r>
                    </a:p>
                  </a:txBody>
                  <a:tcPr marL="29320" marR="34206" marT="29320" marB="34206" anchor="ctr">
                    <a:lnL>
                      <a:noFill/>
                    </a:lnL>
                    <a:lnR>
                      <a:noFill/>
                    </a:lnR>
                    <a:lnT>
                      <a:noFill/>
                    </a:lnT>
                    <a:lnB>
                      <a:noFill/>
                    </a:lnB>
                    <a:solidFill>
                      <a:srgbClr val="E1E7F5"/>
                    </a:solidFill>
                  </a:tcPr>
                </a:tc>
                <a:tc>
                  <a:txBody>
                    <a:bodyPr/>
                    <a:lstStyle/>
                    <a:p>
                      <a:r>
                        <a:rPr lang="en-US" sz="1400" b="1" dirty="0" err="1">
                          <a:effectLst/>
                          <a:latin typeface="Courier New" panose="02070309020205020404" pitchFamily="49" charset="0"/>
                          <a:cs typeface="Courier New" panose="02070309020205020404" pitchFamily="49" charset="0"/>
                        </a:rPr>
                        <a:t>out_file</a:t>
                      </a:r>
                      <a:r>
                        <a:rPr lang="en-US" sz="1400" b="1" dirty="0">
                          <a:effectLst/>
                          <a:latin typeface="Courier New" panose="02070309020205020404" pitchFamily="49" charset="0"/>
                          <a:cs typeface="Courier New" panose="02070309020205020404" pitchFamily="49" charset="0"/>
                        </a:rPr>
                        <a:t> &lt;&lt; </a:t>
                      </a:r>
                      <a:r>
                        <a:rPr lang="en-US" sz="1400" b="1" dirty="0" err="1">
                          <a:effectLst/>
                          <a:latin typeface="Courier New" panose="02070309020205020404" pitchFamily="49" charset="0"/>
                          <a:cs typeface="Courier New" panose="02070309020205020404" pitchFamily="49" charset="0"/>
                        </a:rPr>
                        <a:t>setfill</a:t>
                      </a:r>
                      <a:r>
                        <a:rPr lang="en-US" sz="1400" b="1" dirty="0">
                          <a:effectLst/>
                          <a:latin typeface="Courier New" panose="02070309020205020404" pitchFamily="49" charset="0"/>
                          <a:cs typeface="Courier New" panose="02070309020205020404" pitchFamily="49" charset="0"/>
                        </a:rPr>
                        <a:t>('0') &lt;&lt; </a:t>
                      </a:r>
                      <a:r>
                        <a:rPr lang="en-US" sz="1400" b="1" dirty="0" err="1">
                          <a:effectLst/>
                          <a:latin typeface="Courier New" panose="02070309020205020404" pitchFamily="49" charset="0"/>
                          <a:cs typeface="Courier New" panose="02070309020205020404" pitchFamily="49" charset="0"/>
                        </a:rPr>
                        <a:t>setw</a:t>
                      </a:r>
                      <a:r>
                        <a:rPr lang="en-US" sz="1400" b="1" dirty="0">
                          <a:effectLst/>
                          <a:latin typeface="Courier New" panose="02070309020205020404" pitchFamily="49" charset="0"/>
                          <a:cs typeface="Courier New" panose="02070309020205020404" pitchFamily="49" charset="0"/>
                        </a:rPr>
                        <a:t>(6) &lt;&lt; 123;</a:t>
                      </a:r>
                    </a:p>
                  </a:txBody>
                  <a:tcPr marL="29320" marR="34206" marT="29320" marB="34206" anchor="ctr">
                    <a:lnL>
                      <a:noFill/>
                    </a:lnL>
                    <a:lnR>
                      <a:noFill/>
                    </a:lnR>
                    <a:lnT>
                      <a:noFill/>
                    </a:lnT>
                    <a:lnB>
                      <a:noFill/>
                    </a:lnB>
                    <a:solidFill>
                      <a:srgbClr val="E1E7F5"/>
                    </a:solidFill>
                  </a:tcPr>
                </a:tc>
                <a:tc>
                  <a:txBody>
                    <a:bodyPr/>
                    <a:lstStyle/>
                    <a:p>
                      <a:pPr algn="l"/>
                      <a:r>
                        <a:rPr lang="en-US" sz="1600" b="1" dirty="0">
                          <a:effectLst/>
                          <a:latin typeface="Courier New" panose="02070309020205020404" pitchFamily="49" charset="0"/>
                          <a:cs typeface="Courier New" panose="02070309020205020404" pitchFamily="49" charset="0"/>
                        </a:rPr>
                        <a:t>000123</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2"/>
                  </a:ext>
                </a:extLst>
              </a:tr>
              <a:tr h="396058">
                <a:tc>
                  <a:txBody>
                    <a:bodyPr/>
                    <a:lstStyle/>
                    <a:p>
                      <a:pPr algn="ctr"/>
                      <a:r>
                        <a:rPr lang="en-US" sz="1600" b="1" i="0" dirty="0">
                          <a:solidFill>
                            <a:srgbClr val="000000"/>
                          </a:solidFill>
                          <a:effectLst/>
                          <a:latin typeface="Courier New" panose="02070309020205020404" pitchFamily="49" charset="0"/>
                          <a:cs typeface="Courier New" panose="02070309020205020404" pitchFamily="49" charset="0"/>
                        </a:rPr>
                        <a:t>left</a:t>
                      </a:r>
                    </a:p>
                  </a:txBody>
                  <a:tcPr marL="29320" marR="34206" marT="29320" marB="34206" anchor="ctr">
                    <a:lnL>
                      <a:noFill/>
                    </a:lnL>
                    <a:lnR>
                      <a:noFill/>
                    </a:lnR>
                    <a:lnT>
                      <a:noFill/>
                    </a:lnT>
                    <a:lnB>
                      <a:noFill/>
                    </a:lnB>
                    <a:solidFill>
                      <a:srgbClr val="E1E7F5"/>
                    </a:solidFill>
                  </a:tcPr>
                </a:tc>
                <a:tc>
                  <a:txBody>
                    <a:bodyPr/>
                    <a:lstStyle/>
                    <a:p>
                      <a:pPr algn="l"/>
                      <a:r>
                        <a:rPr lang="en-US" sz="1600" b="0" i="0" dirty="0">
                          <a:solidFill>
                            <a:srgbClr val="000000"/>
                          </a:solidFill>
                          <a:effectLst/>
                          <a:latin typeface="+mn-lt"/>
                        </a:rPr>
                        <a:t>Selects left alignment.</a:t>
                      </a:r>
                    </a:p>
                  </a:txBody>
                  <a:tcPr marL="29320" marR="34206" marT="29320" marB="34206" anchor="ctr">
                    <a:lnL>
                      <a:noFill/>
                    </a:lnL>
                    <a:lnR>
                      <a:noFill/>
                    </a:lnR>
                    <a:lnT>
                      <a:noFill/>
                    </a:lnT>
                    <a:lnB>
                      <a:noFill/>
                    </a:lnB>
                    <a:solidFill>
                      <a:srgbClr val="E1E7F5"/>
                    </a:solidFill>
                  </a:tcPr>
                </a:tc>
                <a:tc>
                  <a:txBody>
                    <a:bodyPr/>
                    <a:lstStyle/>
                    <a:p>
                      <a:r>
                        <a:rPr lang="en-US" sz="1400" b="1" dirty="0" err="1">
                          <a:effectLst/>
                          <a:latin typeface="Courier New" panose="02070309020205020404" pitchFamily="49" charset="0"/>
                          <a:cs typeface="Courier New" panose="02070309020205020404" pitchFamily="49" charset="0"/>
                        </a:rPr>
                        <a:t>out_file</a:t>
                      </a:r>
                      <a:r>
                        <a:rPr lang="en-US" sz="1400" b="1" dirty="0">
                          <a:effectLst/>
                          <a:latin typeface="Courier New" panose="02070309020205020404" pitchFamily="49" charset="0"/>
                          <a:cs typeface="Courier New" panose="02070309020205020404" pitchFamily="49" charset="0"/>
                        </a:rPr>
                        <a:t> &lt;&lt; left &lt;&lt; </a:t>
                      </a:r>
                      <a:r>
                        <a:rPr lang="en-US" sz="1400" b="1" dirty="0" err="1">
                          <a:effectLst/>
                          <a:latin typeface="Courier New" panose="02070309020205020404" pitchFamily="49" charset="0"/>
                          <a:cs typeface="Courier New" panose="02070309020205020404" pitchFamily="49" charset="0"/>
                        </a:rPr>
                        <a:t>setw</a:t>
                      </a:r>
                      <a:r>
                        <a:rPr lang="en-US" sz="1400" b="1" dirty="0">
                          <a:effectLst/>
                          <a:latin typeface="Courier New" panose="02070309020205020404" pitchFamily="49" charset="0"/>
                          <a:cs typeface="Courier New" panose="02070309020205020404" pitchFamily="49" charset="0"/>
                        </a:rPr>
                        <a:t>(6) &lt;&lt; 123;</a:t>
                      </a:r>
                    </a:p>
                  </a:txBody>
                  <a:tcPr marL="29320" marR="34206" marT="29320" marB="34206" anchor="ctr">
                    <a:lnL>
                      <a:noFill/>
                    </a:lnL>
                    <a:lnR>
                      <a:noFill/>
                    </a:lnR>
                    <a:lnT>
                      <a:noFill/>
                    </a:lnT>
                    <a:lnB>
                      <a:noFill/>
                    </a:lnB>
                    <a:solidFill>
                      <a:srgbClr val="E1E7F5"/>
                    </a:solidFill>
                  </a:tcPr>
                </a:tc>
                <a:tc>
                  <a:txBody>
                    <a:bodyPr/>
                    <a:lstStyle/>
                    <a:p>
                      <a:pPr algn="l"/>
                      <a:r>
                        <a:rPr lang="en-US" sz="1600" b="1" dirty="0">
                          <a:effectLst/>
                          <a:latin typeface="Courier New" panose="02070309020205020404" pitchFamily="49" charset="0"/>
                          <a:cs typeface="Courier New" panose="02070309020205020404" pitchFamily="49" charset="0"/>
                        </a:rPr>
                        <a:t>123</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3"/>
                  </a:ext>
                </a:extLst>
              </a:tr>
              <a:tr h="557623">
                <a:tc>
                  <a:txBody>
                    <a:bodyPr/>
                    <a:lstStyle/>
                    <a:p>
                      <a:pPr algn="ctr"/>
                      <a:r>
                        <a:rPr lang="en-US" sz="1600" b="1" i="0" dirty="0">
                          <a:solidFill>
                            <a:srgbClr val="000000"/>
                          </a:solidFill>
                          <a:effectLst/>
                          <a:latin typeface="Courier New" panose="02070309020205020404" pitchFamily="49" charset="0"/>
                          <a:cs typeface="Courier New" panose="02070309020205020404" pitchFamily="49" charset="0"/>
                        </a:rPr>
                        <a:t>right</a:t>
                      </a:r>
                    </a:p>
                  </a:txBody>
                  <a:tcPr marL="29320" marR="34206" marT="29320" marB="34206" anchor="ctr">
                    <a:lnL>
                      <a:noFill/>
                    </a:lnL>
                    <a:lnR>
                      <a:noFill/>
                    </a:lnR>
                    <a:lnT>
                      <a:noFill/>
                    </a:lnT>
                    <a:lnB>
                      <a:noFill/>
                    </a:lnB>
                    <a:solidFill>
                      <a:srgbClr val="E1E7F5"/>
                    </a:solidFill>
                  </a:tcPr>
                </a:tc>
                <a:tc>
                  <a:txBody>
                    <a:bodyPr/>
                    <a:lstStyle/>
                    <a:p>
                      <a:pPr algn="l"/>
                      <a:r>
                        <a:rPr lang="en-US" sz="1600" b="0" i="0" dirty="0">
                          <a:solidFill>
                            <a:srgbClr val="000000"/>
                          </a:solidFill>
                          <a:effectLst/>
                          <a:latin typeface="+mn-lt"/>
                        </a:rPr>
                        <a:t>Selects right alignment (default).</a:t>
                      </a:r>
                    </a:p>
                  </a:txBody>
                  <a:tcPr marL="29320" marR="34206" marT="29320" marB="34206" anchor="ctr">
                    <a:lnL>
                      <a:noFill/>
                    </a:lnL>
                    <a:lnR>
                      <a:noFill/>
                    </a:lnR>
                    <a:lnT>
                      <a:noFill/>
                    </a:lnT>
                    <a:lnB>
                      <a:noFill/>
                    </a:lnB>
                    <a:solidFill>
                      <a:srgbClr val="E1E7F5"/>
                    </a:solidFill>
                  </a:tcPr>
                </a:tc>
                <a:tc>
                  <a:txBody>
                    <a:bodyPr/>
                    <a:lstStyle/>
                    <a:p>
                      <a:r>
                        <a:rPr lang="en-US" sz="1400" b="1" dirty="0" err="1">
                          <a:effectLst/>
                          <a:latin typeface="Courier New" panose="02070309020205020404" pitchFamily="49" charset="0"/>
                          <a:cs typeface="Courier New" panose="02070309020205020404" pitchFamily="49" charset="0"/>
                        </a:rPr>
                        <a:t>out_file</a:t>
                      </a:r>
                      <a:r>
                        <a:rPr lang="en-US" sz="1400" b="1" dirty="0">
                          <a:effectLst/>
                          <a:latin typeface="Courier New" panose="02070309020205020404" pitchFamily="49" charset="0"/>
                          <a:cs typeface="Courier New" panose="02070309020205020404" pitchFamily="49" charset="0"/>
                        </a:rPr>
                        <a:t> &lt;&lt; right &lt;&lt; </a:t>
                      </a:r>
                      <a:r>
                        <a:rPr lang="en-US" sz="1400" b="1" dirty="0" err="1">
                          <a:effectLst/>
                          <a:latin typeface="Courier New" panose="02070309020205020404" pitchFamily="49" charset="0"/>
                          <a:cs typeface="Courier New" panose="02070309020205020404" pitchFamily="49" charset="0"/>
                        </a:rPr>
                        <a:t>setw</a:t>
                      </a:r>
                      <a:r>
                        <a:rPr lang="en-US" sz="1400" b="1" dirty="0">
                          <a:effectLst/>
                          <a:latin typeface="Courier New" panose="02070309020205020404" pitchFamily="49" charset="0"/>
                          <a:cs typeface="Courier New" panose="02070309020205020404" pitchFamily="49" charset="0"/>
                        </a:rPr>
                        <a:t>(6) &lt;&lt; 123;</a:t>
                      </a:r>
                    </a:p>
                  </a:txBody>
                  <a:tcPr marL="29320" marR="34206" marT="29320" marB="34206" anchor="ctr">
                    <a:lnL>
                      <a:noFill/>
                    </a:lnL>
                    <a:lnR>
                      <a:noFill/>
                    </a:lnR>
                    <a:lnT>
                      <a:noFill/>
                    </a:lnT>
                    <a:lnB>
                      <a:noFill/>
                    </a:lnB>
                    <a:solidFill>
                      <a:srgbClr val="E1E7F5"/>
                    </a:solidFill>
                  </a:tcPr>
                </a:tc>
                <a:tc>
                  <a:txBody>
                    <a:bodyPr/>
                    <a:lstStyle/>
                    <a:p>
                      <a:pPr algn="l"/>
                      <a:r>
                        <a:rPr lang="en-US" sz="1600" b="1" dirty="0">
                          <a:effectLst/>
                          <a:latin typeface="Courier New" panose="02070309020205020404" pitchFamily="49" charset="0"/>
                          <a:cs typeface="Courier New" panose="02070309020205020404" pitchFamily="49" charset="0"/>
                        </a:rPr>
                        <a:t>   123</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4"/>
                  </a:ext>
                </a:extLst>
              </a:tr>
              <a:tr h="719189">
                <a:tc>
                  <a:txBody>
                    <a:bodyPr/>
                    <a:lstStyle/>
                    <a:p>
                      <a:pPr algn="ctr"/>
                      <a:r>
                        <a:rPr lang="en-US" sz="1600" b="1" i="0" dirty="0">
                          <a:solidFill>
                            <a:srgbClr val="000000"/>
                          </a:solidFill>
                          <a:effectLst/>
                          <a:latin typeface="Courier New" panose="02070309020205020404" pitchFamily="49" charset="0"/>
                          <a:cs typeface="Courier New" panose="02070309020205020404" pitchFamily="49" charset="0"/>
                        </a:rPr>
                        <a:t>fixed</a:t>
                      </a:r>
                    </a:p>
                  </a:txBody>
                  <a:tcPr marL="29320" marR="34206" marT="29320" marB="34206" anchor="ctr">
                    <a:lnL>
                      <a:noFill/>
                    </a:lnL>
                    <a:lnR>
                      <a:noFill/>
                    </a:lnR>
                    <a:lnT>
                      <a:noFill/>
                    </a:lnT>
                    <a:lnB>
                      <a:noFill/>
                    </a:lnB>
                    <a:solidFill>
                      <a:srgbClr val="E1E7F5"/>
                    </a:solidFill>
                  </a:tcPr>
                </a:tc>
                <a:tc>
                  <a:txBody>
                    <a:bodyPr/>
                    <a:lstStyle/>
                    <a:p>
                      <a:pPr algn="l"/>
                      <a:r>
                        <a:rPr lang="en-US" sz="1600" b="0" i="0" dirty="0">
                          <a:solidFill>
                            <a:srgbClr val="000000"/>
                          </a:solidFill>
                          <a:effectLst/>
                          <a:latin typeface="+mn-lt"/>
                        </a:rPr>
                        <a:t>Selects fixed format for floating-point numbers.</a:t>
                      </a:r>
                    </a:p>
                  </a:txBody>
                  <a:tcPr marL="29320" marR="34206" marT="29320" marB="34206" anchor="ctr">
                    <a:lnL>
                      <a:noFill/>
                    </a:lnL>
                    <a:lnR>
                      <a:noFill/>
                    </a:lnR>
                    <a:lnT>
                      <a:noFill/>
                    </a:lnT>
                    <a:lnB>
                      <a:noFill/>
                    </a:lnB>
                    <a:solidFill>
                      <a:srgbClr val="E1E7F5"/>
                    </a:solidFill>
                  </a:tcPr>
                </a:tc>
                <a:tc>
                  <a:txBody>
                    <a:bodyPr/>
                    <a:lstStyle/>
                    <a:p>
                      <a:r>
                        <a:rPr lang="en-US" sz="1400" b="1" dirty="0">
                          <a:effectLst/>
                          <a:latin typeface="Courier New" panose="02070309020205020404" pitchFamily="49" charset="0"/>
                          <a:cs typeface="Courier New" panose="02070309020205020404" pitchFamily="49" charset="0"/>
                        </a:rPr>
                        <a:t>double x = 123.4567; </a:t>
                      </a:r>
                      <a:r>
                        <a:rPr lang="en-US" sz="1400" b="1" dirty="0" err="1">
                          <a:effectLst/>
                          <a:latin typeface="Courier New" panose="02070309020205020404" pitchFamily="49" charset="0"/>
                          <a:cs typeface="Courier New" panose="02070309020205020404" pitchFamily="49" charset="0"/>
                        </a:rPr>
                        <a:t>out_file</a:t>
                      </a:r>
                      <a:r>
                        <a:rPr lang="en-US" sz="1400" b="1" dirty="0">
                          <a:effectLst/>
                          <a:latin typeface="Courier New" panose="02070309020205020404" pitchFamily="49" charset="0"/>
                          <a:cs typeface="Courier New" panose="02070309020205020404" pitchFamily="49" charset="0"/>
                        </a:rPr>
                        <a:t> &lt;&lt; x &lt;&lt; </a:t>
                      </a:r>
                      <a:r>
                        <a:rPr lang="en-US" sz="1400" b="1" dirty="0" err="1">
                          <a:effectLst/>
                          <a:latin typeface="Courier New" panose="02070309020205020404" pitchFamily="49" charset="0"/>
                          <a:cs typeface="Courier New" panose="02070309020205020404" pitchFamily="49" charset="0"/>
                        </a:rPr>
                        <a:t>endl</a:t>
                      </a:r>
                      <a:r>
                        <a:rPr lang="en-US" sz="1400" b="1" dirty="0">
                          <a:effectLst/>
                          <a:latin typeface="Courier New" panose="02070309020205020404" pitchFamily="49" charset="0"/>
                          <a:cs typeface="Courier New" panose="02070309020205020404" pitchFamily="49" charset="0"/>
                        </a:rPr>
                        <a:t> &lt;&lt; fixed &lt;&lt; x;</a:t>
                      </a:r>
                    </a:p>
                  </a:txBody>
                  <a:tcPr marL="29320" marR="34206" marT="29320" marB="34206" anchor="ctr">
                    <a:lnL>
                      <a:noFill/>
                    </a:lnL>
                    <a:lnR>
                      <a:noFill/>
                    </a:lnR>
                    <a:lnT>
                      <a:noFill/>
                    </a:lnT>
                    <a:lnB>
                      <a:noFill/>
                    </a:lnB>
                    <a:solidFill>
                      <a:srgbClr val="E1E7F5"/>
                    </a:solidFill>
                  </a:tcPr>
                </a:tc>
                <a:tc>
                  <a:txBody>
                    <a:bodyPr/>
                    <a:lstStyle/>
                    <a:p>
                      <a:pPr algn="l"/>
                      <a:r>
                        <a:rPr lang="en-US" sz="1600" b="1" dirty="0">
                          <a:effectLst/>
                          <a:latin typeface="Courier New" panose="02070309020205020404" pitchFamily="49" charset="0"/>
                          <a:cs typeface="Courier New" panose="02070309020205020404" pitchFamily="49" charset="0"/>
                        </a:rPr>
                        <a:t>123.457</a:t>
                      </a:r>
                    </a:p>
                    <a:p>
                      <a:pPr algn="l"/>
                      <a:r>
                        <a:rPr lang="en-US" sz="1600" b="1" dirty="0">
                          <a:effectLst/>
                          <a:latin typeface="Courier New" panose="02070309020205020404" pitchFamily="49" charset="0"/>
                          <a:cs typeface="Courier New" panose="02070309020205020404" pitchFamily="49" charset="0"/>
                        </a:rPr>
                        <a:t>123.456700</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5"/>
                  </a:ext>
                </a:extLst>
              </a:tr>
              <a:tr h="1365448">
                <a:tc>
                  <a:txBody>
                    <a:bodyPr/>
                    <a:lstStyle/>
                    <a:p>
                      <a:pPr algn="ctr"/>
                      <a:r>
                        <a:rPr lang="en-US" sz="1400" b="1" i="0" dirty="0" err="1">
                          <a:solidFill>
                            <a:srgbClr val="000000"/>
                          </a:solidFill>
                          <a:effectLst/>
                          <a:latin typeface="Courier New" panose="02070309020205020404" pitchFamily="49" charset="0"/>
                          <a:cs typeface="Courier New" panose="02070309020205020404" pitchFamily="49" charset="0"/>
                        </a:rPr>
                        <a:t>setprecision</a:t>
                      </a:r>
                      <a:endParaRPr lang="en-US" sz="1400" b="1" i="0" dirty="0">
                        <a:solidFill>
                          <a:srgbClr val="000000"/>
                        </a:solidFill>
                        <a:effectLst/>
                        <a:latin typeface="Courier New" panose="02070309020205020404" pitchFamily="49" charset="0"/>
                        <a:cs typeface="Courier New" panose="02070309020205020404" pitchFamily="49" charset="0"/>
                      </a:endParaRPr>
                    </a:p>
                  </a:txBody>
                  <a:tcPr marL="29320" marR="34206" marT="29320" marB="34206" anchor="ctr">
                    <a:lnL>
                      <a:noFill/>
                    </a:lnL>
                    <a:lnR>
                      <a:noFill/>
                    </a:lnR>
                    <a:lnT>
                      <a:noFill/>
                    </a:lnT>
                    <a:lnB>
                      <a:noFill/>
                    </a:lnB>
                    <a:solidFill>
                      <a:srgbClr val="E1E7F5"/>
                    </a:solidFill>
                  </a:tcPr>
                </a:tc>
                <a:tc>
                  <a:txBody>
                    <a:bodyPr/>
                    <a:lstStyle/>
                    <a:p>
                      <a:pPr algn="l"/>
                      <a:r>
                        <a:rPr lang="en-US" sz="1600" b="0" i="0" dirty="0">
                          <a:solidFill>
                            <a:srgbClr val="000000"/>
                          </a:solidFill>
                          <a:effectLst/>
                          <a:latin typeface="+mn-lt"/>
                        </a:rPr>
                        <a:t>Sets the number of significant digits for the default floating-point format, the number of digits after the decimal point for fixed format.</a:t>
                      </a:r>
                    </a:p>
                  </a:txBody>
                  <a:tcPr marL="29320" marR="34206" marT="29320" marB="34206" anchor="ctr">
                    <a:lnL>
                      <a:noFill/>
                    </a:lnL>
                    <a:lnR>
                      <a:noFill/>
                    </a:lnR>
                    <a:lnT>
                      <a:noFill/>
                    </a:lnT>
                    <a:lnB>
                      <a:noFill/>
                    </a:lnB>
                    <a:solidFill>
                      <a:srgbClr val="E1E7F5"/>
                    </a:solidFill>
                  </a:tcPr>
                </a:tc>
                <a:tc>
                  <a:txBody>
                    <a:bodyPr/>
                    <a:lstStyle/>
                    <a:p>
                      <a:r>
                        <a:rPr lang="en-US" sz="1400" b="1" dirty="0">
                          <a:effectLst/>
                          <a:latin typeface="Courier New" panose="02070309020205020404" pitchFamily="49" charset="0"/>
                          <a:cs typeface="Courier New" panose="02070309020205020404" pitchFamily="49" charset="0"/>
                        </a:rPr>
                        <a:t>double x = 123.4567; </a:t>
                      </a:r>
                      <a:r>
                        <a:rPr lang="en-US" sz="1400" b="1" dirty="0" err="1">
                          <a:effectLst/>
                          <a:latin typeface="Courier New" panose="02070309020205020404" pitchFamily="49" charset="0"/>
                          <a:cs typeface="Courier New" panose="02070309020205020404" pitchFamily="49" charset="0"/>
                        </a:rPr>
                        <a:t>out_file</a:t>
                      </a:r>
                      <a:r>
                        <a:rPr lang="en-US" sz="1400" b="1" dirty="0">
                          <a:effectLst/>
                          <a:latin typeface="Courier New" panose="02070309020205020404" pitchFamily="49" charset="0"/>
                          <a:cs typeface="Courier New" panose="02070309020205020404" pitchFamily="49" charset="0"/>
                        </a:rPr>
                        <a:t> &lt;&lt; fixed &lt;&lt; x &lt;&lt; </a:t>
                      </a:r>
                      <a:r>
                        <a:rPr lang="en-US" sz="1400" b="1" dirty="0" err="1">
                          <a:effectLst/>
                          <a:latin typeface="Courier New" panose="02070309020205020404" pitchFamily="49" charset="0"/>
                          <a:cs typeface="Courier New" panose="02070309020205020404" pitchFamily="49" charset="0"/>
                        </a:rPr>
                        <a:t>endl</a:t>
                      </a:r>
                      <a:r>
                        <a:rPr lang="en-US" sz="1400" b="1" dirty="0">
                          <a:effectLst/>
                          <a:latin typeface="Courier New" panose="02070309020205020404" pitchFamily="49" charset="0"/>
                          <a:cs typeface="Courier New" panose="02070309020205020404" pitchFamily="49" charset="0"/>
                        </a:rPr>
                        <a:t> &lt;&lt; </a:t>
                      </a:r>
                      <a:r>
                        <a:rPr lang="en-US" sz="1400" b="1" dirty="0" err="1">
                          <a:effectLst/>
                          <a:latin typeface="Courier New" panose="02070309020205020404" pitchFamily="49" charset="0"/>
                          <a:cs typeface="Courier New" panose="02070309020205020404" pitchFamily="49" charset="0"/>
                        </a:rPr>
                        <a:t>setprecision</a:t>
                      </a:r>
                      <a:r>
                        <a:rPr lang="en-US" sz="1400" b="1" dirty="0">
                          <a:effectLst/>
                          <a:latin typeface="Courier New" panose="02070309020205020404" pitchFamily="49" charset="0"/>
                          <a:cs typeface="Courier New" panose="02070309020205020404" pitchFamily="49" charset="0"/>
                        </a:rPr>
                        <a:t>(2) &lt;&lt; x;</a:t>
                      </a:r>
                    </a:p>
                  </a:txBody>
                  <a:tcPr marL="29320" marR="34206" marT="29320" marB="34206" anchor="ctr">
                    <a:lnL>
                      <a:noFill/>
                    </a:lnL>
                    <a:lnR>
                      <a:noFill/>
                    </a:lnR>
                    <a:lnT>
                      <a:noFill/>
                    </a:lnT>
                    <a:lnB>
                      <a:noFill/>
                    </a:lnB>
                    <a:solidFill>
                      <a:srgbClr val="E1E7F5"/>
                    </a:solidFill>
                  </a:tcPr>
                </a:tc>
                <a:tc>
                  <a:txBody>
                    <a:bodyPr/>
                    <a:lstStyle/>
                    <a:p>
                      <a:pPr algn="l"/>
                      <a:r>
                        <a:rPr lang="en-US" sz="1600" b="1" dirty="0">
                          <a:effectLst/>
                          <a:latin typeface="Courier New" panose="02070309020205020404" pitchFamily="49" charset="0"/>
                          <a:cs typeface="Courier New" panose="02070309020205020404" pitchFamily="49" charset="0"/>
                        </a:rPr>
                        <a:t>123.456700</a:t>
                      </a:r>
                    </a:p>
                    <a:p>
                      <a:pPr algn="l"/>
                      <a:r>
                        <a:rPr lang="en-US" sz="1600" b="1" dirty="0">
                          <a:effectLst/>
                          <a:latin typeface="Courier New" panose="02070309020205020404" pitchFamily="49" charset="0"/>
                          <a:cs typeface="Courier New" panose="02070309020205020404" pitchFamily="49" charset="0"/>
                        </a:rPr>
                        <a:t>123.46</a:t>
                      </a:r>
                    </a:p>
                  </a:txBody>
                  <a:tcPr marL="29320" marR="34206" marT="29320" marB="34206" anchor="ctr">
                    <a:lnL>
                      <a:noFill/>
                    </a:lnL>
                    <a:lnR>
                      <a:noFill/>
                    </a:lnR>
                    <a:lnT>
                      <a:noFill/>
                    </a:lnT>
                    <a:lnB>
                      <a:noFill/>
                    </a:lnB>
                    <a:solidFill>
                      <a:srgbClr val="E1E7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3667"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1366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Practice It: Formatting Output</a:t>
            </a:r>
          </a:p>
        </p:txBody>
      </p:sp>
      <p:sp>
        <p:nvSpPr>
          <p:cNvPr id="1100804" name="Rectangle 4"/>
          <p:cNvSpPr>
            <a:spLocks noChangeArrowheads="1"/>
          </p:cNvSpPr>
          <p:nvPr/>
        </p:nvSpPr>
        <p:spPr bwMode="auto">
          <a:xfrm>
            <a:off x="290513" y="788988"/>
            <a:ext cx="87772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b="0" dirty="0">
                <a:latin typeface="Arial" panose="020B0604020202020204" pitchFamily="34" charset="0"/>
              </a:rPr>
              <a:t>Produce this output to the </a:t>
            </a:r>
            <a:r>
              <a:rPr lang="en-US" altLang="en-US" b="0" dirty="0" err="1">
                <a:cs typeface="Courier New" panose="02070309020205020404" pitchFamily="49" charset="0"/>
              </a:rPr>
              <a:t>ofstream</a:t>
            </a:r>
            <a:r>
              <a:rPr lang="en-US" altLang="en-US" b="0" dirty="0">
                <a:cs typeface="Courier New" panose="02070309020205020404" pitchFamily="49" charset="0"/>
              </a:rPr>
              <a:t> </a:t>
            </a:r>
            <a:r>
              <a:rPr lang="en-US" altLang="en-US" b="0" dirty="0" err="1">
                <a:cs typeface="Courier New" panose="02070309020205020404" pitchFamily="49" charset="0"/>
              </a:rPr>
              <a:t>strm</a:t>
            </a:r>
            <a:r>
              <a:rPr lang="en-US" altLang="en-US" b="0" dirty="0">
                <a:latin typeface="Arial" panose="020B0604020202020204" pitchFamily="34" charset="0"/>
              </a:rPr>
              <a:t> (answers shown in </a:t>
            </a:r>
            <a:r>
              <a:rPr lang="en-US" altLang="en-US" sz="1400" b="0" dirty="0">
                <a:latin typeface="Arial" panose="020B0604020202020204" pitchFamily="34" charset="0"/>
              </a:rPr>
              <a:t>tiny font</a:t>
            </a:r>
            <a:r>
              <a:rPr lang="en-US" altLang="en-US" b="0" dirty="0">
                <a:latin typeface="Arial" panose="020B0604020202020204" pitchFamily="34" charset="0"/>
              </a:rPr>
              <a:t>):</a:t>
            </a:r>
          </a:p>
          <a:p>
            <a:pPr algn="ctr" eaLnBrk="1" hangingPunct="1"/>
            <a:r>
              <a:rPr lang="en-US" altLang="en-US" sz="2400" b="0" dirty="0">
                <a:latin typeface="Arial" panose="020B0604020202020204" pitchFamily="34" charset="0"/>
              </a:rPr>
              <a:t>	</a:t>
            </a:r>
          </a:p>
          <a:p>
            <a:pPr eaLnBrk="1" hangingPunct="1"/>
            <a:r>
              <a:rPr lang="en-US" altLang="en-US" dirty="0"/>
              <a:t>12.345679 123456789.000000</a:t>
            </a:r>
          </a:p>
          <a:p>
            <a:pPr eaLnBrk="1" hangingPunct="1"/>
            <a:r>
              <a:rPr lang="en-US" altLang="en-US" sz="700" dirty="0" err="1"/>
              <a:t>strm</a:t>
            </a:r>
            <a:r>
              <a:rPr lang="en-US" altLang="en-US" sz="700" dirty="0"/>
              <a:t> &lt;&lt; </a:t>
            </a:r>
            <a:r>
              <a:rPr lang="en-US" altLang="en-US" sz="700" dirty="0" err="1"/>
              <a:t>setprecision</a:t>
            </a:r>
            <a:r>
              <a:rPr lang="en-US" altLang="en-US" sz="700" dirty="0"/>
              <a:t>(6) &lt;&lt; fixed &lt;&lt; 12.3456789 &lt;&lt; " " &lt;&lt; 123456789.0;</a:t>
            </a:r>
          </a:p>
          <a:p>
            <a:pPr eaLnBrk="1" hangingPunct="1"/>
            <a:endParaRPr lang="en-US" altLang="en-US" sz="700" dirty="0"/>
          </a:p>
          <a:p>
            <a:pPr eaLnBrk="1" hangingPunct="1"/>
            <a:endParaRPr lang="en-US" altLang="en-US" sz="700" dirty="0"/>
          </a:p>
          <a:p>
            <a:pPr marL="0" lvl="0" indent="0" eaLnBrk="1" hangingPunct="1"/>
            <a:endParaRPr lang="en-US" altLang="en-US" b="0" dirty="0">
              <a:solidFill>
                <a:srgbClr val="000000"/>
              </a:solidFill>
              <a:latin typeface="Arial" panose="020B0604020202020204" pitchFamily="34" charset="0"/>
            </a:endParaRPr>
          </a:p>
          <a:p>
            <a:pPr marL="0" lvl="0" indent="0" eaLnBrk="1" hangingPunct="1"/>
            <a:endParaRPr lang="en-US" altLang="en-US" b="0" dirty="0">
              <a:solidFill>
                <a:srgbClr val="000000"/>
              </a:solidFill>
              <a:latin typeface="Arial" panose="020B0604020202020204" pitchFamily="34" charset="0"/>
            </a:endParaRPr>
          </a:p>
          <a:p>
            <a:pPr marL="0" lvl="0" indent="0" eaLnBrk="1" hangingPunct="1"/>
            <a:r>
              <a:rPr lang="en-US" altLang="en-US" b="0" dirty="0">
                <a:solidFill>
                  <a:srgbClr val="000000"/>
                </a:solidFill>
                <a:latin typeface="Arial" panose="020B0604020202020204" pitchFamily="34" charset="0"/>
              </a:rPr>
              <a:t>(column width is 10):	</a:t>
            </a:r>
          </a:p>
          <a:p>
            <a:pPr marL="0" lvl="0" indent="0" eaLnBrk="1" hangingPunct="1"/>
            <a:r>
              <a:rPr lang="en-US" altLang="en-US" dirty="0">
                <a:solidFill>
                  <a:srgbClr val="000000"/>
                </a:solidFill>
              </a:rPr>
              <a:t>       123</a:t>
            </a:r>
          </a:p>
          <a:p>
            <a:pPr marL="0" lvl="0" indent="0" eaLnBrk="1" hangingPunct="1"/>
            <a:r>
              <a:rPr lang="en-US" altLang="en-US" dirty="0">
                <a:solidFill>
                  <a:srgbClr val="000000"/>
                </a:solidFill>
              </a:rPr>
              <a:t>      4567</a:t>
            </a:r>
          </a:p>
          <a:p>
            <a:pPr marL="0" lvl="0" indent="0" eaLnBrk="1" hangingPunct="1"/>
            <a:r>
              <a:rPr lang="en-US" altLang="en-US" sz="600" dirty="0">
                <a:solidFill>
                  <a:srgbClr val="000000"/>
                </a:solidFill>
              </a:rPr>
              <a:t>s</a:t>
            </a:r>
            <a:r>
              <a:rPr lang="de-DE" altLang="en-US" sz="600" dirty="0">
                <a:solidFill>
                  <a:srgbClr val="000000"/>
                </a:solidFill>
              </a:rPr>
              <a:t>trm &lt;&lt; setw(10) &lt;&lt; 123 &lt;&lt; endl &lt;&lt; setw(10) &lt;&lt; 4567</a:t>
            </a:r>
            <a:r>
              <a:rPr lang="en-US" altLang="en-US" sz="600" dirty="0">
                <a:solidFill>
                  <a:srgbClr val="000000"/>
                </a:solidFill>
              </a:rPr>
              <a:t>;</a:t>
            </a:r>
          </a:p>
          <a:p>
            <a:pPr marL="0" lvl="0" indent="0" eaLnBrk="1" hangingPunct="1"/>
            <a:endParaRPr lang="en-US" altLang="en-US" sz="800" dirty="0">
              <a:solidFill>
                <a:srgbClr val="000000"/>
              </a:solidFill>
            </a:endParaRPr>
          </a:p>
          <a:p>
            <a:pPr marL="0" lvl="0" indent="0" eaLnBrk="1" hangingPunct="1"/>
            <a:endParaRPr lang="en-US" altLang="en-US" sz="1800" dirty="0">
              <a:solidFill>
                <a:srgbClr val="000000"/>
              </a:solidFill>
            </a:endParaRPr>
          </a:p>
          <a:p>
            <a:pPr marL="0" lvl="0" indent="0" eaLnBrk="1" hangingPunct="1"/>
            <a:r>
              <a:rPr lang="en-US" altLang="en-US" sz="1800" dirty="0">
                <a:solidFill>
                  <a:srgbClr val="000000"/>
                </a:solidFill>
              </a:rPr>
              <a:t>----------|----------</a:t>
            </a:r>
          </a:p>
          <a:p>
            <a:pPr marL="0" lvl="0" indent="0" eaLnBrk="1" hangingPunct="1"/>
            <a:r>
              <a:rPr lang="en-US" altLang="en-US" sz="1800" dirty="0">
                <a:solidFill>
                  <a:srgbClr val="000000"/>
                </a:solidFill>
              </a:rPr>
              <a:t>Count:            177</a:t>
            </a:r>
          </a:p>
          <a:p>
            <a:pPr marL="0" lvl="0" indent="0" eaLnBrk="1" hangingPunct="1"/>
            <a:r>
              <a:rPr lang="en-US" altLang="en-US" sz="1800" dirty="0">
                <a:solidFill>
                  <a:srgbClr val="000000"/>
                </a:solidFill>
              </a:rPr>
              <a:t>----------|----------</a:t>
            </a:r>
          </a:p>
          <a:p>
            <a:pPr marL="0" lvl="0" indent="0" eaLnBrk="1" hangingPunct="1"/>
            <a:endParaRPr lang="en-US" altLang="en-US" sz="1200" dirty="0">
              <a:solidFill>
                <a:srgbClr val="000000"/>
              </a:solidFill>
            </a:endParaRPr>
          </a:p>
          <a:p>
            <a:pPr marL="0" lvl="0" indent="0" eaLnBrk="1" hangingPunct="1"/>
            <a:r>
              <a:rPr lang="en-US" altLang="en-US" sz="500" dirty="0" err="1">
                <a:solidFill>
                  <a:srgbClr val="000000"/>
                </a:solidFill>
              </a:rPr>
              <a:t>strm</a:t>
            </a:r>
            <a:r>
              <a:rPr lang="en-US" altLang="en-US" sz="500" dirty="0">
                <a:solidFill>
                  <a:srgbClr val="000000"/>
                </a:solidFill>
              </a:rPr>
              <a:t> &lt;&lt; </a:t>
            </a:r>
            <a:r>
              <a:rPr lang="en-US" altLang="en-US" sz="500" dirty="0">
                <a:solidFill>
                  <a:srgbClr val="000000"/>
                </a:solidFill>
                <a:cs typeface="Courier New" panose="02070309020205020404" pitchFamily="49" charset="0"/>
              </a:rPr>
              <a:t>"</a:t>
            </a:r>
            <a:r>
              <a:rPr lang="en-US" altLang="en-US" sz="500" dirty="0">
                <a:solidFill>
                  <a:srgbClr val="000000"/>
                </a:solidFill>
              </a:rPr>
              <a:t>----------|----------\n</a:t>
            </a:r>
            <a:r>
              <a:rPr lang="en-US" altLang="en-US" sz="500" dirty="0">
                <a:solidFill>
                  <a:srgbClr val="000000"/>
                </a:solidFill>
                <a:cs typeface="Courier New" panose="02070309020205020404" pitchFamily="49" charset="0"/>
              </a:rPr>
              <a:t>"</a:t>
            </a:r>
            <a:endParaRPr lang="en-US" altLang="en-US" sz="500" dirty="0">
              <a:solidFill>
                <a:srgbClr val="000000"/>
              </a:solidFill>
            </a:endParaRPr>
          </a:p>
          <a:p>
            <a:pPr marL="0" lvl="0" indent="0" eaLnBrk="1" hangingPunct="1"/>
            <a:r>
              <a:rPr lang="en-US" altLang="en-US" sz="500" dirty="0">
                <a:solidFill>
                  <a:srgbClr val="000000"/>
                </a:solidFill>
              </a:rPr>
              <a:t>   &lt;&lt; left &lt;&lt; </a:t>
            </a:r>
            <a:r>
              <a:rPr lang="en-US" altLang="en-US" sz="500" dirty="0" err="1">
                <a:solidFill>
                  <a:srgbClr val="000000"/>
                </a:solidFill>
              </a:rPr>
              <a:t>setw</a:t>
            </a:r>
            <a:r>
              <a:rPr lang="en-US" altLang="en-US" sz="500" dirty="0">
                <a:solidFill>
                  <a:srgbClr val="000000"/>
                </a:solidFill>
              </a:rPr>
              <a:t>(10) &lt;&lt; </a:t>
            </a:r>
            <a:r>
              <a:rPr lang="en-US" altLang="en-US" sz="500" dirty="0">
                <a:solidFill>
                  <a:srgbClr val="000000"/>
                </a:solidFill>
                <a:cs typeface="Courier New" panose="02070309020205020404" pitchFamily="49" charset="0"/>
              </a:rPr>
              <a:t>"</a:t>
            </a:r>
            <a:r>
              <a:rPr lang="en-US" altLang="en-US" sz="500" dirty="0">
                <a:solidFill>
                  <a:srgbClr val="000000"/>
                </a:solidFill>
              </a:rPr>
              <a:t>Count:</a:t>
            </a:r>
            <a:r>
              <a:rPr lang="en-US" altLang="en-US" sz="500" dirty="0">
                <a:solidFill>
                  <a:srgbClr val="000000"/>
                </a:solidFill>
                <a:cs typeface="Courier New" panose="02070309020205020404" pitchFamily="49" charset="0"/>
              </a:rPr>
              <a:t>"</a:t>
            </a:r>
            <a:endParaRPr lang="en-US" altLang="en-US" sz="500" dirty="0">
              <a:solidFill>
                <a:srgbClr val="000000"/>
              </a:solidFill>
            </a:endParaRPr>
          </a:p>
          <a:p>
            <a:pPr marL="0" lvl="0" indent="0" eaLnBrk="1" hangingPunct="1"/>
            <a:r>
              <a:rPr lang="en-US" altLang="en-US" sz="500" dirty="0">
                <a:solidFill>
                  <a:srgbClr val="000000"/>
                </a:solidFill>
              </a:rPr>
              <a:t>   &lt;&lt; right &lt;&lt; </a:t>
            </a:r>
            <a:r>
              <a:rPr lang="en-US" altLang="en-US" sz="500" dirty="0" err="1">
                <a:solidFill>
                  <a:srgbClr val="000000"/>
                </a:solidFill>
              </a:rPr>
              <a:t>setw</a:t>
            </a:r>
            <a:r>
              <a:rPr lang="en-US" altLang="en-US" sz="500" dirty="0">
                <a:solidFill>
                  <a:srgbClr val="000000"/>
                </a:solidFill>
              </a:rPr>
              <a:t>(11) &lt;&lt; 177</a:t>
            </a:r>
          </a:p>
          <a:p>
            <a:pPr marL="0" lvl="0" indent="0" eaLnBrk="1" hangingPunct="1"/>
            <a:r>
              <a:rPr lang="en-US" altLang="en-US" sz="500" dirty="0">
                <a:solidFill>
                  <a:srgbClr val="000000"/>
                </a:solidFill>
              </a:rPr>
              <a:t>   &lt;&lt; </a:t>
            </a:r>
            <a:r>
              <a:rPr lang="en-US" altLang="en-US" sz="500" dirty="0">
                <a:solidFill>
                  <a:srgbClr val="000000"/>
                </a:solidFill>
                <a:cs typeface="Courier New" panose="02070309020205020404" pitchFamily="49" charset="0"/>
              </a:rPr>
              <a:t>"</a:t>
            </a:r>
            <a:r>
              <a:rPr lang="en-US" altLang="en-US" sz="500" dirty="0">
                <a:solidFill>
                  <a:srgbClr val="000000"/>
                </a:solidFill>
              </a:rPr>
              <a:t>----------|----------\n</a:t>
            </a:r>
            <a:r>
              <a:rPr lang="en-US" altLang="en-US" sz="500" dirty="0">
                <a:solidFill>
                  <a:srgbClr val="000000"/>
                </a:solidFill>
                <a:cs typeface="Courier New" panose="02070309020205020404" pitchFamily="49" charset="0"/>
              </a:rPr>
              <a:t>";</a:t>
            </a:r>
          </a:p>
          <a:p>
            <a:pPr marL="0" lvl="0" indent="0" eaLnBrk="1" hangingPunct="1"/>
            <a:endParaRPr lang="en-US" altLang="en-US" sz="800" dirty="0">
              <a:solidFill>
                <a:srgbClr val="000000"/>
              </a:solidFill>
            </a:endParaRPr>
          </a:p>
          <a:p>
            <a:pPr eaLnBrk="1" hangingPunct="1"/>
            <a:endParaRPr lang="en-US" altLang="en-US" sz="7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533400"/>
          </a:xfrm>
        </p:spPr>
        <p:txBody>
          <a:bodyPr/>
          <a:lstStyle/>
          <a:p>
            <a:r>
              <a:rPr lang="en-US" sz="2000" dirty="0"/>
              <a:t>Floating Point Formats: </a:t>
            </a:r>
            <a:r>
              <a:rPr lang="en-US" sz="2000" dirty="0">
                <a:latin typeface="Courier New" panose="02070309020205020404" pitchFamily="49" charset="0"/>
                <a:cs typeface="Courier New" panose="02070309020205020404" pitchFamily="49" charset="0"/>
              </a:rPr>
              <a:t>fixed, scientific, </a:t>
            </a:r>
            <a:r>
              <a:rPr lang="en-US" sz="2000" dirty="0" err="1">
                <a:latin typeface="Courier New" panose="02070309020205020404" pitchFamily="49" charset="0"/>
                <a:cs typeface="Courier New" panose="02070309020205020404" pitchFamily="49" charset="0"/>
              </a:rPr>
              <a:t>defaultfloat</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22515" y="1075516"/>
            <a:ext cx="8229600" cy="4525962"/>
          </a:xfrm>
        </p:spPr>
        <p:txBody>
          <a:bodyPr/>
          <a:lstStyle/>
          <a:p>
            <a:pPr marL="0" indent="0">
              <a:buNone/>
            </a:pPr>
            <a:r>
              <a:rPr lang="en-US" sz="1800" dirty="0"/>
              <a:t>For money values, choose fixed format with two digits after the decimal point. </a:t>
            </a:r>
          </a:p>
          <a:p>
            <a:pPr marL="0" indent="0" algn="ctr">
              <a:buNone/>
            </a:pPr>
            <a:r>
              <a:rPr lang="en-US" sz="1800" dirty="0" err="1">
                <a:latin typeface="Courier New" panose="02070309020205020404" pitchFamily="49" charset="0"/>
                <a:cs typeface="Courier New" panose="02070309020205020404" pitchFamily="49" charset="0"/>
              </a:rPr>
              <a:t>out_file</a:t>
            </a:r>
            <a:r>
              <a:rPr lang="en-US" sz="1800" dirty="0">
                <a:latin typeface="Courier New" panose="02070309020205020404" pitchFamily="49" charset="0"/>
                <a:cs typeface="Courier New" panose="02070309020205020404" pitchFamily="49" charset="0"/>
              </a:rPr>
              <a:t> &lt;&lt; fixed &lt;&lt; </a:t>
            </a:r>
            <a:r>
              <a:rPr lang="en-US" sz="1800" dirty="0" err="1">
                <a:latin typeface="Courier New" panose="02070309020205020404" pitchFamily="49" charset="0"/>
                <a:cs typeface="Courier New" panose="02070309020205020404" pitchFamily="49" charset="0"/>
              </a:rPr>
              <a:t>setprecision</a:t>
            </a:r>
            <a:r>
              <a:rPr lang="en-US" sz="1800" dirty="0">
                <a:latin typeface="Courier New" panose="02070309020205020404" pitchFamily="49" charset="0"/>
                <a:cs typeface="Courier New" panose="02070309020205020404" pitchFamily="49" charset="0"/>
              </a:rPr>
              <a:t>(2);</a:t>
            </a:r>
          </a:p>
          <a:p>
            <a:pPr marL="0" indent="0" algn="ctr">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t>To get the scientific format: a number with one digit before the decimal point and an exponent. As with the </a:t>
            </a:r>
            <a:r>
              <a:rPr lang="en-US" sz="1800" dirty="0">
                <a:latin typeface="Courier New" panose="02070309020205020404" pitchFamily="49" charset="0"/>
                <a:cs typeface="Courier New" panose="02070309020205020404" pitchFamily="49" charset="0"/>
              </a:rPr>
              <a:t>fixed </a:t>
            </a:r>
            <a:r>
              <a:rPr lang="en-US" sz="1800" dirty="0"/>
              <a:t>format, the </a:t>
            </a:r>
            <a:r>
              <a:rPr lang="en-US" sz="1800" dirty="0" err="1">
                <a:latin typeface="Courier New" panose="02070309020205020404" pitchFamily="49" charset="0"/>
                <a:cs typeface="Courier New" panose="02070309020205020404" pitchFamily="49" charset="0"/>
              </a:rPr>
              <a:t>setprecision</a:t>
            </a:r>
            <a:r>
              <a:rPr lang="en-US" sz="1800" dirty="0">
                <a:latin typeface="Courier New" panose="02070309020205020404" pitchFamily="49" charset="0"/>
                <a:cs typeface="Courier New" panose="02070309020205020404" pitchFamily="49" charset="0"/>
              </a:rPr>
              <a:t> </a:t>
            </a:r>
            <a:r>
              <a:rPr lang="en-US" sz="1800" dirty="0"/>
              <a:t>denotes the number of digits after the decimal point. :</a:t>
            </a:r>
          </a:p>
          <a:p>
            <a:pPr marL="0" indent="0" algn="ctr">
              <a:buNone/>
            </a:pPr>
            <a:r>
              <a:rPr lang="en-US" sz="1800" dirty="0" err="1">
                <a:latin typeface="Courier New" panose="02070309020205020404" pitchFamily="49" charset="0"/>
                <a:cs typeface="Courier New" panose="02070309020205020404" pitchFamily="49" charset="0"/>
              </a:rPr>
              <a:t>out_file</a:t>
            </a:r>
            <a:r>
              <a:rPr lang="en-US" sz="1800" dirty="0">
                <a:latin typeface="Courier New" panose="02070309020205020404" pitchFamily="49" charset="0"/>
                <a:cs typeface="Courier New" panose="02070309020205020404" pitchFamily="49" charset="0"/>
              </a:rPr>
              <a:t> &lt;&lt; scientific &lt;&lt; </a:t>
            </a:r>
            <a:r>
              <a:rPr lang="en-US" sz="1800" dirty="0" err="1">
                <a:latin typeface="Courier New" panose="02070309020205020404" pitchFamily="49" charset="0"/>
                <a:cs typeface="Courier New" panose="02070309020205020404" pitchFamily="49" charset="0"/>
              </a:rPr>
              <a:t>setprecision</a:t>
            </a:r>
            <a:r>
              <a:rPr lang="en-US" sz="1800" dirty="0">
                <a:latin typeface="Courier New" panose="02070309020205020404" pitchFamily="49" charset="0"/>
                <a:cs typeface="Courier New" panose="02070309020205020404" pitchFamily="49" charset="0"/>
              </a:rPr>
              <a:t>(3) &lt;&lt; 123.456;</a:t>
            </a:r>
          </a:p>
          <a:p>
            <a:pPr marL="0" indent="0">
              <a:buNone/>
            </a:pPr>
            <a:r>
              <a:rPr lang="en-US" sz="1800" dirty="0"/>
              <a:t>produces</a:t>
            </a:r>
          </a:p>
          <a:p>
            <a:pPr marL="0" indent="0" algn="ctr">
              <a:buNone/>
            </a:pPr>
            <a:r>
              <a:rPr lang="en-US" sz="1800" dirty="0">
                <a:latin typeface="Courier New" panose="02070309020205020404" pitchFamily="49" charset="0"/>
                <a:cs typeface="Courier New" panose="02070309020205020404" pitchFamily="49" charset="0"/>
              </a:rPr>
              <a:t>1.235e+02</a:t>
            </a:r>
          </a:p>
          <a:p>
            <a:pPr marL="0" indent="0">
              <a:buNone/>
            </a:pPr>
            <a:endParaRPr lang="en-US" sz="1800" dirty="0"/>
          </a:p>
          <a:p>
            <a:pPr marL="0" indent="0">
              <a:buNone/>
            </a:pPr>
            <a:r>
              <a:rPr lang="en-US" sz="1800" dirty="0"/>
              <a:t>To switch back to the default floating-point format, use the </a:t>
            </a:r>
            <a:r>
              <a:rPr lang="en-US" sz="1800" dirty="0" err="1">
                <a:latin typeface="Courier New" panose="02070309020205020404" pitchFamily="49" charset="0"/>
                <a:cs typeface="Courier New" panose="02070309020205020404" pitchFamily="49" charset="0"/>
              </a:rPr>
              <a:t>defaultfloat</a:t>
            </a:r>
            <a:r>
              <a:rPr lang="en-US" sz="1800" dirty="0">
                <a:latin typeface="Courier New" panose="02070309020205020404" pitchFamily="49" charset="0"/>
                <a:cs typeface="Courier New" panose="02070309020205020404" pitchFamily="49" charset="0"/>
              </a:rPr>
              <a:t> </a:t>
            </a:r>
            <a:r>
              <a:rPr lang="en-US" sz="1800" dirty="0"/>
              <a:t>manipulator introduced in C++ 11:</a:t>
            </a:r>
          </a:p>
          <a:p>
            <a:pPr marL="0" indent="0">
              <a:buNone/>
            </a:pPr>
            <a:endParaRPr lang="en-US" sz="1800" dirty="0"/>
          </a:p>
          <a:p>
            <a:pPr marL="0" indent="0" algn="ctr">
              <a:buNone/>
            </a:pPr>
            <a:r>
              <a:rPr lang="en-US" sz="1800" dirty="0" err="1">
                <a:latin typeface="Courier New" panose="02070309020205020404" pitchFamily="49" charset="0"/>
                <a:cs typeface="Courier New" panose="02070309020205020404" pitchFamily="49" charset="0"/>
              </a:rPr>
              <a:t>out_file</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defaultfloat</a:t>
            </a:r>
            <a:r>
              <a:rPr lang="en-US" sz="1800" dirty="0">
                <a:latin typeface="Courier New" panose="02070309020205020404" pitchFamily="49" charset="0"/>
                <a:cs typeface="Courier New" panose="02070309020205020404" pitchFamily="49" charset="0"/>
              </a:rPr>
              <a:t>;</a:t>
            </a:r>
          </a:p>
          <a:p>
            <a:pPr marL="0" indent="0">
              <a:buNone/>
            </a:pPr>
            <a:endParaRPr lang="en-US" sz="1800"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57207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Unicode, UTF-8, and C++ Strings</a:t>
            </a:r>
          </a:p>
        </p:txBody>
      </p:sp>
      <p:sp>
        <p:nvSpPr>
          <p:cNvPr id="3" name="Content Placeholder 2"/>
          <p:cNvSpPr>
            <a:spLocks noGrp="1"/>
          </p:cNvSpPr>
          <p:nvPr>
            <p:ph idx="1"/>
          </p:nvPr>
        </p:nvSpPr>
        <p:spPr>
          <a:xfrm>
            <a:off x="385044" y="804927"/>
            <a:ext cx="8507030" cy="4525962"/>
          </a:xfrm>
        </p:spPr>
        <p:txBody>
          <a:bodyPr/>
          <a:lstStyle/>
          <a:p>
            <a:r>
              <a:rPr lang="en-US" sz="1600" dirty="0"/>
              <a:t>The Unicode standard encodes alphabets from many languages, and some icons. </a:t>
            </a:r>
          </a:p>
          <a:p>
            <a:r>
              <a:rPr lang="en-US" sz="1600" dirty="0"/>
              <a:t>Each Unicode character is 21-bits, written in hexadecimal for humans viewing the code </a:t>
            </a:r>
          </a:p>
          <a:p>
            <a:r>
              <a:rPr lang="en-US" sz="1600" dirty="0"/>
              <a:t>For example, </a:t>
            </a:r>
          </a:p>
          <a:p>
            <a:pPr lvl="1"/>
            <a:r>
              <a:rPr lang="en-US" sz="1200" dirty="0"/>
              <a:t>é (Latin small letter e with acute accent) has the code U+OOE9 </a:t>
            </a:r>
          </a:p>
          <a:p>
            <a:pPr lvl="1"/>
            <a:r>
              <a:rPr lang="en-US" sz="1200" dirty="0"/>
              <a:t>And           (high speed train) has the code U+1F684. </a:t>
            </a:r>
          </a:p>
          <a:p>
            <a:r>
              <a:rPr lang="en-US" sz="1600" dirty="0"/>
              <a:t>For efficiency, characters in files or transmitted over the Internet are saved at less than 21 bits. </a:t>
            </a:r>
          </a:p>
          <a:p>
            <a:pPr lvl="1"/>
            <a:r>
              <a:rPr lang="en-US" sz="1600" b="1" dirty="0"/>
              <a:t>each Unicode character saved as a sequence of one or more bytes.</a:t>
            </a:r>
          </a:p>
          <a:p>
            <a:r>
              <a:rPr lang="en-US" sz="1800" dirty="0"/>
              <a:t>In your programs, you can use the \U prefix followed by 8 hex digits for such characters:</a:t>
            </a:r>
          </a:p>
          <a:p>
            <a:pPr marL="800100" lvl="2" indent="0">
              <a:buNone/>
            </a:pPr>
            <a:r>
              <a:rPr lang="en-US" sz="1400" b="1" dirty="0">
                <a:latin typeface="Courier New" panose="02070309020205020404" pitchFamily="49" charset="0"/>
                <a:cs typeface="Courier New" panose="02070309020205020404" pitchFamily="49" charset="0"/>
              </a:rPr>
              <a:t>string </a:t>
            </a:r>
            <a:r>
              <a:rPr lang="en-US" sz="1400" b="1" dirty="0" err="1">
                <a:latin typeface="Courier New" panose="02070309020205020404" pitchFamily="49" charset="0"/>
                <a:cs typeface="Courier New" panose="02070309020205020404" pitchFamily="49" charset="0"/>
              </a:rPr>
              <a:t>e_acute</a:t>
            </a:r>
            <a:r>
              <a:rPr lang="en-US" sz="1400" b="1" dirty="0">
                <a:latin typeface="Courier New" panose="02070309020205020404" pitchFamily="49" charset="0"/>
                <a:cs typeface="Courier New" panose="02070309020205020404" pitchFamily="49" charset="0"/>
              </a:rPr>
              <a:t> = u8"\U000000e9";</a:t>
            </a:r>
          </a:p>
          <a:p>
            <a:pPr marL="800100" lvl="2" indent="0">
              <a:buNone/>
            </a:pPr>
            <a:r>
              <a:rPr lang="en-US" sz="1400" b="1" dirty="0">
                <a:latin typeface="Courier New" panose="02070309020205020404" pitchFamily="49" charset="0"/>
                <a:cs typeface="Courier New" panose="02070309020205020404" pitchFamily="49" charset="0"/>
              </a:rPr>
              <a:t>string </a:t>
            </a:r>
            <a:r>
              <a:rPr lang="en-US" sz="1400" b="1" dirty="0" err="1">
                <a:latin typeface="Courier New" panose="02070309020205020404" pitchFamily="49" charset="0"/>
                <a:cs typeface="Courier New" panose="02070309020205020404" pitchFamily="49" charset="0"/>
              </a:rPr>
              <a:t>high_speed_train</a:t>
            </a:r>
            <a:r>
              <a:rPr lang="en-US" sz="1400" b="1" dirty="0">
                <a:latin typeface="Courier New" panose="02070309020205020404" pitchFamily="49" charset="0"/>
                <a:cs typeface="Courier New" panose="02070309020205020404" pitchFamily="49" charset="0"/>
              </a:rPr>
              <a:t> = u8"\U0001f684"; </a:t>
            </a:r>
          </a:p>
          <a:p>
            <a:r>
              <a:rPr lang="en-US" sz="1800" dirty="0">
                <a:cs typeface="Courier New" panose="02070309020205020404" pitchFamily="49" charset="0"/>
              </a:rPr>
              <a:t>Use the </a:t>
            </a:r>
            <a:r>
              <a:rPr lang="en-US" sz="1800" dirty="0">
                <a:latin typeface="Courier New" panose="02070309020205020404" pitchFamily="49" charset="0"/>
                <a:cs typeface="Courier New" panose="02070309020205020404" pitchFamily="49" charset="0"/>
              </a:rPr>
              <a:t>find </a:t>
            </a:r>
            <a:r>
              <a:rPr lang="en-US" sz="1800" dirty="0">
                <a:cs typeface="Courier New" panose="02070309020205020404" pitchFamily="49" charset="0"/>
              </a:rPr>
              <a:t>member function to look for a Unicode character:</a:t>
            </a:r>
            <a:endParaRPr lang="en-US" sz="1400" dirty="0">
              <a:latin typeface="Courier New" panose="02070309020205020404" pitchFamily="49" charset="0"/>
              <a:cs typeface="Courier New" panose="02070309020205020404" pitchFamily="49" charset="0"/>
            </a:endParaRPr>
          </a:p>
          <a:p>
            <a:pPr marL="800100" lvl="2" indent="0">
              <a:buNone/>
            </a:pPr>
            <a:r>
              <a:rPr lang="en-US" sz="1400" b="1" dirty="0">
                <a:latin typeface="Courier New" panose="02070309020205020404" pitchFamily="49" charset="0"/>
                <a:cs typeface="Courier New" panose="02070309020205020404" pitchFamily="49" charset="0"/>
              </a:rPr>
              <a:t>string message = . . .;</a:t>
            </a:r>
          </a:p>
          <a:p>
            <a:pPr marL="800100" lvl="2"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pos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message.find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e_acute</a:t>
            </a:r>
            <a:r>
              <a:rPr lang="en-US" sz="1400" b="1" dirty="0">
                <a:latin typeface="Courier New" panose="02070309020205020404" pitchFamily="49" charset="0"/>
                <a:cs typeface="Courier New" panose="02070309020205020404" pitchFamily="49" charset="0"/>
              </a:rPr>
              <a:t>);</a:t>
            </a:r>
          </a:p>
          <a:p>
            <a:pPr marL="800100" lvl="2" inden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pos</a:t>
            </a:r>
            <a:r>
              <a:rPr lang="en-US" sz="1400" b="1" dirty="0">
                <a:latin typeface="Courier New" panose="02070309020205020404" pitchFamily="49" charset="0"/>
                <a:cs typeface="Courier New" panose="02070309020205020404" pitchFamily="49" charset="0"/>
              </a:rPr>
              <a:t> != string::</a:t>
            </a:r>
            <a:r>
              <a:rPr lang="en-US" sz="1400" b="1" dirty="0" err="1">
                <a:latin typeface="Courier New" panose="02070309020205020404" pitchFamily="49" charset="0"/>
                <a:cs typeface="Courier New" panose="02070309020205020404" pitchFamily="49" charset="0"/>
              </a:rPr>
              <a:t>npos</a:t>
            </a:r>
            <a:r>
              <a:rPr lang="en-US" sz="1400" b="1" dirty="0">
                <a:latin typeface="Courier New" panose="02070309020205020404" pitchFamily="49" charset="0"/>
                <a:cs typeface="Courier New" panose="02070309020205020404" pitchFamily="49" charset="0"/>
              </a:rPr>
              <a:t>)</a:t>
            </a:r>
          </a:p>
          <a:p>
            <a:pPr marL="800100" lvl="2" indent="0">
              <a:buNone/>
            </a:pPr>
            <a:r>
              <a:rPr lang="en-US" sz="1400" b="1" dirty="0">
                <a:latin typeface="Courier New" panose="02070309020205020404" pitchFamily="49" charset="0"/>
                <a:cs typeface="Courier New" panose="02070309020205020404" pitchFamily="49" charset="0"/>
              </a:rPr>
              <a:t>{</a:t>
            </a:r>
          </a:p>
          <a:p>
            <a:pPr marL="800100" lvl="2" indent="0">
              <a:buNone/>
            </a:pPr>
            <a:r>
              <a:rPr lang="en-US" sz="1400" b="1" dirty="0">
                <a:latin typeface="Courier New" panose="02070309020205020404" pitchFamily="49" charset="0"/>
                <a:cs typeface="Courier New" panose="02070309020205020404" pitchFamily="49" charset="0"/>
              </a:rPr>
              <a:t>   // Message has </a:t>
            </a:r>
            <a:r>
              <a:rPr lang="en-US" sz="1400" b="1" dirty="0" err="1">
                <a:latin typeface="Courier New" panose="02070309020205020404" pitchFamily="49" charset="0"/>
                <a:cs typeface="Courier New" panose="02070309020205020404" pitchFamily="49" charset="0"/>
              </a:rPr>
              <a:t>e_acute</a:t>
            </a:r>
            <a:r>
              <a:rPr lang="en-US" sz="1400" b="1" dirty="0">
                <a:latin typeface="Courier New" panose="02070309020205020404" pitchFamily="49" charset="0"/>
                <a:cs typeface="Courier New" panose="02070309020205020404" pitchFamily="49" charset="0"/>
              </a:rPr>
              <a:t> starting at position </a:t>
            </a:r>
            <a:r>
              <a:rPr lang="en-US" sz="1400" b="1" dirty="0" err="1">
                <a:latin typeface="Courier New" panose="02070309020205020404" pitchFamily="49" charset="0"/>
                <a:cs typeface="Courier New" panose="02070309020205020404" pitchFamily="49" charset="0"/>
              </a:rPr>
              <a:t>pos</a:t>
            </a:r>
            <a:endParaRPr lang="en-US" sz="1400" b="1" dirty="0">
              <a:latin typeface="Courier New" panose="02070309020205020404" pitchFamily="49" charset="0"/>
              <a:cs typeface="Courier New" panose="02070309020205020404" pitchFamily="49" charset="0"/>
            </a:endParaRPr>
          </a:p>
          <a:p>
            <a:pPr marL="800100" lvl="2" indent="0">
              <a:buNone/>
            </a:pPr>
            <a:r>
              <a:rPr lang="en-US" sz="1400" b="1" dirty="0">
                <a:latin typeface="Courier New" panose="02070309020205020404" pitchFamily="49" charset="0"/>
                <a:cs typeface="Courier New" panose="02070309020205020404" pitchFamily="49" charset="0"/>
              </a:rPr>
              <a:t>}</a:t>
            </a:r>
          </a:p>
          <a:p>
            <a:pPr marL="400050" lvl="1" indent="0">
              <a:buNone/>
            </a:pPr>
            <a:r>
              <a:rPr lang="en-US" sz="1400" dirty="0">
                <a:cs typeface="Courier New" panose="02070309020205020404" pitchFamily="49" charset="0"/>
              </a:rPr>
              <a:t>The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type indicates a non-negative position, and </a:t>
            </a:r>
            <a:r>
              <a:rPr lang="en-US" sz="1400" dirty="0">
                <a:latin typeface="Courier New" panose="02070309020205020404" pitchFamily="49" charset="0"/>
                <a:cs typeface="Courier New" panose="02070309020205020404" pitchFamily="49" charset="0"/>
              </a:rPr>
              <a:t>string::</a:t>
            </a:r>
            <a:r>
              <a:rPr lang="en-US" sz="1400" dirty="0" err="1">
                <a:latin typeface="Courier New" panose="02070309020205020404" pitchFamily="49" charset="0"/>
                <a:cs typeface="Courier New" panose="02070309020205020404" pitchFamily="49" charset="0"/>
              </a:rPr>
              <a:t>npos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is a special value that denotes no position.</a:t>
            </a:r>
          </a:p>
          <a:p>
            <a:pPr marL="400050" lvl="1" indent="0">
              <a:buNone/>
            </a:pPr>
            <a:endParaRPr lang="en-US" sz="1400" dirty="0">
              <a:latin typeface="Courier New" panose="02070309020205020404" pitchFamily="49" charset="0"/>
              <a:cs typeface="Courier New" panose="02070309020205020404" pitchFamily="49" charset="0"/>
            </a:endParaRPr>
          </a:p>
          <a:p>
            <a:pPr marL="400050" lvl="1" indent="0">
              <a:buNone/>
            </a:pPr>
            <a:endParaRPr lang="en-US" sz="1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pic>
        <p:nvPicPr>
          <p:cNvPr id="6" name="Picture 5"/>
          <p:cNvPicPr>
            <a:picLocks noChangeAspect="1"/>
          </p:cNvPicPr>
          <p:nvPr/>
        </p:nvPicPr>
        <p:blipFill>
          <a:blip r:embed="rId2"/>
          <a:stretch>
            <a:fillRect/>
          </a:stretch>
        </p:blipFill>
        <p:spPr>
          <a:xfrm>
            <a:off x="1563849" y="1891296"/>
            <a:ext cx="361950" cy="276225"/>
          </a:xfrm>
          <a:prstGeom prst="rect">
            <a:avLst/>
          </a:prstGeom>
        </p:spPr>
      </p:pic>
    </p:spTree>
    <p:extLst>
      <p:ext uri="{BB962C8B-B14F-4D97-AF65-F5344CB8AC3E}">
        <p14:creationId xmlns:p14="http://schemas.microsoft.com/office/powerpoint/2010/main" val="2776378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4</a:t>
            </a:r>
          </a:p>
        </p:txBody>
      </p:sp>
      <p:sp>
        <p:nvSpPr>
          <p:cNvPr id="3" name="Content Placeholder 2"/>
          <p:cNvSpPr>
            <a:spLocks noGrp="1"/>
          </p:cNvSpPr>
          <p:nvPr>
            <p:ph idx="1"/>
          </p:nvPr>
        </p:nvSpPr>
        <p:spPr/>
        <p:txBody>
          <a:bodyPr/>
          <a:lstStyle/>
          <a:p>
            <a:pPr marL="514350" indent="-514350">
              <a:buFont typeface="+mj-lt"/>
              <a:buAutoNum type="arabicPeriod"/>
            </a:pPr>
            <a:r>
              <a:rPr lang="en-US" dirty="0"/>
              <a:t>Reading and writing text files</a:t>
            </a:r>
          </a:p>
          <a:p>
            <a:pPr marL="514350" indent="-514350">
              <a:buFont typeface="+mj-lt"/>
              <a:buAutoNum type="arabicPeriod"/>
            </a:pPr>
            <a:r>
              <a:rPr lang="en-US" dirty="0"/>
              <a:t>Reading text input</a:t>
            </a:r>
          </a:p>
          <a:p>
            <a:pPr marL="514350" indent="-514350">
              <a:buFont typeface="+mj-lt"/>
              <a:buAutoNum type="arabicPeriod"/>
            </a:pPr>
            <a:r>
              <a:rPr lang="en-US" dirty="0"/>
              <a:t>Writing text output</a:t>
            </a:r>
          </a:p>
          <a:p>
            <a:pPr marL="514350" indent="-514350">
              <a:buFont typeface="+mj-lt"/>
              <a:buAutoNum type="arabicPeriod"/>
            </a:pPr>
            <a:r>
              <a:rPr lang="en-US" u="sng" dirty="0">
                <a:solidFill>
                  <a:srgbClr val="FF0000"/>
                </a:solidFill>
              </a:rPr>
              <a:t>Parsing and formatting strings</a:t>
            </a:r>
          </a:p>
          <a:p>
            <a:pPr marL="514350" indent="-514350">
              <a:buFont typeface="+mj-lt"/>
              <a:buAutoNum type="arabicPeriod"/>
            </a:pPr>
            <a:r>
              <a:rPr lang="en-US" dirty="0"/>
              <a:t>Command line arguments</a:t>
            </a:r>
          </a:p>
          <a:p>
            <a:pPr marL="514350" indent="-514350">
              <a:buFont typeface="+mj-lt"/>
              <a:buAutoNum type="arabicPeriod"/>
            </a:pPr>
            <a:r>
              <a:rPr lang="en-US" dirty="0"/>
              <a:t>Random access and binary files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966498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8787"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1878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a:t>Stream Adapters</a:t>
            </a:r>
            <a:endParaRPr lang="en-US" altLang="en-US" sz="1800"/>
          </a:p>
        </p:txBody>
      </p:sp>
      <p:sp>
        <p:nvSpPr>
          <p:cNvPr id="1110020" name="Rectangle 4"/>
          <p:cNvSpPr>
            <a:spLocks noChangeArrowheads="1"/>
          </p:cNvSpPr>
          <p:nvPr/>
        </p:nvSpPr>
        <p:spPr bwMode="auto">
          <a:xfrm>
            <a:off x="-3175" y="1775791"/>
            <a:ext cx="9147175" cy="43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r>
              <a:rPr lang="en-US" altLang="en-US" sz="2400" b="0" dirty="0">
                <a:latin typeface="Arial" panose="020B0604020202020204" pitchFamily="34" charset="0"/>
              </a:rPr>
              <a:t>	In order to “extract” numeric information held in a </a:t>
            </a:r>
            <a:r>
              <a:rPr lang="en-US" altLang="en-US" sz="2400" dirty="0"/>
              <a:t>string</a:t>
            </a:r>
            <a:r>
              <a:rPr lang="en-US" altLang="en-US" sz="2400" b="0" dirty="0">
                <a:latin typeface="Arial" panose="020B0604020202020204" pitchFamily="34" charset="0"/>
              </a:rPr>
              <a:t>,</a:t>
            </a:r>
            <a:br>
              <a:rPr lang="en-US" altLang="en-US" sz="2400" b="0" dirty="0">
                <a:latin typeface="Arial" panose="020B0604020202020204" pitchFamily="34" charset="0"/>
              </a:rPr>
            </a:br>
            <a:r>
              <a:rPr lang="en-US" altLang="en-US" sz="2400" b="0" dirty="0">
                <a:latin typeface="Arial" panose="020B0604020202020204" pitchFamily="34" charset="0"/>
              </a:rPr>
              <a:t>we can </a:t>
            </a:r>
            <a:r>
              <a:rPr lang="en-US" altLang="en-US" sz="2400" b="0" i="1" dirty="0">
                <a:latin typeface="Arial" panose="020B0604020202020204" pitchFamily="34" charset="0"/>
              </a:rPr>
              <a:t>adapt</a:t>
            </a:r>
            <a:r>
              <a:rPr lang="en-US" altLang="en-US" sz="2400" b="0" dirty="0">
                <a:latin typeface="Arial" panose="020B0604020202020204" pitchFamily="34" charset="0"/>
              </a:rPr>
              <a:t> the </a:t>
            </a:r>
            <a:r>
              <a:rPr lang="en-US" altLang="en-US" sz="2400" dirty="0"/>
              <a:t>string</a:t>
            </a:r>
            <a:r>
              <a:rPr lang="en-US" altLang="en-US" sz="2400" b="0" dirty="0">
                <a:latin typeface="Arial" panose="020B0604020202020204" pitchFamily="34" charset="0"/>
              </a:rPr>
              <a:t> to have the same interface as stream types</a:t>
            </a:r>
          </a:p>
          <a:p>
            <a:pPr algn="ctr" eaLnBrk="1" hangingPunct="1"/>
            <a:br>
              <a:rPr lang="en-US" altLang="en-US" sz="2400" b="0" dirty="0">
                <a:latin typeface="Arial" panose="020B0604020202020204" pitchFamily="34" charset="0"/>
              </a:rPr>
            </a:br>
            <a:r>
              <a:rPr lang="en-US" altLang="en-US" sz="2400" b="0" dirty="0">
                <a:latin typeface="Arial" panose="020B0604020202020204" pitchFamily="34" charset="0"/>
              </a:rPr>
              <a:t> – then we could use </a:t>
            </a:r>
            <a:r>
              <a:rPr lang="en-US" altLang="en-US" sz="2400" dirty="0"/>
              <a:t>&gt;&gt;</a:t>
            </a:r>
            <a:r>
              <a:rPr lang="en-US" altLang="en-US" sz="2400" b="0" dirty="0">
                <a:latin typeface="Arial" panose="020B0604020202020204" pitchFamily="34" charset="0"/>
              </a:rPr>
              <a:t> and </a:t>
            </a:r>
            <a:r>
              <a:rPr lang="en-US" altLang="en-US" sz="2400" dirty="0"/>
              <a:t>&lt;&lt;</a:t>
            </a:r>
            <a:r>
              <a:rPr lang="en-US" altLang="en-US" sz="2400" b="0" dirty="0">
                <a:latin typeface="Arial" panose="020B0604020202020204" pitchFamily="34" charset="0"/>
              </a:rPr>
              <a:t> on </a:t>
            </a:r>
            <a:r>
              <a:rPr lang="en-US" altLang="en-US" sz="2400" dirty="0"/>
              <a:t>string</a:t>
            </a:r>
            <a:r>
              <a:rPr lang="en-US" altLang="en-US" sz="2400" b="0" dirty="0">
                <a:latin typeface="Arial" panose="020B0604020202020204" pitchFamily="34" charset="0"/>
              </a:rPr>
              <a:t>s.</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a:t>
            </a:r>
            <a:r>
              <a:rPr lang="en-US" altLang="en-US" sz="2400" dirty="0" err="1"/>
              <a:t>istringstream</a:t>
            </a:r>
            <a:r>
              <a:rPr lang="en-US" altLang="en-US" sz="2400" b="0" dirty="0">
                <a:latin typeface="Arial" panose="020B0604020202020204" pitchFamily="34" charset="0"/>
              </a:rPr>
              <a:t> and </a:t>
            </a:r>
            <a:r>
              <a:rPr lang="en-US" altLang="en-US" sz="2400" dirty="0" err="1"/>
              <a:t>ostringstream</a:t>
            </a:r>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are adapters that do just that!</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The </a:t>
            </a:r>
            <a:r>
              <a:rPr lang="en-US" altLang="en-US" sz="2400" dirty="0"/>
              <a:t>&lt;</a:t>
            </a:r>
            <a:r>
              <a:rPr lang="en-US" altLang="en-US" sz="2400" dirty="0" err="1"/>
              <a:t>sstream</a:t>
            </a:r>
            <a:r>
              <a:rPr lang="en-US" altLang="en-US" sz="2400" dirty="0"/>
              <a:t>&gt;</a:t>
            </a:r>
            <a:r>
              <a:rPr lang="en-US" altLang="en-US" sz="2400" b="0" dirty="0">
                <a:latin typeface="Arial" panose="020B0604020202020204" pitchFamily="34" charset="0"/>
              </a:rPr>
              <a:t> header is required.</a:t>
            </a:r>
            <a:endParaRPr lang="en-US" altLang="en-US" sz="1800" b="0" dirty="0">
              <a:latin typeface="Arial" panose="020B0604020202020204" pitchFamily="34" charset="0"/>
            </a:endParaRPr>
          </a:p>
          <a:p>
            <a:pPr algn="ctr" eaLnBrk="1" hangingPunct="1"/>
            <a:endParaRPr lang="en-US" altLang="en-US" sz="2400" dirty="0"/>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1859"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dirty="0">
              <a:latin typeface="Courier New" panose="02070309020205020404" pitchFamily="49" charset="0"/>
            </a:endParaRPr>
          </a:p>
          <a:p>
            <a:pPr marL="609600" indent="-609600" algn="ctr" eaLnBrk="1" hangingPunct="1">
              <a:spcBef>
                <a:spcPct val="0"/>
              </a:spcBef>
              <a:buFontTx/>
              <a:buNone/>
            </a:pPr>
            <a:r>
              <a:rPr lang="en-US" altLang="en-US" sz="2400" dirty="0"/>
              <a:t>	</a:t>
            </a:r>
          </a:p>
        </p:txBody>
      </p:sp>
      <p:sp>
        <p:nvSpPr>
          <p:cNvPr id="121860"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err="1">
                <a:latin typeface="Courier New" panose="02070309020205020404" pitchFamily="49" charset="0"/>
              </a:rPr>
              <a:t>istringstream</a:t>
            </a:r>
            <a:r>
              <a:rPr lang="en-US" altLang="en-US" dirty="0"/>
              <a:t> Reads from a </a:t>
            </a:r>
            <a:r>
              <a:rPr lang="en-US" altLang="en-US" sz="2000" dirty="0"/>
              <a:t>string</a:t>
            </a:r>
            <a:r>
              <a:rPr lang="en-US" altLang="en-US" dirty="0"/>
              <a:t> into other Variables</a:t>
            </a:r>
          </a:p>
        </p:txBody>
      </p:sp>
      <p:sp>
        <p:nvSpPr>
          <p:cNvPr id="1114116"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marL="55563" indent="-55563" eaLnBrk="1" hangingPunct="1"/>
            <a:r>
              <a:rPr lang="en-US" altLang="en-US" sz="2400" b="0" dirty="0">
                <a:latin typeface="Arial" panose="020B0604020202020204" pitchFamily="34" charset="0"/>
              </a:rPr>
              <a:t>	Declare an </a:t>
            </a:r>
            <a:r>
              <a:rPr lang="en-US" altLang="en-US" sz="2400" dirty="0" err="1"/>
              <a:t>istringstream</a:t>
            </a:r>
            <a:r>
              <a:rPr lang="en-US" altLang="en-US" sz="2400" b="0" dirty="0">
                <a:latin typeface="Arial" panose="020B0604020202020204" pitchFamily="34" charset="0"/>
              </a:rPr>
              <a:t> variable named </a:t>
            </a:r>
            <a:r>
              <a:rPr lang="en-US" altLang="en-US" sz="2400" dirty="0" err="1"/>
              <a:t>strm</a:t>
            </a:r>
            <a:r>
              <a:rPr lang="en-US" altLang="en-US" sz="400" dirty="0"/>
              <a:t> </a:t>
            </a:r>
            <a:r>
              <a:rPr lang="en-US" altLang="en-US" sz="2400" b="0" dirty="0">
                <a:latin typeface="Arial" panose="020B0604020202020204" pitchFamily="34" charset="0"/>
              </a:rPr>
              <a:t> allows</a:t>
            </a:r>
            <a:br>
              <a:rPr lang="en-US" altLang="en-US" sz="2400" b="0" dirty="0">
                <a:latin typeface="Arial" panose="020B0604020202020204" pitchFamily="34" charset="0"/>
              </a:rPr>
            </a:br>
            <a:r>
              <a:rPr lang="en-US" altLang="en-US" sz="2400" b="0" dirty="0">
                <a:latin typeface="Arial" panose="020B0604020202020204" pitchFamily="34" charset="0"/>
              </a:rPr>
              <a:t>parsing data from a </a:t>
            </a:r>
            <a:r>
              <a:rPr lang="en-US" altLang="en-US" sz="2400" b="0" dirty="0">
                <a:cs typeface="Courier New" panose="02070309020205020404" pitchFamily="49" charset="0"/>
              </a:rPr>
              <a:t>string </a:t>
            </a:r>
            <a:r>
              <a:rPr lang="en-US" altLang="en-US" sz="2400" b="0" dirty="0">
                <a:latin typeface="Arial" panose="020B0604020202020204" pitchFamily="34" charset="0"/>
              </a:rPr>
              <a:t>such as</a:t>
            </a:r>
          </a:p>
          <a:p>
            <a:pPr marL="55563" indent="-55563" algn="ctr" eaLnBrk="1" hangingPunct="1"/>
            <a:r>
              <a:rPr lang="en-US" altLang="en-US" sz="2400" b="0" dirty="0">
                <a:cs typeface="Courier New" panose="02070309020205020404" pitchFamily="49" charset="0"/>
              </a:rPr>
              <a:t>	 </a:t>
            </a:r>
            <a:r>
              <a:rPr lang="en-US" altLang="en-US" sz="2400" dirty="0">
                <a:cs typeface="Courier New" panose="02070309020205020404" pitchFamily="49" charset="0"/>
              </a:rPr>
              <a:t>"January 24, 1973"</a:t>
            </a:r>
            <a:r>
              <a:rPr lang="en-US" altLang="en-US" sz="2400" b="0" dirty="0">
                <a:cs typeface="Courier New" panose="02070309020205020404" pitchFamily="49" charset="0"/>
              </a:rPr>
              <a:t> </a:t>
            </a:r>
          </a:p>
          <a:p>
            <a:pPr marL="55563" indent="-55563" eaLnBrk="1" hangingPunct="1"/>
            <a:r>
              <a:rPr lang="en-US" altLang="en-US" sz="2400" b="0" dirty="0">
                <a:latin typeface="Arial" panose="020B0604020202020204" pitchFamily="34" charset="0"/>
              </a:rPr>
              <a:t>	into numeric variables &amp; other </a:t>
            </a:r>
            <a:r>
              <a:rPr lang="en-US" altLang="en-US" sz="2400" b="0" dirty="0">
                <a:cs typeface="Courier New" panose="02070309020205020404" pitchFamily="49" charset="0"/>
              </a:rPr>
              <a:t>strings</a:t>
            </a:r>
            <a:r>
              <a:rPr lang="en-US" altLang="en-US" sz="2400" b="0" dirty="0">
                <a:latin typeface="Arial" panose="020B0604020202020204" pitchFamily="34" charset="0"/>
              </a:rPr>
              <a:t> resembles </a:t>
            </a:r>
            <a:r>
              <a:rPr lang="en-US" altLang="en-US" sz="2400" b="0" dirty="0" err="1">
                <a:cs typeface="Courier New" panose="02070309020205020404" pitchFamily="49" charset="0"/>
              </a:rPr>
              <a:t>cin</a:t>
            </a:r>
            <a:r>
              <a:rPr lang="en-US" altLang="en-US" sz="2400" b="0" dirty="0">
                <a:cs typeface="Courier New" panose="02070309020205020404" pitchFamily="49" charset="0"/>
              </a:rPr>
              <a:t>&gt;&gt;:</a:t>
            </a:r>
          </a:p>
          <a:p>
            <a:pPr eaLnBrk="1" hangingPunct="1"/>
            <a:endParaRPr lang="en-US" altLang="en-US" sz="2400" b="0" dirty="0">
              <a:latin typeface="Arial" panose="020B0604020202020204" pitchFamily="34" charset="0"/>
            </a:endParaRPr>
          </a:p>
          <a:p>
            <a:pPr eaLnBrk="1" hangingPunct="1"/>
            <a:r>
              <a:rPr lang="en-US" altLang="en-US" sz="2400" dirty="0" err="1"/>
              <a:t>istringstream</a:t>
            </a:r>
            <a:r>
              <a:rPr lang="en-US" altLang="en-US" sz="2400" dirty="0"/>
              <a:t> </a:t>
            </a:r>
            <a:r>
              <a:rPr lang="en-US" altLang="en-US" sz="2400" dirty="0" err="1"/>
              <a:t>strm</a:t>
            </a:r>
            <a:r>
              <a:rPr lang="en-US" altLang="en-US" sz="2400" dirty="0"/>
              <a:t>;</a:t>
            </a:r>
          </a:p>
          <a:p>
            <a:pPr eaLnBrk="1" hangingPunct="1"/>
            <a:r>
              <a:rPr lang="en-US" altLang="en-US" sz="2400" dirty="0"/>
              <a:t>//read string into the </a:t>
            </a:r>
            <a:r>
              <a:rPr lang="en-US" altLang="en-US" sz="2400" dirty="0" err="1"/>
              <a:t>istringstream</a:t>
            </a:r>
            <a:r>
              <a:rPr lang="en-US" altLang="en-US" sz="2400" dirty="0"/>
              <a:t> buffer</a:t>
            </a:r>
          </a:p>
          <a:p>
            <a:pPr eaLnBrk="1" hangingPunct="1"/>
            <a:r>
              <a:rPr lang="en-US" altLang="en-US" sz="2400" dirty="0" err="1"/>
              <a:t>strm.str</a:t>
            </a:r>
            <a:r>
              <a:rPr lang="en-US" altLang="en-US" sz="2400" dirty="0"/>
              <a:t>(</a:t>
            </a:r>
            <a:r>
              <a:rPr lang="en-US" altLang="en-US" sz="2400" dirty="0">
                <a:cs typeface="Courier New" panose="02070309020205020404" pitchFamily="49" charset="0"/>
              </a:rPr>
              <a:t>"</a:t>
            </a:r>
            <a:r>
              <a:rPr lang="en-US" altLang="en-US" sz="2400" dirty="0"/>
              <a:t>January 24, 1973</a:t>
            </a:r>
            <a:r>
              <a:rPr lang="en-US" altLang="en-US" sz="2400" dirty="0">
                <a:cs typeface="Courier New" panose="02070309020205020404" pitchFamily="49" charset="0"/>
              </a:rPr>
              <a:t>"</a:t>
            </a:r>
            <a:r>
              <a:rPr lang="en-US" altLang="en-US" sz="2400" dirty="0"/>
              <a:t>);</a:t>
            </a:r>
          </a:p>
          <a:p>
            <a:pPr eaLnBrk="1" hangingPunct="1"/>
            <a:endParaRPr lang="en-US" altLang="en-US" sz="2400" dirty="0"/>
          </a:p>
          <a:p>
            <a:pPr eaLnBrk="1" hangingPunct="1"/>
            <a:r>
              <a:rPr lang="en-US" altLang="en-US" sz="2400" dirty="0"/>
              <a:t>string month;</a:t>
            </a:r>
          </a:p>
          <a:p>
            <a:pPr eaLnBrk="1" hangingPunct="1"/>
            <a:r>
              <a:rPr lang="en-US" altLang="en-US" sz="2400" dirty="0" err="1"/>
              <a:t>int</a:t>
            </a:r>
            <a:r>
              <a:rPr lang="en-US" altLang="en-US" sz="2400" dirty="0"/>
              <a:t> day;</a:t>
            </a:r>
          </a:p>
          <a:p>
            <a:pPr eaLnBrk="1" hangingPunct="1"/>
            <a:r>
              <a:rPr lang="en-US" altLang="en-US" sz="2400" dirty="0"/>
              <a:t>string comma;</a:t>
            </a:r>
          </a:p>
          <a:p>
            <a:pPr eaLnBrk="1" hangingPunct="1"/>
            <a:r>
              <a:rPr lang="en-US" altLang="en-US" sz="2400" dirty="0" err="1"/>
              <a:t>int</a:t>
            </a:r>
            <a:r>
              <a:rPr lang="en-US" altLang="en-US" sz="2400" dirty="0"/>
              <a:t> year;</a:t>
            </a:r>
          </a:p>
          <a:p>
            <a:pPr eaLnBrk="1" hangingPunct="1"/>
            <a:r>
              <a:rPr lang="en-US" altLang="en-US" sz="2400" dirty="0" err="1"/>
              <a:t>strm</a:t>
            </a:r>
            <a:r>
              <a:rPr lang="en-US" altLang="en-US" sz="2400" dirty="0"/>
              <a:t> &gt;&gt; month &gt;&gt; day &gt;&gt; comma &gt;&gt; year;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3907"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2390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Converting a </a:t>
            </a:r>
            <a:r>
              <a:rPr lang="en-US" altLang="en-US" dirty="0">
                <a:latin typeface="Courier New" panose="02070309020205020404" pitchFamily="49" charset="0"/>
                <a:cs typeface="Courier New" panose="02070309020205020404" pitchFamily="49" charset="0"/>
              </a:rPr>
              <a:t>string</a:t>
            </a:r>
            <a:r>
              <a:rPr lang="en-US" altLang="en-US" dirty="0"/>
              <a:t> to a single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or double</a:t>
            </a:r>
          </a:p>
        </p:txBody>
      </p:sp>
      <p:sp>
        <p:nvSpPr>
          <p:cNvPr id="1116164"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r>
              <a:rPr lang="en-US" altLang="en-US" sz="2400" b="0" dirty="0">
                <a:latin typeface="Arial" panose="020B0604020202020204" pitchFamily="34" charset="0"/>
              </a:rPr>
              <a:t>In C++11 and later, to convert a single string to its </a:t>
            </a:r>
            <a:r>
              <a:rPr lang="en-US" altLang="en-US" sz="2400" b="0" dirty="0" err="1">
                <a:cs typeface="Courier New" panose="02070309020205020404" pitchFamily="49" charset="0"/>
              </a:rPr>
              <a:t>int</a:t>
            </a:r>
            <a:r>
              <a:rPr lang="en-US" altLang="en-US" sz="2400" b="0" dirty="0">
                <a:cs typeface="Courier New" panose="02070309020205020404" pitchFamily="49" charset="0"/>
              </a:rPr>
              <a:t> or double </a:t>
            </a:r>
            <a:r>
              <a:rPr lang="en-US" altLang="en-US" sz="2400" b="0" dirty="0">
                <a:latin typeface="Arial" panose="020B0604020202020204" pitchFamily="34" charset="0"/>
              </a:rPr>
              <a:t>value, use the functions </a:t>
            </a:r>
            <a:r>
              <a:rPr lang="en-US" altLang="en-US" sz="2400" b="0" dirty="0" err="1">
                <a:cs typeface="Courier New" panose="02070309020205020404" pitchFamily="49" charset="0"/>
              </a:rPr>
              <a:t>stoi</a:t>
            </a:r>
            <a:r>
              <a:rPr lang="en-US" altLang="en-US" sz="2400" b="0" dirty="0">
                <a:cs typeface="Courier New" panose="02070309020205020404" pitchFamily="49" charset="0"/>
              </a:rPr>
              <a:t> </a:t>
            </a:r>
            <a:r>
              <a:rPr lang="en-US" altLang="en-US" sz="2400" b="0" dirty="0">
                <a:latin typeface="Arial" panose="020B0604020202020204" pitchFamily="34" charset="0"/>
              </a:rPr>
              <a:t>and </a:t>
            </a:r>
            <a:r>
              <a:rPr lang="en-US" altLang="en-US" sz="2400" b="0" dirty="0" err="1">
                <a:cs typeface="Courier New" panose="02070309020205020404" pitchFamily="49" charset="0"/>
              </a:rPr>
              <a:t>stod</a:t>
            </a:r>
            <a:r>
              <a:rPr lang="en-US" altLang="en-US" sz="2400" b="0" dirty="0">
                <a:latin typeface="Arial" panose="020B0604020202020204" pitchFamily="34" charset="0"/>
              </a:rPr>
              <a:t>:</a:t>
            </a:r>
          </a:p>
          <a:p>
            <a:pPr lvl="3" eaLnBrk="1" hangingPunct="1"/>
            <a:r>
              <a:rPr lang="en-US" altLang="en-US" sz="2400" dirty="0">
                <a:cs typeface="Courier New" panose="02070309020205020404" pitchFamily="49" charset="0"/>
              </a:rPr>
              <a:t>string year = "1973";</a:t>
            </a:r>
          </a:p>
          <a:p>
            <a:pPr lvl="3" eaLnBrk="1" hangingPunct="1"/>
            <a:r>
              <a:rPr lang="en-US" altLang="en-US" sz="2400" dirty="0" err="1">
                <a:cs typeface="Courier New" panose="02070309020205020404" pitchFamily="49" charset="0"/>
              </a:rPr>
              <a:t>int</a:t>
            </a:r>
            <a:r>
              <a:rPr lang="en-US" altLang="en-US" sz="2400" dirty="0">
                <a:cs typeface="Courier New" panose="02070309020205020404" pitchFamily="49" charset="0"/>
              </a:rPr>
              <a:t> y = </a:t>
            </a:r>
            <a:r>
              <a:rPr lang="en-US" altLang="en-US" sz="2400" dirty="0" err="1">
                <a:cs typeface="Courier New" panose="02070309020205020404" pitchFamily="49" charset="0"/>
              </a:rPr>
              <a:t>stoi</a:t>
            </a:r>
            <a:r>
              <a:rPr lang="en-US" altLang="en-US" sz="2400" dirty="0">
                <a:cs typeface="Courier New" panose="02070309020205020404" pitchFamily="49" charset="0"/>
              </a:rPr>
              <a:t>(year);</a:t>
            </a:r>
          </a:p>
          <a:p>
            <a:pPr lvl="3" eaLnBrk="1" hangingPunct="1"/>
            <a:r>
              <a:rPr lang="en-US" altLang="en-US" sz="2400" dirty="0">
                <a:cs typeface="Courier New" panose="02070309020205020404" pitchFamily="49" charset="0"/>
              </a:rPr>
              <a:t>string mass = “9.85”;</a:t>
            </a:r>
          </a:p>
          <a:p>
            <a:pPr lvl="3" eaLnBrk="1" hangingPunct="1"/>
            <a:r>
              <a:rPr lang="en-US" altLang="en-US" sz="2400" dirty="0">
                <a:cs typeface="Courier New" panose="02070309020205020404" pitchFamily="49" charset="0"/>
              </a:rPr>
              <a:t>double </a:t>
            </a:r>
            <a:r>
              <a:rPr lang="en-US" altLang="en-US" sz="2400" dirty="0" err="1">
                <a:cs typeface="Courier New" panose="02070309020205020404" pitchFamily="49" charset="0"/>
              </a:rPr>
              <a:t>dmass</a:t>
            </a:r>
            <a:r>
              <a:rPr lang="en-US" altLang="en-US" sz="2400" dirty="0">
                <a:cs typeface="Courier New" panose="02070309020205020404" pitchFamily="49" charset="0"/>
              </a:rPr>
              <a:t> = </a:t>
            </a:r>
            <a:r>
              <a:rPr lang="en-US" altLang="en-US" sz="2400" dirty="0" err="1">
                <a:cs typeface="Courier New" panose="02070309020205020404" pitchFamily="49" charset="0"/>
              </a:rPr>
              <a:t>stod</a:t>
            </a:r>
            <a:r>
              <a:rPr lang="en-US" altLang="en-US" sz="2400" dirty="0">
                <a:cs typeface="Courier New" panose="02070309020205020404" pitchFamily="49" charset="0"/>
              </a:rPr>
              <a:t>(mass);</a:t>
            </a:r>
          </a:p>
          <a:p>
            <a:pPr lvl="3" eaLnBrk="1" hangingPunct="1"/>
            <a:endParaRPr lang="en-US" altLang="en-US" sz="2400" b="0" dirty="0">
              <a:cs typeface="Courier New" panose="02070309020205020404" pitchFamily="49" charset="0"/>
            </a:endParaRPr>
          </a:p>
          <a:p>
            <a:pPr eaLnBrk="1" hangingPunct="1"/>
            <a:r>
              <a:rPr lang="en-US" altLang="en-US" sz="2400" b="0" dirty="0">
                <a:latin typeface="Arial" panose="020B0604020202020204" pitchFamily="34" charset="0"/>
                <a:cs typeface="Courier New" panose="02070309020205020404" pitchFamily="49" charset="0"/>
              </a:rPr>
              <a:t>Pre-C++11, write your own function using an </a:t>
            </a:r>
            <a:r>
              <a:rPr lang="en-US" altLang="en-US" b="0" dirty="0" err="1">
                <a:cs typeface="Courier New" panose="02070309020205020404" pitchFamily="49" charset="0"/>
              </a:rPr>
              <a:t>istringstream</a:t>
            </a:r>
            <a:r>
              <a:rPr lang="en-US" altLang="en-US" b="0" dirty="0">
                <a:latin typeface="Arial" panose="020B0604020202020204" pitchFamily="34" charset="0"/>
              </a:rPr>
              <a:t>:</a:t>
            </a:r>
          </a:p>
          <a:p>
            <a:pPr lvl="3" eaLnBrk="1" hangingPunct="1"/>
            <a:r>
              <a:rPr lang="en-US" altLang="en-US" dirty="0" err="1"/>
              <a:t>int</a:t>
            </a:r>
            <a:r>
              <a:rPr lang="en-US" altLang="en-US" dirty="0"/>
              <a:t> </a:t>
            </a:r>
            <a:r>
              <a:rPr lang="en-US" altLang="en-US" dirty="0" err="1"/>
              <a:t>string_to_int</a:t>
            </a:r>
            <a:r>
              <a:rPr lang="en-US" altLang="en-US" dirty="0"/>
              <a:t>(string s)</a:t>
            </a:r>
          </a:p>
          <a:p>
            <a:pPr lvl="3" eaLnBrk="1" hangingPunct="1"/>
            <a:r>
              <a:rPr lang="en-US" altLang="en-US" dirty="0"/>
              <a:t>{</a:t>
            </a:r>
          </a:p>
          <a:p>
            <a:pPr lvl="3" eaLnBrk="1" hangingPunct="1"/>
            <a:r>
              <a:rPr lang="en-US" altLang="en-US" dirty="0"/>
              <a:t>   </a:t>
            </a:r>
            <a:r>
              <a:rPr lang="en-US" altLang="en-US" dirty="0" err="1"/>
              <a:t>istringstream</a:t>
            </a:r>
            <a:r>
              <a:rPr lang="en-US" altLang="en-US" dirty="0"/>
              <a:t> </a:t>
            </a:r>
            <a:r>
              <a:rPr lang="en-US" altLang="en-US" dirty="0" err="1"/>
              <a:t>strm</a:t>
            </a:r>
            <a:r>
              <a:rPr lang="en-US" altLang="en-US" dirty="0"/>
              <a:t>;</a:t>
            </a:r>
          </a:p>
          <a:p>
            <a:pPr lvl="3" eaLnBrk="1" hangingPunct="1"/>
            <a:r>
              <a:rPr lang="en-US" altLang="en-US" dirty="0"/>
              <a:t>   </a:t>
            </a:r>
            <a:r>
              <a:rPr lang="en-US" altLang="en-US" dirty="0" err="1"/>
              <a:t>strm.str</a:t>
            </a:r>
            <a:r>
              <a:rPr lang="en-US" altLang="en-US" dirty="0"/>
              <a:t>(s);</a:t>
            </a:r>
          </a:p>
          <a:p>
            <a:pPr lvl="3" eaLnBrk="1" hangingPunct="1"/>
            <a:r>
              <a:rPr lang="en-US" altLang="en-US" dirty="0"/>
              <a:t>   </a:t>
            </a:r>
            <a:r>
              <a:rPr lang="en-US" altLang="en-US" dirty="0" err="1"/>
              <a:t>int</a:t>
            </a:r>
            <a:r>
              <a:rPr lang="en-US" altLang="en-US" dirty="0"/>
              <a:t> n = 0;</a:t>
            </a:r>
          </a:p>
          <a:p>
            <a:pPr lvl="3" eaLnBrk="1" hangingPunct="1"/>
            <a:r>
              <a:rPr lang="en-US" altLang="en-US" dirty="0"/>
              <a:t>   </a:t>
            </a:r>
            <a:r>
              <a:rPr lang="en-US" altLang="en-US" dirty="0" err="1"/>
              <a:t>strm</a:t>
            </a:r>
            <a:r>
              <a:rPr lang="en-US" altLang="en-US" dirty="0"/>
              <a:t> &gt;&gt; n;</a:t>
            </a:r>
          </a:p>
          <a:p>
            <a:pPr lvl="3" eaLnBrk="1" hangingPunct="1"/>
            <a:r>
              <a:rPr lang="en-US" altLang="en-US" dirty="0"/>
              <a:t>   return n;</a:t>
            </a:r>
          </a:p>
          <a:p>
            <a:pPr lvl="3" eaLnBrk="1" hangingPunct="1"/>
            <a:r>
              <a:rPr lang="en-US" altLang="en-US" dirty="0"/>
              <a:t>}</a:t>
            </a:r>
          </a:p>
          <a:p>
            <a:pPr eaLnBrk="1" hangingPunct="1"/>
            <a:endParaRPr lang="en-US" altLang="en-US" sz="2400" b="0" dirty="0">
              <a:latin typeface="Arial" panose="020B0604020202020204" pitchFamily="34" charset="0"/>
            </a:endParaRPr>
          </a:p>
          <a:p>
            <a:pPr eaLnBrk="1" hangingPunct="1"/>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5603" name="Rectangle 2"/>
          <p:cNvSpPr>
            <a:spLocks noGrp="1" noChangeArrowheads="1"/>
          </p:cNvSpPr>
          <p:nvPr>
            <p:ph type="title"/>
          </p:nvPr>
        </p:nvSpPr>
        <p:spPr/>
        <p:txBody>
          <a:bodyPr/>
          <a:lstStyle/>
          <a:p>
            <a:pPr eaLnBrk="1" hangingPunct="1"/>
            <a:r>
              <a:rPr lang="en-US" altLang="en-US" dirty="0"/>
              <a:t>Streams: An Example</a:t>
            </a:r>
          </a:p>
        </p:txBody>
      </p:sp>
      <p:sp>
        <p:nvSpPr>
          <p:cNvPr id="25604" name="Rectangle 3"/>
          <p:cNvSpPr>
            <a:spLocks noGrp="1" noChangeArrowheads="1"/>
          </p:cNvSpPr>
          <p:nvPr>
            <p:ph type="body" idx="1"/>
          </p:nvPr>
        </p:nvSpPr>
        <p:spPr>
          <a:xfrm>
            <a:off x="0" y="1570038"/>
            <a:ext cx="9144000" cy="4525962"/>
          </a:xfrm>
        </p:spPr>
        <p:txBody>
          <a:bodyPr/>
          <a:lstStyle/>
          <a:p>
            <a:pPr eaLnBrk="1" hangingPunct="1">
              <a:buFontTx/>
              <a:buNone/>
            </a:pPr>
            <a:r>
              <a:rPr lang="en-US" altLang="en-US" sz="2400"/>
              <a:t>	</a:t>
            </a:r>
            <a:endParaRPr lang="en-US" altLang="en-US" sz="2400">
              <a:cs typeface="Arial" panose="020B0604020202020204" pitchFamily="34" charset="0"/>
            </a:endParaRPr>
          </a:p>
        </p:txBody>
      </p:sp>
      <p:sp>
        <p:nvSpPr>
          <p:cNvPr id="991236" name="Text Box 4"/>
          <p:cNvSpPr txBox="1">
            <a:spLocks noChangeArrowheads="1"/>
          </p:cNvSpPr>
          <p:nvPr/>
        </p:nvSpPr>
        <p:spPr bwMode="auto">
          <a:xfrm>
            <a:off x="352425" y="747713"/>
            <a:ext cx="86106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300" dirty="0"/>
              <a:t>This is a stream of characters. It could be from the  keyboard  or  from a file. Each of these is just a character - even these:  3  -23.73 which, when input, can be converted to: </a:t>
            </a:r>
            <a:r>
              <a:rPr lang="en-US" altLang="en-US" sz="2300" dirty="0" err="1"/>
              <a:t>ints</a:t>
            </a:r>
            <a:r>
              <a:rPr lang="en-US" altLang="en-US" sz="2300" dirty="0"/>
              <a:t> or doubles</a:t>
            </a:r>
            <a:br>
              <a:rPr lang="en-US" altLang="en-US" sz="2300" dirty="0"/>
            </a:br>
            <a:r>
              <a:rPr lang="en-US" altLang="en-US" sz="2300" dirty="0"/>
              <a:t>or whatever type you like.</a:t>
            </a:r>
            <a:br>
              <a:rPr lang="en-US" altLang="en-US" sz="2300" dirty="0"/>
            </a:br>
            <a:r>
              <a:rPr lang="en-US" altLang="en-US" sz="2300" dirty="0"/>
              <a:t>(that was a  </a:t>
            </a:r>
            <a:r>
              <a:rPr lang="en-US" altLang="en-US" sz="2300" b="0" dirty="0"/>
              <a:t>'</a:t>
            </a:r>
            <a:r>
              <a:rPr lang="en-US" altLang="en-US" sz="2300" dirty="0"/>
              <a:t>\n</a:t>
            </a:r>
            <a:r>
              <a:rPr lang="en-US" altLang="en-US" sz="2300" b="0" dirty="0">
                <a:cs typeface="Courier New" panose="02070309020205020404" pitchFamily="49" charset="0"/>
              </a:rPr>
              <a:t>'</a:t>
            </a:r>
            <a:r>
              <a:rPr lang="en-US" altLang="en-US" sz="2300" dirty="0"/>
              <a:t>  at the end  of the last line)</a:t>
            </a:r>
            <a:br>
              <a:rPr lang="en-US" altLang="en-US" sz="2300" dirty="0"/>
            </a:br>
            <a:r>
              <a:rPr lang="en-US" altLang="en-US" sz="2300" dirty="0"/>
              <a:t>&amp;*@&amp;^#!%#$ (No, that was –not- a curse!!!!!!!!!!</a:t>
            </a:r>
            <a:br>
              <a:rPr lang="en-US" altLang="en-US" sz="2300" dirty="0"/>
            </a:br>
            <a:r>
              <a:rPr lang="en-US" altLang="en-US" sz="2300" dirty="0"/>
              <a:t>¥1,0000,0000 (price of a cup of coffee in Tokyo)</a:t>
            </a:r>
            <a:br>
              <a:rPr lang="en-US" altLang="en-US" sz="2300" dirty="0"/>
            </a:br>
            <a:r>
              <a:rPr lang="en-US" altLang="en-US" sz="2300" dirty="0"/>
              <a:t>Notice that all of this text is very plain -  No</a:t>
            </a:r>
            <a:br>
              <a:rPr lang="en-US" altLang="en-US" sz="2300" dirty="0"/>
            </a:br>
            <a:r>
              <a:rPr lang="en-US" altLang="en-US" sz="2300" dirty="0"/>
              <a:t>bold or green of italics – just characters – and</a:t>
            </a:r>
            <a:br>
              <a:rPr lang="en-US" altLang="en-US" sz="2300" dirty="0"/>
            </a:br>
            <a:r>
              <a:rPr lang="en-US" altLang="en-US" sz="2300" dirty="0"/>
              <a:t>whitespace (TABs, NEWLINES and, of course... the</a:t>
            </a:r>
            <a:br>
              <a:rPr lang="en-US" altLang="en-US" sz="2300" dirty="0"/>
            </a:br>
            <a:r>
              <a:rPr lang="en-US" altLang="en-US" sz="2300" dirty="0"/>
              <a:t>other one you can’t see: the space character:</a:t>
            </a:r>
            <a:br>
              <a:rPr lang="en-US" altLang="en-US" sz="2300" dirty="0"/>
            </a:br>
            <a:r>
              <a:rPr lang="en-US" altLang="en-US" sz="2300" dirty="0"/>
              <a:t>(another </a:t>
            </a:r>
            <a:r>
              <a:rPr lang="en-US" altLang="en-US" sz="2300" b="0" dirty="0"/>
              <a:t>'</a:t>
            </a:r>
            <a:r>
              <a:rPr lang="en-US" altLang="en-US" sz="2300" dirty="0"/>
              <a:t>\n</a:t>
            </a:r>
            <a:r>
              <a:rPr lang="en-US" altLang="en-US" sz="2300" b="0" dirty="0"/>
              <a:t>'</a:t>
            </a:r>
            <a:r>
              <a:rPr lang="en-US" altLang="en-US" sz="2300" dirty="0"/>
              <a:t>)</a:t>
            </a:r>
            <a:br>
              <a:rPr lang="en-US" altLang="en-US" sz="2300" dirty="0"/>
            </a:br>
            <a:r>
              <a:rPr lang="en-US" altLang="en-US" sz="2300" dirty="0"/>
              <a:t>(&amp;&amp; another)    (more whitespace)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5955"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2595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The </a:t>
            </a:r>
            <a:r>
              <a:rPr lang="en-US" altLang="en-US" dirty="0" err="1">
                <a:latin typeface="Courier New" panose="02070309020205020404" pitchFamily="49" charset="0"/>
              </a:rPr>
              <a:t>ostringstream</a:t>
            </a:r>
            <a:r>
              <a:rPr lang="en-US" altLang="en-US" dirty="0"/>
              <a:t> Type for Building Strings</a:t>
            </a:r>
          </a:p>
        </p:txBody>
      </p:sp>
      <p:sp>
        <p:nvSpPr>
          <p:cNvPr id="1118212"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dirty="0">
                <a:latin typeface="Arial" panose="020B0604020202020204" pitchFamily="34" charset="0"/>
              </a:rPr>
              <a:t>An </a:t>
            </a:r>
            <a:r>
              <a:rPr lang="en-US" altLang="en-US" sz="2400" dirty="0" err="1"/>
              <a:t>ostringstream</a:t>
            </a:r>
            <a:r>
              <a:rPr lang="en-US" altLang="en-US" sz="2400" b="0" dirty="0">
                <a:latin typeface="Arial" panose="020B0604020202020204" pitchFamily="34" charset="0"/>
              </a:rPr>
              <a:t> can copy text and numbers in a </a:t>
            </a:r>
            <a:r>
              <a:rPr lang="en-US" altLang="en-US" sz="2400" dirty="0"/>
              <a:t>string</a:t>
            </a:r>
            <a:r>
              <a:rPr lang="en-US" altLang="en-US" sz="2400" b="0" dirty="0">
                <a:latin typeface="Arial" panose="020B0604020202020204" pitchFamily="34" charset="0"/>
              </a:rPr>
              <a:t>.</a:t>
            </a:r>
          </a:p>
          <a:p>
            <a:pPr eaLnBrk="1" hangingPunct="1"/>
            <a:r>
              <a:rPr lang="en-US" altLang="en-US" sz="2400" b="0" dirty="0">
                <a:latin typeface="Arial" panose="020B0604020202020204" pitchFamily="34" charset="0"/>
              </a:rPr>
              <a:t>The numbers can be formatted as with files/</a:t>
            </a:r>
            <a:r>
              <a:rPr lang="en-US" altLang="en-US" sz="2400" b="0" dirty="0" err="1">
                <a:latin typeface="Arial" panose="020B0604020202020204" pitchFamily="34" charset="0"/>
              </a:rPr>
              <a:t>cout</a:t>
            </a:r>
            <a:r>
              <a:rPr lang="en-US" altLang="en-US" sz="2400" b="0" dirty="0">
                <a:latin typeface="Arial" panose="020B0604020202020204" pitchFamily="34" charset="0"/>
              </a:rPr>
              <a:t>, and</a:t>
            </a:r>
          </a:p>
          <a:p>
            <a:pPr eaLnBrk="1" hangingPunct="1"/>
            <a:r>
              <a:rPr lang="en-US" altLang="en-US" sz="2400" b="0" dirty="0">
                <a:latin typeface="Arial" panose="020B0604020202020204" pitchFamily="34" charset="0"/>
              </a:rPr>
              <a:t>the output operator &lt;&lt; works the same.</a:t>
            </a:r>
          </a:p>
          <a:p>
            <a:pPr eaLnBrk="1" hangingPunct="1"/>
            <a:endParaRPr lang="en-US" altLang="en-US" sz="800" b="0" dirty="0">
              <a:latin typeface="Arial" panose="020B0604020202020204" pitchFamily="34" charset="0"/>
            </a:endParaRPr>
          </a:p>
          <a:p>
            <a:pPr eaLnBrk="1" hangingPunct="1"/>
            <a:r>
              <a:rPr lang="en-US" altLang="en-US" sz="2400" dirty="0"/>
              <a:t>string month = "January";</a:t>
            </a:r>
          </a:p>
          <a:p>
            <a:pPr eaLnBrk="1" hangingPunct="1"/>
            <a:r>
              <a:rPr lang="en-US" altLang="en-US" sz="2400" dirty="0" err="1"/>
              <a:t>int</a:t>
            </a:r>
            <a:r>
              <a:rPr lang="en-US" altLang="en-US" sz="2400" dirty="0"/>
              <a:t> day = 24, year = 1973;</a:t>
            </a:r>
          </a:p>
          <a:p>
            <a:pPr eaLnBrk="1" hangingPunct="1"/>
            <a:r>
              <a:rPr lang="en-US" altLang="en-US" sz="2400" dirty="0" err="1"/>
              <a:t>ostringstream</a:t>
            </a:r>
            <a:r>
              <a:rPr lang="en-US" altLang="en-US" sz="2400" dirty="0"/>
              <a:t> </a:t>
            </a:r>
            <a:r>
              <a:rPr lang="en-US" altLang="en-US" sz="2400" dirty="0" err="1"/>
              <a:t>strm</a:t>
            </a:r>
            <a:r>
              <a:rPr lang="en-US" altLang="en-US" sz="2400" dirty="0"/>
              <a:t>;</a:t>
            </a:r>
          </a:p>
          <a:p>
            <a:pPr eaLnBrk="1" hangingPunct="1"/>
            <a:r>
              <a:rPr lang="en-US" altLang="en-US" sz="2400" dirty="0" err="1"/>
              <a:t>strm</a:t>
            </a:r>
            <a:r>
              <a:rPr lang="en-US" altLang="en-US" sz="2400" dirty="0"/>
              <a:t> &lt;&lt; month &lt;&lt; " " &lt;&lt; day &lt;&lt; "," &lt;&lt; year;</a:t>
            </a:r>
          </a:p>
          <a:p>
            <a:pPr eaLnBrk="1" hangingPunct="1"/>
            <a:r>
              <a:rPr lang="en-US" altLang="en-US" sz="2400" dirty="0"/>
              <a:t>   &lt;&lt; " -  " </a:t>
            </a:r>
          </a:p>
          <a:p>
            <a:pPr eaLnBrk="1" hangingPunct="1"/>
            <a:r>
              <a:rPr lang="en-US" altLang="en-US" sz="2400" dirty="0"/>
              <a:t>   &lt;&lt; fixed &lt;&lt; </a:t>
            </a:r>
            <a:r>
              <a:rPr lang="en-US" altLang="en-US" sz="2400" dirty="0" err="1"/>
              <a:t>setprecision</a:t>
            </a:r>
            <a:r>
              <a:rPr lang="en-US" altLang="en-US" sz="2400" dirty="0"/>
              <a:t>(5) &lt;&lt; 10.0 / 3;</a:t>
            </a:r>
          </a:p>
          <a:p>
            <a:pPr eaLnBrk="1" hangingPunct="1"/>
            <a:endParaRPr lang="en-US" altLang="en-US" sz="2400" dirty="0"/>
          </a:p>
          <a:p>
            <a:pPr eaLnBrk="1" hangingPunct="1"/>
            <a:r>
              <a:rPr lang="en-US" altLang="en-US" dirty="0">
                <a:cs typeface="Courier New" panose="02070309020205020404" pitchFamily="49" charset="0"/>
              </a:rPr>
              <a:t>//</a:t>
            </a:r>
            <a:r>
              <a:rPr lang="en-US" altLang="en-US" b="0" dirty="0">
                <a:cs typeface="Courier New" panose="02070309020205020404" pitchFamily="49" charset="0"/>
              </a:rPr>
              <a:t> .</a:t>
            </a:r>
            <a:r>
              <a:rPr lang="en-US" altLang="en-US" dirty="0" err="1">
                <a:cs typeface="Courier New" panose="02070309020205020404" pitchFamily="49" charset="0"/>
              </a:rPr>
              <a:t>str</a:t>
            </a:r>
            <a:r>
              <a:rPr lang="en-US" altLang="en-US" dirty="0">
                <a:cs typeface="Courier New" panose="02070309020205020404" pitchFamily="49" charset="0"/>
              </a:rPr>
              <a:t>()</a:t>
            </a:r>
            <a:r>
              <a:rPr lang="en-US" altLang="en-US" b="0" dirty="0">
                <a:cs typeface="Courier New" panose="02070309020205020404" pitchFamily="49" charset="0"/>
              </a:rPr>
              <a:t> “extracts” the stream into a </a:t>
            </a:r>
            <a:r>
              <a:rPr lang="en-US" altLang="en-US" dirty="0">
                <a:cs typeface="Courier New" panose="02070309020205020404" pitchFamily="49" charset="0"/>
              </a:rPr>
              <a:t>string</a:t>
            </a:r>
            <a:r>
              <a:rPr lang="en-US" altLang="en-US" b="0" dirty="0">
                <a:cs typeface="Courier New" panose="02070309020205020404" pitchFamily="49" charset="0"/>
              </a:rPr>
              <a:t>.</a:t>
            </a:r>
          </a:p>
          <a:p>
            <a:pPr eaLnBrk="1" hangingPunct="1"/>
            <a:r>
              <a:rPr lang="en-US" altLang="en-US" sz="2400" dirty="0"/>
              <a:t>string output = </a:t>
            </a:r>
            <a:r>
              <a:rPr lang="en-US" altLang="en-US" sz="2400" dirty="0" err="1"/>
              <a:t>strm.str</a:t>
            </a:r>
            <a:r>
              <a:rPr lang="en-US" altLang="en-US" sz="2400" dirty="0"/>
              <a:t>();</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b="0"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6979"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26980"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Converting Numbers to </a:t>
            </a:r>
            <a:r>
              <a:rPr lang="en-US" altLang="en-US" dirty="0">
                <a:latin typeface="Courier New" panose="02070309020205020404" pitchFamily="49" charset="0"/>
                <a:cs typeface="Courier New" panose="02070309020205020404" pitchFamily="49" charset="0"/>
              </a:rPr>
              <a:t>strings</a:t>
            </a:r>
            <a:r>
              <a:rPr lang="en-US" altLang="en-US" dirty="0"/>
              <a:t> without Formatting</a:t>
            </a:r>
          </a:p>
        </p:txBody>
      </p:sp>
      <p:sp>
        <p:nvSpPr>
          <p:cNvPr id="126981"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If you don’t need formatting, use the C++11 </a:t>
            </a:r>
            <a:r>
              <a:rPr lang="en-US" altLang="en-US" sz="2400" b="0" dirty="0" err="1">
                <a:cs typeface="Courier New" panose="02070309020205020404" pitchFamily="49" charset="0"/>
              </a:rPr>
              <a:t>to_string</a:t>
            </a:r>
            <a:r>
              <a:rPr lang="en-US" altLang="en-US" sz="2400" b="0" dirty="0">
                <a:cs typeface="Courier New" panose="02070309020205020404" pitchFamily="49" charset="0"/>
              </a:rPr>
              <a:t> </a:t>
            </a:r>
            <a:r>
              <a:rPr lang="en-US" altLang="en-US" sz="2400" b="0" dirty="0">
                <a:latin typeface="Arial" panose="020B0604020202020204" pitchFamily="34" charset="0"/>
              </a:rPr>
              <a:t>function to convert numbers to strings:</a:t>
            </a:r>
          </a:p>
          <a:p>
            <a:pPr eaLnBrk="1" hangingPunct="1"/>
            <a:endParaRPr lang="en-US" altLang="en-US" sz="2400" b="0" dirty="0">
              <a:latin typeface="Arial" panose="020B0604020202020204" pitchFamily="34" charset="0"/>
            </a:endParaRPr>
          </a:p>
          <a:p>
            <a:pPr eaLnBrk="1" hangingPunct="1"/>
            <a:r>
              <a:rPr lang="en-US" altLang="en-US" dirty="0">
                <a:cs typeface="Courier New" panose="02070309020205020404" pitchFamily="49" charset="0"/>
              </a:rPr>
              <a:t>string output = month + " " + </a:t>
            </a:r>
            <a:r>
              <a:rPr lang="en-US" altLang="en-US" dirty="0" err="1">
                <a:cs typeface="Courier New" panose="02070309020205020404" pitchFamily="49" charset="0"/>
              </a:rPr>
              <a:t>to_string</a:t>
            </a:r>
            <a:r>
              <a:rPr lang="en-US" altLang="en-US" dirty="0">
                <a:cs typeface="Courier New" panose="02070309020205020404" pitchFamily="49" charset="0"/>
              </a:rPr>
              <a:t>(day) + ", " + </a:t>
            </a:r>
            <a:r>
              <a:rPr lang="en-US" altLang="en-US" dirty="0" err="1">
                <a:cs typeface="Courier New" panose="02070309020205020404" pitchFamily="49" charset="0"/>
              </a:rPr>
              <a:t>to_string</a:t>
            </a:r>
            <a:r>
              <a:rPr lang="en-US" altLang="en-US" dirty="0">
                <a:cs typeface="Courier New" panose="02070309020205020404" pitchFamily="49" charset="0"/>
              </a:rPr>
              <a:t>(year);</a:t>
            </a:r>
          </a:p>
          <a:p>
            <a:pPr eaLnBrk="1" hangingPunct="1"/>
            <a:endParaRPr lang="en-US" altLang="en-US" dirty="0">
              <a:cs typeface="Courier New" panose="02070309020205020404" pitchFamily="49" charset="0"/>
            </a:endParaRPr>
          </a:p>
          <a:p>
            <a:pPr eaLnBrk="1" hangingPunct="1"/>
            <a:r>
              <a:rPr lang="en-US" altLang="en-US" sz="2400" b="0" dirty="0">
                <a:latin typeface="Arial" panose="020B0604020202020204" pitchFamily="34" charset="0"/>
              </a:rPr>
              <a:t>Here is a function you can use with older versions:</a:t>
            </a:r>
          </a:p>
          <a:p>
            <a:pPr eaLnBrk="1" hangingPunct="1"/>
            <a:endParaRPr lang="en-US" altLang="en-US" sz="800" b="0" dirty="0">
              <a:latin typeface="Arial" panose="020B0604020202020204" pitchFamily="34" charset="0"/>
            </a:endParaRPr>
          </a:p>
          <a:p>
            <a:pPr eaLnBrk="1" hangingPunct="1"/>
            <a:endParaRPr lang="en-US" altLang="en-US" sz="800" b="0" dirty="0">
              <a:latin typeface="Arial" panose="020B0604020202020204" pitchFamily="34" charset="0"/>
            </a:endParaRPr>
          </a:p>
          <a:p>
            <a:pPr eaLnBrk="1" hangingPunct="1"/>
            <a:endParaRPr lang="en-US" altLang="en-US" sz="800" b="0" dirty="0">
              <a:latin typeface="Arial" panose="020B0604020202020204" pitchFamily="34" charset="0"/>
            </a:endParaRPr>
          </a:p>
          <a:p>
            <a:pPr lvl="2" eaLnBrk="1" hangingPunct="1"/>
            <a:r>
              <a:rPr lang="en-US" altLang="en-US" dirty="0"/>
              <a:t>string </a:t>
            </a:r>
            <a:r>
              <a:rPr lang="en-US" altLang="en-US" dirty="0" err="1"/>
              <a:t>int_to_string</a:t>
            </a:r>
            <a:r>
              <a:rPr lang="en-US" altLang="en-US" dirty="0"/>
              <a:t>(</a:t>
            </a:r>
            <a:r>
              <a:rPr lang="en-US" altLang="en-US" dirty="0" err="1"/>
              <a:t>int</a:t>
            </a:r>
            <a:r>
              <a:rPr lang="en-US" altLang="en-US" dirty="0"/>
              <a:t> n)</a:t>
            </a:r>
          </a:p>
          <a:p>
            <a:pPr lvl="2" eaLnBrk="1" hangingPunct="1"/>
            <a:r>
              <a:rPr lang="en-US" altLang="en-US" dirty="0"/>
              <a:t>{</a:t>
            </a:r>
          </a:p>
          <a:p>
            <a:pPr lvl="2" eaLnBrk="1" hangingPunct="1"/>
            <a:r>
              <a:rPr lang="en-US" altLang="en-US" dirty="0"/>
              <a:t>   </a:t>
            </a:r>
            <a:r>
              <a:rPr lang="en-US" altLang="en-US" dirty="0" err="1"/>
              <a:t>ostringstream</a:t>
            </a:r>
            <a:r>
              <a:rPr lang="en-US" altLang="en-US" dirty="0"/>
              <a:t> </a:t>
            </a:r>
            <a:r>
              <a:rPr lang="en-US" altLang="en-US" dirty="0" err="1"/>
              <a:t>strm</a:t>
            </a:r>
            <a:r>
              <a:rPr lang="en-US" altLang="en-US" dirty="0"/>
              <a:t>;</a:t>
            </a:r>
          </a:p>
          <a:p>
            <a:pPr lvl="2" eaLnBrk="1" hangingPunct="1"/>
            <a:r>
              <a:rPr lang="en-US" altLang="en-US" dirty="0"/>
              <a:t>   </a:t>
            </a:r>
            <a:r>
              <a:rPr lang="en-US" altLang="en-US" dirty="0" err="1"/>
              <a:t>strm</a:t>
            </a:r>
            <a:r>
              <a:rPr lang="en-US" altLang="en-US" dirty="0"/>
              <a:t> &lt;&lt; n;</a:t>
            </a:r>
          </a:p>
          <a:p>
            <a:pPr lvl="2" eaLnBrk="1" hangingPunct="1"/>
            <a:r>
              <a:rPr lang="en-US" altLang="en-US" dirty="0"/>
              <a:t>   return </a:t>
            </a:r>
            <a:r>
              <a:rPr lang="en-US" altLang="en-US" dirty="0" err="1"/>
              <a:t>strm.str</a:t>
            </a:r>
            <a:r>
              <a:rPr lang="en-US" altLang="en-US" dirty="0"/>
              <a:t>();</a:t>
            </a:r>
          </a:p>
          <a:p>
            <a:pPr lvl="2" eaLnBrk="1" hangingPunct="1"/>
            <a:r>
              <a:rPr lang="en-US" altLang="en-US" dirty="0"/>
              <a:t>}</a:t>
            </a:r>
          </a:p>
          <a:p>
            <a:pPr eaLnBrk="1" hangingPunct="1"/>
            <a:endParaRPr lang="en-US" altLang="en-US" sz="2400" dirty="0"/>
          </a:p>
          <a:p>
            <a:pPr eaLnBrk="1" hangingPunct="1"/>
            <a:endParaRPr lang="en-US" altLang="en-US" sz="2400" b="0"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a:t>
            </a:r>
            <a:r>
              <a:rPr lang="en-US" dirty="0" err="1">
                <a:latin typeface="Courier New" panose="02070309020205020404" pitchFamily="49" charset="0"/>
                <a:cs typeface="Courier New" panose="02070309020205020404" pitchFamily="49" charset="0"/>
              </a:rPr>
              <a:t>istringstream</a:t>
            </a:r>
            <a:r>
              <a:rPr lang="en-US" dirty="0"/>
              <a:t> code</a:t>
            </a:r>
          </a:p>
        </p:txBody>
      </p:sp>
      <p:sp>
        <p:nvSpPr>
          <p:cNvPr id="3" name="Content Placeholder 2"/>
          <p:cNvSpPr>
            <a:spLocks noGrp="1"/>
          </p:cNvSpPr>
          <p:nvPr>
            <p:ph idx="1"/>
          </p:nvPr>
        </p:nvSpPr>
        <p:spPr/>
        <p:txBody>
          <a:bodyPr/>
          <a:lstStyle/>
          <a:p>
            <a:pPr marL="0" indent="0">
              <a:spcBef>
                <a:spcPts val="0"/>
              </a:spcBef>
              <a:buNone/>
            </a:pPr>
            <a:r>
              <a:rPr lang="en-US" sz="1800" b="1" dirty="0">
                <a:cs typeface="Courier New" panose="02070309020205020404" pitchFamily="49" charset="0"/>
              </a:rPr>
              <a:t>Complete the following function:</a:t>
            </a:r>
          </a:p>
          <a:p>
            <a:pPr marL="0" indent="0">
              <a:spcBef>
                <a:spcPts val="0"/>
              </a:spcBef>
              <a:buNone/>
            </a:pPr>
            <a:endParaRPr lang="en-US" sz="1800" b="1" dirty="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iostream</a:t>
            </a:r>
            <a:r>
              <a:rPr lang="en-US" sz="1600" b="1" dirty="0">
                <a:latin typeface="Courier New" panose="02070309020205020404" pitchFamily="49" charset="0"/>
                <a:cs typeface="Courier New" panose="02070309020205020404" pitchFamily="49" charset="0"/>
              </a:rPr>
              <a:t>&gt;</a:t>
            </a:r>
          </a:p>
          <a:p>
            <a:pPr marL="0" indent="0">
              <a:spcBef>
                <a:spcPts val="0"/>
              </a:spcBef>
              <a:buNone/>
            </a:pPr>
            <a:r>
              <a:rPr lang="en-US" sz="1600" b="1" dirty="0">
                <a:latin typeface="Courier New" panose="02070309020205020404" pitchFamily="49" charset="0"/>
                <a:cs typeface="Courier New" panose="02070309020205020404" pitchFamily="49" charset="0"/>
              </a:rPr>
              <a:t>#include &lt;vector&gt;</a:t>
            </a:r>
          </a:p>
          <a:p>
            <a:pPr marL="0" indent="0">
              <a:spcBef>
                <a:spcPts val="0"/>
              </a:spcBef>
              <a:buNone/>
            </a:pPr>
            <a:r>
              <a:rPr lang="en-US" sz="1600" b="1" dirty="0">
                <a:latin typeface="Courier New" panose="02070309020205020404" pitchFamily="49" charset="0"/>
                <a:cs typeface="Courier New" panose="02070309020205020404" pitchFamily="49" charset="0"/>
              </a:rPr>
              <a:t>#include &lt;string&gt;</a:t>
            </a:r>
          </a:p>
          <a:p>
            <a:pPr marL="0" indent="0">
              <a:spcBef>
                <a:spcPts val="0"/>
              </a:spcBef>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sstream</a:t>
            </a:r>
            <a:r>
              <a:rPr lang="en-US" sz="1600" b="1" dirty="0">
                <a:latin typeface="Courier New" panose="02070309020205020404" pitchFamily="49" charset="0"/>
                <a:cs typeface="Courier New" panose="02070309020205020404" pitchFamily="49" charset="0"/>
              </a:rPr>
              <a:t>&gt;</a:t>
            </a:r>
          </a:p>
          <a:p>
            <a:pPr marL="0" indent="0">
              <a:spcBef>
                <a:spcPts val="0"/>
              </a:spcBef>
              <a:buNone/>
            </a:pPr>
            <a:r>
              <a:rPr lang="en-US" sz="1600" b="1" dirty="0">
                <a:latin typeface="Courier New" panose="02070309020205020404" pitchFamily="49" charset="0"/>
                <a:cs typeface="Courier New" panose="02070309020205020404" pitchFamily="49" charset="0"/>
              </a:rPr>
              <a:t>using namespace </a:t>
            </a:r>
            <a:r>
              <a:rPr lang="en-US" sz="1600" b="1" dirty="0" err="1">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a:t>
            </a:r>
          </a:p>
          <a:p>
            <a:pPr marL="0" indent="0">
              <a:spcBef>
                <a:spcPts val="0"/>
              </a:spcBef>
              <a:buNone/>
            </a:pPr>
            <a:r>
              <a:rPr lang="en-US" sz="1600" b="1" dirty="0">
                <a:latin typeface="Courier New" panose="02070309020205020404" pitchFamily="49" charset="0"/>
                <a:cs typeface="Courier New" panose="02070309020205020404" pitchFamily="49" charset="0"/>
              </a:rPr>
              <a:t>   Decomposes an address into city, state, and zip.</a:t>
            </a:r>
          </a:p>
          <a:p>
            <a:pPr marL="0"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 address an address such as "Ann Arbor, Michigan 48109"</a:t>
            </a:r>
          </a:p>
          <a:p>
            <a:pPr marL="0" indent="0">
              <a:spcBef>
                <a:spcPts val="0"/>
              </a:spcBef>
              <a:buNone/>
            </a:pPr>
            <a:r>
              <a:rPr lang="en-US" sz="1600" b="1" dirty="0">
                <a:latin typeface="Courier New" panose="02070309020205020404" pitchFamily="49" charset="0"/>
                <a:cs typeface="Courier New" panose="02070309020205020404" pitchFamily="49" charset="0"/>
              </a:rPr>
              <a:t>   @return a vector&lt;string&gt; with city, state, and zip, such as</a:t>
            </a:r>
          </a:p>
          <a:p>
            <a:pPr marL="0" indent="0">
              <a:spcBef>
                <a:spcPts val="0"/>
              </a:spcBef>
              <a:buNone/>
            </a:pPr>
            <a:r>
              <a:rPr lang="en-US" sz="1600" b="1" dirty="0">
                <a:latin typeface="Courier New" panose="02070309020205020404" pitchFamily="49" charset="0"/>
                <a:cs typeface="Courier New" panose="02070309020205020404" pitchFamily="49" charset="0"/>
              </a:rPr>
              <a:t> { "Ann Arbor", "Michigan", "48109" }</a:t>
            </a:r>
          </a:p>
          <a:p>
            <a:pPr marL="0" indent="0">
              <a:spcBef>
                <a:spcPts val="0"/>
              </a:spcBef>
              <a:buNone/>
            </a:pPr>
            <a:r>
              <a:rPr lang="en-US" sz="1600" b="1"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vector&lt;string&gt; decompose(string address)</a:t>
            </a:r>
          </a:p>
          <a:p>
            <a:pPr marL="0" indent="0">
              <a:spcBef>
                <a:spcPts val="0"/>
              </a:spcBef>
              <a:buNone/>
            </a:pP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istringstream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strm</a:t>
            </a: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strm.str</a:t>
            </a:r>
            <a:r>
              <a:rPr lang="en-US" sz="1800" dirty="0">
                <a:latin typeface="Courier New" panose="02070309020205020404" pitchFamily="49" charset="0"/>
                <a:cs typeface="Courier New" panose="02070309020205020404" pitchFamily="49" charset="0"/>
              </a:rPr>
              <a:t>(address);</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 . .</a:t>
            </a:r>
          </a:p>
          <a:p>
            <a:pPr marL="0" indent="0">
              <a:spcBef>
                <a:spcPts val="0"/>
              </a:spcBef>
              <a:buNone/>
            </a:pPr>
            <a:r>
              <a:rPr lang="en-US" sz="18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37140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5</a:t>
            </a:r>
          </a:p>
        </p:txBody>
      </p:sp>
      <p:sp>
        <p:nvSpPr>
          <p:cNvPr id="3" name="Content Placeholder 2"/>
          <p:cNvSpPr>
            <a:spLocks noGrp="1"/>
          </p:cNvSpPr>
          <p:nvPr>
            <p:ph idx="1"/>
          </p:nvPr>
        </p:nvSpPr>
        <p:spPr/>
        <p:txBody>
          <a:bodyPr/>
          <a:lstStyle/>
          <a:p>
            <a:pPr marL="514350" indent="-514350">
              <a:buFont typeface="+mj-lt"/>
              <a:buAutoNum type="arabicPeriod"/>
            </a:pPr>
            <a:r>
              <a:rPr lang="en-US" dirty="0"/>
              <a:t>Reading and writing text files</a:t>
            </a:r>
          </a:p>
          <a:p>
            <a:pPr marL="514350" indent="-514350">
              <a:buFont typeface="+mj-lt"/>
              <a:buAutoNum type="arabicPeriod"/>
            </a:pPr>
            <a:r>
              <a:rPr lang="en-US" dirty="0"/>
              <a:t>Reading text input</a:t>
            </a:r>
          </a:p>
          <a:p>
            <a:pPr marL="514350" indent="-514350">
              <a:buFont typeface="+mj-lt"/>
              <a:buAutoNum type="arabicPeriod"/>
            </a:pPr>
            <a:r>
              <a:rPr lang="en-US" dirty="0"/>
              <a:t>Writing text output</a:t>
            </a:r>
          </a:p>
          <a:p>
            <a:pPr marL="514350" indent="-514350">
              <a:buFont typeface="+mj-lt"/>
              <a:buAutoNum type="arabicPeriod"/>
            </a:pPr>
            <a:r>
              <a:rPr lang="en-US" dirty="0"/>
              <a:t>Parsing and formatting strings</a:t>
            </a:r>
          </a:p>
          <a:p>
            <a:pPr marL="514350" indent="-514350">
              <a:buFont typeface="+mj-lt"/>
              <a:buAutoNum type="arabicPeriod"/>
            </a:pPr>
            <a:r>
              <a:rPr lang="en-US" u="sng" dirty="0">
                <a:solidFill>
                  <a:srgbClr val="FF0000"/>
                </a:solidFill>
              </a:rPr>
              <a:t>Command line arguments</a:t>
            </a:r>
          </a:p>
          <a:p>
            <a:pPr marL="514350" indent="-514350">
              <a:buFont typeface="+mj-lt"/>
              <a:buAutoNum type="arabicPeriod"/>
            </a:pPr>
            <a:r>
              <a:rPr lang="en-US" dirty="0"/>
              <a:t>Random access and binary files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869780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8003"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28004"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a:t>
            </a:r>
          </a:p>
        </p:txBody>
      </p:sp>
      <p:sp>
        <p:nvSpPr>
          <p:cNvPr id="128005"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990600" indent="-533400"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Depending on the operating system and C++ development</a:t>
            </a:r>
          </a:p>
          <a:p>
            <a:pPr eaLnBrk="1" hangingPunct="1"/>
            <a:r>
              <a:rPr lang="en-US" altLang="en-US" sz="2400" b="0" dirty="0">
                <a:latin typeface="Arial" panose="020B0604020202020204" pitchFamily="34" charset="0"/>
              </a:rPr>
              <a:t>system used, there are different methods of starting a </a:t>
            </a:r>
          </a:p>
          <a:p>
            <a:pPr eaLnBrk="1" hangingPunct="1"/>
            <a:r>
              <a:rPr lang="en-US" altLang="en-US" sz="2400" b="0" dirty="0">
                <a:latin typeface="Arial" panose="020B0604020202020204" pitchFamily="34" charset="0"/>
              </a:rPr>
              <a:t>program:</a:t>
            </a:r>
          </a:p>
          <a:p>
            <a:pPr algn="ctr" eaLnBrk="1" hangingPunct="1"/>
            <a:endParaRPr lang="en-US" altLang="en-US" sz="2400" b="0" dirty="0">
              <a:latin typeface="Arial" panose="020B0604020202020204" pitchFamily="34" charset="0"/>
            </a:endParaRPr>
          </a:p>
          <a:p>
            <a:pPr marL="800100" lvl="1" indent="-342900" eaLnBrk="1" hangingPunct="1">
              <a:buFont typeface="Arial" panose="020B0604020202020204" pitchFamily="34" charset="0"/>
              <a:buChar char="•"/>
            </a:pPr>
            <a:r>
              <a:rPr lang="en-US" altLang="en-US" sz="2400" b="0" dirty="0">
                <a:latin typeface="Arial" panose="020B0604020202020204" pitchFamily="34" charset="0"/>
              </a:rPr>
              <a:t>Select “Run” in the compilation environment.</a:t>
            </a:r>
          </a:p>
          <a:p>
            <a:pPr marL="742950" lvl="1" indent="-285750" eaLnBrk="1" hangingPunct="1">
              <a:buFont typeface="Arial" panose="020B0604020202020204" pitchFamily="34" charset="0"/>
              <a:buChar char="•"/>
            </a:pPr>
            <a:endParaRPr lang="en-US" altLang="en-US" sz="1400" b="0" dirty="0">
              <a:latin typeface="Arial" panose="020B0604020202020204" pitchFamily="34" charset="0"/>
            </a:endParaRPr>
          </a:p>
          <a:p>
            <a:pPr marL="800100" lvl="1" indent="-342900" eaLnBrk="1" hangingPunct="1">
              <a:buFont typeface="Arial" panose="020B0604020202020204" pitchFamily="34" charset="0"/>
              <a:buChar char="•"/>
            </a:pPr>
            <a:r>
              <a:rPr lang="en-US" altLang="en-US" sz="2400" b="0" dirty="0">
                <a:latin typeface="Arial" panose="020B0604020202020204" pitchFamily="34" charset="0"/>
              </a:rPr>
              <a:t>Click on an icon.</a:t>
            </a:r>
          </a:p>
          <a:p>
            <a:pPr marL="742950" lvl="1" indent="-285750" eaLnBrk="1" hangingPunct="1">
              <a:buFont typeface="Arial" panose="020B0604020202020204" pitchFamily="34" charset="0"/>
              <a:buChar char="•"/>
            </a:pPr>
            <a:endParaRPr lang="en-US" altLang="en-US" sz="1600" b="0" dirty="0">
              <a:latin typeface="Arial" panose="020B0604020202020204" pitchFamily="34" charset="0"/>
            </a:endParaRPr>
          </a:p>
          <a:p>
            <a:pPr marL="800100" lvl="1" indent="-342900" eaLnBrk="1" hangingPunct="1">
              <a:buFont typeface="Arial" panose="020B0604020202020204" pitchFamily="34" charset="0"/>
              <a:buChar char="•"/>
            </a:pPr>
            <a:r>
              <a:rPr lang="en-US" altLang="en-US" sz="2400" b="0" dirty="0">
                <a:latin typeface="Arial" panose="020B0604020202020204" pitchFamily="34" charset="0"/>
              </a:rPr>
              <a:t>Type the program name at a prompt in a command shell window (called “invoking the program from the command line”)</a:t>
            </a:r>
          </a:p>
          <a:p>
            <a:pPr lvl="2" eaLnBrk="1" hangingPunct="1">
              <a:buFontTx/>
              <a:buChar char="–"/>
            </a:pPr>
            <a:r>
              <a:rPr lang="en-US" altLang="en-US" b="0" dirty="0">
                <a:latin typeface="Arial" panose="020B0604020202020204" pitchFamily="34" charset="0"/>
              </a:rPr>
              <a:t>To open this command shell in Windows, type “</a:t>
            </a:r>
            <a:r>
              <a:rPr lang="en-US" altLang="en-US" b="0" dirty="0" err="1">
                <a:latin typeface="Arial" panose="020B0604020202020204" pitchFamily="34" charset="0"/>
              </a:rPr>
              <a:t>cmd</a:t>
            </a:r>
            <a:r>
              <a:rPr lang="en-US" altLang="en-US" b="0" dirty="0">
                <a:latin typeface="Arial" panose="020B0604020202020204" pitchFamily="34" charset="0"/>
              </a:rPr>
              <a:t>” in the Search box, then click on cmd.exe</a:t>
            </a:r>
          </a:p>
          <a:p>
            <a:pPr lvl="2" eaLnBrk="1" hangingPunct="1">
              <a:buFontTx/>
              <a:buChar char="–"/>
            </a:pPr>
            <a:r>
              <a:rPr lang="en-US" altLang="en-US" b="0" dirty="0">
                <a:latin typeface="Arial" panose="020B0604020202020204" pitchFamily="34" charset="0"/>
              </a:rPr>
              <a:t>The name of the program you type on the command line will depend on the IDE you used, but it might be your project name.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9027"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2902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a:t>Command Line Arguments</a:t>
            </a:r>
          </a:p>
        </p:txBody>
      </p:sp>
      <p:sp>
        <p:nvSpPr>
          <p:cNvPr id="1121284" name="Rectangle 4"/>
          <p:cNvSpPr>
            <a:spLocks noChangeArrowheads="1"/>
          </p:cNvSpPr>
          <p:nvPr/>
        </p:nvSpPr>
        <p:spPr bwMode="auto">
          <a:xfrm>
            <a:off x="122238" y="1060450"/>
            <a:ext cx="8777287"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In each of these methods, you can pass some information in via “command line arguments”</a:t>
            </a:r>
            <a:br>
              <a:rPr lang="en-US" altLang="en-US" sz="2400" b="0" dirty="0">
                <a:latin typeface="Arial" panose="020B0604020202020204" pitchFamily="34" charset="0"/>
              </a:rPr>
            </a:br>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These arguments are passed to the </a:t>
            </a:r>
            <a:r>
              <a:rPr lang="en-US" altLang="en-US" sz="2400" dirty="0"/>
              <a:t>main</a:t>
            </a:r>
            <a:r>
              <a:rPr lang="en-US" altLang="en-US" sz="2400" b="0" dirty="0">
                <a:latin typeface="Arial" panose="020B0604020202020204" pitchFamily="34" charset="0"/>
              </a:rPr>
              <a:t> function!</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Yes, the </a:t>
            </a:r>
            <a:r>
              <a:rPr lang="en-US" altLang="en-US" sz="2400" b="0" dirty="0" err="1">
                <a:latin typeface="Arial" panose="020B0604020202020204" pitchFamily="34" charset="0"/>
              </a:rPr>
              <a:t>cmd</a:t>
            </a:r>
            <a:r>
              <a:rPr lang="en-US" altLang="en-US" sz="2400" b="0" dirty="0">
                <a:latin typeface="Arial" panose="020B0604020202020204" pitchFamily="34" charset="0"/>
              </a:rPr>
              <a:t> shell program</a:t>
            </a:r>
            <a:r>
              <a:rPr lang="en-US" altLang="en-US" sz="2400" b="0" i="1" dirty="0">
                <a:latin typeface="Arial" panose="020B0604020202020204" pitchFamily="34" charset="0"/>
              </a:rPr>
              <a:t> calls the </a:t>
            </a:r>
            <a:r>
              <a:rPr lang="en-US" altLang="en-US" sz="2400" i="1" dirty="0"/>
              <a:t>main</a:t>
            </a:r>
            <a:r>
              <a:rPr lang="en-US" altLang="en-US" sz="2400" b="0" i="1" dirty="0">
                <a:latin typeface="Arial" panose="020B0604020202020204" pitchFamily="34" charset="0"/>
              </a:rPr>
              <a:t> function of your program.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1075"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3107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Arguments Example</a:t>
            </a:r>
          </a:p>
        </p:txBody>
      </p:sp>
      <p:sp>
        <p:nvSpPr>
          <p:cNvPr id="1123332"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The user might type into a command shell window for starting the program named </a:t>
            </a:r>
            <a:r>
              <a:rPr lang="en-US" altLang="en-US" sz="2400" dirty="0" err="1"/>
              <a:t>prog</a:t>
            </a:r>
            <a:r>
              <a:rPr lang="en-US" altLang="en-US" sz="2400" b="0" dirty="0">
                <a:latin typeface="Arial" panose="020B0604020202020204" pitchFamily="34" charset="0"/>
              </a:rPr>
              <a:t>:</a:t>
            </a:r>
          </a:p>
          <a:p>
            <a:pPr algn="ctr" eaLnBrk="1" hangingPunct="1"/>
            <a:endParaRPr lang="en-US" altLang="en-US" sz="2400" b="0" dirty="0">
              <a:latin typeface="Arial" panose="020B0604020202020204" pitchFamily="34" charset="0"/>
            </a:endParaRPr>
          </a:p>
          <a:p>
            <a:pPr algn="ctr" eaLnBrk="1" hangingPunct="1"/>
            <a:r>
              <a:rPr lang="en-US" altLang="en-US" sz="2400" dirty="0" err="1"/>
              <a:t>prog</a:t>
            </a:r>
            <a:r>
              <a:rPr lang="en-US" altLang="en-US" sz="2400" dirty="0"/>
              <a:t> -v input.dat</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a:t>
            </a:r>
            <a:r>
              <a:rPr lang="en-US" altLang="en-US" sz="2400" dirty="0" err="1"/>
              <a:t>prog</a:t>
            </a:r>
            <a:r>
              <a:rPr lang="en-US" altLang="en-US" sz="2400" b="0" dirty="0">
                <a:latin typeface="Arial" panose="020B0604020202020204" pitchFamily="34" charset="0"/>
              </a:rPr>
              <a:t> is the program name (your C++ program).</a:t>
            </a:r>
          </a:p>
          <a:p>
            <a:pPr algn="ctr" eaLnBrk="1" hangingPunct="1"/>
            <a:endParaRPr lang="en-US" altLang="en-US" sz="100" b="0" dirty="0">
              <a:latin typeface="Arial" panose="020B0604020202020204" pitchFamily="34" charset="0"/>
            </a:endParaRPr>
          </a:p>
          <a:p>
            <a:pPr algn="ctr" eaLnBrk="1" hangingPunct="1"/>
            <a:r>
              <a:rPr lang="en-US" altLang="en-US" sz="2400" dirty="0"/>
              <a:t>-v</a:t>
            </a:r>
            <a:r>
              <a:rPr lang="en-US" altLang="en-US" sz="2400" b="0" dirty="0">
                <a:latin typeface="Arial" panose="020B0604020202020204" pitchFamily="34" charset="0"/>
              </a:rPr>
              <a:t> and </a:t>
            </a:r>
            <a:r>
              <a:rPr lang="en-US" altLang="en-US" sz="2400" dirty="0"/>
              <a:t>input.dat</a:t>
            </a:r>
            <a:r>
              <a:rPr lang="en-US" altLang="en-US" sz="2400" b="0" dirty="0">
                <a:latin typeface="Arial" panose="020B0604020202020204" pitchFamily="34" charset="0"/>
              </a:rPr>
              <a:t> are command line arguments</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The </a:t>
            </a:r>
            <a:r>
              <a:rPr lang="en-US" altLang="en-US" sz="2400" dirty="0"/>
              <a:t>-</a:t>
            </a:r>
            <a:r>
              <a:rPr lang="en-US" altLang="en-US" sz="2400" b="0" dirty="0">
                <a:latin typeface="Arial" panose="020B0604020202020204" pitchFamily="34" charset="0"/>
              </a:rPr>
              <a:t> in </a:t>
            </a:r>
            <a:r>
              <a:rPr lang="en-US" altLang="en-US" sz="2400" dirty="0"/>
              <a:t>-v</a:t>
            </a:r>
            <a:r>
              <a:rPr lang="en-US" altLang="en-US" sz="2400" b="0" dirty="0">
                <a:latin typeface="Arial" panose="020B0604020202020204" pitchFamily="34" charset="0"/>
              </a:rPr>
              <a:t> typically indicates an option.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2099"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dirty="0">
              <a:latin typeface="Courier New" panose="02070309020205020404" pitchFamily="49" charset="0"/>
            </a:endParaRPr>
          </a:p>
          <a:p>
            <a:pPr marL="609600" indent="-609600" algn="ctr" eaLnBrk="1" hangingPunct="1">
              <a:spcBef>
                <a:spcPct val="0"/>
              </a:spcBef>
              <a:buFontTx/>
              <a:buNone/>
            </a:pPr>
            <a:r>
              <a:rPr lang="en-US" altLang="en-US" sz="2400" dirty="0"/>
              <a:t>	</a:t>
            </a:r>
            <a:endParaRPr lang="en-US" altLang="en-US" dirty="0"/>
          </a:p>
          <a:p>
            <a:pPr marL="609600" indent="-609600" algn="ctr" eaLnBrk="1" hangingPunct="1">
              <a:spcBef>
                <a:spcPct val="0"/>
              </a:spcBef>
              <a:buFontTx/>
              <a:buNone/>
            </a:pPr>
            <a:endParaRPr lang="en-US" altLang="en-US" sz="2400" dirty="0"/>
          </a:p>
        </p:txBody>
      </p:sp>
      <p:sp>
        <p:nvSpPr>
          <p:cNvPr id="132100" name="Text Box 3"/>
          <p:cNvSpPr>
            <a:spLocks noGrp="1" noChangeArrowheads="1"/>
          </p:cNvSpPr>
          <p:nvPr>
            <p:ph type="title"/>
          </p:nvPr>
        </p:nvSpPr>
        <p:spPr>
          <a:xfrm>
            <a:off x="0" y="152400"/>
            <a:ext cx="8980488" cy="533400"/>
          </a:xfrm>
          <a:noFill/>
        </p:spPr>
        <p:txBody>
          <a:bodyPr/>
          <a:lstStyle/>
          <a:p>
            <a:pPr eaLnBrk="1" hangingPunct="1">
              <a:spcBef>
                <a:spcPct val="50000"/>
              </a:spcBef>
            </a:pPr>
            <a:r>
              <a:rPr lang="en-US" altLang="en-US" dirty="0">
                <a:latin typeface="Courier New" panose="02070309020205020404" pitchFamily="49" charset="0"/>
                <a:cs typeface="Courier New" panose="02070309020205020404" pitchFamily="49" charset="0"/>
              </a:rPr>
              <a:t>main</a:t>
            </a:r>
            <a:r>
              <a:rPr lang="en-US" altLang="en-US" dirty="0">
                <a:latin typeface="+mn-lt"/>
              </a:rPr>
              <a:t> is set up differently for Command Line Arguments</a:t>
            </a:r>
          </a:p>
        </p:txBody>
      </p:sp>
      <p:sp>
        <p:nvSpPr>
          <p:cNvPr id="132101"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	</a:t>
            </a:r>
          </a:p>
          <a:p>
            <a:pPr eaLnBrk="1" hangingPunct="1"/>
            <a:r>
              <a:rPr lang="en-US" altLang="en-US" sz="2400" b="0" dirty="0">
                <a:latin typeface="Arial" panose="020B0604020202020204" pitchFamily="34" charset="0"/>
              </a:rPr>
              <a:t>If your program intends to process command line arguments,</a:t>
            </a:r>
          </a:p>
          <a:p>
            <a:pPr algn="ctr" eaLnBrk="1" hangingPunct="1"/>
            <a:r>
              <a:rPr lang="en-US" altLang="en-US" sz="2400" dirty="0"/>
              <a:t>main</a:t>
            </a:r>
            <a:r>
              <a:rPr lang="en-US" altLang="en-US" sz="2400" b="0" dirty="0">
                <a:latin typeface="Arial" panose="020B0604020202020204" pitchFamily="34" charset="0"/>
              </a:rPr>
              <a:t> must be set up differently:</a:t>
            </a:r>
          </a:p>
          <a:p>
            <a:pPr algn="ctr" eaLnBrk="1" hangingPunct="1"/>
            <a:endParaRPr lang="en-US" altLang="en-US" sz="2400" b="0" dirty="0">
              <a:latin typeface="Arial" panose="020B0604020202020204" pitchFamily="34" charset="0"/>
            </a:endParaRPr>
          </a:p>
          <a:p>
            <a:pPr eaLnBrk="1" hangingPunct="1"/>
            <a:r>
              <a:rPr lang="en-US" altLang="en-US" sz="2400" dirty="0" err="1"/>
              <a:t>int</a:t>
            </a:r>
            <a:r>
              <a:rPr lang="en-US" altLang="en-US" sz="2400" dirty="0"/>
              <a:t> main(</a:t>
            </a:r>
            <a:r>
              <a:rPr lang="en-US" altLang="en-US" sz="2400" dirty="0" err="1"/>
              <a:t>int</a:t>
            </a:r>
            <a:r>
              <a:rPr lang="en-US" altLang="en-US" sz="2400" dirty="0"/>
              <a:t> </a:t>
            </a:r>
            <a:r>
              <a:rPr lang="en-US" altLang="en-US" sz="2400" dirty="0" err="1"/>
              <a:t>argc</a:t>
            </a:r>
            <a:r>
              <a:rPr lang="en-US" altLang="en-US" sz="2400" dirty="0"/>
              <a:t>, char* </a:t>
            </a:r>
            <a:r>
              <a:rPr lang="en-US" altLang="en-US" sz="2400" dirty="0" err="1"/>
              <a:t>argv</a:t>
            </a:r>
            <a:r>
              <a:rPr lang="en-US" altLang="en-US" sz="2400" dirty="0"/>
              <a:t>[])</a:t>
            </a:r>
          </a:p>
          <a:p>
            <a:pPr eaLnBrk="1" hangingPunct="1"/>
            <a:r>
              <a:rPr lang="en-US" altLang="en-US" sz="2400" dirty="0"/>
              <a:t>{</a:t>
            </a:r>
          </a:p>
          <a:p>
            <a:pPr eaLnBrk="1" hangingPunct="1"/>
            <a:r>
              <a:rPr lang="en-US" altLang="en-US" sz="2400" dirty="0"/>
              <a:t>   ...</a:t>
            </a:r>
          </a:p>
          <a:p>
            <a:pPr eaLnBrk="1" hangingPunct="1"/>
            <a:r>
              <a:rPr lang="en-US" altLang="en-US" sz="2400" dirty="0"/>
              <a:t>}</a:t>
            </a:r>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eaLnBrk="1" hangingPunct="1"/>
            <a:r>
              <a:rPr lang="en-US" altLang="en-US" sz="2400" dirty="0" err="1"/>
              <a:t>argc</a:t>
            </a:r>
            <a:r>
              <a:rPr lang="en-US" altLang="en-US" sz="2400" b="0" dirty="0">
                <a:latin typeface="Arial" panose="020B0604020202020204" pitchFamily="34" charset="0"/>
              </a:rPr>
              <a:t> for </a:t>
            </a:r>
            <a:r>
              <a:rPr lang="en-US" altLang="en-US" sz="3200" b="0" u="sng" dirty="0">
                <a:latin typeface="Times New Roman" panose="02020603050405020304" pitchFamily="18" charset="0"/>
              </a:rPr>
              <a:t>arg</a:t>
            </a:r>
            <a:r>
              <a:rPr lang="en-US" altLang="en-US" sz="2400" b="0" dirty="0">
                <a:latin typeface="Arial" panose="020B0604020202020204" pitchFamily="34" charset="0"/>
              </a:rPr>
              <a:t>ument </a:t>
            </a:r>
            <a:r>
              <a:rPr lang="en-US" altLang="en-US" sz="3200" b="0" u="sng" dirty="0">
                <a:latin typeface="Times New Roman" panose="02020603050405020304" pitchFamily="18" charset="0"/>
              </a:rPr>
              <a:t>c</a:t>
            </a:r>
            <a:r>
              <a:rPr lang="en-US" altLang="en-US" sz="2400" b="0" dirty="0">
                <a:latin typeface="Arial" panose="020B0604020202020204" pitchFamily="34" charset="0"/>
              </a:rPr>
              <a:t>ount: </a:t>
            </a:r>
            <a:r>
              <a:rPr lang="en-US" altLang="en-US" sz="2400" dirty="0" err="1"/>
              <a:t>argc</a:t>
            </a:r>
            <a:r>
              <a:rPr lang="en-US" altLang="en-US" sz="2400" b="0" dirty="0">
                <a:latin typeface="Arial" panose="020B0604020202020204" pitchFamily="34" charset="0"/>
              </a:rPr>
              <a:t> =1 if the user typed nothing after your program name</a:t>
            </a:r>
          </a:p>
          <a:p>
            <a:pPr eaLnBrk="1" hangingPunct="1"/>
            <a:r>
              <a:rPr lang="en-US" altLang="en-US" sz="2400" dirty="0" err="1"/>
              <a:t>argv</a:t>
            </a:r>
            <a:r>
              <a:rPr lang="en-US" altLang="en-US" sz="2400" b="0" dirty="0">
                <a:latin typeface="Arial" panose="020B0604020202020204" pitchFamily="34" charset="0"/>
              </a:rPr>
              <a:t> for </a:t>
            </a:r>
            <a:r>
              <a:rPr lang="en-US" altLang="en-US" sz="3200" b="0" u="sng" dirty="0">
                <a:latin typeface="Times New Roman" panose="02020603050405020304" pitchFamily="18" charset="0"/>
              </a:rPr>
              <a:t>arg</a:t>
            </a:r>
            <a:r>
              <a:rPr lang="en-US" altLang="en-US" sz="2400" b="0" dirty="0">
                <a:latin typeface="Arial" panose="020B0604020202020204" pitchFamily="34" charset="0"/>
              </a:rPr>
              <a:t>ument </a:t>
            </a:r>
            <a:r>
              <a:rPr lang="en-US" altLang="en-US" sz="3200" b="0" u="sng" dirty="0">
                <a:latin typeface="Times New Roman" panose="02020603050405020304" pitchFamily="18" charset="0"/>
              </a:rPr>
              <a:t>v</a:t>
            </a:r>
            <a:r>
              <a:rPr lang="en-US" altLang="en-US" sz="2400" b="0" dirty="0">
                <a:latin typeface="Arial" panose="020B0604020202020204" pitchFamily="34" charset="0"/>
              </a:rPr>
              <a:t>ector (not a “real” vector, but an array of </a:t>
            </a:r>
            <a:r>
              <a:rPr lang="en-US" altLang="en-US" sz="2400" b="0" dirty="0">
                <a:cs typeface="Courier New" panose="02070309020205020404" pitchFamily="49" charset="0"/>
              </a:rPr>
              <a:t>char</a:t>
            </a:r>
            <a:r>
              <a:rPr lang="en-US" altLang="en-US" sz="2400" b="0" dirty="0">
                <a:latin typeface="Arial" panose="020B0604020202020204" pitchFamily="34" charset="0"/>
              </a:rPr>
              <a:t> pointers, IE, C-strings)</a:t>
            </a:r>
          </a:p>
          <a:p>
            <a:pP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5171"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35172"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Arguments: Example Values</a:t>
            </a:r>
          </a:p>
        </p:txBody>
      </p:sp>
      <p:sp>
        <p:nvSpPr>
          <p:cNvPr id="135173"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		</a:t>
            </a:r>
          </a:p>
          <a:p>
            <a:pPr algn="ctr" eaLnBrk="1" hangingPunct="1"/>
            <a:r>
              <a:rPr lang="en-US" altLang="en-US" sz="2400" b="0" dirty="0">
                <a:latin typeface="Arial" panose="020B0604020202020204" pitchFamily="34" charset="0"/>
              </a:rPr>
              <a:t>Given that the user typed:</a:t>
            </a:r>
          </a:p>
          <a:p>
            <a:pPr algn="ctr" eaLnBrk="1" hangingPunct="1"/>
            <a:endParaRPr lang="en-US" altLang="en-US" sz="2400" b="0" dirty="0">
              <a:latin typeface="Arial" panose="020B0604020202020204" pitchFamily="34" charset="0"/>
            </a:endParaRPr>
          </a:p>
          <a:p>
            <a:pPr algn="ctr" eaLnBrk="1" hangingPunct="1"/>
            <a:r>
              <a:rPr lang="en-US" altLang="en-US" sz="2400" dirty="0" err="1"/>
              <a:t>prog</a:t>
            </a:r>
            <a:r>
              <a:rPr lang="en-US" altLang="en-US" sz="2400" dirty="0"/>
              <a:t> -v input.dat</a:t>
            </a:r>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br>
              <a:rPr lang="en-US" altLang="en-US" sz="2400" b="0" dirty="0">
                <a:latin typeface="Arial" panose="020B0604020202020204" pitchFamily="34" charset="0"/>
              </a:rPr>
            </a:br>
            <a:endParaRPr lang="en-US" altLang="en-US" sz="2400" b="0" dirty="0">
              <a:latin typeface="Arial" panose="020B0604020202020204" pitchFamily="34" charset="0"/>
            </a:endParaRPr>
          </a:p>
        </p:txBody>
      </p:sp>
      <p:sp>
        <p:nvSpPr>
          <p:cNvPr id="135174" name="Rectangle 5"/>
          <p:cNvSpPr>
            <a:spLocks noChangeArrowheads="1"/>
          </p:cNvSpPr>
          <p:nvPr/>
        </p:nvSpPr>
        <p:spPr bwMode="auto">
          <a:xfrm>
            <a:off x="647700" y="2949575"/>
            <a:ext cx="62277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err="1"/>
              <a:t>int</a:t>
            </a:r>
            <a:r>
              <a:rPr lang="en-US" altLang="en-US" sz="2400" dirty="0"/>
              <a:t> main(</a:t>
            </a:r>
            <a:r>
              <a:rPr lang="en-US" altLang="en-US" sz="2400" dirty="0" err="1"/>
              <a:t>int</a:t>
            </a:r>
            <a:r>
              <a:rPr lang="en-US" altLang="en-US" sz="2400" dirty="0"/>
              <a:t> </a:t>
            </a:r>
            <a:r>
              <a:rPr lang="en-US" altLang="en-US" sz="2400" dirty="0" err="1"/>
              <a:t>argc</a:t>
            </a:r>
            <a:r>
              <a:rPr lang="en-US" altLang="en-US" sz="2400" dirty="0"/>
              <a:t>, char* </a:t>
            </a:r>
            <a:r>
              <a:rPr lang="en-US" altLang="en-US" sz="2400" dirty="0" err="1"/>
              <a:t>argv</a:t>
            </a:r>
            <a:r>
              <a:rPr lang="en-US" altLang="en-US" sz="2400" dirty="0"/>
              <a:t>[])</a:t>
            </a:r>
          </a:p>
          <a:p>
            <a:pPr eaLnBrk="1" hangingPunct="1"/>
            <a:r>
              <a:rPr lang="en-US" altLang="en-US" sz="2400" dirty="0"/>
              <a:t>{</a:t>
            </a:r>
          </a:p>
          <a:p>
            <a:pPr eaLnBrk="1" hangingPunct="1"/>
            <a:r>
              <a:rPr lang="en-US" altLang="en-US" sz="2400" dirty="0"/>
              <a:t>   ...</a:t>
            </a:r>
          </a:p>
          <a:p>
            <a:pPr eaLnBrk="1" hangingPunct="1"/>
            <a:r>
              <a:rPr lang="en-US" altLang="en-US" sz="2400" dirty="0"/>
              <a:t>}</a:t>
            </a:r>
          </a:p>
          <a:p>
            <a:pPr eaLnBrk="1" hangingPunct="1"/>
            <a:endParaRPr lang="en-US" altLang="en-US" sz="2400" dirty="0"/>
          </a:p>
          <a:p>
            <a:pPr eaLnBrk="1" hangingPunct="1"/>
            <a:r>
              <a:rPr lang="en-US" altLang="en-US" sz="2400" dirty="0" err="1"/>
              <a:t>argc</a:t>
            </a:r>
            <a:r>
              <a:rPr lang="en-US" altLang="en-US" sz="2400" b="0" dirty="0">
                <a:latin typeface="Arial" panose="020B0604020202020204" pitchFamily="34" charset="0"/>
              </a:rPr>
              <a:t> is </a:t>
            </a:r>
            <a:r>
              <a:rPr lang="en-US" altLang="en-US" sz="2400" dirty="0"/>
              <a:t>3</a:t>
            </a:r>
          </a:p>
          <a:p>
            <a:pPr eaLnBrk="1" hangingPunct="1"/>
            <a:r>
              <a:rPr lang="en-US" altLang="en-US" sz="2400" dirty="0" err="1"/>
              <a:t>argv</a:t>
            </a:r>
            <a:r>
              <a:rPr lang="en-US" altLang="en-US" sz="2400" b="0" dirty="0">
                <a:latin typeface="Arial" panose="020B0604020202020204" pitchFamily="34" charset="0"/>
              </a:rPr>
              <a:t> contains these three C strings:</a:t>
            </a:r>
          </a:p>
          <a:p>
            <a:pPr eaLnBrk="1" hangingPunct="1"/>
            <a:r>
              <a:rPr lang="en-US" altLang="en-US" sz="2400" dirty="0" err="1"/>
              <a:t>argv</a:t>
            </a:r>
            <a:r>
              <a:rPr lang="en-US" altLang="en-US" sz="2400" dirty="0"/>
              <a:t>[0]</a:t>
            </a:r>
            <a:r>
              <a:rPr lang="en-US" altLang="en-US" sz="2400" dirty="0">
                <a:latin typeface="Arial" panose="020B0604020202020204" pitchFamily="34" charset="0"/>
              </a:rPr>
              <a:t>: </a:t>
            </a:r>
            <a:r>
              <a:rPr lang="en-US" altLang="en-US" sz="2400" dirty="0"/>
              <a:t>"</a:t>
            </a:r>
            <a:r>
              <a:rPr lang="en-US" altLang="en-US" sz="2400" dirty="0" err="1"/>
              <a:t>prog</a:t>
            </a:r>
            <a:r>
              <a:rPr lang="en-US" altLang="en-US" sz="2400" dirty="0"/>
              <a:t>"</a:t>
            </a:r>
          </a:p>
          <a:p>
            <a:pPr eaLnBrk="1" hangingPunct="1"/>
            <a:r>
              <a:rPr lang="en-US" altLang="en-US" sz="2400" dirty="0" err="1"/>
              <a:t>argv</a:t>
            </a:r>
            <a:r>
              <a:rPr lang="en-US" altLang="en-US" sz="2400" dirty="0"/>
              <a:t>[1]: "-v"</a:t>
            </a:r>
          </a:p>
          <a:p>
            <a:pPr eaLnBrk="1" hangingPunct="1"/>
            <a:r>
              <a:rPr lang="en-US" altLang="en-US" sz="2400" dirty="0" err="1"/>
              <a:t>argv</a:t>
            </a:r>
            <a:r>
              <a:rPr lang="en-US" altLang="en-US" sz="2400" dirty="0"/>
              <a:t>[2]: "input.dat"</a:t>
            </a:r>
          </a:p>
        </p:txBody>
      </p:sp>
      <p:sp>
        <p:nvSpPr>
          <p:cNvPr id="1127432" name="Text Box 8"/>
          <p:cNvSpPr txBox="1">
            <a:spLocks noChangeArrowheads="1"/>
          </p:cNvSpPr>
          <p:nvPr/>
        </p:nvSpPr>
        <p:spPr bwMode="auto">
          <a:xfrm>
            <a:off x="3036888" y="2201863"/>
            <a:ext cx="906462" cy="4191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endParaRPr lang="en-US" altLang="en-US"/>
          </a:p>
        </p:txBody>
      </p:sp>
      <p:sp>
        <p:nvSpPr>
          <p:cNvPr id="1127433" name="Text Box 9"/>
          <p:cNvSpPr txBox="1">
            <a:spLocks noChangeArrowheads="1"/>
          </p:cNvSpPr>
          <p:nvPr/>
        </p:nvSpPr>
        <p:spPr bwMode="auto">
          <a:xfrm>
            <a:off x="3943350" y="2203450"/>
            <a:ext cx="569913" cy="4191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endParaRPr lang="en-US" altLang="en-US"/>
          </a:p>
        </p:txBody>
      </p:sp>
      <p:sp>
        <p:nvSpPr>
          <p:cNvPr id="1127434" name="Text Box 10"/>
          <p:cNvSpPr txBox="1">
            <a:spLocks noChangeArrowheads="1"/>
          </p:cNvSpPr>
          <p:nvPr/>
        </p:nvSpPr>
        <p:spPr bwMode="auto">
          <a:xfrm>
            <a:off x="4514850" y="2203450"/>
            <a:ext cx="1785938" cy="4191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endParaRPr lang="en-US" altLang="en-US"/>
          </a:p>
        </p:txBody>
      </p:sp>
      <p:sp>
        <p:nvSpPr>
          <p:cNvPr id="1127435" name="Text Box 11"/>
          <p:cNvSpPr txBox="1">
            <a:spLocks noChangeArrowheads="1"/>
          </p:cNvSpPr>
          <p:nvPr/>
        </p:nvSpPr>
        <p:spPr bwMode="auto">
          <a:xfrm>
            <a:off x="3346450" y="25876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a:t>0</a:t>
            </a:r>
          </a:p>
        </p:txBody>
      </p:sp>
      <p:sp>
        <p:nvSpPr>
          <p:cNvPr id="1127436" name="Text Box 12"/>
          <p:cNvSpPr txBox="1">
            <a:spLocks noChangeArrowheads="1"/>
          </p:cNvSpPr>
          <p:nvPr/>
        </p:nvSpPr>
        <p:spPr bwMode="auto">
          <a:xfrm>
            <a:off x="4060825" y="25923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a:t>1</a:t>
            </a:r>
          </a:p>
        </p:txBody>
      </p:sp>
      <p:sp>
        <p:nvSpPr>
          <p:cNvPr id="1127437" name="Text Box 13"/>
          <p:cNvSpPr txBox="1">
            <a:spLocks noChangeArrowheads="1"/>
          </p:cNvSpPr>
          <p:nvPr/>
        </p:nvSpPr>
        <p:spPr bwMode="auto">
          <a:xfrm>
            <a:off x="5248275" y="258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a:t>2</a:t>
            </a:r>
          </a:p>
        </p:txBody>
      </p:sp>
      <p:sp>
        <p:nvSpPr>
          <p:cNvPr id="1127438" name="Rectangle 14"/>
          <p:cNvSpPr>
            <a:spLocks noChangeArrowheads="1"/>
          </p:cNvSpPr>
          <p:nvPr/>
        </p:nvSpPr>
        <p:spPr bwMode="auto">
          <a:xfrm>
            <a:off x="2301875" y="1925638"/>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err="1"/>
              <a:t>argv</a:t>
            </a:r>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6195"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3619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Example Program: Encrypting A File</a:t>
            </a:r>
          </a:p>
        </p:txBody>
      </p:sp>
      <p:sp>
        <p:nvSpPr>
          <p:cNvPr id="136197"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endParaRPr lang="en-US" altLang="en-US" sz="2400" b="0">
              <a:latin typeface="Arial" panose="020B0604020202020204" pitchFamily="34" charset="0"/>
            </a:endParaRPr>
          </a:p>
        </p:txBody>
      </p:sp>
      <p:sp>
        <p:nvSpPr>
          <p:cNvPr id="136198" name="Rectangle 5"/>
          <p:cNvSpPr>
            <a:spLocks noChangeArrowheads="1"/>
          </p:cNvSpPr>
          <p:nvPr/>
        </p:nvSpPr>
        <p:spPr bwMode="auto">
          <a:xfrm>
            <a:off x="519113" y="12128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	</a:t>
            </a:r>
          </a:p>
          <a:p>
            <a:pPr eaLnBrk="1" hangingPunct="1"/>
            <a:r>
              <a:rPr lang="en-US" altLang="en-US" sz="2400" b="0" dirty="0">
                <a:latin typeface="Arial" panose="020B0604020202020204" pitchFamily="34" charset="0"/>
              </a:rPr>
              <a:t>	</a:t>
            </a:r>
          </a:p>
          <a:p>
            <a:pPr algn="ctr" eaLnBrk="1" hangingPunct="1"/>
            <a:r>
              <a:rPr lang="en-US" altLang="en-US" sz="2400" b="0" dirty="0">
                <a:latin typeface="Arial" panose="020B0604020202020204" pitchFamily="34" charset="0"/>
              </a:rPr>
              <a:t>	</a:t>
            </a:r>
            <a:r>
              <a:rPr lang="en-US" altLang="en-US" sz="2400" dirty="0"/>
              <a:t> </a:t>
            </a:r>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endParaRPr lang="en-US" altLang="en-US" sz="2400" b="0" dirty="0">
              <a:latin typeface="Arial" panose="020B0604020202020204" pitchFamily="34" charset="0"/>
            </a:endParaRPr>
          </a:p>
        </p:txBody>
      </p:sp>
      <p:pic>
        <p:nvPicPr>
          <p:cNvPr id="2" name="Picture 1" descr="Photo of a marble statue bust of Julius Ceaser."/>
          <p:cNvPicPr>
            <a:picLocks noChangeAspect="1"/>
          </p:cNvPicPr>
          <p:nvPr/>
        </p:nvPicPr>
        <p:blipFill>
          <a:blip r:embed="rId2"/>
          <a:stretch>
            <a:fillRect/>
          </a:stretch>
        </p:blipFill>
        <p:spPr>
          <a:xfrm>
            <a:off x="7351713" y="762000"/>
            <a:ext cx="1400175" cy="1847850"/>
          </a:xfrm>
          <a:prstGeom prst="rect">
            <a:avLst/>
          </a:prstGeom>
        </p:spPr>
      </p:pic>
      <p:sp>
        <p:nvSpPr>
          <p:cNvPr id="3" name="Rectangle 2"/>
          <p:cNvSpPr/>
          <p:nvPr/>
        </p:nvSpPr>
        <p:spPr>
          <a:xfrm>
            <a:off x="330994" y="2267635"/>
            <a:ext cx="8456612" cy="2677656"/>
          </a:xfrm>
          <a:prstGeom prst="rect">
            <a:avLst/>
          </a:prstGeom>
        </p:spPr>
        <p:txBody>
          <a:bodyPr wrap="square">
            <a:spAutoFit/>
          </a:bodyPr>
          <a:lstStyle/>
          <a:p>
            <a:pPr marL="342900" indent="-342900">
              <a:buFont typeface="Arial" panose="020B0604020202020204" pitchFamily="34" charset="0"/>
              <a:buChar char="•"/>
            </a:pPr>
            <a:r>
              <a:rPr lang="en-US" sz="2400" b="0" dirty="0">
                <a:latin typeface="+mn-lt"/>
              </a:rPr>
              <a:t>Let’s write a program that encrypts a file</a:t>
            </a:r>
          </a:p>
          <a:p>
            <a:pPr marL="800100" lvl="1" indent="-342900">
              <a:buFont typeface="Arial" panose="020B0604020202020204" pitchFamily="34" charset="0"/>
              <a:buChar char="•"/>
            </a:pPr>
            <a:r>
              <a:rPr lang="en-US" sz="2400" b="0" dirty="0">
                <a:latin typeface="+mn-lt"/>
              </a:rPr>
              <a:t>scrambles it so that it is unreadable except to those who know the decryption method. </a:t>
            </a:r>
          </a:p>
          <a:p>
            <a:pPr marL="342900" indent="-342900">
              <a:buFont typeface="Arial" panose="020B0604020202020204" pitchFamily="34" charset="0"/>
              <a:buChar char="•"/>
            </a:pPr>
            <a:r>
              <a:rPr lang="en-US" sz="2400" b="0" dirty="0">
                <a:latin typeface="+mn-lt"/>
              </a:rPr>
              <a:t>Ignoring 2,000 years of progress in encryption, use a method familiar to Julius Caesar </a:t>
            </a:r>
          </a:p>
          <a:p>
            <a:pPr marL="800100" lvl="1" indent="-342900">
              <a:buFont typeface="Arial" panose="020B0604020202020204" pitchFamily="34" charset="0"/>
              <a:buChar char="•"/>
            </a:pPr>
            <a:r>
              <a:rPr lang="en-US" sz="2400" b="0" dirty="0">
                <a:latin typeface="+mn-lt"/>
              </a:rPr>
              <a:t>replacing an A with a D, a B with an E, and so on. </a:t>
            </a:r>
          </a:p>
          <a:p>
            <a:pPr marL="800100" lvl="1" indent="-342900">
              <a:buFont typeface="Arial" panose="020B0604020202020204" pitchFamily="34" charset="0"/>
              <a:buChar char="•"/>
            </a:pPr>
            <a:r>
              <a:rPr lang="en-US" sz="2400" b="0" dirty="0">
                <a:latin typeface="+mn-lt"/>
              </a:rPr>
              <a:t>each character c is replaced with c + 3</a:t>
            </a:r>
          </a:p>
        </p:txBody>
      </p:sp>
      <p:pic>
        <p:nvPicPr>
          <p:cNvPr id="13" name="Picture 7" descr="Diagram showing the characters of a plain-text Cstring &quot;Meet me at the&quot; and directly below each letter of that, the encrypted Cstring: &quot;Phhw ph dw wkh&quot;."/>
          <p:cNvPicPr>
            <a:picLocks noChangeAspect="1" noChangeArrowheads="1"/>
          </p:cNvPicPr>
          <p:nvPr/>
        </p:nvPicPr>
        <p:blipFill>
          <a:blip r:embed="rId3">
            <a:lum bright="-18000" contrast="28000"/>
            <a:extLst>
              <a:ext uri="{28A0092B-C50C-407E-A947-70E740481C1C}">
                <a14:useLocalDpi xmlns:a14="http://schemas.microsoft.com/office/drawing/2010/main" val="0"/>
              </a:ext>
            </a:extLst>
          </a:blip>
          <a:srcRect/>
          <a:stretch>
            <a:fillRect/>
          </a:stretch>
        </p:blipFill>
        <p:spPr bwMode="auto">
          <a:xfrm>
            <a:off x="673490" y="5100130"/>
            <a:ext cx="72040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09666" name="Rectangle 2"/>
          <p:cNvSpPr>
            <a:spLocks noGrp="1" noChangeArrowheads="1"/>
          </p:cNvSpPr>
          <p:nvPr>
            <p:ph type="body" idx="1"/>
          </p:nvPr>
        </p:nvSpPr>
        <p:spPr>
          <a:xfrm>
            <a:off x="365125" y="1265238"/>
            <a:ext cx="8413750" cy="4525962"/>
          </a:xfrm>
        </p:spPr>
        <p:txBody>
          <a:bodyPr/>
          <a:lstStyle/>
          <a:p>
            <a:pPr eaLnBrk="1" hangingPunct="1">
              <a:buFontTx/>
              <a:buNone/>
            </a:pPr>
            <a:r>
              <a:rPr lang="en-US" altLang="en-US" sz="2400" dirty="0"/>
              <a:t>	The stream you just saw is a plain text file.</a:t>
            </a:r>
            <a:br>
              <a:rPr lang="en-US" altLang="en-US" sz="2400" dirty="0"/>
            </a:br>
            <a:r>
              <a:rPr lang="en-US" altLang="en-US" sz="2400" dirty="0"/>
              <a:t>No formatting, no colors, no video or music</a:t>
            </a:r>
          </a:p>
          <a:p>
            <a:pPr eaLnBrk="1" hangingPunct="1">
              <a:buFontTx/>
              <a:buNone/>
            </a:pPr>
            <a:r>
              <a:rPr lang="en-US" altLang="en-US" sz="2400" dirty="0"/>
              <a:t>							(or sound effects).</a:t>
            </a:r>
          </a:p>
          <a:p>
            <a:pPr eaLnBrk="1" hangingPunct="1"/>
            <a:endParaRPr lang="en-US" altLang="en-US" sz="2400" dirty="0"/>
          </a:p>
          <a:p>
            <a:pPr eaLnBrk="1" hangingPunct="1">
              <a:buFontTx/>
              <a:buNone/>
            </a:pPr>
            <a:r>
              <a:rPr lang="en-US" altLang="en-US" sz="2400" dirty="0"/>
              <a:t>	A program can read these sorts of plain text streams of characters from the keyboard, as has been done so far with </a:t>
            </a:r>
            <a:r>
              <a:rPr lang="en-US" altLang="en-US" sz="2400" dirty="0" err="1">
                <a:latin typeface="Courier New" panose="02070309020205020404" pitchFamily="49" charset="0"/>
                <a:cs typeface="Courier New" panose="02070309020205020404" pitchFamily="49" charset="0"/>
              </a:rPr>
              <a:t>cin</a:t>
            </a:r>
            <a:r>
              <a:rPr lang="en-US" altLang="en-US" sz="2400" dirty="0"/>
              <a:t>.</a:t>
            </a:r>
          </a:p>
        </p:txBody>
      </p:sp>
      <p:sp>
        <p:nvSpPr>
          <p:cNvPr id="26628" name="Text Box 3"/>
          <p:cNvSpPr>
            <a:spLocks noGrp="1" noChangeArrowheads="1"/>
          </p:cNvSpPr>
          <p:nvPr>
            <p:ph type="title"/>
          </p:nvPr>
        </p:nvSpPr>
        <p:spPr>
          <a:noFill/>
        </p:spPr>
        <p:txBody>
          <a:bodyPr/>
          <a:lstStyle/>
          <a:p>
            <a:pPr eaLnBrk="1" hangingPunct="1">
              <a:spcBef>
                <a:spcPct val="50000"/>
              </a:spcBef>
            </a:pPr>
            <a:r>
              <a:rPr lang="en-US" altLang="en-US" dirty="0"/>
              <a:t>Reading and Writing Streams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1315"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4131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a:t>Programming: Encrypting A File</a:t>
            </a:r>
          </a:p>
        </p:txBody>
      </p:sp>
      <p:sp>
        <p:nvSpPr>
          <p:cNvPr id="141317"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41318" name="Rectangle 5"/>
          <p:cNvSpPr>
            <a:spLocks noChangeArrowheads="1"/>
          </p:cNvSpPr>
          <p:nvPr/>
        </p:nvSpPr>
        <p:spPr bwMode="auto">
          <a:xfrm>
            <a:off x="109538" y="942975"/>
            <a:ext cx="88804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dirty="0">
                <a:latin typeface="Arial" panose="020B0604020202020204" pitchFamily="34" charset="0"/>
              </a:rPr>
              <a:t>We will use the name </a:t>
            </a:r>
            <a:r>
              <a:rPr lang="en-US" altLang="en-US" sz="2400" b="0" dirty="0" err="1">
                <a:latin typeface="Comic Sans MS" panose="030F0702030302020204" pitchFamily="66" charset="0"/>
              </a:rPr>
              <a:t>caesar</a:t>
            </a:r>
            <a:r>
              <a:rPr lang="en-US" altLang="en-US" sz="2400" b="0" dirty="0">
                <a:latin typeface="Arial" panose="020B0604020202020204" pitchFamily="34" charset="0"/>
              </a:rPr>
              <a:t> for our exe, with 3 command line arguments:</a:t>
            </a:r>
          </a:p>
          <a:p>
            <a:pPr marL="280988" indent="-280988" eaLnBrk="1" hangingPunct="1"/>
            <a:r>
              <a:rPr lang="en-US" altLang="en-US" sz="2400" b="0" dirty="0">
                <a:latin typeface="Arial" panose="020B0604020202020204" pitchFamily="34" charset="0"/>
              </a:rPr>
              <a:t>	1. An optional </a:t>
            </a:r>
            <a:r>
              <a:rPr lang="en-US" altLang="en-US" sz="2400" dirty="0"/>
              <a:t>-d</a:t>
            </a:r>
            <a:r>
              <a:rPr lang="en-US" altLang="en-US" sz="2400" b="0" dirty="0">
                <a:latin typeface="Arial" panose="020B0604020202020204" pitchFamily="34" charset="0"/>
              </a:rPr>
              <a:t> flag to indicate decrypt instead of encrypt</a:t>
            </a:r>
            <a:endParaRPr lang="en-US" altLang="en-US" sz="600" b="0" dirty="0">
              <a:latin typeface="Arial" panose="020B0604020202020204" pitchFamily="34" charset="0"/>
            </a:endParaRPr>
          </a:p>
          <a:p>
            <a:pPr marL="280988" indent="-280988" eaLnBrk="1" hangingPunct="1"/>
            <a:r>
              <a:rPr lang="en-US" altLang="en-US" sz="2400" b="0" dirty="0">
                <a:latin typeface="Arial" panose="020B0604020202020204" pitchFamily="34" charset="0"/>
              </a:rPr>
              <a:t>	2. The input file name</a:t>
            </a:r>
          </a:p>
          <a:p>
            <a:pPr marL="280988" indent="-280988" eaLnBrk="1" hangingPunct="1"/>
            <a:endParaRPr lang="en-US" altLang="en-US" sz="1000" b="0" dirty="0">
              <a:latin typeface="Arial" panose="020B0604020202020204" pitchFamily="34" charset="0"/>
            </a:endParaRPr>
          </a:p>
          <a:p>
            <a:pPr marL="280988" indent="-280988" eaLnBrk="1" hangingPunct="1"/>
            <a:r>
              <a:rPr lang="en-US" altLang="en-US" sz="2400" b="0" dirty="0">
                <a:latin typeface="Arial" panose="020B0604020202020204" pitchFamily="34" charset="0"/>
              </a:rPr>
              <a:t>	3. The output file name</a:t>
            </a:r>
          </a:p>
          <a:p>
            <a:pPr marL="280988" indent="-280988" eaLnBrk="1" hangingPunct="1"/>
            <a:endParaRPr lang="en-US" altLang="en-US" sz="2400" b="0" dirty="0">
              <a:latin typeface="Arial" panose="020B0604020202020204" pitchFamily="34" charset="0"/>
            </a:endParaRPr>
          </a:p>
          <a:p>
            <a:pPr eaLnBrk="1" hangingPunct="1"/>
            <a:r>
              <a:rPr lang="en-US" altLang="en-US" sz="2400" i="1" dirty="0">
                <a:solidFill>
                  <a:srgbClr val="FF0000"/>
                </a:solidFill>
                <a:latin typeface="Arial" panose="020B0604020202020204" pitchFamily="34" charset="0"/>
              </a:rPr>
              <a:t>THUS OUR CODE WILL NOT PROMPT THE USER FOR FILE NAMES!!  </a:t>
            </a:r>
            <a:r>
              <a:rPr lang="en-US" altLang="en-US" sz="2400" b="0" dirty="0">
                <a:latin typeface="Arial" panose="020B0604020202020204" pitchFamily="34" charset="0"/>
              </a:rPr>
              <a:t>It will get them as the C-strings in </a:t>
            </a:r>
            <a:r>
              <a:rPr lang="en-US" altLang="en-US" sz="2400" b="0" dirty="0" err="1">
                <a:cs typeface="Courier New" panose="02070309020205020404" pitchFamily="49" charset="0"/>
              </a:rPr>
              <a:t>argv</a:t>
            </a:r>
            <a:r>
              <a:rPr lang="en-US" altLang="en-US" sz="2400" b="0" dirty="0">
                <a:cs typeface="Courier New" panose="02070309020205020404" pitchFamily="49" charset="0"/>
              </a:rPr>
              <a:t>[].</a:t>
            </a:r>
          </a:p>
          <a:p>
            <a:pPr eaLnBrk="1" hangingPunct="1"/>
            <a:endParaRPr lang="en-US" altLang="en-US" sz="2400" b="0" dirty="0">
              <a:cs typeface="Courier New" panose="02070309020205020404" pitchFamily="49" charset="0"/>
            </a:endParaRPr>
          </a:p>
          <a:p>
            <a:pPr eaLnBrk="1" hangingPunct="1"/>
            <a:r>
              <a:rPr lang="en-US" altLang="en-US" sz="2400" b="0" dirty="0">
                <a:latin typeface="Arial" panose="020B0604020202020204" pitchFamily="34" charset="0"/>
              </a:rPr>
              <a:t>For example,</a:t>
            </a:r>
          </a:p>
          <a:p>
            <a:pPr algn="ctr" eaLnBrk="1" hangingPunct="1"/>
            <a:r>
              <a:rPr lang="en-US" altLang="en-US" sz="2400" b="0" dirty="0" err="1">
                <a:cs typeface="Courier New" panose="02070309020205020404" pitchFamily="49" charset="0"/>
              </a:rPr>
              <a:t>caesar</a:t>
            </a:r>
            <a:r>
              <a:rPr lang="en-US" altLang="en-US" sz="2400" b="0" dirty="0">
                <a:cs typeface="Courier New" panose="02070309020205020404" pitchFamily="49" charset="0"/>
              </a:rPr>
              <a:t> input.txt encrypt.txt</a:t>
            </a:r>
          </a:p>
          <a:p>
            <a:pPr eaLnBrk="1" hangingPunct="1"/>
            <a:r>
              <a:rPr lang="en-US" altLang="en-US" sz="2400" b="0" dirty="0">
                <a:latin typeface="Arial" panose="020B0604020202020204" pitchFamily="34" charset="0"/>
              </a:rPr>
              <a:t>encrypts the file input.txt with the result in encrypt.txt.</a:t>
            </a:r>
          </a:p>
          <a:p>
            <a:pPr algn="ctr" eaLnBrk="1" hangingPunct="1"/>
            <a:r>
              <a:rPr lang="en-US" altLang="en-US" sz="2400" b="0" dirty="0" err="1">
                <a:cs typeface="Courier New" panose="02070309020205020404" pitchFamily="49" charset="0"/>
              </a:rPr>
              <a:t>caesar</a:t>
            </a:r>
            <a:r>
              <a:rPr lang="en-US" altLang="en-US" sz="2400" b="0" dirty="0">
                <a:cs typeface="Courier New" panose="02070309020205020404" pitchFamily="49" charset="0"/>
              </a:rPr>
              <a:t> -d encrypt.txt output.txt</a:t>
            </a:r>
          </a:p>
          <a:p>
            <a:pPr eaLnBrk="1" hangingPunct="1"/>
            <a:r>
              <a:rPr lang="en-US" altLang="en-US" sz="2400" b="0" dirty="0">
                <a:latin typeface="Arial" panose="020B0604020202020204" pitchFamily="34" charset="0"/>
              </a:rPr>
              <a:t>decrypts the file encrypt.txt and places the result into output.txt.</a:t>
            </a:r>
          </a:p>
          <a:p>
            <a:pPr eaLnBrk="1" hangingPunct="1"/>
            <a:endParaRPr lang="en-US" altLang="en-US" sz="2400" b="0" dirty="0">
              <a:latin typeface="Arial" panose="020B0604020202020204" pitchFamily="34" charset="0"/>
            </a:endParaRPr>
          </a:p>
        </p:txBody>
      </p:sp>
      <p:sp>
        <p:nvSpPr>
          <p:cNvPr id="141319" name="Rectangle 2"/>
          <p:cNvSpPr>
            <a:spLocks noChangeArrowheads="1"/>
          </p:cNvSpPr>
          <p:nvPr/>
        </p:nvSpPr>
        <p:spPr bwMode="auto">
          <a:xfrm>
            <a:off x="652463" y="1052513"/>
            <a:ext cx="8118475"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2400"/>
          </a:p>
          <a:p>
            <a:pPr algn="ctr" eaLnBrk="1" hangingPunct="1"/>
            <a:r>
              <a:rPr lang="en-US" altLang="en-US" sz="2400" b="0">
                <a:latin typeface="Arial" panose="020B0604020202020204" pitchFamily="34"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3363"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43364"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Program: Encrypting A File, Part 1</a:t>
            </a:r>
          </a:p>
        </p:txBody>
      </p:sp>
      <p:sp>
        <p:nvSpPr>
          <p:cNvPr id="143365"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43366" name="Rectangle 5"/>
          <p:cNvSpPr>
            <a:spLocks noChangeArrowheads="1"/>
          </p:cNvSpPr>
          <p:nvPr/>
        </p:nvSpPr>
        <p:spPr bwMode="auto">
          <a:xfrm>
            <a:off x="241300" y="942975"/>
            <a:ext cx="89027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a:t>
            </a:r>
            <a:endParaRPr lang="en-US" altLang="en-US" sz="1800" b="0">
              <a:latin typeface="Arial" panose="020B0604020202020204" pitchFamily="34" charset="0"/>
            </a:endParaRPr>
          </a:p>
        </p:txBody>
      </p:sp>
      <p:sp>
        <p:nvSpPr>
          <p:cNvPr id="143367" name="Rectangle 6"/>
          <p:cNvSpPr>
            <a:spLocks noChangeArrowheads="1"/>
          </p:cNvSpPr>
          <p:nvPr/>
        </p:nvSpPr>
        <p:spPr bwMode="auto">
          <a:xfrm>
            <a:off x="0" y="889000"/>
            <a:ext cx="91440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400" noProof="1"/>
              <a:t>#include &lt;iostream&gt;</a:t>
            </a:r>
          </a:p>
          <a:p>
            <a:pPr eaLnBrk="1" hangingPunct="1"/>
            <a:r>
              <a:rPr lang="en-US" altLang="en-US" sz="1400" noProof="1"/>
              <a:t>#include &lt;fstream&gt;</a:t>
            </a:r>
          </a:p>
          <a:p>
            <a:pPr eaLnBrk="1" hangingPunct="1"/>
            <a:r>
              <a:rPr lang="en-US" altLang="en-US" sz="1400" noProof="1"/>
              <a:t>#include &lt;string&gt;</a:t>
            </a:r>
          </a:p>
          <a:p>
            <a:pPr eaLnBrk="1" hangingPunct="1"/>
            <a:r>
              <a:rPr lang="en-US" altLang="en-US" sz="1400" noProof="1"/>
              <a:t>#include &lt;sstream&gt;</a:t>
            </a:r>
          </a:p>
          <a:p>
            <a:pPr eaLnBrk="1" hangingPunct="1"/>
            <a:r>
              <a:rPr lang="en-US" altLang="en-US" sz="1400" noProof="1"/>
              <a:t>using namespace std;</a:t>
            </a:r>
          </a:p>
          <a:p>
            <a:pPr eaLnBrk="1" hangingPunct="1"/>
            <a:endParaRPr lang="en-US" altLang="en-US" sz="1400" noProof="1"/>
          </a:p>
          <a:p>
            <a:pPr eaLnBrk="1" hangingPunct="1"/>
            <a:r>
              <a:rPr lang="en-US" altLang="en-US" noProof="1"/>
              <a:t>/**</a:t>
            </a:r>
          </a:p>
          <a:p>
            <a:pPr eaLnBrk="1" hangingPunct="1"/>
            <a:r>
              <a:rPr lang="en-US" altLang="en-US" noProof="1"/>
              <a:t>   Encrypts a stream using the Ceasar cipher.</a:t>
            </a:r>
          </a:p>
          <a:p>
            <a:pPr eaLnBrk="1" hangingPunct="1"/>
            <a:r>
              <a:rPr lang="en-US" altLang="en-US" noProof="1"/>
              <a:t>   @param in the stream to read from</a:t>
            </a:r>
          </a:p>
          <a:p>
            <a:pPr eaLnBrk="1" hangingPunct="1"/>
            <a:r>
              <a:rPr lang="en-US" altLang="en-US" noProof="1"/>
              <a:t>   @param out the stream to write to</a:t>
            </a:r>
          </a:p>
          <a:p>
            <a:pPr eaLnBrk="1" hangingPunct="1"/>
            <a:r>
              <a:rPr lang="en-US" altLang="en-US" noProof="1"/>
              <a:t>   @param k the encryption key</a:t>
            </a:r>
          </a:p>
          <a:p>
            <a:pPr eaLnBrk="1" hangingPunct="1"/>
            <a:r>
              <a:rPr lang="en-US" altLang="en-US" noProof="1"/>
              <a:t>*/</a:t>
            </a:r>
          </a:p>
          <a:p>
            <a:pPr eaLnBrk="1" hangingPunct="1"/>
            <a:r>
              <a:rPr lang="en-US" altLang="en-US" noProof="1"/>
              <a:t>void encrypt_file(i</a:t>
            </a:r>
            <a:r>
              <a:rPr lang="en-US" altLang="en-US" dirty="0"/>
              <a:t>f</a:t>
            </a:r>
            <a:r>
              <a:rPr lang="en-US" altLang="en-US" noProof="1"/>
              <a:t>stream&amp; in, o</a:t>
            </a:r>
            <a:r>
              <a:rPr lang="en-US" altLang="en-US" dirty="0"/>
              <a:t>f</a:t>
            </a:r>
            <a:r>
              <a:rPr lang="en-US" altLang="en-US" noProof="1"/>
              <a:t>stream&amp; out, int k)</a:t>
            </a:r>
          </a:p>
          <a:p>
            <a:pPr eaLnBrk="1" hangingPunct="1"/>
            <a:r>
              <a:rPr lang="en-US" altLang="en-US" noProof="1"/>
              <a:t>{  </a:t>
            </a:r>
          </a:p>
          <a:p>
            <a:pPr eaLnBrk="1" hangingPunct="1"/>
            <a:r>
              <a:rPr lang="en-US" altLang="en-US" noProof="1"/>
              <a:t>   char ch;</a:t>
            </a:r>
          </a:p>
          <a:p>
            <a:pPr eaLnBrk="1" hangingPunct="1"/>
            <a:r>
              <a:rPr lang="en-US" altLang="en-US" noProof="1"/>
              <a:t>   while (in.get(ch))</a:t>
            </a:r>
          </a:p>
          <a:p>
            <a:pPr eaLnBrk="1" hangingPunct="1"/>
            <a:r>
              <a:rPr lang="en-US" altLang="en-US" noProof="1"/>
              <a:t>   {</a:t>
            </a:r>
          </a:p>
          <a:p>
            <a:pPr eaLnBrk="1" hangingPunct="1"/>
            <a:r>
              <a:rPr lang="en-US" altLang="en-US" noProof="1"/>
              <a:t>      out.put(ch + k);</a:t>
            </a:r>
          </a:p>
          <a:p>
            <a:pPr eaLnBrk="1" hangingPunct="1"/>
            <a:r>
              <a:rPr lang="en-US" altLang="en-US" noProof="1"/>
              <a:t>   }</a:t>
            </a:r>
          </a:p>
          <a:p>
            <a:pPr eaLnBrk="1" hangingPunct="1"/>
            <a:r>
              <a:rPr lang="en-US" altLang="en-US" noProof="1"/>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4387"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44388"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Program: Encrypting A File, Part 2</a:t>
            </a:r>
          </a:p>
        </p:txBody>
      </p:sp>
      <p:sp>
        <p:nvSpPr>
          <p:cNvPr id="144389"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44390" name="Rectangle 5"/>
          <p:cNvSpPr>
            <a:spLocks noChangeArrowheads="1"/>
          </p:cNvSpPr>
          <p:nvPr/>
        </p:nvSpPr>
        <p:spPr bwMode="auto">
          <a:xfrm>
            <a:off x="241300" y="942975"/>
            <a:ext cx="89027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a:t>
            </a:r>
            <a:endParaRPr lang="en-US" altLang="en-US" sz="1800" b="0">
              <a:latin typeface="Arial" panose="020B0604020202020204" pitchFamily="34" charset="0"/>
            </a:endParaRPr>
          </a:p>
        </p:txBody>
      </p:sp>
      <p:sp>
        <p:nvSpPr>
          <p:cNvPr id="144391" name="Rectangle 6"/>
          <p:cNvSpPr>
            <a:spLocks noChangeArrowheads="1"/>
          </p:cNvSpPr>
          <p:nvPr/>
        </p:nvSpPr>
        <p:spPr bwMode="auto">
          <a:xfrm>
            <a:off x="0" y="785813"/>
            <a:ext cx="9144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noProof="1"/>
              <a:t>int main(int argc, char* argv[])</a:t>
            </a:r>
          </a:p>
          <a:p>
            <a:pPr eaLnBrk="1" hangingPunct="1"/>
            <a:r>
              <a:rPr lang="en-US" altLang="en-US" noProof="1"/>
              <a:t>{  </a:t>
            </a:r>
          </a:p>
          <a:p>
            <a:pPr eaLnBrk="1" hangingPunct="1"/>
            <a:r>
              <a:rPr lang="en-US" altLang="en-US" noProof="1"/>
              <a:t>   int key = 3;</a:t>
            </a:r>
          </a:p>
          <a:p>
            <a:pPr eaLnBrk="1" hangingPunct="1"/>
            <a:r>
              <a:rPr lang="en-US" altLang="en-US" noProof="1"/>
              <a:t>   int file_count = 0; // The number of files specified</a:t>
            </a:r>
          </a:p>
          <a:p>
            <a:pPr eaLnBrk="1" hangingPunct="1"/>
            <a:r>
              <a:rPr lang="en-US" altLang="en-US" noProof="1"/>
              <a:t>   ifstream in_file;</a:t>
            </a:r>
          </a:p>
          <a:p>
            <a:pPr eaLnBrk="1" hangingPunct="1"/>
            <a:r>
              <a:rPr lang="en-US" altLang="en-US" noProof="1"/>
              <a:t>   ofstream out_file;</a:t>
            </a:r>
          </a:p>
          <a:p>
            <a:pPr eaLnBrk="1" hangingPunct="1"/>
            <a:endParaRPr lang="en-US" altLang="en-US" noProof="1"/>
          </a:p>
          <a:p>
            <a:pPr eaLnBrk="1" hangingPunct="1"/>
            <a:r>
              <a:rPr lang="en-US" altLang="en-US"/>
              <a:t>   </a:t>
            </a:r>
            <a:r>
              <a:rPr lang="en-US" altLang="en-US" noProof="1"/>
              <a:t>// Process all command-line arguments</a:t>
            </a:r>
          </a:p>
          <a:p>
            <a:pPr eaLnBrk="1" hangingPunct="1"/>
            <a:r>
              <a:rPr lang="en-US" altLang="en-US" noProof="1"/>
              <a:t>   for (</a:t>
            </a:r>
            <a:r>
              <a:rPr lang="en-US" altLang="en-US"/>
              <a:t>int </a:t>
            </a:r>
            <a:r>
              <a:rPr lang="en-US" altLang="en-US" noProof="1"/>
              <a:t>i = 1; i &lt; argc; i++)</a:t>
            </a:r>
            <a:endParaRPr lang="en-US" altLang="en-US"/>
          </a:p>
          <a:p>
            <a:pPr eaLnBrk="1" hangingPunct="1"/>
            <a:r>
              <a:rPr lang="en-US" altLang="en-US" noProof="1"/>
              <a:t>   {  </a:t>
            </a:r>
          </a:p>
          <a:p>
            <a:pPr eaLnBrk="1" hangingPunct="1"/>
            <a:r>
              <a:rPr lang="en-US" altLang="en-US"/>
              <a:t>      </a:t>
            </a:r>
            <a:r>
              <a:rPr lang="en-US" altLang="en-US" noProof="1"/>
              <a:t>// The currently processed argument</a:t>
            </a:r>
          </a:p>
          <a:p>
            <a:pPr eaLnBrk="1" hangingPunct="1"/>
            <a:r>
              <a:rPr lang="en-US" altLang="en-US" noProof="1"/>
              <a:t>      string arg = argv[i];</a:t>
            </a:r>
            <a:endParaRPr lang="en-US" altLang="en-US"/>
          </a:p>
          <a:p>
            <a:pPr eaLnBrk="1" hangingPunct="1"/>
            <a:r>
              <a:rPr lang="en-US" altLang="en-US"/>
              <a:t>      </a:t>
            </a:r>
            <a:r>
              <a:rPr lang="en-US" altLang="en-US" noProof="1"/>
              <a:t>if (arg == "-d") // The decryption option</a:t>
            </a:r>
          </a:p>
          <a:p>
            <a:pPr eaLnBrk="1" hangingPunct="1"/>
            <a:r>
              <a:rPr lang="en-US" altLang="en-US" noProof="1"/>
              <a:t>      { </a:t>
            </a:r>
          </a:p>
          <a:p>
            <a:pPr eaLnBrk="1" hangingPunct="1"/>
            <a:r>
              <a:rPr lang="en-US" altLang="en-US" noProof="1"/>
              <a:t>         key = -3; }</a:t>
            </a:r>
          </a:p>
          <a:p>
            <a:pPr eaLnBrk="1" hangingPunct="1"/>
            <a:r>
              <a:rPr lang="en-US" altLang="en-US" noProof="1"/>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5411"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45412"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Program: Encrypting A File, Part 3</a:t>
            </a:r>
          </a:p>
        </p:txBody>
      </p:sp>
      <p:sp>
        <p:nvSpPr>
          <p:cNvPr id="145413"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45414" name="Rectangle 5"/>
          <p:cNvSpPr>
            <a:spLocks noChangeArrowheads="1"/>
          </p:cNvSpPr>
          <p:nvPr/>
        </p:nvSpPr>
        <p:spPr bwMode="auto">
          <a:xfrm>
            <a:off x="241300" y="942975"/>
            <a:ext cx="89027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a:t>
            </a:r>
            <a:endParaRPr lang="en-US" altLang="en-US" sz="1800" b="0">
              <a:latin typeface="Arial" panose="020B0604020202020204" pitchFamily="34" charset="0"/>
            </a:endParaRPr>
          </a:p>
        </p:txBody>
      </p:sp>
      <p:sp>
        <p:nvSpPr>
          <p:cNvPr id="145415" name="Rectangle 6"/>
          <p:cNvSpPr>
            <a:spLocks noChangeArrowheads="1"/>
          </p:cNvSpPr>
          <p:nvPr/>
        </p:nvSpPr>
        <p:spPr bwMode="auto">
          <a:xfrm>
            <a:off x="0" y="1303338"/>
            <a:ext cx="9144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a:t>      </a:t>
            </a:r>
            <a:r>
              <a:rPr lang="en-US" altLang="en-US" noProof="1"/>
              <a:t>else // It is a file name</a:t>
            </a:r>
          </a:p>
          <a:p>
            <a:pPr eaLnBrk="1" hangingPunct="1"/>
            <a:r>
              <a:rPr lang="en-US" altLang="en-US" noProof="1"/>
              <a:t>      {  </a:t>
            </a:r>
          </a:p>
          <a:p>
            <a:pPr eaLnBrk="1" hangingPunct="1"/>
            <a:r>
              <a:rPr lang="en-US" altLang="en-US" noProof="1"/>
              <a:t>         file_count++;</a:t>
            </a:r>
          </a:p>
          <a:p>
            <a:pPr eaLnBrk="1" hangingPunct="1"/>
            <a:r>
              <a:rPr lang="en-US" altLang="en-US" noProof="1"/>
              <a:t>         if (file_count == 1) // The first file name</a:t>
            </a:r>
          </a:p>
          <a:p>
            <a:pPr eaLnBrk="1" hangingPunct="1"/>
            <a:r>
              <a:rPr lang="en-US" altLang="en-US" noProof="1"/>
              <a:t>         {  </a:t>
            </a:r>
          </a:p>
          <a:p>
            <a:pPr eaLnBrk="1" hangingPunct="1"/>
            <a:r>
              <a:rPr lang="en-US" altLang="en-US" noProof="1"/>
              <a:t>            in_file.open(arg.c_str());</a:t>
            </a:r>
          </a:p>
          <a:p>
            <a:pPr eaLnBrk="1" hangingPunct="1"/>
            <a:r>
              <a:rPr lang="en-US" altLang="en-US"/>
              <a:t>            </a:t>
            </a:r>
            <a:r>
              <a:rPr lang="en-US" altLang="en-US" noProof="1"/>
              <a:t>// Exit the program if opening failed</a:t>
            </a:r>
          </a:p>
          <a:p>
            <a:pPr eaLnBrk="1" hangingPunct="1"/>
            <a:r>
              <a:rPr lang="en-US" altLang="en-US" noProof="1"/>
              <a:t>            if (in_file.fail())</a:t>
            </a:r>
            <a:endParaRPr lang="en-US" altLang="en-US"/>
          </a:p>
          <a:p>
            <a:pPr eaLnBrk="1" hangingPunct="1"/>
            <a:r>
              <a:rPr lang="en-US" altLang="en-US" noProof="1"/>
              <a:t>            { </a:t>
            </a:r>
          </a:p>
          <a:p>
            <a:pPr eaLnBrk="1" hangingPunct="1"/>
            <a:r>
              <a:rPr lang="en-US" altLang="en-US" noProof="1"/>
              <a:t>               cout &lt;&lt; "Error opening input file “</a:t>
            </a:r>
            <a:endParaRPr lang="en-US" altLang="en-US"/>
          </a:p>
          <a:p>
            <a:pPr eaLnBrk="1" hangingPunct="1"/>
            <a:r>
              <a:rPr lang="en-US" altLang="en-US"/>
              <a:t>                  </a:t>
            </a:r>
            <a:r>
              <a:rPr lang="en-US" altLang="en-US" noProof="1"/>
              <a:t>&lt;&lt; arg &lt;&lt; endl;</a:t>
            </a:r>
          </a:p>
          <a:p>
            <a:pPr eaLnBrk="1" hangingPunct="1"/>
            <a:r>
              <a:rPr lang="en-US" altLang="en-US" noProof="1"/>
              <a:t>               return 1;</a:t>
            </a:r>
          </a:p>
          <a:p>
            <a:pPr eaLnBrk="1" hangingPunct="1"/>
            <a:r>
              <a:rPr lang="en-US" altLang="en-US" noProof="1"/>
              <a:t>            }</a:t>
            </a:r>
          </a:p>
          <a:p>
            <a:pPr eaLnBrk="1" hangingPunct="1"/>
            <a:r>
              <a:rPr lang="en-US" altLang="en-US" noProof="1"/>
              <a:t>         }</a:t>
            </a:r>
          </a:p>
          <a:p>
            <a:pPr eaLnBrk="1" hangingPunct="1"/>
            <a:r>
              <a:rPr lang="en-US" altLang="en-US" noProof="1"/>
              <a:t>         </a:t>
            </a:r>
            <a:r>
              <a:rPr lang="en-US" altLang="en-US"/>
              <a:t> </a:t>
            </a:r>
            <a:endParaRPr lang="en-US" altLang="en-US" noProof="1"/>
          </a:p>
          <a:p>
            <a:pPr eaLnBrk="1" hangingPunct="1"/>
            <a:r>
              <a:rPr lang="en-US" altLang="en-US" noProof="1"/>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6435" name="Rectangle 2"/>
          <p:cNvSpPr>
            <a:spLocks noGrp="1" noChangeArrowheads="1"/>
          </p:cNvSpPr>
          <p:nvPr>
            <p:ph type="body" idx="1"/>
          </p:nvPr>
        </p:nvSpPr>
        <p:spPr>
          <a:xfrm>
            <a:off x="568325" y="923925"/>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4643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Program: Encrypting A File, Part 4</a:t>
            </a:r>
          </a:p>
        </p:txBody>
      </p:sp>
      <p:sp>
        <p:nvSpPr>
          <p:cNvPr id="146437"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46438" name="Rectangle 5"/>
          <p:cNvSpPr>
            <a:spLocks noChangeArrowheads="1"/>
          </p:cNvSpPr>
          <p:nvPr/>
        </p:nvSpPr>
        <p:spPr bwMode="auto">
          <a:xfrm>
            <a:off x="241300" y="942975"/>
            <a:ext cx="89027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a:t>
            </a:r>
            <a:endParaRPr lang="en-US" altLang="en-US" sz="1800" b="0">
              <a:latin typeface="Arial" panose="020B0604020202020204" pitchFamily="34" charset="0"/>
            </a:endParaRPr>
          </a:p>
        </p:txBody>
      </p:sp>
      <p:sp>
        <p:nvSpPr>
          <p:cNvPr id="146439" name="Rectangle 6"/>
          <p:cNvSpPr>
            <a:spLocks noChangeArrowheads="1"/>
          </p:cNvSpPr>
          <p:nvPr/>
        </p:nvSpPr>
        <p:spPr bwMode="auto">
          <a:xfrm>
            <a:off x="-76200" y="773113"/>
            <a:ext cx="9144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a:t>         </a:t>
            </a:r>
            <a:r>
              <a:rPr lang="en-US" altLang="en-US" noProof="1"/>
              <a:t>else if (file_count == 2) // The second file name</a:t>
            </a:r>
          </a:p>
          <a:p>
            <a:pPr eaLnBrk="1" hangingPunct="1"/>
            <a:r>
              <a:rPr lang="en-US" altLang="en-US" noProof="1"/>
              <a:t>         {  </a:t>
            </a:r>
          </a:p>
          <a:p>
            <a:pPr eaLnBrk="1" hangingPunct="1"/>
            <a:r>
              <a:rPr lang="en-US" altLang="en-US" noProof="1"/>
              <a:t>            out_file.open(arg.c_str());</a:t>
            </a:r>
          </a:p>
          <a:p>
            <a:pPr eaLnBrk="1" hangingPunct="1"/>
            <a:r>
              <a:rPr lang="en-US" altLang="en-US" noProof="1"/>
              <a:t>            if (out_file.fail()) </a:t>
            </a:r>
          </a:p>
          <a:p>
            <a:pPr eaLnBrk="1" hangingPunct="1"/>
            <a:r>
              <a:rPr lang="en-US" altLang="en-US" noProof="1"/>
              <a:t>            { </a:t>
            </a:r>
          </a:p>
          <a:p>
            <a:pPr eaLnBrk="1" hangingPunct="1"/>
            <a:r>
              <a:rPr lang="en-US" altLang="en-US" noProof="1"/>
              <a:t>               cout &lt;&lt; "Error opening output file “</a:t>
            </a:r>
            <a:endParaRPr lang="en-US" altLang="en-US" dirty="0"/>
          </a:p>
          <a:p>
            <a:pPr eaLnBrk="1" hangingPunct="1"/>
            <a:r>
              <a:rPr lang="en-US" altLang="en-US" dirty="0"/>
              <a:t>                  </a:t>
            </a:r>
            <a:r>
              <a:rPr lang="en-US" altLang="en-US" noProof="1"/>
              <a:t>&lt;&lt; arg &lt;&lt; endl;</a:t>
            </a:r>
          </a:p>
          <a:p>
            <a:pPr eaLnBrk="1" hangingPunct="1"/>
            <a:r>
              <a:rPr lang="en-US" altLang="en-US" noProof="1"/>
              <a:t>               return 1;</a:t>
            </a:r>
          </a:p>
          <a:p>
            <a:pPr eaLnBrk="1" hangingPunct="1"/>
            <a:r>
              <a:rPr lang="en-US" altLang="en-US" noProof="1"/>
              <a:t>            }</a:t>
            </a:r>
          </a:p>
          <a:p>
            <a:pPr eaLnBrk="1" hangingPunct="1"/>
            <a:r>
              <a:rPr lang="en-US" altLang="en-US" noProof="1"/>
              <a:t>         }</a:t>
            </a:r>
          </a:p>
          <a:p>
            <a:pPr eaLnBrk="1" hangingPunct="1"/>
            <a:r>
              <a:rPr lang="en-US" altLang="en-US" noProof="1"/>
              <a:t>      }</a:t>
            </a:r>
          </a:p>
          <a:p>
            <a:pPr eaLnBrk="1" hangingPunct="1"/>
            <a:r>
              <a:rPr lang="en-US" altLang="en-US" noProof="1"/>
              <a:t>   }</a:t>
            </a:r>
            <a:endParaRPr lang="en-US" altLang="en-US" dirty="0"/>
          </a:p>
          <a:p>
            <a:pPr eaLnBrk="1" hangingPunct="1"/>
            <a:endParaRPr lang="en-US" altLang="en-US" dirty="0"/>
          </a:p>
          <a:p>
            <a:pPr eaLnBrk="1" hangingPunct="1"/>
            <a:r>
              <a:rPr lang="en-US" altLang="en-US" dirty="0"/>
              <a:t>   </a:t>
            </a:r>
            <a:endParaRPr lang="en-US" altLang="en-US"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7459"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dirty="0">
              <a:latin typeface="Courier New" panose="02070309020205020404" pitchFamily="49" charset="0"/>
            </a:endParaRPr>
          </a:p>
          <a:p>
            <a:pPr marL="609600" indent="-609600" algn="ctr" eaLnBrk="1" hangingPunct="1">
              <a:spcBef>
                <a:spcPct val="0"/>
              </a:spcBef>
              <a:buFontTx/>
              <a:buNone/>
            </a:pPr>
            <a:r>
              <a:rPr lang="en-US" altLang="en-US" sz="2400" dirty="0"/>
              <a:t>	</a:t>
            </a:r>
          </a:p>
        </p:txBody>
      </p:sp>
      <p:sp>
        <p:nvSpPr>
          <p:cNvPr id="147460"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Command Line Program: Encrypting A File, Part 5</a:t>
            </a:r>
          </a:p>
        </p:txBody>
      </p:sp>
      <p:sp>
        <p:nvSpPr>
          <p:cNvPr id="147461"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47462" name="Rectangle 5"/>
          <p:cNvSpPr>
            <a:spLocks noChangeArrowheads="1"/>
          </p:cNvSpPr>
          <p:nvPr/>
        </p:nvSpPr>
        <p:spPr bwMode="auto">
          <a:xfrm>
            <a:off x="241300" y="942975"/>
            <a:ext cx="89027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a:t>
            </a:r>
            <a:endParaRPr lang="en-US" altLang="en-US" sz="1800" b="0">
              <a:latin typeface="Arial" panose="020B0604020202020204" pitchFamily="34" charset="0"/>
            </a:endParaRPr>
          </a:p>
        </p:txBody>
      </p:sp>
      <p:sp>
        <p:nvSpPr>
          <p:cNvPr id="147463" name="Rectangle 6"/>
          <p:cNvSpPr>
            <a:spLocks noChangeArrowheads="1"/>
          </p:cNvSpPr>
          <p:nvPr/>
        </p:nvSpPr>
        <p:spPr bwMode="auto">
          <a:xfrm>
            <a:off x="0" y="1579563"/>
            <a:ext cx="9144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a:t>   </a:t>
            </a:r>
            <a:r>
              <a:rPr lang="en-US" altLang="en-US" noProof="1"/>
              <a:t>// Exit if the user didn't specify two files</a:t>
            </a:r>
          </a:p>
          <a:p>
            <a:pPr eaLnBrk="1" hangingPunct="1"/>
            <a:r>
              <a:rPr lang="en-US" altLang="en-US" dirty="0"/>
              <a:t>   </a:t>
            </a:r>
            <a:r>
              <a:rPr lang="en-US" altLang="en-US" noProof="1"/>
              <a:t>if (file_count != 2)</a:t>
            </a:r>
            <a:endParaRPr lang="en-US" altLang="en-US" dirty="0"/>
          </a:p>
          <a:p>
            <a:pPr eaLnBrk="1" hangingPunct="1"/>
            <a:r>
              <a:rPr lang="en-US" altLang="en-US" noProof="1"/>
              <a:t>   { </a:t>
            </a:r>
          </a:p>
          <a:p>
            <a:pPr eaLnBrk="1" hangingPunct="1"/>
            <a:r>
              <a:rPr lang="en-US" altLang="en-US" noProof="1"/>
              <a:t>      cout &lt;&lt; "Usage: "</a:t>
            </a:r>
            <a:endParaRPr lang="en-US" altLang="en-US" dirty="0"/>
          </a:p>
          <a:p>
            <a:pPr eaLnBrk="1" hangingPunct="1"/>
            <a:r>
              <a:rPr lang="en-US" altLang="en-US" dirty="0"/>
              <a:t>         </a:t>
            </a:r>
            <a:r>
              <a:rPr lang="en-US" altLang="en-US" noProof="1"/>
              <a:t>&lt;&lt; argv[0] &lt;&lt; " [-d] infile outfile" &lt;&lt; endl;</a:t>
            </a:r>
          </a:p>
          <a:p>
            <a:pPr eaLnBrk="1" hangingPunct="1"/>
            <a:r>
              <a:rPr lang="en-US" altLang="en-US" noProof="1"/>
              <a:t>      return 1;</a:t>
            </a:r>
          </a:p>
          <a:p>
            <a:pPr eaLnBrk="1" hangingPunct="1"/>
            <a:r>
              <a:rPr lang="en-US" altLang="en-US" noProof="1"/>
              <a:t>   }</a:t>
            </a:r>
          </a:p>
          <a:p>
            <a:pPr eaLnBrk="1" hangingPunct="1"/>
            <a:endParaRPr lang="en-US" altLang="en-US" noProof="1"/>
          </a:p>
          <a:p>
            <a:pPr eaLnBrk="1" hangingPunct="1"/>
            <a:r>
              <a:rPr lang="en-US" altLang="en-US" noProof="1"/>
              <a:t>   encrypt_file(in_file, out_file, key);</a:t>
            </a:r>
          </a:p>
          <a:p>
            <a:pPr eaLnBrk="1" hangingPunct="1"/>
            <a:r>
              <a:rPr lang="en-US" altLang="en-US" noProof="1"/>
              <a:t>   return 0;</a:t>
            </a:r>
          </a:p>
          <a:p>
            <a:pPr eaLnBrk="1" hangingPunct="1"/>
            <a:r>
              <a:rPr lang="en-US" altLang="en-US" noProof="1"/>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17058" cy="533400"/>
          </a:xfrm>
        </p:spPr>
        <p:txBody>
          <a:bodyPr/>
          <a:lstStyle/>
          <a:p>
            <a:r>
              <a:rPr lang="en-US" dirty="0"/>
              <a:t>How To: Process Text Files, Example Program</a:t>
            </a:r>
          </a:p>
        </p:txBody>
      </p:sp>
      <p:sp>
        <p:nvSpPr>
          <p:cNvPr id="3" name="Content Placeholder 2"/>
          <p:cNvSpPr>
            <a:spLocks noGrp="1"/>
          </p:cNvSpPr>
          <p:nvPr>
            <p:ph idx="1"/>
          </p:nvPr>
        </p:nvSpPr>
        <p:spPr>
          <a:xfrm>
            <a:off x="422366" y="916894"/>
            <a:ext cx="8229600" cy="5568311"/>
          </a:xfrm>
        </p:spPr>
        <p:txBody>
          <a:bodyPr/>
          <a:lstStyle/>
          <a:p>
            <a:pPr marL="0" indent="0">
              <a:buNone/>
            </a:pPr>
            <a:r>
              <a:rPr lang="en-US" sz="2000" dirty="0"/>
              <a:t>Consider this task: Read two country data files, worldpop.txt and worldarea.txt (supplied with the book’s companion code). </a:t>
            </a:r>
          </a:p>
          <a:p>
            <a:pPr marL="0" indent="0">
              <a:buNone/>
            </a:pPr>
            <a:endParaRPr lang="en-US" sz="2000" dirty="0"/>
          </a:p>
          <a:p>
            <a:pPr marL="0" indent="0">
              <a:buNone/>
            </a:pPr>
            <a:r>
              <a:rPr lang="en-US" sz="2000" dirty="0"/>
              <a:t>Both files contain the same countries in the same order. </a:t>
            </a:r>
          </a:p>
          <a:p>
            <a:pPr marL="0" indent="0">
              <a:buNone/>
            </a:pPr>
            <a:endParaRPr lang="en-US" sz="2000" dirty="0"/>
          </a:p>
          <a:p>
            <a:pPr marL="0" indent="0">
              <a:buNone/>
            </a:pPr>
            <a:r>
              <a:rPr lang="en-US" sz="2000" dirty="0"/>
              <a:t>Write a file world_pop_density.txt that contains country names and population densities (people per square km), with the country names aligned left and the numbers aligned right:</a:t>
            </a:r>
          </a:p>
          <a:p>
            <a:pPr marL="0" indent="0">
              <a:buNone/>
            </a:pPr>
            <a:endParaRPr lang="en-US" sz="2000" dirty="0"/>
          </a:p>
          <a:p>
            <a:pPr marL="0" indent="0">
              <a:buNone/>
            </a:pPr>
            <a:r>
              <a:rPr lang="en-US" sz="2000" dirty="0">
                <a:latin typeface="Courier New" panose="02070309020205020404" pitchFamily="49" charset="0"/>
                <a:cs typeface="Courier New" panose="02070309020205020404" pitchFamily="49" charset="0"/>
              </a:rPr>
              <a:t>Afghanistan                     50.56</a:t>
            </a:r>
          </a:p>
          <a:p>
            <a:pPr marL="0" indent="0">
              <a:buNone/>
            </a:pPr>
            <a:r>
              <a:rPr lang="en-US" sz="2000" dirty="0" err="1">
                <a:latin typeface="Courier New" panose="02070309020205020404" pitchFamily="49" charset="0"/>
                <a:cs typeface="Courier New" panose="02070309020205020404" pitchFamily="49" charset="0"/>
              </a:rPr>
              <a:t>Akrotiri</a:t>
            </a:r>
            <a:r>
              <a:rPr lang="en-US" sz="2000" dirty="0">
                <a:latin typeface="Courier New" panose="02070309020205020404" pitchFamily="49" charset="0"/>
                <a:cs typeface="Courier New" panose="02070309020205020404" pitchFamily="49" charset="0"/>
              </a:rPr>
              <a:t>                       127.64</a:t>
            </a:r>
          </a:p>
          <a:p>
            <a:pPr marL="0" indent="0">
              <a:buNone/>
            </a:pPr>
            <a:r>
              <a:rPr lang="en-US" sz="2000" dirty="0">
                <a:latin typeface="Courier New" panose="02070309020205020404" pitchFamily="49" charset="0"/>
                <a:cs typeface="Courier New" panose="02070309020205020404" pitchFamily="49" charset="0"/>
              </a:rPr>
              <a:t>Albania                        125.91</a:t>
            </a:r>
          </a:p>
          <a:p>
            <a:pPr marL="0" indent="0">
              <a:buNone/>
            </a:pPr>
            <a:r>
              <a:rPr lang="en-US" sz="2000" dirty="0">
                <a:latin typeface="Courier New" panose="02070309020205020404" pitchFamily="49" charset="0"/>
                <a:cs typeface="Courier New" panose="02070309020205020404" pitchFamily="49" charset="0"/>
              </a:rPr>
              <a:t>Algeria                         14.18</a:t>
            </a:r>
          </a:p>
          <a:p>
            <a:pPr marL="0" indent="0">
              <a:buNone/>
            </a:pPr>
            <a:r>
              <a:rPr lang="en-US" sz="2000" dirty="0">
                <a:latin typeface="Courier New" panose="02070309020205020404" pitchFamily="49" charset="0"/>
                <a:cs typeface="Courier New" panose="02070309020205020404" pitchFamily="49" charset="0"/>
              </a:rPr>
              <a:t>American Samoa                 288.92</a:t>
            </a:r>
          </a:p>
          <a:p>
            <a:pPr marL="0" indent="0">
              <a:buNone/>
            </a:pPr>
            <a:r>
              <a:rPr lang="en-US" sz="2000" dirty="0">
                <a:latin typeface="Courier New" panose="02070309020205020404" pitchFamily="49" charset="0"/>
                <a:cs typeface="Courier New" panose="02070309020205020404" pitchFamily="49" charset="0"/>
              </a:rPr>
              <a:t>. .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559790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17058" cy="533400"/>
          </a:xfrm>
        </p:spPr>
        <p:txBody>
          <a:bodyPr/>
          <a:lstStyle/>
          <a:p>
            <a:r>
              <a:rPr lang="en-US" dirty="0"/>
              <a:t>How To: Process Text Files, Step by Step, Part 1</a:t>
            </a:r>
          </a:p>
        </p:txBody>
      </p:sp>
      <p:sp>
        <p:nvSpPr>
          <p:cNvPr id="3" name="Content Placeholder 2"/>
          <p:cNvSpPr>
            <a:spLocks noGrp="1"/>
          </p:cNvSpPr>
          <p:nvPr>
            <p:ph idx="1"/>
          </p:nvPr>
        </p:nvSpPr>
        <p:spPr>
          <a:xfrm>
            <a:off x="422366" y="916894"/>
            <a:ext cx="8229600" cy="5568311"/>
          </a:xfrm>
        </p:spPr>
        <p:txBody>
          <a:bodyPr/>
          <a:lstStyle/>
          <a:p>
            <a:r>
              <a:rPr lang="en-US" sz="2000" dirty="0"/>
              <a:t>Programs to process files can be complex. Here are the steps, adapted to the two-file task above:</a:t>
            </a:r>
          </a:p>
          <a:p>
            <a:pPr marL="457200" indent="-457200">
              <a:buFont typeface="+mj-lt"/>
              <a:buAutoNum type="arabicPeriod"/>
            </a:pPr>
            <a:r>
              <a:rPr lang="en-US" sz="2000" dirty="0"/>
              <a:t>Understand the processing task. The following pseudocode describes it:</a:t>
            </a:r>
          </a:p>
          <a:p>
            <a:pPr marL="800100" lvl="2" indent="0">
              <a:buNone/>
            </a:pPr>
            <a:r>
              <a:rPr lang="en-US" sz="1400" dirty="0">
                <a:latin typeface="Comic Sans MS" panose="030F0702030302020204" pitchFamily="66" charset="0"/>
              </a:rPr>
              <a:t>While there are more lines to be read</a:t>
            </a:r>
          </a:p>
          <a:p>
            <a:pPr marL="800100" lvl="2" indent="0">
              <a:buNone/>
            </a:pPr>
            <a:r>
              <a:rPr lang="en-US" sz="1400" dirty="0">
                <a:latin typeface="Comic Sans MS" panose="030F0702030302020204" pitchFamily="66" charset="0"/>
              </a:rPr>
              <a:t>   Read a line from each file.</a:t>
            </a:r>
          </a:p>
          <a:p>
            <a:pPr marL="800100" lvl="2" indent="0">
              <a:buNone/>
            </a:pPr>
            <a:r>
              <a:rPr lang="en-US" sz="1400" dirty="0">
                <a:latin typeface="Comic Sans MS" panose="030F0702030302020204" pitchFamily="66" charset="0"/>
              </a:rPr>
              <a:t>   Extract the country name.</a:t>
            </a:r>
          </a:p>
          <a:p>
            <a:pPr marL="800100" lvl="2" indent="0">
              <a:buNone/>
            </a:pPr>
            <a:r>
              <a:rPr lang="en-US" sz="1400" dirty="0">
                <a:latin typeface="Comic Sans MS" panose="030F0702030302020204" pitchFamily="66" charset="0"/>
              </a:rPr>
              <a:t>   population = number following the country name in the first line</a:t>
            </a:r>
          </a:p>
          <a:p>
            <a:pPr marL="800100" lvl="2" indent="0">
              <a:buNone/>
            </a:pPr>
            <a:r>
              <a:rPr lang="en-US" sz="1400" dirty="0">
                <a:latin typeface="Comic Sans MS" panose="030F0702030302020204" pitchFamily="66" charset="0"/>
              </a:rPr>
              <a:t>   area = number following the country name in the second line</a:t>
            </a:r>
          </a:p>
          <a:p>
            <a:pPr marL="800100" lvl="2" indent="0">
              <a:buNone/>
            </a:pPr>
            <a:r>
              <a:rPr lang="en-US" sz="1400" dirty="0">
                <a:latin typeface="Comic Sans MS" panose="030F0702030302020204" pitchFamily="66" charset="0"/>
              </a:rPr>
              <a:t>   If area != 0</a:t>
            </a:r>
          </a:p>
          <a:p>
            <a:pPr marL="800100" lvl="2" indent="0">
              <a:buNone/>
            </a:pPr>
            <a:r>
              <a:rPr lang="en-US" sz="1400" dirty="0">
                <a:latin typeface="Comic Sans MS" panose="030F0702030302020204" pitchFamily="66" charset="0"/>
              </a:rPr>
              <a:t>      density = population / area</a:t>
            </a:r>
          </a:p>
          <a:p>
            <a:pPr marL="800100" lvl="2" indent="0">
              <a:buNone/>
            </a:pPr>
            <a:r>
              <a:rPr lang="en-US" sz="1400" dirty="0">
                <a:latin typeface="Comic Sans MS" panose="030F0702030302020204" pitchFamily="66" charset="0"/>
              </a:rPr>
              <a:t>   Print country name and density.</a:t>
            </a:r>
          </a:p>
          <a:p>
            <a:pPr marL="457200" indent="-457200">
              <a:buFont typeface="+mj-lt"/>
              <a:buAutoNum type="arabicPeriod"/>
            </a:pPr>
            <a:r>
              <a:rPr lang="en-US" sz="2000" dirty="0"/>
              <a:t>Determine which files you need to read and write:</a:t>
            </a:r>
          </a:p>
          <a:p>
            <a:pPr marL="857250" lvl="1" indent="-457200"/>
            <a:r>
              <a:rPr lang="en-US" sz="1600" dirty="0"/>
              <a:t>worldpop.txt and worldarea.txt, assumed to be in the same folder as the exe.</a:t>
            </a:r>
            <a:endParaRPr lang="en-US" sz="2000" dirty="0"/>
          </a:p>
          <a:p>
            <a:pPr marL="457200" indent="-457200">
              <a:buFont typeface="+mj-lt"/>
              <a:buAutoNum type="arabicPeriod"/>
            </a:pPr>
            <a:r>
              <a:rPr lang="en-US" sz="2000" dirty="0"/>
              <a:t>Choose a method for obtaining the file names. Options:</a:t>
            </a:r>
          </a:p>
          <a:p>
            <a:pPr marL="857250" lvl="1" indent="-457200">
              <a:buFont typeface="+mj-lt"/>
              <a:buAutoNum type="arabicPeriod"/>
            </a:pPr>
            <a:r>
              <a:rPr lang="en-US" sz="1800" u="sng" dirty="0"/>
              <a:t>Hard-coding the file names (such as "worldpop.txt")</a:t>
            </a:r>
          </a:p>
          <a:p>
            <a:pPr marL="857250" lvl="1" indent="-457200">
              <a:buFont typeface="+mj-lt"/>
              <a:buAutoNum type="arabicPeriod"/>
            </a:pPr>
            <a:r>
              <a:rPr lang="en-US" sz="1800" dirty="0"/>
              <a:t>Asking the user</a:t>
            </a:r>
          </a:p>
          <a:p>
            <a:pPr marL="857250" lvl="1" indent="-457200">
              <a:buFont typeface="+mj-lt"/>
              <a:buAutoNum type="arabicPeriod"/>
            </a:pPr>
            <a:r>
              <a:rPr lang="en-US" sz="1800" dirty="0"/>
              <a:t>Using command-line arguments for the file names</a:t>
            </a:r>
          </a:p>
          <a:p>
            <a:pPr marL="0" indent="0">
              <a:buNone/>
            </a:pPr>
            <a:endParaRPr lang="en-US" sz="2000"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0938731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17058" cy="533400"/>
          </a:xfrm>
        </p:spPr>
        <p:txBody>
          <a:bodyPr/>
          <a:lstStyle/>
          <a:p>
            <a:r>
              <a:rPr lang="en-US" dirty="0"/>
              <a:t>How To: Process Text Files, Step by Step, Part 2</a:t>
            </a:r>
          </a:p>
        </p:txBody>
      </p:sp>
      <p:sp>
        <p:nvSpPr>
          <p:cNvPr id="3" name="Content Placeholder 2"/>
          <p:cNvSpPr>
            <a:spLocks noGrp="1"/>
          </p:cNvSpPr>
          <p:nvPr>
            <p:ph idx="1"/>
          </p:nvPr>
        </p:nvSpPr>
        <p:spPr>
          <a:xfrm>
            <a:off x="422366" y="916894"/>
            <a:ext cx="8229600" cy="5568311"/>
          </a:xfrm>
        </p:spPr>
        <p:txBody>
          <a:bodyPr/>
          <a:lstStyle/>
          <a:p>
            <a:pPr marL="457200" indent="-457200">
              <a:buFont typeface="+mj-lt"/>
              <a:buAutoNum type="arabicPeriod" startAt="4"/>
            </a:pPr>
            <a:r>
              <a:rPr lang="en-US" dirty="0"/>
              <a:t>Choose between line, word, and character-based input.</a:t>
            </a:r>
          </a:p>
          <a:p>
            <a:pPr marL="857250" lvl="1" indent="-457200"/>
            <a:r>
              <a:rPr lang="en-US" dirty="0"/>
              <a:t>We’ll use line input</a:t>
            </a:r>
          </a:p>
          <a:p>
            <a:pPr marL="457200" indent="-457200">
              <a:buFont typeface="+mj-lt"/>
              <a:buAutoNum type="arabicPeriod" startAt="4"/>
            </a:pPr>
            <a:r>
              <a:rPr lang="en-US" dirty="0"/>
              <a:t>With line-oriented input, extract the required data.</a:t>
            </a:r>
          </a:p>
          <a:p>
            <a:pPr marL="457200" indent="-457200">
              <a:buFont typeface="+mj-lt"/>
              <a:buAutoNum type="arabicPeriod" startAt="4"/>
            </a:pPr>
            <a:r>
              <a:rPr lang="en-US" dirty="0"/>
              <a:t>Place repeatedly occurring tasks into functions.</a:t>
            </a:r>
          </a:p>
          <a:p>
            <a:r>
              <a:rPr lang="en-US" dirty="0"/>
              <a:t>a helper function: extracting the country name and the value that follows. </a:t>
            </a:r>
          </a:p>
          <a:p>
            <a:pPr lvl="1"/>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read_line</a:t>
            </a:r>
            <a:r>
              <a:rPr lang="en-US" sz="1600" b="1" dirty="0">
                <a:latin typeface="Courier New" panose="02070309020205020404" pitchFamily="49" charset="0"/>
                <a:cs typeface="Courier New" panose="02070309020205020404" pitchFamily="49" charset="0"/>
              </a:rPr>
              <a:t>(string line, string&amp; country, double&amp; value)</a:t>
            </a:r>
          </a:p>
          <a:p>
            <a:r>
              <a:rPr lang="en-US" sz="2000" dirty="0"/>
              <a:t>also a function </a:t>
            </a:r>
            <a:r>
              <a:rPr lang="en-US" sz="2000" b="1" dirty="0" err="1">
                <a:latin typeface="Courier New" panose="02070309020205020404" pitchFamily="49" charset="0"/>
                <a:cs typeface="Courier New" panose="02070309020205020404" pitchFamily="49" charset="0"/>
              </a:rPr>
              <a:t>string_to_double</a:t>
            </a:r>
            <a:r>
              <a:rPr lang="en-US" sz="2000" dirty="0"/>
              <a:t> to convert population and area values to floating-point numbers</a:t>
            </a:r>
          </a:p>
          <a:p>
            <a:pPr marL="0" indent="0">
              <a:buNone/>
            </a:pPr>
            <a:r>
              <a:rPr lang="en-US" dirty="0"/>
              <a:t>7. If required, use manipulators to format the output:</a:t>
            </a:r>
          </a:p>
          <a:p>
            <a:pPr marL="0" indent="0" defTabSz="925513">
              <a:buNone/>
            </a:pPr>
            <a:r>
              <a:rPr lang="en-US" sz="1800" dirty="0">
                <a:latin typeface="Courier New" panose="02070309020205020404" pitchFamily="49" charset="0"/>
                <a:cs typeface="Courier New" panose="02070309020205020404" pitchFamily="49" charset="0"/>
              </a:rPr>
              <a:t>out &lt;&lt; </a:t>
            </a:r>
            <a:r>
              <a:rPr lang="en-US" sz="1800" dirty="0" err="1">
                <a:latin typeface="Courier New" panose="02070309020205020404" pitchFamily="49" charset="0"/>
                <a:cs typeface="Courier New" panose="02070309020205020404" pitchFamily="49" charset="0"/>
              </a:rPr>
              <a:t>setw</a:t>
            </a:r>
            <a:r>
              <a:rPr lang="en-US" sz="1800" dirty="0">
                <a:latin typeface="Courier New" panose="02070309020205020404" pitchFamily="49" charset="0"/>
                <a:cs typeface="Courier New" panose="02070309020205020404" pitchFamily="49" charset="0"/>
              </a:rPr>
              <a:t>(40) &lt;&lt; left &lt;&lt; country &lt;&lt; </a:t>
            </a:r>
            <a:r>
              <a:rPr lang="en-US" sz="1800" dirty="0" err="1">
                <a:latin typeface="Courier New" panose="02070309020205020404" pitchFamily="49" charset="0"/>
                <a:cs typeface="Courier New" panose="02070309020205020404" pitchFamily="49" charset="0"/>
              </a:rPr>
              <a:t>setw</a:t>
            </a:r>
            <a:r>
              <a:rPr lang="en-US" sz="1800" dirty="0">
                <a:latin typeface="Courier New" panose="02070309020205020404" pitchFamily="49" charset="0"/>
                <a:cs typeface="Courier New" panose="02070309020205020404" pitchFamily="49" charset="0"/>
              </a:rPr>
              <a:t>(15) &lt;&lt; right &lt;&lt; density &lt;&lt;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p>
          <a:p>
            <a:pPr marL="0" indent="0" defTabSz="925513">
              <a:buNone/>
            </a:pPr>
            <a:endParaRPr lang="en-US" sz="1800" dirty="0">
              <a:latin typeface="Courier New" panose="02070309020205020404" pitchFamily="49" charset="0"/>
              <a:cs typeface="Courier New" panose="02070309020205020404" pitchFamily="49" charset="0"/>
            </a:endParaRPr>
          </a:p>
          <a:p>
            <a:pPr marL="0" indent="0" defTabSz="925513">
              <a:buNone/>
            </a:pPr>
            <a:r>
              <a:rPr lang="en-US" sz="2000" i="1" dirty="0">
                <a:solidFill>
                  <a:srgbClr val="FF0000"/>
                </a:solidFill>
                <a:cs typeface="Courier New" panose="02070309020205020404" pitchFamily="49" charset="0"/>
              </a:rPr>
              <a:t>To view the complete program, see the textbook companion code </a:t>
            </a:r>
            <a:r>
              <a:rPr lang="en-US" sz="2000" i="1" dirty="0">
                <a:solidFill>
                  <a:srgbClr val="FF0000"/>
                </a:solidFill>
                <a:latin typeface="Courier New" panose="02070309020205020404" pitchFamily="49" charset="0"/>
                <a:cs typeface="Courier New" panose="02070309020205020404" pitchFamily="49" charset="0"/>
              </a:rPr>
              <a:t>sec05/popdensity.cpp.  </a:t>
            </a:r>
            <a:r>
              <a:rPr lang="en-US" sz="2000" i="1" dirty="0">
                <a:solidFill>
                  <a:srgbClr val="FF0000"/>
                </a:solidFill>
                <a:cs typeface="Courier New" panose="02070309020205020404" pitchFamily="49" charset="0"/>
              </a:rPr>
              <a:t>It is too long to repeat here.</a:t>
            </a:r>
          </a:p>
          <a:p>
            <a:pPr marL="457200" indent="-457200">
              <a:buFont typeface="+mj-lt"/>
              <a:buAutoNum type="arabicPeriod"/>
            </a:pPr>
            <a:endParaRPr lang="en-US" sz="2800" i="1" dirty="0">
              <a:solidFill>
                <a:srgbClr val="FF0000"/>
              </a:solidFill>
            </a:endParaRPr>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489905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6</a:t>
            </a:r>
          </a:p>
        </p:txBody>
      </p:sp>
      <p:sp>
        <p:nvSpPr>
          <p:cNvPr id="3" name="Content Placeholder 2"/>
          <p:cNvSpPr>
            <a:spLocks noGrp="1"/>
          </p:cNvSpPr>
          <p:nvPr>
            <p:ph idx="1"/>
          </p:nvPr>
        </p:nvSpPr>
        <p:spPr/>
        <p:txBody>
          <a:bodyPr/>
          <a:lstStyle/>
          <a:p>
            <a:pPr marL="514350" indent="-514350">
              <a:buFont typeface="+mj-lt"/>
              <a:buAutoNum type="arabicPeriod"/>
            </a:pPr>
            <a:r>
              <a:rPr lang="en-US" dirty="0"/>
              <a:t>Reading and writing text files</a:t>
            </a:r>
          </a:p>
          <a:p>
            <a:pPr marL="514350" indent="-514350">
              <a:buFont typeface="+mj-lt"/>
              <a:buAutoNum type="arabicPeriod"/>
            </a:pPr>
            <a:r>
              <a:rPr lang="en-US" dirty="0"/>
              <a:t>Reading text input</a:t>
            </a:r>
          </a:p>
          <a:p>
            <a:pPr marL="514350" indent="-514350">
              <a:buFont typeface="+mj-lt"/>
              <a:buAutoNum type="arabicPeriod"/>
            </a:pPr>
            <a:r>
              <a:rPr lang="en-US" dirty="0"/>
              <a:t>Writing text output</a:t>
            </a:r>
          </a:p>
          <a:p>
            <a:pPr marL="514350" indent="-514350">
              <a:buFont typeface="+mj-lt"/>
              <a:buAutoNum type="arabicPeriod"/>
            </a:pPr>
            <a:r>
              <a:rPr lang="en-US" dirty="0"/>
              <a:t>Parsing and formatting strings</a:t>
            </a:r>
          </a:p>
          <a:p>
            <a:pPr marL="514350" indent="-514350">
              <a:buFont typeface="+mj-lt"/>
              <a:buAutoNum type="arabicPeriod"/>
            </a:pPr>
            <a:r>
              <a:rPr lang="en-US" dirty="0"/>
              <a:t>Command line arguments</a:t>
            </a:r>
          </a:p>
          <a:p>
            <a:pPr marL="514350" indent="-514350">
              <a:buFont typeface="+mj-lt"/>
              <a:buAutoNum type="arabicPeriod"/>
            </a:pPr>
            <a:r>
              <a:rPr lang="en-US" dirty="0">
                <a:solidFill>
                  <a:srgbClr val="FF0000"/>
                </a:solidFill>
              </a:rPr>
              <a:t>Random access and binary files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03443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10690" name="Rectangle 2"/>
          <p:cNvSpPr>
            <a:spLocks noGrp="1" noChangeArrowheads="1"/>
          </p:cNvSpPr>
          <p:nvPr>
            <p:ph type="body" idx="1"/>
          </p:nvPr>
        </p:nvSpPr>
        <p:spPr>
          <a:xfrm>
            <a:off x="457200" y="1265238"/>
            <a:ext cx="8229600" cy="4525962"/>
          </a:xfrm>
        </p:spPr>
        <p:txBody>
          <a:bodyPr/>
          <a:lstStyle/>
          <a:p>
            <a:pPr eaLnBrk="1" hangingPunct="1">
              <a:buFontTx/>
              <a:buNone/>
            </a:pPr>
            <a:r>
              <a:rPr lang="en-US" altLang="en-US" sz="2400" dirty="0"/>
              <a:t>You can also read and write files stored on your hard disk:</a:t>
            </a:r>
          </a:p>
          <a:p>
            <a:pPr eaLnBrk="1" hangingPunct="1">
              <a:buFontTx/>
              <a:buNone/>
            </a:pPr>
            <a:endParaRPr lang="en-US" altLang="en-US" sz="1400" dirty="0"/>
          </a:p>
          <a:p>
            <a:pPr eaLnBrk="1" hangingPunct="1"/>
            <a:r>
              <a:rPr lang="en-US" altLang="en-US" sz="2400" dirty="0"/>
              <a:t>plain text files</a:t>
            </a:r>
          </a:p>
          <a:p>
            <a:pPr eaLnBrk="1" hangingPunct="1"/>
            <a:r>
              <a:rPr lang="en-US" altLang="en-US" sz="2400" dirty="0"/>
              <a:t>binary information (a binary file)</a:t>
            </a:r>
          </a:p>
          <a:p>
            <a:pPr lvl="1" eaLnBrk="1" hangingPunct="1"/>
            <a:r>
              <a:rPr lang="en-US" altLang="en-US" sz="2000" b="0" dirty="0">
                <a:latin typeface="Arial" panose="020B0604020202020204" pitchFamily="34" charset="0"/>
              </a:rPr>
              <a:t>Such as images or audio recording</a:t>
            </a:r>
          </a:p>
          <a:p>
            <a:pPr eaLnBrk="1" hangingPunct="1">
              <a:buNone/>
            </a:pPr>
            <a:endParaRPr lang="en-US" altLang="en-US" sz="2400" dirty="0">
              <a:latin typeface="Arial" panose="020B0604020202020204" pitchFamily="34" charset="0"/>
            </a:endParaRPr>
          </a:p>
          <a:p>
            <a:pPr eaLnBrk="1" hangingPunct="1">
              <a:buFontTx/>
              <a:buNone/>
            </a:pPr>
            <a:r>
              <a:rPr lang="en-US" altLang="en-US" sz="2400" dirty="0"/>
              <a:t>To read/write files, you use </a:t>
            </a:r>
            <a:r>
              <a:rPr lang="en-US" altLang="en-US" sz="2400" i="1" dirty="0"/>
              <a:t>variables</a:t>
            </a:r>
            <a:r>
              <a:rPr lang="en-US" altLang="en-US" sz="2400" dirty="0"/>
              <a:t> of the stream types:</a:t>
            </a:r>
            <a:br>
              <a:rPr lang="en-US" altLang="en-US" sz="2400" dirty="0"/>
            </a:br>
            <a:endParaRPr lang="en-US" altLang="en-US" sz="800" dirty="0"/>
          </a:p>
          <a:p>
            <a:pPr eaLnBrk="1" hangingPunct="1">
              <a:buFontTx/>
              <a:buNone/>
            </a:pPr>
            <a:r>
              <a:rPr lang="en-US" altLang="en-US" sz="2400" dirty="0"/>
              <a:t>		</a:t>
            </a:r>
            <a:r>
              <a:rPr lang="en-US" altLang="en-US" sz="2400" b="1" dirty="0" err="1">
                <a:latin typeface="Courier New" panose="02070309020205020404" pitchFamily="49" charset="0"/>
              </a:rPr>
              <a:t>ifstream</a:t>
            </a:r>
            <a:r>
              <a:rPr lang="en-US" altLang="en-US" sz="2400" dirty="0"/>
              <a:t> for input from plain text files.</a:t>
            </a:r>
          </a:p>
          <a:p>
            <a:pPr eaLnBrk="1" hangingPunct="1">
              <a:buFontTx/>
              <a:buNone/>
            </a:pPr>
            <a:r>
              <a:rPr lang="en-US" altLang="en-US" sz="2400" dirty="0"/>
              <a:t>		</a:t>
            </a:r>
            <a:r>
              <a:rPr lang="en-US" altLang="en-US" sz="2400" b="1" dirty="0" err="1">
                <a:latin typeface="Courier New" panose="02070309020205020404" pitchFamily="49" charset="0"/>
              </a:rPr>
              <a:t>ofstream</a:t>
            </a:r>
            <a:r>
              <a:rPr lang="en-US" altLang="en-US" sz="2400" dirty="0"/>
              <a:t> for output to plain text files.</a:t>
            </a:r>
          </a:p>
          <a:p>
            <a:pPr eaLnBrk="1" hangingPunct="1">
              <a:buFontTx/>
              <a:buNone/>
            </a:pPr>
            <a:r>
              <a:rPr lang="en-US" altLang="en-US" sz="2400" dirty="0"/>
              <a:t>		</a:t>
            </a:r>
            <a:r>
              <a:rPr lang="en-US" altLang="en-US" sz="2400" b="1" dirty="0" err="1">
                <a:latin typeface="Courier New" panose="02070309020205020404" pitchFamily="49" charset="0"/>
              </a:rPr>
              <a:t>fstream</a:t>
            </a:r>
            <a:r>
              <a:rPr lang="en-US" altLang="en-US" sz="2400" dirty="0"/>
              <a:t> for input and output from binary files.</a:t>
            </a:r>
          </a:p>
          <a:p>
            <a:pPr eaLnBrk="1" hangingPunct="1">
              <a:buNone/>
            </a:pPr>
            <a:r>
              <a:rPr lang="en-US" altLang="en-US" b="0" dirty="0">
                <a:latin typeface="Arial" panose="020B0604020202020204" pitchFamily="34" charset="0"/>
              </a:rPr>
              <a:t>You must </a:t>
            </a:r>
            <a:r>
              <a:rPr lang="en-US" altLang="en-US" b="0" dirty="0">
                <a:latin typeface="Courier New" panose="02070309020205020404" pitchFamily="49" charset="0"/>
                <a:cs typeface="Courier New" panose="02070309020205020404" pitchFamily="49" charset="0"/>
              </a:rPr>
              <a:t>#include</a:t>
            </a:r>
            <a:r>
              <a:rPr lang="en-US" altLang="en-US" b="0" dirty="0">
                <a:latin typeface="Arial" panose="020B0604020202020204" pitchFamily="34" charset="0"/>
              </a:rPr>
              <a:t>  </a:t>
            </a:r>
            <a:r>
              <a:rPr lang="en-US" altLang="en-US" b="0" u="sng" dirty="0">
                <a:latin typeface="Courier New" panose="02070309020205020404" pitchFamily="49" charset="0"/>
                <a:cs typeface="Courier New" panose="02070309020205020404" pitchFamily="49" charset="0"/>
              </a:rPr>
              <a:t>&lt;</a:t>
            </a:r>
            <a:r>
              <a:rPr lang="en-US" altLang="en-US" b="0" u="sng" dirty="0" err="1">
                <a:latin typeface="Courier New" panose="02070309020205020404" pitchFamily="49" charset="0"/>
                <a:cs typeface="Courier New" panose="02070309020205020404" pitchFamily="49" charset="0"/>
              </a:rPr>
              <a:t>fstream</a:t>
            </a:r>
            <a:r>
              <a:rPr lang="en-US" altLang="en-US" b="0" u="sng" dirty="0">
                <a:latin typeface="Courier New" panose="02070309020205020404" pitchFamily="49" charset="0"/>
                <a:cs typeface="Courier New" panose="02070309020205020404" pitchFamily="49" charset="0"/>
              </a:rPr>
              <a:t>&gt; </a:t>
            </a:r>
            <a:endParaRPr lang="en-US" altLang="en-US" sz="2400" b="0" dirty="0">
              <a:latin typeface="Arial" panose="020B0604020202020204" pitchFamily="34" charset="0"/>
            </a:endParaRPr>
          </a:p>
          <a:p>
            <a:pPr eaLnBrk="1" hangingPunct="1">
              <a:buFontTx/>
              <a:buNone/>
            </a:pPr>
            <a:endParaRPr lang="en-US" altLang="en-US" sz="2400" dirty="0"/>
          </a:p>
          <a:p>
            <a:pPr eaLnBrk="1" hangingPunct="1">
              <a:buFontTx/>
              <a:buNone/>
            </a:pPr>
            <a:endParaRPr lang="en-US" altLang="en-US" sz="2400" dirty="0"/>
          </a:p>
          <a:p>
            <a:pPr eaLnBrk="1" hangingPunct="1">
              <a:buFontTx/>
              <a:buNone/>
            </a:pPr>
            <a:endParaRPr lang="en-US" altLang="en-US" sz="2400" dirty="0"/>
          </a:p>
        </p:txBody>
      </p:sp>
      <p:sp>
        <p:nvSpPr>
          <p:cNvPr id="27652" name="Text Box 3"/>
          <p:cNvSpPr>
            <a:spLocks noGrp="1" noChangeArrowheads="1"/>
          </p:cNvSpPr>
          <p:nvPr>
            <p:ph type="title"/>
          </p:nvPr>
        </p:nvSpPr>
        <p:spPr>
          <a:noFill/>
        </p:spPr>
        <p:txBody>
          <a:bodyPr/>
          <a:lstStyle/>
          <a:p>
            <a:pPr eaLnBrk="1" hangingPunct="1">
              <a:spcBef>
                <a:spcPct val="50000"/>
              </a:spcBef>
            </a:pPr>
            <a:r>
              <a:rPr lang="en-US" altLang="en-US" dirty="0"/>
              <a:t>Reading and Writing Disk Files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4627" name="Rectangle 2"/>
          <p:cNvSpPr>
            <a:spLocks noGrp="1" noChangeArrowheads="1"/>
          </p:cNvSpPr>
          <p:nvPr>
            <p:ph type="title"/>
          </p:nvPr>
        </p:nvSpPr>
        <p:spPr/>
        <p:txBody>
          <a:bodyPr/>
          <a:lstStyle/>
          <a:p>
            <a:pPr eaLnBrk="1" hangingPunct="1"/>
            <a:r>
              <a:rPr lang="en-US" altLang="en-US"/>
              <a:t>Sequential Access and Random Access</a:t>
            </a:r>
          </a:p>
        </p:txBody>
      </p:sp>
      <p:pic>
        <p:nvPicPr>
          <p:cNvPr id="154628" name="Picture 7" descr="Diagram comparing sequential access to random.  Both are shown as a row of boxes.  In the sequential, an arc arrow is drawn from each box to its neighbor on the right.  In the random, arrows are drawn from various boxes to various others, left and right."/>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971013" y="3727890"/>
            <a:ext cx="6910388"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71012" y="1045722"/>
            <a:ext cx="7511805" cy="2677656"/>
          </a:xfrm>
          <a:prstGeom prst="rect">
            <a:avLst/>
          </a:prstGeom>
        </p:spPr>
        <p:txBody>
          <a:bodyPr wrap="square">
            <a:spAutoFit/>
          </a:bodyPr>
          <a:lstStyle/>
          <a:p>
            <a:r>
              <a:rPr lang="en-US" sz="2400" dirty="0">
                <a:latin typeface="+mn-lt"/>
              </a:rPr>
              <a:t>Sequential Access: as we’ve been doing</a:t>
            </a:r>
            <a:br>
              <a:rPr lang="en-US" sz="2400" dirty="0">
                <a:latin typeface="+mn-lt"/>
              </a:rPr>
            </a:br>
            <a:r>
              <a:rPr lang="en-US" sz="2400" dirty="0">
                <a:latin typeface="+mn-lt"/>
              </a:rPr>
              <a:t>– one input at a time starting at the beginning</a:t>
            </a:r>
          </a:p>
          <a:p>
            <a:endParaRPr lang="en-US" sz="2400" dirty="0">
              <a:latin typeface="+mn-lt"/>
            </a:endParaRPr>
          </a:p>
          <a:p>
            <a:r>
              <a:rPr lang="en-US" sz="2400" dirty="0">
                <a:latin typeface="+mn-lt"/>
              </a:rPr>
              <a:t>Random Access: you can go immediately to any point in the file, by specifying the location.  File streams support this, but </a:t>
            </a:r>
            <a:r>
              <a:rPr lang="en-US" sz="2400" dirty="0" err="1">
                <a:cs typeface="Courier New" panose="02070309020205020404" pitchFamily="49" charset="0"/>
              </a:rPr>
              <a:t>cin</a:t>
            </a:r>
            <a:r>
              <a:rPr lang="en-US" sz="2400" dirty="0">
                <a:cs typeface="Courier New" panose="02070309020205020404" pitchFamily="49" charset="0"/>
              </a:rPr>
              <a:t>/</a:t>
            </a:r>
            <a:r>
              <a:rPr lang="en-US" sz="2400" dirty="0" err="1">
                <a:cs typeface="Courier New" panose="02070309020205020404" pitchFamily="49" charset="0"/>
              </a:rPr>
              <a:t>cout</a:t>
            </a:r>
            <a:r>
              <a:rPr lang="en-US" sz="2400" dirty="0">
                <a:latin typeface="+mn-lt"/>
              </a:rPr>
              <a:t> do not.</a:t>
            </a:r>
          </a:p>
          <a:p>
            <a:endParaRPr lang="en-US" sz="2400" dirty="0">
              <a:latin typeface="+mn-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6675" name="Rectangle 2"/>
          <p:cNvSpPr>
            <a:spLocks noGrp="1" noChangeArrowheads="1"/>
          </p:cNvSpPr>
          <p:nvPr>
            <p:ph type="body" idx="1"/>
          </p:nvPr>
        </p:nvSpPr>
        <p:spPr>
          <a:xfrm>
            <a:off x="500063" y="900113"/>
            <a:ext cx="8118475" cy="5313362"/>
          </a:xfrm>
        </p:spPr>
        <p:txBody>
          <a:bodyPr/>
          <a:lstStyle/>
          <a:p>
            <a:pPr marL="609600" indent="-609600" algn="ctr" eaLnBrk="1" hangingPunct="1">
              <a:spcBef>
                <a:spcPct val="0"/>
              </a:spcBef>
              <a:buFontTx/>
              <a:buNone/>
            </a:pPr>
            <a:endParaRPr lang="en-US" altLang="en-US" sz="2400" b="1">
              <a:latin typeface="Courier New" panose="02070309020205020404" pitchFamily="49" charset="0"/>
            </a:endParaRPr>
          </a:p>
          <a:p>
            <a:pPr marL="609600" indent="-609600" algn="ctr" eaLnBrk="1" hangingPunct="1">
              <a:spcBef>
                <a:spcPct val="0"/>
              </a:spcBef>
              <a:buFontTx/>
              <a:buNone/>
            </a:pPr>
            <a:r>
              <a:rPr lang="en-US" altLang="en-US" sz="2400"/>
              <a:t>	</a:t>
            </a:r>
          </a:p>
        </p:txBody>
      </p:sp>
      <p:sp>
        <p:nvSpPr>
          <p:cNvPr id="156676" name="Text Box 3"/>
          <p:cNvSpPr>
            <a:spLocks noGrp="1" noChangeArrowheads="1"/>
          </p:cNvSpPr>
          <p:nvPr>
            <p:ph type="title"/>
          </p:nvPr>
        </p:nvSpPr>
        <p:spPr>
          <a:xfrm>
            <a:off x="0" y="152400"/>
            <a:ext cx="8804275" cy="533400"/>
          </a:xfrm>
          <a:noFill/>
        </p:spPr>
        <p:txBody>
          <a:bodyPr/>
          <a:lstStyle/>
          <a:p>
            <a:pPr eaLnBrk="1" hangingPunct="1">
              <a:spcBef>
                <a:spcPct val="50000"/>
              </a:spcBef>
            </a:pPr>
            <a:r>
              <a:rPr lang="en-US" altLang="en-US" dirty="0"/>
              <a:t>Random Access: put and get positions</a:t>
            </a:r>
          </a:p>
        </p:txBody>
      </p:sp>
      <p:sp>
        <p:nvSpPr>
          <p:cNvPr id="156677" name="Rectangle 4"/>
          <p:cNvSpPr>
            <a:spLocks noChangeArrowheads="1"/>
          </p:cNvSpPr>
          <p:nvPr/>
        </p:nvSpPr>
        <p:spPr bwMode="auto">
          <a:xfrm>
            <a:off x="366713" y="1060450"/>
            <a:ext cx="86137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eaLnBrk="1" hangingPunct="1"/>
            <a:r>
              <a:rPr lang="en-US" altLang="en-US" sz="2400" b="0">
                <a:latin typeface="Arial" panose="020B0604020202020204" pitchFamily="34" charset="0"/>
              </a:rPr>
              <a:t>		</a:t>
            </a:r>
          </a:p>
          <a:p>
            <a:pPr algn="ctr" eaLnBrk="1" hangingPunct="1"/>
            <a:br>
              <a:rPr lang="en-US" altLang="en-US" sz="2400" b="0">
                <a:latin typeface="Arial" panose="020B0604020202020204" pitchFamily="34" charset="0"/>
              </a:rPr>
            </a:br>
            <a:r>
              <a:rPr lang="en-US" altLang="en-US" sz="2400" b="0">
                <a:latin typeface="Arial" panose="020B0604020202020204" pitchFamily="34" charset="0"/>
              </a:rPr>
              <a:t> </a:t>
            </a:r>
          </a:p>
        </p:txBody>
      </p:sp>
      <p:sp>
        <p:nvSpPr>
          <p:cNvPr id="1160197" name="Rectangle 5"/>
          <p:cNvSpPr>
            <a:spLocks noChangeArrowheads="1"/>
          </p:cNvSpPr>
          <p:nvPr/>
        </p:nvSpPr>
        <p:spPr bwMode="auto">
          <a:xfrm>
            <a:off x="161925" y="942975"/>
            <a:ext cx="8818563"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The screen has a cursor to show the user where (s)he is typing. Binary read/write files have two “cursor” positions:</a:t>
            </a:r>
          </a:p>
          <a:p>
            <a:pPr algn="ctr" eaLnBrk="1" hangingPunct="1">
              <a:buFont typeface="+mj-lt"/>
              <a:buAutoNum type="arabicPeriod"/>
            </a:pPr>
            <a:r>
              <a:rPr lang="en-US" altLang="en-US" sz="2400" b="0" dirty="0">
                <a:latin typeface="Arial" panose="020B0604020202020204" pitchFamily="34" charset="0"/>
              </a:rPr>
              <a:t>	the </a:t>
            </a:r>
            <a:r>
              <a:rPr lang="en-US" altLang="en-US" sz="2400" b="0" i="1" dirty="0">
                <a:latin typeface="Arial" panose="020B0604020202020204" pitchFamily="34" charset="0"/>
              </a:rPr>
              <a:t>put</a:t>
            </a:r>
            <a:r>
              <a:rPr lang="en-US" altLang="en-US" sz="2400" b="0" dirty="0">
                <a:latin typeface="Arial" panose="020B0604020202020204" pitchFamily="34" charset="0"/>
              </a:rPr>
              <a:t> position – where the next write will go.</a:t>
            </a:r>
            <a:endParaRPr lang="en-US" altLang="en-US" sz="1000" b="0" dirty="0">
              <a:latin typeface="Arial" panose="020B0604020202020204" pitchFamily="34" charset="0"/>
            </a:endParaRPr>
          </a:p>
          <a:p>
            <a:pPr algn="ctr" eaLnBrk="1" hangingPunct="1">
              <a:buFont typeface="+mj-lt"/>
              <a:buAutoNum type="arabicPeriod"/>
            </a:pPr>
            <a:r>
              <a:rPr lang="en-US" altLang="en-US" sz="2400" b="0" dirty="0">
                <a:latin typeface="Arial" panose="020B0604020202020204" pitchFamily="34" charset="0"/>
              </a:rPr>
              <a:t>	the </a:t>
            </a:r>
            <a:r>
              <a:rPr lang="en-US" altLang="en-US" sz="2400" b="0" i="1" dirty="0">
                <a:latin typeface="Arial" panose="020B0604020202020204" pitchFamily="34" charset="0"/>
              </a:rPr>
              <a:t>get</a:t>
            </a:r>
            <a:r>
              <a:rPr lang="en-US" altLang="en-US" sz="2400" b="0" dirty="0">
                <a:latin typeface="Arial" panose="020B0604020202020204" pitchFamily="34" charset="0"/>
              </a:rPr>
              <a:t> position – where the next read will be. </a:t>
            </a:r>
          </a:p>
          <a:p>
            <a:pPr algn="ctr" eaLnBrk="1" hangingPunct="1"/>
            <a:endParaRPr lang="en-US" altLang="en-US" sz="2400" b="0" dirty="0">
              <a:latin typeface="Arial" panose="020B0604020202020204" pitchFamily="34" charset="0"/>
            </a:endParaRPr>
          </a:p>
          <a:p>
            <a:pPr eaLnBrk="1" hangingPunct="1"/>
            <a:r>
              <a:rPr lang="en-US" altLang="en-US" dirty="0">
                <a:cs typeface="Courier New" panose="02070309020205020404" pitchFamily="49" charset="0"/>
              </a:rPr>
              <a:t>//Functions: move the get and put positions to a</a:t>
            </a:r>
          </a:p>
          <a:p>
            <a:pPr eaLnBrk="1" hangingPunct="1"/>
            <a:r>
              <a:rPr lang="en-US" altLang="en-US" dirty="0">
                <a:cs typeface="Courier New" panose="02070309020205020404" pitchFamily="49" charset="0"/>
              </a:rPr>
              <a:t>// given value, counted from the beginning of stream:</a:t>
            </a:r>
          </a:p>
          <a:p>
            <a:pPr lvl="1" eaLnBrk="1" hangingPunct="1"/>
            <a:r>
              <a:rPr lang="en-US" altLang="en-US" dirty="0" err="1">
                <a:cs typeface="Courier New" panose="02070309020205020404" pitchFamily="49" charset="0"/>
              </a:rPr>
              <a:t>strm.seekg</a:t>
            </a:r>
            <a:r>
              <a:rPr lang="en-US" altLang="en-US" dirty="0">
                <a:cs typeface="Courier New" panose="02070309020205020404" pitchFamily="49" charset="0"/>
              </a:rPr>
              <a:t>(position);</a:t>
            </a:r>
          </a:p>
          <a:p>
            <a:pPr lvl="1" eaLnBrk="1" hangingPunct="1"/>
            <a:r>
              <a:rPr lang="en-US" altLang="en-US" dirty="0" err="1">
                <a:cs typeface="Courier New" panose="02070309020205020404" pitchFamily="49" charset="0"/>
              </a:rPr>
              <a:t>strm.seekp</a:t>
            </a:r>
            <a:r>
              <a:rPr lang="en-US" altLang="en-US" dirty="0">
                <a:cs typeface="Courier New" panose="02070309020205020404" pitchFamily="49" charset="0"/>
              </a:rPr>
              <a:t>(position);</a:t>
            </a:r>
          </a:p>
          <a:p>
            <a:pPr eaLnBrk="1" hangingPunct="1"/>
            <a:endParaRPr lang="en-US" altLang="en-US" dirty="0">
              <a:cs typeface="Courier New" panose="02070309020205020404" pitchFamily="49" charset="0"/>
            </a:endParaRPr>
          </a:p>
          <a:p>
            <a:pPr eaLnBrk="1" hangingPunct="1"/>
            <a:r>
              <a:rPr lang="en-US" altLang="en-US" dirty="0">
                <a:cs typeface="Courier New" panose="02070309020205020404" pitchFamily="49" charset="0"/>
              </a:rPr>
              <a:t>//Determine the current values of get and put positions</a:t>
            </a:r>
          </a:p>
          <a:p>
            <a:pPr lvl="1" eaLnBrk="1" hangingPunct="1"/>
            <a:r>
              <a:rPr lang="en-US" altLang="en-US" dirty="0">
                <a:cs typeface="Courier New" panose="02070309020205020404" pitchFamily="49" charset="0"/>
              </a:rPr>
              <a:t>position = </a:t>
            </a:r>
            <a:r>
              <a:rPr lang="en-US" altLang="en-US" dirty="0" err="1">
                <a:cs typeface="Courier New" panose="02070309020205020404" pitchFamily="49" charset="0"/>
              </a:rPr>
              <a:t>strm.tellg</a:t>
            </a:r>
            <a:r>
              <a:rPr lang="en-US" altLang="en-US" dirty="0">
                <a:cs typeface="Courier New" panose="02070309020205020404" pitchFamily="49" charset="0"/>
              </a:rPr>
              <a:t>();</a:t>
            </a:r>
          </a:p>
          <a:p>
            <a:pPr lvl="1" eaLnBrk="1" hangingPunct="1"/>
            <a:r>
              <a:rPr lang="en-US" altLang="en-US" dirty="0">
                <a:cs typeface="Courier New" panose="02070309020205020404" pitchFamily="49" charset="0"/>
              </a:rPr>
              <a:t>position = </a:t>
            </a:r>
            <a:r>
              <a:rPr lang="en-US" altLang="en-US" dirty="0" err="1">
                <a:cs typeface="Courier New" panose="02070309020205020404" pitchFamily="49" charset="0"/>
              </a:rPr>
              <a:t>strm.tellp</a:t>
            </a:r>
            <a:r>
              <a:rPr lang="en-US" altLang="en-US" dirty="0">
                <a:cs typeface="Courier New" panose="02070309020205020404" pitchFamily="49" charset="0"/>
              </a:rPr>
              <a:t>(); </a:t>
            </a:r>
          </a:p>
          <a:p>
            <a:pPr eaLnBrk="1" hangingPunct="1"/>
            <a:r>
              <a:rPr lang="en-US" altLang="en-US" dirty="0">
                <a:latin typeface="+mn-lt"/>
                <a:cs typeface="Courier New" panose="02070309020205020404" pitchFamily="49" charset="0"/>
              </a:rPr>
              <a:t>Whenever you write to the stream, the get position becomes undefined. Call </a:t>
            </a:r>
            <a:r>
              <a:rPr lang="en-US" altLang="en-US" dirty="0" err="1">
                <a:cs typeface="Courier New" panose="02070309020205020404" pitchFamily="49" charset="0"/>
              </a:rPr>
              <a:t>seekg</a:t>
            </a:r>
            <a:r>
              <a:rPr lang="en-US" altLang="en-US" dirty="0">
                <a:latin typeface="+mn-lt"/>
                <a:cs typeface="Courier New" panose="02070309020205020404" pitchFamily="49" charset="0"/>
              </a:rPr>
              <a:t> when you switch back to reading. </a:t>
            </a:r>
          </a:p>
          <a:p>
            <a:pPr eaLnBrk="1" hangingPunct="1"/>
            <a:r>
              <a:rPr lang="en-US" altLang="en-US" dirty="0">
                <a:latin typeface="+mn-lt"/>
                <a:cs typeface="Courier New" panose="02070309020205020404" pitchFamily="49" charset="0"/>
              </a:rPr>
              <a:t>	Call </a:t>
            </a:r>
            <a:r>
              <a:rPr lang="en-US" altLang="en-US" dirty="0" err="1">
                <a:cs typeface="Courier New" panose="02070309020205020404" pitchFamily="49" charset="0"/>
              </a:rPr>
              <a:t>seekp</a:t>
            </a:r>
            <a:r>
              <a:rPr lang="en-US" altLang="en-US" dirty="0">
                <a:latin typeface="+mn-lt"/>
                <a:cs typeface="Courier New" panose="02070309020205020404" pitchFamily="49" charset="0"/>
              </a:rPr>
              <a:t> when you switch from reading to writing.</a:t>
            </a:r>
          </a:p>
          <a:p>
            <a:pPr eaLnBrk="1" hangingPunct="1"/>
            <a:endParaRPr lang="en-US" altLang="en-US" dirty="0">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1795" name="Rectangle 2"/>
          <p:cNvSpPr>
            <a:spLocks noGrp="1" noChangeArrowheads="1"/>
          </p:cNvSpPr>
          <p:nvPr>
            <p:ph type="title"/>
          </p:nvPr>
        </p:nvSpPr>
        <p:spPr/>
        <p:txBody>
          <a:bodyPr/>
          <a:lstStyle/>
          <a:p>
            <a:pPr eaLnBrk="1" hangingPunct="1"/>
            <a:r>
              <a:rPr lang="en-US" altLang="en-US"/>
              <a:t>Binary Files</a:t>
            </a:r>
          </a:p>
        </p:txBody>
      </p:sp>
      <p:sp>
        <p:nvSpPr>
          <p:cNvPr id="1167363" name="Rectangle 3"/>
          <p:cNvSpPr>
            <a:spLocks noChangeArrowheads="1"/>
          </p:cNvSpPr>
          <p:nvPr/>
        </p:nvSpPr>
        <p:spPr bwMode="auto">
          <a:xfrm>
            <a:off x="161925" y="942975"/>
            <a:ext cx="8488363"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Many files, in particular those containing</a:t>
            </a:r>
            <a:br>
              <a:rPr lang="en-US" altLang="en-US" sz="2400" b="0">
                <a:latin typeface="Arial" panose="020B0604020202020204" pitchFamily="34" charset="0"/>
              </a:rPr>
            </a:br>
            <a:r>
              <a:rPr lang="en-US" altLang="en-US" sz="2400" b="0">
                <a:latin typeface="Arial" panose="020B0604020202020204" pitchFamily="34" charset="0"/>
              </a:rPr>
              <a:t>images and sounds, do not store information </a:t>
            </a:r>
            <a:br>
              <a:rPr lang="en-US" altLang="en-US" sz="2400" b="0">
                <a:latin typeface="Arial" panose="020B0604020202020204" pitchFamily="34" charset="0"/>
              </a:rPr>
            </a:br>
            <a:r>
              <a:rPr lang="en-US" altLang="en-US" sz="2400" b="0">
                <a:latin typeface="Arial" panose="020B0604020202020204" pitchFamily="34" charset="0"/>
              </a:rPr>
              <a:t>  as text but as binary numbers.</a:t>
            </a: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     The meanings and positions of these binary</a:t>
            </a:r>
            <a:br>
              <a:rPr lang="en-US" altLang="en-US" sz="2400" b="0">
                <a:latin typeface="Arial" panose="020B0604020202020204" pitchFamily="34" charset="0"/>
              </a:rPr>
            </a:br>
            <a:r>
              <a:rPr lang="en-US" altLang="en-US" sz="2400" b="0">
                <a:latin typeface="Arial" panose="020B0604020202020204" pitchFamily="34" charset="0"/>
              </a:rPr>
              <a:t>numbers must be known to process a binary file.</a:t>
            </a:r>
            <a:endParaRPr lang="en-US" altLang="en-US" sz="2400"/>
          </a:p>
          <a:p>
            <a:pPr algn="ctr" eaLnBrk="1" hangingPunct="1"/>
            <a:endParaRPr lang="en-US"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2819" name="Rectangle 2"/>
          <p:cNvSpPr>
            <a:spLocks noGrp="1" noChangeArrowheads="1"/>
          </p:cNvSpPr>
          <p:nvPr>
            <p:ph type="title"/>
          </p:nvPr>
        </p:nvSpPr>
        <p:spPr/>
        <p:txBody>
          <a:bodyPr/>
          <a:lstStyle/>
          <a:p>
            <a:pPr eaLnBrk="1" hangingPunct="1"/>
            <a:r>
              <a:rPr lang="en-US" altLang="en-US" dirty="0"/>
              <a:t>Binary Files vs. Text Files</a:t>
            </a:r>
          </a:p>
        </p:txBody>
      </p:sp>
      <p:sp>
        <p:nvSpPr>
          <p:cNvPr id="162820" name="Rectangle 3"/>
          <p:cNvSpPr>
            <a:spLocks noChangeArrowheads="1"/>
          </p:cNvSpPr>
          <p:nvPr/>
        </p:nvSpPr>
        <p:spPr bwMode="auto">
          <a:xfrm>
            <a:off x="161925" y="942975"/>
            <a:ext cx="8488363"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Data is stored in files as sequences of bytes,</a:t>
            </a:r>
          </a:p>
          <a:p>
            <a:pPr algn="ctr" eaLnBrk="1" hangingPunct="1"/>
            <a:r>
              <a:rPr lang="en-US" altLang="en-US" sz="2400" b="0" dirty="0">
                <a:latin typeface="Arial" panose="020B0604020202020204" pitchFamily="34" charset="0"/>
              </a:rPr>
              <a:t>	just as they are in the memory of the computer.</a:t>
            </a:r>
          </a:p>
          <a:p>
            <a:pPr algn="ctr" eaLnBrk="1" hangingPunct="1"/>
            <a:br>
              <a:rPr lang="en-US" altLang="en-US" sz="2400" b="0" dirty="0">
                <a:latin typeface="Arial" panose="020B0604020202020204" pitchFamily="34" charset="0"/>
              </a:rPr>
            </a:br>
            <a:r>
              <a:rPr lang="en-US" altLang="en-US" sz="2400" b="0" dirty="0">
                <a:latin typeface="Arial" panose="020B0604020202020204" pitchFamily="34" charset="0"/>
              </a:rPr>
              <a:t>(Each byte has a value between 0 and 255.)</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To store the word “CAB” as ASCII text takes four bytes:</a:t>
            </a:r>
          </a:p>
          <a:p>
            <a:pPr algn="ctr" eaLnBrk="1" hangingPunct="1"/>
            <a:r>
              <a:rPr lang="en-US" altLang="en-US" sz="2400" dirty="0"/>
              <a:t>   67 65 66 00</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The binary data in an image has a special</a:t>
            </a:r>
            <a:br>
              <a:rPr lang="en-US" altLang="en-US" sz="2400" b="0" dirty="0">
                <a:latin typeface="Arial" panose="020B0604020202020204" pitchFamily="34" charset="0"/>
              </a:rPr>
            </a:br>
            <a:r>
              <a:rPr lang="en-US" altLang="en-US" sz="2400" b="0" dirty="0">
                <a:latin typeface="Arial" panose="020B0604020202020204" pitchFamily="34" charset="0"/>
              </a:rPr>
              <a:t>representation as a sequence of bytes</a:t>
            </a:r>
          </a:p>
          <a:p>
            <a:pPr algn="ctr" eaLnBrk="1" hangingPunct="1"/>
            <a:r>
              <a:rPr lang="en-US" altLang="en-US" sz="2400" b="0" dirty="0">
                <a:latin typeface="Arial" panose="020B0604020202020204" pitchFamily="34" charset="0"/>
              </a:rPr>
              <a:t>	– but it’s still just a bunch of numbers.</a:t>
            </a:r>
            <a:endParaRPr lang="en-US" altLang="en-US" sz="2400" dirty="0"/>
          </a:p>
          <a:p>
            <a:pPr algn="ctr" eaLnBrk="1" hangingPunct="1"/>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4867" name="Rectangle 2"/>
          <p:cNvSpPr>
            <a:spLocks noGrp="1" noChangeArrowheads="1"/>
          </p:cNvSpPr>
          <p:nvPr>
            <p:ph type="title"/>
          </p:nvPr>
        </p:nvSpPr>
        <p:spPr/>
        <p:txBody>
          <a:bodyPr/>
          <a:lstStyle/>
          <a:p>
            <a:pPr eaLnBrk="1" hangingPunct="1"/>
            <a:r>
              <a:rPr lang="en-US" altLang="en-US" dirty="0"/>
              <a:t>Binary Files: Opening and Reading</a:t>
            </a:r>
          </a:p>
        </p:txBody>
      </p:sp>
      <p:sp>
        <p:nvSpPr>
          <p:cNvPr id="1172483" name="Rectangle 3"/>
          <p:cNvSpPr>
            <a:spLocks noChangeArrowheads="1"/>
          </p:cNvSpPr>
          <p:nvPr/>
        </p:nvSpPr>
        <p:spPr bwMode="auto">
          <a:xfrm>
            <a:off x="0" y="942975"/>
            <a:ext cx="91440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eaLnBrk="1" hangingPunct="1"/>
            <a:r>
              <a:rPr lang="en-US" altLang="en-US" sz="2400" b="0" dirty="0">
                <a:latin typeface="Arial" panose="020B0604020202020204" pitchFamily="34" charset="0"/>
              </a:rPr>
              <a:t>To open a binary file for reading and writing, declare an </a:t>
            </a:r>
            <a:r>
              <a:rPr lang="en-US" altLang="en-US" sz="2400" b="0" dirty="0" err="1">
                <a:latin typeface="Arial" panose="020B0604020202020204" pitchFamily="34" charset="0"/>
              </a:rPr>
              <a:t>fstream</a:t>
            </a:r>
            <a:r>
              <a:rPr lang="en-US" altLang="en-US" sz="2400" b="0" dirty="0">
                <a:latin typeface="Arial" panose="020B0604020202020204" pitchFamily="34" charset="0"/>
              </a:rPr>
              <a:t> and use this version of the </a:t>
            </a:r>
            <a:r>
              <a:rPr lang="en-US" altLang="en-US" sz="2400" dirty="0"/>
              <a:t>open</a:t>
            </a:r>
            <a:r>
              <a:rPr lang="en-US" altLang="en-US" sz="2400" b="0" dirty="0">
                <a:latin typeface="Arial" panose="020B0604020202020204" pitchFamily="34" charset="0"/>
              </a:rPr>
              <a:t> method:</a:t>
            </a:r>
          </a:p>
          <a:p>
            <a:pPr algn="ctr" eaLnBrk="1" hangingPunct="1"/>
            <a:endParaRPr lang="en-US" altLang="en-US" sz="2400" dirty="0"/>
          </a:p>
          <a:p>
            <a:pPr eaLnBrk="1" hangingPunct="1"/>
            <a:r>
              <a:rPr lang="en-US" altLang="en-US" sz="2100" dirty="0"/>
              <a:t> </a:t>
            </a:r>
            <a:r>
              <a:rPr lang="en-US" altLang="en-US" sz="2100" dirty="0" err="1"/>
              <a:t>fstream</a:t>
            </a:r>
            <a:r>
              <a:rPr lang="en-US" altLang="en-US" sz="2100" dirty="0"/>
              <a:t> </a:t>
            </a:r>
            <a:r>
              <a:rPr lang="en-US" altLang="en-US" sz="2100" dirty="0" err="1"/>
              <a:t>strm</a:t>
            </a:r>
            <a:r>
              <a:rPr lang="en-US" altLang="en-US" sz="2100" dirty="0"/>
              <a:t>;</a:t>
            </a:r>
          </a:p>
          <a:p>
            <a:pPr eaLnBrk="1" hangingPunct="1"/>
            <a:r>
              <a:rPr lang="en-US" altLang="en-US" sz="2100" dirty="0"/>
              <a:t> </a:t>
            </a:r>
            <a:r>
              <a:rPr lang="en-US" altLang="en-US" sz="2100" dirty="0" err="1"/>
              <a:t>strm.open</a:t>
            </a:r>
            <a:r>
              <a:rPr lang="en-US" altLang="en-US" sz="2100" dirty="0"/>
              <a:t>(</a:t>
            </a:r>
            <a:r>
              <a:rPr lang="en-US" altLang="en-US" sz="2100" noProof="1"/>
              <a:t>"</a:t>
            </a:r>
            <a:r>
              <a:rPr lang="en-US" altLang="en-US" sz="2100" dirty="0"/>
              <a:t>img.gif</a:t>
            </a:r>
            <a:r>
              <a:rPr lang="en-US" altLang="en-US" sz="2100" noProof="1"/>
              <a:t>"</a:t>
            </a:r>
            <a:r>
              <a:rPr lang="en-US" altLang="en-US" sz="2100" dirty="0"/>
              <a:t>,</a:t>
            </a:r>
            <a:r>
              <a:rPr lang="en-US" altLang="en-US" sz="1700" dirty="0"/>
              <a:t> </a:t>
            </a:r>
            <a:r>
              <a:rPr lang="en-US" altLang="en-US" sz="2100" dirty="0" err="1"/>
              <a:t>ios</a:t>
            </a:r>
            <a:r>
              <a:rPr lang="en-US" altLang="en-US" sz="2100" dirty="0"/>
              <a:t>::in</a:t>
            </a:r>
            <a:r>
              <a:rPr lang="en-US" altLang="en-US" sz="1700" dirty="0"/>
              <a:t> </a:t>
            </a:r>
            <a:r>
              <a:rPr lang="en-US" altLang="en-US" sz="2100" dirty="0"/>
              <a:t>|</a:t>
            </a:r>
            <a:r>
              <a:rPr lang="en-US" altLang="en-US" sz="1700" dirty="0"/>
              <a:t> </a:t>
            </a:r>
            <a:r>
              <a:rPr lang="en-US" altLang="en-US" sz="2100" dirty="0" err="1"/>
              <a:t>ios</a:t>
            </a:r>
            <a:r>
              <a:rPr lang="en-US" altLang="en-US" sz="2100" dirty="0"/>
              <a:t>::out</a:t>
            </a:r>
            <a:r>
              <a:rPr lang="en-US" altLang="en-US" sz="1700" dirty="0"/>
              <a:t> </a:t>
            </a:r>
            <a:r>
              <a:rPr lang="en-US" altLang="en-US" sz="2100" dirty="0"/>
              <a:t>|</a:t>
            </a:r>
            <a:r>
              <a:rPr lang="en-US" altLang="en-US" sz="1700" dirty="0"/>
              <a:t> </a:t>
            </a:r>
            <a:r>
              <a:rPr lang="en-US" altLang="en-US" sz="2100" dirty="0" err="1"/>
              <a:t>ios</a:t>
            </a:r>
            <a:r>
              <a:rPr lang="en-US" altLang="en-US" sz="2100" dirty="0"/>
              <a:t>::binary);</a:t>
            </a:r>
          </a:p>
          <a:p>
            <a:pPr eaLnBrk="1" hangingPunct="1"/>
            <a:endParaRPr lang="en-US" altLang="en-US" sz="2400" dirty="0"/>
          </a:p>
          <a:p>
            <a:pPr algn="ctr" eaLnBrk="1" hangingPunct="1"/>
            <a:r>
              <a:rPr lang="en-US" altLang="en-US" sz="2400" dirty="0"/>
              <a:t>	</a:t>
            </a:r>
            <a:r>
              <a:rPr lang="en-US" altLang="en-US" sz="2400" dirty="0" err="1"/>
              <a:t>ios</a:t>
            </a:r>
            <a:r>
              <a:rPr lang="en-US" altLang="en-US" sz="2400" dirty="0"/>
              <a:t>::in</a:t>
            </a:r>
            <a:r>
              <a:rPr lang="en-US" altLang="en-US" sz="2400" b="0" dirty="0">
                <a:latin typeface="Arial" panose="020B0604020202020204" pitchFamily="34" charset="0"/>
              </a:rPr>
              <a:t> and </a:t>
            </a:r>
            <a:r>
              <a:rPr lang="en-US" altLang="en-US" sz="2400" dirty="0" err="1"/>
              <a:t>ios</a:t>
            </a:r>
            <a:r>
              <a:rPr lang="en-US" altLang="en-US" sz="2400" dirty="0"/>
              <a:t>::out</a:t>
            </a:r>
            <a:r>
              <a:rPr lang="en-US" altLang="en-US" sz="2400" b="0" dirty="0">
                <a:latin typeface="Arial" panose="020B0604020202020204" pitchFamily="34" charset="0"/>
              </a:rPr>
              <a:t> allow us to</a:t>
            </a:r>
            <a:br>
              <a:rPr lang="en-US" altLang="en-US" sz="2400" b="0" dirty="0">
                <a:latin typeface="Arial" panose="020B0604020202020204" pitchFamily="34" charset="0"/>
              </a:rPr>
            </a:br>
            <a:r>
              <a:rPr lang="en-US" altLang="en-US" sz="2400" b="0" dirty="0">
                <a:latin typeface="Arial" panose="020B0604020202020204" pitchFamily="34" charset="0"/>
              </a:rPr>
              <a:t> read from and write into the same file.</a:t>
            </a:r>
          </a:p>
          <a:p>
            <a:pPr algn="ct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You cannot use the &gt;&gt; operator to read a binary file.  Instead, read a byte by calling</a:t>
            </a:r>
            <a:r>
              <a:rPr lang="en-US" altLang="en-US" sz="2400" b="0" dirty="0">
                <a:cs typeface="Courier New" panose="02070309020205020404" pitchFamily="49" charset="0"/>
              </a:rPr>
              <a:t> get()</a:t>
            </a:r>
          </a:p>
          <a:p>
            <a:pPr eaLnBrk="1" hangingPunct="1"/>
            <a:endParaRPr lang="en-US" altLang="en-US" sz="2400" b="0" dirty="0">
              <a:cs typeface="Courier New" panose="02070309020205020404" pitchFamily="49" charset="0"/>
            </a:endParaRPr>
          </a:p>
          <a:p>
            <a:pPr eaLnBrk="1" hangingPunct="1"/>
            <a:r>
              <a:rPr lang="en-US" altLang="en-US" sz="2400" b="0" dirty="0">
                <a:latin typeface="Arial" panose="020B0604020202020204" pitchFamily="34" charset="0"/>
              </a:rPr>
              <a:t>	</a:t>
            </a:r>
            <a:r>
              <a:rPr lang="en-US" altLang="en-US" sz="2400" dirty="0" err="1">
                <a:cs typeface="Courier New" panose="02070309020205020404" pitchFamily="49" charset="0"/>
              </a:rPr>
              <a:t>int</a:t>
            </a:r>
            <a:r>
              <a:rPr lang="en-US" altLang="en-US" sz="2400" dirty="0">
                <a:cs typeface="Courier New" panose="02070309020205020404" pitchFamily="49" charset="0"/>
              </a:rPr>
              <a:t> input = </a:t>
            </a:r>
            <a:r>
              <a:rPr lang="en-US" altLang="en-US" sz="2400" dirty="0" err="1">
                <a:cs typeface="Courier New" panose="02070309020205020404" pitchFamily="49" charset="0"/>
              </a:rPr>
              <a:t>strm.get</a:t>
            </a:r>
            <a:r>
              <a:rPr lang="en-US" altLang="en-US" sz="2400" dirty="0">
                <a:cs typeface="Courier New" panose="02070309020205020404" pitchFamily="49" charset="0"/>
              </a:rPr>
              <a:t>();</a:t>
            </a:r>
          </a:p>
          <a:p>
            <a:pPr algn="ctr" eaLnBrk="1" hangingPunct="1"/>
            <a:r>
              <a:rPr lang="en-US" altLang="en-US" sz="2400" b="0" dirty="0">
                <a:cs typeface="Courier New" panose="02070309020205020404" pitchFamily="49" charset="0"/>
              </a:rPr>
              <a:t>//returns a value between 0 and 255.</a:t>
            </a:r>
          </a:p>
          <a:p>
            <a:pPr algn="ctr" eaLnBrk="1" hangingPunct="1"/>
            <a:endParaRPr lang="en-US" altLang="en-US" sz="2400" b="0" dirty="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6915" name="Rectangle 2"/>
          <p:cNvSpPr>
            <a:spLocks noGrp="1" noChangeArrowheads="1"/>
          </p:cNvSpPr>
          <p:nvPr>
            <p:ph type="title"/>
          </p:nvPr>
        </p:nvSpPr>
        <p:spPr/>
        <p:txBody>
          <a:bodyPr/>
          <a:lstStyle/>
          <a:p>
            <a:pPr eaLnBrk="1" hangingPunct="1"/>
            <a:r>
              <a:rPr lang="en-US" altLang="en-US" dirty="0"/>
              <a:t>Binary File Data</a:t>
            </a:r>
          </a:p>
        </p:txBody>
      </p:sp>
      <p:sp>
        <p:nvSpPr>
          <p:cNvPr id="1174531" name="Rectangle 3"/>
          <p:cNvSpPr>
            <a:spLocks noChangeArrowheads="1"/>
          </p:cNvSpPr>
          <p:nvPr/>
        </p:nvSpPr>
        <p:spPr bwMode="auto">
          <a:xfrm>
            <a:off x="0" y="942975"/>
            <a:ext cx="91440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A “real” </a:t>
            </a:r>
            <a:r>
              <a:rPr lang="en-US" altLang="en-US" sz="2400" dirty="0" err="1"/>
              <a:t>int</a:t>
            </a:r>
            <a:r>
              <a:rPr lang="en-US" altLang="en-US" sz="2400" b="0" dirty="0">
                <a:latin typeface="Arial" panose="020B0604020202020204" pitchFamily="34" charset="0"/>
              </a:rPr>
              <a:t>, like </a:t>
            </a:r>
            <a:r>
              <a:rPr lang="en-US" altLang="en-US" sz="2400" dirty="0"/>
              <a:t>1822327</a:t>
            </a:r>
            <a:r>
              <a:rPr lang="en-US" altLang="en-US" sz="2400" b="0" dirty="0">
                <a:latin typeface="Arial" panose="020B0604020202020204" pitchFamily="34" charset="0"/>
              </a:rPr>
              <a:t>,</a:t>
            </a:r>
          </a:p>
          <a:p>
            <a:pPr algn="ctr" eaLnBrk="1" hangingPunct="1"/>
            <a:r>
              <a:rPr lang="en-US" altLang="en-US" sz="2400" b="0" dirty="0">
                <a:latin typeface="Arial" panose="020B0604020202020204" pitchFamily="34" charset="0"/>
              </a:rPr>
              <a:t>takes </a:t>
            </a:r>
            <a:r>
              <a:rPr lang="en-US" altLang="en-US" sz="2400" b="0" i="1" dirty="0">
                <a:latin typeface="Arial" panose="020B0604020202020204" pitchFamily="34" charset="0"/>
              </a:rPr>
              <a:t>four</a:t>
            </a:r>
            <a:r>
              <a:rPr lang="en-US" altLang="en-US" sz="2400" b="0" dirty="0">
                <a:latin typeface="Arial" panose="020B0604020202020204" pitchFamily="34" charset="0"/>
              </a:rPr>
              <a:t> bytes to store on most systems.</a:t>
            </a:r>
          </a:p>
          <a:p>
            <a:pPr algn="ctr" eaLnBrk="1" hangingPunct="1"/>
            <a:r>
              <a:rPr lang="en-US" altLang="en-US" sz="2400" b="0" dirty="0">
                <a:latin typeface="Arial" panose="020B0604020202020204" pitchFamily="34" charset="0"/>
              </a:rPr>
              <a:t> </a:t>
            </a:r>
            <a:br>
              <a:rPr lang="en-US" altLang="en-US" sz="2400" b="0" dirty="0">
                <a:latin typeface="Arial" panose="020B0604020202020204" pitchFamily="34" charset="0"/>
              </a:rPr>
            </a:br>
            <a:r>
              <a:rPr lang="en-US" altLang="en-US" sz="2400" b="0" dirty="0">
                <a:latin typeface="Arial" panose="020B0604020202020204" pitchFamily="34" charset="0"/>
              </a:rPr>
              <a:t>To read a “real” </a:t>
            </a:r>
            <a:r>
              <a:rPr lang="en-US" altLang="en-US" sz="2400" dirty="0" err="1"/>
              <a:t>int</a:t>
            </a:r>
            <a:r>
              <a:rPr lang="en-US" altLang="en-US" sz="2400" b="0" dirty="0">
                <a:latin typeface="Arial" panose="020B0604020202020204" pitchFamily="34" charset="0"/>
              </a:rPr>
              <a:t>, you will have to do </a:t>
            </a:r>
            <a:r>
              <a:rPr lang="en-US" altLang="en-US" sz="2400" b="0" i="1" dirty="0">
                <a:latin typeface="Arial" panose="020B0604020202020204" pitchFamily="34" charset="0"/>
              </a:rPr>
              <a:t>four</a:t>
            </a:r>
            <a:r>
              <a:rPr lang="en-US" altLang="en-US" sz="2400" b="0" dirty="0">
                <a:latin typeface="Arial" panose="020B0604020202020204" pitchFamily="34" charset="0"/>
              </a:rPr>
              <a:t> reads</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 </a:t>
            </a:r>
            <a:r>
              <a:rPr lang="en-US" altLang="en-US" sz="2400" b="0" i="1" dirty="0">
                <a:latin typeface="Arial" panose="020B0604020202020204" pitchFamily="34" charset="0"/>
              </a:rPr>
              <a:t>and some arithmetic</a:t>
            </a:r>
            <a:r>
              <a:rPr lang="en-US" altLang="en-US" sz="2400" b="0" dirty="0">
                <a:latin typeface="Arial" panose="020B0604020202020204" pitchFamily="34" charset="0"/>
              </a:rPr>
              <a:t>.</a:t>
            </a:r>
          </a:p>
          <a:p>
            <a:pPr algn="ctr" eaLnBrk="1" hangingPunct="1"/>
            <a:br>
              <a:rPr lang="en-US" altLang="en-US" sz="2400" b="0" dirty="0">
                <a:latin typeface="Arial" panose="020B0604020202020204" pitchFamily="34" charset="0"/>
              </a:rPr>
            </a:br>
            <a:r>
              <a:rPr lang="en-US" altLang="en-US" sz="2400" b="0" dirty="0">
                <a:latin typeface="Arial" panose="020B0604020202020204" pitchFamily="34" charset="0"/>
              </a:rPr>
              <a:t>(Or write a function to do this! – see the </a:t>
            </a:r>
            <a:r>
              <a:rPr lang="en-US" altLang="en-US" sz="2400" b="0" dirty="0" err="1">
                <a:cs typeface="Courier New" panose="02070309020205020404" pitchFamily="49" charset="0"/>
              </a:rPr>
              <a:t>get_int</a:t>
            </a:r>
            <a:r>
              <a:rPr lang="en-US" altLang="en-US" sz="2400" b="0" dirty="0">
                <a:cs typeface="Courier New" panose="02070309020205020404" pitchFamily="49" charset="0"/>
              </a:rPr>
              <a:t>() </a:t>
            </a:r>
            <a:r>
              <a:rPr lang="en-US" altLang="en-US" sz="2400" b="0" dirty="0">
                <a:latin typeface="Arial" panose="020B0604020202020204" pitchFamily="34" charset="0"/>
              </a:rPr>
              <a:t>function in the following example…)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8963" name="Rectangle 2"/>
          <p:cNvSpPr>
            <a:spLocks noGrp="1" noChangeArrowheads="1"/>
          </p:cNvSpPr>
          <p:nvPr>
            <p:ph type="title"/>
          </p:nvPr>
        </p:nvSpPr>
        <p:spPr/>
        <p:txBody>
          <a:bodyPr/>
          <a:lstStyle/>
          <a:p>
            <a:pPr eaLnBrk="1" hangingPunct="1"/>
            <a:r>
              <a:rPr lang="en-US" altLang="en-US"/>
              <a:t>Processing Image Files</a:t>
            </a:r>
          </a:p>
        </p:txBody>
      </p:sp>
      <p:sp>
        <p:nvSpPr>
          <p:cNvPr id="168964" name="Rectangle 3"/>
          <p:cNvSpPr>
            <a:spLocks noChangeArrowheads="1"/>
          </p:cNvSpPr>
          <p:nvPr/>
        </p:nvSpPr>
        <p:spPr bwMode="auto">
          <a:xfrm>
            <a:off x="0" y="942975"/>
            <a:ext cx="91440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The BMP image file format is pretty simple. Other formats such as PNG, GIF, JPG are far more complex, as they compress the image to save space.</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So we will use BMP file format in the following program.  You can convert any of the above formats to BMP with most imaging programs.</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In fact, we’ll the use the most simple of the</a:t>
            </a:r>
            <a:br>
              <a:rPr lang="en-US" altLang="en-US" sz="2400" b="0" dirty="0">
                <a:latin typeface="Arial" panose="020B0604020202020204" pitchFamily="34" charset="0"/>
              </a:rPr>
            </a:br>
            <a:r>
              <a:rPr lang="en-US" altLang="en-US" sz="2400" b="0" dirty="0">
                <a:latin typeface="Arial" panose="020B0604020202020204" pitchFamily="34" charset="0"/>
              </a:rPr>
              <a:t>several versions of the BMP format:</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the 24-bit true color format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1011" name="Rectangle 2"/>
          <p:cNvSpPr>
            <a:spLocks noGrp="1" noChangeArrowheads="1"/>
          </p:cNvSpPr>
          <p:nvPr>
            <p:ph type="title"/>
          </p:nvPr>
        </p:nvSpPr>
        <p:spPr/>
        <p:txBody>
          <a:bodyPr/>
          <a:lstStyle/>
          <a:p>
            <a:pPr eaLnBrk="1" hangingPunct="1"/>
            <a:r>
              <a:rPr lang="en-US" altLang="en-US"/>
              <a:t>Processing Image Files: The BMP File Format</a:t>
            </a:r>
          </a:p>
        </p:txBody>
      </p:sp>
      <p:sp>
        <p:nvSpPr>
          <p:cNvPr id="171012" name="Rectangle 3"/>
          <p:cNvSpPr>
            <a:spLocks noChangeArrowheads="1"/>
          </p:cNvSpPr>
          <p:nvPr/>
        </p:nvSpPr>
        <p:spPr bwMode="auto">
          <a:xfrm>
            <a:off x="449263" y="942975"/>
            <a:ext cx="82454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	The BMP file format for 24-bit true color format:</a:t>
            </a: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	Each pixel’s (picture element) color is represented</a:t>
            </a:r>
            <a:br>
              <a:rPr lang="en-US" altLang="en-US" sz="2400" b="0">
                <a:latin typeface="Arial" panose="020B0604020202020204" pitchFamily="34" charset="0"/>
              </a:rPr>
            </a:br>
            <a:r>
              <a:rPr lang="en-US" altLang="en-US" sz="2400" b="0">
                <a:latin typeface="Arial" panose="020B0604020202020204" pitchFamily="34" charset="0"/>
              </a:rPr>
              <a:t>in RGB form – Red, Green, and Blue amounts.</a:t>
            </a:r>
          </a:p>
          <a:p>
            <a:pPr eaLnBrk="1" hangingPunct="1"/>
            <a:r>
              <a:rPr lang="en-US" altLang="en-US" sz="2400" b="0">
                <a:latin typeface="Arial" panose="020B0604020202020204" pitchFamily="34" charset="0"/>
              </a:rPr>
              <a:t>	</a:t>
            </a:r>
          </a:p>
          <a:p>
            <a:pPr eaLnBrk="1" hangingPunct="1"/>
            <a:r>
              <a:rPr lang="en-US" altLang="en-US" sz="2400" b="0">
                <a:latin typeface="Arial" panose="020B0604020202020204" pitchFamily="34" charset="0"/>
              </a:rPr>
              <a:t>	In the file, each pixel is represented as</a:t>
            </a:r>
          </a:p>
          <a:p>
            <a:pPr eaLnBrk="1" hangingPunct="1"/>
            <a:r>
              <a:rPr lang="en-US" altLang="en-US" sz="2400" b="0">
                <a:latin typeface="Arial" panose="020B0604020202020204" pitchFamily="34" charset="0"/>
              </a:rPr>
              <a:t>	a sequence of three bytes:</a:t>
            </a:r>
          </a:p>
          <a:p>
            <a:pPr eaLnBrk="1" hangingPunct="1"/>
            <a:endParaRPr lang="en-US" altLang="en-US" sz="2400" b="0">
              <a:latin typeface="Arial" panose="020B0604020202020204" pitchFamily="34" charset="0"/>
            </a:endParaRPr>
          </a:p>
          <a:p>
            <a:pPr eaLnBrk="1" hangingPunct="1">
              <a:buFontTx/>
              <a:buChar char="•"/>
            </a:pPr>
            <a:r>
              <a:rPr lang="en-US" altLang="en-US" sz="2400" b="0">
                <a:latin typeface="Arial" panose="020B0604020202020204" pitchFamily="34" charset="0"/>
              </a:rPr>
              <a:t>a byte for the blue value (B)</a:t>
            </a:r>
          </a:p>
          <a:p>
            <a:pPr eaLnBrk="1" hangingPunct="1">
              <a:buFontTx/>
              <a:buChar char="•"/>
            </a:pPr>
            <a:r>
              <a:rPr lang="en-US" altLang="en-US" sz="2400" b="0">
                <a:latin typeface="Arial" panose="020B0604020202020204" pitchFamily="34" charset="0"/>
              </a:rPr>
              <a:t>a byte for the green amount (G)</a:t>
            </a:r>
          </a:p>
          <a:p>
            <a:pPr eaLnBrk="1" hangingPunct="1">
              <a:buFontTx/>
              <a:buChar char="•"/>
            </a:pPr>
            <a:r>
              <a:rPr lang="en-US" altLang="en-US" sz="2400" b="0">
                <a:latin typeface="Arial" panose="020B0604020202020204" pitchFamily="34" charset="0"/>
              </a:rPr>
              <a:t>a byte for the red amount (R)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2035" name="Rectangle 2"/>
          <p:cNvSpPr>
            <a:spLocks noGrp="1" noChangeArrowheads="1"/>
          </p:cNvSpPr>
          <p:nvPr>
            <p:ph type="title"/>
          </p:nvPr>
        </p:nvSpPr>
        <p:spPr/>
        <p:txBody>
          <a:bodyPr/>
          <a:lstStyle/>
          <a:p>
            <a:pPr eaLnBrk="1" hangingPunct="1"/>
            <a:r>
              <a:rPr lang="en-US" altLang="en-US" dirty="0"/>
              <a:t>Processing Image Files:  Color Examples</a:t>
            </a:r>
          </a:p>
        </p:txBody>
      </p:sp>
      <p:sp>
        <p:nvSpPr>
          <p:cNvPr id="172036" name="Rectangle 3"/>
          <p:cNvSpPr>
            <a:spLocks noChangeArrowheads="1"/>
          </p:cNvSpPr>
          <p:nvPr/>
        </p:nvSpPr>
        <p:spPr bwMode="auto">
          <a:xfrm>
            <a:off x="328613" y="942975"/>
            <a:ext cx="8815387"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endParaRPr lang="en-US" altLang="en-US" sz="2400" b="0">
              <a:latin typeface="Arial" panose="020B0604020202020204" pitchFamily="34" charset="0"/>
            </a:endParaRPr>
          </a:p>
          <a:p>
            <a:pPr algn="ctr" eaLnBrk="1" hangingPunct="1"/>
            <a:r>
              <a:rPr lang="en-US" altLang="en-US" sz="2400" b="0">
                <a:latin typeface="Arial" panose="020B0604020202020204" pitchFamily="34" charset="0"/>
              </a:rPr>
              <a:t>Here are some RGB values stored in a BMP file</a:t>
            </a:r>
          </a:p>
          <a:p>
            <a:pPr algn="ctr" eaLnBrk="1" hangingPunct="1"/>
            <a:r>
              <a:rPr lang="en-US" altLang="en-US" sz="2400" b="0">
                <a:latin typeface="Arial" panose="020B0604020202020204" pitchFamily="34" charset="0"/>
              </a:rPr>
              <a:t>(you’ll notice that it’s really stored as BGR):</a:t>
            </a:r>
          </a:p>
          <a:p>
            <a:pPr algn="ctr" eaLnBrk="1" hangingPunct="1"/>
            <a:endParaRPr lang="en-US" altLang="en-US" sz="2400" b="0">
              <a:latin typeface="Arial" panose="020B0604020202020204" pitchFamily="34" charset="0"/>
            </a:endParaRPr>
          </a:p>
          <a:p>
            <a:pPr eaLnBrk="1" hangingPunct="1"/>
            <a:r>
              <a:rPr lang="en-US" altLang="en-US" sz="3200">
                <a:solidFill>
                  <a:srgbClr val="00FFFF"/>
                </a:solidFill>
                <a:latin typeface="Arial" panose="020B0604020202020204" pitchFamily="34" charset="0"/>
              </a:rPr>
              <a:t>Cyan</a:t>
            </a:r>
            <a:r>
              <a:rPr lang="en-US" altLang="en-US" sz="2400" b="0">
                <a:latin typeface="Arial" panose="020B0604020202020204" pitchFamily="34" charset="0"/>
              </a:rPr>
              <a:t> (a mixture of blue and green) is the bytes: </a:t>
            </a:r>
            <a:r>
              <a:rPr lang="en-US" altLang="en-US" sz="2400"/>
              <a:t>255 255 0</a:t>
            </a: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Pure </a:t>
            </a:r>
            <a:r>
              <a:rPr lang="en-US" altLang="en-US" sz="3200">
                <a:solidFill>
                  <a:srgbClr val="FF0000"/>
                </a:solidFill>
                <a:latin typeface="Arial" panose="020B0604020202020204" pitchFamily="34" charset="0"/>
              </a:rPr>
              <a:t>red</a:t>
            </a:r>
            <a:r>
              <a:rPr lang="en-US" altLang="en-US" sz="2400" b="0">
                <a:latin typeface="Arial" panose="020B0604020202020204" pitchFamily="34" charset="0"/>
              </a:rPr>
              <a:t> is the values: </a:t>
            </a:r>
            <a:r>
              <a:rPr lang="en-US" altLang="en-US" sz="2400"/>
              <a:t>0 0 255</a:t>
            </a:r>
            <a:r>
              <a:rPr lang="en-US" altLang="en-US" sz="2400" b="0">
                <a:latin typeface="Arial" panose="020B0604020202020204" pitchFamily="34" charset="0"/>
              </a:rPr>
              <a:t>  (no blue, no green, all red)</a:t>
            </a:r>
          </a:p>
          <a:p>
            <a:pPr eaLnBrk="1" hangingPunct="1"/>
            <a:endParaRPr lang="en-US" altLang="en-US" sz="2400" b="0">
              <a:latin typeface="Arial" panose="020B0604020202020204" pitchFamily="34" charset="0"/>
            </a:endParaRPr>
          </a:p>
          <a:p>
            <a:pPr eaLnBrk="1" hangingPunct="1"/>
            <a:r>
              <a:rPr lang="en-US" altLang="en-US" sz="3200">
                <a:solidFill>
                  <a:srgbClr val="808080"/>
                </a:solidFill>
                <a:latin typeface="Arial" panose="020B0604020202020204" pitchFamily="34" charset="0"/>
              </a:rPr>
              <a:t>Medium gray</a:t>
            </a:r>
            <a:r>
              <a:rPr lang="en-US" altLang="en-US" sz="2400" b="0">
                <a:latin typeface="Arial" panose="020B0604020202020204" pitchFamily="34" charset="0"/>
              </a:rPr>
              <a:t> is </a:t>
            </a:r>
            <a:r>
              <a:rPr lang="en-US" altLang="en-US" sz="2400"/>
              <a:t>128 128 128</a:t>
            </a:r>
            <a:r>
              <a:rPr lang="en-US" altLang="en-US" sz="2400" b="0">
                <a:latin typeface="Arial" panose="020B0604020202020204" pitchFamily="34" charset="0"/>
              </a:rPr>
              <a:t>  (half of 255 for all three)</a:t>
            </a:r>
          </a:p>
        </p:txBody>
      </p:sp>
      <p:sp>
        <p:nvSpPr>
          <p:cNvPr id="172037" name="Text Box 4"/>
          <p:cNvSpPr txBox="1">
            <a:spLocks noChangeArrowheads="1"/>
          </p:cNvSpPr>
          <p:nvPr/>
        </p:nvSpPr>
        <p:spPr bwMode="auto">
          <a:xfrm>
            <a:off x="207963" y="2465388"/>
            <a:ext cx="202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3059" name="Rectangle 2"/>
          <p:cNvSpPr>
            <a:spLocks noGrp="1" noChangeArrowheads="1"/>
          </p:cNvSpPr>
          <p:nvPr>
            <p:ph type="title"/>
          </p:nvPr>
        </p:nvSpPr>
        <p:spPr/>
        <p:txBody>
          <a:bodyPr/>
          <a:lstStyle/>
          <a:p>
            <a:pPr eaLnBrk="1" hangingPunct="1"/>
            <a:r>
              <a:rPr lang="en-US" altLang="en-US"/>
              <a:t>Processing Image Files: The BMP Header</a:t>
            </a:r>
          </a:p>
        </p:txBody>
      </p:sp>
      <p:sp>
        <p:nvSpPr>
          <p:cNvPr id="173060" name="Rectangle 3"/>
          <p:cNvSpPr>
            <a:spLocks noChangeArrowheads="1"/>
          </p:cNvSpPr>
          <p:nvPr/>
        </p:nvSpPr>
        <p:spPr bwMode="auto">
          <a:xfrm>
            <a:off x="449263" y="942975"/>
            <a:ext cx="8245475" cy="151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algn="ctr" eaLnBrk="1" hangingPunct="1"/>
            <a:r>
              <a:rPr lang="en-US" altLang="en-US" sz="2400" b="0" dirty="0">
                <a:latin typeface="Arial" panose="020B0604020202020204" pitchFamily="34" charset="0"/>
              </a:rPr>
              <a:t>	Most binary files start with some information about</a:t>
            </a:r>
            <a:br>
              <a:rPr lang="en-US" altLang="en-US" sz="2400" b="0" dirty="0">
                <a:latin typeface="Arial" panose="020B0604020202020204" pitchFamily="34" charset="0"/>
              </a:rPr>
            </a:br>
            <a:r>
              <a:rPr lang="en-US" altLang="en-US" sz="2400" b="0" dirty="0">
                <a:latin typeface="Arial" panose="020B0604020202020204" pitchFamily="34" charset="0"/>
              </a:rPr>
              <a:t>the contents called the </a:t>
            </a:r>
            <a:r>
              <a:rPr lang="en-US" altLang="en-US" sz="2400" b="0" i="1" dirty="0">
                <a:latin typeface="Arial" panose="020B0604020202020204" pitchFamily="34" charset="0"/>
              </a:rPr>
              <a:t>header</a:t>
            </a:r>
            <a:r>
              <a:rPr lang="en-US" altLang="en-US" sz="2400" b="0" dirty="0">
                <a:latin typeface="Arial" panose="020B0604020202020204" pitchFamily="34" charset="0"/>
              </a:rPr>
              <a:t>.</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    A BMP file header:</a:t>
            </a:r>
          </a:p>
          <a:p>
            <a:pPr algn="ctr" eaLnBrk="1" hangingPunct="1"/>
            <a:endParaRPr lang="en-US" altLang="en-US" sz="2400" b="0" dirty="0">
              <a:latin typeface="Arial" panose="020B0604020202020204" pitchFamily="34" charset="0"/>
            </a:endParaRPr>
          </a:p>
        </p:txBody>
      </p:sp>
      <p:pic>
        <p:nvPicPr>
          <p:cNvPr id="173062" name="Picture 5" descr="Diagram showing the bytes of a BMP file header as boxes, with addresses matching the positions in the table above."/>
          <p:cNvPicPr>
            <a:picLocks noChangeAspect="1" noChangeArrowheads="1"/>
          </p:cNvPicPr>
          <p:nvPr/>
        </p:nvPicPr>
        <p:blipFill>
          <a:blip r:embed="rId2">
            <a:lum bright="-8000" contrast="28000"/>
            <a:extLst>
              <a:ext uri="{28A0092B-C50C-407E-A947-70E740481C1C}">
                <a14:useLocalDpi xmlns:a14="http://schemas.microsoft.com/office/drawing/2010/main" val="0"/>
              </a:ext>
            </a:extLst>
          </a:blip>
          <a:srcRect/>
          <a:stretch>
            <a:fillRect/>
          </a:stretch>
        </p:blipFill>
        <p:spPr bwMode="auto">
          <a:xfrm>
            <a:off x="127000" y="5335404"/>
            <a:ext cx="8890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4059050606"/>
              </p:ext>
            </p:extLst>
          </p:nvPr>
        </p:nvGraphicFramePr>
        <p:xfrm>
          <a:off x="1730326" y="2461846"/>
          <a:ext cx="6956474" cy="2447925"/>
        </p:xfrm>
        <a:graphic>
          <a:graphicData uri="http://schemas.openxmlformats.org/drawingml/2006/table">
            <a:tbl>
              <a:tblPr/>
              <a:tblGrid>
                <a:gridCol w="2039816">
                  <a:extLst>
                    <a:ext uri="{9D8B030D-6E8A-4147-A177-3AD203B41FA5}">
                      <a16:colId xmlns:a16="http://schemas.microsoft.com/office/drawing/2014/main" val="20000"/>
                    </a:ext>
                  </a:extLst>
                </a:gridCol>
                <a:gridCol w="4916658">
                  <a:extLst>
                    <a:ext uri="{9D8B030D-6E8A-4147-A177-3AD203B41FA5}">
                      <a16:colId xmlns:a16="http://schemas.microsoft.com/office/drawing/2014/main" val="20001"/>
                    </a:ext>
                  </a:extLst>
                </a:gridCol>
              </a:tblGrid>
              <a:tr h="0">
                <a:tc>
                  <a:txBody>
                    <a:bodyPr/>
                    <a:lstStyle/>
                    <a:p>
                      <a:pPr algn="ctr"/>
                      <a:r>
                        <a:rPr lang="en-US" sz="2400" b="0" i="0">
                          <a:solidFill>
                            <a:srgbClr val="006CB7"/>
                          </a:solidFill>
                          <a:effectLst/>
                          <a:latin typeface="+mn-lt"/>
                        </a:rPr>
                        <a:t>Position</a:t>
                      </a:r>
                    </a:p>
                  </a:txBody>
                  <a:tcPr marL="57150" marR="66675" marT="57150" marB="66675" anchor="ctr">
                    <a:lnL>
                      <a:noFill/>
                    </a:lnL>
                    <a:lnR>
                      <a:noFill/>
                    </a:lnR>
                    <a:lnT>
                      <a:noFill/>
                    </a:lnT>
                    <a:lnB>
                      <a:noFill/>
                    </a:lnB>
                    <a:solidFill>
                      <a:srgbClr val="F3F0DD"/>
                    </a:solidFill>
                  </a:tcPr>
                </a:tc>
                <a:tc>
                  <a:txBody>
                    <a:bodyPr/>
                    <a:lstStyle/>
                    <a:p>
                      <a:pPr algn="ctr"/>
                      <a:r>
                        <a:rPr lang="en-US" sz="2400" b="0" i="0">
                          <a:solidFill>
                            <a:srgbClr val="006CB7"/>
                          </a:solidFill>
                          <a:effectLst/>
                          <a:latin typeface="+mn-lt"/>
                        </a:rPr>
                        <a:t>Item</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0"/>
                  </a:ext>
                </a:extLst>
              </a:tr>
              <a:tr h="0">
                <a:tc>
                  <a:txBody>
                    <a:bodyPr/>
                    <a:lstStyle/>
                    <a:p>
                      <a:pPr algn="ctr"/>
                      <a:r>
                        <a:rPr lang="en-US" sz="2400" b="0" i="0">
                          <a:solidFill>
                            <a:srgbClr val="000000"/>
                          </a:solidFill>
                          <a:effectLst/>
                          <a:latin typeface="+mn-lt"/>
                        </a:rPr>
                        <a:t>2</a:t>
                      </a:r>
                    </a:p>
                  </a:txBody>
                  <a:tcPr marL="57150" marR="66675" marT="57150" marB="66675" anchor="ctr">
                    <a:lnL>
                      <a:noFill/>
                    </a:lnL>
                    <a:lnR>
                      <a:noFill/>
                    </a:lnR>
                    <a:lnT>
                      <a:noFill/>
                    </a:lnT>
                    <a:lnB>
                      <a:noFill/>
                    </a:lnB>
                    <a:solidFill>
                      <a:srgbClr val="F3F0DD"/>
                    </a:solidFill>
                  </a:tcPr>
                </a:tc>
                <a:tc>
                  <a:txBody>
                    <a:bodyPr/>
                    <a:lstStyle/>
                    <a:p>
                      <a:pPr algn="l"/>
                      <a:r>
                        <a:rPr lang="en-US" sz="2400" b="0" i="0">
                          <a:solidFill>
                            <a:srgbClr val="000000"/>
                          </a:solidFill>
                          <a:effectLst/>
                          <a:latin typeface="+mn-lt"/>
                        </a:rPr>
                        <a:t>The size of this file in bytes</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1"/>
                  </a:ext>
                </a:extLst>
              </a:tr>
              <a:tr h="0">
                <a:tc>
                  <a:txBody>
                    <a:bodyPr/>
                    <a:lstStyle/>
                    <a:p>
                      <a:pPr algn="ctr"/>
                      <a:r>
                        <a:rPr lang="en-US" sz="2400" b="0" i="0">
                          <a:solidFill>
                            <a:srgbClr val="000000"/>
                          </a:solidFill>
                          <a:effectLst/>
                          <a:latin typeface="+mn-lt"/>
                        </a:rPr>
                        <a:t>10</a:t>
                      </a:r>
                    </a:p>
                  </a:txBody>
                  <a:tcPr marL="57150" marR="66675" marT="57150" marB="66675" anchor="ctr">
                    <a:lnL>
                      <a:noFill/>
                    </a:lnL>
                    <a:lnR>
                      <a:noFill/>
                    </a:lnR>
                    <a:lnT>
                      <a:noFill/>
                    </a:lnT>
                    <a:lnB>
                      <a:noFill/>
                    </a:lnB>
                    <a:solidFill>
                      <a:srgbClr val="F3F0DD"/>
                    </a:solidFill>
                  </a:tcPr>
                </a:tc>
                <a:tc>
                  <a:txBody>
                    <a:bodyPr/>
                    <a:lstStyle/>
                    <a:p>
                      <a:pPr algn="l"/>
                      <a:r>
                        <a:rPr lang="en-US" sz="2400" b="0" i="0">
                          <a:solidFill>
                            <a:srgbClr val="000000"/>
                          </a:solidFill>
                          <a:effectLst/>
                          <a:latin typeface="+mn-lt"/>
                        </a:rPr>
                        <a:t>The start of the image data</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2"/>
                  </a:ext>
                </a:extLst>
              </a:tr>
              <a:tr h="0">
                <a:tc>
                  <a:txBody>
                    <a:bodyPr/>
                    <a:lstStyle/>
                    <a:p>
                      <a:pPr algn="ctr"/>
                      <a:r>
                        <a:rPr lang="en-US" sz="2400" b="0" i="0">
                          <a:solidFill>
                            <a:srgbClr val="000000"/>
                          </a:solidFill>
                          <a:effectLst/>
                          <a:latin typeface="+mn-lt"/>
                        </a:rPr>
                        <a:t>18</a:t>
                      </a:r>
                    </a:p>
                  </a:txBody>
                  <a:tcPr marL="57150" marR="66675" marT="57150" marB="66675" anchor="ctr">
                    <a:lnL>
                      <a:noFill/>
                    </a:lnL>
                    <a:lnR>
                      <a:noFill/>
                    </a:lnR>
                    <a:lnT>
                      <a:noFill/>
                    </a:lnT>
                    <a:lnB>
                      <a:noFill/>
                    </a:lnB>
                    <a:solidFill>
                      <a:srgbClr val="F3F0DD"/>
                    </a:solidFill>
                  </a:tcPr>
                </a:tc>
                <a:tc>
                  <a:txBody>
                    <a:bodyPr/>
                    <a:lstStyle/>
                    <a:p>
                      <a:pPr algn="l"/>
                      <a:r>
                        <a:rPr lang="en-US" sz="2400" b="0" i="0">
                          <a:solidFill>
                            <a:srgbClr val="000000"/>
                          </a:solidFill>
                          <a:effectLst/>
                          <a:latin typeface="+mn-lt"/>
                        </a:rPr>
                        <a:t>The width of the image in pixels</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3"/>
                  </a:ext>
                </a:extLst>
              </a:tr>
              <a:tr h="0">
                <a:tc>
                  <a:txBody>
                    <a:bodyPr/>
                    <a:lstStyle/>
                    <a:p>
                      <a:pPr algn="ctr"/>
                      <a:r>
                        <a:rPr lang="en-US" sz="2400" b="0" i="0">
                          <a:solidFill>
                            <a:srgbClr val="000000"/>
                          </a:solidFill>
                          <a:effectLst/>
                          <a:latin typeface="+mn-lt"/>
                        </a:rPr>
                        <a:t>22</a:t>
                      </a:r>
                    </a:p>
                  </a:txBody>
                  <a:tcPr marL="57150" marR="66675" marT="57150" marB="66675" anchor="ctr">
                    <a:lnL>
                      <a:noFill/>
                    </a:lnL>
                    <a:lnR>
                      <a:noFill/>
                    </a:lnR>
                    <a:lnT>
                      <a:noFill/>
                    </a:lnT>
                    <a:lnB>
                      <a:noFill/>
                    </a:lnB>
                    <a:solidFill>
                      <a:srgbClr val="F3F0DD"/>
                    </a:solidFill>
                  </a:tcPr>
                </a:tc>
                <a:tc>
                  <a:txBody>
                    <a:bodyPr/>
                    <a:lstStyle/>
                    <a:p>
                      <a:pPr algn="l"/>
                      <a:r>
                        <a:rPr lang="en-US" sz="2400" b="0" i="0" dirty="0">
                          <a:solidFill>
                            <a:srgbClr val="000000"/>
                          </a:solidFill>
                          <a:effectLst/>
                          <a:latin typeface="+mn-lt"/>
                        </a:rPr>
                        <a:t>The height of the image in pixels</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723" name="Rectangle 2"/>
          <p:cNvSpPr>
            <a:spLocks noGrp="1" noChangeArrowheads="1"/>
          </p:cNvSpPr>
          <p:nvPr>
            <p:ph type="body" idx="1"/>
          </p:nvPr>
        </p:nvSpPr>
        <p:spPr>
          <a:xfrm>
            <a:off x="457200" y="1265238"/>
            <a:ext cx="8229600" cy="4525962"/>
          </a:xfrm>
        </p:spPr>
        <p:txBody>
          <a:bodyPr/>
          <a:lstStyle/>
          <a:p>
            <a:pPr algn="ctr" eaLnBrk="1" hangingPunct="1">
              <a:buFontTx/>
              <a:buNone/>
            </a:pPr>
            <a:r>
              <a:rPr lang="en-US" altLang="en-US" sz="2400" dirty="0"/>
              <a:t>   To read anything from a file stream,</a:t>
            </a:r>
            <a:br>
              <a:rPr lang="en-US" altLang="en-US" sz="2400" dirty="0"/>
            </a:br>
            <a:r>
              <a:rPr lang="en-US" altLang="en-US" sz="2400" dirty="0"/>
              <a:t>you need to </a:t>
            </a:r>
            <a:r>
              <a:rPr lang="en-US" altLang="en-US" sz="2800" i="1" dirty="0"/>
              <a:t>open</a:t>
            </a:r>
            <a:r>
              <a:rPr lang="en-US" altLang="en-US" sz="2400" i="1" dirty="0"/>
              <a:t> </a:t>
            </a:r>
            <a:r>
              <a:rPr lang="en-US" altLang="en-US" sz="2400" dirty="0"/>
              <a:t>the stream.</a:t>
            </a:r>
            <a:r>
              <a:rPr lang="en-US" altLang="en-US" sz="4000" dirty="0"/>
              <a:t> </a:t>
            </a:r>
          </a:p>
          <a:p>
            <a:pPr algn="ctr" eaLnBrk="1" hangingPunct="1">
              <a:buFontTx/>
              <a:buNone/>
            </a:pPr>
            <a:br>
              <a:rPr lang="en-US" altLang="en-US" sz="2400" dirty="0"/>
            </a:br>
            <a:r>
              <a:rPr lang="en-US" altLang="en-US" sz="2400" dirty="0"/>
              <a:t>(The same for writing.)</a:t>
            </a:r>
          </a:p>
          <a:p>
            <a:pPr algn="ctr" eaLnBrk="1" hangingPunct="1">
              <a:buFontTx/>
              <a:buNone/>
            </a:pPr>
            <a:r>
              <a:rPr lang="en-US" altLang="en-US" sz="2400" dirty="0"/>
              <a:t>Opening associates the variable name with the file name.</a:t>
            </a:r>
          </a:p>
          <a:p>
            <a:pPr algn="ctr" eaLnBrk="1" hangingPunct="1">
              <a:buFontTx/>
              <a:buNone/>
            </a:pPr>
            <a:endParaRPr lang="en-US" altLang="en-US" sz="2400" dirty="0"/>
          </a:p>
          <a:p>
            <a:pPr algn="ctr" eaLnBrk="1" hangingPunct="1">
              <a:buFontTx/>
              <a:buNone/>
            </a:pPr>
            <a:r>
              <a:rPr lang="en-US" altLang="en-US" sz="2400" dirty="0"/>
              <a:t>After the file is open, you refer to it ONLY by the stream variable name.</a:t>
            </a:r>
          </a:p>
        </p:txBody>
      </p:sp>
      <p:sp>
        <p:nvSpPr>
          <p:cNvPr id="30724" name="Text Box 3"/>
          <p:cNvSpPr>
            <a:spLocks noGrp="1" noChangeArrowheads="1"/>
          </p:cNvSpPr>
          <p:nvPr>
            <p:ph type="title"/>
          </p:nvPr>
        </p:nvSpPr>
        <p:spPr>
          <a:noFill/>
        </p:spPr>
        <p:txBody>
          <a:bodyPr/>
          <a:lstStyle/>
          <a:p>
            <a:pPr eaLnBrk="1" hangingPunct="1">
              <a:spcBef>
                <a:spcPct val="50000"/>
              </a:spcBef>
            </a:pPr>
            <a:r>
              <a:rPr lang="en-US" altLang="en-US"/>
              <a:t>Opening a Stream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4083" name="Rectangle 2"/>
          <p:cNvSpPr>
            <a:spLocks noGrp="1" noChangeArrowheads="1"/>
          </p:cNvSpPr>
          <p:nvPr>
            <p:ph type="title"/>
          </p:nvPr>
        </p:nvSpPr>
        <p:spPr/>
        <p:txBody>
          <a:bodyPr/>
          <a:lstStyle/>
          <a:p>
            <a:pPr eaLnBrk="1" hangingPunct="1"/>
            <a:r>
              <a:rPr lang="en-US" altLang="en-US" dirty="0"/>
              <a:t>Processing Image Files: Pixel Rows</a:t>
            </a:r>
          </a:p>
        </p:txBody>
      </p:sp>
      <p:sp>
        <p:nvSpPr>
          <p:cNvPr id="174084" name="Rectangle 3"/>
          <p:cNvSpPr>
            <a:spLocks noChangeArrowheads="1"/>
          </p:cNvSpPr>
          <p:nvPr/>
        </p:nvSpPr>
        <p:spPr bwMode="auto">
          <a:xfrm>
            <a:off x="449263" y="942975"/>
            <a:ext cx="8245475" cy="310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algn="ctr" eaLnBrk="1" hangingPunct="1"/>
            <a:r>
              <a:rPr lang="en-US" altLang="en-US" sz="2400" b="0" dirty="0">
                <a:latin typeface="Arial" panose="020B0604020202020204" pitchFamily="34" charset="0"/>
              </a:rPr>
              <a:t>	The image itself is represented as a sequence</a:t>
            </a:r>
            <a:br>
              <a:rPr lang="en-US" altLang="en-US" sz="2400" b="0" dirty="0">
                <a:latin typeface="Arial" panose="020B0604020202020204" pitchFamily="34" charset="0"/>
              </a:rPr>
            </a:br>
            <a:r>
              <a:rPr lang="en-US" altLang="en-US" sz="2400" b="0" dirty="0">
                <a:latin typeface="Arial" panose="020B0604020202020204" pitchFamily="34" charset="0"/>
              </a:rPr>
              <a:t>of pixel rows (a scan line),</a:t>
            </a:r>
            <a:br>
              <a:rPr lang="en-US" altLang="en-US" sz="2400" b="0" dirty="0">
                <a:latin typeface="Arial" panose="020B0604020202020204" pitchFamily="34" charset="0"/>
              </a:rPr>
            </a:br>
            <a:r>
              <a:rPr lang="en-US" altLang="en-US" sz="2400" b="0" dirty="0">
                <a:latin typeface="Arial" panose="020B0604020202020204" pitchFamily="34" charset="0"/>
              </a:rPr>
              <a:t>starting with the bottom row in the image.</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Each pixel row contains a sequence of BGR bytes.</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The end of the row is padded with additional bytes so</a:t>
            </a:r>
          </a:p>
          <a:p>
            <a:pPr algn="ctr" eaLnBrk="1" hangingPunct="1"/>
            <a:r>
              <a:rPr lang="en-US" altLang="en-US" sz="2400" b="0" dirty="0">
                <a:latin typeface="Arial" panose="020B0604020202020204" pitchFamily="34" charset="0"/>
              </a:rPr>
              <a:t>that the number of bytes in the row is divisible by 4. </a:t>
            </a:r>
          </a:p>
        </p:txBody>
      </p:sp>
      <p:pic>
        <p:nvPicPr>
          <p:cNvPr id="4" name="Picture 3" descr="Diagram showing the BMP file header line as adjacent boxes, followed by 2 scan lines of Blue, Green, Red colors for each of many pixels."/>
          <p:cNvPicPr>
            <a:picLocks noChangeAspect="1"/>
          </p:cNvPicPr>
          <p:nvPr/>
        </p:nvPicPr>
        <p:blipFill>
          <a:blip r:embed="rId2"/>
          <a:stretch>
            <a:fillRect/>
          </a:stretch>
        </p:blipFill>
        <p:spPr>
          <a:xfrm>
            <a:off x="1771356" y="3917926"/>
            <a:ext cx="6381124" cy="240667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5107" name="Rectangle 2"/>
          <p:cNvSpPr>
            <a:spLocks noGrp="1" noChangeArrowheads="1"/>
          </p:cNvSpPr>
          <p:nvPr>
            <p:ph type="title"/>
          </p:nvPr>
        </p:nvSpPr>
        <p:spPr/>
        <p:txBody>
          <a:bodyPr/>
          <a:lstStyle/>
          <a:p>
            <a:pPr eaLnBrk="1" hangingPunct="1"/>
            <a:r>
              <a:rPr lang="en-US" altLang="en-US" dirty="0"/>
              <a:t>Processing Image Files: Scan Line Example</a:t>
            </a:r>
          </a:p>
        </p:txBody>
      </p:sp>
      <p:sp>
        <p:nvSpPr>
          <p:cNvPr id="1182723" name="Rectangle 3"/>
          <p:cNvSpPr>
            <a:spLocks noChangeArrowheads="1"/>
          </p:cNvSpPr>
          <p:nvPr/>
        </p:nvSpPr>
        <p:spPr bwMode="auto">
          <a:xfrm>
            <a:off x="463550" y="942975"/>
            <a:ext cx="82169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a:latin typeface="Arial" panose="020B0604020202020204" pitchFamily="34" charset="0"/>
            </a:endParaRPr>
          </a:p>
          <a:p>
            <a:pPr algn="ctr" eaLnBrk="1" hangingPunct="1"/>
            <a:r>
              <a:rPr lang="en-US" altLang="en-US" sz="2400" b="0">
                <a:latin typeface="Arial" panose="020B0604020202020204" pitchFamily="34" charset="0"/>
              </a:rPr>
              <a:t>      For example,</a:t>
            </a:r>
            <a:br>
              <a:rPr lang="en-US" altLang="en-US" sz="2400" b="0">
                <a:latin typeface="Arial" panose="020B0604020202020204" pitchFamily="34" charset="0"/>
              </a:rPr>
            </a:br>
            <a:r>
              <a:rPr lang="en-US" altLang="en-US" sz="2400" b="0">
                <a:latin typeface="Arial" panose="020B0604020202020204" pitchFamily="34" charset="0"/>
              </a:rPr>
              <a:t>if a row consisted of merely three pixels,</a:t>
            </a:r>
          </a:p>
          <a:p>
            <a:pPr algn="ctr" eaLnBrk="1" hangingPunct="1"/>
            <a:r>
              <a:rPr lang="en-US" altLang="en-US" sz="2400" b="0">
                <a:latin typeface="Arial" panose="020B0604020202020204" pitchFamily="34" charset="0"/>
              </a:rPr>
              <a:t>      one cyan, one red, one medium gray,</a:t>
            </a:r>
            <a:br>
              <a:rPr lang="en-US" altLang="en-US" sz="2400" b="0">
                <a:latin typeface="Arial" panose="020B0604020202020204" pitchFamily="34" charset="0"/>
              </a:rPr>
            </a:br>
            <a:r>
              <a:rPr lang="en-US" altLang="en-US" sz="2400" b="0">
                <a:latin typeface="Arial" panose="020B0604020202020204" pitchFamily="34" charset="0"/>
              </a:rPr>
              <a:t>there would three padding bytes.</a:t>
            </a:r>
          </a:p>
          <a:p>
            <a:pPr algn="ctr" eaLnBrk="1" hangingPunct="1"/>
            <a:endParaRPr lang="en-US" altLang="en-US" sz="1200" b="0">
              <a:latin typeface="Arial" panose="020B0604020202020204" pitchFamily="34" charset="0"/>
            </a:endParaRPr>
          </a:p>
          <a:p>
            <a:pPr algn="ctr" eaLnBrk="1" hangingPunct="1"/>
            <a:r>
              <a:rPr lang="en-US" altLang="en-US" sz="2400" b="0">
                <a:latin typeface="Arial" panose="020B0604020202020204" pitchFamily="34" charset="0"/>
              </a:rPr>
              <a:t>	The numbers would be:</a:t>
            </a:r>
          </a:p>
          <a:p>
            <a:pPr algn="ctr" eaLnBrk="1" hangingPunct="1"/>
            <a:endParaRPr lang="en-US" altLang="en-US" sz="1200" b="0">
              <a:latin typeface="Arial" panose="020B0604020202020204" pitchFamily="34" charset="0"/>
            </a:endParaRPr>
          </a:p>
          <a:p>
            <a:pPr algn="ctr" eaLnBrk="1" hangingPunct="1"/>
            <a:r>
              <a:rPr lang="en-US" altLang="en-US" sz="2400"/>
              <a:t>255 255 0  0 0 255  128 128 128  x y z  </a:t>
            </a:r>
          </a:p>
        </p:txBody>
      </p:sp>
      <p:pic>
        <p:nvPicPr>
          <p:cNvPr id="175109" name="Picture 5" descr="Diagram of a single scan line of 3 pixels as described above, followed by a padding of 3 bytes."/>
          <p:cNvPicPr>
            <a:picLocks noChangeAspect="1" noChangeArrowheads="1"/>
          </p:cNvPicPr>
          <p:nvPr/>
        </p:nvPicPr>
        <p:blipFill>
          <a:blip r:embed="rId2">
            <a:lum bright="-8000" contrast="28000"/>
            <a:extLst>
              <a:ext uri="{28A0092B-C50C-407E-A947-70E740481C1C}">
                <a14:useLocalDpi xmlns:a14="http://schemas.microsoft.com/office/drawing/2010/main" val="0"/>
              </a:ext>
            </a:extLst>
          </a:blip>
          <a:srcRect/>
          <a:stretch>
            <a:fillRect/>
          </a:stretch>
        </p:blipFill>
        <p:spPr bwMode="auto">
          <a:xfrm>
            <a:off x="3648075" y="3906838"/>
            <a:ext cx="27114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8179" name="Rectangle 2"/>
          <p:cNvSpPr>
            <a:spLocks noGrp="1" noChangeArrowheads="1"/>
          </p:cNvSpPr>
          <p:nvPr>
            <p:ph type="title"/>
          </p:nvPr>
        </p:nvSpPr>
        <p:spPr/>
        <p:txBody>
          <a:bodyPr/>
          <a:lstStyle/>
          <a:p>
            <a:pPr eaLnBrk="1" hangingPunct="1"/>
            <a:r>
              <a:rPr lang="en-US" altLang="en-US" dirty="0"/>
              <a:t>Processing Image Files: the Negative Task</a:t>
            </a:r>
          </a:p>
        </p:txBody>
      </p:sp>
      <p:sp>
        <p:nvSpPr>
          <p:cNvPr id="178180" name="Rectangle 3"/>
          <p:cNvSpPr>
            <a:spLocks noChangeArrowheads="1"/>
          </p:cNvSpPr>
          <p:nvPr/>
        </p:nvSpPr>
        <p:spPr bwMode="auto">
          <a:xfrm>
            <a:off x="449263" y="942975"/>
            <a:ext cx="82454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endParaRPr lang="en-US" altLang="en-US" sz="100" b="0" dirty="0">
              <a:latin typeface="Arial" panose="020B0604020202020204" pitchFamily="34" charset="0"/>
            </a:endParaRPr>
          </a:p>
          <a:p>
            <a:pPr algn="ctr" eaLnBrk="1" hangingPunct="1"/>
            <a:r>
              <a:rPr lang="en-US" altLang="en-US" sz="2400" b="0" dirty="0">
                <a:latin typeface="Arial" panose="020B0604020202020204" pitchFamily="34" charset="0"/>
              </a:rPr>
              <a:t>Now that you know all there is to know about BMP files</a:t>
            </a:r>
          </a:p>
          <a:p>
            <a:pPr algn="ctr" eaLnBrk="1" hangingPunct="1"/>
            <a:r>
              <a:rPr lang="en-US" altLang="en-US" sz="2400" b="0" dirty="0">
                <a:latin typeface="Arial" panose="020B0604020202020204" pitchFamily="34" charset="0"/>
              </a:rPr>
              <a:t>for 24-bit true color images, we’ll write code to create the</a:t>
            </a:r>
          </a:p>
          <a:p>
            <a:pPr algn="ctr" eaLnBrk="1" hangingPunct="1"/>
            <a:r>
              <a:rPr lang="en-US" altLang="en-US" sz="2400" b="0" dirty="0">
                <a:latin typeface="Arial" panose="020B0604020202020204" pitchFamily="34" charset="0"/>
              </a:rPr>
              <a:t>negative of an input image file. </a:t>
            </a:r>
          </a:p>
          <a:p>
            <a:pPr algn="ctr" eaLnBrk="1" hangingPunct="1"/>
            <a:endParaRPr lang="en-US" altLang="en-US" sz="2400" b="0" dirty="0">
              <a:latin typeface="Arial" panose="020B0604020202020204" pitchFamily="34" charset="0"/>
            </a:endParaRPr>
          </a:p>
          <a:p>
            <a:pPr algn="ctr" eaLnBrk="1" hangingPunct="1"/>
            <a:r>
              <a:rPr lang="en-US" altLang="en-US" sz="2400" b="0" dirty="0">
                <a:latin typeface="Arial" panose="020B0604020202020204" pitchFamily="34" charset="0"/>
              </a:rPr>
              <a:t>We create the negative of each pixel by subtracting the R, G, and B values from 255.</a:t>
            </a:r>
          </a:p>
          <a:p>
            <a:pPr algn="ctr" eaLnBrk="1" hangingPunct="1"/>
            <a:endParaRPr lang="en-US" altLang="en-US" sz="2400" b="0" dirty="0">
              <a:latin typeface="Arial" panose="020B0604020202020204" pitchFamily="34" charset="0"/>
            </a:endParaRPr>
          </a:p>
        </p:txBody>
      </p:sp>
      <p:pic>
        <p:nvPicPr>
          <p:cNvPr id="3" name="Picture 2"/>
          <p:cNvPicPr>
            <a:picLocks noChangeAspect="1"/>
          </p:cNvPicPr>
          <p:nvPr/>
        </p:nvPicPr>
        <p:blipFill rotWithShape="1">
          <a:blip r:embed="rId2"/>
          <a:srcRect b="4483"/>
          <a:stretch/>
        </p:blipFill>
        <p:spPr>
          <a:xfrm>
            <a:off x="2947987" y="3484441"/>
            <a:ext cx="3248025" cy="283857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0227" name="Rectangle 2"/>
          <p:cNvSpPr>
            <a:spLocks noGrp="1" noChangeArrowheads="1"/>
          </p:cNvSpPr>
          <p:nvPr>
            <p:ph type="title"/>
          </p:nvPr>
        </p:nvSpPr>
        <p:spPr>
          <a:xfrm>
            <a:off x="0" y="152400"/>
            <a:ext cx="9028113" cy="533400"/>
          </a:xfrm>
        </p:spPr>
        <p:txBody>
          <a:bodyPr/>
          <a:lstStyle/>
          <a:p>
            <a:pPr eaLnBrk="1" hangingPunct="1"/>
            <a:r>
              <a:rPr lang="en-US" altLang="en-US" dirty="0"/>
              <a:t>Program to Produce the Negative, Part 1</a:t>
            </a:r>
          </a:p>
        </p:txBody>
      </p:sp>
      <p:sp>
        <p:nvSpPr>
          <p:cNvPr id="180228" name="Rectangle 3"/>
          <p:cNvSpPr>
            <a:spLocks noChangeArrowheads="1"/>
          </p:cNvSpPr>
          <p:nvPr/>
        </p:nvSpPr>
        <p:spPr bwMode="auto">
          <a:xfrm>
            <a:off x="17463" y="942975"/>
            <a:ext cx="91440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a:t>// sec06/imagemod.cpp</a:t>
            </a:r>
          </a:p>
          <a:p>
            <a:pPr eaLnBrk="1" hangingPunct="1"/>
            <a:r>
              <a:rPr lang="en-US" altLang="en-US" dirty="0"/>
              <a:t>#include &lt;</a:t>
            </a:r>
            <a:r>
              <a:rPr lang="en-US" altLang="en-US" dirty="0" err="1"/>
              <a:t>iostream</a:t>
            </a:r>
            <a:r>
              <a:rPr lang="en-US" altLang="en-US" dirty="0"/>
              <a:t>&gt;</a:t>
            </a:r>
          </a:p>
          <a:p>
            <a:pPr eaLnBrk="1" hangingPunct="1"/>
            <a:r>
              <a:rPr lang="en-US" altLang="en-US" dirty="0"/>
              <a:t>#include &lt;</a:t>
            </a:r>
            <a:r>
              <a:rPr lang="en-US" altLang="en-US" dirty="0" err="1"/>
              <a:t>fstream</a:t>
            </a:r>
            <a:r>
              <a:rPr lang="en-US" altLang="en-US" dirty="0"/>
              <a:t>&gt;</a:t>
            </a:r>
          </a:p>
          <a:p>
            <a:pPr eaLnBrk="1" hangingPunct="1"/>
            <a:r>
              <a:rPr lang="en-US" altLang="en-US" dirty="0"/>
              <a:t>#include &lt;</a:t>
            </a:r>
            <a:r>
              <a:rPr lang="en-US" altLang="en-US" dirty="0" err="1"/>
              <a:t>cstdlib</a:t>
            </a:r>
            <a:r>
              <a:rPr lang="en-US" altLang="en-US" dirty="0"/>
              <a:t>&gt;</a:t>
            </a:r>
          </a:p>
          <a:p>
            <a:pPr eaLnBrk="1" hangingPunct="1"/>
            <a:r>
              <a:rPr lang="en-US" altLang="en-US" dirty="0"/>
              <a:t>using namespace </a:t>
            </a:r>
            <a:r>
              <a:rPr lang="en-US" altLang="en-US" dirty="0" err="1"/>
              <a:t>std</a:t>
            </a:r>
            <a:r>
              <a:rPr lang="en-US" altLang="en-US" dirty="0"/>
              <a:t>;</a:t>
            </a:r>
          </a:p>
          <a:p>
            <a:pPr eaLnBrk="1" hangingPunct="1"/>
            <a:r>
              <a:rPr lang="en-US" altLang="en-US" dirty="0"/>
              <a:t>/**</a:t>
            </a:r>
          </a:p>
          <a:p>
            <a:pPr eaLnBrk="1" hangingPunct="1"/>
            <a:r>
              <a:rPr lang="en-US" altLang="en-US" dirty="0"/>
              <a:t> Processes a pixel by forming the negative.</a:t>
            </a:r>
          </a:p>
          <a:p>
            <a:pPr eaLnBrk="1" hangingPunct="1"/>
            <a:r>
              <a:rPr lang="en-US" altLang="en-US" dirty="0"/>
              <a:t> @</a:t>
            </a:r>
            <a:r>
              <a:rPr lang="en-US" altLang="en-US" dirty="0" err="1"/>
              <a:t>param</a:t>
            </a:r>
            <a:r>
              <a:rPr lang="en-US" altLang="en-US" dirty="0"/>
              <a:t> blue the blue value of the pixel</a:t>
            </a:r>
          </a:p>
          <a:p>
            <a:pPr eaLnBrk="1" hangingPunct="1"/>
            <a:r>
              <a:rPr lang="en-US" altLang="en-US" dirty="0"/>
              <a:t> @</a:t>
            </a:r>
            <a:r>
              <a:rPr lang="en-US" altLang="en-US" dirty="0" err="1"/>
              <a:t>param</a:t>
            </a:r>
            <a:r>
              <a:rPr lang="en-US" altLang="en-US" dirty="0"/>
              <a:t> green the green value of the pixel</a:t>
            </a:r>
          </a:p>
          <a:p>
            <a:pPr eaLnBrk="1" hangingPunct="1"/>
            <a:r>
              <a:rPr lang="en-US" altLang="en-US" dirty="0"/>
              <a:t> @</a:t>
            </a:r>
            <a:r>
              <a:rPr lang="en-US" altLang="en-US" dirty="0" err="1"/>
              <a:t>param</a:t>
            </a:r>
            <a:r>
              <a:rPr lang="en-US" altLang="en-US" dirty="0"/>
              <a:t> red the red value of the pixel</a:t>
            </a:r>
          </a:p>
          <a:p>
            <a:pPr eaLnBrk="1" hangingPunct="1"/>
            <a:r>
              <a:rPr lang="en-US" altLang="en-US" dirty="0"/>
              <a:t>*/</a:t>
            </a:r>
          </a:p>
          <a:p>
            <a:pPr eaLnBrk="1" hangingPunct="1"/>
            <a:r>
              <a:rPr lang="en-US" altLang="en-US" dirty="0"/>
              <a:t>void process(</a:t>
            </a:r>
            <a:r>
              <a:rPr lang="en-US" altLang="en-US" dirty="0" err="1"/>
              <a:t>int</a:t>
            </a:r>
            <a:r>
              <a:rPr lang="en-US" altLang="en-US" dirty="0"/>
              <a:t>&amp; blue, </a:t>
            </a:r>
            <a:r>
              <a:rPr lang="en-US" altLang="en-US" dirty="0" err="1"/>
              <a:t>int</a:t>
            </a:r>
            <a:r>
              <a:rPr lang="en-US" altLang="en-US" dirty="0"/>
              <a:t>&amp; green, </a:t>
            </a:r>
            <a:r>
              <a:rPr lang="en-US" altLang="en-US" dirty="0" err="1"/>
              <a:t>int</a:t>
            </a:r>
            <a:r>
              <a:rPr lang="en-US" altLang="en-US" dirty="0"/>
              <a:t>&amp; red)</a:t>
            </a:r>
          </a:p>
          <a:p>
            <a:pPr eaLnBrk="1" hangingPunct="1"/>
            <a:r>
              <a:rPr lang="en-US" altLang="en-US" dirty="0"/>
              <a:t>{</a:t>
            </a:r>
          </a:p>
          <a:p>
            <a:pPr eaLnBrk="1" hangingPunct="1"/>
            <a:r>
              <a:rPr lang="en-US" altLang="en-US" dirty="0"/>
              <a:t>   blue = 255 - blue;</a:t>
            </a:r>
          </a:p>
          <a:p>
            <a:pPr eaLnBrk="1" hangingPunct="1"/>
            <a:r>
              <a:rPr lang="en-US" altLang="en-US" dirty="0"/>
              <a:t>   green = 255 - green;</a:t>
            </a:r>
          </a:p>
          <a:p>
            <a:pPr eaLnBrk="1" hangingPunct="1"/>
            <a:r>
              <a:rPr lang="en-US" altLang="en-US" dirty="0"/>
              <a:t>   red = 255 - red;</a:t>
            </a:r>
          </a:p>
          <a:p>
            <a:pPr eaLnBrk="1" hangingPunct="1"/>
            <a:r>
              <a:rPr lang="en-US" alt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1251" name="Rectangle 2"/>
          <p:cNvSpPr>
            <a:spLocks noGrp="1" noChangeArrowheads="1"/>
          </p:cNvSpPr>
          <p:nvPr>
            <p:ph type="title"/>
          </p:nvPr>
        </p:nvSpPr>
        <p:spPr>
          <a:xfrm>
            <a:off x="0" y="152400"/>
            <a:ext cx="9028113" cy="533400"/>
          </a:xfrm>
        </p:spPr>
        <p:txBody>
          <a:bodyPr/>
          <a:lstStyle/>
          <a:p>
            <a:pPr eaLnBrk="1" hangingPunct="1"/>
            <a:r>
              <a:rPr lang="en-US" altLang="en-US" dirty="0"/>
              <a:t>Program to Produce the Negative, Part 2</a:t>
            </a:r>
          </a:p>
        </p:txBody>
      </p:sp>
      <p:sp>
        <p:nvSpPr>
          <p:cNvPr id="181252" name="Rectangle 4"/>
          <p:cNvSpPr>
            <a:spLocks noChangeArrowheads="1"/>
          </p:cNvSpPr>
          <p:nvPr/>
        </p:nvSpPr>
        <p:spPr bwMode="auto">
          <a:xfrm>
            <a:off x="17463" y="949325"/>
            <a:ext cx="91440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a:t>/**</a:t>
            </a:r>
          </a:p>
          <a:p>
            <a:pPr eaLnBrk="1" hangingPunct="1"/>
            <a:r>
              <a:rPr lang="en-US" altLang="en-US"/>
              <a:t> Gets an integer from a binary stream.</a:t>
            </a:r>
          </a:p>
          <a:p>
            <a:pPr eaLnBrk="1" hangingPunct="1"/>
            <a:r>
              <a:rPr lang="en-US" altLang="en-US"/>
              <a:t> @param stream the stream</a:t>
            </a:r>
          </a:p>
          <a:p>
            <a:pPr eaLnBrk="1" hangingPunct="1"/>
            <a:r>
              <a:rPr lang="en-US" altLang="en-US"/>
              <a:t> @param offset the offset at which to read the integer</a:t>
            </a:r>
          </a:p>
          <a:p>
            <a:pPr eaLnBrk="1" hangingPunct="1"/>
            <a:r>
              <a:rPr lang="en-US" altLang="en-US"/>
              <a:t> @return the integer starting at the given offset</a:t>
            </a:r>
          </a:p>
          <a:p>
            <a:pPr eaLnBrk="1" hangingPunct="1"/>
            <a:r>
              <a:rPr lang="en-US" altLang="en-US"/>
              <a:t>*/</a:t>
            </a:r>
          </a:p>
          <a:p>
            <a:pPr eaLnBrk="1" hangingPunct="1"/>
            <a:r>
              <a:rPr lang="en-US" altLang="en-US"/>
              <a:t>int get_int(fstream&amp; stream, int offset)</a:t>
            </a:r>
          </a:p>
          <a:p>
            <a:pPr eaLnBrk="1" hangingPunct="1"/>
            <a:r>
              <a:rPr lang="en-US" altLang="en-US"/>
              <a:t>{</a:t>
            </a:r>
          </a:p>
          <a:p>
            <a:pPr eaLnBrk="1" hangingPunct="1"/>
            <a:r>
              <a:rPr lang="en-US" altLang="en-US"/>
              <a:t>   stream.seekg(offset);</a:t>
            </a:r>
          </a:p>
          <a:p>
            <a:pPr eaLnBrk="1" hangingPunct="1"/>
            <a:r>
              <a:rPr lang="en-US" altLang="en-US"/>
              <a:t>   int result = 0;</a:t>
            </a:r>
          </a:p>
          <a:p>
            <a:pPr eaLnBrk="1" hangingPunct="1"/>
            <a:r>
              <a:rPr lang="en-US" altLang="en-US"/>
              <a:t>   int base = 1;</a:t>
            </a:r>
          </a:p>
          <a:p>
            <a:pPr eaLnBrk="1" hangingPunct="1"/>
            <a:r>
              <a:rPr lang="en-US" altLang="en-US"/>
              <a:t>   for (int i = 0; i &lt; 4; i++)</a:t>
            </a:r>
          </a:p>
          <a:p>
            <a:pPr eaLnBrk="1" hangingPunct="1"/>
            <a:r>
              <a:rPr lang="en-US" altLang="en-US"/>
              <a:t>   {</a:t>
            </a:r>
          </a:p>
          <a:p>
            <a:pPr eaLnBrk="1" hangingPunct="1"/>
            <a:r>
              <a:rPr lang="en-US" altLang="en-US"/>
              <a:t>      result = result + stream.get() * base;</a:t>
            </a:r>
          </a:p>
          <a:p>
            <a:pPr eaLnBrk="1" hangingPunct="1"/>
            <a:r>
              <a:rPr lang="en-US" altLang="en-US"/>
              <a:t>      base = base * 256;</a:t>
            </a:r>
          </a:p>
          <a:p>
            <a:pPr eaLnBrk="1" hangingPunct="1"/>
            <a:r>
              <a:rPr lang="en-US" altLang="en-US"/>
              <a:t>   }</a:t>
            </a:r>
          </a:p>
          <a:p>
            <a:pPr eaLnBrk="1" hangingPunct="1"/>
            <a:r>
              <a:rPr lang="en-US" altLang="en-US"/>
              <a:t>   return result;</a:t>
            </a:r>
          </a:p>
          <a:p>
            <a:pPr eaLnBrk="1" hangingPunct="1"/>
            <a:r>
              <a:rPr lang="en-US" altLang="en-US"/>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2275" name="Rectangle 2"/>
          <p:cNvSpPr>
            <a:spLocks noGrp="1" noChangeArrowheads="1"/>
          </p:cNvSpPr>
          <p:nvPr>
            <p:ph type="title"/>
          </p:nvPr>
        </p:nvSpPr>
        <p:spPr>
          <a:xfrm>
            <a:off x="0" y="152400"/>
            <a:ext cx="9028113" cy="533400"/>
          </a:xfrm>
        </p:spPr>
        <p:txBody>
          <a:bodyPr/>
          <a:lstStyle/>
          <a:p>
            <a:pPr eaLnBrk="1" hangingPunct="1"/>
            <a:r>
              <a:rPr lang="en-US" altLang="en-US" dirty="0"/>
              <a:t>Program to Produce the Negative, Part 3</a:t>
            </a:r>
          </a:p>
        </p:txBody>
      </p:sp>
      <p:sp>
        <p:nvSpPr>
          <p:cNvPr id="182276" name="Rectangle 3"/>
          <p:cNvSpPr>
            <a:spLocks noChangeArrowheads="1"/>
          </p:cNvSpPr>
          <p:nvPr/>
        </p:nvSpPr>
        <p:spPr bwMode="auto">
          <a:xfrm>
            <a:off x="17463" y="949325"/>
            <a:ext cx="912653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a:t>int main()</a:t>
            </a:r>
          </a:p>
          <a:p>
            <a:pPr eaLnBrk="1" hangingPunct="1"/>
            <a:r>
              <a:rPr lang="en-US" altLang="en-US"/>
              <a:t>{</a:t>
            </a:r>
          </a:p>
          <a:p>
            <a:pPr eaLnBrk="1" hangingPunct="1"/>
            <a:r>
              <a:rPr lang="en-US" altLang="en-US"/>
              <a:t>   cout &lt;&lt; "Please enter the file name: ";</a:t>
            </a:r>
          </a:p>
          <a:p>
            <a:pPr eaLnBrk="1" hangingPunct="1"/>
            <a:r>
              <a:rPr lang="en-US" altLang="en-US"/>
              <a:t>   string filename;</a:t>
            </a:r>
          </a:p>
          <a:p>
            <a:pPr eaLnBrk="1" hangingPunct="1"/>
            <a:r>
              <a:rPr lang="en-US" altLang="en-US"/>
              <a:t>   cin &gt;&gt; filename;</a:t>
            </a:r>
          </a:p>
          <a:p>
            <a:pPr eaLnBrk="1" hangingPunct="1"/>
            <a:r>
              <a:rPr lang="en-US" altLang="en-US"/>
              <a:t>   fstream stream;</a:t>
            </a:r>
          </a:p>
          <a:p>
            <a:pPr eaLnBrk="1" hangingPunct="1"/>
            <a:endParaRPr lang="en-US" altLang="en-US"/>
          </a:p>
          <a:p>
            <a:pPr eaLnBrk="1" hangingPunct="1"/>
            <a:r>
              <a:rPr lang="en-US" altLang="en-US"/>
              <a:t>   // Open as a binary file</a:t>
            </a:r>
          </a:p>
          <a:p>
            <a:pPr eaLnBrk="1" hangingPunct="1"/>
            <a:r>
              <a:rPr lang="en-US" altLang="en-US"/>
              <a:t>   stream.open(filename.c_str(),</a:t>
            </a:r>
          </a:p>
          <a:p>
            <a:pPr eaLnBrk="1" hangingPunct="1"/>
            <a:r>
              <a:rPr lang="en-US" altLang="en-US"/>
              <a:t>      ios::in|ios::out|ios::binary);</a:t>
            </a:r>
          </a:p>
          <a:p>
            <a:pPr eaLnBrk="1" hangingPunct="1"/>
            <a:endParaRPr lang="en-US" altLang="en-US"/>
          </a:p>
          <a:p>
            <a:pPr eaLnBrk="1" hangingPunct="1"/>
            <a:r>
              <a:rPr lang="en-US" altLang="en-US"/>
              <a:t>   // Get the image dimensions</a:t>
            </a:r>
          </a:p>
          <a:p>
            <a:pPr eaLnBrk="1" hangingPunct="1"/>
            <a:r>
              <a:rPr lang="en-US" altLang="en-US"/>
              <a:t>   int file_size = get_int(stream, 2);</a:t>
            </a:r>
          </a:p>
          <a:p>
            <a:pPr eaLnBrk="1" hangingPunct="1"/>
            <a:r>
              <a:rPr lang="en-US" altLang="en-US"/>
              <a:t>   int start = get_int(stream, 10);</a:t>
            </a:r>
          </a:p>
          <a:p>
            <a:pPr eaLnBrk="1" hangingPunct="1"/>
            <a:r>
              <a:rPr lang="en-US" altLang="en-US"/>
              <a:t>   int width = get_int(stream, 18);</a:t>
            </a:r>
          </a:p>
          <a:p>
            <a:pPr eaLnBrk="1" hangingPunct="1"/>
            <a:r>
              <a:rPr lang="en-US" altLang="en-US"/>
              <a:t>   int height = get_int(stream, 22);</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3299" name="Rectangle 2"/>
          <p:cNvSpPr>
            <a:spLocks noGrp="1" noChangeArrowheads="1"/>
          </p:cNvSpPr>
          <p:nvPr>
            <p:ph type="title"/>
          </p:nvPr>
        </p:nvSpPr>
        <p:spPr>
          <a:xfrm>
            <a:off x="0" y="152400"/>
            <a:ext cx="9028113" cy="533400"/>
          </a:xfrm>
        </p:spPr>
        <p:txBody>
          <a:bodyPr/>
          <a:lstStyle/>
          <a:p>
            <a:pPr eaLnBrk="1" hangingPunct="1"/>
            <a:r>
              <a:rPr lang="en-US" altLang="en-US" dirty="0"/>
              <a:t>Program to Produce the Negative, Part 4</a:t>
            </a:r>
          </a:p>
        </p:txBody>
      </p:sp>
      <p:sp>
        <p:nvSpPr>
          <p:cNvPr id="183300" name="Rectangle 3"/>
          <p:cNvSpPr>
            <a:spLocks noChangeArrowheads="1"/>
          </p:cNvSpPr>
          <p:nvPr/>
        </p:nvSpPr>
        <p:spPr bwMode="auto">
          <a:xfrm>
            <a:off x="17463" y="1576388"/>
            <a:ext cx="91265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a:t>   // Scan lines must occupy multiples of four bytes</a:t>
            </a:r>
          </a:p>
          <a:p>
            <a:pPr eaLnBrk="1" hangingPunct="1"/>
            <a:r>
              <a:rPr lang="en-US" altLang="en-US"/>
              <a:t>   int scanline_size = width * 3;</a:t>
            </a:r>
          </a:p>
          <a:p>
            <a:pPr eaLnBrk="1" hangingPunct="1"/>
            <a:r>
              <a:rPr lang="en-US" altLang="en-US"/>
              <a:t>   int padding = 0;</a:t>
            </a:r>
          </a:p>
          <a:p>
            <a:pPr eaLnBrk="1" hangingPunct="1"/>
            <a:r>
              <a:rPr lang="en-US" altLang="en-US"/>
              <a:t>   if (scanline_size % 4 != 0)</a:t>
            </a:r>
          </a:p>
          <a:p>
            <a:pPr eaLnBrk="1" hangingPunct="1"/>
            <a:r>
              <a:rPr lang="en-US" altLang="en-US"/>
              <a:t>   {</a:t>
            </a:r>
          </a:p>
          <a:p>
            <a:pPr eaLnBrk="1" hangingPunct="1"/>
            <a:r>
              <a:rPr lang="en-US" altLang="en-US"/>
              <a:t>      padding = 4 - scanline_size % 4;</a:t>
            </a:r>
          </a:p>
          <a:p>
            <a:pPr eaLnBrk="1" hangingPunct="1"/>
            <a:r>
              <a:rPr lang="en-US" altLang="en-US"/>
              <a:t>   }</a:t>
            </a:r>
          </a:p>
          <a:p>
            <a:pPr eaLnBrk="1" hangingPunct="1"/>
            <a:r>
              <a:rPr lang="en-US" altLang="en-US"/>
              <a:t>   if (file_size != start +</a:t>
            </a:r>
          </a:p>
          <a:p>
            <a:pPr eaLnBrk="1" hangingPunct="1"/>
            <a:r>
              <a:rPr lang="en-US" altLang="en-US"/>
              <a:t>      (scanline_size + padding) * height)</a:t>
            </a:r>
          </a:p>
          <a:p>
            <a:pPr eaLnBrk="1" hangingPunct="1"/>
            <a:r>
              <a:rPr lang="en-US" altLang="en-US"/>
              <a:t>   {</a:t>
            </a:r>
          </a:p>
          <a:p>
            <a:pPr eaLnBrk="1" hangingPunct="1"/>
            <a:r>
              <a:rPr lang="en-US" altLang="en-US"/>
              <a:t>      cout &lt;&lt; "Not a 24-bit true color image file.“</a:t>
            </a:r>
          </a:p>
          <a:p>
            <a:pPr eaLnBrk="1" hangingPunct="1"/>
            <a:r>
              <a:rPr lang="en-US" altLang="en-US"/>
              <a:t>         &lt;&lt; endl;</a:t>
            </a:r>
          </a:p>
          <a:p>
            <a:pPr eaLnBrk="1" hangingPunct="1"/>
            <a:r>
              <a:rPr lang="en-US" altLang="en-US"/>
              <a:t>      return 1;</a:t>
            </a:r>
          </a:p>
          <a:p>
            <a:pPr eaLnBrk="1" hangingPunct="1"/>
            <a:r>
              <a:rPr lang="en-US" altLang="en-US"/>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4323" name="Rectangle 2"/>
          <p:cNvSpPr>
            <a:spLocks noGrp="1" noChangeArrowheads="1"/>
          </p:cNvSpPr>
          <p:nvPr>
            <p:ph type="title"/>
          </p:nvPr>
        </p:nvSpPr>
        <p:spPr>
          <a:xfrm>
            <a:off x="0" y="152400"/>
            <a:ext cx="9028113" cy="533400"/>
          </a:xfrm>
        </p:spPr>
        <p:txBody>
          <a:bodyPr/>
          <a:lstStyle/>
          <a:p>
            <a:pPr eaLnBrk="1" hangingPunct="1"/>
            <a:r>
              <a:rPr lang="en-US" altLang="en-US" dirty="0"/>
              <a:t>Program to Produce the Negative, Part 5</a:t>
            </a:r>
          </a:p>
        </p:txBody>
      </p:sp>
      <p:sp>
        <p:nvSpPr>
          <p:cNvPr id="184324" name="Rectangle 3"/>
          <p:cNvSpPr>
            <a:spLocks noChangeArrowheads="1"/>
          </p:cNvSpPr>
          <p:nvPr/>
        </p:nvSpPr>
        <p:spPr bwMode="auto">
          <a:xfrm>
            <a:off x="17463" y="1130300"/>
            <a:ext cx="912653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a:t>   // Go to the start of the pixels</a:t>
            </a:r>
          </a:p>
          <a:p>
            <a:pPr eaLnBrk="1" hangingPunct="1"/>
            <a:r>
              <a:rPr lang="en-US" altLang="en-US"/>
              <a:t>   stream.seekg(start);</a:t>
            </a:r>
          </a:p>
          <a:p>
            <a:pPr eaLnBrk="1" hangingPunct="1"/>
            <a:endParaRPr lang="en-US" altLang="en-US"/>
          </a:p>
          <a:p>
            <a:pPr eaLnBrk="1" hangingPunct="1"/>
            <a:r>
              <a:rPr lang="en-US" altLang="en-US"/>
              <a:t>   // For each scan line</a:t>
            </a:r>
          </a:p>
          <a:p>
            <a:pPr eaLnBrk="1" hangingPunct="1"/>
            <a:r>
              <a:rPr lang="en-US" altLang="en-US"/>
              <a:t>   for (int i = 0; i &lt; height; i++)</a:t>
            </a:r>
          </a:p>
          <a:p>
            <a:pPr eaLnBrk="1" hangingPunct="1"/>
            <a:r>
              <a:rPr lang="en-US" altLang="en-US"/>
              <a:t>   {</a:t>
            </a:r>
          </a:p>
          <a:p>
            <a:pPr eaLnBrk="1" hangingPunct="1"/>
            <a:r>
              <a:rPr lang="en-US" altLang="en-US"/>
              <a:t>      // For each pixel</a:t>
            </a:r>
          </a:p>
          <a:p>
            <a:pPr eaLnBrk="1" hangingPunct="1"/>
            <a:r>
              <a:rPr lang="en-US" altLang="en-US"/>
              <a:t>      for (int j = 0; j &lt; width; j++)</a:t>
            </a:r>
          </a:p>
          <a:p>
            <a:pPr eaLnBrk="1" hangingPunct="1"/>
            <a:r>
              <a:rPr lang="en-US" altLang="en-US"/>
              <a:t>      {</a:t>
            </a:r>
          </a:p>
          <a:p>
            <a:pPr eaLnBrk="1" hangingPunct="1"/>
            <a:r>
              <a:rPr lang="en-US" altLang="en-US"/>
              <a:t>         // Go to the start of the pixel</a:t>
            </a:r>
          </a:p>
          <a:p>
            <a:pPr eaLnBrk="1" hangingPunct="1"/>
            <a:r>
              <a:rPr lang="en-US" altLang="en-US"/>
              <a:t>         int pos = stream.tellg();</a:t>
            </a:r>
          </a:p>
          <a:p>
            <a:pPr eaLnBrk="1" hangingPunct="1"/>
            <a:r>
              <a:rPr lang="en-US" altLang="en-US"/>
              <a:t>         </a:t>
            </a:r>
          </a:p>
          <a:p>
            <a:pPr eaLnBrk="1" hangingPunct="1"/>
            <a:r>
              <a:rPr lang="en-US" altLang="en-US"/>
              <a:t>         // Read the pixel</a:t>
            </a:r>
          </a:p>
          <a:p>
            <a:pPr eaLnBrk="1" hangingPunct="1"/>
            <a:r>
              <a:rPr lang="en-US" altLang="en-US"/>
              <a:t>         int blue = stream.get();</a:t>
            </a:r>
          </a:p>
          <a:p>
            <a:pPr eaLnBrk="1" hangingPunct="1"/>
            <a:r>
              <a:rPr lang="en-US" altLang="en-US"/>
              <a:t>         int green = stream.get();</a:t>
            </a:r>
          </a:p>
          <a:p>
            <a:pPr eaLnBrk="1" hangingPunct="1"/>
            <a:r>
              <a:rPr lang="en-US" altLang="en-US"/>
              <a:t>         int red = stream.get();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5347" name="Rectangle 2"/>
          <p:cNvSpPr>
            <a:spLocks noGrp="1" noChangeArrowheads="1"/>
          </p:cNvSpPr>
          <p:nvPr>
            <p:ph type="title"/>
          </p:nvPr>
        </p:nvSpPr>
        <p:spPr>
          <a:xfrm>
            <a:off x="0" y="152400"/>
            <a:ext cx="9028113" cy="533400"/>
          </a:xfrm>
        </p:spPr>
        <p:txBody>
          <a:bodyPr/>
          <a:lstStyle/>
          <a:p>
            <a:pPr eaLnBrk="1" hangingPunct="1"/>
            <a:r>
              <a:rPr lang="en-US" altLang="en-US" dirty="0"/>
              <a:t>Program to Produce the Negative, Part 6</a:t>
            </a:r>
          </a:p>
        </p:txBody>
      </p:sp>
      <p:sp>
        <p:nvSpPr>
          <p:cNvPr id="185348" name="Rectangle 3"/>
          <p:cNvSpPr>
            <a:spLocks noChangeArrowheads="1"/>
          </p:cNvSpPr>
          <p:nvPr/>
        </p:nvSpPr>
        <p:spPr bwMode="auto">
          <a:xfrm>
            <a:off x="17463" y="1165225"/>
            <a:ext cx="9126537"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a:t>         // Process the pixel</a:t>
            </a:r>
          </a:p>
          <a:p>
            <a:pPr eaLnBrk="1" hangingPunct="1"/>
            <a:r>
              <a:rPr lang="en-US" altLang="en-US"/>
              <a:t>         process(blue, green, red);</a:t>
            </a:r>
          </a:p>
          <a:p>
            <a:pPr eaLnBrk="1" hangingPunct="1"/>
            <a:endParaRPr lang="en-US" altLang="en-US"/>
          </a:p>
          <a:p>
            <a:pPr eaLnBrk="1" hangingPunct="1"/>
            <a:r>
              <a:rPr lang="en-US" altLang="en-US"/>
              <a:t>         // Go back to the start of the pixel</a:t>
            </a:r>
          </a:p>
          <a:p>
            <a:pPr eaLnBrk="1" hangingPunct="1"/>
            <a:r>
              <a:rPr lang="en-US" altLang="en-US"/>
              <a:t>         stream.seekp(pos);</a:t>
            </a:r>
          </a:p>
          <a:p>
            <a:pPr eaLnBrk="1" hangingPunct="1"/>
            <a:endParaRPr lang="en-US" altLang="en-US"/>
          </a:p>
          <a:p>
            <a:pPr eaLnBrk="1" hangingPunct="1"/>
            <a:r>
              <a:rPr lang="en-US" altLang="en-US"/>
              <a:t>         // Write the pixel</a:t>
            </a:r>
          </a:p>
          <a:p>
            <a:pPr eaLnBrk="1" hangingPunct="1"/>
            <a:r>
              <a:rPr lang="en-US" altLang="en-US"/>
              <a:t>         stream.put(blue);</a:t>
            </a:r>
          </a:p>
          <a:p>
            <a:pPr eaLnBrk="1" hangingPunct="1"/>
            <a:r>
              <a:rPr lang="en-US" altLang="en-US"/>
              <a:t>         stream.put(green);</a:t>
            </a:r>
          </a:p>
          <a:p>
            <a:pPr eaLnBrk="1" hangingPunct="1"/>
            <a:r>
              <a:rPr lang="en-US" altLang="en-US"/>
              <a:t>         stream.put(red);</a:t>
            </a:r>
          </a:p>
          <a:p>
            <a:pPr eaLnBrk="1" hangingPunct="1"/>
            <a:r>
              <a:rPr lang="en-US" altLang="en-US"/>
              <a:t>      }</a:t>
            </a:r>
          </a:p>
          <a:p>
            <a:pPr eaLnBrk="1" hangingPunct="1"/>
            <a:endParaRPr lang="en-US" altLang="en-US"/>
          </a:p>
          <a:p>
            <a:pPr eaLnBrk="1" hangingPunct="1"/>
            <a:r>
              <a:rPr lang="en-US" altLang="en-US"/>
              <a:t>      // Skip the padding</a:t>
            </a:r>
          </a:p>
          <a:p>
            <a:pPr eaLnBrk="1" hangingPunct="1"/>
            <a:r>
              <a:rPr lang="en-US" altLang="en-US"/>
              <a:t>      stream.seekg(padding, ios::cur);</a:t>
            </a:r>
          </a:p>
          <a:p>
            <a:pPr eaLnBrk="1" hangingPunct="1"/>
            <a:r>
              <a:rPr lang="en-US" altLang="en-US"/>
              <a:t>   }</a:t>
            </a:r>
          </a:p>
          <a:p>
            <a:pPr eaLnBrk="1" hangingPunct="1"/>
            <a:r>
              <a:rPr lang="en-US" altLang="en-US"/>
              <a:t>   return 0;</a:t>
            </a:r>
          </a:p>
          <a:p>
            <a:pPr eaLnBrk="1" hangingPunct="1"/>
            <a:r>
              <a:rPr lang="en-US" altLang="en-US"/>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Negative Image Code</a:t>
            </a:r>
          </a:p>
        </p:txBody>
      </p:sp>
      <p:sp>
        <p:nvSpPr>
          <p:cNvPr id="3" name="Content Placeholder 2"/>
          <p:cNvSpPr>
            <a:spLocks noGrp="1"/>
          </p:cNvSpPr>
          <p:nvPr>
            <p:ph idx="1"/>
          </p:nvPr>
        </p:nvSpPr>
        <p:spPr/>
        <p:txBody>
          <a:bodyPr/>
          <a:lstStyle/>
          <a:p>
            <a:pPr marL="0" indent="0">
              <a:buNone/>
            </a:pPr>
            <a:r>
              <a:rPr lang="en-US" dirty="0"/>
              <a:t>1. Modify the imagemod.cpp program to turn the green values of each pixel to red, the blue values to green, and the red values to blue for a psychedelic effect.</a:t>
            </a:r>
          </a:p>
          <a:p>
            <a:endParaRPr lang="en-US" dirty="0"/>
          </a:p>
          <a:p>
            <a:r>
              <a:rPr lang="en-US" dirty="0"/>
              <a:t>Hint: you only need to change one function!</a:t>
            </a:r>
          </a:p>
          <a:p>
            <a:endParaRPr lang="en-US" dirty="0"/>
          </a:p>
          <a:p>
            <a:pPr marL="0" indent="0">
              <a:buNone/>
            </a:pPr>
            <a:r>
              <a:rPr lang="en-US" dirty="0"/>
              <a:t>2. If a BMP file stores a 100 × 100 pixel image, with the image data starting at offset 64, what is the total file size?</a:t>
            </a:r>
          </a:p>
          <a:p>
            <a:pPr lvl="2"/>
            <a:r>
              <a:rPr lang="en-US" dirty="0"/>
              <a:t>10,000 bytes</a:t>
            </a:r>
          </a:p>
          <a:p>
            <a:pPr lvl="2"/>
            <a:r>
              <a:rPr lang="en-US" dirty="0"/>
              <a:t>30,000 bytes</a:t>
            </a:r>
          </a:p>
          <a:p>
            <a:pPr lvl="2"/>
            <a:r>
              <a:rPr lang="en-US" dirty="0"/>
              <a:t>30,064 bytes</a:t>
            </a:r>
          </a:p>
          <a:p>
            <a:pPr lvl="2"/>
            <a:r>
              <a:rPr lang="en-US" dirty="0"/>
              <a:t>40,000 bytes</a:t>
            </a:r>
          </a:p>
          <a:p>
            <a:pPr marL="0" indent="0">
              <a:buNone/>
            </a:pPr>
            <a:r>
              <a:rPr lang="en-US" dirty="0"/>
              <a:t>Answer: </a:t>
            </a:r>
            <a:r>
              <a:rPr lang="en-US" sz="600" dirty="0"/>
              <a:t>30,064 bytes. We need 3 × 100 bytes for each scan line. There is no padding because this number is divisible by 4. The total size = 3 × 100 × 100 + 64 = 30,064 bytes.</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28013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17858" name="Rectangle 2"/>
          <p:cNvSpPr>
            <a:spLocks noGrp="1" noChangeArrowheads="1"/>
          </p:cNvSpPr>
          <p:nvPr>
            <p:ph type="body" idx="1"/>
          </p:nvPr>
        </p:nvSpPr>
        <p:spPr>
          <a:xfrm>
            <a:off x="384312" y="815975"/>
            <a:ext cx="8759687" cy="5010150"/>
          </a:xfrm>
        </p:spPr>
        <p:txBody>
          <a:bodyPr/>
          <a:lstStyle/>
          <a:p>
            <a:pPr eaLnBrk="1" hangingPunct="1">
              <a:buFontTx/>
              <a:buNone/>
            </a:pPr>
            <a:r>
              <a:rPr lang="en-US" altLang="en-US" sz="2000" b="1" dirty="0" err="1">
                <a:latin typeface="Courier New" panose="02070309020205020404" pitchFamily="49" charset="0"/>
              </a:rPr>
              <a:t>ifstream</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in_file</a:t>
            </a:r>
            <a:r>
              <a:rPr lang="en-US" altLang="en-US" sz="2000" b="1" dirty="0">
                <a:latin typeface="Courier New" panose="02070309020205020404" pitchFamily="49" charset="0"/>
              </a:rPr>
              <a:t>;</a:t>
            </a:r>
          </a:p>
          <a:p>
            <a:pPr eaLnBrk="1" hangingPunct="1">
              <a:buFontTx/>
              <a:buNone/>
            </a:pPr>
            <a:r>
              <a:rPr lang="en-US" altLang="en-US" sz="2000" b="1" dirty="0" err="1">
                <a:latin typeface="Courier New" panose="02070309020205020404" pitchFamily="49" charset="0"/>
              </a:rPr>
              <a:t>in_file.open</a:t>
            </a:r>
            <a:r>
              <a:rPr lang="en-US" altLang="en-US" sz="2000" b="1" dirty="0">
                <a:latin typeface="Courier New" panose="02070309020205020404" pitchFamily="49" charset="0"/>
              </a:rPr>
              <a:t>("input.txt"); //filename is input.dat</a:t>
            </a:r>
          </a:p>
          <a:p>
            <a:pPr eaLnBrk="1" hangingPunct="1">
              <a:buFontTx/>
              <a:buNone/>
            </a:pPr>
            <a:endParaRPr lang="en-US" altLang="en-US" sz="2000" b="1" dirty="0">
              <a:latin typeface="Courier New" panose="02070309020205020404" pitchFamily="49" charset="0"/>
            </a:endParaRPr>
          </a:p>
          <a:p>
            <a:pPr eaLnBrk="1" hangingPunct="1">
              <a:buFontTx/>
              <a:buNone/>
            </a:pPr>
            <a:r>
              <a:rPr lang="en-US" altLang="en-US" sz="2000" b="1" dirty="0"/>
              <a:t>An alternative shorthand syntax combines the 2 statements:</a:t>
            </a:r>
          </a:p>
          <a:p>
            <a:pPr eaLnBrk="1" hangingPunct="1">
              <a:buFontTx/>
              <a:buNone/>
            </a:pPr>
            <a:endParaRPr lang="en-US" altLang="en-US" sz="2000" b="1" dirty="0"/>
          </a:p>
          <a:p>
            <a:pPr eaLnBrk="1" hangingPunct="1">
              <a:buFontTx/>
              <a:buNone/>
            </a:pPr>
            <a:r>
              <a:rPr lang="en-US" altLang="en-US" sz="2000" b="1" dirty="0" err="1">
                <a:latin typeface="Courier New" panose="02070309020205020404" pitchFamily="49" charset="0"/>
              </a:rPr>
              <a:t>ifstream</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in_file</a:t>
            </a:r>
            <a:r>
              <a:rPr lang="en-US" altLang="en-US" sz="2000" b="1" dirty="0">
                <a:latin typeface="Courier New" panose="02070309020205020404" pitchFamily="49" charset="0"/>
              </a:rPr>
              <a:t>(“input.txt”);</a:t>
            </a:r>
          </a:p>
          <a:p>
            <a:pPr eaLnBrk="1" hangingPunct="1">
              <a:buFontTx/>
              <a:buNone/>
            </a:pPr>
            <a:endParaRPr lang="en-US" altLang="en-US" sz="2000" b="1" dirty="0">
              <a:latin typeface="Courier New" panose="02070309020205020404" pitchFamily="49" charset="0"/>
            </a:endParaRPr>
          </a:p>
          <a:p>
            <a:pPr eaLnBrk="1" hangingPunct="1">
              <a:buNone/>
            </a:pPr>
            <a:r>
              <a:rPr lang="en-US" altLang="en-US" sz="2000" b="1" dirty="0"/>
              <a:t>As your program runs and tries to find this file, it WILL ONLY LOOK IN THE DIRECTORY (FOLDER) IT IS LOCATED IN!</a:t>
            </a:r>
          </a:p>
          <a:p>
            <a:pPr eaLnBrk="1" hangingPunct="1">
              <a:buNone/>
            </a:pPr>
            <a:endParaRPr lang="en-US" altLang="en-US" sz="2000" b="1" dirty="0"/>
          </a:p>
          <a:p>
            <a:pPr eaLnBrk="1" hangingPunct="1">
              <a:buNone/>
            </a:pPr>
            <a:r>
              <a:rPr lang="en-US" altLang="en-US" sz="2000" b="1" dirty="0"/>
              <a:t>That is a common source of errors.  If the desired file is not in the executing program’s folder, the full file path must be specified.</a:t>
            </a:r>
          </a:p>
          <a:p>
            <a:pPr eaLnBrk="1" hangingPunct="1">
              <a:buFontTx/>
              <a:buNone/>
            </a:pPr>
            <a:endParaRPr lang="en-US" altLang="en-US" sz="2000" b="1" dirty="0">
              <a:latin typeface="Courier New" panose="02070309020205020404" pitchFamily="49" charset="0"/>
            </a:endParaRPr>
          </a:p>
          <a:p>
            <a:pPr eaLnBrk="1" hangingPunct="1">
              <a:buFontTx/>
              <a:buNone/>
            </a:pPr>
            <a:endParaRPr lang="en-US" altLang="en-US" sz="2000" dirty="0"/>
          </a:p>
        </p:txBody>
      </p:sp>
      <p:sp>
        <p:nvSpPr>
          <p:cNvPr id="32772" name="Text Box 3"/>
          <p:cNvSpPr>
            <a:spLocks noGrp="1" noChangeArrowheads="1"/>
          </p:cNvSpPr>
          <p:nvPr>
            <p:ph type="title"/>
          </p:nvPr>
        </p:nvSpPr>
        <p:spPr>
          <a:noFill/>
        </p:spPr>
        <p:txBody>
          <a:bodyPr/>
          <a:lstStyle/>
          <a:p>
            <a:pPr eaLnBrk="1" hangingPunct="1">
              <a:spcBef>
                <a:spcPct val="50000"/>
              </a:spcBef>
            </a:pPr>
            <a:r>
              <a:rPr lang="en-US" altLang="en-US" dirty="0"/>
              <a:t>Code for Opening Streams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1</a:t>
            </a:r>
          </a:p>
        </p:txBody>
      </p:sp>
      <p:sp>
        <p:nvSpPr>
          <p:cNvPr id="3" name="Content Placeholder 2"/>
          <p:cNvSpPr>
            <a:spLocks noGrp="1"/>
          </p:cNvSpPr>
          <p:nvPr>
            <p:ph idx="1"/>
          </p:nvPr>
        </p:nvSpPr>
        <p:spPr>
          <a:xfrm>
            <a:off x="380162" y="685800"/>
            <a:ext cx="8687637" cy="4525962"/>
          </a:xfrm>
        </p:spPr>
        <p:txBody>
          <a:bodyPr/>
          <a:lstStyle/>
          <a:p>
            <a:pPr marL="0" indent="0">
              <a:buNone/>
            </a:pPr>
            <a:r>
              <a:rPr lang="en-US" sz="2000" b="1" dirty="0"/>
              <a:t>Develop programs that read and write files.</a:t>
            </a:r>
          </a:p>
          <a:p>
            <a:pPr marL="0" indent="0">
              <a:buNone/>
            </a:pPr>
            <a:r>
              <a:rPr lang="en-US" sz="2000" dirty="0"/>
              <a:t>• To read or write files, use variables of type </a:t>
            </a:r>
            <a:r>
              <a:rPr lang="en-US" sz="1800" dirty="0" err="1">
                <a:latin typeface="Courier New" panose="02070309020205020404" pitchFamily="49" charset="0"/>
                <a:cs typeface="Courier New" panose="02070309020205020404" pitchFamily="49" charset="0"/>
              </a:rPr>
              <a:t>fstream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ifstream</a:t>
            </a:r>
            <a:r>
              <a:rPr lang="en-US" sz="1800" dirty="0">
                <a:latin typeface="Courier New" panose="02070309020205020404" pitchFamily="49" charset="0"/>
                <a:cs typeface="Courier New" panose="02070309020205020404" pitchFamily="49" charset="0"/>
              </a:rPr>
              <a:t>, or </a:t>
            </a:r>
            <a:r>
              <a:rPr lang="en-US" sz="1800" dirty="0" err="1">
                <a:latin typeface="Courier New" panose="02070309020205020404" pitchFamily="49" charset="0"/>
                <a:cs typeface="Courier New" panose="02070309020205020404" pitchFamily="49" charset="0"/>
              </a:rPr>
              <a:t>ofstream</a:t>
            </a:r>
            <a:r>
              <a:rPr lang="en-US" sz="1800" dirty="0"/>
              <a:t>.</a:t>
            </a:r>
            <a:endParaRPr lang="en-US" sz="2000" dirty="0"/>
          </a:p>
          <a:p>
            <a:pPr marL="0" indent="0">
              <a:buNone/>
            </a:pPr>
            <a:r>
              <a:rPr lang="en-US" sz="2000" dirty="0"/>
              <a:t>• When opening a file stream, supply the name of the file stored on disk.</a:t>
            </a:r>
          </a:p>
          <a:p>
            <a:pPr marL="800100" lvl="2" indent="0">
              <a:buNone/>
            </a:pPr>
            <a:r>
              <a:rPr lang="en-US" sz="1400" b="1" dirty="0" err="1">
                <a:solidFill>
                  <a:srgbClr val="000000"/>
                </a:solidFill>
                <a:latin typeface="Courier New" panose="02070309020205020404" pitchFamily="49" charset="0"/>
                <a:cs typeface="Courier New" panose="02070309020205020404" pitchFamily="49" charset="0"/>
              </a:rPr>
              <a:t>ifstream</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0000"/>
                </a:solidFill>
                <a:latin typeface="Courier New" panose="02070309020205020404" pitchFamily="49" charset="0"/>
                <a:cs typeface="Courier New" panose="02070309020205020404" pitchFamily="49" charset="0"/>
              </a:rPr>
              <a:t>infile</a:t>
            </a:r>
            <a:r>
              <a:rPr lang="en-US" sz="1400" b="1" dirty="0">
                <a:solidFill>
                  <a:srgbClr val="000000"/>
                </a:solidFill>
                <a:latin typeface="Courier New" panose="02070309020205020404" pitchFamily="49" charset="0"/>
                <a:cs typeface="Courier New" panose="02070309020205020404" pitchFamily="49" charset="0"/>
              </a:rPr>
              <a:t>;</a:t>
            </a:r>
          </a:p>
          <a:p>
            <a:pPr marL="800100" lvl="2" indent="0">
              <a:buNone/>
            </a:pPr>
            <a:r>
              <a:rPr lang="en-US" sz="1400" b="1" dirty="0" err="1">
                <a:solidFill>
                  <a:srgbClr val="000000"/>
                </a:solidFill>
                <a:latin typeface="Courier New" panose="02070309020205020404" pitchFamily="49" charset="0"/>
                <a:cs typeface="Courier New" panose="02070309020205020404" pitchFamily="49" charset="0"/>
              </a:rPr>
              <a:t>infile.open</a:t>
            </a:r>
            <a:r>
              <a:rPr lang="en-US" sz="1400" b="1" dirty="0">
                <a:solidFill>
                  <a:srgbClr val="000000"/>
                </a:solidFill>
                <a:latin typeface="Courier New" panose="02070309020205020404" pitchFamily="49" charset="0"/>
                <a:cs typeface="Courier New" panose="02070309020205020404" pitchFamily="49" charset="0"/>
              </a:rPr>
              <a:t>(“filename.txt”);</a:t>
            </a:r>
            <a:endParaRPr lang="en-US" sz="1600" b="1" dirty="0"/>
          </a:p>
          <a:p>
            <a:pPr marL="0" indent="0">
              <a:buNone/>
            </a:pPr>
            <a:r>
              <a:rPr lang="en-US" sz="2000" dirty="0"/>
              <a:t>• Read from a file stream with the same operations that you use with </a:t>
            </a:r>
            <a:r>
              <a:rPr lang="en-US" sz="2000" dirty="0" err="1">
                <a:latin typeface="Courier New" panose="02070309020205020404" pitchFamily="49" charset="0"/>
                <a:cs typeface="Courier New" panose="02070309020205020404" pitchFamily="49" charset="0"/>
              </a:rPr>
              <a:t>cin</a:t>
            </a:r>
            <a:r>
              <a:rPr lang="en-US" sz="2000" dirty="0"/>
              <a:t>.</a:t>
            </a:r>
          </a:p>
          <a:p>
            <a:pPr marL="800100" lvl="2"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a:t>
            </a:r>
          </a:p>
          <a:p>
            <a:pPr marL="800100" lvl="2" indent="0">
              <a:buNone/>
            </a:pPr>
            <a:r>
              <a:rPr lang="en-US" sz="1400" b="1" dirty="0" err="1">
                <a:latin typeface="Courier New" panose="02070309020205020404" pitchFamily="49" charset="0"/>
                <a:cs typeface="Courier New" panose="02070309020205020404" pitchFamily="49" charset="0"/>
              </a:rPr>
              <a:t>infile</a:t>
            </a:r>
            <a:r>
              <a:rPr lang="en-US" sz="1400" b="1" dirty="0">
                <a:latin typeface="Courier New" panose="02070309020205020404" pitchFamily="49" charset="0"/>
                <a:cs typeface="Courier New" panose="02070309020205020404" pitchFamily="49" charset="0"/>
              </a:rPr>
              <a:t> &gt;&gt;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a:t>
            </a:r>
          </a:p>
          <a:p>
            <a:pPr marL="0" indent="0">
              <a:buNone/>
            </a:pPr>
            <a:r>
              <a:rPr lang="en-US" sz="2000" dirty="0"/>
              <a:t>• Write to a file stream with the same operations that you use with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a:t>
            </a:r>
          </a:p>
          <a:p>
            <a:pPr marL="800100" lvl="2" indent="0">
              <a:buNone/>
            </a:pPr>
            <a:r>
              <a:rPr lang="en-US" sz="1400" b="1" dirty="0" err="1">
                <a:latin typeface="Courier New" panose="02070309020205020404" pitchFamily="49" charset="0"/>
                <a:cs typeface="Courier New" panose="02070309020205020404" pitchFamily="49" charset="0"/>
              </a:rPr>
              <a:t>ofstream</a:t>
            </a:r>
            <a:r>
              <a:rPr lang="en-US" sz="1400" b="1" dirty="0">
                <a:latin typeface="Courier New" panose="02070309020205020404" pitchFamily="49" charset="0"/>
                <a:cs typeface="Courier New" panose="02070309020205020404" pitchFamily="49" charset="0"/>
              </a:rPr>
              <a:t> out(“filename.txt”);</a:t>
            </a:r>
          </a:p>
          <a:p>
            <a:pPr marL="800100" lvl="2" indent="0">
              <a:buNone/>
            </a:pPr>
            <a:r>
              <a:rPr lang="en-US" sz="1400" b="1" dirty="0">
                <a:latin typeface="Courier New" panose="02070309020205020404" pitchFamily="49" charset="0"/>
                <a:cs typeface="Courier New" panose="02070309020205020404" pitchFamily="49" charset="0"/>
              </a:rPr>
              <a:t>out &lt;&lt;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a:t>
            </a:r>
          </a:p>
          <a:p>
            <a:pPr marL="0" indent="0">
              <a:buNone/>
            </a:pPr>
            <a:r>
              <a:rPr lang="en-US" sz="2000" dirty="0"/>
              <a:t>• Always use a reference parameter for a stream function argument, because streams are modified as they are read or written</a:t>
            </a:r>
          </a:p>
          <a:p>
            <a:pPr marL="800100" lvl="2" indent="0" eaLnBrk="1" hangingPunct="1">
              <a:spcBef>
                <a:spcPct val="0"/>
              </a:spcBef>
              <a:buNone/>
            </a:pPr>
            <a:r>
              <a:rPr lang="en-US" altLang="en-US" sz="1400" b="1" kern="1200" dirty="0">
                <a:solidFill>
                  <a:srgbClr val="000000"/>
                </a:solidFill>
                <a:latin typeface="Courier New" panose="02070309020205020404" pitchFamily="49" charset="0"/>
                <a:cs typeface="+mn-cs"/>
              </a:rPr>
              <a:t>void </a:t>
            </a:r>
            <a:r>
              <a:rPr lang="en-US" altLang="en-US" sz="1400" b="1" kern="1200" dirty="0" err="1">
                <a:solidFill>
                  <a:srgbClr val="000000"/>
                </a:solidFill>
                <a:latin typeface="Courier New" panose="02070309020205020404" pitchFamily="49" charset="0"/>
                <a:cs typeface="+mn-cs"/>
              </a:rPr>
              <a:t>process_name</a:t>
            </a:r>
            <a:r>
              <a:rPr lang="en-US" altLang="en-US" sz="1400" b="1" kern="1200" dirty="0">
                <a:solidFill>
                  <a:srgbClr val="000000"/>
                </a:solidFill>
                <a:latin typeface="Courier New" panose="02070309020205020404" pitchFamily="49" charset="0"/>
                <a:cs typeface="+mn-cs"/>
              </a:rPr>
              <a:t>(</a:t>
            </a:r>
            <a:r>
              <a:rPr lang="en-US" altLang="en-US" sz="1400" b="1" kern="1200" dirty="0" err="1">
                <a:solidFill>
                  <a:srgbClr val="000000"/>
                </a:solidFill>
                <a:latin typeface="Courier New" panose="02070309020205020404" pitchFamily="49" charset="0"/>
                <a:cs typeface="+mn-cs"/>
              </a:rPr>
              <a:t>ifstream</a:t>
            </a:r>
            <a:r>
              <a:rPr lang="en-US" altLang="en-US" sz="1400" b="1" kern="1200" dirty="0">
                <a:solidFill>
                  <a:srgbClr val="000000"/>
                </a:solidFill>
                <a:latin typeface="Courier New" panose="02070309020205020404" pitchFamily="49" charset="0"/>
                <a:cs typeface="+mn-cs"/>
              </a:rPr>
              <a:t>&amp; </a:t>
            </a:r>
            <a:r>
              <a:rPr lang="en-US" altLang="en-US" sz="1400" b="1" kern="1200" dirty="0" err="1">
                <a:solidFill>
                  <a:srgbClr val="000000"/>
                </a:solidFill>
                <a:latin typeface="Courier New" panose="02070309020205020404" pitchFamily="49" charset="0"/>
                <a:cs typeface="+mn-cs"/>
              </a:rPr>
              <a:t>in_file</a:t>
            </a:r>
            <a:r>
              <a:rPr lang="en-US" altLang="en-US" sz="1400" b="1" kern="1200" dirty="0">
                <a:solidFill>
                  <a:srgbClr val="000000"/>
                </a:solidFill>
                <a:latin typeface="Courier New" panose="02070309020205020404" pitchFamily="49" charset="0"/>
                <a:cs typeface="+mn-cs"/>
              </a:rPr>
              <a:t>, double&amp; total)</a:t>
            </a:r>
          </a:p>
          <a:p>
            <a:pPr marL="0" indent="0">
              <a:buNone/>
            </a:pPr>
            <a:endParaRPr lang="en-US" sz="2000" b="1"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7261197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2</a:t>
            </a:r>
          </a:p>
        </p:txBody>
      </p:sp>
      <p:sp>
        <p:nvSpPr>
          <p:cNvPr id="3" name="Content Placeholder 2"/>
          <p:cNvSpPr>
            <a:spLocks noGrp="1"/>
          </p:cNvSpPr>
          <p:nvPr>
            <p:ph idx="1"/>
          </p:nvPr>
        </p:nvSpPr>
        <p:spPr>
          <a:xfrm>
            <a:off x="380162" y="685800"/>
            <a:ext cx="8687637" cy="4525962"/>
          </a:xfrm>
        </p:spPr>
        <p:txBody>
          <a:bodyPr/>
          <a:lstStyle/>
          <a:p>
            <a:pPr marL="0" indent="0">
              <a:buNone/>
            </a:pPr>
            <a:endParaRPr lang="en-US" sz="2000" b="1" dirty="0"/>
          </a:p>
          <a:p>
            <a:pPr marL="0" indent="0">
              <a:buNone/>
            </a:pPr>
            <a:r>
              <a:rPr lang="en-US" sz="2000" b="1" dirty="0"/>
              <a:t>Be able to process text in files.</a:t>
            </a:r>
          </a:p>
          <a:p>
            <a:pPr marL="0" indent="0">
              <a:buNone/>
            </a:pPr>
            <a:r>
              <a:rPr lang="en-US" sz="2000" dirty="0"/>
              <a:t>• When reading a </a:t>
            </a:r>
            <a:r>
              <a:rPr lang="en-US" sz="2000" dirty="0">
                <a:latin typeface="Courier New" panose="02070309020205020404" pitchFamily="49" charset="0"/>
                <a:cs typeface="Courier New" panose="02070309020205020404" pitchFamily="49" charset="0"/>
              </a:rPr>
              <a:t>string</a:t>
            </a:r>
            <a:r>
              <a:rPr lang="en-US" sz="2000" dirty="0"/>
              <a:t> with the &gt;&gt; operator, the white space between words is consumed.</a:t>
            </a:r>
          </a:p>
          <a:p>
            <a:pPr marL="0" indent="0">
              <a:buNone/>
            </a:pPr>
            <a:r>
              <a:rPr lang="en-US" sz="2000" dirty="0"/>
              <a:t>• You can </a:t>
            </a:r>
            <a:r>
              <a:rPr lang="en-US" sz="1800" dirty="0">
                <a:latin typeface="Courier New" panose="02070309020205020404" pitchFamily="49" charset="0"/>
                <a:cs typeface="Courier New" panose="02070309020205020404" pitchFamily="49" charset="0"/>
              </a:rPr>
              <a:t>get</a:t>
            </a:r>
            <a:r>
              <a:rPr lang="en-US" sz="1800" dirty="0"/>
              <a:t> </a:t>
            </a:r>
            <a:r>
              <a:rPr lang="en-US" sz="2000" dirty="0"/>
              <a:t>individual characters from a stream and </a:t>
            </a:r>
            <a:r>
              <a:rPr lang="en-US" sz="2000" dirty="0" err="1">
                <a:latin typeface="Courier New" panose="02070309020205020404" pitchFamily="49" charset="0"/>
                <a:cs typeface="Courier New" panose="02070309020205020404" pitchFamily="49" charset="0"/>
              </a:rPr>
              <a:t>unget</a:t>
            </a:r>
            <a:r>
              <a:rPr lang="en-US" sz="2000" dirty="0"/>
              <a:t> the last one.</a:t>
            </a:r>
          </a:p>
          <a:p>
            <a:pPr marL="1409700" lvl="2" indent="-609600" eaLnBrk="1" hangingPunct="1">
              <a:lnSpc>
                <a:spcPct val="90000"/>
              </a:lnSpc>
              <a:spcBef>
                <a:spcPct val="0"/>
              </a:spcBef>
              <a:buNone/>
            </a:pPr>
            <a:r>
              <a:rPr lang="en-US" altLang="en-US" sz="1400" b="1" dirty="0" err="1">
                <a:latin typeface="Courier New" panose="02070309020205020404" pitchFamily="49" charset="0"/>
              </a:rPr>
              <a:t>in_file.get</a:t>
            </a:r>
            <a:r>
              <a:rPr lang="en-US" altLang="en-US" sz="1400" b="1" dirty="0">
                <a:latin typeface="Courier New" panose="02070309020205020404" pitchFamily="49" charset="0"/>
              </a:rPr>
              <a:t>(</a:t>
            </a:r>
            <a:r>
              <a:rPr lang="en-US" altLang="en-US" sz="1400" b="1" dirty="0" err="1">
                <a:latin typeface="Courier New" panose="02070309020205020404" pitchFamily="49" charset="0"/>
              </a:rPr>
              <a:t>ch</a:t>
            </a:r>
            <a:r>
              <a:rPr lang="en-US" altLang="en-US" sz="1400" b="1" dirty="0">
                <a:latin typeface="Courier New" panose="02070309020205020404" pitchFamily="49" charset="0"/>
              </a:rPr>
              <a:t>);</a:t>
            </a:r>
          </a:p>
          <a:p>
            <a:pPr marL="1409700" lvl="2" indent="-609600" eaLnBrk="1" hangingPunct="1">
              <a:lnSpc>
                <a:spcPct val="90000"/>
              </a:lnSpc>
              <a:spcBef>
                <a:spcPct val="0"/>
              </a:spcBef>
              <a:buFontTx/>
              <a:buNone/>
            </a:pPr>
            <a:r>
              <a:rPr lang="en-US" altLang="en-US" sz="1400" b="1" dirty="0">
                <a:latin typeface="Courier New" panose="02070309020205020404" pitchFamily="49" charset="0"/>
              </a:rPr>
              <a:t>if (</a:t>
            </a:r>
            <a:r>
              <a:rPr lang="en-US" altLang="en-US" sz="1400" b="1" dirty="0" err="1">
                <a:latin typeface="Courier New" panose="02070309020205020404" pitchFamily="49" charset="0"/>
              </a:rPr>
              <a:t>isdigit</a:t>
            </a:r>
            <a:r>
              <a:rPr lang="en-US" altLang="en-US" sz="1400" b="1" dirty="0">
                <a:latin typeface="Courier New" panose="02070309020205020404" pitchFamily="49" charset="0"/>
              </a:rPr>
              <a:t>(</a:t>
            </a:r>
            <a:r>
              <a:rPr lang="en-US" altLang="en-US" sz="1400" b="1" dirty="0" err="1">
                <a:latin typeface="Courier New" panose="02070309020205020404" pitchFamily="49" charset="0"/>
              </a:rPr>
              <a:t>ch</a:t>
            </a:r>
            <a:r>
              <a:rPr lang="en-US" altLang="en-US" sz="1400" b="1" dirty="0">
                <a:latin typeface="Courier New" panose="02070309020205020404" pitchFamily="49" charset="0"/>
              </a:rPr>
              <a:t>)) </a:t>
            </a:r>
          </a:p>
          <a:p>
            <a:pPr marL="1409700" lvl="2" indent="-609600" eaLnBrk="1" hangingPunct="1">
              <a:lnSpc>
                <a:spcPct val="90000"/>
              </a:lnSpc>
              <a:spcBef>
                <a:spcPct val="0"/>
              </a:spcBef>
              <a:buFontTx/>
              <a:buNone/>
            </a:pPr>
            <a:r>
              <a:rPr lang="en-US" altLang="en-US" sz="1400" b="1" dirty="0">
                <a:latin typeface="Courier New" panose="02070309020205020404" pitchFamily="49" charset="0"/>
              </a:rPr>
              <a:t>{</a:t>
            </a:r>
          </a:p>
          <a:p>
            <a:pPr marL="1409700" lvl="2" indent="-609600" eaLnBrk="1" hangingPunct="1">
              <a:lnSpc>
                <a:spcPct val="90000"/>
              </a:lnSpc>
              <a:spcBef>
                <a:spcPct val="0"/>
              </a:spcBef>
              <a:buFontTx/>
              <a:buNone/>
            </a:pPr>
            <a:r>
              <a:rPr lang="en-US" altLang="en-US" sz="1400" b="1" dirty="0">
                <a:latin typeface="Courier New" panose="02070309020205020404" pitchFamily="49" charset="0"/>
              </a:rPr>
              <a:t>   </a:t>
            </a:r>
            <a:r>
              <a:rPr lang="en-US" altLang="en-US" sz="1400" b="1" dirty="0" err="1">
                <a:latin typeface="Courier New" panose="02070309020205020404" pitchFamily="49" charset="0"/>
              </a:rPr>
              <a:t>in_file.unget</a:t>
            </a:r>
            <a:r>
              <a:rPr lang="en-US" altLang="en-US" sz="1400" b="1" dirty="0">
                <a:latin typeface="Courier New" panose="02070309020205020404" pitchFamily="49" charset="0"/>
              </a:rPr>
              <a:t>(); // Put the digit back</a:t>
            </a:r>
          </a:p>
          <a:p>
            <a:pPr marL="1409700" lvl="2" indent="-609600" eaLnBrk="1" hangingPunct="1">
              <a:lnSpc>
                <a:spcPct val="90000"/>
              </a:lnSpc>
              <a:spcBef>
                <a:spcPct val="0"/>
              </a:spcBef>
              <a:buNone/>
            </a:pPr>
            <a:r>
              <a:rPr lang="en-US" altLang="en-US" sz="1400" b="1" dirty="0">
                <a:latin typeface="Courier New" panose="02070309020205020404" pitchFamily="49" charset="0"/>
              </a:rPr>
              <a:t>   data &gt;&gt; n; // Read integer starting with </a:t>
            </a:r>
            <a:r>
              <a:rPr lang="en-US" altLang="en-US" sz="1400" b="1" dirty="0" err="1">
                <a:latin typeface="Courier New" panose="02070309020205020404" pitchFamily="49" charset="0"/>
              </a:rPr>
              <a:t>ch</a:t>
            </a:r>
            <a:endParaRPr lang="en-US" altLang="en-US" sz="1400" b="1" dirty="0">
              <a:latin typeface="Courier New" panose="02070309020205020404" pitchFamily="49" charset="0"/>
            </a:endParaRPr>
          </a:p>
          <a:p>
            <a:pPr marL="1409700" lvl="2" indent="-609600" eaLnBrk="1" hangingPunct="1">
              <a:lnSpc>
                <a:spcPct val="90000"/>
              </a:lnSpc>
              <a:spcBef>
                <a:spcPct val="0"/>
              </a:spcBef>
              <a:buFontTx/>
              <a:buNone/>
            </a:pPr>
            <a:r>
              <a:rPr lang="en-US" altLang="en-US" sz="1400" b="1" dirty="0">
                <a:latin typeface="Courier New" panose="02070309020205020404" pitchFamily="49" charset="0"/>
              </a:rPr>
              <a:t>}</a:t>
            </a:r>
          </a:p>
          <a:p>
            <a:pPr marL="0" indent="0">
              <a:buNone/>
            </a:pPr>
            <a:r>
              <a:rPr lang="en-US" sz="2000" dirty="0"/>
              <a:t>• You can read a line of input with </a:t>
            </a:r>
            <a:r>
              <a:rPr lang="en-US" sz="2000" dirty="0" err="1">
                <a:latin typeface="Courier New" panose="02070309020205020404" pitchFamily="49" charset="0"/>
                <a:cs typeface="Courier New" panose="02070309020205020404" pitchFamily="49" charset="0"/>
              </a:rPr>
              <a:t>getline</a:t>
            </a:r>
            <a:r>
              <a:rPr lang="en-US" sz="2000" dirty="0">
                <a:latin typeface="Courier New" panose="02070309020205020404" pitchFamily="49" charset="0"/>
                <a:cs typeface="Courier New" panose="02070309020205020404" pitchFamily="49" charset="0"/>
              </a:rPr>
              <a:t>() </a:t>
            </a:r>
            <a:r>
              <a:rPr lang="en-US" sz="2000" dirty="0"/>
              <a:t>and then process it further. There are 2 flavors of the function:</a:t>
            </a:r>
          </a:p>
          <a:p>
            <a:pPr marL="1409700" lvl="2" indent="-609600" eaLnBrk="1" hangingPunct="1">
              <a:spcBef>
                <a:spcPct val="0"/>
              </a:spcBef>
              <a:buNone/>
            </a:pPr>
            <a:r>
              <a:rPr lang="en-US" altLang="en-US" sz="1600" b="1" dirty="0">
                <a:latin typeface="Courier New" panose="02070309020205020404" pitchFamily="49" charset="0"/>
              </a:rPr>
              <a:t>string line;</a:t>
            </a:r>
          </a:p>
          <a:p>
            <a:pPr marL="1409700" lvl="2" indent="-609600" eaLnBrk="1" hangingPunct="1">
              <a:spcBef>
                <a:spcPct val="0"/>
              </a:spcBef>
              <a:buNone/>
            </a:pPr>
            <a:r>
              <a:rPr lang="en-US" altLang="en-US" sz="1600" b="1" dirty="0" err="1">
                <a:latin typeface="Courier New" panose="02070309020205020404" pitchFamily="49" charset="0"/>
              </a:rPr>
              <a:t>ifstream</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in_file</a:t>
            </a:r>
            <a:r>
              <a:rPr lang="en-US" altLang="en-US" sz="1600" b="1" dirty="0">
                <a:latin typeface="Courier New" panose="02070309020205020404" pitchFamily="49" charset="0"/>
              </a:rPr>
              <a:t>("myfile.txt");</a:t>
            </a:r>
          </a:p>
          <a:p>
            <a:pPr marL="1409700" lvl="2" indent="-609600" eaLnBrk="1" hangingPunct="1">
              <a:spcBef>
                <a:spcPct val="0"/>
              </a:spcBef>
              <a:buNone/>
            </a:pPr>
            <a:r>
              <a:rPr lang="en-US" altLang="en-US" sz="1600" b="1" dirty="0" err="1">
                <a:latin typeface="Courier New" panose="02070309020205020404" pitchFamily="49" charset="0"/>
              </a:rPr>
              <a:t>getline</a:t>
            </a:r>
            <a:r>
              <a:rPr lang="en-US" altLang="en-US" sz="1600" b="1" dirty="0">
                <a:latin typeface="Courier New" panose="02070309020205020404" pitchFamily="49" charset="0"/>
              </a:rPr>
              <a:t>(</a:t>
            </a:r>
            <a:r>
              <a:rPr lang="en-US" altLang="en-US" sz="1600" b="1" dirty="0" err="1">
                <a:latin typeface="Courier New" panose="02070309020205020404" pitchFamily="49" charset="0"/>
              </a:rPr>
              <a:t>in_file</a:t>
            </a:r>
            <a:r>
              <a:rPr lang="en-US" altLang="en-US" sz="1600" b="1" dirty="0">
                <a:latin typeface="Courier New" panose="02070309020205020404" pitchFamily="49" charset="0"/>
              </a:rPr>
              <a:t>, line);</a:t>
            </a:r>
          </a:p>
          <a:p>
            <a:pPr marL="1409700" lvl="2" indent="-609600" eaLnBrk="1" hangingPunct="1">
              <a:spcBef>
                <a:spcPct val="0"/>
              </a:spcBef>
              <a:buNone/>
            </a:pPr>
            <a:endParaRPr lang="en-US" altLang="en-US" sz="1600" b="1" dirty="0">
              <a:latin typeface="Courier New" panose="02070309020205020404" pitchFamily="49" charset="0"/>
            </a:endParaRPr>
          </a:p>
          <a:p>
            <a:pPr marL="1409700" lvl="2" indent="-609600" eaLnBrk="1" hangingPunct="1">
              <a:spcBef>
                <a:spcPct val="0"/>
              </a:spcBef>
              <a:buNone/>
            </a:pPr>
            <a:r>
              <a:rPr lang="en-US" altLang="en-US" sz="1600" b="1" dirty="0">
                <a:latin typeface="Courier New" panose="02070309020205020404" pitchFamily="49" charset="0"/>
              </a:rPr>
              <a:t>char </a:t>
            </a:r>
            <a:r>
              <a:rPr lang="en-US" altLang="en-US" sz="1600" b="1" dirty="0" err="1">
                <a:latin typeface="Courier New" panose="02070309020205020404" pitchFamily="49" charset="0"/>
              </a:rPr>
              <a:t>cstring</a:t>
            </a:r>
            <a:r>
              <a:rPr lang="en-US" altLang="en-US" sz="1600" b="1" dirty="0">
                <a:latin typeface="Courier New" panose="02070309020205020404" pitchFamily="49" charset="0"/>
              </a:rPr>
              <a:t>[100];</a:t>
            </a:r>
          </a:p>
          <a:p>
            <a:pPr marL="1409700" lvl="2" indent="-609600" eaLnBrk="1" hangingPunct="1">
              <a:spcBef>
                <a:spcPct val="0"/>
              </a:spcBef>
              <a:buNone/>
            </a:pPr>
            <a:r>
              <a:rPr lang="en-US" altLang="en-US" sz="1600" b="1" dirty="0" err="1">
                <a:latin typeface="Courier New" panose="02070309020205020404" pitchFamily="49" charset="0"/>
              </a:rPr>
              <a:t>in_file.getline</a:t>
            </a:r>
            <a:r>
              <a:rPr lang="en-US" altLang="en-US" sz="1600" b="1" dirty="0">
                <a:latin typeface="Courier New" panose="02070309020205020404" pitchFamily="49" charset="0"/>
              </a:rPr>
              <a:t>(</a:t>
            </a:r>
            <a:r>
              <a:rPr lang="en-US" altLang="en-US" sz="1600" b="1" dirty="0" err="1">
                <a:latin typeface="Courier New" panose="02070309020205020404" pitchFamily="49" charset="0"/>
              </a:rPr>
              <a:t>cstring</a:t>
            </a:r>
            <a:r>
              <a:rPr lang="en-US" altLang="en-US" sz="1600" b="1" dirty="0">
                <a:latin typeface="Courier New" panose="02070309020205020404" pitchFamily="49" charset="0"/>
              </a:rPr>
              <a:t>, 99);</a:t>
            </a:r>
            <a:endParaRPr lang="en-US" sz="1600"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0528592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3</a:t>
            </a:r>
          </a:p>
        </p:txBody>
      </p:sp>
      <p:sp>
        <p:nvSpPr>
          <p:cNvPr id="3" name="Content Placeholder 2"/>
          <p:cNvSpPr>
            <a:spLocks noGrp="1"/>
          </p:cNvSpPr>
          <p:nvPr>
            <p:ph idx="1"/>
          </p:nvPr>
        </p:nvSpPr>
        <p:spPr>
          <a:xfrm>
            <a:off x="422366" y="916895"/>
            <a:ext cx="8524686" cy="4525962"/>
          </a:xfrm>
        </p:spPr>
        <p:txBody>
          <a:bodyPr/>
          <a:lstStyle/>
          <a:p>
            <a:pPr marL="0" indent="0">
              <a:buNone/>
            </a:pPr>
            <a:r>
              <a:rPr lang="en-US" sz="2000" b="1" dirty="0"/>
              <a:t>Write programs that neatly format their output.</a:t>
            </a:r>
          </a:p>
          <a:p>
            <a:pPr marL="0" indent="0">
              <a:buNone/>
            </a:pPr>
            <a:r>
              <a:rPr lang="en-US" sz="2000" dirty="0"/>
              <a:t>• </a:t>
            </a: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iomanip</a:t>
            </a:r>
            <a:r>
              <a:rPr lang="en-US" sz="2000" dirty="0">
                <a:latin typeface="Courier New" panose="02070309020205020404" pitchFamily="49" charset="0"/>
                <a:cs typeface="Courier New" panose="02070309020205020404" pitchFamily="49" charset="0"/>
              </a:rPr>
              <a:t>&gt;</a:t>
            </a:r>
          </a:p>
          <a:p>
            <a:pPr marL="0" indent="0">
              <a:buNone/>
            </a:pPr>
            <a:r>
              <a:rPr lang="en-US" sz="2000" dirty="0"/>
              <a:t>• Use the </a:t>
            </a:r>
            <a:r>
              <a:rPr lang="en-US" sz="2000" dirty="0" err="1">
                <a:latin typeface="Courier New" panose="02070309020205020404" pitchFamily="49" charset="0"/>
                <a:cs typeface="Courier New" panose="02070309020205020404" pitchFamily="49" charset="0"/>
              </a:rPr>
              <a:t>setw</a:t>
            </a:r>
            <a:r>
              <a:rPr lang="en-US" sz="2000" dirty="0"/>
              <a:t> manipulator to set the width of the next output.</a:t>
            </a:r>
          </a:p>
          <a:p>
            <a:pPr marL="400050" lvl="1" indent="0">
              <a:buNone/>
            </a:pPr>
            <a:r>
              <a:rPr lang="en-US" sz="1600" dirty="0">
                <a:latin typeface="Courier New" panose="02070309020205020404" pitchFamily="49" charset="0"/>
                <a:cs typeface="Courier New" panose="02070309020205020404" pitchFamily="49" charset="0"/>
              </a:rPr>
              <a:t>out &lt;&lt; </a:t>
            </a:r>
            <a:r>
              <a:rPr lang="en-US" sz="1600" dirty="0" err="1">
                <a:latin typeface="Courier New" panose="02070309020205020404" pitchFamily="49" charset="0"/>
                <a:cs typeface="Courier New" panose="02070309020205020404" pitchFamily="49" charset="0"/>
              </a:rPr>
              <a:t>setw</a:t>
            </a:r>
            <a:r>
              <a:rPr lang="en-US" sz="1600" dirty="0">
                <a:latin typeface="Courier New" panose="02070309020205020404" pitchFamily="49" charset="0"/>
                <a:cs typeface="Courier New" panose="02070309020205020404" pitchFamily="49" charset="0"/>
              </a:rPr>
              <a:t>(40) &lt;&lt; left &lt;&lt; country &lt;&lt; </a:t>
            </a:r>
            <a:r>
              <a:rPr lang="en-US" sz="1600" dirty="0" err="1">
                <a:latin typeface="Courier New" panose="02070309020205020404" pitchFamily="49" charset="0"/>
                <a:cs typeface="Courier New" panose="02070309020205020404" pitchFamily="49" charset="0"/>
              </a:rPr>
              <a:t>setw</a:t>
            </a:r>
            <a:r>
              <a:rPr lang="en-US" sz="1600" dirty="0">
                <a:latin typeface="Courier New" panose="02070309020205020404" pitchFamily="49" charset="0"/>
                <a:cs typeface="Courier New" panose="02070309020205020404" pitchFamily="49" charset="0"/>
              </a:rPr>
              <a:t>(15) &lt;&lt; right &lt;&lt; density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endParaRPr lang="en-US" sz="2000" dirty="0"/>
          </a:p>
          <a:p>
            <a:pPr marL="0" indent="0">
              <a:buNone/>
            </a:pPr>
            <a:r>
              <a:rPr lang="en-US" sz="2000" dirty="0"/>
              <a:t>• Use the </a:t>
            </a:r>
            <a:r>
              <a:rPr lang="en-US" sz="2000" dirty="0">
                <a:latin typeface="Courier New" panose="02070309020205020404" pitchFamily="49" charset="0"/>
                <a:cs typeface="Courier New" panose="02070309020205020404" pitchFamily="49" charset="0"/>
              </a:rPr>
              <a:t>fixed</a:t>
            </a:r>
            <a:r>
              <a:rPr lang="en-US" sz="2000" dirty="0"/>
              <a:t> and </a:t>
            </a:r>
            <a:r>
              <a:rPr lang="en-US" sz="2000" dirty="0" err="1">
                <a:latin typeface="Courier New" panose="02070309020205020404" pitchFamily="49" charset="0"/>
                <a:cs typeface="Courier New" panose="02070309020205020404" pitchFamily="49" charset="0"/>
              </a:rPr>
              <a:t>setprecision</a:t>
            </a:r>
            <a:r>
              <a:rPr lang="en-US" sz="2000" dirty="0"/>
              <a:t> manipulators to format floating-point numbers with a fixed number of digits after the decimal point.</a:t>
            </a:r>
          </a:p>
          <a:p>
            <a:pPr marL="400050" lvl="1" indent="0">
              <a:buNone/>
            </a:pPr>
            <a:r>
              <a:rPr lang="en-US" sz="1400" b="1" dirty="0" err="1">
                <a:latin typeface="Courier New" panose="02070309020205020404" pitchFamily="49" charset="0"/>
                <a:cs typeface="Courier New" panose="02070309020205020404" pitchFamily="49" charset="0"/>
              </a:rPr>
              <a:t>out_file</a:t>
            </a:r>
            <a:r>
              <a:rPr lang="en-US" sz="1400" b="1" dirty="0">
                <a:latin typeface="Courier New" panose="02070309020205020404" pitchFamily="49" charset="0"/>
                <a:cs typeface="Courier New" panose="02070309020205020404" pitchFamily="49" charset="0"/>
              </a:rPr>
              <a:t> &lt;&lt; fixed &lt;&lt; x &lt;&lt; </a:t>
            </a:r>
            <a:r>
              <a:rPr lang="en-US" sz="1400" b="1" dirty="0" err="1">
                <a:latin typeface="Courier New" panose="02070309020205020404" pitchFamily="49" charset="0"/>
                <a:cs typeface="Courier New" panose="02070309020205020404" pitchFamily="49" charset="0"/>
              </a:rPr>
              <a:t>endl</a:t>
            </a:r>
            <a:r>
              <a:rPr lang="en-US" sz="1400" b="1" dirty="0">
                <a:latin typeface="Courier New" panose="02070309020205020404" pitchFamily="49" charset="0"/>
                <a:cs typeface="Courier New" panose="02070309020205020404" pitchFamily="49" charset="0"/>
              </a:rPr>
              <a:t> &lt;&lt; </a:t>
            </a:r>
            <a:r>
              <a:rPr lang="en-US" sz="1400" b="1" dirty="0" err="1">
                <a:latin typeface="Courier New" panose="02070309020205020404" pitchFamily="49" charset="0"/>
                <a:cs typeface="Courier New" panose="02070309020205020404" pitchFamily="49" charset="0"/>
              </a:rPr>
              <a:t>setprecision</a:t>
            </a:r>
            <a:r>
              <a:rPr lang="en-US" sz="1400" b="1" dirty="0">
                <a:latin typeface="Courier New" panose="02070309020205020404" pitchFamily="49" charset="0"/>
                <a:cs typeface="Courier New" panose="02070309020205020404" pitchFamily="49" charset="0"/>
              </a:rPr>
              <a:t>(2) &lt;&lt; x;</a:t>
            </a:r>
          </a:p>
          <a:p>
            <a:pPr marL="0" indent="0">
              <a:buNone/>
            </a:pPr>
            <a:endParaRPr lang="en-US" sz="2000" dirty="0"/>
          </a:p>
          <a:p>
            <a:pPr marL="0" indent="0" eaLnBrk="1" hangingPunct="1">
              <a:spcBef>
                <a:spcPct val="0"/>
              </a:spcBef>
              <a:buNone/>
            </a:pPr>
            <a:r>
              <a:rPr lang="en-US" sz="2000" b="1" dirty="0"/>
              <a:t>Convert between strings and numbers.</a:t>
            </a:r>
          </a:p>
          <a:p>
            <a:pPr marL="0" indent="0" eaLnBrk="1" hangingPunct="1">
              <a:spcBef>
                <a:spcPct val="0"/>
              </a:spcBef>
              <a:buNone/>
            </a:pPr>
            <a:r>
              <a:rPr lang="en-US" sz="2000" dirty="0"/>
              <a:t>• Use an </a:t>
            </a:r>
            <a:r>
              <a:rPr lang="en-US" sz="2000" dirty="0" err="1">
                <a:latin typeface="Courier New" panose="02070309020205020404" pitchFamily="49" charset="0"/>
                <a:cs typeface="Courier New" panose="02070309020205020404" pitchFamily="49" charset="0"/>
              </a:rPr>
              <a:t>istringstream</a:t>
            </a:r>
            <a:r>
              <a:rPr lang="en-US" sz="2000" dirty="0"/>
              <a:t> to convert the numbers inside a </a:t>
            </a:r>
            <a:r>
              <a:rPr lang="en-US" sz="2000" dirty="0">
                <a:latin typeface="Courier New" panose="02070309020205020404" pitchFamily="49" charset="0"/>
                <a:cs typeface="Courier New" panose="02070309020205020404" pitchFamily="49" charset="0"/>
              </a:rPr>
              <a:t>string</a:t>
            </a:r>
            <a:r>
              <a:rPr lang="en-US" sz="2000" dirty="0"/>
              <a:t> to integers or floating-point numbers.</a:t>
            </a:r>
          </a:p>
          <a:p>
            <a:pPr marL="400050" lvl="1" indent="0" eaLnBrk="1" hangingPunct="1">
              <a:spcBef>
                <a:spcPct val="0"/>
              </a:spcBef>
              <a:buNone/>
            </a:pPr>
            <a:r>
              <a:rPr lang="en-US" altLang="en-US" sz="1400" b="1" kern="1200" dirty="0" err="1">
                <a:solidFill>
                  <a:srgbClr val="000000"/>
                </a:solidFill>
                <a:latin typeface="Courier New" panose="02070309020205020404" pitchFamily="49" charset="0"/>
                <a:cs typeface="+mn-cs"/>
              </a:rPr>
              <a:t>istringstream</a:t>
            </a:r>
            <a:r>
              <a:rPr lang="en-US" altLang="en-US" sz="1400" b="1" kern="1200" dirty="0">
                <a:solidFill>
                  <a:srgbClr val="000000"/>
                </a:solidFill>
                <a:latin typeface="Courier New" panose="02070309020205020404" pitchFamily="49" charset="0"/>
                <a:cs typeface="+mn-cs"/>
              </a:rPr>
              <a:t> </a:t>
            </a:r>
            <a:r>
              <a:rPr lang="en-US" altLang="en-US" sz="1400" b="1" kern="1200" dirty="0" err="1">
                <a:solidFill>
                  <a:srgbClr val="000000"/>
                </a:solidFill>
                <a:latin typeface="Courier New" panose="02070309020205020404" pitchFamily="49" charset="0"/>
                <a:cs typeface="+mn-cs"/>
              </a:rPr>
              <a:t>strm</a:t>
            </a:r>
            <a:r>
              <a:rPr lang="en-US" altLang="en-US" sz="1400" b="1" kern="1200" dirty="0">
                <a:solidFill>
                  <a:srgbClr val="000000"/>
                </a:solidFill>
                <a:latin typeface="Courier New" panose="02070309020205020404" pitchFamily="49" charset="0"/>
                <a:cs typeface="+mn-cs"/>
              </a:rPr>
              <a:t>;</a:t>
            </a:r>
          </a:p>
          <a:p>
            <a:pPr marL="400050" lvl="1" indent="0" eaLnBrk="1" hangingPunct="1">
              <a:spcBef>
                <a:spcPct val="0"/>
              </a:spcBef>
              <a:buNone/>
            </a:pPr>
            <a:r>
              <a:rPr lang="en-US" altLang="en-US" sz="1400" b="1" kern="1200" dirty="0" err="1">
                <a:solidFill>
                  <a:srgbClr val="000000"/>
                </a:solidFill>
                <a:latin typeface="Courier New" panose="02070309020205020404" pitchFamily="49" charset="0"/>
                <a:cs typeface="+mn-cs"/>
              </a:rPr>
              <a:t>strm.str</a:t>
            </a:r>
            <a:r>
              <a:rPr lang="en-US" altLang="en-US" sz="1400" b="1" kern="1200" dirty="0">
                <a:solidFill>
                  <a:srgbClr val="000000"/>
                </a:solidFill>
                <a:latin typeface="Courier New" panose="02070309020205020404" pitchFamily="49" charset="0"/>
                <a:cs typeface="+mn-cs"/>
              </a:rPr>
              <a:t>(</a:t>
            </a:r>
            <a:r>
              <a:rPr lang="en-US" altLang="en-US" sz="1400" b="1" kern="1200" dirty="0">
                <a:solidFill>
                  <a:srgbClr val="000000"/>
                </a:solidFill>
                <a:latin typeface="Courier New" panose="02070309020205020404" pitchFamily="49" charset="0"/>
                <a:cs typeface="Courier New" panose="02070309020205020404" pitchFamily="49" charset="0"/>
              </a:rPr>
              <a:t>"</a:t>
            </a:r>
            <a:r>
              <a:rPr lang="en-US" altLang="en-US" sz="1400" b="1" kern="1200" dirty="0">
                <a:solidFill>
                  <a:srgbClr val="000000"/>
                </a:solidFill>
                <a:latin typeface="Courier New" panose="02070309020205020404" pitchFamily="49" charset="0"/>
                <a:cs typeface="+mn-cs"/>
              </a:rPr>
              <a:t>January 24, 1973</a:t>
            </a:r>
            <a:r>
              <a:rPr lang="en-US" altLang="en-US" sz="1400" b="1" kern="1200" dirty="0">
                <a:solidFill>
                  <a:srgbClr val="000000"/>
                </a:solidFill>
                <a:latin typeface="Courier New" panose="02070309020205020404" pitchFamily="49" charset="0"/>
                <a:cs typeface="Courier New" panose="02070309020205020404" pitchFamily="49" charset="0"/>
              </a:rPr>
              <a:t>"</a:t>
            </a:r>
            <a:r>
              <a:rPr lang="en-US" altLang="en-US" sz="1400" b="1" kern="1200" dirty="0">
                <a:solidFill>
                  <a:srgbClr val="000000"/>
                </a:solidFill>
                <a:latin typeface="Courier New" panose="02070309020205020404" pitchFamily="49" charset="0"/>
                <a:cs typeface="+mn-cs"/>
              </a:rPr>
              <a:t>);</a:t>
            </a:r>
          </a:p>
          <a:p>
            <a:pPr marL="400050" lvl="1" indent="0" eaLnBrk="1" hangingPunct="1">
              <a:spcBef>
                <a:spcPct val="0"/>
              </a:spcBef>
              <a:buNone/>
            </a:pPr>
            <a:r>
              <a:rPr lang="en-US" altLang="en-US" sz="1400" b="1" kern="1200" dirty="0">
                <a:solidFill>
                  <a:srgbClr val="000000"/>
                </a:solidFill>
                <a:latin typeface="Courier New" panose="02070309020205020404" pitchFamily="49" charset="0"/>
                <a:cs typeface="+mn-cs"/>
              </a:rPr>
              <a:t>string month, comma;</a:t>
            </a:r>
          </a:p>
          <a:p>
            <a:pPr marL="400050" lvl="1" indent="0" eaLnBrk="1" hangingPunct="1">
              <a:spcBef>
                <a:spcPct val="0"/>
              </a:spcBef>
              <a:buNone/>
            </a:pPr>
            <a:r>
              <a:rPr lang="en-US" altLang="en-US" sz="1400" b="1" kern="1200" dirty="0" err="1">
                <a:solidFill>
                  <a:srgbClr val="000000"/>
                </a:solidFill>
                <a:latin typeface="Courier New" panose="02070309020205020404" pitchFamily="49" charset="0"/>
                <a:cs typeface="+mn-cs"/>
              </a:rPr>
              <a:t>int</a:t>
            </a:r>
            <a:r>
              <a:rPr lang="en-US" altLang="en-US" sz="1400" b="1" kern="1200" dirty="0">
                <a:solidFill>
                  <a:srgbClr val="000000"/>
                </a:solidFill>
                <a:latin typeface="Courier New" panose="02070309020205020404" pitchFamily="49" charset="0"/>
                <a:cs typeface="+mn-cs"/>
              </a:rPr>
              <a:t> day, year;</a:t>
            </a:r>
          </a:p>
          <a:p>
            <a:pPr marL="400050" lvl="1" indent="0" eaLnBrk="1" hangingPunct="1">
              <a:spcBef>
                <a:spcPct val="0"/>
              </a:spcBef>
              <a:buNone/>
            </a:pPr>
            <a:r>
              <a:rPr lang="en-US" altLang="en-US" sz="1400" b="1" kern="1200" dirty="0" err="1">
                <a:solidFill>
                  <a:srgbClr val="000000"/>
                </a:solidFill>
                <a:latin typeface="Courier New" panose="02070309020205020404" pitchFamily="49" charset="0"/>
                <a:cs typeface="+mn-cs"/>
              </a:rPr>
              <a:t>strm</a:t>
            </a:r>
            <a:r>
              <a:rPr lang="en-US" altLang="en-US" sz="1400" b="1" kern="1200" dirty="0">
                <a:solidFill>
                  <a:srgbClr val="000000"/>
                </a:solidFill>
                <a:latin typeface="Courier New" panose="02070309020205020404" pitchFamily="49" charset="0"/>
                <a:cs typeface="+mn-cs"/>
              </a:rPr>
              <a:t> &gt;&gt; month &gt;&gt; day &gt;&gt; comma &gt;&gt; year;</a:t>
            </a:r>
          </a:p>
          <a:p>
            <a:pPr marL="0" indent="0">
              <a:buNone/>
            </a:pPr>
            <a:r>
              <a:rPr lang="en-US" sz="2000" dirty="0"/>
              <a:t>• Use an </a:t>
            </a:r>
            <a:r>
              <a:rPr lang="en-US" sz="2000" dirty="0" err="1">
                <a:latin typeface="Courier New" panose="02070309020205020404" pitchFamily="49" charset="0"/>
                <a:cs typeface="Courier New" panose="02070309020205020404" pitchFamily="49" charset="0"/>
              </a:rPr>
              <a:t>ostringstream</a:t>
            </a:r>
            <a:r>
              <a:rPr lang="en-US" sz="2000" dirty="0"/>
              <a:t> to convert numeric values to </a:t>
            </a:r>
            <a:r>
              <a:rPr lang="en-US" sz="2000" dirty="0">
                <a:latin typeface="Courier New" panose="02070309020205020404" pitchFamily="49" charset="0"/>
                <a:cs typeface="Courier New" panose="02070309020205020404" pitchFamily="49" charset="0"/>
              </a:rPr>
              <a:t>string</a:t>
            </a:r>
            <a:r>
              <a:rPr lang="en-US" sz="2000" dirty="0"/>
              <a:t>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4453580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4</a:t>
            </a:r>
          </a:p>
        </p:txBody>
      </p:sp>
      <p:sp>
        <p:nvSpPr>
          <p:cNvPr id="3" name="Content Placeholder 2"/>
          <p:cNvSpPr>
            <a:spLocks noGrp="1"/>
          </p:cNvSpPr>
          <p:nvPr>
            <p:ph idx="1"/>
          </p:nvPr>
        </p:nvSpPr>
        <p:spPr>
          <a:xfrm>
            <a:off x="422366" y="916895"/>
            <a:ext cx="8524686" cy="4525962"/>
          </a:xfrm>
        </p:spPr>
        <p:txBody>
          <a:bodyPr/>
          <a:lstStyle/>
          <a:p>
            <a:pPr marL="0" indent="0">
              <a:buNone/>
            </a:pPr>
            <a:r>
              <a:rPr lang="en-US" sz="2000" b="1" dirty="0"/>
              <a:t>Process the command line arguments of a C++ program.</a:t>
            </a:r>
          </a:p>
          <a:p>
            <a:pPr marL="0" indent="0">
              <a:buNone/>
            </a:pPr>
            <a:r>
              <a:rPr lang="en-US" sz="2000" dirty="0"/>
              <a:t>• Programs that start from the command line can receive the name of the program and the command line arguments in the </a:t>
            </a:r>
            <a:r>
              <a:rPr lang="en-US" sz="2000" dirty="0">
                <a:latin typeface="Courier New" panose="02070309020205020404" pitchFamily="49" charset="0"/>
                <a:cs typeface="Courier New" panose="02070309020205020404" pitchFamily="49" charset="0"/>
              </a:rPr>
              <a:t>main</a:t>
            </a:r>
            <a:r>
              <a:rPr lang="en-US" sz="2000" dirty="0"/>
              <a:t> function.</a:t>
            </a:r>
          </a:p>
          <a:p>
            <a:pPr marL="400050" lvl="1" indent="0" eaLnBrk="1" hangingPunct="1">
              <a:spcBef>
                <a:spcPct val="0"/>
              </a:spcBef>
              <a:buNone/>
            </a:pPr>
            <a:r>
              <a:rPr lang="en-US" altLang="en-US" sz="1800" b="1" kern="1200" dirty="0" err="1">
                <a:solidFill>
                  <a:srgbClr val="000000"/>
                </a:solidFill>
                <a:latin typeface="Courier New" panose="02070309020205020404" pitchFamily="49" charset="0"/>
                <a:cs typeface="+mn-cs"/>
              </a:rPr>
              <a:t>int</a:t>
            </a:r>
            <a:r>
              <a:rPr lang="en-US" altLang="en-US" sz="1800" b="1" kern="1200" dirty="0">
                <a:solidFill>
                  <a:srgbClr val="000000"/>
                </a:solidFill>
                <a:latin typeface="Courier New" panose="02070309020205020404" pitchFamily="49" charset="0"/>
                <a:cs typeface="+mn-cs"/>
              </a:rPr>
              <a:t> main(</a:t>
            </a:r>
            <a:r>
              <a:rPr lang="en-US" altLang="en-US" sz="1800" b="1" kern="1200" dirty="0" err="1">
                <a:solidFill>
                  <a:srgbClr val="000000"/>
                </a:solidFill>
                <a:latin typeface="Courier New" panose="02070309020205020404" pitchFamily="49" charset="0"/>
                <a:cs typeface="+mn-cs"/>
              </a:rPr>
              <a:t>int</a:t>
            </a:r>
            <a:r>
              <a:rPr lang="en-US" altLang="en-US" sz="1800" b="1" kern="1200" dirty="0">
                <a:solidFill>
                  <a:srgbClr val="000000"/>
                </a:solidFill>
                <a:latin typeface="Courier New" panose="02070309020205020404" pitchFamily="49" charset="0"/>
                <a:cs typeface="+mn-cs"/>
              </a:rPr>
              <a:t> </a:t>
            </a:r>
            <a:r>
              <a:rPr lang="en-US" altLang="en-US" sz="1800" b="1" kern="1200" dirty="0" err="1">
                <a:solidFill>
                  <a:srgbClr val="000000"/>
                </a:solidFill>
                <a:latin typeface="Courier New" panose="02070309020205020404" pitchFamily="49" charset="0"/>
                <a:cs typeface="+mn-cs"/>
              </a:rPr>
              <a:t>argc</a:t>
            </a:r>
            <a:r>
              <a:rPr lang="en-US" altLang="en-US" sz="1800" b="1" kern="1200" dirty="0">
                <a:solidFill>
                  <a:srgbClr val="000000"/>
                </a:solidFill>
                <a:latin typeface="Courier New" panose="02070309020205020404" pitchFamily="49" charset="0"/>
                <a:cs typeface="+mn-cs"/>
              </a:rPr>
              <a:t>, char* </a:t>
            </a:r>
            <a:r>
              <a:rPr lang="en-US" altLang="en-US" sz="1800" b="1" kern="1200" dirty="0" err="1">
                <a:solidFill>
                  <a:srgbClr val="000000"/>
                </a:solidFill>
                <a:latin typeface="Courier New" panose="02070309020205020404" pitchFamily="49" charset="0"/>
                <a:cs typeface="+mn-cs"/>
              </a:rPr>
              <a:t>argv</a:t>
            </a:r>
            <a:r>
              <a:rPr lang="en-US" altLang="en-US" sz="1800" b="1" kern="1200" dirty="0">
                <a:solidFill>
                  <a:srgbClr val="000000"/>
                </a:solidFill>
                <a:latin typeface="Courier New" panose="02070309020205020404" pitchFamily="49" charset="0"/>
                <a:cs typeface="+mn-cs"/>
              </a:rPr>
              <a:t>[])</a:t>
            </a:r>
          </a:p>
          <a:p>
            <a:pPr marL="0" indent="0">
              <a:buNone/>
            </a:pPr>
            <a:endParaRPr lang="en-US" sz="2000" dirty="0"/>
          </a:p>
          <a:p>
            <a:pPr marL="0" indent="0">
              <a:buNone/>
            </a:pPr>
            <a:r>
              <a:rPr lang="en-US" sz="2000" b="1" dirty="0"/>
              <a:t>Develop programs that read and write binary files.</a:t>
            </a:r>
          </a:p>
          <a:p>
            <a:r>
              <a:rPr lang="en-US" sz="2000" dirty="0"/>
              <a:t>Open the file with:</a:t>
            </a:r>
          </a:p>
          <a:p>
            <a:pPr marL="400050" lvl="1" indent="0" eaLnBrk="1" hangingPunct="1">
              <a:buNone/>
            </a:pPr>
            <a:r>
              <a:rPr lang="en-US" altLang="en-US" sz="1600" b="1" dirty="0" err="1">
                <a:latin typeface="Courier New" panose="02070309020205020404" pitchFamily="49" charset="0"/>
                <a:cs typeface="Courier New" panose="02070309020205020404" pitchFamily="49" charset="0"/>
              </a:rPr>
              <a:t>fstream</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strm</a:t>
            </a:r>
            <a:r>
              <a:rPr lang="en-US" altLang="en-US" sz="1600" b="1" dirty="0">
                <a:latin typeface="Courier New" panose="02070309020205020404" pitchFamily="49" charset="0"/>
                <a:cs typeface="Courier New" panose="02070309020205020404" pitchFamily="49" charset="0"/>
              </a:rPr>
              <a:t>;</a:t>
            </a:r>
          </a:p>
          <a:p>
            <a:pPr marL="400050" lvl="1" indent="0" eaLnBrk="1" hangingPunct="1">
              <a:buNone/>
            </a:pPr>
            <a:r>
              <a:rPr lang="en-US" altLang="en-US" sz="1600" b="1" dirty="0" err="1">
                <a:latin typeface="Courier New" panose="02070309020205020404" pitchFamily="49" charset="0"/>
                <a:cs typeface="Courier New" panose="02070309020205020404" pitchFamily="49" charset="0"/>
              </a:rPr>
              <a:t>strm.open</a:t>
            </a:r>
            <a:r>
              <a:rPr lang="en-US" altLang="en-US" sz="1600" b="1" dirty="0">
                <a:latin typeface="Courier New" panose="02070309020205020404" pitchFamily="49" charset="0"/>
                <a:cs typeface="Courier New" panose="02070309020205020404" pitchFamily="49" charset="0"/>
              </a:rPr>
              <a:t>(</a:t>
            </a:r>
            <a:r>
              <a:rPr lang="en-US" altLang="en-US" sz="1600" b="1" noProof="1">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img.gif</a:t>
            </a:r>
            <a:r>
              <a:rPr lang="en-US" altLang="en-US" sz="1600" b="1" noProof="1">
                <a:latin typeface="Courier New" panose="02070309020205020404" pitchFamily="49" charset="0"/>
                <a:cs typeface="Courier New" panose="02070309020205020404" pitchFamily="49" charset="0"/>
              </a:rPr>
              <a:t>"</a:t>
            </a:r>
            <a:r>
              <a:rPr lang="en-US" altLang="en-US" sz="12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ios</a:t>
            </a:r>
            <a:r>
              <a:rPr lang="en-US" altLang="en-US" sz="1200" b="1" dirty="0">
                <a:latin typeface="Courier New" panose="02070309020205020404" pitchFamily="49" charset="0"/>
                <a:cs typeface="Courier New" panose="02070309020205020404" pitchFamily="49" charset="0"/>
              </a:rPr>
              <a:t>::in | </a:t>
            </a:r>
            <a:r>
              <a:rPr lang="en-US" altLang="en-US" sz="1600" b="1" dirty="0" err="1">
                <a:latin typeface="Courier New" panose="02070309020205020404" pitchFamily="49" charset="0"/>
                <a:cs typeface="Courier New" panose="02070309020205020404" pitchFamily="49" charset="0"/>
              </a:rPr>
              <a:t>ios</a:t>
            </a:r>
            <a:r>
              <a:rPr lang="en-US" altLang="en-US" sz="1200" b="1" dirty="0">
                <a:latin typeface="Courier New" panose="02070309020205020404" pitchFamily="49" charset="0"/>
                <a:cs typeface="Courier New" panose="02070309020205020404" pitchFamily="49" charset="0"/>
              </a:rPr>
              <a:t>::out | </a:t>
            </a:r>
            <a:r>
              <a:rPr lang="en-US" altLang="en-US" sz="1600" b="1" dirty="0" err="1">
                <a:latin typeface="Courier New" panose="02070309020205020404" pitchFamily="49" charset="0"/>
                <a:cs typeface="Courier New" panose="02070309020205020404" pitchFamily="49" charset="0"/>
              </a:rPr>
              <a:t>ios</a:t>
            </a:r>
            <a:r>
              <a:rPr lang="en-US" altLang="en-US" sz="1600" b="1" dirty="0">
                <a:latin typeface="Courier New" panose="02070309020205020404" pitchFamily="49" charset="0"/>
                <a:cs typeface="Courier New" panose="02070309020205020404" pitchFamily="49" charset="0"/>
              </a:rPr>
              <a:t>::binary);</a:t>
            </a:r>
          </a:p>
          <a:p>
            <a:pPr marL="0" indent="0" eaLnBrk="1" hangingPunct="1">
              <a:buNone/>
            </a:pPr>
            <a:r>
              <a:rPr lang="en-US" sz="2000" dirty="0"/>
              <a:t>• You can access any position in a random access file by moving the file pointer prior to a read or write operation.</a:t>
            </a:r>
          </a:p>
          <a:p>
            <a:pPr marL="457200" lvl="1" indent="0" eaLnBrk="1" hangingPunct="1">
              <a:buNone/>
              <a:tabLst>
                <a:tab pos="4178300" algn="l"/>
              </a:tabLst>
            </a:pPr>
            <a:r>
              <a:rPr lang="en-US" altLang="en-US" sz="1800" b="1" dirty="0" err="1">
                <a:latin typeface="Courier New" panose="02070309020205020404" pitchFamily="49" charset="0"/>
                <a:cs typeface="Courier New" panose="02070309020205020404" pitchFamily="49" charset="0"/>
              </a:rPr>
              <a:t>strm.seekg</a:t>
            </a:r>
            <a:r>
              <a:rPr lang="en-US" altLang="en-US" sz="1800" b="1" dirty="0">
                <a:latin typeface="Courier New" panose="02070309020205020404" pitchFamily="49" charset="0"/>
                <a:cs typeface="Courier New" panose="02070309020205020404" pitchFamily="49" charset="0"/>
              </a:rPr>
              <a:t>(position); //read = get</a:t>
            </a:r>
          </a:p>
          <a:p>
            <a:pPr marL="457200" lvl="1" indent="0" eaLnBrk="1" hangingPunct="1">
              <a:buNone/>
              <a:tabLst>
                <a:tab pos="4178300" algn="l"/>
              </a:tabLst>
            </a:pPr>
            <a:r>
              <a:rPr lang="en-US" altLang="en-US" sz="1800" b="1" dirty="0">
                <a:latin typeface="Courier New" panose="02070309020205020404" pitchFamily="49" charset="0"/>
                <a:cs typeface="Courier New" panose="02070309020205020404" pitchFamily="49" charset="0"/>
              </a:rPr>
              <a:t>char c = </a:t>
            </a:r>
            <a:r>
              <a:rPr lang="en-US" altLang="en-US" sz="1800" b="1" dirty="0" err="1">
                <a:latin typeface="Courier New" panose="02070309020205020404" pitchFamily="49" charset="0"/>
                <a:cs typeface="Courier New" panose="02070309020205020404" pitchFamily="49" charset="0"/>
              </a:rPr>
              <a:t>strm.get</a:t>
            </a:r>
            <a:r>
              <a:rPr lang="en-US" altLang="en-US" sz="1800" b="1" dirty="0">
                <a:latin typeface="Courier New" panose="02070309020205020404" pitchFamily="49" charset="0"/>
                <a:cs typeface="Courier New" panose="02070309020205020404" pitchFamily="49" charset="0"/>
              </a:rPr>
              <a:t>();</a:t>
            </a:r>
          </a:p>
          <a:p>
            <a:pPr marL="457200" lvl="1" indent="0" eaLnBrk="1" hangingPunct="1">
              <a:buNone/>
              <a:tabLst>
                <a:tab pos="4178300" algn="l"/>
              </a:tabLst>
            </a:pPr>
            <a:r>
              <a:rPr lang="en-US" altLang="en-US" sz="1800" b="1" dirty="0" err="1">
                <a:latin typeface="Courier New" panose="02070309020205020404" pitchFamily="49" charset="0"/>
                <a:cs typeface="Courier New" panose="02070309020205020404" pitchFamily="49" charset="0"/>
              </a:rPr>
              <a:t>strm.seekp</a:t>
            </a:r>
            <a:r>
              <a:rPr lang="en-US" altLang="en-US" sz="1800" b="1" dirty="0">
                <a:latin typeface="Courier New" panose="02070309020205020404" pitchFamily="49" charset="0"/>
                <a:cs typeface="Courier New" panose="02070309020205020404" pitchFamily="49" charset="0"/>
              </a:rPr>
              <a:t>(position); // write = put</a:t>
            </a:r>
          </a:p>
          <a:p>
            <a:pPr marL="457200" lvl="1" indent="0" eaLnBrk="1" hangingPunct="1">
              <a:buNone/>
              <a:tabLst>
                <a:tab pos="4178300" algn="l"/>
              </a:tabLst>
            </a:pPr>
            <a:r>
              <a:rPr lang="en-US" altLang="en-US" sz="1800" b="1" dirty="0">
                <a:latin typeface="Courier New" panose="02070309020205020404" pitchFamily="49" charset="0"/>
                <a:cs typeface="Courier New" panose="02070309020205020404" pitchFamily="49" charset="0"/>
              </a:rPr>
              <a:t>position = </a:t>
            </a:r>
            <a:r>
              <a:rPr lang="en-US" altLang="en-US" sz="1800" b="1" dirty="0" err="1">
                <a:latin typeface="Courier New" panose="02070309020205020404" pitchFamily="49" charset="0"/>
                <a:cs typeface="Courier New" panose="02070309020205020404" pitchFamily="49" charset="0"/>
              </a:rPr>
              <a:t>strm.tellg</a:t>
            </a:r>
            <a:r>
              <a:rPr lang="en-US" altLang="en-US" sz="1800" b="1" dirty="0">
                <a:latin typeface="Courier New" panose="02070309020205020404" pitchFamily="49" charset="0"/>
                <a:cs typeface="Courier New" panose="02070309020205020404" pitchFamily="49" charset="0"/>
              </a:rPr>
              <a:t>();</a:t>
            </a:r>
          </a:p>
          <a:p>
            <a:pPr marL="457200" lvl="1" indent="0" eaLnBrk="1" hangingPunct="1">
              <a:buNone/>
              <a:tabLst>
                <a:tab pos="4178300" algn="l"/>
              </a:tabLst>
            </a:pPr>
            <a:r>
              <a:rPr lang="en-US" altLang="en-US" sz="1800" b="1" dirty="0">
                <a:latin typeface="Courier New" panose="02070309020205020404" pitchFamily="49" charset="0"/>
                <a:cs typeface="Courier New" panose="02070309020205020404" pitchFamily="49" charset="0"/>
              </a:rPr>
              <a:t>position = </a:t>
            </a:r>
            <a:r>
              <a:rPr lang="en-US" altLang="en-US" sz="1800" b="1" dirty="0" err="1">
                <a:latin typeface="Courier New" panose="02070309020205020404" pitchFamily="49" charset="0"/>
                <a:cs typeface="Courier New" panose="02070309020205020404" pitchFamily="49" charset="0"/>
              </a:rPr>
              <a:t>strm.tellp</a:t>
            </a:r>
            <a:r>
              <a:rPr lang="en-US" altLang="en-US" sz="1800" b="1"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marL="400050" lvl="1" indent="0" eaLnBrk="1" hangingPunct="1">
              <a:buNone/>
            </a:pPr>
            <a:endParaRPr lang="en-US" altLang="en-US" sz="1600" b="1" dirty="0">
              <a:latin typeface="Courier New" panose="02070309020205020404" pitchFamily="49" charset="0"/>
              <a:cs typeface="Courier New" panose="02070309020205020404" pitchFamily="49" charset="0"/>
            </a:endParaRPr>
          </a:p>
          <a:p>
            <a:pPr marL="0" indent="0">
              <a:buNone/>
            </a:pPr>
            <a:endParaRPr lang="en-US" sz="2000" dirty="0"/>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7675701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7099</TotalTime>
  <Words>8095</Words>
  <Application>Microsoft Office PowerPoint</Application>
  <PresentationFormat>On-screen Show (4:3)</PresentationFormat>
  <Paragraphs>1519</Paragraphs>
  <Slides>93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ＭＳ Ｐゴシック</vt:lpstr>
      <vt:lpstr>ＭＳ Ｐゴシック</vt:lpstr>
      <vt:lpstr>Arial</vt:lpstr>
      <vt:lpstr>Comic Sans MS</vt:lpstr>
      <vt:lpstr>Courier New</vt:lpstr>
      <vt:lpstr>StempelGaramond-Roman</vt:lpstr>
      <vt:lpstr>Times New Roman</vt:lpstr>
      <vt:lpstr>Default Design</vt:lpstr>
      <vt:lpstr>Chapter Eight: Streams</vt:lpstr>
      <vt:lpstr>Chapter Goals</vt:lpstr>
      <vt:lpstr>Topic 1</vt:lpstr>
      <vt:lpstr>Reading and Writing Files</vt:lpstr>
      <vt:lpstr>Streams: An Example</vt:lpstr>
      <vt:lpstr>Reading and Writing Streams</vt:lpstr>
      <vt:lpstr>Reading and Writing Disk Files</vt:lpstr>
      <vt:lpstr>Opening a Stream</vt:lpstr>
      <vt:lpstr>Code for Opening Streams</vt:lpstr>
      <vt:lpstr>File Path Names</vt:lpstr>
      <vt:lpstr>When the File Name is in a C++ string variable</vt:lpstr>
      <vt:lpstr>Opening a Stream, Filename is a char[] array</vt:lpstr>
      <vt:lpstr>Closing a Stream</vt:lpstr>
      <vt:lpstr>Reading from a Stream:  Use &gt;&gt;</vt:lpstr>
      <vt:lpstr>Reading from a Stream, Testing for Failure</vt:lpstr>
      <vt:lpstr>Failing to Open</vt:lpstr>
      <vt:lpstr>Writing to a Stream: Just Like cout &lt;&lt;</vt:lpstr>
      <vt:lpstr>A Programming Example: Popular Names</vt:lpstr>
      <vt:lpstr>File Structure</vt:lpstr>
      <vt:lpstr>Baby Names Program Planning</vt:lpstr>
      <vt:lpstr>Loop Control, and Reference Parameters for Functions</vt:lpstr>
      <vt:lpstr>Baby Names: Code Part 1</vt:lpstr>
      <vt:lpstr>Baby Names: Code Part 2</vt:lpstr>
      <vt:lpstr>Practice It: File I/O Basics</vt:lpstr>
      <vt:lpstr>Practice It: File I/O and a Function</vt:lpstr>
      <vt:lpstr>Topic 2</vt:lpstr>
      <vt:lpstr>Reading Words and Characters</vt:lpstr>
      <vt:lpstr>Lookahead: Reading a Number Only If It Is a Number</vt:lpstr>
      <vt:lpstr>Functions in &lt;cctype&gt; (Handy for Lookahead): Table 1</vt:lpstr>
      <vt:lpstr>Reading A Whole Line: getline</vt:lpstr>
      <vt:lpstr>Reading A Whole Line in a Loop: getline</vt:lpstr>
      <vt:lpstr>Processing a File Line by Line</vt:lpstr>
      <vt:lpstr>Parsing a File Line using &lt;cctype&gt; Functions</vt:lpstr>
      <vt:lpstr>Capturing the Line characters into separate strings</vt:lpstr>
      <vt:lpstr>Common Error: Mixing &gt;&gt; and getline Input</vt:lpstr>
      <vt:lpstr>The Fix for Mixing &gt;&gt; and getline Input</vt:lpstr>
      <vt:lpstr>Practice It: Line and Character Input</vt:lpstr>
      <vt:lpstr>Topic 3</vt:lpstr>
      <vt:lpstr>Writing Text Output</vt:lpstr>
      <vt:lpstr>Formatting Output – Manipulators</vt:lpstr>
      <vt:lpstr>Manipulators to Display a Time such as 09:01</vt:lpstr>
      <vt:lpstr>Stream Manipulators: Table 2</vt:lpstr>
      <vt:lpstr>Practice It: Formatting Output</vt:lpstr>
      <vt:lpstr>Floating Point Formats: fixed, scientific, defaultfloat</vt:lpstr>
      <vt:lpstr>Unicode, UTF-8, and C++ Strings</vt:lpstr>
      <vt:lpstr>Topic 4</vt:lpstr>
      <vt:lpstr>Stream Adapters</vt:lpstr>
      <vt:lpstr>istringstream Reads from a string into other Variables</vt:lpstr>
      <vt:lpstr>Converting a string to a single int or double</vt:lpstr>
      <vt:lpstr>The ostringstream Type for Building Strings</vt:lpstr>
      <vt:lpstr>Converting Numbers to strings without Formatting</vt:lpstr>
      <vt:lpstr>Practice It: istringstream code</vt:lpstr>
      <vt:lpstr>Topic 5</vt:lpstr>
      <vt:lpstr>Command Line </vt:lpstr>
      <vt:lpstr>Command Line Arguments</vt:lpstr>
      <vt:lpstr>Command Line Arguments Example</vt:lpstr>
      <vt:lpstr>main is set up differently for Command Line Arguments</vt:lpstr>
      <vt:lpstr>Command Line Arguments: Example Values</vt:lpstr>
      <vt:lpstr>Command Line Example Program: Encrypting A File</vt:lpstr>
      <vt:lpstr>Programming: Encrypting A File</vt:lpstr>
      <vt:lpstr>Command Line Program: Encrypting A File, Part 1</vt:lpstr>
      <vt:lpstr>Command Line Program: Encrypting A File, Part 2</vt:lpstr>
      <vt:lpstr>Command Line Program: Encrypting A File, Part 3</vt:lpstr>
      <vt:lpstr>Command Line Program: Encrypting A File, Part 4</vt:lpstr>
      <vt:lpstr>Command Line Program: Encrypting A File, Part 5</vt:lpstr>
      <vt:lpstr>How To: Process Text Files, Example Program</vt:lpstr>
      <vt:lpstr>How To: Process Text Files, Step by Step, Part 1</vt:lpstr>
      <vt:lpstr>How To: Process Text Files, Step by Step, Part 2</vt:lpstr>
      <vt:lpstr>Topic 6</vt:lpstr>
      <vt:lpstr>Sequential Access and Random Access</vt:lpstr>
      <vt:lpstr>Random Access: put and get positions</vt:lpstr>
      <vt:lpstr>Binary Files</vt:lpstr>
      <vt:lpstr>Binary Files vs. Text Files</vt:lpstr>
      <vt:lpstr>Binary Files: Opening and Reading</vt:lpstr>
      <vt:lpstr>Binary File Data</vt:lpstr>
      <vt:lpstr>Processing Image Files</vt:lpstr>
      <vt:lpstr>Processing Image Files: The BMP File Format</vt:lpstr>
      <vt:lpstr>Processing Image Files:  Color Examples</vt:lpstr>
      <vt:lpstr>Processing Image Files: The BMP Header</vt:lpstr>
      <vt:lpstr>Processing Image Files: Pixel Rows</vt:lpstr>
      <vt:lpstr>Processing Image Files: Scan Line Example</vt:lpstr>
      <vt:lpstr>Processing Image Files: the Negative Task</vt:lpstr>
      <vt:lpstr>Program to Produce the Negative, Part 1</vt:lpstr>
      <vt:lpstr>Program to Produce the Negative, Part 2</vt:lpstr>
      <vt:lpstr>Program to Produce the Negative, Part 3</vt:lpstr>
      <vt:lpstr>Program to Produce the Negative, Part 4</vt:lpstr>
      <vt:lpstr>Program to Produce the Negative, Part 5</vt:lpstr>
      <vt:lpstr>Program to Produce the Negative, Part 6</vt:lpstr>
      <vt:lpstr>Practice It: Negative Image Code</vt:lpstr>
      <vt:lpstr>Chapter Summary, Part 1</vt:lpstr>
      <vt:lpstr>Chapter Summary, Part 2</vt:lpstr>
      <vt:lpstr>Chapter Summary, Part 3</vt:lpstr>
      <vt:lpstr>Chapter Summary, Part 4</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 Streams</dc:title>
  <dc:creator>etg</dc:creator>
  <cp:lastModifiedBy>Graig Donini</cp:lastModifiedBy>
  <cp:revision>2236</cp:revision>
  <dcterms:created xsi:type="dcterms:W3CDTF">2010-12-13T15:57:17Z</dcterms:created>
  <dcterms:modified xsi:type="dcterms:W3CDTF">2017-11-17T05:05:04Z</dcterms:modified>
</cp:coreProperties>
</file>