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4"/>
  </p:notesMasterIdLst>
  <p:sldIdLst>
    <p:sldId id="383" r:id="rId2"/>
    <p:sldId id="387" r:id="rId3"/>
    <p:sldId id="671" r:id="rId4"/>
    <p:sldId id="388" r:id="rId5"/>
    <p:sldId id="400" r:id="rId6"/>
    <p:sldId id="402" r:id="rId7"/>
    <p:sldId id="412" r:id="rId8"/>
    <p:sldId id="424" r:id="rId9"/>
    <p:sldId id="431" r:id="rId10"/>
    <p:sldId id="672" r:id="rId11"/>
    <p:sldId id="673" r:id="rId12"/>
    <p:sldId id="674" r:id="rId13"/>
    <p:sldId id="675" r:id="rId14"/>
    <p:sldId id="676" r:id="rId15"/>
    <p:sldId id="677" r:id="rId16"/>
    <p:sldId id="678" r:id="rId17"/>
    <p:sldId id="679" r:id="rId18"/>
    <p:sldId id="438" r:id="rId19"/>
    <p:sldId id="440" r:id="rId20"/>
    <p:sldId id="443" r:id="rId21"/>
    <p:sldId id="454" r:id="rId22"/>
    <p:sldId id="464" r:id="rId23"/>
    <p:sldId id="468" r:id="rId24"/>
    <p:sldId id="680" r:id="rId25"/>
    <p:sldId id="466" r:id="rId26"/>
    <p:sldId id="681" r:id="rId27"/>
    <p:sldId id="480" r:id="rId28"/>
    <p:sldId id="481" r:id="rId29"/>
    <p:sldId id="682" r:id="rId30"/>
    <p:sldId id="471" r:id="rId31"/>
    <p:sldId id="492" r:id="rId32"/>
    <p:sldId id="491" r:id="rId33"/>
    <p:sldId id="498" r:id="rId34"/>
    <p:sldId id="496" r:id="rId35"/>
    <p:sldId id="501" r:id="rId36"/>
    <p:sldId id="617" r:id="rId37"/>
    <p:sldId id="505" r:id="rId38"/>
    <p:sldId id="507" r:id="rId39"/>
    <p:sldId id="508" r:id="rId40"/>
    <p:sldId id="509" r:id="rId41"/>
    <p:sldId id="510" r:id="rId42"/>
    <p:sldId id="683" r:id="rId43"/>
    <p:sldId id="684" r:id="rId44"/>
    <p:sldId id="685" r:id="rId45"/>
    <p:sldId id="686" r:id="rId46"/>
    <p:sldId id="520" r:id="rId47"/>
    <p:sldId id="523" r:id="rId48"/>
    <p:sldId id="524" r:id="rId49"/>
    <p:sldId id="534" r:id="rId50"/>
    <p:sldId id="536" r:id="rId51"/>
    <p:sldId id="537" r:id="rId52"/>
    <p:sldId id="542" r:id="rId53"/>
    <p:sldId id="543" r:id="rId54"/>
    <p:sldId id="622" r:id="rId55"/>
    <p:sldId id="624" r:id="rId56"/>
    <p:sldId id="625" r:id="rId57"/>
    <p:sldId id="687" r:id="rId58"/>
    <p:sldId id="688" r:id="rId59"/>
    <p:sldId id="650" r:id="rId60"/>
    <p:sldId id="651" r:id="rId61"/>
    <p:sldId id="654" r:id="rId62"/>
    <p:sldId id="658" r:id="rId63"/>
    <p:sldId id="689" r:id="rId64"/>
    <p:sldId id="691" r:id="rId65"/>
    <p:sldId id="690" r:id="rId66"/>
    <p:sldId id="692" r:id="rId67"/>
    <p:sldId id="693" r:id="rId68"/>
    <p:sldId id="694" r:id="rId69"/>
    <p:sldId id="695" r:id="rId70"/>
    <p:sldId id="696" r:id="rId71"/>
    <p:sldId id="697" r:id="rId72"/>
    <p:sldId id="545" r:id="rId73"/>
    <p:sldId id="547" r:id="rId74"/>
    <p:sldId id="549" r:id="rId75"/>
    <p:sldId id="550" r:id="rId76"/>
    <p:sldId id="559" r:id="rId77"/>
    <p:sldId id="560" r:id="rId78"/>
    <p:sldId id="563" r:id="rId79"/>
    <p:sldId id="565" r:id="rId80"/>
    <p:sldId id="566" r:id="rId81"/>
    <p:sldId id="698" r:id="rId82"/>
    <p:sldId id="701" r:id="rId83"/>
    <p:sldId id="700" r:id="rId84"/>
    <p:sldId id="699" r:id="rId85"/>
    <p:sldId id="567" r:id="rId86"/>
    <p:sldId id="568" r:id="rId87"/>
    <p:sldId id="571" r:id="rId88"/>
    <p:sldId id="572" r:id="rId89"/>
    <p:sldId id="574" r:id="rId90"/>
    <p:sldId id="577" r:id="rId91"/>
    <p:sldId id="581" r:id="rId92"/>
    <p:sldId id="582" r:id="rId93"/>
    <p:sldId id="583" r:id="rId94"/>
    <p:sldId id="585" r:id="rId95"/>
    <p:sldId id="586" r:id="rId96"/>
    <p:sldId id="723" r:id="rId97"/>
    <p:sldId id="702" r:id="rId98"/>
    <p:sldId id="588" r:id="rId99"/>
    <p:sldId id="590" r:id="rId100"/>
    <p:sldId id="593" r:id="rId101"/>
    <p:sldId id="596" r:id="rId102"/>
    <p:sldId id="703" r:id="rId103"/>
    <p:sldId id="705" r:id="rId104"/>
    <p:sldId id="704" r:id="rId105"/>
    <p:sldId id="706" r:id="rId106"/>
    <p:sldId id="707" r:id="rId107"/>
    <p:sldId id="713" r:id="rId108"/>
    <p:sldId id="708" r:id="rId109"/>
    <p:sldId id="709" r:id="rId110"/>
    <p:sldId id="710" r:id="rId111"/>
    <p:sldId id="714" r:id="rId112"/>
    <p:sldId id="711" r:id="rId113"/>
    <p:sldId id="712" r:id="rId114"/>
    <p:sldId id="716" r:id="rId115"/>
    <p:sldId id="718" r:id="rId116"/>
    <p:sldId id="717" r:id="rId117"/>
    <p:sldId id="715" r:id="rId118"/>
    <p:sldId id="670" r:id="rId119"/>
    <p:sldId id="719" r:id="rId120"/>
    <p:sldId id="720" r:id="rId121"/>
    <p:sldId id="721" r:id="rId122"/>
    <p:sldId id="722" r:id="rId123"/>
  </p:sldIdLst>
  <p:sldSz cx="9144000" cy="6858000" type="screen4x3"/>
  <p:notesSz cx="6858000" cy="9144000"/>
  <p:defaultTextStyle>
    <a:defPPr>
      <a:defRPr lang="en-US"/>
    </a:defPPr>
    <a:lvl1pPr algn="l" rtl="0" fontAlgn="base">
      <a:spcBef>
        <a:spcPct val="0"/>
      </a:spcBef>
      <a:spcAft>
        <a:spcPct val="0"/>
      </a:spcAft>
      <a:defRPr sz="2000" i="1" kern="1200">
        <a:solidFill>
          <a:schemeClr val="tx1"/>
        </a:solidFill>
        <a:latin typeface="Courier New" panose="02070309020205020404" pitchFamily="49" charset="0"/>
        <a:ea typeface="ＭＳ Ｐゴシック" panose="020B0600070205080204" pitchFamily="34" charset="-128"/>
        <a:cs typeface="+mn-cs"/>
      </a:defRPr>
    </a:lvl1pPr>
    <a:lvl2pPr marL="457200" algn="l" rtl="0" fontAlgn="base">
      <a:spcBef>
        <a:spcPct val="0"/>
      </a:spcBef>
      <a:spcAft>
        <a:spcPct val="0"/>
      </a:spcAft>
      <a:defRPr sz="2000" i="1" kern="1200">
        <a:solidFill>
          <a:schemeClr val="tx1"/>
        </a:solidFill>
        <a:latin typeface="Courier New" panose="02070309020205020404" pitchFamily="49" charset="0"/>
        <a:ea typeface="ＭＳ Ｐゴシック" panose="020B0600070205080204" pitchFamily="34" charset="-128"/>
        <a:cs typeface="+mn-cs"/>
      </a:defRPr>
    </a:lvl2pPr>
    <a:lvl3pPr marL="914400" algn="l" rtl="0" fontAlgn="base">
      <a:spcBef>
        <a:spcPct val="0"/>
      </a:spcBef>
      <a:spcAft>
        <a:spcPct val="0"/>
      </a:spcAft>
      <a:defRPr sz="2000" i="1" kern="1200">
        <a:solidFill>
          <a:schemeClr val="tx1"/>
        </a:solidFill>
        <a:latin typeface="Courier New" panose="02070309020205020404" pitchFamily="49" charset="0"/>
        <a:ea typeface="ＭＳ Ｐゴシック" panose="020B0600070205080204" pitchFamily="34" charset="-128"/>
        <a:cs typeface="+mn-cs"/>
      </a:defRPr>
    </a:lvl3pPr>
    <a:lvl4pPr marL="1371600" algn="l" rtl="0" fontAlgn="base">
      <a:spcBef>
        <a:spcPct val="0"/>
      </a:spcBef>
      <a:spcAft>
        <a:spcPct val="0"/>
      </a:spcAft>
      <a:defRPr sz="2000" i="1" kern="1200">
        <a:solidFill>
          <a:schemeClr val="tx1"/>
        </a:solidFill>
        <a:latin typeface="Courier New" panose="02070309020205020404" pitchFamily="49" charset="0"/>
        <a:ea typeface="ＭＳ Ｐゴシック" panose="020B0600070205080204" pitchFamily="34" charset="-128"/>
        <a:cs typeface="+mn-cs"/>
      </a:defRPr>
    </a:lvl4pPr>
    <a:lvl5pPr marL="1828800" algn="l" rtl="0" fontAlgn="base">
      <a:spcBef>
        <a:spcPct val="0"/>
      </a:spcBef>
      <a:spcAft>
        <a:spcPct val="0"/>
      </a:spcAft>
      <a:defRPr sz="2000" i="1" kern="1200">
        <a:solidFill>
          <a:schemeClr val="tx1"/>
        </a:solidFill>
        <a:latin typeface="Courier New" panose="02070309020205020404" pitchFamily="49" charset="0"/>
        <a:ea typeface="ＭＳ Ｐゴシック" panose="020B0600070205080204" pitchFamily="34" charset="-128"/>
        <a:cs typeface="+mn-cs"/>
      </a:defRPr>
    </a:lvl5pPr>
    <a:lvl6pPr marL="2286000" algn="l" defTabSz="914400" rtl="0" eaLnBrk="1" latinLnBrk="0" hangingPunct="1">
      <a:defRPr sz="2000" i="1" kern="1200">
        <a:solidFill>
          <a:schemeClr val="tx1"/>
        </a:solidFill>
        <a:latin typeface="Courier New" panose="02070309020205020404" pitchFamily="49" charset="0"/>
        <a:ea typeface="ＭＳ Ｐゴシック" panose="020B0600070205080204" pitchFamily="34" charset="-128"/>
        <a:cs typeface="+mn-cs"/>
      </a:defRPr>
    </a:lvl6pPr>
    <a:lvl7pPr marL="2743200" algn="l" defTabSz="914400" rtl="0" eaLnBrk="1" latinLnBrk="0" hangingPunct="1">
      <a:defRPr sz="2000" i="1" kern="1200">
        <a:solidFill>
          <a:schemeClr val="tx1"/>
        </a:solidFill>
        <a:latin typeface="Courier New" panose="02070309020205020404" pitchFamily="49" charset="0"/>
        <a:ea typeface="ＭＳ Ｐゴシック" panose="020B0600070205080204" pitchFamily="34" charset="-128"/>
        <a:cs typeface="+mn-cs"/>
      </a:defRPr>
    </a:lvl7pPr>
    <a:lvl8pPr marL="3200400" algn="l" defTabSz="914400" rtl="0" eaLnBrk="1" latinLnBrk="0" hangingPunct="1">
      <a:defRPr sz="2000" i="1" kern="1200">
        <a:solidFill>
          <a:schemeClr val="tx1"/>
        </a:solidFill>
        <a:latin typeface="Courier New" panose="02070309020205020404" pitchFamily="49" charset="0"/>
        <a:ea typeface="ＭＳ Ｐゴシック" panose="020B0600070205080204" pitchFamily="34" charset="-128"/>
        <a:cs typeface="+mn-cs"/>
      </a:defRPr>
    </a:lvl8pPr>
    <a:lvl9pPr marL="3657600" algn="l" defTabSz="914400" rtl="0" eaLnBrk="1" latinLnBrk="0" hangingPunct="1">
      <a:defRPr sz="2000" i="1" kern="1200">
        <a:solidFill>
          <a:schemeClr val="tx1"/>
        </a:solidFill>
        <a:latin typeface="Courier New" panose="02070309020205020404" pitchFamily="49"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MSOffic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39"/>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996633"/>
    <a:srgbClr val="FFE9CC"/>
    <a:srgbClr val="FF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36" autoAdjust="0"/>
    <p:restoredTop sz="94306" autoAdjust="0"/>
  </p:normalViewPr>
  <p:slideViewPr>
    <p:cSldViewPr snapToGrid="0">
      <p:cViewPr varScale="1">
        <p:scale>
          <a:sx n="91" d="100"/>
          <a:sy n="91" d="100"/>
        </p:scale>
        <p:origin x="90" y="294"/>
      </p:cViewPr>
      <p:guideLst>
        <p:guide orient="horz" pos="2160"/>
        <p:guide pos="2880"/>
      </p:guideLst>
    </p:cSldViewPr>
  </p:slideViewPr>
  <p:outlineViewPr>
    <p:cViewPr>
      <p:scale>
        <a:sx n="33" d="100"/>
        <a:sy n="33" d="100"/>
      </p:scale>
      <p:origin x="0" y="-1348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microsoft.com/office/2015/10/relationships/revisionInfo" Target="revisionInfo.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mn-ea"/>
                <a:cs typeface="+mn-cs"/>
              </a:defRPr>
            </a:lvl1pPr>
          </a:lstStyle>
          <a:p>
            <a:pPr>
              <a:defRPr/>
            </a:pPr>
            <a:endParaRPr lang="en-US"/>
          </a:p>
        </p:txBody>
      </p:sp>
      <p:sp>
        <p:nvSpPr>
          <p:cNvPr id="1116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mn-ea"/>
                <a:cs typeface="+mn-cs"/>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mn-ea"/>
                <a:cs typeface="+mn-cs"/>
              </a:defRPr>
            </a:lvl1pPr>
          </a:lstStyle>
          <a:p>
            <a:pPr>
              <a:defRPr/>
            </a:pPr>
            <a:endParaRPr lang="en-US"/>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panose="020B0604020202020204" pitchFamily="34" charset="0"/>
              </a:defRPr>
            </a:lvl1pPr>
          </a:lstStyle>
          <a:p>
            <a:fld id="{F9114AA7-22B0-417C-B419-C11C3FE5E142}" type="slidenum">
              <a:rPr lang="en-US" altLang="en-US"/>
              <a:pPr/>
              <a:t>‹#›</a:t>
            </a:fld>
            <a:endParaRPr lang="en-US" altLang="en-US"/>
          </a:p>
        </p:txBody>
      </p:sp>
    </p:spTree>
    <p:extLst>
      <p:ext uri="{BB962C8B-B14F-4D97-AF65-F5344CB8AC3E}">
        <p14:creationId xmlns:p14="http://schemas.microsoft.com/office/powerpoint/2010/main" val="3744411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S PGothic" pitchFamily="34"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S PGothic" pitchFamily="34" charset="-128"/>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S PGothic" pitchFamily="34" charset="-128"/>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S PGothic" pitchFamily="34" charset="-128"/>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592513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8155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524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60623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904352"/>
            <a:ext cx="8229600" cy="5191648"/>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388930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16131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04219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94079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64179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3" name="Title 1"/>
          <p:cNvSpPr>
            <a:spLocks noGrp="1"/>
          </p:cNvSpPr>
          <p:nvPr>
            <p:ph type="title"/>
          </p:nvPr>
        </p:nvSpPr>
        <p:spPr>
          <a:xfrm>
            <a:off x="-1" y="152400"/>
            <a:ext cx="9004663" cy="533400"/>
          </a:xfrm>
        </p:spPr>
        <p:txBody>
          <a:bodyPr/>
          <a:lstStyle/>
          <a:p>
            <a:r>
              <a:rPr lang="en-US"/>
              <a:t>Click to edit Master title style</a:t>
            </a:r>
          </a:p>
        </p:txBody>
      </p:sp>
      <p:sp>
        <p:nvSpPr>
          <p:cNvPr id="4" name="Content Placeholder 2"/>
          <p:cNvSpPr>
            <a:spLocks noGrp="1"/>
          </p:cNvSpPr>
          <p:nvPr>
            <p:ph idx="1"/>
          </p:nvPr>
        </p:nvSpPr>
        <p:spPr>
          <a:xfrm>
            <a:off x="339634" y="809897"/>
            <a:ext cx="8294914" cy="53731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558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1047081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i="1"/>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400081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7086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570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 	</a:t>
            </a:r>
          </a:p>
        </p:txBody>
      </p:sp>
      <p:sp>
        <p:nvSpPr>
          <p:cNvPr id="1029" name="Rectangle 5"/>
          <p:cNvSpPr>
            <a:spLocks noGrp="1" noChangeArrowheads="1"/>
          </p:cNvSpPr>
          <p:nvPr>
            <p:ph type="ftr" sz="quarter" idx="3"/>
          </p:nvPr>
        </p:nvSpPr>
        <p:spPr bwMode="auto">
          <a:xfrm>
            <a:off x="3810000" y="6324600"/>
            <a:ext cx="5257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panose="020B0604020202020204" pitchFamily="34" charset="0"/>
              </a:defRPr>
            </a:lvl1p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
        <p:nvSpPr>
          <p:cNvPr id="1032" name="Line 8"/>
          <p:cNvSpPr>
            <a:spLocks noChangeShapeType="1"/>
          </p:cNvSpPr>
          <p:nvPr userDrawn="1"/>
        </p:nvSpPr>
        <p:spPr bwMode="auto">
          <a:xfrm>
            <a:off x="0" y="685800"/>
            <a:ext cx="9144000" cy="0"/>
          </a:xfrm>
          <a:prstGeom prst="line">
            <a:avLst/>
          </a:prstGeom>
          <a:noFill/>
          <a:ln w="57150">
            <a:solidFill>
              <a:srgbClr val="FFCC00"/>
            </a:solidFill>
            <a:round/>
            <a:headEnd/>
            <a:tailEnd/>
          </a:ln>
          <a:effectLst/>
        </p:spPr>
        <p:txBody>
          <a:bodyPr/>
          <a:lstStyle/>
          <a:p>
            <a:pPr>
              <a:defRPr/>
            </a:pPr>
            <a:endParaRPr lang="en-US">
              <a:latin typeface="Courier New" charset="0"/>
              <a:ea typeface="+mn-ea"/>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dt="0"/>
  <p:txStyles>
    <p:titleStyle>
      <a:lvl1pPr algn="l" rtl="0" eaLnBrk="0" fontAlgn="base" hangingPunct="0">
        <a:spcBef>
          <a:spcPct val="0"/>
        </a:spcBef>
        <a:spcAft>
          <a:spcPct val="0"/>
        </a:spcAft>
        <a:defRPr sz="2400" b="1">
          <a:solidFill>
            <a:srgbClr val="0033CC"/>
          </a:solidFill>
          <a:latin typeface="+mj-lt"/>
          <a:ea typeface="ＭＳ Ｐゴシック" panose="020B0600070205080204" pitchFamily="34" charset="-128"/>
          <a:cs typeface="MS PGothic" pitchFamily="34" charset="-128"/>
        </a:defRPr>
      </a:lvl1pPr>
      <a:lvl2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2pPr>
      <a:lvl3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3pPr>
      <a:lvl4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4pPr>
      <a:lvl5pPr algn="l" rtl="0" eaLnBrk="0" fontAlgn="base" hangingPunct="0">
        <a:spcBef>
          <a:spcPct val="0"/>
        </a:spcBef>
        <a:spcAft>
          <a:spcPct val="0"/>
        </a:spcAft>
        <a:defRPr sz="2400" b="1">
          <a:solidFill>
            <a:srgbClr val="0033CC"/>
          </a:solidFill>
          <a:latin typeface="Arial" charset="0"/>
          <a:ea typeface="ＭＳ Ｐゴシック" panose="020B0600070205080204" pitchFamily="34" charset="-128"/>
          <a:cs typeface="MS PGothic" pitchFamily="34" charset="-128"/>
        </a:defRPr>
      </a:lvl5pPr>
      <a:lvl6pPr marL="457200" algn="l" rtl="0" fontAlgn="base">
        <a:spcBef>
          <a:spcPct val="0"/>
        </a:spcBef>
        <a:spcAft>
          <a:spcPct val="0"/>
        </a:spcAft>
        <a:defRPr sz="2400" b="1">
          <a:solidFill>
            <a:srgbClr val="0033CC"/>
          </a:solidFill>
          <a:latin typeface="Arial" charset="0"/>
        </a:defRPr>
      </a:lvl6pPr>
      <a:lvl7pPr marL="914400" algn="l" rtl="0" fontAlgn="base">
        <a:spcBef>
          <a:spcPct val="0"/>
        </a:spcBef>
        <a:spcAft>
          <a:spcPct val="0"/>
        </a:spcAft>
        <a:defRPr sz="2400" b="1">
          <a:solidFill>
            <a:srgbClr val="0033CC"/>
          </a:solidFill>
          <a:latin typeface="Arial" charset="0"/>
        </a:defRPr>
      </a:lvl7pPr>
      <a:lvl8pPr marL="1371600" algn="l" rtl="0" fontAlgn="base">
        <a:spcBef>
          <a:spcPct val="0"/>
        </a:spcBef>
        <a:spcAft>
          <a:spcPct val="0"/>
        </a:spcAft>
        <a:defRPr sz="2400" b="1">
          <a:solidFill>
            <a:srgbClr val="0033CC"/>
          </a:solidFill>
          <a:latin typeface="Arial" charset="0"/>
        </a:defRPr>
      </a:lvl8pPr>
      <a:lvl9pPr marL="1828800" algn="l" rtl="0" fontAlgn="base">
        <a:spcBef>
          <a:spcPct val="0"/>
        </a:spcBef>
        <a:spcAft>
          <a:spcPct val="0"/>
        </a:spcAft>
        <a:defRPr sz="2400" b="1">
          <a:solidFill>
            <a:srgbClr val="0033CC"/>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S PGothic" pitchFamily="34"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anose="020B0600070205080204" pitchFamily="34" charset="-128"/>
          <a:cs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anose="020B0600070205080204" pitchFamily="34" charset="-128"/>
          <a:cs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anose="020B0600070205080204" pitchFamily="34" charset="-128"/>
          <a:cs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gnu.org/software/make/manua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4339" name="Rectangle 2"/>
          <p:cNvSpPr>
            <a:spLocks noGrp="1" noChangeArrowheads="1"/>
          </p:cNvSpPr>
          <p:nvPr>
            <p:ph type="ctrTitle"/>
          </p:nvPr>
        </p:nvSpPr>
        <p:spPr>
          <a:xfrm>
            <a:off x="5105400" y="5334000"/>
            <a:ext cx="3733800" cy="457200"/>
          </a:xfrm>
        </p:spPr>
        <p:txBody>
          <a:bodyPr/>
          <a:lstStyle/>
          <a:p>
            <a:pPr eaLnBrk="1" hangingPunct="1"/>
            <a:r>
              <a:rPr lang="en-US" altLang="en-US" b="0" dirty="0"/>
              <a:t>Chapter Nine: Classes</a:t>
            </a:r>
          </a:p>
        </p:txBody>
      </p:sp>
      <p:pic>
        <p:nvPicPr>
          <p:cNvPr id="3" name="Picture 2" descr="Photo of a line of wind turbines backlit by a sunset.  Wind turbine could be a C++ class, which would be instantiated multiple times as various turbine objects."/>
          <p:cNvPicPr>
            <a:picLocks noChangeAspect="1"/>
          </p:cNvPicPr>
          <p:nvPr/>
        </p:nvPicPr>
        <p:blipFill>
          <a:blip r:embed="rId2"/>
          <a:stretch>
            <a:fillRect/>
          </a:stretch>
        </p:blipFill>
        <p:spPr>
          <a:xfrm>
            <a:off x="2724150" y="1947862"/>
            <a:ext cx="3695700" cy="2962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2</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u="sng" dirty="0">
                <a:solidFill>
                  <a:srgbClr val="FF0000"/>
                </a:solidFill>
              </a:rPr>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7953731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4064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40644" name="Rectangle 3"/>
          <p:cNvSpPr>
            <a:spLocks noGrp="1" noChangeArrowheads="1"/>
          </p:cNvSpPr>
          <p:nvPr>
            <p:ph type="title"/>
          </p:nvPr>
        </p:nvSpPr>
        <p:spPr>
          <a:xfrm>
            <a:off x="0" y="152400"/>
            <a:ext cx="9144000" cy="5334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Pointer</a:t>
            </a:r>
          </a:p>
        </p:txBody>
      </p:sp>
      <p:sp>
        <p:nvSpPr>
          <p:cNvPr id="240645" name="Rectangle 4"/>
          <p:cNvSpPr>
            <a:spLocks noChangeArrowheads="1"/>
          </p:cNvSpPr>
          <p:nvPr/>
        </p:nvSpPr>
        <p:spPr bwMode="auto">
          <a:xfrm>
            <a:off x="0" y="1104900"/>
            <a:ext cx="91440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StempelGaramond-Roman" charset="0"/>
              </a:rPr>
              <a:t>Each member function of every class has a built-in parameter,</a:t>
            </a:r>
            <a:br>
              <a:rPr lang="en-US" altLang="en-US" sz="2400" i="0" dirty="0">
                <a:latin typeface="StempelGaramond-Roman" charset="0"/>
              </a:rPr>
            </a:br>
            <a:r>
              <a:rPr lang="en-US" altLang="en-US" sz="2400" i="0" dirty="0">
                <a:latin typeface="StempelGaramond-Roman" charset="0"/>
              </a:rPr>
              <a:t>called </a:t>
            </a:r>
            <a:r>
              <a:rPr lang="en-US" altLang="en-US" sz="2800" b="1" dirty="0"/>
              <a:t>this</a:t>
            </a:r>
            <a:r>
              <a:rPr lang="en-US" altLang="en-US" sz="2400" i="0" dirty="0">
                <a:latin typeface="StempelGaramond-Roman" charset="0"/>
              </a:rPr>
              <a:t>, a pointer to the </a:t>
            </a:r>
            <a:r>
              <a:rPr lang="en-US" altLang="en-US" sz="2400" dirty="0">
                <a:latin typeface="StempelGaramond-Roman" charset="0"/>
              </a:rPr>
              <a:t>implicit parameter</a:t>
            </a:r>
            <a:r>
              <a:rPr lang="en-US" altLang="en-US" sz="2400" i="0" dirty="0">
                <a:latin typeface="StempelGaramond-Roman" charset="0"/>
              </a:rPr>
              <a:t>. (The object)</a:t>
            </a:r>
          </a:p>
          <a:p>
            <a:pPr eaLnBrk="1" hangingPunct="1">
              <a:spcBef>
                <a:spcPct val="20000"/>
              </a:spcBef>
            </a:pPr>
            <a:endParaRPr lang="en-US" altLang="en-US" sz="2400" i="0" dirty="0">
              <a:latin typeface="StempelGaramond-Roman" charset="0"/>
            </a:endParaRPr>
          </a:p>
          <a:p>
            <a:pPr eaLnBrk="1" hangingPunct="1">
              <a:spcBef>
                <a:spcPct val="20000"/>
              </a:spcBef>
            </a:pPr>
            <a:r>
              <a:rPr lang="en-US" altLang="en-US" sz="2400" i="0" dirty="0">
                <a:latin typeface="StempelGaramond-Roman" charset="0"/>
              </a:rPr>
              <a:t>If you call</a:t>
            </a:r>
          </a:p>
          <a:p>
            <a:pPr eaLnBrk="1" hangingPunct="1">
              <a:spcBef>
                <a:spcPct val="20000"/>
              </a:spcBef>
            </a:pPr>
            <a:r>
              <a:rPr lang="en-US" altLang="en-US" sz="2400" b="1" i="0" dirty="0"/>
              <a:t>  ... register1.add_item(1.95) ...</a:t>
            </a:r>
          </a:p>
          <a:p>
            <a:pPr eaLnBrk="1" hangingPunct="1">
              <a:spcBef>
                <a:spcPct val="20000"/>
              </a:spcBef>
            </a:pPr>
            <a:endParaRPr lang="en-US" altLang="en-US" sz="2400" b="1" i="0" dirty="0"/>
          </a:p>
          <a:p>
            <a:pPr eaLnBrk="1" hangingPunct="1">
              <a:spcBef>
                <a:spcPct val="20000"/>
              </a:spcBef>
            </a:pPr>
            <a:r>
              <a:rPr lang="en-US" altLang="en-US" sz="2400" i="0" dirty="0">
                <a:latin typeface="StempelGaramond-Roman" charset="0"/>
              </a:rPr>
              <a:t>then the </a:t>
            </a:r>
            <a:r>
              <a:rPr lang="en-US" altLang="en-US" sz="2400" b="1" i="0" dirty="0"/>
              <a:t>this</a:t>
            </a:r>
            <a:r>
              <a:rPr lang="en-US" altLang="en-US" sz="2400" i="0" dirty="0">
                <a:latin typeface="StempelGaramond-Roman" charset="0"/>
              </a:rPr>
              <a:t> pointer has</a:t>
            </a:r>
            <a:br>
              <a:rPr lang="en-US" altLang="en-US" sz="2400" i="0" dirty="0">
                <a:latin typeface="StempelGaramond-Roman" charset="0"/>
              </a:rPr>
            </a:br>
            <a:r>
              <a:rPr lang="en-US" altLang="en-US" sz="2400" i="0" dirty="0">
                <a:latin typeface="StempelGaramond-Roman" charset="0"/>
              </a:rPr>
              <a:t>type </a:t>
            </a:r>
            <a:r>
              <a:rPr lang="en-US" altLang="en-US" sz="2400" b="1" i="0" dirty="0" err="1"/>
              <a:t>CashRegister</a:t>
            </a:r>
            <a:r>
              <a:rPr lang="en-US" altLang="en-US" sz="2400" b="1" i="0" dirty="0"/>
              <a:t>*</a:t>
            </a:r>
            <a:r>
              <a:rPr lang="en-US" altLang="en-US" sz="2400" i="0" dirty="0">
                <a:latin typeface="StempelGaramond-Roman" charset="0"/>
              </a:rPr>
              <a:t> and points</a:t>
            </a:r>
            <a:br>
              <a:rPr lang="en-US" altLang="en-US" sz="2400" i="0" dirty="0">
                <a:latin typeface="StempelGaramond-Roman" charset="0"/>
              </a:rPr>
            </a:br>
            <a:r>
              <a:rPr lang="en-US" altLang="en-US" sz="2400" i="0" dirty="0">
                <a:latin typeface="StempelGaramond-Roman" charset="0"/>
              </a:rPr>
              <a:t>to the </a:t>
            </a:r>
            <a:r>
              <a:rPr lang="en-US" altLang="en-US" sz="2400" b="1" i="0" dirty="0"/>
              <a:t>register1</a:t>
            </a:r>
            <a:r>
              <a:rPr lang="en-US" altLang="en-US" sz="2400" i="0" dirty="0">
                <a:latin typeface="StempelGaramond-Roman" charset="0"/>
              </a:rPr>
              <a:t> object.</a:t>
            </a:r>
          </a:p>
          <a:p>
            <a:pPr eaLnBrk="1" hangingPunct="1">
              <a:spcBef>
                <a:spcPct val="20000"/>
              </a:spcBef>
            </a:pPr>
            <a:endParaRPr lang="en-US" altLang="en-US" sz="2400" i="0" dirty="0">
              <a:latin typeface="StempelGaramond-Roman" charset="0"/>
            </a:endParaRPr>
          </a:p>
          <a:p>
            <a:pPr eaLnBrk="1" hangingPunct="1">
              <a:spcBef>
                <a:spcPct val="20000"/>
              </a:spcBef>
            </a:pPr>
            <a:endParaRPr lang="en-US" altLang="en-US" sz="2400" i="0" dirty="0">
              <a:latin typeface="StempelGaramond-Roman" charset="0"/>
            </a:endParaRPr>
          </a:p>
          <a:p>
            <a:pPr eaLnBrk="1" hangingPunct="1">
              <a:spcBef>
                <a:spcPct val="20000"/>
              </a:spcBef>
            </a:pPr>
            <a:endParaRPr lang="en-US" altLang="en-US" sz="2400" i="0" dirty="0">
              <a:latin typeface="StempelGaramond-Roman" charset="0"/>
            </a:endParaRPr>
          </a:p>
          <a:p>
            <a:pPr eaLnBrk="1" hangingPunct="1">
              <a:spcBef>
                <a:spcPct val="20000"/>
              </a:spcBef>
            </a:pPr>
            <a:endParaRPr lang="en-US" altLang="en-US" sz="2400" i="0" dirty="0">
              <a:latin typeface="StempelGaramond-Roman" charset="0"/>
            </a:endParaRPr>
          </a:p>
          <a:p>
            <a:pPr eaLnBrk="1" hangingPunct="1">
              <a:spcBef>
                <a:spcPct val="20000"/>
              </a:spcBef>
            </a:pPr>
            <a:endParaRPr lang="en-US" altLang="en-US" sz="2400" i="0" dirty="0">
              <a:latin typeface="StempelGaramond-Roman" charset="0"/>
            </a:endParaRPr>
          </a:p>
          <a:p>
            <a:pPr eaLnBrk="1" hangingPunct="1">
              <a:spcBef>
                <a:spcPct val="20000"/>
              </a:spcBef>
            </a:pPr>
            <a:r>
              <a:rPr lang="en-US" altLang="en-US" sz="2200" i="0" dirty="0">
                <a:latin typeface="StempelGaramond-Roman" charset="0"/>
              </a:rPr>
              <a:t> </a:t>
            </a:r>
          </a:p>
          <a:p>
            <a:pPr eaLnBrk="1" hangingPunct="1">
              <a:spcBef>
                <a:spcPct val="20000"/>
              </a:spcBef>
            </a:pPr>
            <a:endParaRPr lang="en-US" altLang="en-US" sz="2400" i="0" dirty="0">
              <a:latin typeface="StempelGaramond-Roman" charset="0"/>
            </a:endParaRPr>
          </a:p>
        </p:txBody>
      </p:sp>
      <p:pic>
        <p:nvPicPr>
          <p:cNvPr id="2" name="Picture 1" descr="Diagram showing the this pointer pointing to a box representing a CashRegister object named register1."/>
          <p:cNvPicPr>
            <a:picLocks noChangeAspect="1"/>
          </p:cNvPicPr>
          <p:nvPr/>
        </p:nvPicPr>
        <p:blipFill>
          <a:blip r:embed="rId2"/>
          <a:stretch>
            <a:fillRect/>
          </a:stretch>
        </p:blipFill>
        <p:spPr>
          <a:xfrm>
            <a:off x="5235668" y="4159625"/>
            <a:ext cx="3743244" cy="1955426"/>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46787" name="Rectangle 8"/>
          <p:cNvSpPr>
            <a:spLocks noChangeArrowheads="1"/>
          </p:cNvSpPr>
          <p:nvPr/>
        </p:nvSpPr>
        <p:spPr bwMode="auto">
          <a:xfrm>
            <a:off x="394447" y="823912"/>
            <a:ext cx="8355106"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b="1" i="0" dirty="0">
                <a:latin typeface="+mn-lt"/>
              </a:rPr>
              <a:t>You can use the </a:t>
            </a:r>
            <a:r>
              <a:rPr lang="en-US" altLang="en-US" sz="2400" b="1" i="0" dirty="0">
                <a:cs typeface="Courier New" panose="02070309020205020404" pitchFamily="49" charset="0"/>
              </a:rPr>
              <a:t>this</a:t>
            </a:r>
            <a:r>
              <a:rPr lang="en-US" altLang="en-US" sz="2400" b="1" i="0" dirty="0">
                <a:latin typeface="+mn-lt"/>
              </a:rPr>
              <a:t> pointer inside the definition of a member function. For example, </a:t>
            </a:r>
            <a:endParaRPr lang="en-US" altLang="en-US" sz="2400" b="1" i="0" dirty="0"/>
          </a:p>
          <a:p>
            <a:pPr eaLnBrk="1" hangingPunct="1">
              <a:spcBef>
                <a:spcPct val="20000"/>
              </a:spcBef>
            </a:pPr>
            <a:endParaRPr lang="en-US" altLang="en-US" sz="2400" b="1" i="0" dirty="0"/>
          </a:p>
          <a:p>
            <a:pPr eaLnBrk="1" hangingPunct="1">
              <a:spcBef>
                <a:spcPct val="20000"/>
              </a:spcBef>
            </a:pPr>
            <a:r>
              <a:rPr lang="en-US" altLang="en-US" sz="2400" b="1" i="0" dirty="0"/>
              <a:t>void </a:t>
            </a:r>
            <a:r>
              <a:rPr lang="en-US" altLang="en-US" sz="2400" b="1" i="0" dirty="0" err="1"/>
              <a:t>CashRegister</a:t>
            </a:r>
            <a:r>
              <a:rPr lang="en-US" altLang="en-US" sz="2400" b="1" i="0" dirty="0"/>
              <a:t>::</a:t>
            </a:r>
            <a:r>
              <a:rPr lang="en-US" altLang="en-US" sz="2400" b="1" i="0" dirty="0" err="1"/>
              <a:t>add_item</a:t>
            </a:r>
            <a:r>
              <a:rPr lang="en-US" altLang="en-US" sz="2400" b="1" i="0" dirty="0"/>
              <a:t>(double price)</a:t>
            </a:r>
          </a:p>
          <a:p>
            <a:pPr eaLnBrk="1" hangingPunct="1">
              <a:spcBef>
                <a:spcPct val="20000"/>
              </a:spcBef>
            </a:pPr>
            <a:r>
              <a:rPr lang="en-US" altLang="en-US" sz="2400" b="1" i="0" dirty="0"/>
              <a:t>{</a:t>
            </a:r>
          </a:p>
          <a:p>
            <a:pPr eaLnBrk="1" hangingPunct="1">
              <a:spcBef>
                <a:spcPct val="20000"/>
              </a:spcBef>
            </a:pPr>
            <a:r>
              <a:rPr lang="en-US" altLang="en-US" sz="2400" b="1" i="0" dirty="0"/>
              <a:t>   </a:t>
            </a:r>
            <a:r>
              <a:rPr lang="en-US" altLang="en-US" sz="2400" b="1" i="0" u="sng" dirty="0">
                <a:solidFill>
                  <a:srgbClr val="FF0000"/>
                </a:solidFill>
              </a:rPr>
              <a:t>this-&gt;</a:t>
            </a:r>
            <a:r>
              <a:rPr lang="en-US" altLang="en-US" sz="2400" b="1" i="0" dirty="0" err="1"/>
              <a:t>item_count</a:t>
            </a:r>
            <a:r>
              <a:rPr lang="en-US" altLang="en-US" sz="2400" b="1" i="0" dirty="0"/>
              <a:t>++;</a:t>
            </a:r>
          </a:p>
          <a:p>
            <a:pPr eaLnBrk="1" hangingPunct="1">
              <a:spcBef>
                <a:spcPct val="20000"/>
              </a:spcBef>
            </a:pPr>
            <a:r>
              <a:rPr lang="en-US" altLang="en-US" sz="2400" b="1" i="0" dirty="0"/>
              <a:t>   </a:t>
            </a:r>
            <a:r>
              <a:rPr lang="en-US" altLang="en-US" sz="2400" b="1" i="0" u="sng" dirty="0">
                <a:solidFill>
                  <a:srgbClr val="FF0000"/>
                </a:solidFill>
              </a:rPr>
              <a:t>this-&gt;</a:t>
            </a:r>
            <a:r>
              <a:rPr lang="en-US" altLang="en-US" sz="2400" b="1" i="0" dirty="0" err="1"/>
              <a:t>total_price</a:t>
            </a:r>
            <a:r>
              <a:rPr lang="en-US" altLang="en-US" sz="2400" b="1" i="0" dirty="0"/>
              <a:t> = </a:t>
            </a:r>
            <a:r>
              <a:rPr lang="en-US" altLang="en-US" sz="2400" b="1" i="0" u="sng" dirty="0">
                <a:solidFill>
                  <a:srgbClr val="FF0000"/>
                </a:solidFill>
              </a:rPr>
              <a:t>this-&gt;</a:t>
            </a:r>
            <a:r>
              <a:rPr lang="en-US" altLang="en-US" sz="2400" b="1" i="0" dirty="0" err="1"/>
              <a:t>total_price</a:t>
            </a:r>
            <a:r>
              <a:rPr lang="en-US" altLang="en-US" sz="2400" b="1" i="0" dirty="0"/>
              <a:t> + price;</a:t>
            </a:r>
          </a:p>
          <a:p>
            <a:pPr eaLnBrk="1" hangingPunct="1">
              <a:spcBef>
                <a:spcPct val="20000"/>
              </a:spcBef>
            </a:pPr>
            <a:r>
              <a:rPr lang="en-US" altLang="en-US" sz="2400" b="1" i="0" dirty="0"/>
              <a:t>}</a:t>
            </a:r>
          </a:p>
          <a:p>
            <a:pPr eaLnBrk="1" hangingPunct="1">
              <a:spcBef>
                <a:spcPct val="20000"/>
              </a:spcBef>
            </a:pPr>
            <a:endParaRPr lang="en-US" altLang="en-US" sz="2400" b="1" i="0" dirty="0"/>
          </a:p>
          <a:p>
            <a:pPr eaLnBrk="1" hangingPunct="1">
              <a:spcBef>
                <a:spcPct val="20000"/>
              </a:spcBef>
            </a:pPr>
            <a:r>
              <a:rPr lang="en-US" altLang="en-US" sz="2400" b="1" i="0" dirty="0">
                <a:latin typeface="+mn-lt"/>
              </a:rPr>
              <a:t>However, you don't really need the </a:t>
            </a:r>
            <a:r>
              <a:rPr lang="en-US" altLang="en-US" sz="2400" b="1" i="0" dirty="0"/>
              <a:t>this </a:t>
            </a:r>
            <a:r>
              <a:rPr lang="en-US" altLang="en-US" sz="2400" b="1" i="0" dirty="0">
                <a:latin typeface="+mn-lt"/>
              </a:rPr>
              <a:t>pointer in this case, as you saw in previous versions of the function.</a:t>
            </a:r>
          </a:p>
          <a:p>
            <a:pPr eaLnBrk="1" hangingPunct="1">
              <a:spcBef>
                <a:spcPct val="20000"/>
              </a:spcBef>
            </a:pPr>
            <a:endParaRPr lang="en-US" altLang="en-US" sz="2400" b="1" i="0" dirty="0"/>
          </a:p>
          <a:p>
            <a:pPr eaLnBrk="1" hangingPunct="1">
              <a:spcBef>
                <a:spcPct val="20000"/>
              </a:spcBef>
            </a:pPr>
            <a:r>
              <a:rPr lang="en-US" altLang="en-US" sz="2400" b="1" i="0" dirty="0"/>
              <a:t>			  </a:t>
            </a:r>
            <a:endParaRPr lang="en-US" altLang="en-US" sz="2400" i="0" dirty="0">
              <a:latin typeface="Arial" panose="020B0604020202020204" pitchFamily="34" charset="0"/>
            </a:endParaRPr>
          </a:p>
        </p:txBody>
      </p:sp>
      <p:sp>
        <p:nvSpPr>
          <p:cNvPr id="246789" name="Rectangle 3"/>
          <p:cNvSpPr>
            <a:spLocks noGrp="1" noChangeArrowheads="1"/>
          </p:cNvSpPr>
          <p:nvPr>
            <p:ph type="title"/>
          </p:nvPr>
        </p:nvSpPr>
        <p:spPr>
          <a:xfrm>
            <a:off x="0" y="152400"/>
            <a:ext cx="9144000" cy="5334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Pointer: Example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46787" name="Rectangle 8"/>
          <p:cNvSpPr>
            <a:spLocks noChangeArrowheads="1"/>
          </p:cNvSpPr>
          <p:nvPr/>
        </p:nvSpPr>
        <p:spPr bwMode="auto">
          <a:xfrm>
            <a:off x="394446" y="823912"/>
            <a:ext cx="8673353"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mn-lt"/>
              </a:rPr>
              <a:t>The real reason to use the </a:t>
            </a:r>
            <a:r>
              <a:rPr lang="en-US" altLang="en-US" sz="2400" i="0" dirty="0">
                <a:cs typeface="Courier New" panose="02070309020205020404" pitchFamily="49" charset="0"/>
              </a:rPr>
              <a:t>this</a:t>
            </a:r>
            <a:r>
              <a:rPr lang="en-US" altLang="en-US" sz="2400" i="0" dirty="0">
                <a:latin typeface="+mn-lt"/>
              </a:rPr>
              <a:t> pointer is to clarify duplicate variable </a:t>
            </a:r>
            <a:r>
              <a:rPr lang="en-US" altLang="en-US" sz="2400" i="0" dirty="0" err="1">
                <a:latin typeface="+mn-lt"/>
              </a:rPr>
              <a:t>nams</a:t>
            </a:r>
            <a:r>
              <a:rPr lang="en-US" altLang="en-US" sz="2400" i="0" dirty="0">
                <a:latin typeface="+mn-lt"/>
              </a:rPr>
              <a:t>, as either the data members or other explicit parameters to a function.  For example, we might add a constructor to the class that carries over the previous day's </a:t>
            </a:r>
            <a:r>
              <a:rPr lang="en-US" altLang="en-US" sz="2400" i="0" dirty="0" err="1">
                <a:cs typeface="Courier New" panose="02070309020205020404" pitchFamily="49" charset="0"/>
              </a:rPr>
              <a:t>total_price</a:t>
            </a:r>
            <a:r>
              <a:rPr lang="en-US" altLang="en-US" sz="2400" i="0" dirty="0">
                <a:latin typeface="+mn-lt"/>
              </a:rPr>
              <a:t>: </a:t>
            </a:r>
            <a:endParaRPr lang="en-US" altLang="en-US" sz="2400" i="0" dirty="0"/>
          </a:p>
          <a:p>
            <a:pPr eaLnBrk="1" hangingPunct="1">
              <a:spcBef>
                <a:spcPct val="20000"/>
              </a:spcBef>
            </a:pPr>
            <a:r>
              <a:rPr lang="en-US" altLang="en-US" sz="2400" b="1" i="0" dirty="0" err="1"/>
              <a:t>CashRegister</a:t>
            </a:r>
            <a:r>
              <a:rPr lang="en-US" altLang="en-US" sz="2400" b="1" i="0" dirty="0"/>
              <a:t>::</a:t>
            </a:r>
            <a:r>
              <a:rPr lang="en-US" altLang="en-US" sz="2400" b="1" i="0" dirty="0" err="1"/>
              <a:t>CashRegister</a:t>
            </a:r>
            <a:r>
              <a:rPr lang="en-US" altLang="en-US" sz="2400" b="1" i="0" dirty="0"/>
              <a:t>(double </a:t>
            </a:r>
            <a:r>
              <a:rPr lang="en-US" altLang="en-US" sz="2400" b="1" i="0" dirty="0" err="1"/>
              <a:t>total_price</a:t>
            </a:r>
            <a:r>
              <a:rPr lang="en-US" altLang="en-US" sz="2400" b="1" i="0" dirty="0"/>
              <a:t>)</a:t>
            </a:r>
          </a:p>
          <a:p>
            <a:pPr eaLnBrk="1" hangingPunct="1">
              <a:spcBef>
                <a:spcPct val="20000"/>
              </a:spcBef>
            </a:pPr>
            <a:r>
              <a:rPr lang="en-US" altLang="en-US" sz="2400" b="1" i="0" dirty="0"/>
              <a:t>{</a:t>
            </a:r>
          </a:p>
          <a:p>
            <a:pPr eaLnBrk="1" hangingPunct="1">
              <a:spcBef>
                <a:spcPct val="20000"/>
              </a:spcBef>
            </a:pPr>
            <a:r>
              <a:rPr lang="en-US" altLang="en-US" sz="2400" b="1" i="0" dirty="0"/>
              <a:t>   </a:t>
            </a:r>
            <a:r>
              <a:rPr lang="en-US" altLang="en-US" sz="2400" b="1" i="0" dirty="0" err="1"/>
              <a:t>item_count</a:t>
            </a:r>
            <a:r>
              <a:rPr lang="en-US" altLang="en-US" sz="2400" b="1" i="0" dirty="0"/>
              <a:t> =0;</a:t>
            </a:r>
          </a:p>
          <a:p>
            <a:pPr eaLnBrk="1" hangingPunct="1">
              <a:spcBef>
                <a:spcPct val="20000"/>
              </a:spcBef>
            </a:pPr>
            <a:r>
              <a:rPr lang="en-US" altLang="en-US" sz="2400" b="1" i="0" dirty="0"/>
              <a:t>   </a:t>
            </a:r>
            <a:r>
              <a:rPr lang="en-US" altLang="en-US" sz="2400" b="1" i="0" u="sng" dirty="0">
                <a:solidFill>
                  <a:srgbClr val="FF0000"/>
                </a:solidFill>
              </a:rPr>
              <a:t>this-&gt;</a:t>
            </a:r>
            <a:r>
              <a:rPr lang="en-US" altLang="en-US" sz="2400" b="1" i="0" dirty="0" err="1"/>
              <a:t>total_price</a:t>
            </a:r>
            <a:r>
              <a:rPr lang="en-US" altLang="en-US" sz="2400" b="1" i="0" dirty="0"/>
              <a:t> = </a:t>
            </a:r>
            <a:r>
              <a:rPr lang="en-US" altLang="en-US" sz="2400" b="1" i="0" dirty="0" err="1"/>
              <a:t>total_price</a:t>
            </a:r>
            <a:r>
              <a:rPr lang="en-US" altLang="en-US" sz="2400" b="1" i="0" dirty="0"/>
              <a:t>;</a:t>
            </a:r>
          </a:p>
          <a:p>
            <a:pPr eaLnBrk="1" hangingPunct="1">
              <a:spcBef>
                <a:spcPct val="20000"/>
              </a:spcBef>
            </a:pPr>
            <a:r>
              <a:rPr lang="en-US" altLang="en-US" sz="2400" b="1" i="0" dirty="0"/>
              <a:t>}</a:t>
            </a:r>
          </a:p>
          <a:p>
            <a:pPr eaLnBrk="1" hangingPunct="1">
              <a:spcBef>
                <a:spcPct val="20000"/>
              </a:spcBef>
            </a:pPr>
            <a:r>
              <a:rPr lang="en-US" altLang="en-US" sz="2400" i="0" dirty="0">
                <a:latin typeface="+mn-lt"/>
              </a:rPr>
              <a:t>However, we recommend just giving the explicit parameter a different name (such as </a:t>
            </a:r>
            <a:r>
              <a:rPr lang="en-US" altLang="en-US" sz="2400" b="1" i="0" dirty="0" err="1">
                <a:cs typeface="Courier New" panose="02070309020205020404" pitchFamily="49" charset="0"/>
              </a:rPr>
              <a:t>initial_total_price</a:t>
            </a:r>
            <a:r>
              <a:rPr lang="en-US" altLang="en-US" sz="2400" i="0" dirty="0">
                <a:latin typeface="+mn-lt"/>
              </a:rPr>
              <a:t>), to avoid the confusion that the above code might create.</a:t>
            </a:r>
            <a:r>
              <a:rPr lang="en-US" altLang="en-US" sz="2400" i="0" dirty="0"/>
              <a:t> </a:t>
            </a:r>
            <a:endParaRPr lang="en-US" altLang="en-US" sz="2400" i="0" dirty="0">
              <a:latin typeface="Arial" panose="020B0604020202020204" pitchFamily="34" charset="0"/>
            </a:endParaRPr>
          </a:p>
        </p:txBody>
      </p:sp>
      <p:sp>
        <p:nvSpPr>
          <p:cNvPr id="246789" name="Rectangle 3"/>
          <p:cNvSpPr>
            <a:spLocks noGrp="1" noChangeArrowheads="1"/>
          </p:cNvSpPr>
          <p:nvPr>
            <p:ph type="title"/>
          </p:nvPr>
        </p:nvSpPr>
        <p:spPr>
          <a:xfrm>
            <a:off x="0" y="152400"/>
            <a:ext cx="9144000" cy="533400"/>
          </a:xfrm>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this</a:t>
            </a:r>
            <a:r>
              <a:rPr lang="en-US" altLang="en-US" dirty="0"/>
              <a:t> Pointer: Motivation</a:t>
            </a:r>
          </a:p>
        </p:txBody>
      </p:sp>
    </p:spTree>
    <p:extLst>
      <p:ext uri="{BB962C8B-B14F-4D97-AF65-F5344CB8AC3E}">
        <p14:creationId xmlns:p14="http://schemas.microsoft.com/office/powerpoint/2010/main" val="31740081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Object Pointers</a:t>
            </a:r>
            <a:endParaRPr lang="en-US" dirty="0">
              <a:latin typeface="Courier New" panose="02070309020205020404" pitchFamily="49" charset="0"/>
              <a:cs typeface="Courier New" panose="02070309020205020404" pitchFamily="49"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23538950"/>
              </p:ext>
            </p:extLst>
          </p:nvPr>
        </p:nvGraphicFramePr>
        <p:xfrm>
          <a:off x="358588" y="1765403"/>
          <a:ext cx="8661795" cy="4486536"/>
        </p:xfrm>
        <a:graphic>
          <a:graphicData uri="http://schemas.openxmlformats.org/drawingml/2006/table">
            <a:tbl>
              <a:tblPr/>
              <a:tblGrid>
                <a:gridCol w="5316955">
                  <a:extLst>
                    <a:ext uri="{9D8B030D-6E8A-4147-A177-3AD203B41FA5}">
                      <a16:colId xmlns:a16="http://schemas.microsoft.com/office/drawing/2014/main" val="20000"/>
                    </a:ext>
                  </a:extLst>
                </a:gridCol>
                <a:gridCol w="1702086">
                  <a:extLst>
                    <a:ext uri="{9D8B030D-6E8A-4147-A177-3AD203B41FA5}">
                      <a16:colId xmlns:a16="http://schemas.microsoft.com/office/drawing/2014/main" val="20001"/>
                    </a:ext>
                  </a:extLst>
                </a:gridCol>
                <a:gridCol w="1642754">
                  <a:extLst>
                    <a:ext uri="{9D8B030D-6E8A-4147-A177-3AD203B41FA5}">
                      <a16:colId xmlns:a16="http://schemas.microsoft.com/office/drawing/2014/main" val="20002"/>
                    </a:ext>
                  </a:extLst>
                </a:gridCol>
              </a:tblGrid>
              <a:tr h="263331">
                <a:tc>
                  <a:txBody>
                    <a:bodyPr/>
                    <a:lstStyle/>
                    <a:p>
                      <a:pPr algn="ctr"/>
                      <a:r>
                        <a:rPr lang="en-US" sz="1800" b="1" dirty="0">
                          <a:solidFill>
                            <a:srgbClr val="000000"/>
                          </a:solidFill>
                          <a:effectLst/>
                          <a:latin typeface="+mj-lt"/>
                        </a:rPr>
                        <a:t>Task</a:t>
                      </a:r>
                    </a:p>
                  </a:txBody>
                  <a:tcPr marL="11434" marR="11434" marT="5717" marB="5717" anchor="ctr">
                    <a:lnL>
                      <a:noFill/>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3F3F4"/>
                    </a:solidFill>
                  </a:tcPr>
                </a:tc>
                <a:tc>
                  <a:txBody>
                    <a:bodyPr/>
                    <a:lstStyle/>
                    <a:p>
                      <a:pPr algn="ctr"/>
                      <a:r>
                        <a:rPr lang="en-US" sz="1800" b="1" dirty="0">
                          <a:solidFill>
                            <a:srgbClr val="000000"/>
                          </a:solidFill>
                          <a:effectLst/>
                          <a:latin typeface="DejaVuSans"/>
                        </a:rPr>
                        <a:t>Statement</a:t>
                      </a:r>
                    </a:p>
                  </a:txBody>
                  <a:tcPr marL="11434" marR="11434" marT="5717" marB="571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F3F3F4"/>
                    </a:solidFill>
                  </a:tcPr>
                </a:tc>
                <a:tc>
                  <a:txBody>
                    <a:bodyPr/>
                    <a:lstStyle/>
                    <a:p>
                      <a:pPr algn="ctr"/>
                      <a:r>
                        <a:rPr lang="en-US" sz="1800" b="1" dirty="0">
                          <a:solidFill>
                            <a:srgbClr val="000000"/>
                          </a:solidFill>
                          <a:effectLst/>
                          <a:latin typeface="+mj-lt"/>
                        </a:rPr>
                        <a:t>Explanation</a:t>
                      </a:r>
                    </a:p>
                  </a:txBody>
                  <a:tcPr marL="11434" marR="11434" marT="5717" marB="5717" anchor="ctr">
                    <a:lnL w="12700" cap="flat" cmpd="sng" algn="ctr">
                      <a:solidFill>
                        <a:srgbClr val="FFFFFF"/>
                      </a:solidFill>
                      <a:prstDash val="solid"/>
                      <a:round/>
                      <a:headEnd type="none" w="med" len="med"/>
                      <a:tailEnd type="none" w="med" len="med"/>
                    </a:lnL>
                    <a:lnR>
                      <a:noFill/>
                    </a:lnR>
                    <a:lnT>
                      <a:noFill/>
                    </a:lnT>
                    <a:lnB w="12700" cap="flat" cmpd="sng" algn="ctr">
                      <a:solidFill>
                        <a:srgbClr val="FFFFFF"/>
                      </a:solidFill>
                      <a:prstDash val="solid"/>
                      <a:round/>
                      <a:headEnd type="none" w="med" len="med"/>
                      <a:tailEnd type="none" w="med" len="med"/>
                    </a:lnB>
                    <a:solidFill>
                      <a:srgbClr val="F3F3F4"/>
                    </a:solidFill>
                  </a:tcPr>
                </a:tc>
                <a:extLst>
                  <a:ext uri="{0D108BD9-81ED-4DB2-BD59-A6C34878D82A}">
                    <a16:rowId xmlns:a16="http://schemas.microsoft.com/office/drawing/2014/main" val="10000"/>
                  </a:ext>
                </a:extLst>
              </a:tr>
              <a:tr h="843994">
                <a:tc>
                  <a:txBody>
                    <a:bodyPr/>
                    <a:lstStyle/>
                    <a:p>
                      <a:r>
                        <a:rPr lang="en-US" sz="2000" dirty="0">
                          <a:effectLst/>
                          <a:latin typeface="+mj-lt"/>
                        </a:rPr>
                        <a:t>Dynamically allocates a string object and save the address in the pointer variable p.</a:t>
                      </a:r>
                    </a:p>
                  </a:txBody>
                  <a:tcPr marL="11434" marR="11434" marT="5717" marB="5717"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200" dirty="0">
                          <a:effectLst/>
                          <a:latin typeface="Courier New" panose="02070309020205020404" pitchFamily="49" charset="0"/>
                          <a:cs typeface="Courier New" panose="02070309020205020404" pitchFamily="49" charset="0"/>
                        </a:rPr>
                        <a:t>p = new string;</a:t>
                      </a:r>
                    </a:p>
                  </a:txBody>
                  <a:tcPr marL="11434" marR="11434" marT="5717" marB="5717"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200" dirty="0">
                          <a:effectLst/>
                          <a:latin typeface="+mj-lt"/>
                        </a:rPr>
                        <a:t>The new operator allocates a new object from the free store and returns its address.</a:t>
                      </a:r>
                    </a:p>
                  </a:txBody>
                  <a:tcPr marL="11434" marR="11434" marT="5717" marB="5717"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1"/>
                  </a:ext>
                </a:extLst>
              </a:tr>
              <a:tr h="710732">
                <a:tc>
                  <a:txBody>
                    <a:bodyPr/>
                    <a:lstStyle/>
                    <a:p>
                      <a:r>
                        <a:rPr lang="en-US" sz="2000" dirty="0">
                          <a:effectLst/>
                          <a:latin typeface="+mj-lt"/>
                        </a:rPr>
                        <a:t>Deallocates the object that was allocated in the previous task.</a:t>
                      </a:r>
                    </a:p>
                  </a:txBody>
                  <a:tcPr marL="11434" marR="11434" marT="5717" marB="5717"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200" dirty="0">
                          <a:effectLst/>
                          <a:latin typeface="Courier New" panose="02070309020205020404" pitchFamily="49" charset="0"/>
                          <a:cs typeface="Courier New" panose="02070309020205020404" pitchFamily="49" charset="0"/>
                        </a:rPr>
                        <a:t>delete p;</a:t>
                      </a:r>
                    </a:p>
                  </a:txBody>
                  <a:tcPr marL="11434" marR="11434" marT="5717" marB="5717"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200" dirty="0">
                          <a:effectLst/>
                          <a:latin typeface="+mj-lt"/>
                        </a:rPr>
                        <a:t>The delete operator deallocates the memory block with the given address.</a:t>
                      </a:r>
                    </a:p>
                  </a:txBody>
                  <a:tcPr marL="11434" marR="11434" marT="5717" marB="5717"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2"/>
                  </a:ext>
                </a:extLst>
              </a:tr>
              <a:tr h="977253">
                <a:tc>
                  <a:txBody>
                    <a:bodyPr/>
                    <a:lstStyle/>
                    <a:p>
                      <a:r>
                        <a:rPr lang="en-US" sz="2000" dirty="0">
                          <a:effectLst/>
                          <a:latin typeface="+mj-lt"/>
                        </a:rPr>
                        <a:t>Dynamically allocate a string object with contents "</a:t>
                      </a:r>
                      <a:r>
                        <a:rPr lang="en-US" sz="2000" dirty="0" err="1">
                          <a:effectLst/>
                          <a:latin typeface="+mj-lt"/>
                        </a:rPr>
                        <a:t>Hi"and</a:t>
                      </a:r>
                      <a:r>
                        <a:rPr lang="en-US" sz="2000" dirty="0">
                          <a:effectLst/>
                          <a:latin typeface="+mj-lt"/>
                        </a:rPr>
                        <a:t> save the address in the pointer variable p.</a:t>
                      </a:r>
                    </a:p>
                  </a:txBody>
                  <a:tcPr marL="11434" marR="11434" marT="5717" marB="5717"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200" dirty="0">
                          <a:effectLst/>
                          <a:latin typeface="Courier New" panose="02070309020205020404" pitchFamily="49" charset="0"/>
                          <a:cs typeface="Courier New" panose="02070309020205020404" pitchFamily="49" charset="0"/>
                        </a:rPr>
                        <a:t>p = new string("Hi");</a:t>
                      </a:r>
                    </a:p>
                  </a:txBody>
                  <a:tcPr marL="11434" marR="11434" marT="5717" marB="5717"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200" dirty="0">
                          <a:effectLst/>
                          <a:latin typeface="+mj-lt"/>
                        </a:rPr>
                        <a:t>You need to call a constructor to initialize the string object.</a:t>
                      </a:r>
                    </a:p>
                  </a:txBody>
                  <a:tcPr marL="11434" marR="11434" marT="5717" marB="5717"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3"/>
                  </a:ext>
                </a:extLst>
              </a:tr>
              <a:tr h="1668803">
                <a:tc>
                  <a:txBody>
                    <a:bodyPr/>
                    <a:lstStyle/>
                    <a:p>
                      <a:r>
                        <a:rPr lang="en-US" sz="2000" dirty="0">
                          <a:effectLst/>
                          <a:latin typeface="+mj-lt"/>
                        </a:rPr>
                        <a:t>Invoke the length member function on the object that was allocated in the previous step and save the result in the integer variable n.</a:t>
                      </a:r>
                    </a:p>
                  </a:txBody>
                  <a:tcPr marL="11434" marR="11434" marT="5717" marB="5717"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tc>
                  <a:txBody>
                    <a:bodyPr/>
                    <a:lstStyle/>
                    <a:p>
                      <a:pPr algn="ctr"/>
                      <a:r>
                        <a:rPr lang="en-US" sz="200" dirty="0">
                          <a:effectLst/>
                          <a:latin typeface="Courier New" panose="02070309020205020404" pitchFamily="49" charset="0"/>
                          <a:cs typeface="Courier New" panose="02070309020205020404" pitchFamily="49" charset="0"/>
                        </a:rPr>
                        <a:t>n = p-&gt;length();</a:t>
                      </a:r>
                    </a:p>
                  </a:txBody>
                  <a:tcPr marL="11434" marR="11434" marT="5717" marB="5717" anchor="ctr">
                    <a:lnL w="12700" cap="flat" cmpd="sng" algn="ctr">
                      <a:solidFill>
                        <a:srgbClr val="FFFFFF"/>
                      </a:solidFill>
                      <a:prstDash val="solid"/>
                      <a:round/>
                      <a:headEnd type="none" w="med" len="med"/>
                      <a:tailEnd type="none" w="med" len="med"/>
                    </a:lnL>
                    <a:lnR w="12700" cap="flat" cmpd="sng" algn="ctr">
                      <a:solidFill>
                        <a:srgbClr val="E7E7E8"/>
                      </a:solidFill>
                      <a:prstDash val="solid"/>
                      <a:round/>
                      <a:headEnd type="none" w="med" len="med"/>
                      <a:tailEnd type="none" w="med" len="med"/>
                    </a:lnR>
                    <a:lnT w="12700" cap="flat" cmpd="sng" algn="ctr">
                      <a:solidFill>
                        <a:srgbClr val="E7E7E8"/>
                      </a:solidFill>
                      <a:prstDash val="solid"/>
                      <a:round/>
                      <a:headEnd type="none" w="med" len="med"/>
                      <a:tailEnd type="none" w="med" len="med"/>
                    </a:lnT>
                    <a:lnB w="12700" cap="flat" cmpd="sng" algn="ctr">
                      <a:solidFill>
                        <a:srgbClr val="E7E7E8"/>
                      </a:solidFill>
                      <a:prstDash val="solid"/>
                      <a:round/>
                      <a:headEnd type="none" w="med" len="med"/>
                      <a:tailEnd type="none" w="med" len="med"/>
                    </a:lnB>
                    <a:solidFill>
                      <a:srgbClr val="E9F2DD"/>
                    </a:solidFill>
                  </a:tcPr>
                </a:tc>
                <a:tc>
                  <a:txBody>
                    <a:bodyPr/>
                    <a:lstStyle/>
                    <a:p>
                      <a:pPr algn="ctr"/>
                      <a:r>
                        <a:rPr lang="en-US" sz="200" dirty="0">
                          <a:effectLst/>
                          <a:latin typeface="+mj-lt"/>
                        </a:rPr>
                        <a:t>Use the -&gt; operator to call a member function on a pointer to an object.</a:t>
                      </a:r>
                    </a:p>
                  </a:txBody>
                  <a:tcPr marL="11434" marR="11434" marT="5717" marB="5717" anchor="ctr">
                    <a:lnL w="12700" cap="flat" cmpd="sng" algn="ctr">
                      <a:solidFill>
                        <a:srgbClr val="E7E7E8"/>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DF7"/>
                    </a:solidFill>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6" name="TextBox 5"/>
          <p:cNvSpPr txBox="1"/>
          <p:nvPr/>
        </p:nvSpPr>
        <p:spPr>
          <a:xfrm>
            <a:off x="358588" y="749740"/>
            <a:ext cx="8661795" cy="1015663"/>
          </a:xfrm>
          <a:prstGeom prst="rect">
            <a:avLst/>
          </a:prstGeom>
          <a:noFill/>
        </p:spPr>
        <p:txBody>
          <a:bodyPr wrap="none" rtlCol="0">
            <a:spAutoFit/>
          </a:bodyPr>
          <a:lstStyle/>
          <a:p>
            <a:r>
              <a:rPr lang="en-US" i="0" dirty="0">
                <a:latin typeface="+mn-lt"/>
              </a:rPr>
              <a:t>Given</a:t>
            </a:r>
            <a:r>
              <a:rPr lang="en-US" i="0" dirty="0"/>
              <a:t> </a:t>
            </a:r>
          </a:p>
          <a:p>
            <a:r>
              <a:rPr lang="en-US" i="0" dirty="0" err="1"/>
              <a:t>int</a:t>
            </a:r>
            <a:r>
              <a:rPr lang="en-US" i="0" dirty="0"/>
              <a:t> n; string* p = </a:t>
            </a:r>
            <a:r>
              <a:rPr lang="en-US" i="0" dirty="0" err="1"/>
              <a:t>nullptr</a:t>
            </a:r>
            <a:r>
              <a:rPr lang="en-US" i="0" dirty="0"/>
              <a:t>;</a:t>
            </a:r>
          </a:p>
          <a:p>
            <a:r>
              <a:rPr lang="en-US" i="0" dirty="0">
                <a:latin typeface="+mn-lt"/>
              </a:rPr>
              <a:t>Write the statements to implement the tasks.  Answers shown in small font:</a:t>
            </a:r>
          </a:p>
        </p:txBody>
      </p:sp>
    </p:spTree>
    <p:extLst>
      <p:ext uri="{BB962C8B-B14F-4D97-AF65-F5344CB8AC3E}">
        <p14:creationId xmlns:p14="http://schemas.microsoft.com/office/powerpoint/2010/main" val="25508312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Object Pointers and </a:t>
            </a:r>
            <a:r>
              <a:rPr lang="en-US" dirty="0">
                <a:latin typeface="Courier New" panose="02070309020205020404" pitchFamily="49" charset="0"/>
                <a:cs typeface="Courier New" panose="02070309020205020404" pitchFamily="49" charset="0"/>
              </a:rPr>
              <a:t>this</a:t>
            </a:r>
          </a:p>
        </p:txBody>
      </p:sp>
      <p:sp>
        <p:nvSpPr>
          <p:cNvPr id="3" name="Content Placeholder 2"/>
          <p:cNvSpPr>
            <a:spLocks noGrp="1"/>
          </p:cNvSpPr>
          <p:nvPr>
            <p:ph idx="1"/>
          </p:nvPr>
        </p:nvSpPr>
        <p:spPr>
          <a:xfrm>
            <a:off x="224118" y="685800"/>
            <a:ext cx="8229600" cy="5191648"/>
          </a:xfrm>
        </p:spPr>
        <p:txBody>
          <a:bodyPr/>
          <a:lstStyle/>
          <a:p>
            <a:pPr marL="0" indent="0">
              <a:buNone/>
            </a:pPr>
            <a:r>
              <a:rPr lang="en-US" dirty="0">
                <a:cs typeface="Courier New" panose="02070309020205020404" pitchFamily="49" charset="0"/>
              </a:rPr>
              <a:t>Write the constructor implementation of a Point class:</a:t>
            </a:r>
          </a:p>
          <a:p>
            <a:pPr marL="0" indent="0">
              <a:spcBef>
                <a:spcPts val="0"/>
              </a:spcBef>
              <a:buNone/>
            </a:pPr>
            <a:endParaRPr lang="en-US" dirty="0">
              <a:latin typeface="Courier New" panose="02070309020205020404" pitchFamily="49" charset="0"/>
              <a:cs typeface="Courier New" panose="02070309020205020404" pitchFamily="49" charset="0"/>
            </a:endParaRPr>
          </a:p>
          <a:p>
            <a:pPr marL="400050" lvl="1" indent="0">
              <a:spcBef>
                <a:spcPts val="0"/>
              </a:spcBef>
              <a:buNone/>
            </a:pPr>
            <a:r>
              <a:rPr lang="en-US" b="1" dirty="0">
                <a:latin typeface="Courier New" panose="02070309020205020404" pitchFamily="49" charset="0"/>
                <a:cs typeface="Courier New" panose="02070309020205020404" pitchFamily="49" charset="0"/>
              </a:rPr>
              <a:t>class Point</a:t>
            </a:r>
          </a:p>
          <a:p>
            <a:pPr marL="400050" lvl="1" indent="0">
              <a:spcBef>
                <a:spcPts val="0"/>
              </a:spcBef>
              <a:buNone/>
            </a:pPr>
            <a:r>
              <a:rPr lang="en-US" b="1" dirty="0">
                <a:latin typeface="Courier New" panose="02070309020205020404" pitchFamily="49" charset="0"/>
                <a:cs typeface="Courier New" panose="02070309020205020404" pitchFamily="49" charset="0"/>
              </a:rPr>
              <a:t>{</a:t>
            </a:r>
          </a:p>
          <a:p>
            <a:pPr marL="400050" lvl="1" indent="0">
              <a:spcBef>
                <a:spcPts val="0"/>
              </a:spcBef>
              <a:buNone/>
            </a:pPr>
            <a:r>
              <a:rPr lang="en-US" b="1" dirty="0">
                <a:latin typeface="Courier New" panose="02070309020205020404" pitchFamily="49" charset="0"/>
                <a:cs typeface="Courier New" panose="02070309020205020404" pitchFamily="49" charset="0"/>
              </a:rPr>
              <a:t>public:</a:t>
            </a:r>
          </a:p>
          <a:p>
            <a:pPr marL="400050" lvl="1" indent="0">
              <a:spcBef>
                <a:spcPts val="0"/>
              </a:spcBef>
              <a:buNone/>
            </a:pPr>
            <a:r>
              <a:rPr lang="en-US" b="1" dirty="0">
                <a:latin typeface="Courier New" panose="02070309020205020404" pitchFamily="49" charset="0"/>
                <a:cs typeface="Courier New" panose="02070309020205020404" pitchFamily="49" charset="0"/>
              </a:rPr>
              <a:t>   Point(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x,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y);</a:t>
            </a:r>
          </a:p>
          <a:p>
            <a:pPr marL="400050" lvl="1" indent="0">
              <a:spcBef>
                <a:spcPts val="0"/>
              </a:spcBef>
              <a:buNone/>
            </a:pPr>
            <a:r>
              <a:rPr lang="en-US" b="1" dirty="0">
                <a:latin typeface="Courier New" panose="02070309020205020404" pitchFamily="49" charset="0"/>
                <a:cs typeface="Courier New" panose="02070309020205020404" pitchFamily="49" charset="0"/>
              </a:rPr>
              <a:t>   // Member functions omitted</a:t>
            </a:r>
          </a:p>
          <a:p>
            <a:pPr marL="400050" lvl="1" indent="0">
              <a:spcBef>
                <a:spcPts val="0"/>
              </a:spcBef>
              <a:buNone/>
            </a:pPr>
            <a:r>
              <a:rPr lang="en-US" b="1" dirty="0">
                <a:latin typeface="Courier New" panose="02070309020205020404" pitchFamily="49" charset="0"/>
                <a:cs typeface="Courier New" panose="02070309020205020404" pitchFamily="49" charset="0"/>
              </a:rPr>
              <a:t>private:</a:t>
            </a:r>
          </a:p>
          <a:p>
            <a:pPr marL="400050" lvl="1"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x;</a:t>
            </a:r>
          </a:p>
          <a:p>
            <a:pPr marL="400050" lvl="1"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y;</a:t>
            </a:r>
          </a:p>
          <a:p>
            <a:pPr marL="400050" lvl="1" indent="0">
              <a:spcBef>
                <a:spcPts val="0"/>
              </a:spcBef>
              <a:buNone/>
            </a:pPr>
            <a:r>
              <a:rPr lang="en-US" b="1" dirty="0">
                <a:latin typeface="Courier New" panose="02070309020205020404" pitchFamily="49" charset="0"/>
                <a:cs typeface="Courier New" panose="02070309020205020404" pitchFamily="49" charset="0"/>
              </a:rPr>
              <a:t>};</a:t>
            </a:r>
          </a:p>
          <a:p>
            <a:pPr marL="400050" lvl="1" indent="0">
              <a:spcBef>
                <a:spcPts val="0"/>
              </a:spcBef>
              <a:buNone/>
            </a:pPr>
            <a:endParaRPr lang="en-US" b="1" dirty="0">
              <a:latin typeface="Courier New" panose="02070309020205020404" pitchFamily="49" charset="0"/>
              <a:cs typeface="Courier New" panose="02070309020205020404" pitchFamily="49" charset="0"/>
            </a:endParaRPr>
          </a:p>
          <a:p>
            <a:pPr marL="400050" lvl="1" indent="0">
              <a:spcBef>
                <a:spcPts val="0"/>
              </a:spcBef>
              <a:buNone/>
            </a:pPr>
            <a:r>
              <a:rPr lang="en-US" b="1" dirty="0">
                <a:latin typeface="Courier New" panose="02070309020205020404" pitchFamily="49" charset="0"/>
                <a:cs typeface="Courier New" panose="02070309020205020404" pitchFamily="49" charset="0"/>
              </a:rPr>
              <a:t>Point::Point(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x,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y)</a:t>
            </a:r>
          </a:p>
          <a:p>
            <a:pPr marL="400050" lvl="1" indent="0">
              <a:spcBef>
                <a:spcPts val="0"/>
              </a:spcBef>
              <a:buNone/>
            </a:pPr>
            <a:r>
              <a:rPr lang="en-US" b="1" dirty="0">
                <a:latin typeface="Courier New" panose="02070309020205020404" pitchFamily="49" charset="0"/>
                <a:cs typeface="Courier New" panose="02070309020205020404" pitchFamily="49" charset="0"/>
              </a:rPr>
              <a:t>{</a:t>
            </a:r>
          </a:p>
          <a:p>
            <a:pPr marL="400050" lvl="1" indent="0">
              <a:spcBef>
                <a:spcPts val="0"/>
              </a:spcBef>
              <a:buNone/>
            </a:pPr>
            <a:r>
              <a:rPr lang="en-US" b="1" dirty="0">
                <a:latin typeface="Courier New" panose="02070309020205020404" pitchFamily="49" charset="0"/>
                <a:cs typeface="Courier New" panose="02070309020205020404" pitchFamily="49" charset="0"/>
              </a:rPr>
              <a:t>  __________________</a:t>
            </a:r>
          </a:p>
          <a:p>
            <a:pPr marL="400050" lvl="1" indent="0">
              <a:spcBef>
                <a:spcPts val="0"/>
              </a:spcBef>
              <a:buNone/>
            </a:pPr>
            <a:r>
              <a:rPr lang="en-US" b="1" dirty="0">
                <a:latin typeface="Courier New" panose="02070309020205020404" pitchFamily="49" charset="0"/>
                <a:cs typeface="Courier New" panose="02070309020205020404" pitchFamily="49" charset="0"/>
              </a:rPr>
              <a:t>  __________________</a:t>
            </a:r>
          </a:p>
          <a:p>
            <a:pPr marL="400050" lvl="1" indent="0">
              <a:spcBef>
                <a:spcPts val="0"/>
              </a:spcBef>
              <a:buNone/>
            </a:pPr>
            <a:r>
              <a:rPr lang="en-US"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0613301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11</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u="sng" dirty="0">
                <a:solidFill>
                  <a:srgbClr val="FF0000"/>
                </a:solidFill>
              </a:rPr>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999086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Keeping a Total</a:t>
            </a:r>
          </a:p>
        </p:txBody>
      </p:sp>
      <p:sp>
        <p:nvSpPr>
          <p:cNvPr id="3" name="Content Placeholder 2"/>
          <p:cNvSpPr>
            <a:spLocks noGrp="1"/>
          </p:cNvSpPr>
          <p:nvPr>
            <p:ph idx="1"/>
          </p:nvPr>
        </p:nvSpPr>
        <p:spPr/>
        <p:txBody>
          <a:bodyPr/>
          <a:lstStyle/>
          <a:p>
            <a:r>
              <a:rPr lang="en-US" dirty="0"/>
              <a:t>Many classes need to track a quantity that can go up or down as functions are called. Keep a data member that represents the current total. </a:t>
            </a:r>
          </a:p>
          <a:p>
            <a:pPr marL="400050" lvl="1" indent="0">
              <a:spcBef>
                <a:spcPts val="0"/>
              </a:spcBef>
              <a:buNone/>
            </a:pPr>
            <a:r>
              <a:rPr lang="en-US" sz="1800" b="1" dirty="0">
                <a:latin typeface="Courier New" panose="02070309020205020404" pitchFamily="49" charset="0"/>
                <a:cs typeface="Courier New" panose="02070309020205020404" pitchFamily="49" charset="0"/>
              </a:rPr>
              <a:t>		double </a:t>
            </a:r>
            <a:r>
              <a:rPr lang="en-US" sz="1800" b="1" dirty="0" err="1">
                <a:latin typeface="Courier New" panose="02070309020205020404" pitchFamily="49" charset="0"/>
                <a:cs typeface="Courier New" panose="02070309020205020404" pitchFamily="49" charset="0"/>
              </a:rPr>
              <a:t>total_price</a:t>
            </a:r>
            <a:r>
              <a:rPr lang="en-US" sz="1800" b="1" dirty="0">
                <a:latin typeface="Courier New" panose="02070309020205020404" pitchFamily="49" charset="0"/>
                <a:cs typeface="Courier New" panose="02070309020205020404" pitchFamily="49" charset="0"/>
              </a:rPr>
              <a:t>;</a:t>
            </a:r>
          </a:p>
          <a:p>
            <a:pPr marL="400050" lvl="1" indent="0">
              <a:spcBef>
                <a:spcPts val="0"/>
              </a:spcBef>
              <a:buNone/>
            </a:pPr>
            <a:endParaRPr lang="en-US" sz="1800" b="1" dirty="0">
              <a:latin typeface="Courier New" panose="02070309020205020404" pitchFamily="49" charset="0"/>
              <a:cs typeface="Courier New" panose="02070309020205020404" pitchFamily="49" charset="0"/>
            </a:endParaRPr>
          </a:p>
          <a:p>
            <a:pPr marL="285750">
              <a:spcBef>
                <a:spcPts val="0"/>
              </a:spcBef>
            </a:pPr>
            <a:r>
              <a:rPr lang="en-US" sz="2200" dirty="0"/>
              <a:t>Examples of what must be done to the total:</a:t>
            </a:r>
            <a:endParaRPr lang="en-US" sz="2200" b="1" dirty="0">
              <a:latin typeface="Courier New" panose="02070309020205020404" pitchFamily="49" charset="0"/>
              <a:cs typeface="Courier New" panose="02070309020205020404" pitchFamily="49" charset="0"/>
            </a:endParaRPr>
          </a:p>
          <a:p>
            <a:pPr marL="800100" lvl="2" indent="0">
              <a:spcBef>
                <a:spcPts val="0"/>
              </a:spcBef>
              <a:buNone/>
            </a:pPr>
            <a:r>
              <a:rPr lang="en-US" b="1" dirty="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CashRegister</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add_item</a:t>
            </a:r>
            <a:r>
              <a:rPr lang="en-US" b="1" dirty="0">
                <a:latin typeface="Courier New" panose="02070309020205020404" pitchFamily="49" charset="0"/>
                <a:cs typeface="Courier New" panose="02070309020205020404" pitchFamily="49" charset="0"/>
              </a:rPr>
              <a:t>(double price)</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total_price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total_price</a:t>
            </a:r>
            <a:r>
              <a:rPr lang="en-US" b="1" dirty="0">
                <a:latin typeface="Courier New" panose="02070309020205020404" pitchFamily="49" charset="0"/>
                <a:cs typeface="Courier New" panose="02070309020205020404" pitchFamily="49" charset="0"/>
              </a:rPr>
              <a:t> + price;</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CashRegister</a:t>
            </a:r>
            <a:r>
              <a:rPr lang="en-US" b="1" dirty="0">
                <a:latin typeface="Courier New" panose="02070309020205020404" pitchFamily="49" charset="0"/>
                <a:cs typeface="Courier New" panose="02070309020205020404" pitchFamily="49" charset="0"/>
              </a:rPr>
              <a:t>::clear()</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total_price</a:t>
            </a:r>
            <a:r>
              <a:rPr lang="en-US" b="1" dirty="0">
                <a:latin typeface="Courier New" panose="02070309020205020404" pitchFamily="49" charset="0"/>
                <a:cs typeface="Courier New" panose="02070309020205020404" pitchFamily="49" charset="0"/>
              </a:rPr>
              <a:t> = 0;</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double </a:t>
            </a:r>
            <a:r>
              <a:rPr lang="en-US" b="1" dirty="0" err="1">
                <a:latin typeface="Courier New" panose="02070309020205020404" pitchFamily="49" charset="0"/>
                <a:cs typeface="Courier New" panose="02070309020205020404" pitchFamily="49" charset="0"/>
              </a:rPr>
              <a:t>CashRegister</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get_total</a:t>
            </a: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   return </a:t>
            </a:r>
            <a:r>
              <a:rPr lang="en-US" b="1" dirty="0" err="1">
                <a:latin typeface="Courier New" panose="02070309020205020404" pitchFamily="49" charset="0"/>
                <a:cs typeface="Courier New" panose="02070309020205020404" pitchFamily="49" charset="0"/>
              </a:rPr>
              <a:t>total_price</a:t>
            </a: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268936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Events</a:t>
            </a:r>
          </a:p>
        </p:txBody>
      </p:sp>
      <p:sp>
        <p:nvSpPr>
          <p:cNvPr id="3" name="Content Placeholder 2"/>
          <p:cNvSpPr>
            <a:spLocks noGrp="1"/>
          </p:cNvSpPr>
          <p:nvPr>
            <p:ph idx="1"/>
          </p:nvPr>
        </p:nvSpPr>
        <p:spPr/>
        <p:txBody>
          <a:bodyPr/>
          <a:lstStyle/>
          <a:p>
            <a:pPr>
              <a:spcBef>
                <a:spcPts val="0"/>
              </a:spcBef>
            </a:pPr>
            <a:r>
              <a:rPr lang="en-US" dirty="0"/>
              <a:t>For classes that need to count events, some examples:</a:t>
            </a:r>
          </a:p>
          <a:p>
            <a:pPr marL="0" indent="0">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item_count</a:t>
            </a:r>
            <a:r>
              <a:rPr lang="en-US" sz="2000" dirty="0">
                <a:latin typeface="Courier New" panose="02070309020205020404" pitchFamily="49" charset="0"/>
                <a:cs typeface="Courier New" panose="02070309020205020404" pitchFamily="49" charset="0"/>
              </a:rPr>
              <a:t>;  //Keep a counter</a:t>
            </a: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cs typeface="Courier New" panose="02070309020205020404" pitchFamily="49" charset="0"/>
              </a:rPr>
              <a:t>Increment the counter in those member functions that correspond to the events that you want to count.</a:t>
            </a:r>
          </a:p>
          <a:p>
            <a:pPr marL="400050" lvl="1" indent="0">
              <a:spcBef>
                <a:spcPts val="0"/>
              </a:spcBef>
              <a:buNone/>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CashRegister</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add_item</a:t>
            </a:r>
            <a:r>
              <a:rPr lang="en-US" sz="1600" b="1" dirty="0">
                <a:latin typeface="Courier New" panose="02070309020205020404" pitchFamily="49" charset="0"/>
                <a:cs typeface="Courier New" panose="02070309020205020404" pitchFamily="49" charset="0"/>
              </a:rPr>
              <a:t>(double price)</a:t>
            </a:r>
          </a:p>
          <a:p>
            <a:pPr marL="400050" lvl="1" indent="0">
              <a:spcBef>
                <a:spcPts val="0"/>
              </a:spcBef>
              <a:buNone/>
            </a:pPr>
            <a:r>
              <a:rPr lang="en-US" sz="1600" b="1" dirty="0">
                <a:latin typeface="Courier New" panose="02070309020205020404" pitchFamily="49" charset="0"/>
                <a:cs typeface="Courier New" panose="02070309020205020404" pitchFamily="49" charset="0"/>
              </a:rPr>
              <a:t>{</a:t>
            </a:r>
          </a:p>
          <a:p>
            <a:pPr marL="400050" lvl="1"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total_price</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total_price</a:t>
            </a:r>
            <a:r>
              <a:rPr lang="en-US" sz="1600" b="1" dirty="0">
                <a:latin typeface="Courier New" panose="02070309020205020404" pitchFamily="49" charset="0"/>
                <a:cs typeface="Courier New" panose="02070309020205020404" pitchFamily="49" charset="0"/>
              </a:rPr>
              <a:t> + price;</a:t>
            </a:r>
          </a:p>
          <a:p>
            <a:pPr marL="400050" lvl="1"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item_count</a:t>
            </a:r>
            <a:r>
              <a:rPr lang="en-US" sz="1600" b="1" dirty="0">
                <a:latin typeface="Courier New" panose="02070309020205020404" pitchFamily="49" charset="0"/>
                <a:cs typeface="Courier New" panose="02070309020205020404" pitchFamily="49" charset="0"/>
              </a:rPr>
              <a:t>++;</a:t>
            </a:r>
          </a:p>
          <a:p>
            <a:pPr marL="400050" lvl="1" indent="0">
              <a:spcBef>
                <a:spcPts val="0"/>
              </a:spcBef>
              <a:buNone/>
            </a:pPr>
            <a:r>
              <a:rPr lang="en-US" sz="1600" b="1" dirty="0">
                <a:latin typeface="Courier New" panose="02070309020205020404" pitchFamily="49" charset="0"/>
                <a:cs typeface="Courier New" panose="02070309020205020404" pitchFamily="49" charset="0"/>
              </a:rPr>
              <a:t>}</a:t>
            </a:r>
          </a:p>
          <a:p>
            <a:pPr marL="0" indent="0">
              <a:spcBef>
                <a:spcPts val="0"/>
              </a:spcBef>
              <a:buNone/>
            </a:pPr>
            <a:r>
              <a:rPr lang="en-US" sz="2000" dirty="0">
                <a:cs typeface="Courier New" panose="02070309020205020404" pitchFamily="49" charset="0"/>
              </a:rPr>
              <a:t>You may need to clear the counter:</a:t>
            </a:r>
          </a:p>
          <a:p>
            <a:pPr marL="400050" lvl="1" indent="0">
              <a:spcBef>
                <a:spcPts val="0"/>
              </a:spcBef>
              <a:buNone/>
            </a:pPr>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CashRegister</a:t>
            </a:r>
            <a:r>
              <a:rPr lang="en-US" sz="1600" b="1" dirty="0">
                <a:latin typeface="Courier New" panose="02070309020205020404" pitchFamily="49" charset="0"/>
                <a:cs typeface="Courier New" panose="02070309020205020404" pitchFamily="49" charset="0"/>
              </a:rPr>
              <a:t>::clear()</a:t>
            </a:r>
          </a:p>
          <a:p>
            <a:pPr marL="400050" lvl="1" indent="0">
              <a:spcBef>
                <a:spcPts val="0"/>
              </a:spcBef>
              <a:buNone/>
            </a:pPr>
            <a:r>
              <a:rPr lang="en-US" sz="1600" b="1" dirty="0">
                <a:latin typeface="Courier New" panose="02070309020205020404" pitchFamily="49" charset="0"/>
                <a:cs typeface="Courier New" panose="02070309020205020404" pitchFamily="49" charset="0"/>
              </a:rPr>
              <a:t>{</a:t>
            </a:r>
          </a:p>
          <a:p>
            <a:pPr marL="400050" lvl="1"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total_price</a:t>
            </a:r>
            <a:r>
              <a:rPr lang="en-US" sz="1600" b="1" dirty="0">
                <a:latin typeface="Courier New" panose="02070309020205020404" pitchFamily="49" charset="0"/>
                <a:cs typeface="Courier New" panose="02070309020205020404" pitchFamily="49" charset="0"/>
              </a:rPr>
              <a:t> = 0;</a:t>
            </a:r>
          </a:p>
          <a:p>
            <a:pPr marL="400050" lvl="1" indent="0">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item_count</a:t>
            </a:r>
            <a:r>
              <a:rPr lang="en-US" sz="1600" b="1" dirty="0">
                <a:latin typeface="Courier New" panose="02070309020205020404" pitchFamily="49" charset="0"/>
                <a:cs typeface="Courier New" panose="02070309020205020404" pitchFamily="49" charset="0"/>
              </a:rPr>
              <a:t> = 0;</a:t>
            </a:r>
          </a:p>
          <a:p>
            <a:pPr marL="400050" lvl="1" indent="0">
              <a:spcBef>
                <a:spcPts val="0"/>
              </a:spcBef>
              <a:buNone/>
            </a:pPr>
            <a:r>
              <a:rPr lang="en-US" sz="1600" b="1" dirty="0">
                <a:latin typeface="Courier New" panose="02070309020205020404" pitchFamily="49" charset="0"/>
                <a:cs typeface="Courier New" panose="02070309020205020404" pitchFamily="49" charset="0"/>
              </a:rPr>
              <a:t>}</a:t>
            </a:r>
          </a:p>
          <a:p>
            <a:pPr marL="0" indent="0">
              <a:spcBef>
                <a:spcPts val="0"/>
              </a:spcBef>
              <a:buNone/>
            </a:pPr>
            <a:r>
              <a:rPr lang="en-US" sz="2000" dirty="0">
                <a:cs typeface="Courier New" panose="02070309020205020404" pitchFamily="49" charset="0"/>
              </a:rPr>
              <a:t>There may or may not be a member function that reports the count to the class user.</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60276774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Values</a:t>
            </a:r>
          </a:p>
        </p:txBody>
      </p:sp>
      <p:sp>
        <p:nvSpPr>
          <p:cNvPr id="3" name="Content Placeholder 2"/>
          <p:cNvSpPr>
            <a:spLocks noGrp="1"/>
          </p:cNvSpPr>
          <p:nvPr>
            <p:ph idx="1"/>
          </p:nvPr>
        </p:nvSpPr>
        <p:spPr/>
        <p:txBody>
          <a:bodyPr/>
          <a:lstStyle/>
          <a:p>
            <a:r>
              <a:rPr lang="en-US" sz="2000" dirty="0"/>
              <a:t>Some objects collect numbers, strings, or other objects. For example, each multiple-choice question has a number of choices. A cash register may need to store all prices of the current sale.  Use a </a:t>
            </a:r>
            <a:r>
              <a:rPr lang="en-US" sz="2000" dirty="0">
                <a:latin typeface="Courier New" panose="02070309020205020404" pitchFamily="49" charset="0"/>
                <a:cs typeface="Courier New" panose="02070309020205020404" pitchFamily="49" charset="0"/>
              </a:rPr>
              <a:t>vector</a:t>
            </a:r>
            <a:r>
              <a:rPr lang="en-US" sz="2000" dirty="0"/>
              <a:t> to store these, and a member function to add to the list:</a:t>
            </a:r>
          </a:p>
          <a:p>
            <a:pPr marL="800100" lvl="2" indent="0">
              <a:buNone/>
            </a:pPr>
            <a:r>
              <a:rPr lang="en-US" sz="2000" b="1" dirty="0">
                <a:latin typeface="Courier New" panose="02070309020205020404" pitchFamily="49" charset="0"/>
                <a:cs typeface="Courier New" panose="02070309020205020404" pitchFamily="49" charset="0"/>
              </a:rPr>
              <a:t>class Question</a:t>
            </a:r>
          </a:p>
          <a:p>
            <a:pPr marL="800100" lvl="2" indent="0">
              <a:buNone/>
            </a:pPr>
            <a:r>
              <a:rPr lang="en-US" sz="2000" b="1" dirty="0">
                <a:latin typeface="Courier New" panose="02070309020205020404" pitchFamily="49" charset="0"/>
                <a:cs typeface="Courier New" panose="02070309020205020404" pitchFamily="49" charset="0"/>
              </a:rPr>
              <a:t>{</a:t>
            </a:r>
          </a:p>
          <a:p>
            <a:pPr marL="800100" lvl="2" indent="0">
              <a:buNone/>
            </a:pPr>
            <a:r>
              <a:rPr lang="en-US" sz="2000" b="1" dirty="0">
                <a:latin typeface="Courier New" panose="02070309020205020404" pitchFamily="49" charset="0"/>
                <a:cs typeface="Courier New" panose="02070309020205020404" pitchFamily="49" charset="0"/>
              </a:rPr>
              <a:t>   . . .</a:t>
            </a:r>
          </a:p>
          <a:p>
            <a:pPr marL="800100" lvl="2" indent="0">
              <a:buNone/>
            </a:pPr>
            <a:r>
              <a:rPr lang="en-US" sz="2000" b="1" dirty="0">
                <a:latin typeface="Courier New" panose="02070309020205020404" pitchFamily="49" charset="0"/>
                <a:cs typeface="Courier New" panose="02070309020205020404" pitchFamily="49" charset="0"/>
              </a:rPr>
              <a:t>private:</a:t>
            </a:r>
          </a:p>
          <a:p>
            <a:pPr marL="800100" lvl="2" indent="0">
              <a:buNone/>
            </a:pPr>
            <a:r>
              <a:rPr lang="en-US" sz="2000" b="1" dirty="0">
                <a:latin typeface="Courier New" panose="02070309020205020404" pitchFamily="49" charset="0"/>
                <a:cs typeface="Courier New" panose="02070309020205020404" pitchFamily="49" charset="0"/>
              </a:rPr>
              <a:t>   vector&lt;string&gt; choices;</a:t>
            </a:r>
          </a:p>
          <a:p>
            <a:pPr marL="800100" lvl="2" indent="0">
              <a:buNone/>
            </a:pPr>
            <a:r>
              <a:rPr lang="en-US" sz="2000" b="1" dirty="0">
                <a:latin typeface="Courier New" panose="02070309020205020404" pitchFamily="49" charset="0"/>
                <a:cs typeface="Courier New" panose="02070309020205020404" pitchFamily="49" charset="0"/>
              </a:rPr>
              <a:t>   . . .</a:t>
            </a:r>
          </a:p>
          <a:p>
            <a:pPr marL="800100" lvl="2" indent="0">
              <a:buNone/>
            </a:pPr>
            <a:r>
              <a:rPr lang="en-US" sz="2000" b="1" dirty="0">
                <a:latin typeface="Courier New" panose="02070309020205020404" pitchFamily="49" charset="0"/>
                <a:cs typeface="Courier New" panose="02070309020205020404" pitchFamily="49" charset="0"/>
              </a:rPr>
              <a:t>}; </a:t>
            </a:r>
          </a:p>
          <a:p>
            <a:pPr marL="800100" lvl="2" indent="0">
              <a:buNone/>
            </a:pPr>
            <a:r>
              <a:rPr lang="en-US" sz="2000" b="1" dirty="0">
                <a:latin typeface="Courier New" panose="02070309020205020404" pitchFamily="49" charset="0"/>
                <a:cs typeface="Courier New" panose="02070309020205020404" pitchFamily="49" charset="0"/>
              </a:rPr>
              <a:t>void Question::add(string choice)</a:t>
            </a:r>
          </a:p>
          <a:p>
            <a:pPr marL="800100" lvl="2" indent="0">
              <a:buNone/>
            </a:pPr>
            <a:r>
              <a:rPr lang="en-US" sz="2000" b="1" dirty="0">
                <a:latin typeface="Courier New" panose="02070309020205020404" pitchFamily="49" charset="0"/>
                <a:cs typeface="Courier New" panose="02070309020205020404" pitchFamily="49" charset="0"/>
              </a:rPr>
              <a:t>{</a:t>
            </a:r>
          </a:p>
          <a:p>
            <a:pPr marL="800100" lvl="2"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choices.push_back</a:t>
            </a:r>
            <a:r>
              <a:rPr lang="en-US" sz="2000" b="1" dirty="0">
                <a:latin typeface="Courier New" panose="02070309020205020404" pitchFamily="49" charset="0"/>
                <a:cs typeface="Courier New" panose="02070309020205020404" pitchFamily="49" charset="0"/>
              </a:rPr>
              <a:t>(choice);</a:t>
            </a:r>
          </a:p>
          <a:p>
            <a:pPr marL="800100" lvl="2" indent="0">
              <a:buNone/>
            </a:pPr>
            <a:r>
              <a:rPr lang="en-US" sz="2000" b="1"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8059833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Properties of an Object</a:t>
            </a:r>
          </a:p>
        </p:txBody>
      </p:sp>
      <p:sp>
        <p:nvSpPr>
          <p:cNvPr id="3" name="Content Placeholder 2"/>
          <p:cNvSpPr>
            <a:spLocks noGrp="1"/>
          </p:cNvSpPr>
          <p:nvPr>
            <p:ph idx="1"/>
          </p:nvPr>
        </p:nvSpPr>
        <p:spPr/>
        <p:txBody>
          <a:bodyPr/>
          <a:lstStyle/>
          <a:p>
            <a:pPr marL="0" indent="0">
              <a:lnSpc>
                <a:spcPct val="80000"/>
              </a:lnSpc>
              <a:spcBef>
                <a:spcPts val="0"/>
              </a:spcBef>
              <a:buNone/>
            </a:pPr>
            <a:r>
              <a:rPr lang="en-US" sz="2000" dirty="0"/>
              <a:t>A property is a value of an object that an object user can set and retrieve. For example, a Student object may have a name and an ID.</a:t>
            </a:r>
          </a:p>
          <a:p>
            <a:pPr marL="0" indent="0">
              <a:lnSpc>
                <a:spcPct val="80000"/>
              </a:lnSpc>
              <a:spcBef>
                <a:spcPts val="0"/>
              </a:spcBef>
              <a:buNone/>
            </a:pPr>
            <a:endParaRPr lang="en-US" sz="2000" dirty="0"/>
          </a:p>
          <a:p>
            <a:pPr marL="0" indent="0">
              <a:lnSpc>
                <a:spcPct val="80000"/>
              </a:lnSpc>
              <a:spcBef>
                <a:spcPts val="0"/>
              </a:spcBef>
              <a:buNone/>
            </a:pPr>
            <a:r>
              <a:rPr lang="en-US" sz="2000" dirty="0"/>
              <a:t>An object property needs a getter and setter member functions. Provide a data member to store the property’s value:</a:t>
            </a:r>
          </a:p>
          <a:p>
            <a:pPr marL="0" indent="0">
              <a:lnSpc>
                <a:spcPct val="80000"/>
              </a:lnSpc>
              <a:spcBef>
                <a:spcPts val="0"/>
              </a:spcBef>
              <a:buNone/>
            </a:pPr>
            <a:endParaRPr lang="en-US" sz="2000" dirty="0"/>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class Student</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public:</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Student(string name_,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id_);</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string </a:t>
            </a:r>
            <a:r>
              <a:rPr lang="en-US" sz="1400" b="1" dirty="0" err="1">
                <a:latin typeface="Courier New" panose="02070309020205020404" pitchFamily="49" charset="0"/>
                <a:cs typeface="Courier New" panose="02070309020205020404" pitchFamily="49" charset="0"/>
              </a:rPr>
              <a:t>get_name</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get_id</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void </a:t>
            </a:r>
            <a:r>
              <a:rPr lang="en-US" sz="1400" b="1" dirty="0" err="1">
                <a:latin typeface="Courier New" panose="02070309020205020404" pitchFamily="49" charset="0"/>
                <a:cs typeface="Courier New" panose="02070309020205020404" pitchFamily="49" charset="0"/>
              </a:rPr>
              <a:t>set_name</a:t>
            </a:r>
            <a:r>
              <a:rPr lang="en-US" sz="1400" b="1" dirty="0">
                <a:latin typeface="Courier New" panose="02070309020205020404" pitchFamily="49" charset="0"/>
                <a:cs typeface="Courier New" panose="02070309020205020404" pitchFamily="49" charset="0"/>
              </a:rPr>
              <a:t>(string </a:t>
            </a:r>
            <a:r>
              <a:rPr lang="en-US" sz="1400" b="1" dirty="0" err="1">
                <a:latin typeface="Courier New" panose="02070309020205020404" pitchFamily="49" charset="0"/>
                <a:cs typeface="Courier New" panose="02070309020205020404" pitchFamily="49" charset="0"/>
              </a:rPr>
              <a:t>new_name</a:t>
            </a: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private:</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string name;</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id;</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endParaRPr lang="en-US" sz="1400" b="1" dirty="0">
              <a:latin typeface="Courier New" panose="02070309020205020404" pitchFamily="49" charset="0"/>
              <a:cs typeface="Courier New" panose="02070309020205020404" pitchFamily="49" charset="0"/>
            </a:endParaRP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void Student::</a:t>
            </a:r>
            <a:r>
              <a:rPr lang="en-US" sz="1400" b="1" dirty="0" err="1">
                <a:latin typeface="Courier New" panose="02070309020205020404" pitchFamily="49" charset="0"/>
                <a:cs typeface="Courier New" panose="02070309020205020404" pitchFamily="49" charset="0"/>
              </a:rPr>
              <a:t>set_name</a:t>
            </a:r>
            <a:r>
              <a:rPr lang="en-US" sz="1400" b="1" dirty="0">
                <a:latin typeface="Courier New" panose="02070309020205020404" pitchFamily="49" charset="0"/>
                <a:cs typeface="Courier New" panose="02070309020205020404" pitchFamily="49" charset="0"/>
              </a:rPr>
              <a:t>(string </a:t>
            </a:r>
            <a:r>
              <a:rPr lang="en-US" sz="1400" b="1" dirty="0" err="1">
                <a:latin typeface="Courier New" panose="02070309020205020404" pitchFamily="49" charset="0"/>
                <a:cs typeface="Courier New" panose="02070309020205020404" pitchFamily="49" charset="0"/>
              </a:rPr>
              <a:t>new_name</a:t>
            </a:r>
            <a:r>
              <a:rPr lang="en-US" sz="1400" b="1" dirty="0">
                <a:latin typeface="Courier New" panose="02070309020205020404" pitchFamily="49" charset="0"/>
                <a:cs typeface="Courier New" panose="02070309020205020404" pitchFamily="49" charset="0"/>
              </a:rPr>
              <a:t>) // Includes Error checking</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   if (</a:t>
            </a:r>
            <a:r>
              <a:rPr lang="en-US" sz="1400" b="1" dirty="0" err="1">
                <a:latin typeface="Courier New" panose="02070309020205020404" pitchFamily="49" charset="0"/>
                <a:cs typeface="Courier New" panose="02070309020205020404" pitchFamily="49" charset="0"/>
              </a:rPr>
              <a:t>new_name.length</a:t>
            </a:r>
            <a:r>
              <a:rPr lang="en-US" sz="1400" b="1" dirty="0">
                <a:latin typeface="Courier New" panose="02070309020205020404" pitchFamily="49" charset="0"/>
                <a:cs typeface="Courier New" panose="02070309020205020404" pitchFamily="49" charset="0"/>
              </a:rPr>
              <a:t>() &gt; 0) { name = </a:t>
            </a:r>
            <a:r>
              <a:rPr lang="en-US" sz="1400" b="1" dirty="0" err="1">
                <a:latin typeface="Courier New" panose="02070309020205020404" pitchFamily="49" charset="0"/>
                <a:cs typeface="Courier New" panose="02070309020205020404" pitchFamily="49" charset="0"/>
              </a:rPr>
              <a:t>new_name</a:t>
            </a:r>
            <a:r>
              <a:rPr lang="en-US" sz="1400" b="1" dirty="0">
                <a:latin typeface="Courier New" panose="02070309020205020404" pitchFamily="49" charset="0"/>
                <a:cs typeface="Courier New" panose="02070309020205020404" pitchFamily="49" charset="0"/>
              </a:rPr>
              <a:t>; }</a:t>
            </a:r>
          </a:p>
          <a:p>
            <a:pPr marL="400050" lvl="1" indent="0">
              <a:lnSpc>
                <a:spcPct val="80000"/>
              </a:lnSpc>
              <a:spcBef>
                <a:spcPts val="0"/>
              </a:spcBef>
              <a:buNone/>
            </a:pPr>
            <a:r>
              <a:rPr lang="en-US" sz="1400"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endParaRPr lang="en-US" sz="1400" b="1"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sz="2000" dirty="0"/>
              <a:t>Some properties should not change after initialization in the constructor, and thus need no setter function. For example, a student’s ID.</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10365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Implementing a Simple Class</a:t>
            </a:r>
            <a:endParaRPr lang="en-US" dirty="0"/>
          </a:p>
        </p:txBody>
      </p:sp>
      <p:sp>
        <p:nvSpPr>
          <p:cNvPr id="3" name="Content Placeholder 2"/>
          <p:cNvSpPr>
            <a:spLocks noGrp="1"/>
          </p:cNvSpPr>
          <p:nvPr>
            <p:ph idx="1"/>
          </p:nvPr>
        </p:nvSpPr>
        <p:spPr/>
        <p:txBody>
          <a:bodyPr/>
          <a:lstStyle/>
          <a:p>
            <a:r>
              <a:rPr lang="en-US" dirty="0"/>
              <a:t>Let's make a class that models a </a:t>
            </a:r>
            <a:r>
              <a:rPr lang="en-US" i="1" dirty="0"/>
              <a:t>tally counter</a:t>
            </a:r>
          </a:p>
          <a:p>
            <a:pPr lvl="1"/>
            <a:r>
              <a:rPr lang="en-US" dirty="0"/>
              <a:t>mechanical device that is used to count </a:t>
            </a:r>
          </a:p>
          <a:p>
            <a:pPr lvl="2"/>
            <a:r>
              <a:rPr lang="en-US" dirty="0"/>
              <a:t>for example, to find out how many people board a bus </a:t>
            </a:r>
          </a:p>
          <a:p>
            <a:r>
              <a:rPr lang="en-US" dirty="0"/>
              <a:t>When the operator pushes a button, the counter value advances by one. </a:t>
            </a:r>
          </a:p>
          <a:p>
            <a:pPr lvl="1"/>
            <a:r>
              <a:rPr lang="en-US" dirty="0"/>
              <a:t>We model this operation with a count function. </a:t>
            </a:r>
          </a:p>
          <a:p>
            <a:r>
              <a:rPr lang="en-US" dirty="0"/>
              <a:t>A counter has a display to show the current value</a:t>
            </a:r>
          </a:p>
          <a:p>
            <a:pPr lvl="1"/>
            <a:r>
              <a:rPr lang="en-US" dirty="0"/>
              <a:t>we use a </a:t>
            </a:r>
            <a:r>
              <a:rPr lang="en-US" dirty="0" err="1">
                <a:latin typeface="Courier New" panose="02070309020205020404" pitchFamily="49" charset="0"/>
                <a:cs typeface="Courier New" panose="02070309020205020404" pitchFamily="49" charset="0"/>
              </a:rPr>
              <a:t>get_value</a:t>
            </a:r>
            <a:r>
              <a:rPr lang="en-US" dirty="0">
                <a:latin typeface="Courier New" panose="02070309020205020404" pitchFamily="49" charset="0"/>
                <a:cs typeface="Courier New" panose="02070309020205020404" pitchFamily="49" charset="0"/>
              </a:rPr>
              <a:t> </a:t>
            </a:r>
            <a:r>
              <a:rPr lang="en-US" dirty="0"/>
              <a:t>function instead.</a:t>
            </a:r>
          </a:p>
          <a:p>
            <a:r>
              <a:rPr lang="en-US" dirty="0"/>
              <a:t>A counter has another button to reset the count to 0</a:t>
            </a:r>
          </a:p>
          <a:p>
            <a:pPr lvl="1"/>
            <a:r>
              <a:rPr lang="en-US" dirty="0"/>
              <a:t>We use a </a:t>
            </a:r>
            <a:r>
              <a:rPr lang="en-US" dirty="0">
                <a:latin typeface="Courier New" panose="02070309020205020404" pitchFamily="49" charset="0"/>
                <a:cs typeface="Courier New" panose="02070309020205020404" pitchFamily="49" charset="0"/>
              </a:rPr>
              <a:t>reset </a:t>
            </a:r>
            <a:r>
              <a:rPr lang="en-US" dirty="0"/>
              <a:t>function to model it.</a:t>
            </a:r>
          </a:p>
          <a:p>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87760953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Modeling Objects with Distinct States(1)</a:t>
            </a:r>
            <a:endParaRPr lang="en-US" dirty="0"/>
          </a:p>
        </p:txBody>
      </p:sp>
      <p:sp>
        <p:nvSpPr>
          <p:cNvPr id="3" name="Content Placeholder 2"/>
          <p:cNvSpPr>
            <a:spLocks noGrp="1"/>
          </p:cNvSpPr>
          <p:nvPr>
            <p:ph idx="1"/>
          </p:nvPr>
        </p:nvSpPr>
        <p:spPr/>
        <p:txBody>
          <a:bodyPr/>
          <a:lstStyle/>
          <a:p>
            <a:pPr marL="0" indent="0">
              <a:lnSpc>
                <a:spcPct val="80000"/>
              </a:lnSpc>
              <a:spcBef>
                <a:spcPts val="0"/>
              </a:spcBef>
              <a:buNone/>
            </a:pPr>
            <a:r>
              <a:rPr lang="en-US" sz="2000" dirty="0"/>
              <a:t>Some objects’ behavior depends on what happened in the past. For example, a Fish object may look for food when it is hungry and ignore food after it has eaten.</a:t>
            </a:r>
          </a:p>
          <a:p>
            <a:pPr marL="0" indent="0">
              <a:lnSpc>
                <a:spcPct val="80000"/>
              </a:lnSpc>
              <a:spcBef>
                <a:spcPts val="0"/>
              </a:spcBef>
              <a:buNone/>
            </a:pPr>
            <a:endParaRPr lang="en-US" sz="2000" dirty="0"/>
          </a:p>
          <a:p>
            <a:pPr marL="0" indent="0">
              <a:lnSpc>
                <a:spcPct val="80000"/>
              </a:lnSpc>
              <a:spcBef>
                <a:spcPts val="0"/>
              </a:spcBef>
              <a:buNone/>
            </a:pPr>
            <a:r>
              <a:rPr lang="en-US" sz="2000" dirty="0"/>
              <a:t>Such an object needs a state variable to remember whether it has recently eaten.</a:t>
            </a:r>
          </a:p>
          <a:p>
            <a:pPr marL="0" indent="0">
              <a:lnSpc>
                <a:spcPct val="80000"/>
              </a:lnSpc>
              <a:spcBef>
                <a:spcPts val="0"/>
              </a:spcBef>
              <a:buNone/>
            </a:pPr>
            <a:endParaRPr lang="en-US" sz="2000" dirty="0"/>
          </a:p>
          <a:p>
            <a:pPr marL="0" indent="0">
              <a:lnSpc>
                <a:spcPct val="80000"/>
              </a:lnSpc>
              <a:spcBef>
                <a:spcPts val="0"/>
              </a:spcBef>
              <a:buNone/>
            </a:pPr>
            <a:r>
              <a:rPr lang="en-US" sz="2000" dirty="0"/>
              <a:t>Supply a data member that models the state, together with some constants for the state values:</a:t>
            </a:r>
          </a:p>
          <a:p>
            <a:pPr marL="0" indent="0">
              <a:lnSpc>
                <a:spcPct val="80000"/>
              </a:lnSpc>
              <a:spcBef>
                <a:spcPts val="0"/>
              </a:spcBef>
              <a:buNone/>
            </a:pPr>
            <a:endParaRPr lang="en-US" dirty="0"/>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class Fish</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public:</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NOT_HUNGRY = 0;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SOMEWHAT_HUNGRY = 1;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VERY_HUNGRY = 2;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void eat();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void move();</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private:</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hungry = NOT_HUNGRY;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a:t>
            </a:r>
          </a:p>
          <a:p>
            <a:pPr marL="0" indent="0">
              <a:lnSpc>
                <a:spcPct val="80000"/>
              </a:lnSpc>
              <a:spcBef>
                <a:spcPts val="0"/>
              </a:spcBef>
              <a:buNone/>
            </a:pPr>
            <a:endParaRPr lang="en-US" sz="2800"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5710017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Modeling Objects with Distinct States(2)</a:t>
            </a:r>
            <a:endParaRPr lang="en-US" dirty="0"/>
          </a:p>
        </p:txBody>
      </p:sp>
      <p:sp>
        <p:nvSpPr>
          <p:cNvPr id="3" name="Content Placeholder 2"/>
          <p:cNvSpPr>
            <a:spLocks noGrp="1"/>
          </p:cNvSpPr>
          <p:nvPr>
            <p:ph idx="1"/>
          </p:nvPr>
        </p:nvSpPr>
        <p:spPr/>
        <p:txBody>
          <a:bodyPr/>
          <a:lstStyle/>
          <a:p>
            <a:pPr marL="0" indent="0">
              <a:lnSpc>
                <a:spcPct val="80000"/>
              </a:lnSpc>
              <a:spcBef>
                <a:spcPts val="0"/>
              </a:spcBef>
              <a:buNone/>
            </a:pPr>
            <a:r>
              <a:rPr lang="en-US" dirty="0"/>
              <a:t>Determine which member functions change the state. If a fish has just eaten food, it won’t be hungry. But as the fish moves, it will get hungrier.</a:t>
            </a:r>
          </a:p>
          <a:p>
            <a:pPr marL="0" indent="0">
              <a:lnSpc>
                <a:spcPct val="80000"/>
              </a:lnSpc>
              <a:spcBef>
                <a:spcPts val="0"/>
              </a:spcBef>
              <a:buNone/>
            </a:pPr>
            <a:endParaRPr lang="en-US" dirty="0"/>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void Fish::eat()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hungry = NOT_HUNGRY;</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 .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void Fish::move()</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if (hungry == VERY_HUNGRY)</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cout</a:t>
            </a:r>
            <a:r>
              <a:rPr lang="en-US" b="1" dirty="0">
                <a:latin typeface="Courier New" panose="02070309020205020404" pitchFamily="49" charset="0"/>
                <a:cs typeface="Courier New" panose="02070309020205020404" pitchFamily="49" charset="0"/>
              </a:rPr>
              <a:t> &lt;&lt; "Looking for food" &lt;&lt; </a:t>
            </a:r>
            <a:r>
              <a:rPr lang="en-US" b="1" dirty="0" err="1">
                <a:latin typeface="Courier New" panose="02070309020205020404" pitchFamily="49" charset="0"/>
                <a:cs typeface="Courier New" panose="02070309020205020404" pitchFamily="49" charset="0"/>
              </a:rPr>
              <a:t>endl</a:t>
            </a:r>
            <a:r>
              <a:rPr lang="en-US"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 else . .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   if (hungry &lt; VERY_HUNGRY) { hungry++; }</a:t>
            </a:r>
          </a:p>
          <a:p>
            <a:pPr marL="400050" lvl="1" indent="0">
              <a:lnSpc>
                <a:spcPct val="80000"/>
              </a:lnSpc>
              <a:spcBef>
                <a:spcPts val="0"/>
              </a:spcBef>
              <a:buNone/>
            </a:pPr>
            <a:r>
              <a:rPr lang="en-US" b="1" dirty="0">
                <a:latin typeface="Courier New" panose="02070309020205020404" pitchFamily="49" charset="0"/>
                <a:cs typeface="Courier New" panose="02070309020205020404" pitchFamily="49" charset="0"/>
              </a:rPr>
              <a:t>}</a:t>
            </a:r>
          </a:p>
          <a:p>
            <a:pPr marL="400050" lvl="1" indent="0">
              <a:lnSpc>
                <a:spcPct val="80000"/>
              </a:lnSpc>
              <a:spcBef>
                <a:spcPts val="0"/>
              </a:spcBef>
              <a:buNone/>
            </a:pPr>
            <a:endParaRPr lang="en-US" b="1"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dirty="0"/>
              <a:t>Finally, determine where the state affects behavior. A fish that is very hungry will want to look for food first.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577228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Describing the Position of an Object</a:t>
            </a:r>
            <a:endParaRPr lang="en-US" dirty="0"/>
          </a:p>
        </p:txBody>
      </p:sp>
      <p:sp>
        <p:nvSpPr>
          <p:cNvPr id="3" name="Content Placeholder 2"/>
          <p:cNvSpPr>
            <a:spLocks noGrp="1"/>
          </p:cNvSpPr>
          <p:nvPr>
            <p:ph idx="1"/>
          </p:nvPr>
        </p:nvSpPr>
        <p:spPr>
          <a:xfrm>
            <a:off x="457200" y="685800"/>
            <a:ext cx="8610600" cy="5191648"/>
          </a:xfrm>
        </p:spPr>
        <p:txBody>
          <a:bodyPr/>
          <a:lstStyle/>
          <a:p>
            <a:r>
              <a:rPr lang="en-US" sz="2000" dirty="0"/>
              <a:t>Some objects move around during their lifetime, and they remember their current position. For example,</a:t>
            </a:r>
          </a:p>
          <a:p>
            <a:pPr lvl="1"/>
            <a:r>
              <a:rPr lang="en-US" sz="1600" dirty="0"/>
              <a:t>A train drives along a track and keeps track of the distance from the terminus.</a:t>
            </a:r>
          </a:p>
          <a:p>
            <a:pPr lvl="1"/>
            <a:r>
              <a:rPr lang="en-US" sz="1600" dirty="0"/>
              <a:t>A bug living on a grid crawls from one grid location to the next, in one of 4 directions.</a:t>
            </a:r>
          </a:p>
          <a:p>
            <a:r>
              <a:rPr lang="en-US" sz="2000" dirty="0"/>
              <a:t>If the object moves along a line, represent the position as a distance.</a:t>
            </a:r>
          </a:p>
          <a:p>
            <a:pPr marL="457200" lvl="1" indent="0">
              <a:buNone/>
            </a:pPr>
            <a:r>
              <a:rPr lang="en-US" sz="1600" dirty="0">
                <a:latin typeface="Courier New" panose="02070309020205020404" pitchFamily="49" charset="0"/>
                <a:cs typeface="Courier New" panose="02070309020205020404" pitchFamily="49" charset="0"/>
              </a:rPr>
              <a:t>double </a:t>
            </a:r>
            <a:r>
              <a:rPr lang="en-US" sz="1600" dirty="0" err="1">
                <a:latin typeface="Courier New" panose="02070309020205020404" pitchFamily="49" charset="0"/>
                <a:cs typeface="Courier New" panose="02070309020205020404" pitchFamily="49" charset="0"/>
              </a:rPr>
              <a:t>distance_from_terminus</a:t>
            </a:r>
            <a:r>
              <a:rPr lang="en-US" sz="1600" dirty="0">
                <a:latin typeface="Courier New" panose="02070309020205020404" pitchFamily="49" charset="0"/>
                <a:cs typeface="Courier New" panose="02070309020205020404" pitchFamily="49" charset="0"/>
              </a:rPr>
              <a:t>;</a:t>
            </a:r>
          </a:p>
          <a:p>
            <a:r>
              <a:rPr lang="en-US" sz="2000" dirty="0"/>
              <a:t>If the object moves in a grid, remember its current location and direction in the grid:</a:t>
            </a:r>
            <a:endParaRPr lang="en-US" sz="1400" dirty="0"/>
          </a:p>
          <a:p>
            <a:pPr marL="457200" lvl="1"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row, column; </a:t>
            </a:r>
          </a:p>
          <a:p>
            <a:pPr marL="457200" lvl="1" indent="0">
              <a:buNone/>
            </a:pP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direction; // 0 = North, 1 = East, 2 = South, 3 = West</a:t>
            </a:r>
          </a:p>
          <a:p>
            <a:r>
              <a:rPr lang="en-US" sz="2000" dirty="0">
                <a:cs typeface="Courier New" panose="02070309020205020404" pitchFamily="49" charset="0"/>
              </a:rPr>
              <a:t>When you model a physical object such as a cannonball, you need to track both the position and the velocity, possibly in 2 or 3 dimensions. </a:t>
            </a:r>
            <a:endParaRPr lang="en-US" sz="1400" dirty="0">
              <a:latin typeface="Courier New" panose="02070309020205020404" pitchFamily="49" charset="0"/>
              <a:cs typeface="Courier New" panose="02070309020205020404" pitchFamily="49" charset="0"/>
            </a:endParaRPr>
          </a:p>
          <a:p>
            <a:pPr marL="457200" lvl="1" indent="0">
              <a:buNone/>
            </a:pPr>
            <a:r>
              <a:rPr lang="en-US" sz="1400" b="1" dirty="0">
                <a:latin typeface="Courier New" panose="02070309020205020404" pitchFamily="49" charset="0"/>
                <a:cs typeface="Courier New" panose="02070309020205020404" pitchFamily="49" charset="0"/>
              </a:rPr>
              <a:t>double </a:t>
            </a:r>
            <a:r>
              <a:rPr lang="en-US" sz="1400" b="1" dirty="0" err="1">
                <a:latin typeface="Courier New" panose="02070309020205020404" pitchFamily="49" charset="0"/>
                <a:cs typeface="Courier New" panose="02070309020205020404" pitchFamily="49" charset="0"/>
              </a:rPr>
              <a:t>z_position</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z_velocity</a:t>
            </a:r>
            <a:r>
              <a:rPr lang="en-US" sz="1400" b="1" dirty="0">
                <a:latin typeface="Courier New" panose="02070309020205020404" pitchFamily="49" charset="0"/>
                <a:cs typeface="Courier New" panose="02070309020205020404" pitchFamily="49" charset="0"/>
              </a:rPr>
              <a:t>;</a:t>
            </a:r>
          </a:p>
          <a:p>
            <a:r>
              <a:rPr lang="en-US" sz="1800" dirty="0">
                <a:cs typeface="Courier New" panose="02070309020205020404" pitchFamily="49" charset="0"/>
              </a:rPr>
              <a:t>There will be member functions that update the position. In the simplest case, you may be told by how much the object moves:</a:t>
            </a:r>
            <a:endParaRPr lang="en-US" sz="1400" dirty="0">
              <a:latin typeface="Courier New" panose="02070309020205020404" pitchFamily="49" charset="0"/>
              <a:cs typeface="Courier New" panose="02070309020205020404" pitchFamily="49" charset="0"/>
            </a:endParaRPr>
          </a:p>
          <a:p>
            <a:pPr marL="457200" lvl="1" indent="0">
              <a:buNone/>
            </a:pPr>
            <a:r>
              <a:rPr lang="en-US" sz="1600" b="1" dirty="0">
                <a:latin typeface="Courier New" panose="02070309020205020404" pitchFamily="49" charset="0"/>
                <a:cs typeface="Courier New" panose="02070309020205020404" pitchFamily="49" charset="0"/>
              </a:rPr>
              <a:t>void Train::move(double </a:t>
            </a:r>
            <a:r>
              <a:rPr lang="en-US" sz="1600" b="1" dirty="0" err="1">
                <a:latin typeface="Courier New" panose="02070309020205020404" pitchFamily="49" charset="0"/>
                <a:cs typeface="Courier New" panose="02070309020205020404" pitchFamily="49" charset="0"/>
              </a:rPr>
              <a:t>distance_moved</a:t>
            </a:r>
            <a:r>
              <a:rPr lang="en-US" sz="1600" b="1" dirty="0">
                <a:latin typeface="Courier New" panose="02070309020205020404" pitchFamily="49" charset="0"/>
                <a:cs typeface="Courier New" panose="02070309020205020404" pitchFamily="49" charset="0"/>
              </a:rPr>
              <a:t>)</a:t>
            </a:r>
          </a:p>
          <a:p>
            <a:pPr marL="457200" lvl="1" indent="0">
              <a:buNone/>
            </a:pPr>
            <a:r>
              <a:rPr lang="en-US" sz="1600" b="1" dirty="0">
                <a:latin typeface="Courier New" panose="02070309020205020404" pitchFamily="49" charset="0"/>
                <a:cs typeface="Courier New" panose="02070309020205020404" pitchFamily="49" charset="0"/>
              </a:rPr>
              <a:t>{</a:t>
            </a:r>
          </a:p>
          <a:p>
            <a:pPr marL="457200" lvl="1"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distance_from_terminus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distance_from_terminus</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distance_moved</a:t>
            </a:r>
            <a:r>
              <a:rPr lang="en-US" sz="1600" b="1" dirty="0">
                <a:latin typeface="Courier New" panose="02070309020205020404" pitchFamily="49" charset="0"/>
                <a:cs typeface="Courier New" panose="02070309020205020404" pitchFamily="49" charset="0"/>
              </a:rPr>
              <a:t>;</a:t>
            </a:r>
          </a:p>
          <a:p>
            <a:pPr marL="457200" lvl="1" indent="0">
              <a:buNone/>
            </a:pPr>
            <a:r>
              <a:rPr lang="en-US" sz="1600" b="1" dirty="0">
                <a:latin typeface="Courier New" panose="02070309020205020404" pitchFamily="49" charset="0"/>
                <a:cs typeface="Courier New" panose="02070309020205020404" pitchFamily="49" charset="0"/>
              </a:rPr>
              <a:t>}</a:t>
            </a:r>
          </a:p>
          <a:p>
            <a:pPr marL="457200" lvl="1" indent="0">
              <a:buNone/>
            </a:pPr>
            <a:endParaRPr lang="en-US" sz="14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58209368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1</a:t>
            </a:r>
          </a:p>
        </p:txBody>
      </p:sp>
      <p:sp>
        <p:nvSpPr>
          <p:cNvPr id="4" name="Rectangle 3"/>
          <p:cNvSpPr/>
          <p:nvPr/>
        </p:nvSpPr>
        <p:spPr>
          <a:xfrm>
            <a:off x="319796" y="1065580"/>
            <a:ext cx="8365067" cy="6001643"/>
          </a:xfrm>
          <a:prstGeom prst="rect">
            <a:avLst/>
          </a:prstGeom>
        </p:spPr>
        <p:txBody>
          <a:bodyPr wrap="square">
            <a:spAutoFit/>
          </a:bodyPr>
          <a:lstStyle/>
          <a:p>
            <a:r>
              <a:rPr lang="en-US" sz="2400" b="1" i="0" dirty="0">
                <a:latin typeface="+mn-lt"/>
              </a:rPr>
              <a:t>Understand the concepts of objects and classes.</a:t>
            </a:r>
          </a:p>
          <a:p>
            <a:endParaRPr lang="en-US" sz="2400" i="0" dirty="0">
              <a:latin typeface="+mn-lt"/>
            </a:endParaRPr>
          </a:p>
          <a:p>
            <a:r>
              <a:rPr lang="en-US" sz="2400" i="0" dirty="0">
                <a:latin typeface="+mn-lt"/>
              </a:rPr>
              <a:t>•A class describes a set of objects with the same behavior.</a:t>
            </a:r>
          </a:p>
          <a:p>
            <a:r>
              <a:rPr lang="en-US" sz="2400" i="0" dirty="0">
                <a:latin typeface="+mn-lt"/>
              </a:rPr>
              <a:t>	An object is a collection of related data, like a </a:t>
            </a:r>
            <a:r>
              <a:rPr lang="en-US" sz="2400" i="0" dirty="0" err="1">
                <a:cs typeface="Courier New" panose="02070309020205020404" pitchFamily="49" charset="0"/>
              </a:rPr>
              <a:t>struct</a:t>
            </a:r>
            <a:r>
              <a:rPr lang="en-US" sz="2400" i="0" dirty="0">
                <a:latin typeface="+mn-lt"/>
              </a:rPr>
              <a:t>, plus member functions that manipulate the data.</a:t>
            </a:r>
          </a:p>
          <a:p>
            <a:endParaRPr lang="en-US" sz="2400" i="0" dirty="0">
              <a:latin typeface="+mn-lt"/>
            </a:endParaRPr>
          </a:p>
          <a:p>
            <a:r>
              <a:rPr lang="en-US" sz="2400" i="0" dirty="0">
                <a:latin typeface="+mn-lt"/>
              </a:rPr>
              <a:t>•Every class has a public interface: a collection of member functions through which the objects of the class can be manipulated.</a:t>
            </a:r>
          </a:p>
          <a:p>
            <a:endParaRPr lang="en-US" sz="2400" i="0" dirty="0">
              <a:latin typeface="+mn-lt"/>
            </a:endParaRPr>
          </a:p>
          <a:p>
            <a:r>
              <a:rPr lang="en-US" sz="2400" i="0" dirty="0">
                <a:latin typeface="+mn-lt"/>
              </a:rPr>
              <a:t>•Encapsulation is the act of providing a public interface and private  data and function internals, hiding implementation details.</a:t>
            </a:r>
          </a:p>
          <a:p>
            <a:endParaRPr lang="en-US" sz="2400" i="0" dirty="0">
              <a:latin typeface="+mn-lt"/>
            </a:endParaRPr>
          </a:p>
          <a:p>
            <a:r>
              <a:rPr lang="en-US" sz="2400" i="0" dirty="0">
                <a:latin typeface="+mn-lt"/>
              </a:rPr>
              <a:t>•Encapsulation enables changes in the implementation without affecting users of a class.</a:t>
            </a:r>
          </a:p>
        </p:txBody>
      </p:sp>
    </p:spTree>
    <p:extLst>
      <p:ext uri="{BB962C8B-B14F-4D97-AF65-F5344CB8AC3E}">
        <p14:creationId xmlns:p14="http://schemas.microsoft.com/office/powerpoint/2010/main" val="41290101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2</a:t>
            </a:r>
          </a:p>
        </p:txBody>
      </p:sp>
      <p:sp>
        <p:nvSpPr>
          <p:cNvPr id="4" name="Content Placeholder 3"/>
          <p:cNvSpPr>
            <a:spLocks noGrp="1"/>
          </p:cNvSpPr>
          <p:nvPr>
            <p:ph idx="1"/>
          </p:nvPr>
        </p:nvSpPr>
        <p:spPr/>
        <p:txBody>
          <a:bodyPr/>
          <a:lstStyle/>
          <a:p>
            <a:pPr marL="0" indent="0">
              <a:buNone/>
            </a:pPr>
            <a:r>
              <a:rPr lang="en-US" b="1" dirty="0"/>
              <a:t>Understand data members and member functions of a simple class.</a:t>
            </a:r>
          </a:p>
          <a:p>
            <a:pPr marL="0" indent="0">
              <a:buNone/>
            </a:pPr>
            <a:endParaRPr lang="en-US" dirty="0"/>
          </a:p>
          <a:p>
            <a:pPr marL="0" indent="0">
              <a:buNone/>
            </a:pPr>
            <a:r>
              <a:rPr lang="en-US" dirty="0"/>
              <a:t>•The member functions of a class define the behavior of its objects.</a:t>
            </a:r>
          </a:p>
          <a:p>
            <a:pPr marL="0" indent="0">
              <a:buNone/>
            </a:pPr>
            <a:r>
              <a:rPr lang="en-US" dirty="0"/>
              <a:t>•An object’s data members represent the state of the object.</a:t>
            </a:r>
          </a:p>
          <a:p>
            <a:pPr marL="0" indent="0">
              <a:buNone/>
            </a:pPr>
            <a:r>
              <a:rPr lang="en-US" dirty="0"/>
              <a:t>•Each object of a class has its own set of data members.</a:t>
            </a:r>
          </a:p>
          <a:p>
            <a:pPr marL="0" indent="0">
              <a:buNone/>
            </a:pPr>
            <a:r>
              <a:rPr lang="en-US" dirty="0"/>
              <a:t>•A member function can access the data members of the object on which it acts.</a:t>
            </a:r>
          </a:p>
          <a:p>
            <a:pPr marL="0" indent="0">
              <a:buNone/>
            </a:pPr>
            <a:r>
              <a:rPr lang="en-US" dirty="0"/>
              <a:t>•A private data member can only be accessed by the member functions of its own class.</a:t>
            </a:r>
          </a:p>
        </p:txBody>
      </p:sp>
    </p:spTree>
    <p:extLst>
      <p:ext uri="{BB962C8B-B14F-4D97-AF65-F5344CB8AC3E}">
        <p14:creationId xmlns:p14="http://schemas.microsoft.com/office/powerpoint/2010/main" val="113614939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3</a:t>
            </a:r>
          </a:p>
        </p:txBody>
      </p:sp>
      <p:sp>
        <p:nvSpPr>
          <p:cNvPr id="4" name="Content Placeholder 3"/>
          <p:cNvSpPr>
            <a:spLocks noGrp="1"/>
          </p:cNvSpPr>
          <p:nvPr>
            <p:ph idx="1"/>
          </p:nvPr>
        </p:nvSpPr>
        <p:spPr>
          <a:xfrm>
            <a:off x="339634" y="809897"/>
            <a:ext cx="8665028" cy="5373189"/>
          </a:xfrm>
        </p:spPr>
        <p:txBody>
          <a:bodyPr/>
          <a:lstStyle/>
          <a:p>
            <a:pPr marL="0" indent="0">
              <a:buNone/>
            </a:pPr>
            <a:r>
              <a:rPr lang="en-US" b="1" dirty="0"/>
              <a:t>Formulate the public interface of a class in C++.</a:t>
            </a:r>
          </a:p>
          <a:p>
            <a:pPr marL="0" indent="0">
              <a:buNone/>
            </a:pPr>
            <a:r>
              <a:rPr lang="en-US" dirty="0"/>
              <a:t>•You can use member function declarations and function comments to specify the public interface of a class.</a:t>
            </a:r>
          </a:p>
          <a:p>
            <a:pPr marL="0" indent="0">
              <a:buNone/>
            </a:pPr>
            <a:r>
              <a:rPr lang="en-US" dirty="0"/>
              <a:t>•A </a:t>
            </a:r>
            <a:r>
              <a:rPr lang="en-US" dirty="0" err="1"/>
              <a:t>mutator</a:t>
            </a:r>
            <a:r>
              <a:rPr lang="en-US" dirty="0"/>
              <a:t> member function changes the object on which it operates.</a:t>
            </a:r>
          </a:p>
          <a:p>
            <a:pPr marL="0" indent="0">
              <a:buNone/>
            </a:pPr>
            <a:r>
              <a:rPr lang="en-US" dirty="0"/>
              <a:t>•An accessor member function does not change the object on which it operates. Use </a:t>
            </a:r>
            <a:r>
              <a:rPr lang="en-US" dirty="0" err="1"/>
              <a:t>const</a:t>
            </a:r>
            <a:r>
              <a:rPr lang="en-US" dirty="0"/>
              <a:t> with accessors.</a:t>
            </a:r>
          </a:p>
          <a:p>
            <a:pPr marL="0" indent="0">
              <a:buNone/>
            </a:pPr>
            <a:endParaRPr lang="en-US" b="1" dirty="0"/>
          </a:p>
          <a:p>
            <a:pPr marL="0" indent="0">
              <a:buNone/>
            </a:pPr>
            <a:r>
              <a:rPr lang="en-US" b="1" dirty="0"/>
              <a:t>Choose data members to represent the state of an object.</a:t>
            </a:r>
          </a:p>
          <a:p>
            <a:pPr marL="0" indent="0">
              <a:buNone/>
            </a:pPr>
            <a:r>
              <a:rPr lang="en-US" dirty="0"/>
              <a:t>•An object holds data members that are accessed by member functions.</a:t>
            </a:r>
          </a:p>
          <a:p>
            <a:pPr marL="0" indent="0">
              <a:buNone/>
            </a:pPr>
            <a:r>
              <a:rPr lang="en-US" dirty="0"/>
              <a:t>•Private data members can only be accessed by member functions of the same class, and we usually make all data private.</a:t>
            </a:r>
          </a:p>
        </p:txBody>
      </p:sp>
    </p:spTree>
    <p:extLst>
      <p:ext uri="{BB962C8B-B14F-4D97-AF65-F5344CB8AC3E}">
        <p14:creationId xmlns:p14="http://schemas.microsoft.com/office/powerpoint/2010/main" val="194534886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4</a:t>
            </a:r>
          </a:p>
        </p:txBody>
      </p:sp>
      <p:sp>
        <p:nvSpPr>
          <p:cNvPr id="4" name="Content Placeholder 3"/>
          <p:cNvSpPr>
            <a:spLocks noGrp="1"/>
          </p:cNvSpPr>
          <p:nvPr>
            <p:ph idx="1"/>
          </p:nvPr>
        </p:nvSpPr>
        <p:spPr/>
        <p:txBody>
          <a:bodyPr/>
          <a:lstStyle/>
          <a:p>
            <a:pPr marL="0" indent="0">
              <a:buNone/>
            </a:pPr>
            <a:r>
              <a:rPr lang="en-US" b="1" dirty="0"/>
              <a:t>Implement member functions of a class.</a:t>
            </a:r>
          </a:p>
          <a:p>
            <a:pPr marL="0" indent="0">
              <a:buNone/>
            </a:pPr>
            <a:r>
              <a:rPr lang="en-US" dirty="0"/>
              <a:t>•Use the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r>
              <a:rPr lang="en-US" dirty="0"/>
              <a:t>prefix when defining member functions.</a:t>
            </a:r>
          </a:p>
          <a:p>
            <a:pPr marL="0" indent="0">
              <a:buNone/>
            </a:pPr>
            <a:r>
              <a:rPr lang="en-US" dirty="0"/>
              <a:t>•The implicit parameter is a reference to the object on which a member function is applied.</a:t>
            </a:r>
          </a:p>
          <a:p>
            <a:pPr marL="0" indent="0">
              <a:buNone/>
            </a:pPr>
            <a:r>
              <a:rPr lang="en-US" dirty="0"/>
              <a:t>•Explicit parameters of a member function are listed in the function definition.</a:t>
            </a:r>
          </a:p>
          <a:p>
            <a:pPr marL="0" indent="0">
              <a:buNone/>
            </a:pPr>
            <a:r>
              <a:rPr lang="en-US" dirty="0"/>
              <a:t>•When calling another member function on the same object, do not use the dot notation.</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void </a:t>
            </a:r>
            <a:r>
              <a:rPr lang="en-US" altLang="en-US" sz="1600" b="1" kern="1200" dirty="0" err="1">
                <a:solidFill>
                  <a:srgbClr val="000000"/>
                </a:solidFill>
                <a:latin typeface="Courier New" panose="02070309020205020404" pitchFamily="49" charset="0"/>
                <a:cs typeface="+mn-cs"/>
              </a:rPr>
              <a:t>CashRegister</a:t>
            </a:r>
            <a:r>
              <a:rPr lang="en-US" altLang="en-US" sz="1600" b="1" kern="1200" dirty="0">
                <a:solidFill>
                  <a:srgbClr val="000000"/>
                </a:solidFill>
                <a:latin typeface="Courier New" panose="02070309020205020404" pitchFamily="49" charset="0"/>
                <a:cs typeface="+mn-cs"/>
              </a:rPr>
              <a:t>::</a:t>
            </a:r>
            <a:r>
              <a:rPr lang="en-US" altLang="en-US" sz="1600" b="1" kern="1200" dirty="0" err="1">
                <a:solidFill>
                  <a:srgbClr val="000000"/>
                </a:solidFill>
                <a:latin typeface="Courier New" panose="02070309020205020404" pitchFamily="49" charset="0"/>
                <a:cs typeface="+mn-cs"/>
              </a:rPr>
              <a:t>add_items</a:t>
            </a:r>
            <a:r>
              <a:rPr lang="en-US" altLang="en-US" sz="1600" b="1" kern="1200" dirty="0">
                <a:solidFill>
                  <a:srgbClr val="000000"/>
                </a:solidFill>
                <a:latin typeface="Courier New" panose="02070309020205020404" pitchFamily="49" charset="0"/>
                <a:cs typeface="+mn-cs"/>
              </a:rPr>
              <a:t>(</a:t>
            </a:r>
            <a:r>
              <a:rPr lang="en-US" altLang="en-US" sz="1600" b="1" kern="1200" dirty="0" err="1">
                <a:solidFill>
                  <a:srgbClr val="000000"/>
                </a:solidFill>
                <a:latin typeface="Courier New" panose="02070309020205020404" pitchFamily="49" charset="0"/>
                <a:cs typeface="+mn-cs"/>
              </a:rPr>
              <a:t>int</a:t>
            </a:r>
            <a:r>
              <a:rPr lang="en-US" altLang="en-US" sz="1600" b="1" kern="1200" dirty="0">
                <a:solidFill>
                  <a:srgbClr val="000000"/>
                </a:solidFill>
                <a:latin typeface="Courier New" panose="02070309020205020404" pitchFamily="49" charset="0"/>
                <a:cs typeface="+mn-cs"/>
              </a:rPr>
              <a:t> </a:t>
            </a:r>
            <a:r>
              <a:rPr lang="en-US" altLang="en-US" sz="1600" b="1" kern="1200" dirty="0" err="1">
                <a:solidFill>
                  <a:srgbClr val="000000"/>
                </a:solidFill>
                <a:latin typeface="Courier New" panose="02070309020205020404" pitchFamily="49" charset="0"/>
                <a:cs typeface="+mn-cs"/>
              </a:rPr>
              <a:t>qnt</a:t>
            </a:r>
            <a:r>
              <a:rPr lang="en-US" altLang="en-US" sz="1600" b="1" kern="1200" dirty="0">
                <a:solidFill>
                  <a:srgbClr val="000000"/>
                </a:solidFill>
                <a:latin typeface="Courier New" panose="02070309020205020404" pitchFamily="49" charset="0"/>
                <a:cs typeface="+mn-cs"/>
              </a:rPr>
              <a:t>, double </a:t>
            </a:r>
            <a:r>
              <a:rPr lang="en-US" altLang="en-US" sz="1600" b="1" kern="1200" dirty="0" err="1">
                <a:solidFill>
                  <a:srgbClr val="000000"/>
                </a:solidFill>
                <a:latin typeface="Courier New" panose="02070309020205020404" pitchFamily="49" charset="0"/>
                <a:cs typeface="+mn-cs"/>
              </a:rPr>
              <a:t>prc</a:t>
            </a:r>
            <a:r>
              <a:rPr lang="en-US" altLang="en-US" sz="1600" b="1" kern="1200" dirty="0">
                <a:solidFill>
                  <a:srgbClr val="000000"/>
                </a:solidFill>
                <a:latin typeface="Courier New" panose="02070309020205020404" pitchFamily="49" charset="0"/>
                <a:cs typeface="+mn-cs"/>
              </a:rPr>
              <a:t>)</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   for (</a:t>
            </a:r>
            <a:r>
              <a:rPr lang="en-US" altLang="en-US" sz="1600" b="1" kern="1200" dirty="0" err="1">
                <a:solidFill>
                  <a:srgbClr val="000000"/>
                </a:solidFill>
                <a:latin typeface="Courier New" panose="02070309020205020404" pitchFamily="49" charset="0"/>
                <a:cs typeface="+mn-cs"/>
              </a:rPr>
              <a:t>int</a:t>
            </a:r>
            <a:r>
              <a:rPr lang="en-US" altLang="en-US" sz="1600" b="1" kern="1200" dirty="0">
                <a:solidFill>
                  <a:srgbClr val="000000"/>
                </a:solidFill>
                <a:latin typeface="Courier New" panose="02070309020205020404" pitchFamily="49" charset="0"/>
                <a:cs typeface="+mn-cs"/>
              </a:rPr>
              <a:t> </a:t>
            </a:r>
            <a:r>
              <a:rPr lang="en-US" altLang="en-US" sz="1600" b="1" kern="1200" dirty="0" err="1">
                <a:solidFill>
                  <a:srgbClr val="000000"/>
                </a:solidFill>
                <a:latin typeface="Courier New" panose="02070309020205020404" pitchFamily="49" charset="0"/>
                <a:cs typeface="+mn-cs"/>
              </a:rPr>
              <a:t>i</a:t>
            </a:r>
            <a:r>
              <a:rPr lang="en-US" altLang="en-US" sz="1600" b="1" kern="1200" dirty="0">
                <a:solidFill>
                  <a:srgbClr val="000000"/>
                </a:solidFill>
                <a:latin typeface="Courier New" panose="02070309020205020404" pitchFamily="49" charset="0"/>
                <a:cs typeface="+mn-cs"/>
              </a:rPr>
              <a:t> = 1; </a:t>
            </a:r>
            <a:r>
              <a:rPr lang="en-US" altLang="en-US" sz="1600" b="1" kern="1200" dirty="0" err="1">
                <a:solidFill>
                  <a:srgbClr val="000000"/>
                </a:solidFill>
                <a:latin typeface="Courier New" panose="02070309020205020404" pitchFamily="49" charset="0"/>
                <a:cs typeface="+mn-cs"/>
              </a:rPr>
              <a:t>i</a:t>
            </a:r>
            <a:r>
              <a:rPr lang="en-US" altLang="en-US" sz="1600" b="1" kern="1200" dirty="0">
                <a:solidFill>
                  <a:srgbClr val="000000"/>
                </a:solidFill>
                <a:latin typeface="Courier New" panose="02070309020205020404" pitchFamily="49" charset="0"/>
                <a:cs typeface="+mn-cs"/>
              </a:rPr>
              <a:t> &lt;= </a:t>
            </a:r>
            <a:r>
              <a:rPr lang="en-US" altLang="en-US" sz="1600" b="1" kern="1200" dirty="0" err="1">
                <a:solidFill>
                  <a:srgbClr val="000000"/>
                </a:solidFill>
                <a:latin typeface="Courier New" panose="02070309020205020404" pitchFamily="49" charset="0"/>
                <a:cs typeface="+mn-cs"/>
              </a:rPr>
              <a:t>qnt</a:t>
            </a:r>
            <a:r>
              <a:rPr lang="en-US" altLang="en-US" sz="1600" b="1" kern="1200" dirty="0">
                <a:solidFill>
                  <a:srgbClr val="000000"/>
                </a:solidFill>
                <a:latin typeface="Courier New" panose="02070309020205020404" pitchFamily="49" charset="0"/>
                <a:cs typeface="+mn-cs"/>
              </a:rPr>
              <a:t>; </a:t>
            </a:r>
            <a:r>
              <a:rPr lang="en-US" altLang="en-US" sz="1600" b="1" kern="1200" dirty="0" err="1">
                <a:solidFill>
                  <a:srgbClr val="000000"/>
                </a:solidFill>
                <a:latin typeface="Courier New" panose="02070309020205020404" pitchFamily="49" charset="0"/>
                <a:cs typeface="+mn-cs"/>
              </a:rPr>
              <a:t>i</a:t>
            </a:r>
            <a:r>
              <a:rPr lang="en-US" altLang="en-US" sz="1600" b="1" kern="1200" dirty="0">
                <a:solidFill>
                  <a:srgbClr val="000000"/>
                </a:solidFill>
                <a:latin typeface="Courier New" panose="02070309020205020404" pitchFamily="49" charset="0"/>
                <a:cs typeface="+mn-cs"/>
              </a:rPr>
              <a:t>++)</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   {</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      </a:t>
            </a:r>
            <a:r>
              <a:rPr lang="en-US" altLang="en-US" sz="1600" b="1" kern="1200" dirty="0" err="1">
                <a:solidFill>
                  <a:srgbClr val="000000"/>
                </a:solidFill>
                <a:latin typeface="Courier New" panose="02070309020205020404" pitchFamily="49" charset="0"/>
                <a:cs typeface="+mn-cs"/>
              </a:rPr>
              <a:t>add_item</a:t>
            </a:r>
            <a:r>
              <a:rPr lang="en-US" altLang="en-US" sz="1600" b="1" kern="1200" dirty="0">
                <a:solidFill>
                  <a:srgbClr val="000000"/>
                </a:solidFill>
                <a:latin typeface="Courier New" panose="02070309020205020404" pitchFamily="49" charset="0"/>
                <a:cs typeface="+mn-cs"/>
              </a:rPr>
              <a:t>(</a:t>
            </a:r>
            <a:r>
              <a:rPr lang="en-US" altLang="en-US" sz="1600" b="1" kern="1200" dirty="0" err="1">
                <a:solidFill>
                  <a:srgbClr val="000000"/>
                </a:solidFill>
                <a:latin typeface="Courier New" panose="02070309020205020404" pitchFamily="49" charset="0"/>
                <a:cs typeface="+mn-cs"/>
              </a:rPr>
              <a:t>prc</a:t>
            </a:r>
            <a:r>
              <a:rPr lang="en-US" altLang="en-US" sz="1600" b="1" kern="1200" dirty="0">
                <a:solidFill>
                  <a:srgbClr val="000000"/>
                </a:solidFill>
                <a:latin typeface="Courier New" panose="02070309020205020404" pitchFamily="49" charset="0"/>
                <a:cs typeface="+mn-cs"/>
              </a:rPr>
              <a:t>); //calling another member function</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   }</a:t>
            </a:r>
          </a:p>
          <a:p>
            <a:pPr marL="400050" lvl="1" indent="0" eaLnBrk="1" hangingPunct="1">
              <a:spcBef>
                <a:spcPct val="0"/>
              </a:spcBef>
              <a:buNone/>
            </a:pPr>
            <a:r>
              <a:rPr lang="en-US" altLang="en-US" sz="1600" b="1" kern="1200" dirty="0">
                <a:solidFill>
                  <a:srgbClr val="000000"/>
                </a:solidFill>
                <a:latin typeface="Courier New" panose="02070309020205020404" pitchFamily="49" charset="0"/>
                <a:cs typeface="+mn-cs"/>
              </a:rPr>
              <a:t>}</a:t>
            </a:r>
          </a:p>
          <a:p>
            <a:pPr marL="0" indent="0">
              <a:buNone/>
            </a:pPr>
            <a:endParaRPr lang="en-US" dirty="0"/>
          </a:p>
        </p:txBody>
      </p:sp>
    </p:spTree>
    <p:extLst>
      <p:ext uri="{BB962C8B-B14F-4D97-AF65-F5344CB8AC3E}">
        <p14:creationId xmlns:p14="http://schemas.microsoft.com/office/powerpoint/2010/main" val="2801520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5</a:t>
            </a:r>
          </a:p>
        </p:txBody>
      </p:sp>
      <p:sp>
        <p:nvSpPr>
          <p:cNvPr id="4" name="Content Placeholder 3"/>
          <p:cNvSpPr>
            <a:spLocks noGrp="1"/>
          </p:cNvSpPr>
          <p:nvPr>
            <p:ph idx="1"/>
          </p:nvPr>
        </p:nvSpPr>
        <p:spPr>
          <a:xfrm>
            <a:off x="339634" y="809897"/>
            <a:ext cx="8665028" cy="5373189"/>
          </a:xfrm>
        </p:spPr>
        <p:txBody>
          <a:bodyPr/>
          <a:lstStyle/>
          <a:p>
            <a:pPr marL="0" indent="0">
              <a:buNone/>
            </a:pPr>
            <a:r>
              <a:rPr lang="en-US" b="1" dirty="0"/>
              <a:t>Design and implement constructors.</a:t>
            </a:r>
            <a:endParaRPr lang="en-US" dirty="0"/>
          </a:p>
          <a:p>
            <a:pPr marL="0" indent="0">
              <a:buNone/>
            </a:pPr>
            <a:r>
              <a:rPr lang="en-US" sz="2000" dirty="0"/>
              <a:t>•A constructor is called automatically when an object is created.</a:t>
            </a:r>
          </a:p>
          <a:p>
            <a:pPr marL="0" indent="0">
              <a:buNone/>
            </a:pPr>
            <a:r>
              <a:rPr lang="en-US" sz="2000" dirty="0"/>
              <a:t>•The name of a constructor is the same as the class name.</a:t>
            </a:r>
          </a:p>
          <a:p>
            <a:pPr marL="0" indent="0">
              <a:buNone/>
            </a:pPr>
            <a:r>
              <a:rPr lang="en-US" sz="2000" dirty="0"/>
              <a:t>•A default constructor has no arguments.</a:t>
            </a:r>
          </a:p>
          <a:p>
            <a:pPr marL="0" indent="0">
              <a:buNone/>
            </a:pPr>
            <a:r>
              <a:rPr lang="en-US" sz="2000" dirty="0"/>
              <a:t>•A class can have multiple constructors. (“overloaded”)</a:t>
            </a:r>
          </a:p>
          <a:p>
            <a:pPr marL="0" indent="0">
              <a:buNone/>
            </a:pPr>
            <a:r>
              <a:rPr lang="en-US" sz="2000" dirty="0"/>
              <a:t>•The compiler picks the constructor that matches the arguments.</a:t>
            </a:r>
          </a:p>
          <a:p>
            <a:pPr marL="0" indent="0">
              <a:buNone/>
            </a:pPr>
            <a:r>
              <a:rPr lang="en-US" sz="2000" dirty="0"/>
              <a:t>•Be sure to initialize all number and pointer data members in a constructor.</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class </a:t>
            </a:r>
            <a:r>
              <a:rPr lang="en-US" altLang="en-US" b="1" kern="1200" dirty="0" err="1">
                <a:solidFill>
                  <a:srgbClr val="000000"/>
                </a:solidFill>
                <a:latin typeface="Courier New" panose="02070309020205020404" pitchFamily="49" charset="0"/>
                <a:cs typeface="+mn-cs"/>
              </a:rPr>
              <a:t>BankAccount</a:t>
            </a:r>
            <a:endParaRPr lang="en-US" altLang="en-US" b="1" kern="1200" dirty="0">
              <a:solidFill>
                <a:srgbClr val="000000"/>
              </a:solidFill>
              <a:latin typeface="Courier New" panose="02070309020205020404" pitchFamily="49" charset="0"/>
              <a:cs typeface="+mn-cs"/>
            </a:endParaRP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public:</a:t>
            </a:r>
          </a:p>
          <a:p>
            <a:pPr marL="800100" lvl="2" indent="0" eaLnBrk="1" hangingPunct="1">
              <a:spcBef>
                <a:spcPct val="0"/>
              </a:spcBef>
              <a:buNone/>
            </a:pPr>
            <a:r>
              <a:rPr lang="en-US" altLang="en-US" i="1" kern="1200" dirty="0">
                <a:solidFill>
                  <a:srgbClr val="000000"/>
                </a:solidFill>
                <a:latin typeface="Courier New" panose="02070309020205020404" pitchFamily="49" charset="0"/>
                <a:cs typeface="+mn-cs"/>
              </a:rPr>
              <a:t>   </a:t>
            </a:r>
            <a:r>
              <a:rPr lang="en-US" altLang="en-US" b="1" kern="1200" dirty="0">
                <a:solidFill>
                  <a:srgbClr val="000000"/>
                </a:solidFill>
                <a:latin typeface="Courier New" panose="02070309020205020404" pitchFamily="49" charset="0"/>
                <a:cs typeface="+mn-cs"/>
              </a:rPr>
              <a:t>// “Default” constructor: Sets balance=0</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BankAccount</a:t>
            </a:r>
            <a:r>
              <a:rPr lang="en-US" altLang="en-US" b="1" kern="1200" dirty="0">
                <a:solidFill>
                  <a:srgbClr val="000000"/>
                </a:solidFill>
                <a:latin typeface="Courier New" panose="02070309020205020404" pitchFamily="49" charset="0"/>
                <a:cs typeface="+mn-cs"/>
              </a:rPr>
              <a:t>();</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   // Sets balance to </a:t>
            </a:r>
            <a:r>
              <a:rPr lang="en-US" altLang="en-US" b="1" kern="1200" dirty="0" err="1">
                <a:solidFill>
                  <a:srgbClr val="000000"/>
                </a:solidFill>
                <a:latin typeface="Courier New" panose="02070309020205020404" pitchFamily="49" charset="0"/>
                <a:cs typeface="+mn-cs"/>
              </a:rPr>
              <a:t>initial_balance</a:t>
            </a:r>
            <a:endParaRPr lang="en-US" altLang="en-US" b="1" kern="1200" dirty="0">
              <a:solidFill>
                <a:srgbClr val="000000"/>
              </a:solidFill>
              <a:latin typeface="Courier New" panose="02070309020205020404" pitchFamily="49" charset="0"/>
              <a:cs typeface="+mn-cs"/>
            </a:endParaRP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BankAccount</a:t>
            </a:r>
            <a:r>
              <a:rPr lang="en-US" altLang="en-US" b="1" kern="1200" dirty="0">
                <a:solidFill>
                  <a:srgbClr val="000000"/>
                </a:solidFill>
                <a:latin typeface="Courier New" panose="02070309020205020404" pitchFamily="49" charset="0"/>
                <a:cs typeface="+mn-cs"/>
              </a:rPr>
              <a:t>(double </a:t>
            </a:r>
            <a:r>
              <a:rPr lang="en-US" altLang="en-US" b="1" kern="1200" dirty="0" err="1">
                <a:solidFill>
                  <a:srgbClr val="000000"/>
                </a:solidFill>
                <a:latin typeface="Courier New" panose="02070309020205020404" pitchFamily="49" charset="0"/>
                <a:cs typeface="+mn-cs"/>
              </a:rPr>
              <a:t>initial_balance</a:t>
            </a:r>
            <a:r>
              <a:rPr lang="en-US" altLang="en-US" b="1" kern="1200" dirty="0">
                <a:solidFill>
                  <a:srgbClr val="000000"/>
                </a:solidFill>
                <a:latin typeface="Courier New" panose="02070309020205020404" pitchFamily="49" charset="0"/>
                <a:cs typeface="+mn-cs"/>
              </a:rPr>
              <a:t>);</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   // . . . Member functions omitted</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private:</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   double balance;</a:t>
            </a:r>
          </a:p>
          <a:p>
            <a:pPr marL="800100" lvl="2"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indent="0">
              <a:buNone/>
            </a:pPr>
            <a:endParaRPr lang="en-US" dirty="0"/>
          </a:p>
        </p:txBody>
      </p:sp>
    </p:spTree>
    <p:extLst>
      <p:ext uri="{BB962C8B-B14F-4D97-AF65-F5344CB8AC3E}">
        <p14:creationId xmlns:p14="http://schemas.microsoft.com/office/powerpoint/2010/main" val="89550975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6</a:t>
            </a:r>
          </a:p>
        </p:txBody>
      </p:sp>
      <p:sp>
        <p:nvSpPr>
          <p:cNvPr id="4" name="Content Placeholder 3"/>
          <p:cNvSpPr>
            <a:spLocks noGrp="1"/>
          </p:cNvSpPr>
          <p:nvPr>
            <p:ph idx="1"/>
          </p:nvPr>
        </p:nvSpPr>
        <p:spPr/>
        <p:txBody>
          <a:bodyPr/>
          <a:lstStyle/>
          <a:p>
            <a:pPr marL="0" indent="0">
              <a:buNone/>
            </a:pPr>
            <a:r>
              <a:rPr lang="en-US" b="1" dirty="0"/>
              <a:t>Use the technique of object tracing for visualizing object behavior.</a:t>
            </a:r>
          </a:p>
          <a:p>
            <a:pPr marL="0" indent="0">
              <a:buNone/>
            </a:pPr>
            <a:r>
              <a:rPr lang="en-US" dirty="0"/>
              <a:t>•Write the member functions on the front of a card, and the data member values on the back.</a:t>
            </a:r>
          </a:p>
          <a:p>
            <a:pPr marL="0" indent="0">
              <a:buNone/>
            </a:pPr>
            <a:r>
              <a:rPr lang="en-US" dirty="0"/>
              <a:t>•Update the values of the data members when a </a:t>
            </a:r>
            <a:r>
              <a:rPr lang="en-US" dirty="0" err="1"/>
              <a:t>mutator</a:t>
            </a:r>
            <a:r>
              <a:rPr lang="en-US" dirty="0"/>
              <a:t> member function is called.</a:t>
            </a:r>
          </a:p>
        </p:txBody>
      </p:sp>
      <p:pic>
        <p:nvPicPr>
          <p:cNvPr id="5" name="Picture 4" descr="Drawing of an object card showing front with  CashRegister reg1 and its member function list, and back with item_count and total_price data variables in a table."/>
          <p:cNvPicPr>
            <a:picLocks noChangeAspect="1"/>
          </p:cNvPicPr>
          <p:nvPr/>
        </p:nvPicPr>
        <p:blipFill>
          <a:blip r:embed="rId2"/>
          <a:stretch>
            <a:fillRect/>
          </a:stretch>
        </p:blipFill>
        <p:spPr>
          <a:xfrm>
            <a:off x="1596946" y="3730171"/>
            <a:ext cx="6701073" cy="1865247"/>
          </a:xfrm>
          <a:prstGeom prst="rect">
            <a:avLst/>
          </a:prstGeom>
        </p:spPr>
      </p:pic>
    </p:spTree>
    <p:extLst>
      <p:ext uri="{BB962C8B-B14F-4D97-AF65-F5344CB8AC3E}">
        <p14:creationId xmlns:p14="http://schemas.microsoft.com/office/powerpoint/2010/main" val="28257064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7</a:t>
            </a:r>
          </a:p>
        </p:txBody>
      </p:sp>
      <p:sp>
        <p:nvSpPr>
          <p:cNvPr id="4" name="Content Placeholder 3"/>
          <p:cNvSpPr>
            <a:spLocks noGrp="1"/>
          </p:cNvSpPr>
          <p:nvPr>
            <p:ph idx="1"/>
          </p:nvPr>
        </p:nvSpPr>
        <p:spPr/>
        <p:txBody>
          <a:bodyPr/>
          <a:lstStyle/>
          <a:p>
            <a:pPr marL="0" indent="0">
              <a:buNone/>
            </a:pPr>
            <a:r>
              <a:rPr lang="en-US" b="1" dirty="0"/>
              <a:t>Discover classes that are needed for solving a programming problem.</a:t>
            </a:r>
          </a:p>
          <a:p>
            <a:pPr marL="0" indent="0">
              <a:buNone/>
            </a:pPr>
            <a:r>
              <a:rPr lang="en-US" dirty="0"/>
              <a:t>•To discover classes, look for nouns in the problem description.</a:t>
            </a:r>
          </a:p>
          <a:p>
            <a:pPr marL="0" indent="0">
              <a:buNone/>
            </a:pPr>
            <a:r>
              <a:rPr lang="en-US" dirty="0"/>
              <a:t>•Concepts from the problem domain are good candidates for classes.</a:t>
            </a:r>
          </a:p>
          <a:p>
            <a:pPr marL="0" indent="0">
              <a:buNone/>
            </a:pPr>
            <a:r>
              <a:rPr lang="en-US" dirty="0"/>
              <a:t>•Verbs in the description will inspire member functions required to manipulate the class data.</a:t>
            </a:r>
          </a:p>
          <a:p>
            <a:pPr marL="0" indent="0">
              <a:buNone/>
            </a:pPr>
            <a:r>
              <a:rPr lang="en-US" dirty="0"/>
              <a:t>•A class aggregates another if its objects contain objects of the other class.</a:t>
            </a:r>
          </a:p>
          <a:p>
            <a:pPr marL="0" indent="0">
              <a:buNone/>
            </a:pPr>
            <a:r>
              <a:rPr lang="en-US" dirty="0"/>
              <a:t>•Avoid parallel vectors by changing them into vectors of objects.</a:t>
            </a:r>
          </a:p>
        </p:txBody>
      </p:sp>
    </p:spTree>
    <p:extLst>
      <p:ext uri="{BB962C8B-B14F-4D97-AF65-F5344CB8AC3E}">
        <p14:creationId xmlns:p14="http://schemas.microsoft.com/office/powerpoint/2010/main" val="329708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the Tally Counter Class: Interface</a:t>
            </a:r>
          </a:p>
        </p:txBody>
      </p:sp>
      <p:sp>
        <p:nvSpPr>
          <p:cNvPr id="3" name="Content Placeholder 2"/>
          <p:cNvSpPr>
            <a:spLocks noGrp="1"/>
          </p:cNvSpPr>
          <p:nvPr>
            <p:ph idx="1"/>
          </p:nvPr>
        </p:nvSpPr>
        <p:spPr/>
        <p:txBody>
          <a:bodyPr/>
          <a:lstStyle/>
          <a:p>
            <a:r>
              <a:rPr lang="en-US" sz="2000" dirty="0"/>
              <a:t>To make a class, we use syntax very similar to the </a:t>
            </a:r>
            <a:r>
              <a:rPr lang="en-US" sz="2000" dirty="0" err="1">
                <a:latin typeface="Courier New" panose="02070309020205020404" pitchFamily="49" charset="0"/>
                <a:cs typeface="Courier New" panose="02070309020205020404" pitchFamily="49" charset="0"/>
              </a:rPr>
              <a:t>struct</a:t>
            </a:r>
            <a:r>
              <a:rPr lang="en-US" sz="2000" dirty="0"/>
              <a:t> to define the structure of the class, and then add a </a:t>
            </a:r>
            <a:r>
              <a:rPr lang="en-US" sz="2000" dirty="0">
                <a:latin typeface="Courier New" panose="02070309020205020404" pitchFamily="49" charset="0"/>
                <a:cs typeface="Courier New" panose="02070309020205020404" pitchFamily="49" charset="0"/>
              </a:rPr>
              <a:t>main </a:t>
            </a:r>
            <a:r>
              <a:rPr lang="en-US" sz="2000" dirty="0"/>
              <a:t>program to use the class</a:t>
            </a:r>
          </a:p>
          <a:p>
            <a:pPr marL="800100" lvl="2" indent="0">
              <a:buNone/>
            </a:pPr>
            <a:r>
              <a:rPr lang="en-US" b="1" dirty="0">
                <a:latin typeface="Courier New" panose="02070309020205020404" pitchFamily="49" charset="0"/>
                <a:cs typeface="Courier New" panose="02070309020205020404" pitchFamily="49" charset="0"/>
              </a:rPr>
              <a:t>class Counter</a:t>
            </a:r>
          </a:p>
          <a:p>
            <a:pPr marL="800100" lvl="2" indent="0">
              <a:buNone/>
            </a:pPr>
            <a:r>
              <a:rPr lang="en-US" b="1" dirty="0">
                <a:latin typeface="Courier New" panose="02070309020205020404" pitchFamily="49" charset="0"/>
                <a:cs typeface="Courier New" panose="02070309020205020404" pitchFamily="49" charset="0"/>
              </a:rPr>
              <a:t>{</a:t>
            </a:r>
          </a:p>
          <a:p>
            <a:pPr marL="800100" lvl="2" indent="0">
              <a:buNone/>
            </a:pPr>
            <a:r>
              <a:rPr lang="en-US" b="1" dirty="0">
                <a:latin typeface="Courier New" panose="02070309020205020404" pitchFamily="49" charset="0"/>
                <a:cs typeface="Courier New" panose="02070309020205020404" pitchFamily="49" charset="0"/>
              </a:rPr>
              <a:t>public:</a:t>
            </a:r>
          </a:p>
          <a:p>
            <a:pPr marL="800100" lvl="2" indent="0">
              <a:buNone/>
            </a:pPr>
            <a:r>
              <a:rPr lang="en-US" b="1" dirty="0">
                <a:latin typeface="Courier New" panose="02070309020205020404" pitchFamily="49" charset="0"/>
                <a:cs typeface="Courier New" panose="02070309020205020404" pitchFamily="49" charset="0"/>
              </a:rPr>
              <a:t>   void reset();</a:t>
            </a:r>
          </a:p>
          <a:p>
            <a:pPr marL="800100" lvl="2" indent="0">
              <a:buNone/>
            </a:pPr>
            <a:r>
              <a:rPr lang="en-US" b="1" dirty="0">
                <a:latin typeface="Courier New" panose="02070309020205020404" pitchFamily="49" charset="0"/>
                <a:cs typeface="Courier New" panose="02070309020205020404" pitchFamily="49" charset="0"/>
              </a:rPr>
              <a:t>   void count();</a:t>
            </a:r>
          </a:p>
          <a:p>
            <a:pPr marL="800100" lvl="2"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get_value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const</a:t>
            </a:r>
            <a:r>
              <a:rPr lang="en-US" b="1" dirty="0">
                <a:latin typeface="Courier New" panose="02070309020205020404" pitchFamily="49" charset="0"/>
                <a:cs typeface="Courier New" panose="02070309020205020404" pitchFamily="49" charset="0"/>
              </a:rPr>
              <a:t>;</a:t>
            </a:r>
          </a:p>
          <a:p>
            <a:pPr marL="800100" lvl="2" indent="0">
              <a:buNone/>
            </a:pPr>
            <a:r>
              <a:rPr lang="en-US" b="1" dirty="0">
                <a:latin typeface="Courier New" panose="02070309020205020404" pitchFamily="49" charset="0"/>
                <a:cs typeface="Courier New" panose="02070309020205020404" pitchFamily="49" charset="0"/>
              </a:rPr>
              <a:t>private:</a:t>
            </a:r>
          </a:p>
          <a:p>
            <a:pPr marL="800100" lvl="2"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value; </a:t>
            </a:r>
          </a:p>
          <a:p>
            <a:pPr marL="800100" lvl="2" indent="0">
              <a:buNone/>
            </a:pPr>
            <a:r>
              <a:rPr lang="en-US" b="1" dirty="0">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In the </a:t>
            </a:r>
            <a:r>
              <a:rPr lang="en-US" sz="2000" dirty="0">
                <a:latin typeface="Courier New" panose="02070309020205020404" pitchFamily="49" charset="0"/>
                <a:cs typeface="Courier New" panose="02070309020205020404" pitchFamily="49" charset="0"/>
              </a:rPr>
              <a:t>public:</a:t>
            </a:r>
            <a:r>
              <a:rPr lang="en-US" sz="2000" dirty="0">
                <a:cs typeface="Courier New" panose="02070309020205020404" pitchFamily="49" charset="0"/>
              </a:rPr>
              <a:t> area are the function prototype statements.  </a:t>
            </a:r>
          </a:p>
          <a:p>
            <a:pPr lvl="1"/>
            <a:r>
              <a:rPr lang="en-US" sz="1800" dirty="0">
                <a:cs typeface="Courier New" panose="02070309020205020404" pitchFamily="49" charset="0"/>
              </a:rPr>
              <a:t>These are the "interface" of the class that can be used in </a:t>
            </a:r>
            <a:r>
              <a:rPr lang="en-US" sz="1800" dirty="0">
                <a:latin typeface="Courier New" panose="02070309020205020404" pitchFamily="49" charset="0"/>
                <a:cs typeface="Courier New" panose="02070309020205020404" pitchFamily="49" charset="0"/>
              </a:rPr>
              <a:t>main</a:t>
            </a:r>
          </a:p>
          <a:p>
            <a:r>
              <a:rPr lang="en-US" sz="2000" dirty="0">
                <a:cs typeface="Courier New" panose="02070309020205020404" pitchFamily="49" charset="0"/>
              </a:rPr>
              <a:t>In the </a:t>
            </a:r>
            <a:r>
              <a:rPr lang="en-US" sz="2000" dirty="0">
                <a:latin typeface="Courier New" panose="02070309020205020404" pitchFamily="49" charset="0"/>
                <a:cs typeface="Courier New" panose="02070309020205020404" pitchFamily="49" charset="0"/>
              </a:rPr>
              <a:t>private:</a:t>
            </a:r>
            <a:r>
              <a:rPr lang="en-US" sz="2000" dirty="0">
                <a:cs typeface="Courier New" panose="02070309020205020404" pitchFamily="49" charset="0"/>
              </a:rPr>
              <a:t> area are the data members</a:t>
            </a:r>
          </a:p>
          <a:p>
            <a:r>
              <a:rPr lang="en-US" sz="2000" dirty="0">
                <a:cs typeface="Courier New" panose="02070309020205020404" pitchFamily="49" charset="0"/>
              </a:rPr>
              <a:t>By convention, we name our classes starting with a Capital letter</a:t>
            </a:r>
          </a:p>
          <a:p>
            <a:pPr lvl="1"/>
            <a:r>
              <a:rPr lang="en-US" sz="1600" dirty="0" err="1">
                <a:cs typeface="Courier New" panose="02070309020205020404" pitchFamily="49" charset="0"/>
              </a:rPr>
              <a:t>CamelCase</a:t>
            </a:r>
            <a:endParaRPr lang="en-US" sz="1600" dirty="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6453207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8</a:t>
            </a:r>
          </a:p>
        </p:txBody>
      </p:sp>
      <p:sp>
        <p:nvSpPr>
          <p:cNvPr id="4" name="Content Placeholder 3"/>
          <p:cNvSpPr>
            <a:spLocks noGrp="1"/>
          </p:cNvSpPr>
          <p:nvPr>
            <p:ph idx="1"/>
          </p:nvPr>
        </p:nvSpPr>
        <p:spPr/>
        <p:txBody>
          <a:bodyPr/>
          <a:lstStyle/>
          <a:p>
            <a:pPr marL="0" indent="0">
              <a:buNone/>
            </a:pPr>
            <a:r>
              <a:rPr lang="en-US" b="1" dirty="0"/>
              <a:t>Separate the interface and implementation of a class in header and source files.</a:t>
            </a:r>
          </a:p>
          <a:p>
            <a:pPr marL="0" indent="0">
              <a:buNone/>
            </a:pPr>
            <a:r>
              <a:rPr lang="en-US" dirty="0"/>
              <a:t>•The code of complex programs is distributed over multiple files.</a:t>
            </a:r>
          </a:p>
          <a:p>
            <a:pPr marL="0" indent="0">
              <a:buNone/>
            </a:pPr>
            <a:r>
              <a:rPr lang="en-US" dirty="0"/>
              <a:t>•Header files contain the definitions of classes and declarations of nonmember functions.</a:t>
            </a:r>
          </a:p>
          <a:p>
            <a:pPr marL="0" indent="0">
              <a:buNone/>
            </a:pPr>
            <a:r>
              <a:rPr lang="en-US" dirty="0"/>
              <a:t>•Source files contain function implementations.</a:t>
            </a:r>
          </a:p>
        </p:txBody>
      </p:sp>
      <p:pic>
        <p:nvPicPr>
          <p:cNvPr id="6" name="Picture 5" descr="Diagram showing how the  compiler and linker combine the 2 cpp files and the .h file and the standard libraries like iostream, for the cashregister program to produce a single exe file.  A bunch of boxes and arrows."/>
          <p:cNvPicPr>
            <a:picLocks noChangeAspect="1"/>
          </p:cNvPicPr>
          <p:nvPr/>
        </p:nvPicPr>
        <p:blipFill>
          <a:blip r:embed="rId2"/>
          <a:stretch>
            <a:fillRect/>
          </a:stretch>
        </p:blipFill>
        <p:spPr>
          <a:xfrm>
            <a:off x="1805919" y="3753541"/>
            <a:ext cx="4795837" cy="2761559"/>
          </a:xfrm>
          <a:prstGeom prst="rect">
            <a:avLst/>
          </a:prstGeom>
          <a:ln>
            <a:solidFill>
              <a:schemeClr val="tx1"/>
            </a:solidFill>
          </a:ln>
        </p:spPr>
      </p:pic>
    </p:spTree>
    <p:extLst>
      <p:ext uri="{BB962C8B-B14F-4D97-AF65-F5344CB8AC3E}">
        <p14:creationId xmlns:p14="http://schemas.microsoft.com/office/powerpoint/2010/main" val="2392529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9</a:t>
            </a:r>
          </a:p>
        </p:txBody>
      </p:sp>
      <p:sp>
        <p:nvSpPr>
          <p:cNvPr id="4" name="Content Placeholder 3"/>
          <p:cNvSpPr>
            <a:spLocks noGrp="1"/>
          </p:cNvSpPr>
          <p:nvPr>
            <p:ph idx="1"/>
          </p:nvPr>
        </p:nvSpPr>
        <p:spPr/>
        <p:txBody>
          <a:bodyPr/>
          <a:lstStyle/>
          <a:p>
            <a:pPr marL="0" indent="0">
              <a:buNone/>
            </a:pPr>
            <a:r>
              <a:rPr lang="en-US" b="1" dirty="0"/>
              <a:t>Use pointers to objects and manage dynamically allocated objects.</a:t>
            </a:r>
          </a:p>
          <a:p>
            <a:pPr marL="0" indent="0">
              <a:buNone/>
            </a:pPr>
            <a:r>
              <a:rPr lang="en-US" dirty="0"/>
              <a:t>•Use the </a:t>
            </a:r>
            <a:r>
              <a:rPr lang="en-US" dirty="0">
                <a:latin typeface="Courier New" panose="02070309020205020404" pitchFamily="49" charset="0"/>
                <a:cs typeface="Courier New" panose="02070309020205020404" pitchFamily="49" charset="0"/>
              </a:rPr>
              <a:t>new </a:t>
            </a:r>
            <a:r>
              <a:rPr lang="en-US" dirty="0"/>
              <a:t>operator to obtain an object that is located on the free store.</a:t>
            </a:r>
          </a:p>
          <a:p>
            <a:pPr marL="0" indent="0">
              <a:buNone/>
            </a:pPr>
            <a:r>
              <a:rPr lang="en-US" dirty="0"/>
              <a:t>•The </a:t>
            </a:r>
            <a:r>
              <a:rPr lang="en-US" dirty="0">
                <a:latin typeface="Courier New" panose="02070309020205020404" pitchFamily="49" charset="0"/>
                <a:cs typeface="Courier New" panose="02070309020205020404" pitchFamily="49" charset="0"/>
              </a:rPr>
              <a:t>new</a:t>
            </a:r>
            <a:r>
              <a:rPr lang="en-US" dirty="0"/>
              <a:t> operator returns a pointer to the allocated object.</a:t>
            </a:r>
          </a:p>
          <a:p>
            <a:pPr marL="0" indent="0">
              <a:buNone/>
            </a:pPr>
            <a:r>
              <a:rPr lang="en-US" dirty="0"/>
              <a:t>•When an object allocated on the free store is no longer needed, use the </a:t>
            </a:r>
            <a:r>
              <a:rPr lang="en-US" dirty="0">
                <a:latin typeface="Courier New" panose="02070309020205020404" pitchFamily="49" charset="0"/>
                <a:cs typeface="Courier New" panose="02070309020205020404" pitchFamily="49" charset="0"/>
              </a:rPr>
              <a:t>delete</a:t>
            </a:r>
            <a:r>
              <a:rPr lang="en-US" dirty="0"/>
              <a:t> operator to reclaim its memory.</a:t>
            </a:r>
          </a:p>
          <a:p>
            <a:pPr marL="0" indent="0">
              <a:buNone/>
            </a:pPr>
            <a:r>
              <a:rPr lang="en-US" dirty="0"/>
              <a:t>•Use the</a:t>
            </a:r>
            <a:r>
              <a:rPr lang="en-US" dirty="0">
                <a:latin typeface="Courier New" panose="02070309020205020404" pitchFamily="49" charset="0"/>
                <a:cs typeface="Courier New" panose="02070309020205020404" pitchFamily="49" charset="0"/>
              </a:rPr>
              <a:t> -&gt; </a:t>
            </a:r>
            <a:r>
              <a:rPr lang="en-US" dirty="0"/>
              <a:t>operator to invoke a member function through a pointer, or to access a private data member from the “</a:t>
            </a:r>
            <a:r>
              <a:rPr lang="en-US" dirty="0">
                <a:latin typeface="Courier New" panose="02070309020205020404" pitchFamily="49" charset="0"/>
                <a:cs typeface="Courier New" panose="02070309020205020404" pitchFamily="49" charset="0"/>
              </a:rPr>
              <a:t>this</a:t>
            </a:r>
            <a:r>
              <a:rPr lang="en-US" dirty="0"/>
              <a:t>” pointer</a:t>
            </a:r>
          </a:p>
          <a:p>
            <a:pPr marL="0" indent="0">
              <a:buNone/>
            </a:pPr>
            <a:r>
              <a:rPr lang="en-US" dirty="0"/>
              <a:t>•In a member function, the </a:t>
            </a:r>
            <a:r>
              <a:rPr lang="en-US" dirty="0">
                <a:latin typeface="Courier New" panose="02070309020205020404" pitchFamily="49" charset="0"/>
                <a:cs typeface="Courier New" panose="02070309020205020404" pitchFamily="49" charset="0"/>
              </a:rPr>
              <a:t>this</a:t>
            </a:r>
            <a:r>
              <a:rPr lang="en-US" dirty="0"/>
              <a:t> pointer points to the implicit parameter.</a:t>
            </a:r>
          </a:p>
        </p:txBody>
      </p:sp>
    </p:spTree>
    <p:extLst>
      <p:ext uri="{BB962C8B-B14F-4D97-AF65-F5344CB8AC3E}">
        <p14:creationId xmlns:p14="http://schemas.microsoft.com/office/powerpoint/2010/main" val="1502847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
        <p:nvSpPr>
          <p:cNvPr id="3" name="Title 2"/>
          <p:cNvSpPr>
            <a:spLocks noGrp="1"/>
          </p:cNvSpPr>
          <p:nvPr>
            <p:ph type="title"/>
          </p:nvPr>
        </p:nvSpPr>
        <p:spPr/>
        <p:txBody>
          <a:bodyPr/>
          <a:lstStyle/>
          <a:p>
            <a:r>
              <a:rPr lang="en-US" dirty="0"/>
              <a:t>Chapter Summary, Part 10</a:t>
            </a:r>
          </a:p>
        </p:txBody>
      </p:sp>
      <p:sp>
        <p:nvSpPr>
          <p:cNvPr id="4" name="Content Placeholder 3"/>
          <p:cNvSpPr>
            <a:spLocks noGrp="1"/>
          </p:cNvSpPr>
          <p:nvPr>
            <p:ph idx="1"/>
          </p:nvPr>
        </p:nvSpPr>
        <p:spPr/>
        <p:txBody>
          <a:bodyPr/>
          <a:lstStyle/>
          <a:p>
            <a:pPr marL="0" indent="0">
              <a:buNone/>
            </a:pPr>
            <a:r>
              <a:rPr lang="en-US" b="1" dirty="0"/>
              <a:t>Use patterns to design the data representation of a class.</a:t>
            </a:r>
          </a:p>
          <a:p>
            <a:pPr marL="0" indent="0">
              <a:buNone/>
            </a:pPr>
            <a:r>
              <a:rPr lang="en-US" dirty="0"/>
              <a:t>•An data member for the total is updated in member functions that increase or decrease the total amount.</a:t>
            </a:r>
          </a:p>
          <a:p>
            <a:pPr marL="0" indent="0">
              <a:buNone/>
            </a:pPr>
            <a:r>
              <a:rPr lang="en-US" dirty="0"/>
              <a:t>•A counter that counts events is incremented in member functions that correspond to the events.</a:t>
            </a:r>
          </a:p>
          <a:p>
            <a:pPr marL="0" indent="0">
              <a:buNone/>
            </a:pPr>
            <a:r>
              <a:rPr lang="en-US" dirty="0"/>
              <a:t>•An object can collect other objects in an array or vector.</a:t>
            </a:r>
          </a:p>
          <a:p>
            <a:pPr marL="0" indent="0">
              <a:buNone/>
            </a:pPr>
            <a:r>
              <a:rPr lang="en-US" dirty="0"/>
              <a:t>•An object property can be accessed with a getter member function and changed with a setter member function.</a:t>
            </a:r>
          </a:p>
          <a:p>
            <a:pPr marL="0" indent="0">
              <a:buNone/>
            </a:pPr>
            <a:r>
              <a:rPr lang="en-US" dirty="0"/>
              <a:t>•If your object can have one of several states that affect the behavior, supply a data member for the current state.</a:t>
            </a:r>
          </a:p>
          <a:p>
            <a:pPr marL="0" indent="0">
              <a:buNone/>
            </a:pPr>
            <a:r>
              <a:rPr lang="en-US" dirty="0"/>
              <a:t>•To model a moving object, you need to store and update its position.</a:t>
            </a:r>
          </a:p>
        </p:txBody>
      </p:sp>
    </p:spTree>
    <p:extLst>
      <p:ext uri="{BB962C8B-B14F-4D97-AF65-F5344CB8AC3E}">
        <p14:creationId xmlns:p14="http://schemas.microsoft.com/office/powerpoint/2010/main" val="166011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the Tally Counter Class: Functions</a:t>
            </a:r>
          </a:p>
        </p:txBody>
      </p:sp>
      <p:sp>
        <p:nvSpPr>
          <p:cNvPr id="3" name="Content Placeholder 2"/>
          <p:cNvSpPr>
            <a:spLocks noGrp="1"/>
          </p:cNvSpPr>
          <p:nvPr>
            <p:ph idx="1"/>
          </p:nvPr>
        </p:nvSpPr>
        <p:spPr>
          <a:xfrm>
            <a:off x="457200" y="904352"/>
            <a:ext cx="8508670" cy="5191648"/>
          </a:xfrm>
        </p:spPr>
        <p:txBody>
          <a:bodyPr/>
          <a:lstStyle/>
          <a:p>
            <a:pPr>
              <a:spcBef>
                <a:spcPts val="0"/>
              </a:spcBef>
            </a:pPr>
            <a:r>
              <a:rPr lang="en-US" sz="2000" dirty="0"/>
              <a:t>We define the member functions immediately after the interface</a:t>
            </a:r>
          </a:p>
          <a:p>
            <a:pPr lvl="1">
              <a:spcBef>
                <a:spcPts val="0"/>
              </a:spcBef>
            </a:pPr>
            <a:r>
              <a:rPr lang="en-US" sz="1600" dirty="0"/>
              <a:t>They must be denoted as member functions by prefixing the function name with the class name followed by 2 colons:</a:t>
            </a:r>
          </a:p>
          <a:p>
            <a:pPr lvl="1">
              <a:spcBef>
                <a:spcPts val="0"/>
              </a:spcBef>
            </a:pPr>
            <a:endParaRPr lang="en-US" sz="1600" dirty="0"/>
          </a:p>
          <a:p>
            <a:pPr marL="800100" lvl="2" indent="0">
              <a:spcBef>
                <a:spcPts val="0"/>
              </a:spcBef>
              <a:buNone/>
            </a:pPr>
            <a:r>
              <a:rPr lang="en-US" b="1" dirty="0">
                <a:latin typeface="Courier New" panose="02070309020205020404" pitchFamily="49" charset="0"/>
                <a:cs typeface="Courier New" panose="02070309020205020404" pitchFamily="49" charset="0"/>
              </a:rPr>
              <a:t>void Counter::count()</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	value++;</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void Counter::reset()</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	value = 0;</a:t>
            </a:r>
          </a:p>
          <a:p>
            <a:pPr marL="800100" lvl="2" indent="0">
              <a:spcBef>
                <a:spcPts val="0"/>
              </a:spcBef>
              <a:buNone/>
            </a:pPr>
            <a:r>
              <a:rPr lang="en-US" b="1" dirty="0">
                <a:latin typeface="Courier New" panose="02070309020205020404" pitchFamily="49" charset="0"/>
                <a:cs typeface="Courier New" panose="02070309020205020404" pitchFamily="49" charset="0"/>
              </a:rPr>
              <a:t>} </a:t>
            </a:r>
          </a:p>
          <a:p>
            <a:pPr marL="800100" lvl="2" indent="0">
              <a:spcBef>
                <a:spcPts val="0"/>
              </a:spcBef>
              <a:buNone/>
            </a:pP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Counter::</a:t>
            </a:r>
            <a:r>
              <a:rPr lang="en-US" b="1" dirty="0" err="1">
                <a:latin typeface="Courier New" panose="02070309020205020404" pitchFamily="49" charset="0"/>
                <a:cs typeface="Courier New" panose="02070309020205020404" pitchFamily="49" charset="0"/>
              </a:rPr>
              <a:t>get_value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const</a:t>
            </a:r>
            <a:endParaRPr lang="en-US" b="1" dirty="0">
              <a:latin typeface="Courier New" panose="02070309020205020404" pitchFamily="49" charset="0"/>
              <a:cs typeface="Courier New" panose="02070309020205020404" pitchFamily="49" charset="0"/>
            </a:endParaRP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marL="800100" lvl="2" indent="0">
              <a:spcBef>
                <a:spcPts val="0"/>
              </a:spcBef>
              <a:buNone/>
            </a:pPr>
            <a:r>
              <a:rPr lang="en-US" b="1" dirty="0">
                <a:latin typeface="Courier New" panose="02070309020205020404" pitchFamily="49" charset="0"/>
                <a:cs typeface="Courier New" panose="02070309020205020404" pitchFamily="49" charset="0"/>
              </a:rPr>
              <a:t>   return value;</a:t>
            </a:r>
          </a:p>
          <a:p>
            <a:pPr marL="800100" lvl="2" indent="0">
              <a:spcBef>
                <a:spcPts val="0"/>
              </a:spcBef>
              <a:buNone/>
            </a:pPr>
            <a:r>
              <a:rPr lang="en-US" b="1" dirty="0">
                <a:latin typeface="Courier New" panose="02070309020205020404" pitchFamily="49" charset="0"/>
                <a:cs typeface="Courier New" panose="02070309020205020404" pitchFamily="49" charset="0"/>
              </a:rPr>
              <a:t>}</a:t>
            </a:r>
          </a:p>
          <a:p>
            <a:pPr>
              <a:spcBef>
                <a:spcPts val="0"/>
              </a:spcBef>
            </a:pPr>
            <a:r>
              <a:rPr lang="en-US" sz="2000" dirty="0"/>
              <a:t>The </a:t>
            </a:r>
            <a:r>
              <a:rPr lang="en-US" sz="2000" b="1" dirty="0" err="1">
                <a:latin typeface="Courier New" panose="02070309020205020404" pitchFamily="49" charset="0"/>
                <a:cs typeface="Courier New" panose="02070309020205020404" pitchFamily="49" charset="0"/>
              </a:rPr>
              <a:t>get_value</a:t>
            </a:r>
            <a:r>
              <a:rPr lang="en-US" sz="2000" b="1" dirty="0">
                <a:latin typeface="Courier New" panose="02070309020205020404" pitchFamily="49" charset="0"/>
                <a:cs typeface="Courier New" panose="02070309020205020404" pitchFamily="49" charset="0"/>
              </a:rPr>
              <a:t>() </a:t>
            </a:r>
            <a:r>
              <a:rPr lang="en-US" sz="2000" dirty="0"/>
              <a:t>member function is required so that users can know the count</a:t>
            </a:r>
          </a:p>
          <a:p>
            <a:pPr lvl="1">
              <a:spcBef>
                <a:spcPts val="0"/>
              </a:spcBef>
            </a:pPr>
            <a:r>
              <a:rPr lang="en-US" sz="1800" dirty="0">
                <a:cs typeface="Courier New" panose="02070309020205020404" pitchFamily="49" charset="0"/>
              </a:rPr>
              <a:t>Users are NOT PERMITTED to access the (</a:t>
            </a:r>
            <a:r>
              <a:rPr lang="en-US" sz="1800" dirty="0">
                <a:latin typeface="Courier New" panose="02070309020205020404" pitchFamily="49" charset="0"/>
                <a:cs typeface="Courier New" panose="02070309020205020404" pitchFamily="49" charset="0"/>
              </a:rPr>
              <a:t>private) value </a:t>
            </a:r>
            <a:r>
              <a:rPr lang="en-US" sz="1800" dirty="0">
                <a:cs typeface="Courier New" panose="02070309020205020404" pitchFamily="49" charset="0"/>
              </a:rPr>
              <a:t>variable</a:t>
            </a:r>
          </a:p>
          <a:p>
            <a:pPr lvl="2">
              <a:spcBef>
                <a:spcPts val="0"/>
              </a:spcBef>
            </a:pPr>
            <a:r>
              <a:rPr lang="en-US" sz="1600" dirty="0">
                <a:cs typeface="Courier New" panose="02070309020205020404" pitchFamily="49" charset="0"/>
              </a:rPr>
              <a:t>Only member functions can access private data</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585957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for the Tally Counter Class: </a:t>
            </a:r>
            <a:r>
              <a:rPr lang="en-US" dirty="0">
                <a:latin typeface="Courier New" panose="02070309020205020404" pitchFamily="49" charset="0"/>
                <a:cs typeface="Courier New" panose="02070309020205020404" pitchFamily="49" charset="0"/>
              </a:rPr>
              <a:t>main</a:t>
            </a:r>
          </a:p>
        </p:txBody>
      </p:sp>
      <p:sp>
        <p:nvSpPr>
          <p:cNvPr id="3" name="Content Placeholder 2"/>
          <p:cNvSpPr>
            <a:spLocks noGrp="1"/>
          </p:cNvSpPr>
          <p:nvPr>
            <p:ph idx="1"/>
          </p:nvPr>
        </p:nvSpPr>
        <p:spPr>
          <a:xfrm>
            <a:off x="457200" y="904352"/>
            <a:ext cx="8508670" cy="5191648"/>
          </a:xfrm>
        </p:spPr>
        <p:txBody>
          <a:bodyPr/>
          <a:lstStyle/>
          <a:p>
            <a:pPr marL="0" indent="0">
              <a:lnSpc>
                <a:spcPct val="90000"/>
              </a:lnSpc>
              <a:spcBef>
                <a:spcPts val="0"/>
              </a:spcBef>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 //define and use 2 Counter objects to test class</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Counter tally;</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tally.reset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tally.count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tally.count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result = </a:t>
            </a:r>
            <a:r>
              <a:rPr lang="en-US" sz="1800" b="1" dirty="0" err="1">
                <a:latin typeface="Courier New" panose="02070309020205020404" pitchFamily="49" charset="0"/>
                <a:cs typeface="Courier New" panose="02070309020205020404" pitchFamily="49" charset="0"/>
              </a:rPr>
              <a:t>tally.get_value</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cout</a:t>
            </a:r>
            <a:r>
              <a:rPr lang="en-US" sz="1800" b="1" dirty="0">
                <a:latin typeface="Courier New" panose="02070309020205020404" pitchFamily="49" charset="0"/>
                <a:cs typeface="Courier New" panose="02070309020205020404" pitchFamily="49" charset="0"/>
              </a:rPr>
              <a:t> &lt;&lt; "Value of tally: " &lt;&lt; result &lt;&lt; </a:t>
            </a:r>
            <a:r>
              <a:rPr lang="en-US" sz="1800" b="1" dirty="0" err="1">
                <a:latin typeface="Courier New" panose="02070309020205020404" pitchFamily="49" charset="0"/>
                <a:cs typeface="Courier New" panose="02070309020205020404" pitchFamily="49" charset="0"/>
              </a:rPr>
              <a:t>endl</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tally.count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tally.count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result = </a:t>
            </a:r>
            <a:r>
              <a:rPr lang="en-US" sz="1800" b="1" dirty="0" err="1">
                <a:latin typeface="Courier New" panose="02070309020205020404" pitchFamily="49" charset="0"/>
                <a:cs typeface="Courier New" panose="02070309020205020404" pitchFamily="49" charset="0"/>
              </a:rPr>
              <a:t>tally.get_value</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cout</a:t>
            </a:r>
            <a:r>
              <a:rPr lang="en-US" sz="1800" b="1" dirty="0">
                <a:latin typeface="Courier New" panose="02070309020205020404" pitchFamily="49" charset="0"/>
                <a:cs typeface="Courier New" panose="02070309020205020404" pitchFamily="49" charset="0"/>
              </a:rPr>
              <a:t> &lt;&lt; "Value of tally: " &lt;&lt; result &lt;&lt; </a:t>
            </a:r>
            <a:r>
              <a:rPr lang="en-US" sz="1800" b="1" dirty="0" err="1">
                <a:latin typeface="Courier New" panose="02070309020205020404" pitchFamily="49" charset="0"/>
                <a:cs typeface="Courier New" panose="02070309020205020404" pitchFamily="49" charset="0"/>
              </a:rPr>
              <a:t>endl</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Counter </a:t>
            </a:r>
            <a:r>
              <a:rPr lang="en-US" sz="1800" b="1" dirty="0" err="1">
                <a:latin typeface="Courier New" panose="02070309020205020404" pitchFamily="49" charset="0"/>
                <a:cs typeface="Courier New" panose="02070309020205020404" pitchFamily="49" charset="0"/>
              </a:rPr>
              <a:t>concert_counter</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concert_counter.reset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concert_counter.count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concert_counter.count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concert_counter.count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result = </a:t>
            </a:r>
            <a:r>
              <a:rPr lang="en-US" sz="1800" b="1" dirty="0" err="1">
                <a:latin typeface="Courier New" panose="02070309020205020404" pitchFamily="49" charset="0"/>
                <a:cs typeface="Courier New" panose="02070309020205020404" pitchFamily="49" charset="0"/>
              </a:rPr>
              <a:t>concert_counter.get_value</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cout</a:t>
            </a:r>
            <a:r>
              <a:rPr lang="en-US" sz="1800" b="1" dirty="0">
                <a:latin typeface="Courier New" panose="02070309020205020404" pitchFamily="49" charset="0"/>
                <a:cs typeface="Courier New" panose="02070309020205020404" pitchFamily="49" charset="0"/>
              </a:rPr>
              <a:t> &lt;&lt; "Value of </a:t>
            </a:r>
            <a:r>
              <a:rPr lang="en-US" sz="1800" b="1" dirty="0" err="1">
                <a:latin typeface="Courier New" panose="02070309020205020404" pitchFamily="49" charset="0"/>
                <a:cs typeface="Courier New" panose="02070309020205020404" pitchFamily="49" charset="0"/>
              </a:rPr>
              <a:t>concert_counter</a:t>
            </a:r>
            <a:r>
              <a:rPr lang="en-US" sz="1800" b="1" dirty="0">
                <a:latin typeface="Courier New" panose="02070309020205020404" pitchFamily="49" charset="0"/>
                <a:cs typeface="Courier New" panose="02070309020205020404" pitchFamily="49" charset="0"/>
              </a:rPr>
              <a:t>: " &lt;&lt; result &lt;&lt; </a:t>
            </a:r>
            <a:r>
              <a:rPr lang="en-US" sz="1800" b="1" dirty="0" err="1">
                <a:latin typeface="Courier New" panose="02070309020205020404" pitchFamily="49" charset="0"/>
                <a:cs typeface="Courier New" panose="02070309020205020404" pitchFamily="49" charset="0"/>
              </a:rPr>
              <a:t>endl</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return 0;</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997617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Debrief</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6" name="Picture 5" descr="Diagram showing 2 tally counter objects as boxes. Each has its own rectangle inside labeled &quot;value&quot;, as the private data member.&#10;Function names are not shown in the diagram."/>
          <p:cNvPicPr>
            <a:picLocks noChangeAspect="1"/>
          </p:cNvPicPr>
          <p:nvPr/>
        </p:nvPicPr>
        <p:blipFill>
          <a:blip r:embed="rId2"/>
          <a:stretch>
            <a:fillRect/>
          </a:stretch>
        </p:blipFill>
        <p:spPr>
          <a:xfrm>
            <a:off x="5284519" y="307460"/>
            <a:ext cx="3775735" cy="2618825"/>
          </a:xfrm>
          <a:prstGeom prst="rect">
            <a:avLst/>
          </a:prstGeom>
        </p:spPr>
      </p:pic>
      <p:sp>
        <p:nvSpPr>
          <p:cNvPr id="3" name="Content Placeholder 2"/>
          <p:cNvSpPr>
            <a:spLocks noGrp="1"/>
          </p:cNvSpPr>
          <p:nvPr>
            <p:ph idx="1"/>
          </p:nvPr>
        </p:nvSpPr>
        <p:spPr>
          <a:xfrm>
            <a:off x="326571" y="909376"/>
            <a:ext cx="5670468" cy="5191648"/>
          </a:xfrm>
        </p:spPr>
        <p:txBody>
          <a:bodyPr/>
          <a:lstStyle/>
          <a:p>
            <a:r>
              <a:rPr lang="en-US" dirty="0"/>
              <a:t>Each object has its own private data members</a:t>
            </a:r>
          </a:p>
          <a:p>
            <a:pPr lvl="1"/>
            <a:r>
              <a:rPr lang="en-US" dirty="0"/>
              <a:t>As shown in Figure 2</a:t>
            </a:r>
          </a:p>
          <a:p>
            <a:endParaRPr lang="en-US" dirty="0"/>
          </a:p>
          <a:p>
            <a:r>
              <a:rPr lang="en-US" dirty="0"/>
              <a:t>Member functions are called with the dot notation, just like they were with the string and vector classes</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tally.reset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concert_counter.reset</a:t>
            </a:r>
            <a:r>
              <a:rPr lang="en-US" sz="1800" b="1"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concert_counter.count</a:t>
            </a:r>
            <a:r>
              <a:rPr lang="en-US" sz="1800" b="1" dirty="0">
                <a:latin typeface="Courier New" panose="02070309020205020404" pitchFamily="49" charset="0"/>
                <a:cs typeface="Courier New" panose="02070309020205020404" pitchFamily="49" charset="0"/>
              </a:rPr>
              <a:t>();</a:t>
            </a:r>
            <a:endParaRPr lang="en-US" dirty="0"/>
          </a:p>
          <a:p>
            <a:r>
              <a:rPr lang="en-US" dirty="0"/>
              <a:t>Member functions which do not modify data have the word </a:t>
            </a:r>
            <a:r>
              <a:rPr lang="en-US" dirty="0" err="1"/>
              <a:t>const</a:t>
            </a:r>
            <a:r>
              <a:rPr lang="en-US" dirty="0"/>
              <a:t> as the last word of their prototype</a:t>
            </a:r>
          </a:p>
          <a:p>
            <a:pPr lvl="1"/>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Counter::</a:t>
            </a:r>
            <a:r>
              <a:rPr lang="en-US" b="1" dirty="0" err="1">
                <a:latin typeface="Courier New" panose="02070309020205020404" pitchFamily="49" charset="0"/>
                <a:cs typeface="Courier New" panose="02070309020205020404" pitchFamily="49" charset="0"/>
              </a:rPr>
              <a:t>get_value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const</a:t>
            </a:r>
            <a:endParaRPr lang="en-US" b="1" dirty="0">
              <a:latin typeface="Courier New" panose="02070309020205020404" pitchFamily="49" charset="0"/>
              <a:cs typeface="Courier New" panose="02070309020205020404" pitchFamily="49" charset="0"/>
            </a:endParaRPr>
          </a:p>
          <a:p>
            <a:pPr lvl="1"/>
            <a:r>
              <a:rPr lang="en-US" dirty="0"/>
              <a:t>These are called "accessor" functions</a:t>
            </a:r>
          </a:p>
        </p:txBody>
      </p:sp>
    </p:spTree>
    <p:extLst>
      <p:ext uri="{BB962C8B-B14F-4D97-AF65-F5344CB8AC3E}">
        <p14:creationId xmlns:p14="http://schemas.microsoft.com/office/powerpoint/2010/main" val="216834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A Bug Class</a:t>
            </a:r>
          </a:p>
        </p:txBody>
      </p:sp>
      <p:sp>
        <p:nvSpPr>
          <p:cNvPr id="3" name="Content Placeholder 2"/>
          <p:cNvSpPr>
            <a:spLocks noGrp="1"/>
          </p:cNvSpPr>
          <p:nvPr>
            <p:ph idx="1"/>
          </p:nvPr>
        </p:nvSpPr>
        <p:spPr>
          <a:xfrm>
            <a:off x="385948" y="809349"/>
            <a:ext cx="8936182" cy="5191648"/>
          </a:xfrm>
        </p:spPr>
        <p:txBody>
          <a:bodyPr/>
          <a:lstStyle/>
          <a:p>
            <a:r>
              <a:rPr lang="en-US" sz="2000" dirty="0"/>
              <a:t>Fill in the code below for a </a:t>
            </a:r>
            <a:r>
              <a:rPr lang="en-US" sz="2000" dirty="0">
                <a:latin typeface="Courier New" panose="02070309020205020404" pitchFamily="49" charset="0"/>
                <a:cs typeface="Courier New" panose="02070309020205020404" pitchFamily="49" charset="0"/>
              </a:rPr>
              <a:t>class Bug</a:t>
            </a:r>
            <a:r>
              <a:rPr lang="en-US" sz="2000" dirty="0"/>
              <a:t>, to model a bug climbing a pole. </a:t>
            </a:r>
          </a:p>
          <a:p>
            <a:pPr lvl="1"/>
            <a:r>
              <a:rPr lang="en-US" sz="1600" dirty="0"/>
              <a:t>Each time the </a:t>
            </a:r>
            <a:r>
              <a:rPr lang="en-US" sz="1600" dirty="0">
                <a:latin typeface="Courier New" panose="02070309020205020404" pitchFamily="49" charset="0"/>
                <a:cs typeface="Courier New" panose="02070309020205020404" pitchFamily="49" charset="0"/>
              </a:rPr>
              <a:t>up() </a:t>
            </a:r>
            <a:r>
              <a:rPr lang="en-US" sz="1600" dirty="0"/>
              <a:t>member function is called, the bug climbs 10 cm. </a:t>
            </a:r>
          </a:p>
          <a:p>
            <a:pPr lvl="2"/>
            <a:r>
              <a:rPr lang="en-US" sz="1400" dirty="0"/>
              <a:t>Whenever it reaches the top of the pole (at 100 cm), it slides back to the bottom.</a:t>
            </a:r>
          </a:p>
          <a:p>
            <a:pPr lvl="1"/>
            <a:r>
              <a:rPr lang="en-US" sz="1600" dirty="0"/>
              <a:t> Also implement a member function </a:t>
            </a:r>
            <a:r>
              <a:rPr lang="en-US" sz="1600" dirty="0">
                <a:latin typeface="Courier New" panose="02070309020205020404" pitchFamily="49" charset="0"/>
                <a:cs typeface="Courier New" panose="02070309020205020404" pitchFamily="49" charset="0"/>
              </a:rPr>
              <a:t>reset() </a:t>
            </a:r>
            <a:r>
              <a:rPr lang="en-US" sz="1600" dirty="0"/>
              <a:t>that starts the  Bug at the bottom </a:t>
            </a:r>
          </a:p>
          <a:p>
            <a:pPr lvl="1"/>
            <a:r>
              <a:rPr lang="en-US" sz="1600" dirty="0"/>
              <a:t>and a member function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get_position</a:t>
            </a:r>
            <a:r>
              <a:rPr lang="en-US" sz="1600" dirty="0"/>
              <a:t> that returns the current position</a:t>
            </a:r>
          </a:p>
          <a:p>
            <a:pPr lvl="1"/>
            <a:r>
              <a:rPr lang="en-US" sz="1600" dirty="0"/>
              <a:t>See the textbook, Ch. 9 Section 2 Self-check 4, for the </a:t>
            </a:r>
            <a:r>
              <a:rPr lang="en-US" sz="1600" dirty="0">
                <a:latin typeface="Courier New" panose="02070309020205020404" pitchFamily="49" charset="0"/>
                <a:cs typeface="Courier New" panose="02070309020205020404" pitchFamily="49" charset="0"/>
              </a:rPr>
              <a:t>main() </a:t>
            </a:r>
            <a:r>
              <a:rPr lang="en-US" sz="1600" dirty="0"/>
              <a:t>code to test the class.</a:t>
            </a:r>
          </a:p>
          <a:p>
            <a:pPr marL="457200" lvl="1" indent="0">
              <a:buNone/>
            </a:pPr>
            <a:r>
              <a:rPr lang="en-US" sz="1600" dirty="0"/>
              <a:t> </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iostream</a:t>
            </a:r>
            <a:r>
              <a:rPr lang="en-US" sz="1800" b="1" dirty="0">
                <a:latin typeface="Courier New" panose="02070309020205020404" pitchFamily="49" charset="0"/>
                <a:cs typeface="Courier New" panose="02070309020205020404" pitchFamily="49" charset="0"/>
              </a:rPr>
              <a:t>&gt;</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using namespace </a:t>
            </a:r>
            <a:r>
              <a:rPr lang="en-US" sz="1800" b="1" dirty="0" err="1">
                <a:latin typeface="Courier New" panose="02070309020205020404" pitchFamily="49" charset="0"/>
                <a:cs typeface="Courier New" panose="02070309020205020404" pitchFamily="49" charset="0"/>
              </a:rPr>
              <a:t>std</a:t>
            </a:r>
            <a:r>
              <a:rPr lang="en-US" sz="1800" b="1" dirty="0">
                <a:latin typeface="Courier New" panose="02070309020205020404" pitchFamily="49" charset="0"/>
                <a:cs typeface="Courier New" panose="02070309020205020404" pitchFamily="49" charset="0"/>
              </a:rPr>
              <a:t>;</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class Bug</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public:   </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private:   </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position = 0;</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a:t>
            </a:r>
          </a:p>
          <a:p>
            <a:pPr marL="0" indent="0">
              <a:lnSpc>
                <a:spcPct val="80000"/>
              </a:lnSpc>
              <a:spcBef>
                <a:spcPts val="0"/>
              </a:spcBef>
              <a:buNone/>
            </a:pPr>
            <a:endParaRPr lang="en-US" sz="1800" b="1"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Bug::</a:t>
            </a:r>
            <a:r>
              <a:rPr lang="en-US" sz="1800" b="1" dirty="0" err="1">
                <a:latin typeface="Courier New" panose="02070309020205020404" pitchFamily="49" charset="0"/>
                <a:cs typeface="Courier New" panose="02070309020205020404" pitchFamily="49" charset="0"/>
              </a:rPr>
              <a:t>get_position</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const</a:t>
            </a:r>
            <a:endParaRPr lang="en-US" sz="1800" b="1" dirty="0">
              <a:latin typeface="Courier New" panose="02070309020205020404" pitchFamily="49" charset="0"/>
              <a:cs typeface="Courier New" panose="02070309020205020404" pitchFamily="49" charset="0"/>
            </a:endParaRP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void Bug::reset()</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void Bug::up() </a:t>
            </a:r>
            <a:r>
              <a:rPr lang="en-US" sz="1400" b="1" dirty="0">
                <a:latin typeface="Courier New" panose="02070309020205020404" pitchFamily="49" charset="0"/>
                <a:cs typeface="Courier New" panose="02070309020205020404" pitchFamily="49" charset="0"/>
              </a:rPr>
              <a:t>// bug climbs 10 cm, and @ 100, resets back to position 0</a:t>
            </a:r>
          </a:p>
          <a:p>
            <a:pPr marL="0" indent="0">
              <a:lnSpc>
                <a:spcPct val="80000"/>
              </a:lnSpc>
              <a:spcBef>
                <a:spcPts val="0"/>
              </a:spcBef>
              <a:buNone/>
            </a:pPr>
            <a:r>
              <a:rPr lang="en-US" sz="1800" b="1" dirty="0">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5852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3</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u="sng" dirty="0">
                <a:solidFill>
                  <a:srgbClr val="FF0000"/>
                </a:solidFill>
              </a:rPr>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4203858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47554" name="Rectangle 2"/>
          <p:cNvSpPr>
            <a:spLocks noGrp="1" noChangeArrowheads="1"/>
          </p:cNvSpPr>
          <p:nvPr>
            <p:ph type="body" idx="1"/>
          </p:nvPr>
        </p:nvSpPr>
        <p:spPr>
          <a:xfrm>
            <a:off x="158750" y="960438"/>
            <a:ext cx="8755063" cy="5500687"/>
          </a:xfrm>
        </p:spPr>
        <p:txBody>
          <a:bodyPr/>
          <a:lstStyle/>
          <a:p>
            <a:pPr eaLnBrk="1" hangingPunct="1">
              <a:buNone/>
            </a:pPr>
            <a:r>
              <a:rPr lang="en-US" altLang="en-US" sz="2400" dirty="0"/>
              <a:t>We will design a cash register class, starting with t</a:t>
            </a:r>
            <a:r>
              <a:rPr lang="en-US" altLang="en-US" dirty="0"/>
              <a:t>he public interface. The interface consists of all member functions that a user of the class may need.</a:t>
            </a:r>
          </a:p>
          <a:p>
            <a:pPr eaLnBrk="1" hangingPunct="1">
              <a:buNone/>
            </a:pPr>
            <a:endParaRPr lang="en-US" altLang="en-US" sz="2400" dirty="0"/>
          </a:p>
          <a:p>
            <a:pPr eaLnBrk="1" hangingPunct="1">
              <a:buFontTx/>
              <a:buNone/>
            </a:pPr>
            <a:r>
              <a:rPr lang="en-US" altLang="en-US" sz="2400" dirty="0"/>
              <a:t>By observing a real cashier working, we realize we need member functions to do the following:</a:t>
            </a:r>
          </a:p>
          <a:p>
            <a:pPr eaLnBrk="1" hangingPunct="1">
              <a:buFontTx/>
              <a:buNone/>
            </a:pPr>
            <a:endParaRPr lang="en-US" altLang="en-US" sz="2400" dirty="0"/>
          </a:p>
          <a:p>
            <a:pPr eaLnBrk="1" hangingPunct="1">
              <a:buFontTx/>
              <a:buNone/>
            </a:pPr>
            <a:r>
              <a:rPr lang="en-US" altLang="en-US" sz="2400" dirty="0"/>
              <a:t>• Clear the cash register to start a new sale.</a:t>
            </a:r>
          </a:p>
          <a:p>
            <a:pPr eaLnBrk="1" hangingPunct="1">
              <a:buFontTx/>
              <a:buNone/>
            </a:pPr>
            <a:r>
              <a:rPr lang="en-US" altLang="en-US" sz="2400" dirty="0"/>
              <a:t>• Add the price of an item.</a:t>
            </a:r>
          </a:p>
          <a:p>
            <a:pPr eaLnBrk="1" hangingPunct="1">
              <a:buFontTx/>
              <a:buNone/>
            </a:pPr>
            <a:r>
              <a:rPr lang="en-US" altLang="en-US" sz="2400" dirty="0"/>
              <a:t>• Get the total amount owed and the count</a:t>
            </a:r>
          </a:p>
          <a:p>
            <a:pPr eaLnBrk="1" hangingPunct="1">
              <a:buFontTx/>
              <a:buNone/>
            </a:pPr>
            <a:r>
              <a:rPr lang="en-US" altLang="en-US" sz="2400" dirty="0"/>
              <a:t>  of items purchased.</a:t>
            </a:r>
          </a:p>
          <a:p>
            <a:pPr eaLnBrk="1" hangingPunct="1">
              <a:buFontTx/>
              <a:buNone/>
            </a:pPr>
            <a:endParaRPr lang="en-US" altLang="en-US" sz="2400" dirty="0"/>
          </a:p>
        </p:txBody>
      </p:sp>
      <p:sp>
        <p:nvSpPr>
          <p:cNvPr id="56324" name="Rectangle 3"/>
          <p:cNvSpPr>
            <a:spLocks noGrp="1" noChangeArrowheads="1"/>
          </p:cNvSpPr>
          <p:nvPr>
            <p:ph type="title"/>
          </p:nvPr>
        </p:nvSpPr>
        <p:spPr>
          <a:xfrm>
            <a:off x="0" y="152400"/>
            <a:ext cx="9144000" cy="533400"/>
          </a:xfrm>
        </p:spPr>
        <p:txBody>
          <a:bodyPr/>
          <a:lstStyle/>
          <a:p>
            <a:pPr eaLnBrk="1" hangingPunct="1"/>
            <a:r>
              <a:rPr lang="en-US" dirty="0"/>
              <a:t>Specifying the Public Interface of a Class</a:t>
            </a:r>
            <a:endParaRPr lang="en-US" altLang="en-US" dirty="0"/>
          </a:p>
        </p:txBody>
      </p:sp>
      <p:pic>
        <p:nvPicPr>
          <p:cNvPr id="2" name="Picture 1" descr="Photo of an electronic cash register keypad, with keys being pressed by a hand."/>
          <p:cNvPicPr>
            <a:picLocks noChangeAspect="1"/>
          </p:cNvPicPr>
          <p:nvPr/>
        </p:nvPicPr>
        <p:blipFill>
          <a:blip r:embed="rId2"/>
          <a:stretch>
            <a:fillRect/>
          </a:stretch>
        </p:blipFill>
        <p:spPr>
          <a:xfrm>
            <a:off x="6718960" y="3968822"/>
            <a:ext cx="1905000" cy="18669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5837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To define a class you write:</a:t>
            </a:r>
          </a:p>
          <a:p>
            <a:pPr algn="ctr" eaLnBrk="1" hangingPunct="1">
              <a:buFontTx/>
              <a:buNone/>
            </a:pPr>
            <a:endParaRPr lang="en-US" altLang="en-US" sz="2400" dirty="0"/>
          </a:p>
          <a:p>
            <a:pPr eaLnBrk="1" hangingPunct="1">
              <a:buFontTx/>
              <a:buNone/>
            </a:pPr>
            <a:endParaRPr lang="en-US" altLang="en-US" sz="2400" b="1" dirty="0">
              <a:latin typeface="Courier New" panose="02070309020205020404" pitchFamily="49" charset="0"/>
            </a:endParaRPr>
          </a:p>
          <a:p>
            <a:pPr eaLnBrk="1" hangingPunct="1">
              <a:buFontTx/>
              <a:buNone/>
            </a:pPr>
            <a:endParaRPr lang="en-US" altLang="en-US" sz="2400" b="1" dirty="0">
              <a:latin typeface="Courier New" panose="02070309020205020404" pitchFamily="49" charset="0"/>
            </a:endParaRPr>
          </a:p>
          <a:p>
            <a:pPr eaLnBrk="1" hangingPunct="1">
              <a:buFontTx/>
              <a:buNone/>
            </a:pPr>
            <a:endParaRPr lang="en-US" altLang="en-US" sz="2400" b="1" dirty="0">
              <a:latin typeface="Courier New" panose="02070309020205020404" pitchFamily="49" charset="0"/>
            </a:endParaRPr>
          </a:p>
        </p:txBody>
      </p:sp>
      <p:sp>
        <p:nvSpPr>
          <p:cNvPr id="58372" name="Rectangle 3"/>
          <p:cNvSpPr>
            <a:spLocks noGrp="1" noChangeArrowheads="1"/>
          </p:cNvSpPr>
          <p:nvPr>
            <p:ph type="title"/>
          </p:nvPr>
        </p:nvSpPr>
        <p:spPr>
          <a:xfrm>
            <a:off x="0" y="152400"/>
            <a:ext cx="9144000" cy="533400"/>
          </a:xfrm>
        </p:spPr>
        <p:txBody>
          <a:bodyPr/>
          <a:lstStyle/>
          <a:p>
            <a:pPr eaLnBrk="1" hangingPunct="1"/>
            <a:r>
              <a:rPr lang="en-US" altLang="en-US" dirty="0"/>
              <a:t>Class Definition Syntax </a:t>
            </a:r>
          </a:p>
        </p:txBody>
      </p:sp>
      <p:sp>
        <p:nvSpPr>
          <p:cNvPr id="58373" name="Rectangle 6"/>
          <p:cNvSpPr>
            <a:spLocks noChangeArrowheads="1"/>
          </p:cNvSpPr>
          <p:nvPr/>
        </p:nvSpPr>
        <p:spPr bwMode="auto">
          <a:xfrm>
            <a:off x="1371600" y="1973263"/>
            <a:ext cx="660876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1" i="0"/>
              <a:t>class NameOfClass</a:t>
            </a:r>
          </a:p>
          <a:p>
            <a:pPr eaLnBrk="1" hangingPunct="1"/>
            <a:r>
              <a:rPr lang="en-US" altLang="en-US" sz="2400" b="1" i="0"/>
              <a:t>{</a:t>
            </a:r>
          </a:p>
          <a:p>
            <a:pPr eaLnBrk="1" hangingPunct="1"/>
            <a:r>
              <a:rPr lang="en-US" altLang="en-US" sz="2400" b="1" i="0"/>
              <a:t>public:</a:t>
            </a:r>
          </a:p>
          <a:p>
            <a:pPr eaLnBrk="1" hangingPunct="1"/>
            <a:r>
              <a:rPr lang="en-US" altLang="en-US" sz="2400" b="1" i="0"/>
              <a:t>   // the public interface</a:t>
            </a:r>
          </a:p>
          <a:p>
            <a:pPr eaLnBrk="1" hangingPunct="1"/>
            <a:r>
              <a:rPr lang="en-US" altLang="en-US" sz="2400" b="1" i="0"/>
              <a:t>private:</a:t>
            </a:r>
          </a:p>
          <a:p>
            <a:pPr eaLnBrk="1" hangingPunct="1"/>
            <a:r>
              <a:rPr lang="en-US" altLang="en-US" sz="2400" b="1" i="0"/>
              <a:t>   // the data members</a:t>
            </a:r>
          </a:p>
          <a:p>
            <a:pPr eaLnBrk="1" hangingPunct="1"/>
            <a:r>
              <a:rPr lang="en-US" altLang="en-US" sz="2400" b="1" i="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5363" name="Rectangle 2"/>
          <p:cNvSpPr>
            <a:spLocks noGrp="1" noChangeArrowheads="1"/>
          </p:cNvSpPr>
          <p:nvPr>
            <p:ph type="body" idx="1"/>
          </p:nvPr>
        </p:nvSpPr>
        <p:spPr>
          <a:xfrm>
            <a:off x="457200" y="1265238"/>
            <a:ext cx="8229600" cy="4525962"/>
          </a:xfrm>
        </p:spPr>
        <p:txBody>
          <a:bodyPr/>
          <a:lstStyle/>
          <a:p>
            <a:pPr eaLnBrk="1" hangingPunct="1"/>
            <a:r>
              <a:rPr lang="en-US" altLang="en-US" sz="2800" dirty="0"/>
              <a:t>To understand the concept of encapsulation</a:t>
            </a:r>
          </a:p>
          <a:p>
            <a:pPr eaLnBrk="1" hangingPunct="1"/>
            <a:r>
              <a:rPr lang="en-US" altLang="en-US" sz="2800" dirty="0"/>
              <a:t>To master the separation of interface and implementation</a:t>
            </a:r>
          </a:p>
          <a:p>
            <a:pPr eaLnBrk="1" hangingPunct="1"/>
            <a:r>
              <a:rPr lang="en-US" altLang="en-US" sz="2800" dirty="0"/>
              <a:t>To be able to implement your own classes </a:t>
            </a:r>
          </a:p>
          <a:p>
            <a:pPr eaLnBrk="1" hangingPunct="1"/>
            <a:r>
              <a:rPr lang="en-US" altLang="en-US" sz="2800" dirty="0"/>
              <a:t>To understand how constructors and member</a:t>
            </a:r>
            <a:br>
              <a:rPr lang="en-US" altLang="en-US" sz="2800" dirty="0"/>
            </a:br>
            <a:r>
              <a:rPr lang="en-US" altLang="en-US" sz="2800" dirty="0"/>
              <a:t>functions act on objects</a:t>
            </a:r>
          </a:p>
          <a:p>
            <a:pPr eaLnBrk="1" hangingPunct="1"/>
            <a:r>
              <a:rPr lang="en-US" altLang="en-US" sz="2800" dirty="0"/>
              <a:t>To discover appropriate classes for solving</a:t>
            </a:r>
            <a:br>
              <a:rPr lang="en-US" altLang="en-US" sz="2800" dirty="0"/>
            </a:br>
            <a:r>
              <a:rPr lang="en-US" altLang="en-US" sz="2800" dirty="0"/>
              <a:t>programming problems</a:t>
            </a:r>
          </a:p>
          <a:p>
            <a:pPr eaLnBrk="1" hangingPunct="1"/>
            <a:r>
              <a:rPr lang="en-US" altLang="en-US" sz="2800" dirty="0"/>
              <a:t>To distribute a program over multiple source files</a:t>
            </a:r>
          </a:p>
        </p:txBody>
      </p:sp>
      <p:sp>
        <p:nvSpPr>
          <p:cNvPr id="15364" name="Text Box 3"/>
          <p:cNvSpPr>
            <a:spLocks noGrp="1" noChangeArrowheads="1"/>
          </p:cNvSpPr>
          <p:nvPr>
            <p:ph type="title"/>
          </p:nvPr>
        </p:nvSpPr>
        <p:spPr>
          <a:noFill/>
        </p:spPr>
        <p:txBody>
          <a:bodyPr/>
          <a:lstStyle/>
          <a:p>
            <a:pPr eaLnBrk="1" hangingPunct="1">
              <a:spcBef>
                <a:spcPct val="50000"/>
              </a:spcBef>
            </a:pPr>
            <a:r>
              <a:rPr lang="en-US" altLang="en-US"/>
              <a:t>Chapter Goals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60419" name="Rectangle 2"/>
          <p:cNvSpPr>
            <a:spLocks noGrp="1" noChangeArrowheads="1"/>
          </p:cNvSpPr>
          <p:nvPr>
            <p:ph type="body" idx="1"/>
          </p:nvPr>
        </p:nvSpPr>
        <p:spPr>
          <a:xfrm>
            <a:off x="194468" y="823913"/>
            <a:ext cx="8755063" cy="5500687"/>
          </a:xfrm>
        </p:spPr>
        <p:txBody>
          <a:bodyPr/>
          <a:lstStyle/>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class </a:t>
            </a:r>
            <a:r>
              <a:rPr lang="en-US" altLang="en-US" b="1" kern="1200" dirty="0" err="1">
                <a:solidFill>
                  <a:srgbClr val="000000"/>
                </a:solidFill>
                <a:latin typeface="Courier New" panose="02070309020205020404" pitchFamily="49" charset="0"/>
                <a:cs typeface="+mn-cs"/>
              </a:rPr>
              <a:t>CashRegister</a:t>
            </a:r>
            <a:endParaRPr lang="en-US" altLang="en-US" b="1" kern="1200" dirty="0">
              <a:solidFill>
                <a:srgbClr val="000000"/>
              </a:solidFill>
              <a:latin typeface="Courier New" panose="02070309020205020404" pitchFamily="49" charset="0"/>
              <a:cs typeface="+mn-cs"/>
            </a:endParaRP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public:</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void clear();</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void </a:t>
            </a:r>
            <a:r>
              <a:rPr lang="en-US" altLang="en-US" b="1" kern="1200" dirty="0" err="1">
                <a:solidFill>
                  <a:srgbClr val="000000"/>
                </a:solidFill>
                <a:latin typeface="Courier New" panose="02070309020205020404" pitchFamily="49" charset="0"/>
                <a:cs typeface="+mn-cs"/>
              </a:rPr>
              <a:t>add_item</a:t>
            </a:r>
            <a:r>
              <a:rPr lang="en-US" altLang="en-US" b="1" kern="1200" dirty="0">
                <a:solidFill>
                  <a:srgbClr val="000000"/>
                </a:solidFill>
                <a:latin typeface="Courier New" panose="02070309020205020404" pitchFamily="49" charset="0"/>
                <a:cs typeface="+mn-cs"/>
              </a:rPr>
              <a:t>(double price);</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double </a:t>
            </a:r>
            <a:r>
              <a:rPr lang="en-US" altLang="en-US" b="1" kern="1200" dirty="0" err="1">
                <a:solidFill>
                  <a:srgbClr val="000000"/>
                </a:solidFill>
                <a:latin typeface="Courier New" panose="02070309020205020404" pitchFamily="49" charset="0"/>
                <a:cs typeface="+mn-cs"/>
              </a:rPr>
              <a:t>get_total</a:t>
            </a: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const</a:t>
            </a: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int</a:t>
            </a: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get_count</a:t>
            </a: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const</a:t>
            </a: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private:</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 data members will go here</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endParaRPr lang="en-US" altLang="en-US" b="1" kern="1200" dirty="0">
              <a:solidFill>
                <a:srgbClr val="000000"/>
              </a:solidFill>
              <a:latin typeface="Courier New" panose="02070309020205020404" pitchFamily="49" charset="0"/>
              <a:cs typeface="+mn-cs"/>
            </a:endParaRPr>
          </a:p>
          <a:p>
            <a:pPr marL="0" lvl="0" indent="0" algn="ctr" eaLnBrk="1" hangingPunct="1">
              <a:spcBef>
                <a:spcPct val="0"/>
              </a:spcBef>
              <a:buNone/>
            </a:pPr>
            <a:r>
              <a:rPr lang="en-US" altLang="en-US" sz="2000" kern="1200" dirty="0">
                <a:solidFill>
                  <a:srgbClr val="000000"/>
                </a:solidFill>
                <a:cs typeface="+mn-cs"/>
              </a:rPr>
              <a:t>It is legal to declare the private members before the public section, but most programmers place the public section first</a:t>
            </a:r>
            <a:r>
              <a:rPr lang="en-US" altLang="en-US" sz="2000" b="1" kern="1200" dirty="0">
                <a:solidFill>
                  <a:srgbClr val="000000"/>
                </a:solidFill>
                <a:cs typeface="+mn-cs"/>
              </a:rPr>
              <a:t>. </a:t>
            </a:r>
          </a:p>
          <a:p>
            <a:pPr marL="0" lvl="0" indent="0" algn="ctr" eaLnBrk="1" hangingPunct="1">
              <a:spcBef>
                <a:spcPct val="0"/>
              </a:spcBef>
              <a:buNone/>
            </a:pPr>
            <a:endParaRPr lang="en-US" altLang="en-US" sz="2000" b="1" kern="1200" dirty="0">
              <a:solidFill>
                <a:srgbClr val="000000"/>
              </a:solidFill>
              <a:cs typeface="+mn-cs"/>
            </a:endParaRPr>
          </a:p>
          <a:p>
            <a:pPr marL="0" lvl="0" indent="0" algn="ctr" eaLnBrk="1" hangingPunct="1">
              <a:spcBef>
                <a:spcPct val="0"/>
              </a:spcBef>
              <a:buNone/>
            </a:pPr>
            <a:r>
              <a:rPr lang="en-US" altLang="en-US" sz="2000" kern="1200" dirty="0">
                <a:solidFill>
                  <a:srgbClr val="000000"/>
                </a:solidFill>
                <a:cs typeface="+mn-cs"/>
              </a:rPr>
              <a:t>It is also legal to have private functions and public data members, but these rarely are appropriate.</a:t>
            </a:r>
          </a:p>
          <a:p>
            <a:pPr algn="ctr" eaLnBrk="1" hangingPunct="1">
              <a:buFontTx/>
              <a:buNone/>
            </a:pPr>
            <a:endParaRPr lang="en-US" altLang="en-US" sz="2400" dirty="0"/>
          </a:p>
        </p:txBody>
      </p:sp>
      <p:sp>
        <p:nvSpPr>
          <p:cNvPr id="60420" name="Rectangle 3"/>
          <p:cNvSpPr>
            <a:spLocks noGrp="1" noChangeArrowheads="1"/>
          </p:cNvSpPr>
          <p:nvPr>
            <p:ph type="title"/>
          </p:nvPr>
        </p:nvSpPr>
        <p:spPr>
          <a:xfrm>
            <a:off x="0" y="152400"/>
            <a:ext cx="9144000" cy="533400"/>
          </a:xfrm>
        </p:spPr>
        <p:txBody>
          <a:bodyPr/>
          <a:lstStyle/>
          <a:p>
            <a:pPr eaLnBrk="1" hangingPunct="1"/>
            <a:r>
              <a:rPr lang="en-US" altLang="en-US" dirty="0" err="1">
                <a:latin typeface="Courier New" panose="02070309020205020404" pitchFamily="49" charset="0"/>
              </a:rPr>
              <a:t>CashRegister</a:t>
            </a:r>
            <a:r>
              <a:rPr lang="en-US" altLang="en-US" dirty="0"/>
              <a:t> class definition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63938" name="Rectangle 2"/>
          <p:cNvSpPr>
            <a:spLocks noChangeArrowheads="1"/>
          </p:cNvSpPr>
          <p:nvPr/>
        </p:nvSpPr>
        <p:spPr bwMode="auto">
          <a:xfrm>
            <a:off x="359806" y="727117"/>
            <a:ext cx="8012298"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Arial" panose="020B0604020202020204" pitchFamily="34" charset="0"/>
              </a:rPr>
              <a:t>There are two kinds of member functions:</a:t>
            </a:r>
          </a:p>
          <a:p>
            <a:pPr eaLnBrk="1" hangingPunct="1">
              <a:spcBef>
                <a:spcPct val="20000"/>
              </a:spcBef>
            </a:pPr>
            <a:endParaRPr lang="en-US" altLang="en-US" sz="1600" i="0" dirty="0">
              <a:latin typeface="Arial" panose="020B0604020202020204" pitchFamily="34" charset="0"/>
            </a:endParaRPr>
          </a:p>
          <a:p>
            <a:pPr eaLnBrk="1" hangingPunct="1">
              <a:spcBef>
                <a:spcPct val="20000"/>
              </a:spcBef>
              <a:buFontTx/>
              <a:buChar char="•"/>
            </a:pPr>
            <a:r>
              <a:rPr lang="en-US" altLang="en-US" sz="2400" i="0" dirty="0" err="1">
                <a:latin typeface="+mn-lt"/>
              </a:rPr>
              <a:t>Mutator</a:t>
            </a:r>
            <a:r>
              <a:rPr lang="en-US" altLang="en-US" sz="2400" i="0" dirty="0">
                <a:latin typeface="+mn-lt"/>
              </a:rPr>
              <a:t>: modifies the data members of the object. For example, </a:t>
            </a:r>
          </a:p>
          <a:p>
            <a:pPr marL="0" indent="0" eaLnBrk="1" hangingPunct="1">
              <a:spcBef>
                <a:spcPct val="20000"/>
              </a:spcBef>
            </a:pPr>
            <a:r>
              <a:rPr lang="en-US" altLang="en-US" sz="2400" b="1" i="0" dirty="0">
                <a:solidFill>
                  <a:srgbClr val="000000"/>
                </a:solidFill>
              </a:rPr>
              <a:t>	void clear();</a:t>
            </a:r>
            <a:endParaRPr lang="en-US" altLang="en-US" sz="2400" i="0" dirty="0">
              <a:latin typeface="+mn-lt"/>
            </a:endParaRPr>
          </a:p>
          <a:p>
            <a:pPr eaLnBrk="1" hangingPunct="1">
              <a:spcBef>
                <a:spcPct val="20000"/>
              </a:spcBef>
              <a:buFontTx/>
              <a:buChar char="•"/>
            </a:pPr>
            <a:endParaRPr lang="en-US" altLang="en-US" sz="1400" i="0" dirty="0">
              <a:latin typeface="+mn-lt"/>
            </a:endParaRPr>
          </a:p>
          <a:p>
            <a:pPr eaLnBrk="1" hangingPunct="1">
              <a:spcBef>
                <a:spcPct val="20000"/>
              </a:spcBef>
              <a:buFontTx/>
              <a:buChar char="•"/>
            </a:pPr>
            <a:r>
              <a:rPr lang="en-US" altLang="en-US" sz="2400" i="0" dirty="0">
                <a:latin typeface="+mn-lt"/>
              </a:rPr>
              <a:t>Accessor: does not modify data members. For example, </a:t>
            </a:r>
          </a:p>
          <a:p>
            <a:pPr marL="0" indent="0" eaLnBrk="1" hangingPunct="1">
              <a:spcBef>
                <a:spcPct val="20000"/>
              </a:spcBef>
            </a:pPr>
            <a:r>
              <a:rPr lang="en-US" altLang="en-US" sz="2400" b="1" i="0" dirty="0">
                <a:solidFill>
                  <a:srgbClr val="000000"/>
                </a:solidFill>
                <a:latin typeface="+mn-lt"/>
              </a:rPr>
              <a:t>          </a:t>
            </a:r>
            <a:r>
              <a:rPr lang="en-US" altLang="en-US" sz="2400" b="1" i="0" dirty="0">
                <a:solidFill>
                  <a:srgbClr val="000000"/>
                </a:solidFill>
              </a:rPr>
              <a:t>double </a:t>
            </a:r>
            <a:r>
              <a:rPr lang="en-US" altLang="en-US" sz="2400" b="1" i="0" dirty="0" err="1">
                <a:solidFill>
                  <a:srgbClr val="000000"/>
                </a:solidFill>
              </a:rPr>
              <a:t>get_total</a:t>
            </a:r>
            <a:r>
              <a:rPr lang="en-US" altLang="en-US" sz="2400" b="1" i="0" dirty="0">
                <a:solidFill>
                  <a:srgbClr val="000000"/>
                </a:solidFill>
              </a:rPr>
              <a:t>() </a:t>
            </a:r>
            <a:r>
              <a:rPr lang="en-US" altLang="en-US" sz="2400" b="1" i="0" dirty="0" err="1">
                <a:solidFill>
                  <a:srgbClr val="000000"/>
                </a:solidFill>
              </a:rPr>
              <a:t>const</a:t>
            </a:r>
            <a:r>
              <a:rPr lang="en-US" altLang="en-US" sz="2400" b="1" i="0" dirty="0">
                <a:solidFill>
                  <a:srgbClr val="000000"/>
                </a:solidFill>
              </a:rPr>
              <a:t>;</a:t>
            </a:r>
          </a:p>
          <a:p>
            <a:pPr eaLnBrk="1" hangingPunct="1">
              <a:spcBef>
                <a:spcPct val="20000"/>
              </a:spcBef>
              <a:buFontTx/>
              <a:buChar char="•"/>
            </a:pPr>
            <a:endParaRPr lang="en-US" altLang="en-US" sz="2400" i="0" dirty="0">
              <a:latin typeface="+mn-lt"/>
            </a:endParaRPr>
          </a:p>
          <a:p>
            <a:pPr algn="ctr" eaLnBrk="1" hangingPunct="1">
              <a:spcBef>
                <a:spcPct val="20000"/>
              </a:spcBef>
            </a:pPr>
            <a:endParaRPr lang="en-US" altLang="en-US" sz="2400" i="0" dirty="0">
              <a:latin typeface="+mn-lt"/>
            </a:endParaRPr>
          </a:p>
        </p:txBody>
      </p:sp>
      <p:sp>
        <p:nvSpPr>
          <p:cNvPr id="72708" name="Rectangle 3"/>
          <p:cNvSpPr>
            <a:spLocks noGrp="1" noChangeArrowheads="1"/>
          </p:cNvSpPr>
          <p:nvPr>
            <p:ph type="title"/>
          </p:nvPr>
        </p:nvSpPr>
        <p:spPr>
          <a:xfrm>
            <a:off x="0" y="152400"/>
            <a:ext cx="9144000" cy="533400"/>
          </a:xfrm>
        </p:spPr>
        <p:txBody>
          <a:bodyPr/>
          <a:lstStyle/>
          <a:p>
            <a:pPr eaLnBrk="1" hangingPunct="1"/>
            <a:r>
              <a:rPr lang="en-US" altLang="en-US" dirty="0"/>
              <a:t>Member Functions: Accessors and </a:t>
            </a:r>
            <a:r>
              <a:rPr lang="en-US" altLang="en-US" dirty="0" err="1"/>
              <a:t>Mutators</a:t>
            </a:r>
            <a:endParaRPr lang="en-US" altLang="en-US" dirty="0"/>
          </a:p>
        </p:txBody>
      </p:sp>
      <p:pic>
        <p:nvPicPr>
          <p:cNvPr id="2" name="Picture 1" descr="Diagram showing CashRegister class as a box with unnamed private data inside, and 2 arrows pointing in from the left labeled with the Mutator function names (clear, add_item).  Two arrows point out of the box on the right, labled with the access function names get_total, get_count."/>
          <p:cNvPicPr>
            <a:picLocks noChangeAspect="1"/>
          </p:cNvPicPr>
          <p:nvPr/>
        </p:nvPicPr>
        <p:blipFill>
          <a:blip r:embed="rId2"/>
          <a:stretch>
            <a:fillRect/>
          </a:stretch>
        </p:blipFill>
        <p:spPr>
          <a:xfrm>
            <a:off x="981075" y="4152900"/>
            <a:ext cx="7181850" cy="2171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8294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r>
              <a:rPr lang="en-US" altLang="en-US" sz="2400"/>
              <a:t>This statement will print the current total:</a:t>
            </a:r>
          </a:p>
        </p:txBody>
      </p:sp>
      <p:sp>
        <p:nvSpPr>
          <p:cNvPr id="82948" name="Rectangle 3"/>
          <p:cNvSpPr>
            <a:spLocks noGrp="1" noChangeArrowheads="1"/>
          </p:cNvSpPr>
          <p:nvPr>
            <p:ph type="title"/>
          </p:nvPr>
        </p:nvSpPr>
        <p:spPr>
          <a:xfrm>
            <a:off x="0" y="152400"/>
            <a:ext cx="9144000" cy="533400"/>
          </a:xfrm>
        </p:spPr>
        <p:txBody>
          <a:bodyPr/>
          <a:lstStyle/>
          <a:p>
            <a:pPr eaLnBrk="1" hangingPunct="1"/>
            <a:r>
              <a:rPr lang="en-US" altLang="en-US"/>
              <a:t>Accessors</a:t>
            </a:r>
          </a:p>
        </p:txBody>
      </p:sp>
      <p:sp>
        <p:nvSpPr>
          <p:cNvPr id="82949" name="Rectangle 4"/>
          <p:cNvSpPr>
            <a:spLocks noChangeArrowheads="1"/>
          </p:cNvSpPr>
          <p:nvPr/>
        </p:nvSpPr>
        <p:spPr bwMode="auto">
          <a:xfrm>
            <a:off x="1077913" y="3049588"/>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1" i="0"/>
              <a:t>cout &lt;&lt; register1.get_total() &lt;&lt; endl;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86020" name="Rectangle 3"/>
          <p:cNvSpPr>
            <a:spLocks noGrp="1" noChangeArrowheads="1"/>
          </p:cNvSpPr>
          <p:nvPr>
            <p:ph type="title"/>
          </p:nvPr>
        </p:nvSpPr>
        <p:spPr>
          <a:xfrm>
            <a:off x="0" y="152400"/>
            <a:ext cx="9144000" cy="533400"/>
          </a:xfrm>
        </p:spPr>
        <p:txBody>
          <a:bodyPr/>
          <a:lstStyle/>
          <a:p>
            <a:pPr eaLnBrk="1" hangingPunct="1"/>
            <a:r>
              <a:rPr lang="en-US" altLang="en-US" dirty="0"/>
              <a:t>Common Error: (Shown in small font, enlarge to see)</a:t>
            </a:r>
          </a:p>
        </p:txBody>
      </p:sp>
      <p:sp>
        <p:nvSpPr>
          <p:cNvPr id="86021" name="Rectangle 4"/>
          <p:cNvSpPr>
            <a:spLocks noChangeArrowheads="1"/>
          </p:cNvSpPr>
          <p:nvPr/>
        </p:nvSpPr>
        <p:spPr bwMode="auto">
          <a:xfrm>
            <a:off x="470972" y="828814"/>
            <a:ext cx="7772400"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dirty="0">
                <a:latin typeface="+mn-lt"/>
              </a:rPr>
              <a:t>Can you find the error?</a:t>
            </a:r>
          </a:p>
          <a:p>
            <a:pPr eaLnBrk="1" hangingPunct="1"/>
            <a:endParaRPr lang="en-US" altLang="en-US" sz="2400" dirty="0">
              <a:latin typeface="+mn-lt"/>
            </a:endParaRPr>
          </a:p>
          <a:p>
            <a:pPr eaLnBrk="1" hangingPunct="1"/>
            <a:r>
              <a:rPr lang="en-US" altLang="en-US" sz="2400" b="1" i="0" dirty="0"/>
              <a:t>class </a:t>
            </a:r>
            <a:r>
              <a:rPr lang="en-US" altLang="en-US" sz="2400" b="1" i="0" dirty="0" err="1"/>
              <a:t>MysteryClass</a:t>
            </a:r>
            <a:endParaRPr lang="en-US" altLang="en-US" sz="2400" b="1" i="0" dirty="0"/>
          </a:p>
          <a:p>
            <a:pPr eaLnBrk="1" hangingPunct="1"/>
            <a:r>
              <a:rPr lang="en-US" altLang="en-US" sz="2400" b="1" i="0" dirty="0"/>
              <a:t>{</a:t>
            </a:r>
          </a:p>
          <a:p>
            <a:pPr eaLnBrk="1" hangingPunct="1"/>
            <a:r>
              <a:rPr lang="en-US" altLang="en-US" sz="2400" b="1" i="0" dirty="0"/>
              <a:t>public:</a:t>
            </a:r>
          </a:p>
          <a:p>
            <a:pPr eaLnBrk="1" hangingPunct="1"/>
            <a:r>
              <a:rPr lang="en-US" altLang="en-US" sz="2400" b="1" i="0" dirty="0"/>
              <a:t>   ...</a:t>
            </a:r>
          </a:p>
          <a:p>
            <a:pPr eaLnBrk="1" hangingPunct="1"/>
            <a:r>
              <a:rPr lang="en-US" altLang="en-US" sz="2400" b="1" i="0" dirty="0"/>
              <a:t>private:</a:t>
            </a:r>
          </a:p>
          <a:p>
            <a:pPr eaLnBrk="1" hangingPunct="1"/>
            <a:r>
              <a:rPr lang="en-US" altLang="en-US" sz="2400" b="1" i="0" dirty="0"/>
              <a:t>   ...</a:t>
            </a:r>
          </a:p>
          <a:p>
            <a:pPr eaLnBrk="1" hangingPunct="1"/>
            <a:r>
              <a:rPr lang="en-US" altLang="en-US" sz="2400" b="1" i="0" dirty="0"/>
              <a:t>} </a:t>
            </a:r>
            <a:r>
              <a:rPr lang="en-US" altLang="en-US" sz="500" b="1" i="0" dirty="0">
                <a:solidFill>
                  <a:srgbClr val="FF0000"/>
                </a:solidFill>
              </a:rPr>
              <a:t>// ERROR: Forgot semicolon</a:t>
            </a:r>
            <a:endParaRPr lang="en-US" altLang="en-US" sz="2400" b="1" i="0" dirty="0">
              <a:solidFill>
                <a:srgbClr val="FF0000"/>
              </a:solidFill>
            </a:endParaRPr>
          </a:p>
          <a:p>
            <a:pPr eaLnBrk="1" hangingPunct="1"/>
            <a:endParaRPr lang="en-US" altLang="en-US" sz="2400" b="1" i="0" dirty="0"/>
          </a:p>
          <a:p>
            <a:pPr eaLnBrk="1" hangingPunct="1"/>
            <a:r>
              <a:rPr lang="en-US" altLang="en-US" sz="2400" b="1" i="0" dirty="0" err="1"/>
              <a:t>int</a:t>
            </a:r>
            <a:r>
              <a:rPr lang="en-US" altLang="en-US" sz="2400" b="1" i="0" dirty="0"/>
              <a:t> main()</a:t>
            </a:r>
          </a:p>
          <a:p>
            <a:pPr eaLnBrk="1" hangingPunct="1"/>
            <a:r>
              <a:rPr lang="en-US" altLang="en-US" sz="2400" b="1" i="0" dirty="0"/>
              <a:t>{</a:t>
            </a:r>
          </a:p>
          <a:p>
            <a:pPr eaLnBrk="1" hangingPunct="1"/>
            <a:r>
              <a:rPr lang="en-US" altLang="en-US" sz="2400" b="1" i="0" dirty="0"/>
              <a:t>    </a:t>
            </a:r>
          </a:p>
          <a:p>
            <a:pPr eaLnBrk="1" hangingPunct="1"/>
            <a:r>
              <a:rPr lang="en-US" altLang="en-US" sz="2400" b="1" i="0" dirty="0"/>
              <a:t>    </a:t>
            </a:r>
          </a:p>
          <a:p>
            <a:pPr eaLnBrk="1" hangingPunct="1"/>
            <a:r>
              <a:rPr lang="en-US" altLang="en-US" sz="2400" b="1" i="0" dirty="0"/>
              <a:t>   ...</a:t>
            </a:r>
          </a:p>
          <a:p>
            <a:pPr eaLnBrk="1" hangingPunct="1"/>
            <a:r>
              <a:rPr lang="en-US" altLang="en-US" sz="2400" b="1" i="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4</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u="sng" dirty="0">
                <a:solidFill>
                  <a:srgbClr val="FF0000"/>
                </a:solidFill>
              </a:rPr>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02163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8806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a:p>
            <a:pPr algn="ctr" eaLnBrk="1" hangingPunct="1">
              <a:buFontTx/>
              <a:buNone/>
            </a:pPr>
            <a:endParaRPr lang="en-US" altLang="en-US" sz="2400" dirty="0"/>
          </a:p>
          <a:p>
            <a:pPr algn="ctr" eaLnBrk="1" hangingPunct="1">
              <a:buFontTx/>
              <a:buNone/>
            </a:pPr>
            <a:endParaRPr lang="en-US" altLang="en-US" sz="2400" dirty="0"/>
          </a:p>
        </p:txBody>
      </p:sp>
      <p:sp>
        <p:nvSpPr>
          <p:cNvPr id="88068" name="Rectangle 3"/>
          <p:cNvSpPr>
            <a:spLocks noGrp="1" noChangeArrowheads="1"/>
          </p:cNvSpPr>
          <p:nvPr>
            <p:ph type="title"/>
          </p:nvPr>
        </p:nvSpPr>
        <p:spPr>
          <a:xfrm>
            <a:off x="0" y="152400"/>
            <a:ext cx="9144000" cy="533400"/>
          </a:xfrm>
        </p:spPr>
        <p:txBody>
          <a:bodyPr/>
          <a:lstStyle/>
          <a:p>
            <a:pPr eaLnBrk="1" hangingPunct="1"/>
            <a:r>
              <a:rPr lang="en-US" altLang="en-US" dirty="0"/>
              <a:t>Data Representation </a:t>
            </a:r>
          </a:p>
        </p:txBody>
      </p:sp>
      <p:sp>
        <p:nvSpPr>
          <p:cNvPr id="1080325" name="Rectangle 5"/>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    Let’s continue with the design of </a:t>
            </a:r>
            <a:r>
              <a:rPr lang="en-US" altLang="en-US" sz="2400" b="1" i="0" dirty="0" err="1"/>
              <a:t>CashRegister</a:t>
            </a:r>
            <a:r>
              <a:rPr lang="en-US" altLang="en-US" sz="2400" i="0" dirty="0">
                <a:latin typeface="Arial" panose="020B0604020202020204" pitchFamily="34" charset="0"/>
              </a:rPr>
              <a:t>.</a:t>
            </a:r>
          </a:p>
          <a:p>
            <a:pPr algn="ctr" eaLnBrk="1" hangingPunct="1">
              <a:spcBef>
                <a:spcPct val="20000"/>
              </a:spcBef>
            </a:pPr>
            <a:r>
              <a:rPr lang="en-US" altLang="en-US" sz="2400" i="0" dirty="0">
                <a:latin typeface="Arial" panose="020B0604020202020204" pitchFamily="34" charset="0"/>
              </a:rPr>
              <a:t> </a:t>
            </a:r>
          </a:p>
          <a:p>
            <a:pPr algn="ctr" eaLnBrk="1" hangingPunct="1">
              <a:spcBef>
                <a:spcPct val="20000"/>
              </a:spcBef>
            </a:pPr>
            <a:r>
              <a:rPr lang="en-US" altLang="en-US" sz="2400" i="0" dirty="0">
                <a:latin typeface="Arial" panose="020B0604020202020204" pitchFamily="34" charset="0"/>
              </a:rPr>
              <a:t>    Each </a:t>
            </a:r>
            <a:r>
              <a:rPr lang="en-US" altLang="en-US" sz="2400" b="1" i="0" dirty="0" err="1"/>
              <a:t>CashRegister</a:t>
            </a:r>
            <a:r>
              <a:rPr lang="en-US" altLang="en-US" sz="2400" i="0" dirty="0">
                <a:latin typeface="Arial" panose="020B0604020202020204" pitchFamily="34" charset="0"/>
              </a:rPr>
              <a:t> object has member functions </a:t>
            </a:r>
          </a:p>
          <a:p>
            <a:pPr algn="ctr" eaLnBrk="1" hangingPunct="1">
              <a:spcBef>
                <a:spcPct val="20000"/>
              </a:spcBef>
            </a:pPr>
            <a:r>
              <a:rPr lang="en-US" altLang="en-US" sz="2400" i="0" dirty="0" err="1">
                <a:cs typeface="Courier New" panose="02070309020205020404" pitchFamily="49" charset="0"/>
              </a:rPr>
              <a:t>get_count</a:t>
            </a:r>
            <a:r>
              <a:rPr lang="en-US" altLang="en-US" sz="2400" i="0" dirty="0">
                <a:latin typeface="Arial" panose="020B0604020202020204" pitchFamily="34" charset="0"/>
              </a:rPr>
              <a:t> and </a:t>
            </a:r>
            <a:r>
              <a:rPr lang="en-US" altLang="en-US" sz="2400" i="0" dirty="0" err="1">
                <a:cs typeface="Courier New" panose="02070309020205020404" pitchFamily="49" charset="0"/>
              </a:rPr>
              <a:t>get_total</a:t>
            </a:r>
            <a:r>
              <a:rPr lang="en-US" altLang="en-US" sz="2400" i="0" dirty="0">
                <a:cs typeface="Courier New" panose="02070309020205020404" pitchFamily="49" charset="0"/>
              </a:rPr>
              <a:t>,</a:t>
            </a: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so it must store the item count of the sale that is rung up.</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It must either store all entered prices (as a vector or array) and compute the total in the function call, or it must store the total.  </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Since the latter is simpler and adequate, we'll just store the total.</a:t>
            </a:r>
          </a:p>
          <a:p>
            <a:pPr algn="ctr" eaLnBrk="1" hangingPunct="1">
              <a:spcBef>
                <a:spcPct val="20000"/>
              </a:spcBef>
            </a:pPr>
            <a:r>
              <a:rPr lang="en-US" altLang="en-US" sz="2400" i="0" dirty="0">
                <a:latin typeface="Arial" panose="020B060402020202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122722" cy="533400"/>
          </a:xfrm>
        </p:spPr>
        <p:txBody>
          <a:bodyPr/>
          <a:lstStyle/>
          <a:p>
            <a:r>
              <a:rPr lang="en-US" dirty="0"/>
              <a:t>The Complete Cash Register Interface, with Data</a:t>
            </a:r>
          </a:p>
        </p:txBody>
      </p:sp>
      <p:sp>
        <p:nvSpPr>
          <p:cNvPr id="3" name="Content Placeholder 2"/>
          <p:cNvSpPr>
            <a:spLocks noGrp="1"/>
          </p:cNvSpPr>
          <p:nvPr>
            <p:ph idx="1"/>
          </p:nvPr>
        </p:nvSpPr>
        <p:spPr/>
        <p:txBody>
          <a:bodyPr/>
          <a:lstStyle/>
          <a:p>
            <a:pPr marL="0" lvl="0" indent="0" eaLnBrk="1" hangingPunct="1">
              <a:spcBef>
                <a:spcPct val="0"/>
              </a:spcBef>
              <a:buNone/>
            </a:pPr>
            <a:r>
              <a:rPr lang="en-US" altLang="en-US" b="1" kern="1200" dirty="0">
                <a:solidFill>
                  <a:srgbClr val="000000"/>
                </a:solidFill>
                <a:latin typeface="Courier New" panose="02070309020205020404" pitchFamily="49" charset="0"/>
              </a:rPr>
              <a:t>class </a:t>
            </a:r>
            <a:r>
              <a:rPr lang="en-US" altLang="en-US" b="1" kern="1200" dirty="0" err="1">
                <a:solidFill>
                  <a:srgbClr val="000000"/>
                </a:solidFill>
                <a:latin typeface="Courier New" panose="02070309020205020404" pitchFamily="49" charset="0"/>
              </a:rPr>
              <a:t>CashRegister</a:t>
            </a:r>
            <a:endParaRPr lang="en-US" altLang="en-US" b="1" kern="1200" dirty="0">
              <a:solidFill>
                <a:srgbClr val="000000"/>
              </a:solidFill>
              <a:latin typeface="Courier New" panose="02070309020205020404" pitchFamily="49" charset="0"/>
            </a:endParaRPr>
          </a:p>
          <a:p>
            <a:pPr marL="0" lvl="0" indent="0" eaLnBrk="1" hangingPunct="1">
              <a:spcBef>
                <a:spcPct val="0"/>
              </a:spcBef>
              <a:buNone/>
            </a:pPr>
            <a:r>
              <a:rPr lang="en-US" altLang="en-US" b="1" kern="1200" dirty="0">
                <a:solidFill>
                  <a:srgbClr val="000000"/>
                </a:solidFill>
                <a:latin typeface="Courier New" panose="02070309020205020404" pitchFamily="49" charset="0"/>
              </a:rPr>
              <a:t>{</a:t>
            </a:r>
          </a:p>
          <a:p>
            <a:pPr marL="0" lvl="0" indent="0" eaLnBrk="1" hangingPunct="1">
              <a:spcBef>
                <a:spcPct val="0"/>
              </a:spcBef>
              <a:buNone/>
            </a:pPr>
            <a:r>
              <a:rPr lang="en-US" altLang="en-US" b="1" kern="1200" dirty="0">
                <a:solidFill>
                  <a:srgbClr val="000000"/>
                </a:solidFill>
                <a:latin typeface="Courier New" panose="02070309020205020404" pitchFamily="49" charset="0"/>
              </a:rPr>
              <a:t>public:</a:t>
            </a:r>
          </a:p>
          <a:p>
            <a:pPr marL="0" lvl="0" indent="0" eaLnBrk="1" hangingPunct="1">
              <a:spcBef>
                <a:spcPct val="0"/>
              </a:spcBef>
              <a:buNone/>
            </a:pPr>
            <a:r>
              <a:rPr lang="en-US" altLang="en-US" b="1" kern="1200" dirty="0">
                <a:solidFill>
                  <a:srgbClr val="000000"/>
                </a:solidFill>
                <a:latin typeface="Courier New" panose="02070309020205020404" pitchFamily="49" charset="0"/>
              </a:rPr>
              <a:t>   void clear();</a:t>
            </a:r>
          </a:p>
          <a:p>
            <a:pPr marL="0" lvl="0" indent="0" eaLnBrk="1" hangingPunct="1">
              <a:spcBef>
                <a:spcPct val="0"/>
              </a:spcBef>
              <a:buNone/>
            </a:pPr>
            <a:r>
              <a:rPr lang="en-US" altLang="en-US" b="1" kern="1200" dirty="0">
                <a:solidFill>
                  <a:srgbClr val="000000"/>
                </a:solidFill>
                <a:latin typeface="Courier New" panose="02070309020205020404" pitchFamily="49" charset="0"/>
              </a:rPr>
              <a:t>   void </a:t>
            </a:r>
            <a:r>
              <a:rPr lang="en-US" altLang="en-US" b="1" kern="1200" dirty="0" err="1">
                <a:solidFill>
                  <a:srgbClr val="000000"/>
                </a:solidFill>
                <a:latin typeface="Courier New" panose="02070309020205020404" pitchFamily="49" charset="0"/>
              </a:rPr>
              <a:t>add_item</a:t>
            </a:r>
            <a:r>
              <a:rPr lang="en-US" altLang="en-US" b="1" kern="1200" dirty="0">
                <a:solidFill>
                  <a:srgbClr val="000000"/>
                </a:solidFill>
                <a:latin typeface="Courier New" panose="02070309020205020404" pitchFamily="49" charset="0"/>
              </a:rPr>
              <a:t>(double price);</a:t>
            </a:r>
          </a:p>
          <a:p>
            <a:pPr marL="0" lvl="0" indent="0" eaLnBrk="1" hangingPunct="1">
              <a:spcBef>
                <a:spcPct val="0"/>
              </a:spcBef>
              <a:buNone/>
            </a:pPr>
            <a:r>
              <a:rPr lang="en-US" altLang="en-US" b="1" kern="1200" dirty="0">
                <a:solidFill>
                  <a:srgbClr val="000000"/>
                </a:solidFill>
                <a:latin typeface="Courier New" panose="02070309020205020404" pitchFamily="49" charset="0"/>
              </a:rPr>
              <a:t>   double </a:t>
            </a:r>
            <a:r>
              <a:rPr lang="en-US" altLang="en-US" b="1" kern="1200" dirty="0" err="1">
                <a:solidFill>
                  <a:srgbClr val="000000"/>
                </a:solidFill>
                <a:latin typeface="Courier New" panose="02070309020205020404" pitchFamily="49" charset="0"/>
              </a:rPr>
              <a:t>get_total</a:t>
            </a:r>
            <a:r>
              <a:rPr lang="en-US" altLang="en-US" b="1" kern="1200" dirty="0">
                <a:solidFill>
                  <a:srgbClr val="000000"/>
                </a:solidFill>
                <a:latin typeface="Courier New" panose="02070309020205020404" pitchFamily="49" charset="0"/>
              </a:rPr>
              <a:t>() </a:t>
            </a:r>
            <a:r>
              <a:rPr lang="en-US" altLang="en-US" b="1" kern="1200" dirty="0" err="1">
                <a:solidFill>
                  <a:srgbClr val="000000"/>
                </a:solidFill>
                <a:latin typeface="Courier New" panose="02070309020205020404" pitchFamily="49" charset="0"/>
              </a:rPr>
              <a:t>const</a:t>
            </a:r>
            <a:r>
              <a:rPr lang="en-US" altLang="en-US" b="1" kern="1200" dirty="0">
                <a:solidFill>
                  <a:srgbClr val="000000"/>
                </a:solidFill>
                <a:latin typeface="Courier New" panose="02070309020205020404" pitchFamily="49" charset="0"/>
              </a:rPr>
              <a:t>;</a:t>
            </a:r>
          </a:p>
          <a:p>
            <a:pPr marL="0" lvl="0" indent="0" eaLnBrk="1" hangingPunct="1">
              <a:spcBef>
                <a:spcPct val="0"/>
              </a:spcBef>
              <a:buNone/>
            </a:pPr>
            <a:r>
              <a:rPr lang="en-US" altLang="en-US" b="1" kern="1200" dirty="0">
                <a:solidFill>
                  <a:srgbClr val="000000"/>
                </a:solidFill>
                <a:latin typeface="Courier New" panose="02070309020205020404" pitchFamily="49" charset="0"/>
              </a:rPr>
              <a:t>   </a:t>
            </a:r>
            <a:r>
              <a:rPr lang="en-US" altLang="en-US" b="1" kern="1200" dirty="0" err="1">
                <a:solidFill>
                  <a:srgbClr val="000000"/>
                </a:solidFill>
                <a:latin typeface="Courier New" panose="02070309020205020404" pitchFamily="49" charset="0"/>
              </a:rPr>
              <a:t>int</a:t>
            </a:r>
            <a:r>
              <a:rPr lang="en-US" altLang="en-US" b="1" kern="1200" dirty="0">
                <a:solidFill>
                  <a:srgbClr val="000000"/>
                </a:solidFill>
                <a:latin typeface="Courier New" panose="02070309020205020404" pitchFamily="49" charset="0"/>
              </a:rPr>
              <a:t> </a:t>
            </a:r>
            <a:r>
              <a:rPr lang="en-US" altLang="en-US" b="1" kern="1200" dirty="0" err="1">
                <a:solidFill>
                  <a:srgbClr val="000000"/>
                </a:solidFill>
                <a:latin typeface="Courier New" panose="02070309020205020404" pitchFamily="49" charset="0"/>
              </a:rPr>
              <a:t>get_count</a:t>
            </a:r>
            <a:r>
              <a:rPr lang="en-US" altLang="en-US" b="1" kern="1200" dirty="0">
                <a:solidFill>
                  <a:srgbClr val="000000"/>
                </a:solidFill>
                <a:latin typeface="Courier New" panose="02070309020205020404" pitchFamily="49" charset="0"/>
              </a:rPr>
              <a:t>() </a:t>
            </a:r>
            <a:r>
              <a:rPr lang="en-US" altLang="en-US" b="1" kern="1200" dirty="0" err="1">
                <a:solidFill>
                  <a:srgbClr val="000000"/>
                </a:solidFill>
                <a:latin typeface="Courier New" panose="02070309020205020404" pitchFamily="49" charset="0"/>
              </a:rPr>
              <a:t>const</a:t>
            </a:r>
            <a:r>
              <a:rPr lang="en-US" altLang="en-US" b="1" kern="1200" dirty="0">
                <a:solidFill>
                  <a:srgbClr val="000000"/>
                </a:solidFill>
                <a:latin typeface="Courier New" panose="02070309020205020404" pitchFamily="49" charset="0"/>
              </a:rPr>
              <a:t>;</a:t>
            </a:r>
          </a:p>
          <a:p>
            <a:pPr marL="0" lvl="0" indent="0" eaLnBrk="1" hangingPunct="1">
              <a:spcBef>
                <a:spcPct val="0"/>
              </a:spcBef>
              <a:buNone/>
            </a:pPr>
            <a:r>
              <a:rPr lang="en-US" altLang="en-US" b="1" kern="1200" dirty="0">
                <a:solidFill>
                  <a:srgbClr val="000000"/>
                </a:solidFill>
                <a:latin typeface="Courier New" panose="02070309020205020404" pitchFamily="49" charset="0"/>
              </a:rPr>
              <a:t>private:</a:t>
            </a:r>
          </a:p>
          <a:p>
            <a:pPr marL="0" lvl="0" indent="0" eaLnBrk="1" hangingPunct="1">
              <a:spcBef>
                <a:spcPct val="0"/>
              </a:spcBef>
              <a:buNone/>
            </a:pPr>
            <a:r>
              <a:rPr lang="en-US" altLang="en-US" b="1" kern="1200" dirty="0">
                <a:solidFill>
                  <a:srgbClr val="000000"/>
                </a:solidFill>
                <a:latin typeface="Courier New" panose="02070309020205020404" pitchFamily="49" charset="0"/>
              </a:rPr>
              <a:t>   </a:t>
            </a:r>
            <a:r>
              <a:rPr lang="en-US" altLang="en-US" b="1" kern="1200" dirty="0" err="1">
                <a:solidFill>
                  <a:srgbClr val="000000"/>
                </a:solidFill>
                <a:latin typeface="Courier New" panose="02070309020205020404" pitchFamily="49" charset="0"/>
              </a:rPr>
              <a:t>int</a:t>
            </a:r>
            <a:r>
              <a:rPr lang="en-US" altLang="en-US" b="1" kern="1200" dirty="0">
                <a:solidFill>
                  <a:srgbClr val="000000"/>
                </a:solidFill>
                <a:latin typeface="Courier New" panose="02070309020205020404" pitchFamily="49" charset="0"/>
              </a:rPr>
              <a:t> </a:t>
            </a:r>
            <a:r>
              <a:rPr lang="en-US" altLang="en-US" b="1" kern="1200" dirty="0" err="1">
                <a:solidFill>
                  <a:srgbClr val="000000"/>
                </a:solidFill>
                <a:latin typeface="Courier New" panose="02070309020205020404" pitchFamily="49" charset="0"/>
              </a:rPr>
              <a:t>item_count</a:t>
            </a:r>
            <a:r>
              <a:rPr lang="en-US" altLang="en-US" b="1" kern="1200" dirty="0">
                <a:solidFill>
                  <a:srgbClr val="000000"/>
                </a:solidFill>
                <a:latin typeface="Courier New" panose="02070309020205020404" pitchFamily="49" charset="0"/>
              </a:rPr>
              <a:t>;</a:t>
            </a:r>
          </a:p>
          <a:p>
            <a:pPr marL="0" lvl="0" indent="0" eaLnBrk="1" hangingPunct="1">
              <a:spcBef>
                <a:spcPct val="0"/>
              </a:spcBef>
              <a:buNone/>
            </a:pPr>
            <a:r>
              <a:rPr lang="en-US" altLang="en-US" b="1" kern="1200" dirty="0">
                <a:solidFill>
                  <a:srgbClr val="000000"/>
                </a:solidFill>
                <a:latin typeface="Courier New" panose="02070309020205020404" pitchFamily="49" charset="0"/>
              </a:rPr>
              <a:t>   double </a:t>
            </a:r>
            <a:r>
              <a:rPr lang="en-US" altLang="en-US" b="1" kern="1200" dirty="0" err="1">
                <a:solidFill>
                  <a:srgbClr val="000000"/>
                </a:solidFill>
                <a:latin typeface="Courier New" panose="02070309020205020404" pitchFamily="49" charset="0"/>
              </a:rPr>
              <a:t>total_price</a:t>
            </a:r>
            <a:r>
              <a:rPr lang="en-US" altLang="en-US" b="1" kern="1200" dirty="0">
                <a:solidFill>
                  <a:srgbClr val="000000"/>
                </a:solidFill>
                <a:latin typeface="Courier New" panose="02070309020205020404" pitchFamily="49" charset="0"/>
              </a:rPr>
              <a:t>;</a:t>
            </a:r>
          </a:p>
          <a:p>
            <a:pPr marL="0" lvl="0" indent="0" eaLnBrk="1" hangingPunct="1">
              <a:spcBef>
                <a:spcPct val="0"/>
              </a:spcBef>
              <a:buNone/>
            </a:pPr>
            <a:r>
              <a:rPr lang="en-US" altLang="en-US" b="1" kern="1200" dirty="0">
                <a:solidFill>
                  <a:srgbClr val="000000"/>
                </a:solidFill>
                <a:latin typeface="Courier New" panose="02070309020205020404" pitchFamily="49" charset="0"/>
              </a:rPr>
              <a:t>};</a:t>
            </a:r>
          </a:p>
          <a:p>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368470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9318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p:txBody>
      </p:sp>
      <p:sp>
        <p:nvSpPr>
          <p:cNvPr id="93188" name="Rectangle 3"/>
          <p:cNvSpPr>
            <a:spLocks noGrp="1" noChangeArrowheads="1"/>
          </p:cNvSpPr>
          <p:nvPr>
            <p:ph type="title"/>
          </p:nvPr>
        </p:nvSpPr>
        <p:spPr>
          <a:xfrm>
            <a:off x="0" y="152400"/>
            <a:ext cx="9144000" cy="533400"/>
          </a:xfrm>
        </p:spPr>
        <p:txBody>
          <a:bodyPr/>
          <a:lstStyle/>
          <a:p>
            <a:pPr eaLnBrk="1" hangingPunct="1"/>
            <a:r>
              <a:rPr lang="en-US" altLang="en-US" dirty="0"/>
              <a:t>Example of Two </a:t>
            </a:r>
            <a:r>
              <a:rPr lang="en-US" altLang="en-US" dirty="0" err="1"/>
              <a:t>CashRegister</a:t>
            </a:r>
            <a:r>
              <a:rPr lang="en-US" altLang="en-US" dirty="0"/>
              <a:t> Objects with Data Members</a:t>
            </a:r>
          </a:p>
        </p:txBody>
      </p:sp>
      <p:pic>
        <p:nvPicPr>
          <p:cNvPr id="93189" name="Picture 6" descr="Diagram showing 2 CashRegisters, register 1 and register2, as boxes. Each box has 2 internal data boxes, one called item_count, the other total_price.  Each register has different numeric values in the data boxes."/>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914400" y="1066800"/>
            <a:ext cx="771366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9421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p:txBody>
      </p:sp>
      <p:sp>
        <p:nvSpPr>
          <p:cNvPr id="94212" name="Rectangle 3"/>
          <p:cNvSpPr>
            <a:spLocks noGrp="1" noChangeArrowheads="1"/>
          </p:cNvSpPr>
          <p:nvPr>
            <p:ph type="title"/>
          </p:nvPr>
        </p:nvSpPr>
        <p:spPr>
          <a:xfrm>
            <a:off x="0" y="152400"/>
            <a:ext cx="9144000" cy="533400"/>
          </a:xfrm>
        </p:spPr>
        <p:txBody>
          <a:bodyPr/>
          <a:lstStyle/>
          <a:p>
            <a:pPr eaLnBrk="1" hangingPunct="1"/>
            <a:r>
              <a:rPr lang="en-US" altLang="en-US" dirty="0"/>
              <a:t>Encapsulation Motivation</a:t>
            </a:r>
          </a:p>
        </p:txBody>
      </p:sp>
      <p:sp>
        <p:nvSpPr>
          <p:cNvPr id="94213" name="Rectangle 4"/>
          <p:cNvSpPr>
            <a:spLocks noChangeArrowheads="1"/>
          </p:cNvSpPr>
          <p:nvPr/>
        </p:nvSpPr>
        <p:spPr bwMode="auto">
          <a:xfrm>
            <a:off x="473074" y="798863"/>
            <a:ext cx="8126413" cy="643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i="0" dirty="0">
                <a:latin typeface="Arial" panose="020B0604020202020204" pitchFamily="34" charset="0"/>
              </a:rPr>
              <a:t>Because the data members are private, this won’t compile:</a:t>
            </a:r>
          </a:p>
          <a:p>
            <a:pPr lvl="1" eaLnBrk="1" hangingPunct="1"/>
            <a:r>
              <a:rPr lang="en-US" altLang="en-US" sz="2400" b="1" i="0" dirty="0" err="1"/>
              <a:t>int</a:t>
            </a:r>
            <a:r>
              <a:rPr lang="en-US" altLang="en-US" sz="2400" b="1" i="0" dirty="0"/>
              <a:t> main()</a:t>
            </a:r>
          </a:p>
          <a:p>
            <a:pPr lvl="1" eaLnBrk="1" hangingPunct="1"/>
            <a:r>
              <a:rPr lang="en-US" altLang="en-US" sz="2400" b="1" i="0" dirty="0"/>
              <a:t>{</a:t>
            </a:r>
          </a:p>
          <a:p>
            <a:pPr lvl="1" eaLnBrk="1" hangingPunct="1"/>
            <a:r>
              <a:rPr lang="en-US" altLang="en-US" sz="2400" b="1" i="0" dirty="0"/>
              <a:t>   ...</a:t>
            </a:r>
          </a:p>
          <a:p>
            <a:pPr lvl="1" eaLnBrk="1" hangingPunct="1"/>
            <a:r>
              <a:rPr lang="en-US" altLang="en-US" sz="2400" b="1" i="0" dirty="0"/>
              <a:t>   </a:t>
            </a:r>
            <a:r>
              <a:rPr lang="en-US" altLang="en-US" sz="2400" b="1" i="0" dirty="0" err="1"/>
              <a:t>cout</a:t>
            </a:r>
            <a:r>
              <a:rPr lang="en-US" altLang="en-US" sz="2400" b="1" i="0" dirty="0"/>
              <a:t> &lt;&lt; register1</a:t>
            </a:r>
            <a:r>
              <a:rPr lang="en-US" altLang="en-US" sz="2400" b="1" i="0" dirty="0">
                <a:solidFill>
                  <a:srgbClr val="FF0000"/>
                </a:solidFill>
              </a:rPr>
              <a:t>.item_count</a:t>
            </a:r>
            <a:r>
              <a:rPr lang="en-US" altLang="en-US" sz="2400" b="1" i="0" dirty="0"/>
              <a:t>;</a:t>
            </a:r>
          </a:p>
          <a:p>
            <a:pPr lvl="1" eaLnBrk="1" hangingPunct="1"/>
            <a:r>
              <a:rPr lang="en-US" altLang="en-US" sz="2400" b="1" i="0" dirty="0"/>
              <a:t>        </a:t>
            </a:r>
            <a:r>
              <a:rPr lang="en-US" altLang="en-US" sz="2400" b="1" i="0" dirty="0">
                <a:solidFill>
                  <a:srgbClr val="FF0000"/>
                </a:solidFill>
              </a:rPr>
              <a:t>// Error—use </a:t>
            </a:r>
            <a:r>
              <a:rPr lang="en-US" altLang="en-US" sz="2400" b="1" i="0" dirty="0" err="1">
                <a:solidFill>
                  <a:srgbClr val="FF0000"/>
                </a:solidFill>
              </a:rPr>
              <a:t>get_count</a:t>
            </a:r>
            <a:r>
              <a:rPr lang="en-US" altLang="en-US" sz="2400" b="1" i="0" dirty="0">
                <a:solidFill>
                  <a:srgbClr val="FF0000"/>
                </a:solidFill>
              </a:rPr>
              <a:t>() instead</a:t>
            </a:r>
          </a:p>
          <a:p>
            <a:pPr lvl="1" eaLnBrk="1" hangingPunct="1"/>
            <a:r>
              <a:rPr lang="en-US" altLang="en-US" sz="2400" b="1" i="0" dirty="0"/>
              <a:t>}</a:t>
            </a:r>
          </a:p>
          <a:p>
            <a:pPr eaLnBrk="1" hangingPunct="1">
              <a:spcBef>
                <a:spcPct val="50000"/>
              </a:spcBef>
            </a:pPr>
            <a:r>
              <a:rPr lang="en-US" altLang="en-US" sz="2400" i="0" dirty="0">
                <a:latin typeface="Arial" panose="020B0604020202020204" pitchFamily="34" charset="0"/>
              </a:rPr>
              <a:t>The encapsulation mechanism guarantees:</a:t>
            </a:r>
          </a:p>
          <a:p>
            <a:pPr eaLnBrk="1" hangingPunct="1">
              <a:spcBef>
                <a:spcPct val="50000"/>
              </a:spcBef>
            </a:pPr>
            <a:r>
              <a:rPr lang="en-US" altLang="en-US" i="0" dirty="0">
                <a:latin typeface="Arial" panose="020B0604020202020204" pitchFamily="34" charset="0"/>
              </a:rPr>
              <a:t>1. We can write the </a:t>
            </a:r>
            <a:r>
              <a:rPr lang="en-US" altLang="en-US" i="0" dirty="0" err="1">
                <a:latin typeface="Arial" panose="020B0604020202020204" pitchFamily="34" charset="0"/>
              </a:rPr>
              <a:t>mutator</a:t>
            </a:r>
            <a:r>
              <a:rPr lang="en-US" altLang="en-US" i="0" dirty="0">
                <a:latin typeface="Arial" panose="020B0604020202020204" pitchFamily="34" charset="0"/>
              </a:rPr>
              <a:t> for </a:t>
            </a:r>
            <a:r>
              <a:rPr lang="en-US" altLang="en-US" b="1" i="0" dirty="0" err="1"/>
              <a:t>item_count</a:t>
            </a:r>
            <a:r>
              <a:rPr lang="en-US" altLang="en-US" dirty="0">
                <a:latin typeface="Arial" panose="020B0604020202020204" pitchFamily="34" charset="0"/>
              </a:rPr>
              <a:t> </a:t>
            </a:r>
            <a:r>
              <a:rPr lang="en-US" altLang="en-US" i="0" dirty="0">
                <a:latin typeface="Arial" panose="020B0604020202020204" pitchFamily="34" charset="0"/>
              </a:rPr>
              <a:t>so that </a:t>
            </a:r>
            <a:r>
              <a:rPr lang="en-US" altLang="en-US" b="1" i="0" dirty="0" err="1"/>
              <a:t>item_count</a:t>
            </a:r>
            <a:r>
              <a:rPr lang="en-US" altLang="en-US" i="0" dirty="0">
                <a:latin typeface="Arial" panose="020B0604020202020204" pitchFamily="34" charset="0"/>
              </a:rPr>
              <a:t> cannot be set to a negative value.</a:t>
            </a:r>
          </a:p>
          <a:p>
            <a:pPr eaLnBrk="1" hangingPunct="1">
              <a:spcBef>
                <a:spcPct val="50000"/>
              </a:spcBef>
            </a:pPr>
            <a:r>
              <a:rPr lang="en-US" altLang="en-US" i="0" dirty="0">
                <a:latin typeface="Arial" panose="020B0604020202020204" pitchFamily="34" charset="0"/>
              </a:rPr>
              <a:t>	If </a:t>
            </a:r>
            <a:r>
              <a:rPr lang="en-US" altLang="en-US" b="1" i="0" dirty="0" err="1"/>
              <a:t>item_count</a:t>
            </a:r>
            <a:r>
              <a:rPr lang="en-US" altLang="en-US" dirty="0">
                <a:latin typeface="Arial" panose="020B0604020202020204" pitchFamily="34" charset="0"/>
              </a:rPr>
              <a:t> </a:t>
            </a:r>
            <a:r>
              <a:rPr lang="en-US" altLang="en-US" i="0" dirty="0">
                <a:latin typeface="Arial" panose="020B0604020202020204" pitchFamily="34" charset="0"/>
              </a:rPr>
              <a:t>were pubic, it could be directly set to a negative value by some misguided (or worse, devious) programmer.</a:t>
            </a:r>
          </a:p>
          <a:p>
            <a:pPr eaLnBrk="1" hangingPunct="1">
              <a:spcBef>
                <a:spcPct val="50000"/>
              </a:spcBef>
            </a:pPr>
            <a:r>
              <a:rPr lang="en-US" altLang="en-US" i="0" dirty="0">
                <a:latin typeface="Arial" panose="020B0604020202020204" pitchFamily="34" charset="0"/>
              </a:rPr>
              <a:t>2. If we need to change or improve implementation details later, these should not affect users of the public class interface.</a:t>
            </a:r>
          </a:p>
          <a:p>
            <a:pPr eaLnBrk="1" hangingPunct="1"/>
            <a:endParaRPr lang="en-US" altLang="en-US" sz="2400" b="1" i="0" dirty="0"/>
          </a:p>
          <a:p>
            <a:pPr eaLnBrk="1" hangingPunct="1"/>
            <a:endParaRPr lang="en-US" altLang="en-US" sz="2400" b="1" i="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5</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u="sng" dirty="0">
                <a:solidFill>
                  <a:srgbClr val="FF0000"/>
                </a:solidFill>
              </a:rPr>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928621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a:t>
            </a:r>
          </a:p>
        </p:txBody>
      </p:sp>
      <p:sp>
        <p:nvSpPr>
          <p:cNvPr id="3" name="Content Placeholder 2"/>
          <p:cNvSpPr>
            <a:spLocks noGrp="1"/>
          </p:cNvSpPr>
          <p:nvPr>
            <p:ph idx="1"/>
          </p:nvPr>
        </p:nvSpPr>
        <p:spPr/>
        <p:txBody>
          <a:bodyPr/>
          <a:lstStyle/>
          <a:p>
            <a:pPr marL="457200" indent="-457200">
              <a:buFont typeface="+mj-lt"/>
              <a:buAutoNum type="arabicPeriod"/>
            </a:pPr>
            <a:r>
              <a:rPr lang="en-US" u="sng" dirty="0">
                <a:solidFill>
                  <a:srgbClr val="FF0000"/>
                </a:solidFill>
              </a:rPr>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784582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445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04452" name="Rectangle 3"/>
          <p:cNvSpPr>
            <a:spLocks noGrp="1" noChangeArrowheads="1"/>
          </p:cNvSpPr>
          <p:nvPr>
            <p:ph type="title"/>
          </p:nvPr>
        </p:nvSpPr>
        <p:spPr>
          <a:xfrm>
            <a:off x="0" y="152400"/>
            <a:ext cx="9144000" cy="533400"/>
          </a:xfrm>
        </p:spPr>
        <p:txBody>
          <a:bodyPr/>
          <a:lstStyle/>
          <a:p>
            <a:pPr eaLnBrk="1" hangingPunct="1"/>
            <a:r>
              <a:rPr lang="en-US" altLang="en-US"/>
              <a:t>Implementing the Member Functions </a:t>
            </a:r>
          </a:p>
        </p:txBody>
      </p:sp>
      <p:sp>
        <p:nvSpPr>
          <p:cNvPr id="1086468"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Now we have what the interface does,</a:t>
            </a:r>
          </a:p>
          <a:p>
            <a:pPr algn="ctr" eaLnBrk="1" hangingPunct="1">
              <a:spcBef>
                <a:spcPct val="20000"/>
              </a:spcBef>
            </a:pPr>
            <a:r>
              <a:rPr lang="en-US" altLang="en-US" sz="2400" i="0" dirty="0">
                <a:latin typeface="Arial" panose="020B0604020202020204" pitchFamily="34" charset="0"/>
              </a:rPr>
              <a:t>and what the data members are,</a:t>
            </a:r>
          </a:p>
          <a:p>
            <a:pPr algn="ctr" eaLnBrk="1" hangingPunct="1">
              <a:spcBef>
                <a:spcPct val="20000"/>
              </a:spcBef>
            </a:pPr>
            <a:r>
              <a:rPr lang="en-US" altLang="en-US" sz="2400" i="0" dirty="0">
                <a:latin typeface="Arial" panose="020B0604020202020204" pitchFamily="34" charset="0"/>
              </a:rPr>
              <a:t> what is the next step?</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Implementing the member functions.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6500" name="Rectangle 3"/>
          <p:cNvSpPr>
            <a:spLocks noGrp="1" noChangeArrowheads="1"/>
          </p:cNvSpPr>
          <p:nvPr>
            <p:ph type="title"/>
          </p:nvPr>
        </p:nvSpPr>
        <p:spPr>
          <a:xfrm>
            <a:off x="0" y="152400"/>
            <a:ext cx="9144000" cy="533400"/>
          </a:xfrm>
        </p:spPr>
        <p:txBody>
          <a:bodyPr/>
          <a:lstStyle/>
          <a:p>
            <a:pPr eaLnBrk="1" hangingPunct="1"/>
            <a:r>
              <a:rPr lang="en-US" altLang="en-US" dirty="0"/>
              <a:t>NOT a Member Function </a:t>
            </a:r>
          </a:p>
        </p:txBody>
      </p:sp>
      <p:sp>
        <p:nvSpPr>
          <p:cNvPr id="1112068" name="Rectangle 4"/>
          <p:cNvSpPr>
            <a:spLocks noChangeArrowheads="1"/>
          </p:cNvSpPr>
          <p:nvPr/>
        </p:nvSpPr>
        <p:spPr bwMode="auto">
          <a:xfrm>
            <a:off x="168275" y="1112838"/>
            <a:ext cx="8755063" cy="509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1" i="0" dirty="0"/>
              <a:t>void </a:t>
            </a:r>
            <a:r>
              <a:rPr lang="en-US" altLang="en-US" sz="2400" b="1" i="0" dirty="0" err="1"/>
              <a:t>add_item</a:t>
            </a:r>
            <a:r>
              <a:rPr lang="en-US" altLang="en-US" sz="2400" b="1" i="0" dirty="0"/>
              <a:t>(double price)</a:t>
            </a:r>
          </a:p>
          <a:p>
            <a:pPr eaLnBrk="1" hangingPunct="1"/>
            <a:r>
              <a:rPr lang="en-US" altLang="en-US" sz="2400" b="1" i="0" dirty="0"/>
              <a:t>{</a:t>
            </a:r>
          </a:p>
          <a:p>
            <a:pPr eaLnBrk="1" hangingPunct="1"/>
            <a:r>
              <a:rPr lang="en-US" altLang="en-US" sz="2400" b="1" i="0" dirty="0"/>
              <a:t>   </a:t>
            </a:r>
            <a:r>
              <a:rPr lang="en-US" altLang="en-US" sz="2400" b="1" i="0" dirty="0" err="1"/>
              <a:t>item_count</a:t>
            </a:r>
            <a:r>
              <a:rPr lang="en-US" altLang="en-US" sz="2400" b="1" i="0" dirty="0"/>
              <a:t>++;</a:t>
            </a:r>
          </a:p>
          <a:p>
            <a:pPr eaLnBrk="1" hangingPunct="1"/>
            <a:r>
              <a:rPr lang="en-US" altLang="en-US" sz="2400" b="1" i="0" dirty="0"/>
              <a:t>   </a:t>
            </a:r>
            <a:r>
              <a:rPr lang="en-US" altLang="en-US" sz="2400" b="1" i="0" dirty="0" err="1"/>
              <a:t>total_price</a:t>
            </a:r>
            <a:r>
              <a:rPr lang="en-US" altLang="en-US" sz="2400" b="1" i="0" dirty="0"/>
              <a:t> = </a:t>
            </a:r>
            <a:r>
              <a:rPr lang="en-US" altLang="en-US" sz="2400" b="1" i="0" dirty="0" err="1"/>
              <a:t>total_price</a:t>
            </a:r>
            <a:r>
              <a:rPr lang="en-US" altLang="en-US" sz="2400" b="1" i="0" dirty="0"/>
              <a:t> + price;</a:t>
            </a:r>
          </a:p>
          <a:p>
            <a:pPr eaLnBrk="1" hangingPunct="1"/>
            <a:r>
              <a:rPr lang="en-US" altLang="en-US" sz="2400" b="1" i="0" dirty="0"/>
              <a:t>}</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Unfortunately this is NOT the </a:t>
            </a:r>
            <a:r>
              <a:rPr lang="en-US" altLang="en-US" sz="2400" b="1" i="0" dirty="0" err="1"/>
              <a:t>add_item</a:t>
            </a:r>
            <a:r>
              <a:rPr lang="en-US" altLang="en-US" sz="2400" b="1" i="0" dirty="0">
                <a:latin typeface="Arial" panose="020B0604020202020204" pitchFamily="34" charset="0"/>
              </a:rPr>
              <a:t> </a:t>
            </a:r>
            <a:r>
              <a:rPr lang="en-US" altLang="en-US" sz="2400" i="0" dirty="0">
                <a:latin typeface="Arial" panose="020B0604020202020204" pitchFamily="34" charset="0"/>
              </a:rPr>
              <a:t>member function:</a:t>
            </a:r>
          </a:p>
          <a:p>
            <a:pPr algn="ctr" eaLnBrk="1" hangingPunct="1">
              <a:spcBef>
                <a:spcPct val="20000"/>
              </a:spcBef>
            </a:pPr>
            <a:r>
              <a:rPr lang="en-US" altLang="en-US" sz="2400" i="0" dirty="0">
                <a:latin typeface="Arial" panose="020B0604020202020204" pitchFamily="34" charset="0"/>
              </a:rPr>
              <a:t>It is a separate function, just like you used to write.</a:t>
            </a:r>
            <a:br>
              <a:rPr lang="en-US" altLang="en-US" sz="2400" i="0" dirty="0">
                <a:latin typeface="Arial" panose="020B0604020202020204" pitchFamily="34" charset="0"/>
              </a:rPr>
            </a:b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It has no connection with the </a:t>
            </a:r>
            <a:r>
              <a:rPr lang="en-US" altLang="en-US" sz="2400" b="1" i="0" dirty="0" err="1"/>
              <a:t>CashRegister</a:t>
            </a:r>
            <a:r>
              <a:rPr lang="en-US" altLang="en-US" sz="2400" i="0" dirty="0">
                <a:latin typeface="Arial" panose="020B0604020202020204" pitchFamily="34" charset="0"/>
              </a:rPr>
              <a:t> class unless we prefix the function name in the header with </a:t>
            </a:r>
            <a:r>
              <a:rPr lang="en-US" altLang="en-US" sz="2400" i="0" dirty="0" err="1">
                <a:solidFill>
                  <a:srgbClr val="FF0000"/>
                </a:solidFill>
                <a:cs typeface="Courier New" panose="02070309020205020404" pitchFamily="49" charset="0"/>
              </a:rPr>
              <a:t>CashRegister</a:t>
            </a:r>
            <a:r>
              <a:rPr lang="en-US" altLang="en-US" sz="2400" i="0" dirty="0">
                <a:solidFill>
                  <a:srgbClr val="FF0000"/>
                </a:solidFill>
                <a:cs typeface="Courier New" panose="02070309020205020404" pitchFamily="49"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5476" name="Rectangle 3"/>
          <p:cNvSpPr>
            <a:spLocks noGrp="1" noChangeArrowheads="1"/>
          </p:cNvSpPr>
          <p:nvPr>
            <p:ph type="title"/>
          </p:nvPr>
        </p:nvSpPr>
        <p:spPr>
          <a:xfrm>
            <a:off x="0" y="152400"/>
            <a:ext cx="9144000" cy="533400"/>
          </a:xfrm>
        </p:spPr>
        <p:txBody>
          <a:bodyPr/>
          <a:lstStyle/>
          <a:p>
            <a:pPr eaLnBrk="1" hangingPunct="1"/>
            <a:r>
              <a:rPr lang="en-US" altLang="en-US" dirty="0"/>
              <a:t>Member Functions </a:t>
            </a:r>
          </a:p>
        </p:txBody>
      </p:sp>
      <p:sp>
        <p:nvSpPr>
          <p:cNvPr id="3" name="Content Placeholder 2"/>
          <p:cNvSpPr>
            <a:spLocks noGrp="1"/>
          </p:cNvSpPr>
          <p:nvPr>
            <p:ph idx="1"/>
          </p:nvPr>
        </p:nvSpPr>
        <p:spPr>
          <a:xfrm>
            <a:off x="534389" y="1046856"/>
            <a:ext cx="7748649" cy="5191648"/>
          </a:xfrm>
        </p:spPr>
        <p:txBody>
          <a:bodyPr/>
          <a:lstStyle/>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void </a:t>
            </a:r>
            <a:r>
              <a:rPr lang="en-US" altLang="en-US" b="1" kern="1200" dirty="0" err="1">
                <a:solidFill>
                  <a:srgbClr val="000000"/>
                </a:solidFill>
                <a:latin typeface="Courier New" panose="02070309020205020404" pitchFamily="49" charset="0"/>
                <a:cs typeface="+mn-cs"/>
              </a:rPr>
              <a:t>CashRegister</a:t>
            </a:r>
            <a:r>
              <a:rPr lang="en-US" altLang="en-US" b="1" kern="1200" dirty="0">
                <a:solidFill>
                  <a:srgbClr val="000000"/>
                </a:solidFill>
                <a:latin typeface="Courier New" panose="02070309020205020404" pitchFamily="49" charset="0"/>
                <a:cs typeface="+mn-cs"/>
              </a:rPr>
              <a:t>::</a:t>
            </a:r>
            <a:r>
              <a:rPr lang="en-US" altLang="en-US" b="1" kern="1200" dirty="0" err="1">
                <a:solidFill>
                  <a:srgbClr val="000000"/>
                </a:solidFill>
                <a:latin typeface="Courier New" panose="02070309020205020404" pitchFamily="49" charset="0"/>
                <a:cs typeface="+mn-cs"/>
              </a:rPr>
              <a:t>add_item</a:t>
            </a:r>
            <a:r>
              <a:rPr lang="en-US" altLang="en-US" b="1" kern="1200" dirty="0">
                <a:solidFill>
                  <a:srgbClr val="000000"/>
                </a:solidFill>
                <a:latin typeface="Courier New" panose="02070309020205020404" pitchFamily="49" charset="0"/>
                <a:cs typeface="+mn-cs"/>
              </a:rPr>
              <a:t>(double price)</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item_count</a:t>
            </a: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total_price</a:t>
            </a:r>
            <a:r>
              <a:rPr lang="en-US" altLang="en-US" b="1" kern="1200" dirty="0">
                <a:solidFill>
                  <a:srgbClr val="000000"/>
                </a:solidFill>
                <a:latin typeface="Courier New" panose="02070309020205020404" pitchFamily="49" charset="0"/>
                <a:cs typeface="+mn-cs"/>
              </a:rPr>
              <a:t> = </a:t>
            </a:r>
            <a:r>
              <a:rPr lang="en-US" altLang="en-US" b="1" kern="1200" dirty="0" err="1">
                <a:solidFill>
                  <a:srgbClr val="000000"/>
                </a:solidFill>
                <a:latin typeface="Courier New" panose="02070309020205020404" pitchFamily="49" charset="0"/>
                <a:cs typeface="+mn-cs"/>
              </a:rPr>
              <a:t>total_price</a:t>
            </a:r>
            <a:r>
              <a:rPr lang="en-US" altLang="en-US" b="1" kern="1200" dirty="0">
                <a:solidFill>
                  <a:srgbClr val="000000"/>
                </a:solidFill>
                <a:latin typeface="Courier New" panose="02070309020205020404" pitchFamily="49" charset="0"/>
                <a:cs typeface="+mn-cs"/>
              </a:rPr>
              <a:t> + price;</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endParaRPr lang="en-US" altLang="en-US" b="1" kern="1200" dirty="0">
              <a:solidFill>
                <a:srgbClr val="000000"/>
              </a:solidFill>
              <a:latin typeface="Courier New" panose="02070309020205020404" pitchFamily="49" charset="0"/>
              <a:cs typeface="+mn-cs"/>
            </a:endParaRPr>
          </a:p>
          <a:p>
            <a:pPr marL="0" lvl="0" indent="0" eaLnBrk="1" hangingPunct="1">
              <a:spcBef>
                <a:spcPct val="0"/>
              </a:spcBef>
              <a:buNone/>
            </a:pPr>
            <a:r>
              <a:rPr lang="en-US" altLang="en-US" b="1" kern="1200" dirty="0" err="1">
                <a:solidFill>
                  <a:srgbClr val="000000"/>
                </a:solidFill>
                <a:latin typeface="Courier New" panose="02070309020205020404" pitchFamily="49" charset="0"/>
                <a:cs typeface="+mn-cs"/>
              </a:rPr>
              <a:t>int</a:t>
            </a: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CashRegister</a:t>
            </a:r>
            <a:r>
              <a:rPr lang="en-US" altLang="en-US" b="1" kern="1200" dirty="0">
                <a:solidFill>
                  <a:srgbClr val="000000"/>
                </a:solidFill>
                <a:latin typeface="Courier New" panose="02070309020205020404" pitchFamily="49" charset="0"/>
                <a:cs typeface="+mn-cs"/>
              </a:rPr>
              <a:t>::</a:t>
            </a:r>
            <a:r>
              <a:rPr lang="en-US" altLang="en-US" b="1" kern="1200" dirty="0" err="1">
                <a:solidFill>
                  <a:srgbClr val="000000"/>
                </a:solidFill>
                <a:latin typeface="Courier New" panose="02070309020205020404" pitchFamily="49" charset="0"/>
                <a:cs typeface="+mn-cs"/>
              </a:rPr>
              <a:t>get_count</a:t>
            </a: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const</a:t>
            </a:r>
            <a:r>
              <a:rPr lang="en-US" altLang="en-US" b="1" kern="1200" dirty="0">
                <a:solidFill>
                  <a:srgbClr val="000000"/>
                </a:solidFill>
                <a:latin typeface="Courier New" panose="02070309020205020404" pitchFamily="49" charset="0"/>
                <a:cs typeface="+mn-cs"/>
              </a:rPr>
              <a:t> </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return </a:t>
            </a:r>
            <a:r>
              <a:rPr lang="en-US" altLang="en-US" b="1" kern="1200" dirty="0" err="1">
                <a:solidFill>
                  <a:srgbClr val="000000"/>
                </a:solidFill>
                <a:latin typeface="Courier New" panose="02070309020205020404" pitchFamily="49" charset="0"/>
                <a:cs typeface="+mn-cs"/>
              </a:rPr>
              <a:t>item_count</a:t>
            </a: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endParaRPr lang="en-US" altLang="en-US" b="1" kern="1200" dirty="0">
              <a:solidFill>
                <a:srgbClr val="000000"/>
              </a:solidFill>
              <a:latin typeface="Courier New" panose="02070309020205020404" pitchFamily="49" charset="0"/>
              <a:cs typeface="+mn-cs"/>
            </a:endParaRPr>
          </a:p>
          <a:p>
            <a:pPr marL="0" lvl="0" indent="0" eaLnBrk="1" hangingPunct="1">
              <a:spcBef>
                <a:spcPct val="0"/>
              </a:spcBef>
              <a:buNone/>
            </a:pPr>
            <a:r>
              <a:rPr lang="en-US" altLang="en-US" sz="2000" b="1" kern="1200" dirty="0">
                <a:solidFill>
                  <a:srgbClr val="000000"/>
                </a:solidFill>
                <a:latin typeface="Courier New" panose="02070309020205020404" pitchFamily="49" charset="0"/>
                <a:cs typeface="+mn-cs"/>
              </a:rPr>
              <a:t>/* NOTE that we </a:t>
            </a:r>
            <a:r>
              <a:rPr lang="en-US" altLang="en-US" sz="2000" b="1" i="1" kern="1200" dirty="0">
                <a:solidFill>
                  <a:srgbClr val="000000"/>
                </a:solidFill>
                <a:latin typeface="Courier New" panose="02070309020205020404" pitchFamily="49" charset="0"/>
                <a:cs typeface="+mn-cs"/>
              </a:rPr>
              <a:t>do NOT declare the </a:t>
            </a:r>
            <a:r>
              <a:rPr lang="en-US" altLang="en-US" sz="2000" b="1" i="1" kern="1200" dirty="0" err="1">
                <a:solidFill>
                  <a:srgbClr val="000000"/>
                </a:solidFill>
                <a:latin typeface="Courier New" panose="02070309020205020404" pitchFamily="49" charset="0"/>
                <a:cs typeface="+mn-cs"/>
              </a:rPr>
              <a:t>item_count</a:t>
            </a:r>
            <a:r>
              <a:rPr lang="en-US" altLang="en-US" sz="2000" b="1" i="1" kern="1200" dirty="0">
                <a:solidFill>
                  <a:srgbClr val="000000"/>
                </a:solidFill>
                <a:latin typeface="Courier New" panose="02070309020205020404" pitchFamily="49" charset="0"/>
                <a:cs typeface="+mn-cs"/>
              </a:rPr>
              <a:t> or </a:t>
            </a:r>
            <a:r>
              <a:rPr lang="en-US" altLang="en-US" sz="2000" b="1" i="1" kern="1200" dirty="0" err="1">
                <a:solidFill>
                  <a:srgbClr val="000000"/>
                </a:solidFill>
                <a:latin typeface="Courier New" panose="02070309020205020404" pitchFamily="49" charset="0"/>
                <a:cs typeface="+mn-cs"/>
              </a:rPr>
              <a:t>total_price</a:t>
            </a:r>
            <a:r>
              <a:rPr lang="en-US" altLang="en-US" sz="2000" b="1" i="1" kern="1200" dirty="0">
                <a:solidFill>
                  <a:srgbClr val="000000"/>
                </a:solidFill>
                <a:latin typeface="Courier New" panose="02070309020205020404" pitchFamily="49" charset="0"/>
                <a:cs typeface="+mn-cs"/>
              </a:rPr>
              <a:t> variables in the member functions </a:t>
            </a:r>
            <a:r>
              <a:rPr lang="en-US" altLang="en-US" sz="2000" b="1" kern="1200" dirty="0">
                <a:solidFill>
                  <a:srgbClr val="000000"/>
                </a:solidFill>
                <a:latin typeface="Courier New" panose="02070309020205020404" pitchFamily="49" charset="0"/>
                <a:cs typeface="+mn-cs"/>
              </a:rPr>
              <a:t>– they only get declared in the Class interface definition */</a:t>
            </a:r>
          </a:p>
          <a:p>
            <a:pPr marL="0" indent="0">
              <a:buNone/>
            </a:pP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1366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13668" name="Rectangle 3"/>
          <p:cNvSpPr>
            <a:spLocks noGrp="1" noChangeArrowheads="1"/>
          </p:cNvSpPr>
          <p:nvPr>
            <p:ph type="title"/>
          </p:nvPr>
        </p:nvSpPr>
        <p:spPr>
          <a:xfrm>
            <a:off x="0" y="152400"/>
            <a:ext cx="9144000" cy="533400"/>
          </a:xfrm>
        </p:spPr>
        <p:txBody>
          <a:bodyPr/>
          <a:lstStyle/>
          <a:p>
            <a:pPr eaLnBrk="1" hangingPunct="1"/>
            <a:r>
              <a:rPr lang="en-US" altLang="en-US"/>
              <a:t>Implicit Parameters </a:t>
            </a:r>
          </a:p>
        </p:txBody>
      </p:sp>
      <p:sp>
        <p:nvSpPr>
          <p:cNvPr id="113670" name="Rectangle 5"/>
          <p:cNvSpPr>
            <a:spLocks noChangeArrowheads="1"/>
          </p:cNvSpPr>
          <p:nvPr/>
        </p:nvSpPr>
        <p:spPr bwMode="auto">
          <a:xfrm>
            <a:off x="586570" y="745906"/>
            <a:ext cx="8327243"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i="0" dirty="0">
                <a:latin typeface="Arial" panose="020B0604020202020204" pitchFamily="34" charset="0"/>
              </a:rPr>
              <a:t>In the member function call (in </a:t>
            </a:r>
            <a:r>
              <a:rPr lang="en-US" altLang="en-US" i="0" dirty="0">
                <a:cs typeface="Courier New" panose="02070309020205020404" pitchFamily="49" charset="0"/>
              </a:rPr>
              <a:t>main</a:t>
            </a:r>
            <a:r>
              <a:rPr lang="en-US" altLang="en-US" i="0" dirty="0">
                <a:latin typeface="Arial" panose="020B0604020202020204" pitchFamily="34" charset="0"/>
              </a:rPr>
              <a:t>):</a:t>
            </a:r>
          </a:p>
          <a:p>
            <a:pPr algn="ctr" eaLnBrk="1" hangingPunct="1"/>
            <a:r>
              <a:rPr lang="en-US" altLang="en-US" b="1" i="0" dirty="0"/>
              <a:t>register1.add_item(1.95);</a:t>
            </a:r>
          </a:p>
          <a:p>
            <a:pPr algn="ctr" eaLnBrk="1" hangingPunct="1"/>
            <a:endParaRPr lang="en-US" altLang="en-US" b="1" i="0" dirty="0"/>
          </a:p>
          <a:p>
            <a:pPr eaLnBrk="1" hangingPunct="1"/>
            <a:r>
              <a:rPr lang="en-US" altLang="en-US" b="1" i="0" dirty="0"/>
              <a:t> </a:t>
            </a:r>
            <a:r>
              <a:rPr lang="en-US" altLang="en-US" i="0" dirty="0">
                <a:latin typeface="Arial" panose="020B0604020202020204" pitchFamily="34" charset="0"/>
              </a:rPr>
              <a:t>The variable </a:t>
            </a:r>
            <a:r>
              <a:rPr lang="en-US" altLang="en-US" b="1" i="0" dirty="0"/>
              <a:t>register1</a:t>
            </a:r>
            <a:r>
              <a:rPr lang="en-US" altLang="en-US" i="0" dirty="0">
                <a:latin typeface="Arial" panose="020B0604020202020204" pitchFamily="34" charset="0"/>
              </a:rPr>
              <a:t> is an </a:t>
            </a:r>
            <a:r>
              <a:rPr lang="en-US" altLang="en-US" dirty="0">
                <a:latin typeface="Arial" panose="020B0604020202020204" pitchFamily="34" charset="0"/>
              </a:rPr>
              <a:t>implicit parameter to the member function</a:t>
            </a:r>
            <a:r>
              <a:rPr lang="en-US" altLang="en-US" i="0" dirty="0">
                <a:latin typeface="Arial" panose="020B0604020202020204" pitchFamily="34" charset="0"/>
              </a:rPr>
              <a:t>. But you don’t include it in your code:</a:t>
            </a:r>
          </a:p>
          <a:p>
            <a:pPr lvl="1" eaLnBrk="1" hangingPunct="1"/>
            <a:r>
              <a:rPr lang="en-US" altLang="en-US" b="1" dirty="0">
                <a:solidFill>
                  <a:srgbClr val="000000"/>
                </a:solidFill>
              </a:rPr>
              <a:t>void </a:t>
            </a:r>
            <a:r>
              <a:rPr lang="en-US" altLang="en-US" b="1" dirty="0" err="1">
                <a:solidFill>
                  <a:srgbClr val="000000"/>
                </a:solidFill>
              </a:rPr>
              <a:t>CashRegister</a:t>
            </a:r>
            <a:r>
              <a:rPr lang="en-US" altLang="en-US" b="1" dirty="0">
                <a:solidFill>
                  <a:srgbClr val="000000"/>
                </a:solidFill>
              </a:rPr>
              <a:t>::</a:t>
            </a:r>
            <a:r>
              <a:rPr lang="en-US" altLang="en-US" b="1" dirty="0" err="1">
                <a:solidFill>
                  <a:srgbClr val="000000"/>
                </a:solidFill>
              </a:rPr>
              <a:t>add_item</a:t>
            </a:r>
            <a:r>
              <a:rPr lang="en-US" altLang="en-US" b="1" dirty="0">
                <a:solidFill>
                  <a:srgbClr val="000000"/>
                </a:solidFill>
              </a:rPr>
              <a:t>(double price)</a:t>
            </a:r>
          </a:p>
          <a:p>
            <a:pPr lvl="1" eaLnBrk="1" hangingPunct="1"/>
            <a:r>
              <a:rPr lang="en-US" altLang="en-US" b="1" dirty="0">
                <a:solidFill>
                  <a:srgbClr val="000000"/>
                </a:solidFill>
              </a:rPr>
              <a:t>{</a:t>
            </a:r>
          </a:p>
          <a:p>
            <a:pPr lvl="1" eaLnBrk="1" hangingPunct="1"/>
            <a:r>
              <a:rPr lang="en-US" altLang="en-US" b="1" dirty="0">
                <a:solidFill>
                  <a:srgbClr val="000000"/>
                </a:solidFill>
              </a:rPr>
              <a:t>   </a:t>
            </a:r>
            <a:r>
              <a:rPr lang="en-US" altLang="en-US" b="1" dirty="0" err="1">
                <a:solidFill>
                  <a:srgbClr val="000000"/>
                </a:solidFill>
              </a:rPr>
              <a:t>item_count</a:t>
            </a:r>
            <a:r>
              <a:rPr lang="en-US" altLang="en-US" b="1" dirty="0">
                <a:solidFill>
                  <a:srgbClr val="000000"/>
                </a:solidFill>
              </a:rPr>
              <a:t>++;</a:t>
            </a:r>
          </a:p>
          <a:p>
            <a:pPr lvl="1" eaLnBrk="1" hangingPunct="1"/>
            <a:r>
              <a:rPr lang="en-US" altLang="en-US" b="1" dirty="0">
                <a:solidFill>
                  <a:srgbClr val="000000"/>
                </a:solidFill>
              </a:rPr>
              <a:t>   </a:t>
            </a:r>
            <a:r>
              <a:rPr lang="en-US" altLang="en-US" b="1" dirty="0" err="1">
                <a:solidFill>
                  <a:srgbClr val="000000"/>
                </a:solidFill>
              </a:rPr>
              <a:t>total_price</a:t>
            </a:r>
            <a:r>
              <a:rPr lang="en-US" altLang="en-US" b="1" dirty="0">
                <a:solidFill>
                  <a:srgbClr val="000000"/>
                </a:solidFill>
              </a:rPr>
              <a:t> = </a:t>
            </a:r>
            <a:r>
              <a:rPr lang="en-US" altLang="en-US" b="1" dirty="0" err="1">
                <a:solidFill>
                  <a:srgbClr val="000000"/>
                </a:solidFill>
              </a:rPr>
              <a:t>total_price</a:t>
            </a:r>
            <a:r>
              <a:rPr lang="en-US" altLang="en-US" b="1" dirty="0">
                <a:solidFill>
                  <a:srgbClr val="000000"/>
                </a:solidFill>
              </a:rPr>
              <a:t> + price;</a:t>
            </a:r>
          </a:p>
          <a:p>
            <a:pPr lvl="1" eaLnBrk="1" hangingPunct="1"/>
            <a:r>
              <a:rPr lang="en-US" altLang="en-US" b="1" dirty="0">
                <a:solidFill>
                  <a:srgbClr val="000000"/>
                </a:solidFill>
              </a:rPr>
              <a:t>}</a:t>
            </a:r>
          </a:p>
          <a:p>
            <a:pPr eaLnBrk="1" hangingPunct="1"/>
            <a:r>
              <a:rPr lang="en-US" altLang="en-US" i="0" dirty="0">
                <a:latin typeface="Arial" panose="020B0604020202020204" pitchFamily="34" charset="0"/>
              </a:rPr>
              <a:t>Whenever a member function accesses a variable in the Class’s data, the compiler automatically includes the implicit parameter and a dot (shown fictitiously in </a:t>
            </a:r>
            <a:r>
              <a:rPr lang="en-US" altLang="en-US" b="1" dirty="0">
                <a:latin typeface="Arial" panose="020B0604020202020204" pitchFamily="34" charset="0"/>
              </a:rPr>
              <a:t>italics</a:t>
            </a:r>
            <a:r>
              <a:rPr lang="en-US" altLang="en-US" i="0" dirty="0">
                <a:latin typeface="Arial" panose="020B0604020202020204" pitchFamily="34" charset="0"/>
              </a:rPr>
              <a:t> below):</a:t>
            </a:r>
          </a:p>
          <a:p>
            <a:pPr lvl="1" eaLnBrk="1" hangingPunct="1"/>
            <a:r>
              <a:rPr lang="en-US" altLang="en-US" b="1" i="0" dirty="0"/>
              <a:t>void </a:t>
            </a:r>
            <a:r>
              <a:rPr lang="en-US" altLang="en-US" b="1" i="0" dirty="0" err="1"/>
              <a:t>CashRegister</a:t>
            </a:r>
            <a:r>
              <a:rPr lang="en-US" altLang="en-US" b="1" i="0" dirty="0"/>
              <a:t>::</a:t>
            </a:r>
            <a:r>
              <a:rPr lang="en-US" altLang="en-US" b="1" i="0" dirty="0" err="1"/>
              <a:t>add_item</a:t>
            </a:r>
            <a:r>
              <a:rPr lang="en-US" altLang="en-US" b="1" i="0" dirty="0"/>
              <a:t>(double price)</a:t>
            </a:r>
          </a:p>
          <a:p>
            <a:pPr lvl="1" eaLnBrk="1" hangingPunct="1"/>
            <a:r>
              <a:rPr lang="en-US" altLang="en-US" b="1" i="0" dirty="0"/>
              <a:t>{</a:t>
            </a:r>
          </a:p>
          <a:p>
            <a:pPr lvl="1" eaLnBrk="1" hangingPunct="1"/>
            <a:r>
              <a:rPr lang="en-US" altLang="en-US" b="1" dirty="0">
                <a:latin typeface="Times" panose="02020603050405020304" pitchFamily="18" charset="0"/>
              </a:rPr>
              <a:t>      implicit </a:t>
            </a:r>
            <a:r>
              <a:rPr lang="en-US" altLang="en-US" b="1" dirty="0" err="1">
                <a:latin typeface="Times" panose="02020603050405020304" pitchFamily="18" charset="0"/>
              </a:rPr>
              <a:t>parameter</a:t>
            </a:r>
            <a:r>
              <a:rPr lang="en-US" altLang="en-US" b="1" i="0" dirty="0" err="1"/>
              <a:t>.item_count</a:t>
            </a:r>
            <a:r>
              <a:rPr lang="en-US" altLang="en-US" b="1" i="0" dirty="0"/>
              <a:t>++;</a:t>
            </a:r>
          </a:p>
          <a:p>
            <a:pPr lvl="1" eaLnBrk="1" hangingPunct="1"/>
            <a:r>
              <a:rPr lang="en-US" altLang="en-US" b="1" dirty="0">
                <a:latin typeface="Times" panose="02020603050405020304" pitchFamily="18" charset="0"/>
              </a:rPr>
              <a:t>      implicit </a:t>
            </a:r>
            <a:r>
              <a:rPr lang="en-US" altLang="en-US" b="1" dirty="0" err="1">
                <a:latin typeface="Times" panose="02020603050405020304" pitchFamily="18" charset="0"/>
              </a:rPr>
              <a:t>parameter</a:t>
            </a:r>
            <a:r>
              <a:rPr lang="en-US" altLang="en-US" b="1" i="0" dirty="0" err="1"/>
              <a:t>.total_price</a:t>
            </a:r>
            <a:r>
              <a:rPr lang="en-US" altLang="en-US" b="1" i="0" dirty="0"/>
              <a:t> =</a:t>
            </a:r>
          </a:p>
          <a:p>
            <a:pPr lvl="1" eaLnBrk="1" hangingPunct="1"/>
            <a:r>
              <a:rPr lang="en-US" altLang="en-US" b="1" dirty="0">
                <a:latin typeface="Times" panose="02020603050405020304" pitchFamily="18" charset="0"/>
              </a:rPr>
              <a:t>                 implicit </a:t>
            </a:r>
            <a:r>
              <a:rPr lang="en-US" altLang="en-US" b="1" dirty="0" err="1">
                <a:latin typeface="Times" panose="02020603050405020304" pitchFamily="18" charset="0"/>
              </a:rPr>
              <a:t>parameter</a:t>
            </a:r>
            <a:r>
              <a:rPr lang="en-US" altLang="en-US" b="1" i="0" dirty="0" err="1"/>
              <a:t>.total_price</a:t>
            </a:r>
            <a:r>
              <a:rPr lang="en-US" altLang="en-US" b="1" i="0" dirty="0"/>
              <a:t> + price;</a:t>
            </a:r>
          </a:p>
          <a:p>
            <a:pPr lvl="1" eaLnBrk="1" hangingPunct="1"/>
            <a:r>
              <a:rPr lang="en-US" altLang="en-US" b="1" i="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1469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p:txBody>
      </p:sp>
      <p:sp>
        <p:nvSpPr>
          <p:cNvPr id="114692" name="Rectangle 3"/>
          <p:cNvSpPr>
            <a:spLocks noGrp="1" noChangeArrowheads="1"/>
          </p:cNvSpPr>
          <p:nvPr>
            <p:ph type="title"/>
          </p:nvPr>
        </p:nvSpPr>
        <p:spPr>
          <a:xfrm>
            <a:off x="0" y="152400"/>
            <a:ext cx="9144000" cy="533400"/>
          </a:xfrm>
        </p:spPr>
        <p:txBody>
          <a:bodyPr/>
          <a:lstStyle/>
          <a:p>
            <a:pPr eaLnBrk="1" hangingPunct="1"/>
            <a:r>
              <a:rPr lang="en-US" altLang="en-US" dirty="0"/>
              <a:t>Implicit Parameters vs. Explicit</a:t>
            </a:r>
          </a:p>
        </p:txBody>
      </p:sp>
      <p:pic>
        <p:nvPicPr>
          <p:cNvPr id="114693" name="Picture 4" descr="Diagram of the CashRegister register1 object showing the internal data members item_count and total_price at zero before the function call:&#10;   register1.add_item(1.95).&#10;An identical later in time illustration show the internal private data values as item_count=1 and total_price = 1.95.  The 1.95 is an explicit parameter to the add_item() function."/>
          <p:cNvPicPr>
            <a:picLocks noChangeAspect="1" noChangeArrowheads="1"/>
          </p:cNvPicPr>
          <p:nvPr/>
        </p:nvPicPr>
        <p:blipFill>
          <a:blip r:embed="rId2">
            <a:lum bright="-10000" contrast="28000"/>
            <a:extLst>
              <a:ext uri="{28A0092B-C50C-407E-A947-70E740481C1C}">
                <a14:useLocalDpi xmlns:a14="http://schemas.microsoft.com/office/drawing/2010/main" val="0"/>
              </a:ext>
            </a:extLst>
          </a:blip>
          <a:srcRect/>
          <a:stretch>
            <a:fillRect/>
          </a:stretch>
        </p:blipFill>
        <p:spPr bwMode="auto">
          <a:xfrm>
            <a:off x="1169988" y="765175"/>
            <a:ext cx="7005637" cy="556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1878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18788" name="Rectangle 3"/>
          <p:cNvSpPr>
            <a:spLocks noGrp="1" noChangeArrowheads="1"/>
          </p:cNvSpPr>
          <p:nvPr>
            <p:ph type="title"/>
          </p:nvPr>
        </p:nvSpPr>
        <p:spPr>
          <a:xfrm>
            <a:off x="0" y="152400"/>
            <a:ext cx="9144000" cy="533400"/>
          </a:xfrm>
        </p:spPr>
        <p:txBody>
          <a:bodyPr/>
          <a:lstStyle/>
          <a:p>
            <a:pPr eaLnBrk="1" hangingPunct="1"/>
            <a:r>
              <a:rPr lang="en-US" altLang="en-US"/>
              <a:t>Calling a Member Function from a Member Function </a:t>
            </a:r>
          </a:p>
        </p:txBody>
      </p:sp>
      <p:sp>
        <p:nvSpPr>
          <p:cNvPr id="1122308"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We have already written the </a:t>
            </a:r>
            <a:r>
              <a:rPr lang="en-US" altLang="en-US" sz="2400" b="1" i="0" dirty="0" err="1"/>
              <a:t>add_item</a:t>
            </a:r>
            <a:r>
              <a:rPr lang="en-US" altLang="en-US" sz="2400" i="0" dirty="0">
                <a:latin typeface="Arial" panose="020B0604020202020204" pitchFamily="34" charset="0"/>
              </a:rPr>
              <a:t> member function</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Let’s add a member function to add multiple copies of the same item to the total. This new function calls the single-unit function via a loop:</a:t>
            </a:r>
          </a:p>
          <a:p>
            <a:pPr algn="ctr" eaLnBrk="1" hangingPunct="1">
              <a:spcBef>
                <a:spcPct val="20000"/>
              </a:spcBef>
            </a:pPr>
            <a:endParaRPr lang="en-US" altLang="en-US" sz="2400" i="0" dirty="0">
              <a:latin typeface="Arial" panose="020B0604020202020204" pitchFamily="34" charset="0"/>
            </a:endParaRPr>
          </a:p>
          <a:p>
            <a:pPr eaLnBrk="1" hangingPunct="1"/>
            <a:r>
              <a:rPr lang="en-US" altLang="en-US" sz="2400" b="1" i="0" dirty="0"/>
              <a:t>void </a:t>
            </a:r>
            <a:r>
              <a:rPr lang="en-US" altLang="en-US" sz="2400" b="1" i="0" dirty="0" err="1"/>
              <a:t>CashRegister</a:t>
            </a:r>
            <a:r>
              <a:rPr lang="en-US" altLang="en-US" sz="2400" b="1" i="0" dirty="0"/>
              <a:t>::</a:t>
            </a:r>
            <a:r>
              <a:rPr lang="en-US" altLang="en-US" sz="2400" b="1" i="0" dirty="0" err="1"/>
              <a:t>add_items</a:t>
            </a:r>
            <a:r>
              <a:rPr lang="en-US" altLang="en-US" sz="2400" b="1" i="0" dirty="0"/>
              <a:t>(</a:t>
            </a:r>
            <a:r>
              <a:rPr lang="en-US" altLang="en-US" sz="2400" b="1" i="0" dirty="0" err="1"/>
              <a:t>int</a:t>
            </a:r>
            <a:r>
              <a:rPr lang="en-US" altLang="en-US" sz="2400" b="1" i="0" dirty="0"/>
              <a:t> </a:t>
            </a:r>
            <a:r>
              <a:rPr lang="en-US" altLang="en-US" sz="2400" b="1" i="0" dirty="0" err="1"/>
              <a:t>qnt</a:t>
            </a:r>
            <a:r>
              <a:rPr lang="en-US" altLang="en-US" sz="2400" b="1" i="0" dirty="0"/>
              <a:t>, double </a:t>
            </a:r>
            <a:r>
              <a:rPr lang="en-US" altLang="en-US" sz="2400" b="1" i="0" dirty="0" err="1"/>
              <a:t>prc</a:t>
            </a:r>
            <a:r>
              <a:rPr lang="en-US" altLang="en-US" sz="2400" b="1" i="0" dirty="0"/>
              <a:t>)</a:t>
            </a:r>
          </a:p>
          <a:p>
            <a:pPr eaLnBrk="1" hangingPunct="1"/>
            <a:r>
              <a:rPr lang="en-US" altLang="en-US" sz="2400" b="1" i="0" dirty="0"/>
              <a:t>{</a:t>
            </a:r>
          </a:p>
          <a:p>
            <a:pPr eaLnBrk="1" hangingPunct="1"/>
            <a:r>
              <a:rPr lang="en-US" altLang="en-US" sz="2400" b="1" i="0" dirty="0"/>
              <a:t>   for (</a:t>
            </a:r>
            <a:r>
              <a:rPr lang="en-US" altLang="en-US" sz="2400" b="1" i="0" dirty="0" err="1"/>
              <a:t>int</a:t>
            </a:r>
            <a:r>
              <a:rPr lang="en-US" altLang="en-US" sz="2400" b="1" i="0" dirty="0"/>
              <a:t> </a:t>
            </a:r>
            <a:r>
              <a:rPr lang="en-US" altLang="en-US" sz="2400" b="1" i="0" dirty="0" err="1"/>
              <a:t>i</a:t>
            </a:r>
            <a:r>
              <a:rPr lang="en-US" altLang="en-US" sz="2400" b="1" i="0" dirty="0"/>
              <a:t> = 1; </a:t>
            </a:r>
            <a:r>
              <a:rPr lang="en-US" altLang="en-US" sz="2400" b="1" i="0" dirty="0" err="1"/>
              <a:t>i</a:t>
            </a:r>
            <a:r>
              <a:rPr lang="en-US" altLang="en-US" sz="2400" b="1" i="0" dirty="0"/>
              <a:t> &lt;= </a:t>
            </a:r>
            <a:r>
              <a:rPr lang="en-US" altLang="en-US" sz="2400" b="1" i="0" dirty="0" err="1"/>
              <a:t>qnt</a:t>
            </a:r>
            <a:r>
              <a:rPr lang="en-US" altLang="en-US" sz="2400" b="1" i="0" dirty="0"/>
              <a:t>; </a:t>
            </a:r>
            <a:r>
              <a:rPr lang="en-US" altLang="en-US" sz="2400" b="1" i="0" dirty="0" err="1"/>
              <a:t>i</a:t>
            </a:r>
            <a:r>
              <a:rPr lang="en-US" altLang="en-US" sz="2400" b="1" i="0" dirty="0"/>
              <a:t>++)</a:t>
            </a:r>
          </a:p>
          <a:p>
            <a:pPr eaLnBrk="1" hangingPunct="1"/>
            <a:r>
              <a:rPr lang="en-US" altLang="en-US" sz="2400" b="1" i="0" dirty="0"/>
              <a:t>   {</a:t>
            </a:r>
          </a:p>
          <a:p>
            <a:pPr eaLnBrk="1" hangingPunct="1"/>
            <a:r>
              <a:rPr lang="en-US" altLang="en-US" sz="2400" b="1" i="0" dirty="0"/>
              <a:t>      </a:t>
            </a:r>
            <a:r>
              <a:rPr lang="en-US" altLang="en-US" sz="2400" b="1" i="0" dirty="0" err="1"/>
              <a:t>add_item</a:t>
            </a:r>
            <a:r>
              <a:rPr lang="en-US" altLang="en-US" sz="2400" b="1" i="0" dirty="0"/>
              <a:t>(</a:t>
            </a:r>
            <a:r>
              <a:rPr lang="en-US" altLang="en-US" sz="2400" b="1" i="0" dirty="0" err="1"/>
              <a:t>prc</a:t>
            </a:r>
            <a:r>
              <a:rPr lang="en-US" altLang="en-US" sz="2400" b="1" i="0" dirty="0"/>
              <a:t>);</a:t>
            </a:r>
          </a:p>
          <a:p>
            <a:pPr eaLnBrk="1" hangingPunct="1"/>
            <a:r>
              <a:rPr lang="en-US" altLang="en-US" sz="2400" b="1" i="0" dirty="0"/>
              <a:t>   }</a:t>
            </a:r>
          </a:p>
          <a:p>
            <a:pPr eaLnBrk="1" hangingPunct="1"/>
            <a:r>
              <a:rPr lang="en-US" altLang="en-US" sz="2400" b="1" i="0" dirty="0"/>
              <a:t>}</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1981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19812" name="Rectangle 3"/>
          <p:cNvSpPr>
            <a:spLocks noGrp="1" noChangeArrowheads="1"/>
          </p:cNvSpPr>
          <p:nvPr>
            <p:ph type="title"/>
          </p:nvPr>
        </p:nvSpPr>
        <p:spPr>
          <a:xfrm>
            <a:off x="0" y="152400"/>
            <a:ext cx="9144000" cy="533400"/>
          </a:xfrm>
        </p:spPr>
        <p:txBody>
          <a:bodyPr/>
          <a:lstStyle/>
          <a:p>
            <a:pPr eaLnBrk="1" hangingPunct="1"/>
            <a:r>
              <a:rPr lang="en-US" altLang="en-US" dirty="0"/>
              <a:t>Calling a Member Function from Another: no Dot</a:t>
            </a:r>
          </a:p>
        </p:txBody>
      </p:sp>
      <p:sp>
        <p:nvSpPr>
          <p:cNvPr id="119813"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When one member function calls another member function</a:t>
            </a:r>
            <a:br>
              <a:rPr lang="en-US" altLang="en-US" sz="2400" i="0" dirty="0">
                <a:latin typeface="Arial" panose="020B0604020202020204" pitchFamily="34" charset="0"/>
              </a:rPr>
            </a:br>
            <a:r>
              <a:rPr lang="en-US" altLang="en-US" sz="2400" i="0" dirty="0">
                <a:latin typeface="Arial" panose="020B0604020202020204" pitchFamily="34" charset="0"/>
              </a:rPr>
              <a:t>on the same object, you do </a:t>
            </a:r>
            <a:r>
              <a:rPr lang="en-US" altLang="en-US" sz="2400" b="1" dirty="0">
                <a:latin typeface="Arial" panose="020B0604020202020204" pitchFamily="34" charset="0"/>
              </a:rPr>
              <a:t>not</a:t>
            </a:r>
            <a:r>
              <a:rPr lang="en-US" altLang="en-US" sz="2400" i="0" dirty="0">
                <a:latin typeface="Arial" panose="020B0604020202020204" pitchFamily="34" charset="0"/>
              </a:rPr>
              <a:t> use the dot notation.</a:t>
            </a:r>
          </a:p>
          <a:p>
            <a:pPr algn="ctr" eaLnBrk="1" hangingPunct="1">
              <a:spcBef>
                <a:spcPct val="20000"/>
              </a:spcBef>
            </a:pPr>
            <a:r>
              <a:rPr lang="en-US" altLang="en-US" sz="2400" i="0" dirty="0">
                <a:latin typeface="Arial" panose="020B0604020202020204" pitchFamily="34" charset="0"/>
              </a:rPr>
              <a:t>And, of course, the object remains an implicit parameter for both functions.</a:t>
            </a:r>
          </a:p>
          <a:p>
            <a:pPr algn="ctr" eaLnBrk="1" hangingPunct="1">
              <a:spcBef>
                <a:spcPct val="20000"/>
              </a:spcBef>
            </a:pPr>
            <a:endParaRPr lang="en-US" altLang="en-US" sz="2400" i="0" dirty="0">
              <a:latin typeface="Arial" panose="020B0604020202020204" pitchFamily="34" charset="0"/>
            </a:endParaRPr>
          </a:p>
          <a:p>
            <a:pPr eaLnBrk="1" hangingPunct="1"/>
            <a:r>
              <a:rPr lang="en-US" altLang="en-US" sz="2400" b="1" i="0" dirty="0"/>
              <a:t>void </a:t>
            </a:r>
            <a:r>
              <a:rPr lang="en-US" altLang="en-US" sz="2400" b="1" i="0" dirty="0" err="1"/>
              <a:t>CashRegister</a:t>
            </a:r>
            <a:r>
              <a:rPr lang="en-US" altLang="en-US" sz="2400" b="1" i="0" dirty="0"/>
              <a:t>::</a:t>
            </a:r>
            <a:r>
              <a:rPr lang="en-US" altLang="en-US" sz="2400" b="1" i="0" dirty="0" err="1"/>
              <a:t>add_items</a:t>
            </a:r>
            <a:r>
              <a:rPr lang="en-US" altLang="en-US" sz="2400" b="1" i="0" dirty="0"/>
              <a:t>(</a:t>
            </a:r>
            <a:r>
              <a:rPr lang="en-US" altLang="en-US" sz="2400" b="1" i="0" dirty="0" err="1"/>
              <a:t>int</a:t>
            </a:r>
            <a:r>
              <a:rPr lang="en-US" altLang="en-US" sz="2400" b="1" i="0" dirty="0"/>
              <a:t> </a:t>
            </a:r>
            <a:r>
              <a:rPr lang="en-US" altLang="en-US" sz="2400" b="1" i="0" dirty="0" err="1"/>
              <a:t>qnt</a:t>
            </a:r>
            <a:r>
              <a:rPr lang="en-US" altLang="en-US" sz="2400" b="1" i="0" dirty="0"/>
              <a:t>, double </a:t>
            </a:r>
            <a:r>
              <a:rPr lang="en-US" altLang="en-US" sz="2400" b="1" i="0" dirty="0" err="1"/>
              <a:t>prc</a:t>
            </a:r>
            <a:r>
              <a:rPr lang="en-US" altLang="en-US" sz="2400" b="1" i="0" dirty="0"/>
              <a:t>)</a:t>
            </a:r>
          </a:p>
          <a:p>
            <a:pPr eaLnBrk="1" hangingPunct="1"/>
            <a:r>
              <a:rPr lang="en-US" altLang="en-US" sz="2400" b="1" i="0" dirty="0"/>
              <a:t>{</a:t>
            </a:r>
          </a:p>
          <a:p>
            <a:pPr eaLnBrk="1" hangingPunct="1"/>
            <a:r>
              <a:rPr lang="en-US" altLang="en-US" sz="2400" b="1" i="0" dirty="0"/>
              <a:t>   for (</a:t>
            </a:r>
            <a:r>
              <a:rPr lang="en-US" altLang="en-US" sz="2400" b="1" i="0" dirty="0" err="1"/>
              <a:t>int</a:t>
            </a:r>
            <a:r>
              <a:rPr lang="en-US" altLang="en-US" sz="2400" b="1" i="0" dirty="0"/>
              <a:t> </a:t>
            </a:r>
            <a:r>
              <a:rPr lang="en-US" altLang="en-US" sz="2400" b="1" i="0" dirty="0" err="1"/>
              <a:t>i</a:t>
            </a:r>
            <a:r>
              <a:rPr lang="en-US" altLang="en-US" sz="2400" b="1" i="0" dirty="0"/>
              <a:t> = 1; </a:t>
            </a:r>
            <a:r>
              <a:rPr lang="en-US" altLang="en-US" sz="2400" b="1" i="0" dirty="0" err="1"/>
              <a:t>i</a:t>
            </a:r>
            <a:r>
              <a:rPr lang="en-US" altLang="en-US" sz="2400" b="1" i="0" dirty="0"/>
              <a:t> &lt;= </a:t>
            </a:r>
            <a:r>
              <a:rPr lang="en-US" altLang="en-US" sz="2400" b="1" i="0" dirty="0" err="1"/>
              <a:t>qnt</a:t>
            </a:r>
            <a:r>
              <a:rPr lang="en-US" altLang="en-US" sz="2400" b="1" i="0" dirty="0"/>
              <a:t>; </a:t>
            </a:r>
            <a:r>
              <a:rPr lang="en-US" altLang="en-US" sz="2400" b="1" i="0" dirty="0" err="1"/>
              <a:t>i</a:t>
            </a:r>
            <a:r>
              <a:rPr lang="en-US" altLang="en-US" sz="2400" b="1" i="0" dirty="0"/>
              <a:t>++)</a:t>
            </a:r>
          </a:p>
          <a:p>
            <a:pPr eaLnBrk="1" hangingPunct="1"/>
            <a:r>
              <a:rPr lang="en-US" altLang="en-US" sz="2400" b="1" i="0" dirty="0"/>
              <a:t>   {</a:t>
            </a:r>
          </a:p>
          <a:p>
            <a:pPr eaLnBrk="1" hangingPunct="1"/>
            <a:r>
              <a:rPr lang="en-US" altLang="en-US" sz="2400" b="1" i="0" dirty="0"/>
              <a:t>      </a:t>
            </a:r>
            <a:r>
              <a:rPr lang="en-US" altLang="en-US" sz="2400" b="1" i="0" dirty="0" err="1"/>
              <a:t>add_item</a:t>
            </a:r>
            <a:r>
              <a:rPr lang="en-US" altLang="en-US" sz="2400" b="1" i="0" dirty="0"/>
              <a:t>(</a:t>
            </a:r>
            <a:r>
              <a:rPr lang="en-US" altLang="en-US" sz="2400" b="1" i="0" dirty="0" err="1"/>
              <a:t>prc</a:t>
            </a:r>
            <a:r>
              <a:rPr lang="en-US" altLang="en-US" sz="2400" b="1" i="0" dirty="0"/>
              <a:t>);</a:t>
            </a:r>
          </a:p>
          <a:p>
            <a:pPr eaLnBrk="1" hangingPunct="1"/>
            <a:r>
              <a:rPr lang="en-US" altLang="en-US" sz="2400" b="1" i="0" dirty="0"/>
              <a:t>   }</a:t>
            </a:r>
          </a:p>
          <a:p>
            <a:pPr eaLnBrk="1" hangingPunct="1"/>
            <a:r>
              <a:rPr lang="en-US" altLang="en-US" sz="2400" b="1" i="0" dirty="0"/>
              <a:t>}</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2288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22884" name="Rectangle 3"/>
          <p:cNvSpPr>
            <a:spLocks noGrp="1" noChangeArrowheads="1"/>
          </p:cNvSpPr>
          <p:nvPr>
            <p:ph type="title"/>
          </p:nvPr>
        </p:nvSpPr>
        <p:spPr>
          <a:xfrm>
            <a:off x="0" y="152400"/>
            <a:ext cx="9144000" cy="533400"/>
          </a:xfrm>
        </p:spPr>
        <p:txBody>
          <a:bodyPr/>
          <a:lstStyle/>
          <a:p>
            <a:pPr eaLnBrk="1" hangingPunct="1"/>
            <a:r>
              <a:rPr lang="en-US" altLang="en-US" dirty="0"/>
              <a:t>The Cash Register Program, Part 1 </a:t>
            </a:r>
          </a:p>
        </p:txBody>
      </p:sp>
      <p:sp>
        <p:nvSpPr>
          <p:cNvPr id="122885"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a:latin typeface="Arial" panose="020B0604020202020204" pitchFamily="34" charset="0"/>
            </a:endParaRPr>
          </a:p>
        </p:txBody>
      </p:sp>
      <p:sp>
        <p:nvSpPr>
          <p:cNvPr id="122886" name="Rectangle 5"/>
          <p:cNvSpPr>
            <a:spLocks noChangeArrowheads="1"/>
          </p:cNvSpPr>
          <p:nvPr/>
        </p:nvSpPr>
        <p:spPr bwMode="auto">
          <a:xfrm>
            <a:off x="242887" y="913170"/>
            <a:ext cx="8824913"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80000"/>
              </a:lnSpc>
            </a:pPr>
            <a:r>
              <a:rPr lang="en-US" altLang="en-US" b="1" i="0" dirty="0"/>
              <a:t>// sec05/cashregister.cpp</a:t>
            </a:r>
          </a:p>
          <a:p>
            <a:pPr eaLnBrk="1" hangingPunct="1">
              <a:lnSpc>
                <a:spcPct val="80000"/>
              </a:lnSpc>
            </a:pPr>
            <a:r>
              <a:rPr lang="en-US" altLang="en-US" b="1" i="0" dirty="0"/>
              <a:t>#include &lt;</a:t>
            </a:r>
            <a:r>
              <a:rPr lang="en-US" altLang="en-US" b="1" i="0" dirty="0" err="1"/>
              <a:t>iostream</a:t>
            </a:r>
            <a:r>
              <a:rPr lang="en-US" altLang="en-US" b="1" i="0" dirty="0"/>
              <a:t>&gt;</a:t>
            </a:r>
          </a:p>
          <a:p>
            <a:pPr eaLnBrk="1" hangingPunct="1">
              <a:lnSpc>
                <a:spcPct val="80000"/>
              </a:lnSpc>
            </a:pPr>
            <a:r>
              <a:rPr lang="en-US" altLang="en-US" b="1" i="0" dirty="0"/>
              <a:t>#include &lt;</a:t>
            </a:r>
            <a:r>
              <a:rPr lang="en-US" altLang="en-US" b="1" i="0" dirty="0" err="1"/>
              <a:t>iomanip</a:t>
            </a:r>
            <a:r>
              <a:rPr lang="en-US" altLang="en-US" b="1" i="0" dirty="0"/>
              <a:t>&gt;</a:t>
            </a:r>
          </a:p>
          <a:p>
            <a:pPr eaLnBrk="1" hangingPunct="1">
              <a:lnSpc>
                <a:spcPct val="80000"/>
              </a:lnSpc>
            </a:pPr>
            <a:r>
              <a:rPr lang="en-US" altLang="en-US" b="1" i="0" dirty="0"/>
              <a:t>using namespace </a:t>
            </a:r>
            <a:r>
              <a:rPr lang="en-US" altLang="en-US" b="1" i="0" dirty="0" err="1"/>
              <a:t>std</a:t>
            </a:r>
            <a:r>
              <a:rPr lang="en-US" altLang="en-US" b="1" i="0" dirty="0"/>
              <a:t>;</a:t>
            </a:r>
          </a:p>
          <a:p>
            <a:pPr eaLnBrk="1" hangingPunct="1">
              <a:lnSpc>
                <a:spcPct val="80000"/>
              </a:lnSpc>
            </a:pPr>
            <a:r>
              <a:rPr lang="en-US" altLang="en-US" b="1" i="0" dirty="0"/>
              <a:t>/**</a:t>
            </a:r>
          </a:p>
          <a:p>
            <a:pPr eaLnBrk="1" hangingPunct="1">
              <a:lnSpc>
                <a:spcPct val="80000"/>
              </a:lnSpc>
            </a:pPr>
            <a:r>
              <a:rPr lang="en-US" altLang="en-US" b="1" i="0" dirty="0"/>
              <a:t>   A simulated cash register that tracks</a:t>
            </a:r>
          </a:p>
          <a:p>
            <a:pPr eaLnBrk="1" hangingPunct="1">
              <a:lnSpc>
                <a:spcPct val="80000"/>
              </a:lnSpc>
            </a:pPr>
            <a:r>
              <a:rPr lang="en-US" altLang="en-US" b="1" i="0" dirty="0"/>
              <a:t>   the item count and the total amount due.</a:t>
            </a:r>
          </a:p>
          <a:p>
            <a:pPr eaLnBrk="1" hangingPunct="1">
              <a:lnSpc>
                <a:spcPct val="80000"/>
              </a:lnSpc>
            </a:pPr>
            <a:r>
              <a:rPr lang="en-US" altLang="en-US" b="1" i="0" dirty="0"/>
              <a:t>*/</a:t>
            </a:r>
          </a:p>
          <a:p>
            <a:pPr eaLnBrk="1" hangingPunct="1">
              <a:lnSpc>
                <a:spcPct val="80000"/>
              </a:lnSpc>
            </a:pPr>
            <a:r>
              <a:rPr lang="en-US" altLang="en-US" b="1" i="0" dirty="0"/>
              <a:t>class </a:t>
            </a:r>
            <a:r>
              <a:rPr lang="en-US" altLang="en-US" b="1" i="0" dirty="0" err="1"/>
              <a:t>CashRegister</a:t>
            </a:r>
            <a:endParaRPr lang="en-US" altLang="en-US" b="1" i="0" dirty="0"/>
          </a:p>
          <a:p>
            <a:pPr eaLnBrk="1" hangingPunct="1">
              <a:lnSpc>
                <a:spcPct val="80000"/>
              </a:lnSpc>
            </a:pPr>
            <a:r>
              <a:rPr lang="en-US" altLang="en-US" b="1" i="0" dirty="0"/>
              <a:t>{</a:t>
            </a:r>
          </a:p>
          <a:p>
            <a:pPr eaLnBrk="1" hangingPunct="1">
              <a:lnSpc>
                <a:spcPct val="80000"/>
              </a:lnSpc>
            </a:pPr>
            <a:r>
              <a:rPr lang="en-US" altLang="en-US" b="1" i="0" dirty="0"/>
              <a:t>public:</a:t>
            </a:r>
          </a:p>
          <a:p>
            <a:pPr eaLnBrk="1" hangingPunct="1">
              <a:lnSpc>
                <a:spcPct val="80000"/>
              </a:lnSpc>
            </a:pPr>
            <a:r>
              <a:rPr lang="en-US" altLang="en-US" b="1" i="0" dirty="0"/>
              <a:t>   /**</a:t>
            </a:r>
          </a:p>
          <a:p>
            <a:pPr eaLnBrk="1" hangingPunct="1">
              <a:lnSpc>
                <a:spcPct val="80000"/>
              </a:lnSpc>
            </a:pPr>
            <a:r>
              <a:rPr lang="en-US" altLang="en-US" b="1" i="0" dirty="0"/>
              <a:t>      Clears the item count and the total.</a:t>
            </a:r>
          </a:p>
          <a:p>
            <a:pPr eaLnBrk="1" hangingPunct="1">
              <a:lnSpc>
                <a:spcPct val="80000"/>
              </a:lnSpc>
            </a:pPr>
            <a:r>
              <a:rPr lang="en-US" altLang="en-US" b="1" i="0" dirty="0"/>
              <a:t>   */</a:t>
            </a:r>
          </a:p>
          <a:p>
            <a:pPr eaLnBrk="1" hangingPunct="1">
              <a:lnSpc>
                <a:spcPct val="80000"/>
              </a:lnSpc>
            </a:pPr>
            <a:r>
              <a:rPr lang="en-US" altLang="en-US" b="1" i="0" dirty="0"/>
              <a:t>   void clear();</a:t>
            </a:r>
          </a:p>
          <a:p>
            <a:pPr eaLnBrk="1" hangingPunct="1">
              <a:lnSpc>
                <a:spcPct val="80000"/>
              </a:lnSpc>
            </a:pPr>
            <a:endParaRPr lang="en-US" altLang="en-US" b="1" i="0" dirty="0"/>
          </a:p>
          <a:p>
            <a:pPr eaLnBrk="1" hangingPunct="1">
              <a:lnSpc>
                <a:spcPct val="80000"/>
              </a:lnSpc>
            </a:pPr>
            <a:r>
              <a:rPr lang="en-US" altLang="en-US" b="1" i="0" dirty="0"/>
              <a:t>   /**</a:t>
            </a:r>
          </a:p>
          <a:p>
            <a:pPr eaLnBrk="1" hangingPunct="1">
              <a:lnSpc>
                <a:spcPct val="80000"/>
              </a:lnSpc>
            </a:pPr>
            <a:r>
              <a:rPr lang="en-US" altLang="en-US" b="1" i="0" dirty="0"/>
              <a:t>      Adds an item to this cash register.</a:t>
            </a:r>
          </a:p>
          <a:p>
            <a:pPr eaLnBrk="1" hangingPunct="1">
              <a:lnSpc>
                <a:spcPct val="80000"/>
              </a:lnSpc>
            </a:pPr>
            <a:r>
              <a:rPr lang="en-US" altLang="en-US" b="1" i="0" dirty="0"/>
              <a:t>      @</a:t>
            </a:r>
            <a:r>
              <a:rPr lang="en-US" altLang="en-US" b="1" i="0" dirty="0" err="1"/>
              <a:t>param</a:t>
            </a:r>
            <a:r>
              <a:rPr lang="en-US" altLang="en-US" b="1" i="0" dirty="0"/>
              <a:t> price the price of this item</a:t>
            </a:r>
          </a:p>
          <a:p>
            <a:pPr eaLnBrk="1" hangingPunct="1">
              <a:lnSpc>
                <a:spcPct val="80000"/>
              </a:lnSpc>
            </a:pPr>
            <a:r>
              <a:rPr lang="en-US" altLang="en-US" b="1" i="0" dirty="0"/>
              <a:t>   */</a:t>
            </a:r>
          </a:p>
          <a:p>
            <a:pPr eaLnBrk="1" hangingPunct="1">
              <a:lnSpc>
                <a:spcPct val="80000"/>
              </a:lnSpc>
            </a:pPr>
            <a:r>
              <a:rPr lang="en-US" altLang="en-US" b="1" i="0" dirty="0"/>
              <a:t>   void </a:t>
            </a:r>
            <a:r>
              <a:rPr lang="en-US" altLang="en-US" b="1" i="0" dirty="0" err="1"/>
              <a:t>add_item</a:t>
            </a:r>
            <a:r>
              <a:rPr lang="en-US" altLang="en-US" b="1" i="0" dirty="0"/>
              <a:t>(double price);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2493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24932" name="Rectangle 3"/>
          <p:cNvSpPr>
            <a:spLocks noGrp="1" noChangeArrowheads="1"/>
          </p:cNvSpPr>
          <p:nvPr>
            <p:ph type="title"/>
          </p:nvPr>
        </p:nvSpPr>
        <p:spPr>
          <a:xfrm>
            <a:off x="0" y="152400"/>
            <a:ext cx="9144000" cy="533400"/>
          </a:xfrm>
        </p:spPr>
        <p:txBody>
          <a:bodyPr/>
          <a:lstStyle/>
          <a:p>
            <a:pPr eaLnBrk="1" hangingPunct="1"/>
            <a:r>
              <a:rPr lang="en-US" altLang="en-US" dirty="0"/>
              <a:t>The Cash Register Program, Part 2</a:t>
            </a:r>
          </a:p>
        </p:txBody>
      </p:sp>
      <p:sp>
        <p:nvSpPr>
          <p:cNvPr id="124933"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a:latin typeface="Arial" panose="020B0604020202020204" pitchFamily="34" charset="0"/>
            </a:endParaRPr>
          </a:p>
        </p:txBody>
      </p:sp>
      <p:sp>
        <p:nvSpPr>
          <p:cNvPr id="124934" name="Rectangle 5"/>
          <p:cNvSpPr>
            <a:spLocks noChangeArrowheads="1"/>
          </p:cNvSpPr>
          <p:nvPr/>
        </p:nvSpPr>
        <p:spPr bwMode="auto">
          <a:xfrm>
            <a:off x="215900" y="850900"/>
            <a:ext cx="87820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80000"/>
              </a:lnSpc>
            </a:pPr>
            <a:r>
              <a:rPr lang="en-US" altLang="en-US" sz="2400" b="1" i="0" dirty="0"/>
              <a:t>   /**</a:t>
            </a:r>
          </a:p>
          <a:p>
            <a:pPr eaLnBrk="1" hangingPunct="1">
              <a:lnSpc>
                <a:spcPct val="80000"/>
              </a:lnSpc>
            </a:pPr>
            <a:r>
              <a:rPr lang="en-US" altLang="en-US" sz="2400" b="1" i="0" dirty="0"/>
              <a:t>      </a:t>
            </a:r>
            <a:r>
              <a:rPr lang="en-US" altLang="en-US" sz="2200" b="1" i="0" dirty="0"/>
              <a:t>@return the total amount of the current sale</a:t>
            </a:r>
          </a:p>
          <a:p>
            <a:pPr eaLnBrk="1" hangingPunct="1">
              <a:lnSpc>
                <a:spcPct val="80000"/>
              </a:lnSpc>
            </a:pPr>
            <a:r>
              <a:rPr lang="en-US" altLang="en-US" sz="2400" b="1" i="0" dirty="0"/>
              <a:t>   */</a:t>
            </a:r>
          </a:p>
          <a:p>
            <a:pPr eaLnBrk="1" hangingPunct="1">
              <a:lnSpc>
                <a:spcPct val="80000"/>
              </a:lnSpc>
            </a:pPr>
            <a:r>
              <a:rPr lang="en-US" altLang="en-US" sz="2400" b="1" i="0" dirty="0"/>
              <a:t>   double </a:t>
            </a:r>
            <a:r>
              <a:rPr lang="en-US" altLang="en-US" sz="2400" b="1" i="0" dirty="0" err="1"/>
              <a:t>get_total</a:t>
            </a:r>
            <a:r>
              <a:rPr lang="en-US" altLang="en-US" sz="2400" b="1" i="0" dirty="0"/>
              <a:t>() </a:t>
            </a:r>
            <a:r>
              <a:rPr lang="en-US" altLang="en-US" sz="2400" b="1" i="0" dirty="0" err="1"/>
              <a:t>const</a:t>
            </a:r>
            <a:r>
              <a:rPr lang="en-US" altLang="en-US" sz="2400" b="1" i="0" dirty="0"/>
              <a:t>;</a:t>
            </a:r>
          </a:p>
          <a:p>
            <a:pPr eaLnBrk="1" hangingPunct="1">
              <a:lnSpc>
                <a:spcPct val="80000"/>
              </a:lnSpc>
            </a:pPr>
            <a:endParaRPr lang="en-US" altLang="en-US" sz="2400" b="1" i="0" dirty="0"/>
          </a:p>
          <a:p>
            <a:pPr eaLnBrk="1" hangingPunct="1">
              <a:lnSpc>
                <a:spcPct val="80000"/>
              </a:lnSpc>
            </a:pPr>
            <a:r>
              <a:rPr lang="en-US" altLang="en-US" sz="2400" b="1" i="0" dirty="0"/>
              <a:t>   /**</a:t>
            </a:r>
          </a:p>
          <a:p>
            <a:pPr eaLnBrk="1" hangingPunct="1">
              <a:lnSpc>
                <a:spcPct val="80000"/>
              </a:lnSpc>
            </a:pPr>
            <a:r>
              <a:rPr lang="en-US" altLang="en-US" sz="2400" b="1" i="0" dirty="0"/>
              <a:t>      </a:t>
            </a:r>
            <a:r>
              <a:rPr lang="en-US" altLang="en-US" sz="2200" b="1" i="0" dirty="0"/>
              <a:t>@return the item count of the current sale</a:t>
            </a:r>
          </a:p>
          <a:p>
            <a:pPr eaLnBrk="1" hangingPunct="1">
              <a:lnSpc>
                <a:spcPct val="80000"/>
              </a:lnSpc>
            </a:pPr>
            <a:r>
              <a:rPr lang="en-US" altLang="en-US" sz="2400" b="1" i="0" dirty="0"/>
              <a:t>   */</a:t>
            </a:r>
          </a:p>
          <a:p>
            <a:pPr eaLnBrk="1" hangingPunct="1">
              <a:lnSpc>
                <a:spcPct val="80000"/>
              </a:lnSpc>
            </a:pPr>
            <a:r>
              <a:rPr lang="en-US" altLang="en-US" sz="2400" b="1" i="0" dirty="0"/>
              <a:t>   </a:t>
            </a:r>
            <a:r>
              <a:rPr lang="en-US" altLang="en-US" sz="2400" b="1" i="0" dirty="0" err="1"/>
              <a:t>int</a:t>
            </a:r>
            <a:r>
              <a:rPr lang="en-US" altLang="en-US" sz="2400" b="1" i="0" dirty="0"/>
              <a:t> </a:t>
            </a:r>
            <a:r>
              <a:rPr lang="en-US" altLang="en-US" sz="2400" b="1" i="0" dirty="0" err="1"/>
              <a:t>get_count</a:t>
            </a:r>
            <a:r>
              <a:rPr lang="en-US" altLang="en-US" sz="2400" b="1" i="0" dirty="0"/>
              <a:t>() </a:t>
            </a:r>
            <a:r>
              <a:rPr lang="en-US" altLang="en-US" sz="2400" b="1" i="0" dirty="0" err="1"/>
              <a:t>const</a:t>
            </a:r>
            <a:r>
              <a:rPr lang="en-US" altLang="en-US" sz="2400" b="1" i="0" dirty="0"/>
              <a:t>;</a:t>
            </a:r>
          </a:p>
          <a:p>
            <a:pPr eaLnBrk="1" hangingPunct="1">
              <a:lnSpc>
                <a:spcPct val="80000"/>
              </a:lnSpc>
            </a:pPr>
            <a:endParaRPr lang="en-US" altLang="en-US" sz="2400" b="1" i="0" dirty="0"/>
          </a:p>
          <a:p>
            <a:pPr eaLnBrk="1" hangingPunct="1">
              <a:lnSpc>
                <a:spcPct val="80000"/>
              </a:lnSpc>
            </a:pPr>
            <a:r>
              <a:rPr lang="en-US" altLang="en-US" sz="2400" b="1" i="0" dirty="0"/>
              <a:t>private:</a:t>
            </a:r>
          </a:p>
          <a:p>
            <a:pPr eaLnBrk="1" hangingPunct="1">
              <a:lnSpc>
                <a:spcPct val="80000"/>
              </a:lnSpc>
            </a:pPr>
            <a:r>
              <a:rPr lang="en-US" altLang="en-US" sz="2400" b="1" i="0" dirty="0"/>
              <a:t>   </a:t>
            </a:r>
            <a:r>
              <a:rPr lang="en-US" altLang="en-US" sz="2400" b="1" i="0" dirty="0" err="1"/>
              <a:t>int</a:t>
            </a:r>
            <a:r>
              <a:rPr lang="en-US" altLang="en-US" sz="2400" b="1" i="0" dirty="0"/>
              <a:t> </a:t>
            </a:r>
            <a:r>
              <a:rPr lang="en-US" altLang="en-US" sz="2400" b="1" i="0" dirty="0" err="1"/>
              <a:t>item_count</a:t>
            </a:r>
            <a:r>
              <a:rPr lang="en-US" altLang="en-US" sz="2400" b="1" i="0" dirty="0"/>
              <a:t>;</a:t>
            </a:r>
          </a:p>
          <a:p>
            <a:pPr eaLnBrk="1" hangingPunct="1">
              <a:lnSpc>
                <a:spcPct val="80000"/>
              </a:lnSpc>
            </a:pPr>
            <a:r>
              <a:rPr lang="en-US" altLang="en-US" sz="2400" b="1" i="0" dirty="0"/>
              <a:t>   double </a:t>
            </a:r>
            <a:r>
              <a:rPr lang="en-US" altLang="en-US" sz="2400" b="1" i="0" dirty="0" err="1"/>
              <a:t>total_price</a:t>
            </a:r>
            <a:r>
              <a:rPr lang="en-US" altLang="en-US" sz="2400" b="1" i="0" dirty="0"/>
              <a:t>;</a:t>
            </a:r>
          </a:p>
          <a:p>
            <a:pPr eaLnBrk="1" hangingPunct="1">
              <a:lnSpc>
                <a:spcPct val="80000"/>
              </a:lnSpc>
            </a:pPr>
            <a:r>
              <a:rPr lang="en-US" altLang="en-US" sz="2400" b="1" i="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25955"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25956" name="Rectangle 3"/>
          <p:cNvSpPr>
            <a:spLocks noGrp="1" noChangeArrowheads="1"/>
          </p:cNvSpPr>
          <p:nvPr>
            <p:ph type="title"/>
          </p:nvPr>
        </p:nvSpPr>
        <p:spPr>
          <a:xfrm>
            <a:off x="0" y="152400"/>
            <a:ext cx="9144000" cy="533400"/>
          </a:xfrm>
        </p:spPr>
        <p:txBody>
          <a:bodyPr/>
          <a:lstStyle/>
          <a:p>
            <a:pPr eaLnBrk="1" hangingPunct="1"/>
            <a:r>
              <a:rPr lang="en-US" altLang="en-US" dirty="0"/>
              <a:t>The Cash Register Program , Part 3</a:t>
            </a:r>
          </a:p>
        </p:txBody>
      </p:sp>
      <p:sp>
        <p:nvSpPr>
          <p:cNvPr id="125957"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a:latin typeface="Arial" panose="020B0604020202020204" pitchFamily="34" charset="0"/>
            </a:endParaRPr>
          </a:p>
        </p:txBody>
      </p:sp>
      <p:sp>
        <p:nvSpPr>
          <p:cNvPr id="125958" name="Rectangle 5"/>
          <p:cNvSpPr>
            <a:spLocks noChangeArrowheads="1"/>
          </p:cNvSpPr>
          <p:nvPr/>
        </p:nvSpPr>
        <p:spPr bwMode="auto">
          <a:xfrm>
            <a:off x="215900" y="850900"/>
            <a:ext cx="878205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80000"/>
              </a:lnSpc>
            </a:pPr>
            <a:r>
              <a:rPr lang="en-US" altLang="en-US" sz="2400" b="1" i="0" dirty="0"/>
              <a:t>   void </a:t>
            </a:r>
            <a:r>
              <a:rPr lang="en-US" altLang="en-US" sz="2400" b="1" i="0" dirty="0" err="1"/>
              <a:t>CashRegister</a:t>
            </a:r>
            <a:r>
              <a:rPr lang="en-US" altLang="en-US" sz="2400" b="1" i="0" dirty="0"/>
              <a:t>::clear()</a:t>
            </a:r>
          </a:p>
          <a:p>
            <a:pPr eaLnBrk="1" hangingPunct="1">
              <a:lnSpc>
                <a:spcPct val="80000"/>
              </a:lnSpc>
            </a:pPr>
            <a:r>
              <a:rPr lang="en-US" altLang="en-US" sz="2400" b="1" i="0" dirty="0"/>
              <a:t>   {</a:t>
            </a:r>
          </a:p>
          <a:p>
            <a:pPr eaLnBrk="1" hangingPunct="1">
              <a:lnSpc>
                <a:spcPct val="80000"/>
              </a:lnSpc>
            </a:pPr>
            <a:r>
              <a:rPr lang="en-US" altLang="en-US" sz="2400" b="1" i="0" dirty="0"/>
              <a:t>      </a:t>
            </a:r>
            <a:r>
              <a:rPr lang="en-US" altLang="en-US" sz="2400" b="1" i="0" dirty="0" err="1"/>
              <a:t>item_count</a:t>
            </a:r>
            <a:r>
              <a:rPr lang="en-US" altLang="en-US" sz="2400" b="1" i="0" dirty="0"/>
              <a:t> = 0;</a:t>
            </a:r>
          </a:p>
          <a:p>
            <a:pPr eaLnBrk="1" hangingPunct="1">
              <a:lnSpc>
                <a:spcPct val="80000"/>
              </a:lnSpc>
            </a:pPr>
            <a:r>
              <a:rPr lang="en-US" altLang="en-US" sz="2400" b="1" i="0" dirty="0"/>
              <a:t>      </a:t>
            </a:r>
            <a:r>
              <a:rPr lang="en-US" altLang="en-US" sz="2400" b="1" i="0" dirty="0" err="1"/>
              <a:t>total_price</a:t>
            </a:r>
            <a:r>
              <a:rPr lang="en-US" altLang="en-US" sz="2400" b="1" i="0" dirty="0"/>
              <a:t> = 0;</a:t>
            </a:r>
          </a:p>
          <a:p>
            <a:pPr eaLnBrk="1" hangingPunct="1">
              <a:lnSpc>
                <a:spcPct val="80000"/>
              </a:lnSpc>
            </a:pPr>
            <a:r>
              <a:rPr lang="en-US" altLang="en-US" sz="2400" b="1" i="0" dirty="0"/>
              <a:t>   }</a:t>
            </a:r>
          </a:p>
          <a:p>
            <a:pPr eaLnBrk="1" hangingPunct="1">
              <a:lnSpc>
                <a:spcPct val="80000"/>
              </a:lnSpc>
            </a:pPr>
            <a:r>
              <a:rPr lang="en-US" altLang="en-US" sz="2400" b="1" i="0" dirty="0"/>
              <a:t>   void </a:t>
            </a:r>
            <a:r>
              <a:rPr lang="en-US" altLang="en-US" sz="2400" b="1" i="0" dirty="0" err="1"/>
              <a:t>CashRegister</a:t>
            </a:r>
            <a:r>
              <a:rPr lang="en-US" altLang="en-US" sz="2400" b="1" i="0" dirty="0"/>
              <a:t>::</a:t>
            </a:r>
            <a:r>
              <a:rPr lang="en-US" altLang="en-US" sz="2400" b="1" i="0" dirty="0" err="1"/>
              <a:t>add_item</a:t>
            </a:r>
            <a:r>
              <a:rPr lang="en-US" altLang="en-US" sz="2400" b="1" i="0" dirty="0"/>
              <a:t>(double price)</a:t>
            </a:r>
          </a:p>
          <a:p>
            <a:pPr eaLnBrk="1" hangingPunct="1">
              <a:lnSpc>
                <a:spcPct val="80000"/>
              </a:lnSpc>
            </a:pPr>
            <a:r>
              <a:rPr lang="en-US" altLang="en-US" sz="2400" b="1" i="0" dirty="0"/>
              <a:t>   {</a:t>
            </a:r>
          </a:p>
          <a:p>
            <a:pPr eaLnBrk="1" hangingPunct="1">
              <a:lnSpc>
                <a:spcPct val="80000"/>
              </a:lnSpc>
            </a:pPr>
            <a:r>
              <a:rPr lang="en-US" altLang="en-US" sz="2400" b="1" i="0" dirty="0"/>
              <a:t>      </a:t>
            </a:r>
            <a:r>
              <a:rPr lang="en-US" altLang="en-US" sz="2400" b="1" i="0" dirty="0" err="1"/>
              <a:t>item_count</a:t>
            </a:r>
            <a:r>
              <a:rPr lang="en-US" altLang="en-US" sz="2400" b="1" i="0" dirty="0"/>
              <a:t>++;</a:t>
            </a:r>
          </a:p>
          <a:p>
            <a:pPr eaLnBrk="1" hangingPunct="1">
              <a:lnSpc>
                <a:spcPct val="80000"/>
              </a:lnSpc>
            </a:pPr>
            <a:r>
              <a:rPr lang="en-US" altLang="en-US" sz="2400" b="1" i="0" dirty="0"/>
              <a:t>      </a:t>
            </a:r>
            <a:r>
              <a:rPr lang="en-US" altLang="en-US" sz="2400" b="1" i="0" dirty="0" err="1"/>
              <a:t>total_price</a:t>
            </a:r>
            <a:r>
              <a:rPr lang="en-US" altLang="en-US" sz="2400" b="1" i="0" dirty="0"/>
              <a:t> = </a:t>
            </a:r>
            <a:r>
              <a:rPr lang="en-US" altLang="en-US" sz="2400" b="1" i="0" dirty="0" err="1"/>
              <a:t>total_price</a:t>
            </a:r>
            <a:r>
              <a:rPr lang="en-US" altLang="en-US" sz="2400" b="1" i="0" dirty="0"/>
              <a:t> + price;</a:t>
            </a:r>
          </a:p>
          <a:p>
            <a:pPr eaLnBrk="1" hangingPunct="1">
              <a:lnSpc>
                <a:spcPct val="80000"/>
              </a:lnSpc>
            </a:pPr>
            <a:r>
              <a:rPr lang="en-US" altLang="en-US" sz="2400" b="1" i="0" dirty="0"/>
              <a:t>   }</a:t>
            </a:r>
          </a:p>
          <a:p>
            <a:pPr eaLnBrk="1" hangingPunct="1">
              <a:lnSpc>
                <a:spcPct val="80000"/>
              </a:lnSpc>
            </a:pPr>
            <a:r>
              <a:rPr lang="en-US" altLang="en-US" sz="2400" b="1" i="0" dirty="0"/>
              <a:t>   double </a:t>
            </a:r>
            <a:r>
              <a:rPr lang="en-US" altLang="en-US" sz="2400" b="1" i="0" dirty="0" err="1"/>
              <a:t>CashRegister</a:t>
            </a:r>
            <a:r>
              <a:rPr lang="en-US" altLang="en-US" sz="2400" b="1" i="0" dirty="0"/>
              <a:t>::</a:t>
            </a:r>
            <a:r>
              <a:rPr lang="en-US" altLang="en-US" sz="2400" b="1" i="0" dirty="0" err="1"/>
              <a:t>get_total</a:t>
            </a:r>
            <a:r>
              <a:rPr lang="en-US" altLang="en-US" sz="2400" b="1" i="0" dirty="0"/>
              <a:t>() </a:t>
            </a:r>
            <a:r>
              <a:rPr lang="en-US" altLang="en-US" sz="2400" b="1" i="0" dirty="0" err="1"/>
              <a:t>const</a:t>
            </a:r>
            <a:endParaRPr lang="en-US" altLang="en-US" sz="2400" b="1" i="0" dirty="0"/>
          </a:p>
          <a:p>
            <a:pPr eaLnBrk="1" hangingPunct="1">
              <a:lnSpc>
                <a:spcPct val="80000"/>
              </a:lnSpc>
            </a:pPr>
            <a:r>
              <a:rPr lang="en-US" altLang="en-US" sz="2400" b="1" i="0" dirty="0"/>
              <a:t>   {</a:t>
            </a:r>
          </a:p>
          <a:p>
            <a:pPr eaLnBrk="1" hangingPunct="1">
              <a:lnSpc>
                <a:spcPct val="80000"/>
              </a:lnSpc>
            </a:pPr>
            <a:r>
              <a:rPr lang="en-US" altLang="en-US" sz="2400" b="1" i="0" dirty="0"/>
              <a:t>      return </a:t>
            </a:r>
            <a:r>
              <a:rPr lang="en-US" altLang="en-US" sz="2400" b="1" i="0" dirty="0" err="1"/>
              <a:t>total_price</a:t>
            </a:r>
            <a:r>
              <a:rPr lang="en-US" altLang="en-US" sz="2400" b="1" i="0" dirty="0"/>
              <a:t>;</a:t>
            </a:r>
          </a:p>
          <a:p>
            <a:pPr eaLnBrk="1" hangingPunct="1">
              <a:lnSpc>
                <a:spcPct val="80000"/>
              </a:lnSpc>
            </a:pPr>
            <a:r>
              <a:rPr lang="en-US" altLang="en-US" sz="2400" b="1" i="0" dirty="0"/>
              <a:t>   }</a:t>
            </a:r>
          </a:p>
          <a:p>
            <a:pPr eaLnBrk="1" hangingPunct="1">
              <a:lnSpc>
                <a:spcPct val="80000"/>
              </a:lnSpc>
            </a:pPr>
            <a:r>
              <a:rPr lang="en-US" altLang="en-US" sz="2400" b="1" i="0" dirty="0"/>
              <a:t>   </a:t>
            </a:r>
            <a:r>
              <a:rPr lang="en-US" altLang="en-US" sz="2400" b="1" i="0" dirty="0" err="1"/>
              <a:t>int</a:t>
            </a:r>
            <a:r>
              <a:rPr lang="en-US" altLang="en-US" sz="2400" b="1" i="0" dirty="0"/>
              <a:t> </a:t>
            </a:r>
            <a:r>
              <a:rPr lang="en-US" altLang="en-US" sz="2400" b="1" i="0" dirty="0" err="1"/>
              <a:t>CashRegister</a:t>
            </a:r>
            <a:r>
              <a:rPr lang="en-US" altLang="en-US" sz="2400" b="1" i="0" dirty="0"/>
              <a:t>::</a:t>
            </a:r>
            <a:r>
              <a:rPr lang="en-US" altLang="en-US" sz="2400" b="1" i="0" dirty="0" err="1"/>
              <a:t>get_count</a:t>
            </a:r>
            <a:r>
              <a:rPr lang="en-US" altLang="en-US" sz="2400" b="1" i="0" dirty="0"/>
              <a:t>() </a:t>
            </a:r>
            <a:r>
              <a:rPr lang="en-US" altLang="en-US" sz="2400" b="1" i="0" dirty="0" err="1"/>
              <a:t>const</a:t>
            </a:r>
            <a:endParaRPr lang="en-US" altLang="en-US" sz="2400" b="1" i="0" dirty="0"/>
          </a:p>
          <a:p>
            <a:pPr eaLnBrk="1" hangingPunct="1">
              <a:lnSpc>
                <a:spcPct val="80000"/>
              </a:lnSpc>
            </a:pPr>
            <a:r>
              <a:rPr lang="en-US" altLang="en-US" sz="2400" b="1" i="0" dirty="0"/>
              <a:t>   {</a:t>
            </a:r>
          </a:p>
          <a:p>
            <a:pPr eaLnBrk="1" hangingPunct="1">
              <a:lnSpc>
                <a:spcPct val="80000"/>
              </a:lnSpc>
            </a:pPr>
            <a:r>
              <a:rPr lang="en-US" altLang="en-US" sz="2400" b="1" i="0" dirty="0"/>
              <a:t>      return </a:t>
            </a:r>
            <a:r>
              <a:rPr lang="en-US" altLang="en-US" sz="2400" b="1" i="0" dirty="0" err="1"/>
              <a:t>item_count</a:t>
            </a:r>
            <a:r>
              <a:rPr lang="en-US" altLang="en-US" sz="2400" b="1" i="0" dirty="0"/>
              <a:t>;</a:t>
            </a:r>
          </a:p>
          <a:p>
            <a:pPr eaLnBrk="1" hangingPunct="1">
              <a:lnSpc>
                <a:spcPct val="80000"/>
              </a:lnSpc>
            </a:pPr>
            <a:r>
              <a:rPr lang="en-US" altLang="en-US" sz="2400" b="1" i="0" dirty="0"/>
              <a:t>   }</a:t>
            </a:r>
          </a:p>
          <a:p>
            <a:pPr eaLnBrk="1" hangingPunct="1">
              <a:lnSpc>
                <a:spcPct val="80000"/>
              </a:lnSpc>
            </a:pPr>
            <a:endParaRPr lang="en-US" altLang="en-US" sz="2400" b="1" i="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991234" name="Rectangle 2"/>
          <p:cNvSpPr>
            <a:spLocks noGrp="1" noChangeArrowheads="1"/>
          </p:cNvSpPr>
          <p:nvPr>
            <p:ph type="body" idx="1"/>
          </p:nvPr>
        </p:nvSpPr>
        <p:spPr>
          <a:xfrm>
            <a:off x="528637" y="685800"/>
            <a:ext cx="8229600" cy="4525962"/>
          </a:xfrm>
        </p:spPr>
        <p:txBody>
          <a:bodyPr/>
          <a:lstStyle/>
          <a:p>
            <a:pPr eaLnBrk="1" hangingPunct="1"/>
            <a:r>
              <a:rPr lang="en-US" altLang="en-US" dirty="0"/>
              <a:t>You have learned to structure programs into functions. </a:t>
            </a:r>
          </a:p>
          <a:p>
            <a:pPr lvl="1" eaLnBrk="1" hangingPunct="1"/>
            <a:r>
              <a:rPr lang="en-US" altLang="en-US" dirty="0"/>
              <a:t>This is an excellent practice, but not good enough.</a:t>
            </a:r>
          </a:p>
          <a:p>
            <a:pPr lvl="1" eaLnBrk="1" hangingPunct="1"/>
            <a:r>
              <a:rPr lang="en-US" altLang="en-US" dirty="0"/>
              <a:t>As programs get larger, it becomes increasingly difficult to maintain all the functions and separate datasets.</a:t>
            </a:r>
          </a:p>
          <a:p>
            <a:pPr eaLnBrk="1" hangingPunct="1"/>
            <a:endParaRPr lang="en-US" altLang="en-US" dirty="0"/>
          </a:p>
          <a:p>
            <a:pPr eaLnBrk="1" hangingPunct="1"/>
            <a:r>
              <a:rPr lang="en-US" altLang="en-US" dirty="0"/>
              <a:t>To solve this problem, computer scientists invented </a:t>
            </a:r>
            <a:r>
              <a:rPr lang="en-US" altLang="en-US" b="1" u="sng" dirty="0"/>
              <a:t>object-oriented programming</a:t>
            </a:r>
          </a:p>
          <a:p>
            <a:pPr lvl="1" eaLnBrk="1" hangingPunct="1"/>
            <a:r>
              <a:rPr lang="en-US" altLang="en-US" dirty="0"/>
              <a:t>tasks are solved by collaborating objects. </a:t>
            </a:r>
          </a:p>
          <a:p>
            <a:pPr lvl="1" eaLnBrk="1" hangingPunct="1"/>
            <a:r>
              <a:rPr lang="en-US" altLang="en-US" dirty="0"/>
              <a:t>An object is a set of data plus functions that manipulate the data</a:t>
            </a:r>
          </a:p>
          <a:p>
            <a:pPr lvl="1" eaLnBrk="1" hangingPunct="1"/>
            <a:r>
              <a:rPr lang="en-US" altLang="en-US" dirty="0"/>
              <a:t>A "</a:t>
            </a:r>
            <a:r>
              <a:rPr lang="en-US" altLang="en-US" dirty="0">
                <a:latin typeface="Courier New" panose="02070309020205020404" pitchFamily="49" charset="0"/>
                <a:cs typeface="Courier New" panose="02070309020205020404" pitchFamily="49" charset="0"/>
              </a:rPr>
              <a:t>class</a:t>
            </a:r>
            <a:r>
              <a:rPr lang="en-US" altLang="en-US" dirty="0"/>
              <a:t>" is a blueprint or template for an object, essentially a </a:t>
            </a:r>
            <a:r>
              <a:rPr lang="en-US" altLang="en-US" dirty="0" err="1">
                <a:latin typeface="Courier New" panose="02070309020205020404" pitchFamily="49" charset="0"/>
                <a:cs typeface="Courier New" panose="02070309020205020404" pitchFamily="49" charset="0"/>
              </a:rPr>
              <a:t>struct</a:t>
            </a:r>
            <a:r>
              <a:rPr lang="en-US" altLang="en-US" dirty="0"/>
              <a:t> with functions added.</a:t>
            </a:r>
          </a:p>
          <a:p>
            <a:pPr lvl="1" eaLnBrk="1" hangingPunct="1"/>
            <a:endParaRPr lang="en-US" altLang="en-US" dirty="0"/>
          </a:p>
          <a:p>
            <a:pPr eaLnBrk="1" hangingPunct="1"/>
            <a:r>
              <a:rPr lang="en-US" altLang="en-US" dirty="0"/>
              <a:t>Did </a:t>
            </a:r>
            <a:r>
              <a:rPr lang="en-US" altLang="en-US" sz="2400" dirty="0"/>
              <a:t>you know that you already are an </a:t>
            </a:r>
            <a:r>
              <a:rPr lang="en-US" altLang="en-US" dirty="0"/>
              <a:t>Object Oriented Programmer</a:t>
            </a:r>
            <a:r>
              <a:rPr lang="en-US" altLang="en-US" sz="2000" dirty="0"/>
              <a:t>?</a:t>
            </a:r>
            <a:endParaRPr lang="en-US" altLang="en-US" sz="2400" dirty="0"/>
          </a:p>
          <a:p>
            <a:pPr lvl="1" eaLnBrk="1" hangingPunct="1"/>
            <a:r>
              <a:rPr lang="en-US" altLang="en-US" dirty="0" err="1">
                <a:latin typeface="Courier New" panose="02070309020205020404" pitchFamily="49" charset="0"/>
                <a:cs typeface="Courier New" panose="02070309020205020404" pitchFamily="49" charset="0"/>
              </a:rPr>
              <a:t>s</a:t>
            </a:r>
            <a:r>
              <a:rPr lang="en-US" altLang="en-US" sz="2000" dirty="0" err="1">
                <a:latin typeface="Courier New" panose="02070309020205020404" pitchFamily="49" charset="0"/>
                <a:cs typeface="Courier New" panose="02070309020205020404" pitchFamily="49" charset="0"/>
              </a:rPr>
              <a:t>tring,cin,cout,streams</a:t>
            </a:r>
            <a:r>
              <a:rPr lang="en-US" altLang="en-US" sz="2000" dirty="0">
                <a:latin typeface="Courier New" panose="02070309020205020404" pitchFamily="49" charset="0"/>
                <a:cs typeface="Courier New" panose="02070309020205020404" pitchFamily="49" charset="0"/>
              </a:rPr>
              <a:t> </a:t>
            </a:r>
            <a:r>
              <a:rPr lang="en-US" altLang="en-US" sz="2000" dirty="0"/>
              <a:t>are all classes or objects</a:t>
            </a:r>
          </a:p>
        </p:txBody>
      </p:sp>
      <p:sp>
        <p:nvSpPr>
          <p:cNvPr id="18436" name="Text Box 3"/>
          <p:cNvSpPr>
            <a:spLocks noGrp="1" noChangeArrowheads="1"/>
          </p:cNvSpPr>
          <p:nvPr>
            <p:ph type="title"/>
          </p:nvPr>
        </p:nvSpPr>
        <p:spPr>
          <a:noFill/>
        </p:spPr>
        <p:txBody>
          <a:bodyPr/>
          <a:lstStyle/>
          <a:p>
            <a:pPr eaLnBrk="1" hangingPunct="1">
              <a:spcBef>
                <a:spcPct val="50000"/>
              </a:spcBef>
            </a:pPr>
            <a:r>
              <a:rPr lang="en-US" altLang="en-US"/>
              <a:t>Object-Oriented Programming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2697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26980" name="Rectangle 3"/>
          <p:cNvSpPr>
            <a:spLocks noGrp="1" noChangeArrowheads="1"/>
          </p:cNvSpPr>
          <p:nvPr>
            <p:ph type="title"/>
          </p:nvPr>
        </p:nvSpPr>
        <p:spPr>
          <a:xfrm>
            <a:off x="0" y="152400"/>
            <a:ext cx="9144000" cy="533400"/>
          </a:xfrm>
        </p:spPr>
        <p:txBody>
          <a:bodyPr/>
          <a:lstStyle/>
          <a:p>
            <a:pPr eaLnBrk="1" hangingPunct="1"/>
            <a:r>
              <a:rPr lang="en-US" altLang="en-US" dirty="0"/>
              <a:t>The Cash Register Program, Part 4 (NOT a member function)</a:t>
            </a:r>
          </a:p>
        </p:txBody>
      </p:sp>
      <p:sp>
        <p:nvSpPr>
          <p:cNvPr id="126981"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a:latin typeface="Arial" panose="020B0604020202020204" pitchFamily="34" charset="0"/>
            </a:endParaRPr>
          </a:p>
        </p:txBody>
      </p:sp>
      <p:sp>
        <p:nvSpPr>
          <p:cNvPr id="126982" name="Rectangle 5"/>
          <p:cNvSpPr>
            <a:spLocks noChangeArrowheads="1"/>
          </p:cNvSpPr>
          <p:nvPr/>
        </p:nvSpPr>
        <p:spPr bwMode="auto">
          <a:xfrm>
            <a:off x="215900" y="723900"/>
            <a:ext cx="878205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1" i="0" dirty="0"/>
              <a:t>   </a:t>
            </a:r>
          </a:p>
          <a:p>
            <a:pPr eaLnBrk="1" hangingPunct="1"/>
            <a:r>
              <a:rPr lang="en-US" altLang="en-US" sz="2400" b="1" i="0" dirty="0"/>
              <a:t>   /**</a:t>
            </a:r>
          </a:p>
          <a:p>
            <a:pPr eaLnBrk="1" hangingPunct="1"/>
            <a:r>
              <a:rPr lang="en-US" altLang="en-US" sz="2400" b="1" i="0" dirty="0"/>
              <a:t>      Displays the item count and total</a:t>
            </a:r>
          </a:p>
          <a:p>
            <a:pPr eaLnBrk="1" hangingPunct="1"/>
            <a:r>
              <a:rPr lang="en-US" altLang="en-US" sz="2400" b="1" i="0" dirty="0"/>
              <a:t>      price of a cash register.</a:t>
            </a:r>
          </a:p>
          <a:p>
            <a:pPr eaLnBrk="1" hangingPunct="1"/>
            <a:r>
              <a:rPr lang="en-US" altLang="en-US" sz="2400" b="1" i="0" dirty="0"/>
              <a:t>      @</a:t>
            </a:r>
            <a:r>
              <a:rPr lang="en-US" altLang="en-US" sz="2400" b="1" i="0" dirty="0" err="1"/>
              <a:t>param</a:t>
            </a:r>
            <a:r>
              <a:rPr lang="en-US" altLang="en-US" sz="2400" b="1" i="0" dirty="0"/>
              <a:t> </a:t>
            </a:r>
            <a:r>
              <a:rPr lang="en-US" altLang="en-US" sz="2400" b="1" i="0" dirty="0" err="1"/>
              <a:t>reg</a:t>
            </a:r>
            <a:r>
              <a:rPr lang="en-US" altLang="en-US" sz="2400" b="1" i="0" dirty="0"/>
              <a:t> the cash register to display</a:t>
            </a:r>
          </a:p>
          <a:p>
            <a:pPr eaLnBrk="1" hangingPunct="1"/>
            <a:r>
              <a:rPr lang="en-US" altLang="en-US" sz="2400" b="1" i="0" dirty="0"/>
              <a:t>	 </a:t>
            </a:r>
            <a:r>
              <a:rPr lang="en-US" altLang="en-US" sz="2400" b="1" i="0" dirty="0">
                <a:solidFill>
                  <a:srgbClr val="FF0000"/>
                </a:solidFill>
              </a:rPr>
              <a:t>NOT a member function of the class !!</a:t>
            </a:r>
          </a:p>
          <a:p>
            <a:pPr eaLnBrk="1" hangingPunct="1"/>
            <a:r>
              <a:rPr lang="en-US" altLang="en-US" sz="2400" b="1" i="0" dirty="0">
                <a:solidFill>
                  <a:srgbClr val="FF0000"/>
                </a:solidFill>
              </a:rPr>
              <a:t>	 So the </a:t>
            </a:r>
            <a:r>
              <a:rPr lang="en-US" altLang="en-US" sz="2400" b="1" i="0" dirty="0" err="1">
                <a:solidFill>
                  <a:srgbClr val="FF0000"/>
                </a:solidFill>
              </a:rPr>
              <a:t>CashRegister</a:t>
            </a:r>
            <a:r>
              <a:rPr lang="en-US" altLang="en-US" sz="2400" b="1" i="0" dirty="0">
                <a:solidFill>
                  <a:srgbClr val="FF0000"/>
                </a:solidFill>
              </a:rPr>
              <a:t> must be passed as an</a:t>
            </a:r>
          </a:p>
          <a:p>
            <a:pPr eaLnBrk="1" hangingPunct="1"/>
            <a:r>
              <a:rPr lang="en-US" altLang="en-US" sz="2400" b="1" i="0" dirty="0">
                <a:solidFill>
                  <a:srgbClr val="FF0000"/>
                </a:solidFill>
              </a:rPr>
              <a:t>	   explicit parameter – is not implicit.</a:t>
            </a:r>
          </a:p>
          <a:p>
            <a:pPr eaLnBrk="1" hangingPunct="1"/>
            <a:r>
              <a:rPr lang="en-US" altLang="en-US" sz="2400" b="1" i="0" dirty="0"/>
              <a:t>   */</a:t>
            </a:r>
          </a:p>
          <a:p>
            <a:pPr eaLnBrk="1" hangingPunct="1"/>
            <a:r>
              <a:rPr lang="en-US" altLang="en-US" sz="2400" b="1" i="0" dirty="0"/>
              <a:t>   void display(</a:t>
            </a:r>
            <a:r>
              <a:rPr lang="en-US" altLang="en-US" sz="2400" b="1" i="0" dirty="0" err="1"/>
              <a:t>CashRegister</a:t>
            </a:r>
            <a:r>
              <a:rPr lang="en-US" altLang="en-US" sz="2400" b="1" i="0" dirty="0"/>
              <a:t> </a:t>
            </a:r>
            <a:r>
              <a:rPr lang="en-US" altLang="en-US" sz="2400" b="1" i="0" dirty="0" err="1"/>
              <a:t>reg</a:t>
            </a:r>
            <a:r>
              <a:rPr lang="en-US" altLang="en-US" sz="2400" b="1" i="0" dirty="0"/>
              <a:t>)</a:t>
            </a:r>
          </a:p>
          <a:p>
            <a:pPr eaLnBrk="1" hangingPunct="1"/>
            <a:r>
              <a:rPr lang="en-US" altLang="en-US" sz="2400" b="1" i="0" dirty="0"/>
              <a:t>   {</a:t>
            </a:r>
          </a:p>
          <a:p>
            <a:pPr eaLnBrk="1" hangingPunct="1"/>
            <a:r>
              <a:rPr lang="en-US" altLang="en-US" sz="2400" b="1" i="0" dirty="0"/>
              <a:t>      </a:t>
            </a:r>
            <a:r>
              <a:rPr lang="en-US" altLang="en-US" sz="2400" b="1" i="0" dirty="0" err="1"/>
              <a:t>cout</a:t>
            </a:r>
            <a:r>
              <a:rPr lang="en-US" altLang="en-US" sz="2400" b="1" i="0" dirty="0"/>
              <a:t> &lt;&lt; </a:t>
            </a:r>
            <a:r>
              <a:rPr lang="en-US" altLang="en-US" sz="2400" b="1" i="0" dirty="0" err="1"/>
              <a:t>reg.get_count</a:t>
            </a:r>
            <a:r>
              <a:rPr lang="en-US" altLang="en-US" sz="2400" b="1" i="0" dirty="0"/>
              <a:t>() &lt;&lt; " $“</a:t>
            </a:r>
          </a:p>
          <a:p>
            <a:pPr eaLnBrk="1" hangingPunct="1"/>
            <a:r>
              <a:rPr lang="en-US" altLang="en-US" sz="2400" b="1" i="0" dirty="0"/>
              <a:t>         &lt;&lt; fixed &lt;&lt; </a:t>
            </a:r>
            <a:r>
              <a:rPr lang="en-US" altLang="en-US" sz="2400" b="1" i="0" dirty="0" err="1"/>
              <a:t>setprecision</a:t>
            </a:r>
            <a:r>
              <a:rPr lang="en-US" altLang="en-US" sz="2400" b="1" i="0" dirty="0"/>
              <a:t>(2)</a:t>
            </a:r>
          </a:p>
          <a:p>
            <a:pPr eaLnBrk="1" hangingPunct="1"/>
            <a:r>
              <a:rPr lang="en-US" altLang="en-US" sz="2400" b="1" i="0" dirty="0"/>
              <a:t>         &lt;&lt; </a:t>
            </a:r>
            <a:r>
              <a:rPr lang="en-US" altLang="en-US" sz="2400" b="1" i="0" dirty="0" err="1"/>
              <a:t>reg.get_total</a:t>
            </a:r>
            <a:r>
              <a:rPr lang="en-US" altLang="en-US" sz="2400" b="1" i="0" dirty="0"/>
              <a:t>() &lt;&lt; </a:t>
            </a:r>
            <a:r>
              <a:rPr lang="en-US" altLang="en-US" sz="2400" b="1" i="0" dirty="0" err="1"/>
              <a:t>endl</a:t>
            </a:r>
            <a:r>
              <a:rPr lang="en-US" altLang="en-US" sz="2400" b="1" i="0" dirty="0"/>
              <a:t>;</a:t>
            </a:r>
          </a:p>
          <a:p>
            <a:pPr eaLnBrk="1" hangingPunct="1"/>
            <a:r>
              <a:rPr lang="en-US" altLang="en-US" sz="2400" b="1" i="0"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2800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28004" name="Rectangle 3"/>
          <p:cNvSpPr>
            <a:spLocks noGrp="1" noChangeArrowheads="1"/>
          </p:cNvSpPr>
          <p:nvPr>
            <p:ph type="title"/>
          </p:nvPr>
        </p:nvSpPr>
        <p:spPr>
          <a:xfrm>
            <a:off x="0" y="152400"/>
            <a:ext cx="9144000" cy="533400"/>
          </a:xfrm>
        </p:spPr>
        <p:txBody>
          <a:bodyPr/>
          <a:lstStyle/>
          <a:p>
            <a:pPr eaLnBrk="1" hangingPunct="1"/>
            <a:r>
              <a:rPr lang="en-US" altLang="en-US" dirty="0"/>
              <a:t>The Cash Register Program, </a:t>
            </a:r>
            <a:r>
              <a:rPr lang="en-US" altLang="en-US" dirty="0">
                <a:latin typeface="Courier New" panose="02070309020205020404" pitchFamily="49" charset="0"/>
                <a:cs typeface="Courier New" panose="02070309020205020404" pitchFamily="49" charset="0"/>
              </a:rPr>
              <a:t>main() </a:t>
            </a:r>
            <a:r>
              <a:rPr lang="en-US" altLang="en-US" dirty="0"/>
              <a:t>and the output</a:t>
            </a:r>
          </a:p>
        </p:txBody>
      </p:sp>
      <p:sp>
        <p:nvSpPr>
          <p:cNvPr id="128005"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a:latin typeface="Arial" panose="020B0604020202020204" pitchFamily="34" charset="0"/>
            </a:endParaRPr>
          </a:p>
        </p:txBody>
      </p:sp>
      <p:sp>
        <p:nvSpPr>
          <p:cNvPr id="128006" name="Rectangle 5"/>
          <p:cNvSpPr>
            <a:spLocks noChangeArrowheads="1"/>
          </p:cNvSpPr>
          <p:nvPr/>
        </p:nvSpPr>
        <p:spPr bwMode="auto">
          <a:xfrm>
            <a:off x="215900" y="850900"/>
            <a:ext cx="878205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b="1" i="0" dirty="0" err="1"/>
              <a:t>int</a:t>
            </a:r>
            <a:r>
              <a:rPr lang="en-US" altLang="en-US" sz="2400" b="1" i="0" dirty="0"/>
              <a:t> main()</a:t>
            </a:r>
          </a:p>
          <a:p>
            <a:pPr eaLnBrk="1" hangingPunct="1"/>
            <a:r>
              <a:rPr lang="en-US" altLang="en-US" sz="2400" b="1" i="0" dirty="0"/>
              <a:t>{</a:t>
            </a:r>
          </a:p>
          <a:p>
            <a:pPr eaLnBrk="1" hangingPunct="1"/>
            <a:r>
              <a:rPr lang="en-US" altLang="en-US" sz="2400" b="1" i="0" dirty="0"/>
              <a:t>   </a:t>
            </a:r>
            <a:r>
              <a:rPr lang="en-US" altLang="en-US" sz="2400" b="1" i="0" dirty="0" err="1"/>
              <a:t>CashRegister</a:t>
            </a:r>
            <a:r>
              <a:rPr lang="en-US" altLang="en-US" sz="2400" b="1" i="0" dirty="0"/>
              <a:t> register1;</a:t>
            </a:r>
          </a:p>
          <a:p>
            <a:pPr eaLnBrk="1" hangingPunct="1"/>
            <a:r>
              <a:rPr lang="en-US" altLang="en-US" sz="2400" b="1" i="0" dirty="0"/>
              <a:t>   register1.clear();</a:t>
            </a:r>
          </a:p>
          <a:p>
            <a:pPr eaLnBrk="1" hangingPunct="1"/>
            <a:r>
              <a:rPr lang="en-US" altLang="en-US" sz="2400" b="1" i="0" dirty="0"/>
              <a:t>   register1.add_item(1.95);</a:t>
            </a:r>
          </a:p>
          <a:p>
            <a:pPr eaLnBrk="1" hangingPunct="1"/>
            <a:r>
              <a:rPr lang="en-US" altLang="en-US" sz="2400" b="1" i="0" dirty="0"/>
              <a:t>   display(register1);</a:t>
            </a:r>
          </a:p>
          <a:p>
            <a:pPr eaLnBrk="1" hangingPunct="1"/>
            <a:r>
              <a:rPr lang="en-US" altLang="en-US" sz="2400" b="1" i="0" dirty="0"/>
              <a:t>   register1.add_item(0.95);</a:t>
            </a:r>
          </a:p>
          <a:p>
            <a:pPr eaLnBrk="1" hangingPunct="1"/>
            <a:r>
              <a:rPr lang="en-US" altLang="en-US" sz="2400" b="1" i="0" dirty="0"/>
              <a:t>   display(register1);</a:t>
            </a:r>
          </a:p>
          <a:p>
            <a:pPr eaLnBrk="1" hangingPunct="1"/>
            <a:r>
              <a:rPr lang="en-US" altLang="en-US" sz="2400" b="1" i="0" dirty="0"/>
              <a:t>   register1.add_item(2.50);</a:t>
            </a:r>
          </a:p>
          <a:p>
            <a:pPr eaLnBrk="1" hangingPunct="1"/>
            <a:r>
              <a:rPr lang="en-US" altLang="en-US" sz="2400" b="1" i="0" dirty="0"/>
              <a:t>   display(register1);</a:t>
            </a:r>
          </a:p>
          <a:p>
            <a:pPr eaLnBrk="1" hangingPunct="1"/>
            <a:r>
              <a:rPr lang="en-US" altLang="en-US" sz="2400" b="1" i="0" dirty="0"/>
              <a:t>   return 0;</a:t>
            </a:r>
          </a:p>
          <a:p>
            <a:pPr eaLnBrk="1" hangingPunct="1"/>
            <a:r>
              <a:rPr lang="en-US" altLang="en-US" sz="2400" b="1" i="0" dirty="0"/>
              <a:t>} </a:t>
            </a:r>
            <a:endParaRPr lang="en-US" altLang="en-US" sz="2400" b="1" i="0" dirty="0">
              <a:latin typeface="+mn-lt"/>
            </a:endParaRPr>
          </a:p>
          <a:p>
            <a:pPr lvl="2" eaLnBrk="1" hangingPunct="1"/>
            <a:r>
              <a:rPr lang="en-US" altLang="en-US" sz="2400" b="1" i="0" dirty="0">
                <a:latin typeface="+mn-lt"/>
              </a:rPr>
              <a:t>Program Run Output:</a:t>
            </a:r>
          </a:p>
          <a:p>
            <a:pPr lvl="2" eaLnBrk="1" hangingPunct="1"/>
            <a:r>
              <a:rPr lang="en-US" altLang="en-US" sz="2400" b="1" i="0" dirty="0"/>
              <a:t>Item 1: $1.95</a:t>
            </a:r>
          </a:p>
          <a:p>
            <a:pPr lvl="2" eaLnBrk="1" hangingPunct="1"/>
            <a:r>
              <a:rPr lang="en-US" altLang="en-US" sz="2400" b="1" i="0" dirty="0"/>
              <a:t>Item 2: $2.90</a:t>
            </a:r>
          </a:p>
          <a:p>
            <a:pPr lvl="2" eaLnBrk="1" hangingPunct="1"/>
            <a:r>
              <a:rPr lang="en-US" altLang="en-US" sz="2400" b="1" i="0" dirty="0"/>
              <a:t>Item 3: $5.40</a:t>
            </a:r>
          </a:p>
          <a:p>
            <a:pPr eaLnBrk="1" hangingPunct="1"/>
            <a:endParaRPr lang="en-US" altLang="en-US" sz="2400" b="1" i="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The </a:t>
            </a:r>
            <a:r>
              <a:rPr lang="en-US" dirty="0" err="1"/>
              <a:t>CashRegister</a:t>
            </a:r>
            <a:endParaRPr lang="en-US" dirty="0"/>
          </a:p>
        </p:txBody>
      </p:sp>
      <p:sp>
        <p:nvSpPr>
          <p:cNvPr id="3" name="Content Placeholder 2"/>
          <p:cNvSpPr>
            <a:spLocks noGrp="1"/>
          </p:cNvSpPr>
          <p:nvPr>
            <p:ph idx="1"/>
          </p:nvPr>
        </p:nvSpPr>
        <p:spPr>
          <a:xfrm>
            <a:off x="457200" y="904352"/>
            <a:ext cx="5756988" cy="5191648"/>
          </a:xfrm>
        </p:spPr>
        <p:txBody>
          <a:bodyPr/>
          <a:lstStyle/>
          <a:p>
            <a:r>
              <a:rPr lang="en-US" dirty="0"/>
              <a:t>Trace through the function calls of  </a:t>
            </a:r>
            <a:r>
              <a:rPr lang="en-US" dirty="0">
                <a:latin typeface="Courier New" panose="02070309020205020404" pitchFamily="49" charset="0"/>
                <a:cs typeface="Courier New" panose="02070309020205020404" pitchFamily="49" charset="0"/>
              </a:rPr>
              <a:t>main(), </a:t>
            </a:r>
            <a:r>
              <a:rPr lang="en-US" dirty="0"/>
              <a:t>filling in this diagram of the values of register1’s data members:</a:t>
            </a:r>
          </a:p>
          <a:p>
            <a:pPr marL="0" lvl="0" indent="0" eaLnBrk="1" hangingPunct="1">
              <a:spcBef>
                <a:spcPct val="0"/>
              </a:spcBef>
              <a:buNone/>
            </a:pPr>
            <a:r>
              <a:rPr lang="en-US" altLang="en-US" b="1" kern="1200" dirty="0" err="1">
                <a:solidFill>
                  <a:srgbClr val="000000"/>
                </a:solidFill>
                <a:latin typeface="Courier New" panose="02070309020205020404" pitchFamily="49" charset="0"/>
                <a:cs typeface="+mn-cs"/>
              </a:rPr>
              <a:t>int</a:t>
            </a:r>
            <a:r>
              <a:rPr lang="en-US" altLang="en-US" b="1" kern="1200" dirty="0">
                <a:solidFill>
                  <a:srgbClr val="000000"/>
                </a:solidFill>
                <a:latin typeface="Courier New" panose="02070309020205020404" pitchFamily="49" charset="0"/>
                <a:cs typeface="+mn-cs"/>
              </a:rPr>
              <a:t> main()</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a:t>
            </a:r>
            <a:r>
              <a:rPr lang="en-US" altLang="en-US" b="1" kern="1200" dirty="0" err="1">
                <a:solidFill>
                  <a:srgbClr val="000000"/>
                </a:solidFill>
                <a:latin typeface="Courier New" panose="02070309020205020404" pitchFamily="49" charset="0"/>
                <a:cs typeface="+mn-cs"/>
              </a:rPr>
              <a:t>CashRegister</a:t>
            </a:r>
            <a:r>
              <a:rPr lang="en-US" altLang="en-US" b="1" kern="1200" dirty="0">
                <a:solidFill>
                  <a:srgbClr val="000000"/>
                </a:solidFill>
                <a:latin typeface="Courier New" panose="02070309020205020404" pitchFamily="49" charset="0"/>
                <a:cs typeface="+mn-cs"/>
              </a:rPr>
              <a:t> register1;</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register1.clear();</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register1.add_item(1.95);</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display(register1);</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register1.add_item(0.95);</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display(register1);</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register1.add_item(2.50);</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display(register1);</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return 0;</a:t>
            </a:r>
          </a:p>
          <a:p>
            <a:pPr marL="0" lvl="0" indent="0" eaLnBrk="1" hangingPunct="1">
              <a:spcBef>
                <a:spcPct val="0"/>
              </a:spcBef>
              <a:buNone/>
            </a:pPr>
            <a:r>
              <a:rPr lang="en-US" altLang="en-US" b="1" kern="1200" dirty="0">
                <a:solidFill>
                  <a:srgbClr val="000000"/>
                </a:solidFill>
                <a:latin typeface="Courier New" panose="02070309020205020404" pitchFamily="49" charset="0"/>
                <a:cs typeface="+mn-cs"/>
              </a:rPr>
              <a:t>} </a:t>
            </a:r>
            <a:endParaRPr lang="en-US" altLang="en-US" b="1" kern="1200" dirty="0">
              <a:solidFill>
                <a:srgbClr val="000000"/>
              </a:solidFill>
              <a:cs typeface="+mn-cs"/>
            </a:endParaRPr>
          </a:p>
          <a:p>
            <a:endParaRPr lang="en-US" dirty="0"/>
          </a:p>
          <a:p>
            <a:endParaRPr lang="en-US" dirty="0"/>
          </a:p>
          <a:p>
            <a:endParaRPr lang="en-US" dirty="0"/>
          </a:p>
          <a:p>
            <a:endParaRPr lang="en-US" dirty="0"/>
          </a:p>
          <a:p>
            <a:pPr marL="0" indent="0">
              <a:buNone/>
            </a:pPr>
            <a:r>
              <a:rPr lang="en-US" dirty="0"/>
              <a:t>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4104469885"/>
              </p:ext>
            </p:extLst>
          </p:nvPr>
        </p:nvGraphicFramePr>
        <p:xfrm>
          <a:off x="5728996" y="2703284"/>
          <a:ext cx="3338804" cy="2913744"/>
        </p:xfrm>
        <a:graphic>
          <a:graphicData uri="http://schemas.openxmlformats.org/drawingml/2006/table">
            <a:tbl>
              <a:tblPr firstRow="1" bandRow="1">
                <a:tableStyleId>{21E4AEA4-8DFA-4A89-87EB-49C32662AFE0}</a:tableStyleId>
              </a:tblPr>
              <a:tblGrid>
                <a:gridCol w="1754155">
                  <a:extLst>
                    <a:ext uri="{9D8B030D-6E8A-4147-A177-3AD203B41FA5}">
                      <a16:colId xmlns:a16="http://schemas.microsoft.com/office/drawing/2014/main" val="20000"/>
                    </a:ext>
                  </a:extLst>
                </a:gridCol>
                <a:gridCol w="1584649">
                  <a:extLst>
                    <a:ext uri="{9D8B030D-6E8A-4147-A177-3AD203B41FA5}">
                      <a16:colId xmlns:a16="http://schemas.microsoft.com/office/drawing/2014/main" val="20001"/>
                    </a:ext>
                  </a:extLst>
                </a:gridCol>
              </a:tblGrid>
              <a:tr h="485624">
                <a:tc>
                  <a:txBody>
                    <a:bodyPr/>
                    <a:lstStyle/>
                    <a:p>
                      <a:r>
                        <a:rPr lang="en-US" dirty="0" err="1">
                          <a:latin typeface="Courier New" panose="02070309020205020404" pitchFamily="49" charset="0"/>
                          <a:cs typeface="Courier New" panose="02070309020205020404" pitchFamily="49" charset="0"/>
                        </a:rPr>
                        <a:t>total_price</a:t>
                      </a:r>
                      <a:endParaRPr lang="en-US" dirty="0">
                        <a:latin typeface="Courier New" panose="02070309020205020404" pitchFamily="49" charset="0"/>
                        <a:cs typeface="Courier New" panose="02070309020205020404" pitchFamily="49" charset="0"/>
                      </a:endParaRPr>
                    </a:p>
                  </a:txBody>
                  <a:tcPr/>
                </a:tc>
                <a:tc>
                  <a:txBody>
                    <a:bodyPr/>
                    <a:lstStyle/>
                    <a:p>
                      <a:r>
                        <a:rPr lang="en-US" dirty="0" err="1">
                          <a:latin typeface="Courier New" panose="02070309020205020404" pitchFamily="49" charset="0"/>
                          <a:cs typeface="Courier New" panose="02070309020205020404" pitchFamily="49" charset="0"/>
                        </a:rPr>
                        <a:t>item_count</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485624">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85624">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485624">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485624">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485624">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480186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Programming Tip: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a:t>
            </a:r>
            <a:r>
              <a:rPr lang="en-US" altLang="en-US" dirty="0"/>
              <a:t>Correctness (1)</a:t>
            </a:r>
            <a:endParaRPr lang="en-US" dirty="0"/>
          </a:p>
        </p:txBody>
      </p:sp>
      <p:sp>
        <p:nvSpPr>
          <p:cNvPr id="3" name="Content Placeholder 2"/>
          <p:cNvSpPr>
            <a:spLocks noGrp="1"/>
          </p:cNvSpPr>
          <p:nvPr>
            <p:ph idx="1"/>
          </p:nvPr>
        </p:nvSpPr>
        <p:spPr/>
        <p:txBody>
          <a:bodyPr/>
          <a:lstStyle/>
          <a:p>
            <a:pPr marL="0" indent="0">
              <a:buNone/>
            </a:pPr>
            <a:r>
              <a:rPr lang="en-US" sz="2800" dirty="0"/>
              <a:t>You should declare all accessor functions with the </a:t>
            </a:r>
            <a:r>
              <a:rPr lang="en-US" sz="2800" dirty="0" err="1"/>
              <a:t>const</a:t>
            </a:r>
            <a:r>
              <a:rPr lang="en-US" sz="2800" dirty="0"/>
              <a:t> reserved word. </a:t>
            </a:r>
          </a:p>
          <a:p>
            <a:pPr marL="0" indent="0">
              <a:buNone/>
            </a:pPr>
            <a:endParaRPr lang="en-US" sz="2800" dirty="0"/>
          </a:p>
          <a:p>
            <a:pPr marL="0" indent="0">
              <a:buNone/>
            </a:pPr>
            <a:r>
              <a:rPr lang="en-US" sz="2800" dirty="0"/>
              <a:t>For example, suppose you write:</a:t>
            </a:r>
          </a:p>
          <a:p>
            <a:pPr marL="0" indent="0">
              <a:buNone/>
            </a:pPr>
            <a:r>
              <a:rPr lang="en-US" sz="2800" dirty="0">
                <a:latin typeface="Courier New" panose="02070309020205020404" pitchFamily="49" charset="0"/>
                <a:cs typeface="Courier New" panose="02070309020205020404" pitchFamily="49" charset="0"/>
              </a:rPr>
              <a:t>class </a:t>
            </a:r>
            <a:r>
              <a:rPr lang="en-US" sz="2800" dirty="0" err="1">
                <a:latin typeface="Courier New" panose="02070309020205020404" pitchFamily="49" charset="0"/>
                <a:cs typeface="Courier New" panose="02070309020205020404" pitchFamily="49" charset="0"/>
              </a:rPr>
              <a:t>CashRegister</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void display(); // Bad — no </a:t>
            </a:r>
            <a:r>
              <a:rPr lang="en-US" sz="2800" b="1" u="sng" dirty="0" err="1">
                <a:solidFill>
                  <a:srgbClr val="FF0000"/>
                </a:solidFill>
                <a:latin typeface="Courier New" panose="02070309020205020404" pitchFamily="49" charset="0"/>
                <a:cs typeface="Courier New" panose="02070309020205020404" pitchFamily="49" charset="0"/>
              </a:rPr>
              <a:t>const</a:t>
            </a:r>
            <a:endParaRPr lang="en-US" sz="2800" b="1" u="sng" dirty="0">
              <a:solidFill>
                <a:srgbClr val="FF0000"/>
              </a:solidFill>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   ...</a:t>
            </a:r>
          </a:p>
          <a:p>
            <a:pPr marL="0" indent="0">
              <a:buNone/>
            </a:pPr>
            <a:r>
              <a:rPr lang="en-US" sz="2800" dirty="0">
                <a:latin typeface="Courier New" panose="02070309020205020404" pitchFamily="49" charset="0"/>
                <a:cs typeface="Courier New" panose="02070309020205020404" pitchFamily="49" charset="0"/>
              </a:rPr>
              <a:t>};</a:t>
            </a:r>
          </a:p>
          <a:p>
            <a:pPr marL="0" indent="0">
              <a:buNone/>
            </a:pPr>
            <a:r>
              <a:rPr lang="en-US" sz="2800" dirty="0"/>
              <a:t>When you compile your code, no error is reported. </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571038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cs typeface="Courier New" panose="02070309020205020404" pitchFamily="49" charset="0"/>
              </a:rPr>
              <a:t>Programming Tip: </a:t>
            </a:r>
            <a:r>
              <a:rPr lang="en-US" altLang="en-US" dirty="0" err="1">
                <a:latin typeface="Courier New" panose="02070309020205020404" pitchFamily="49" charset="0"/>
                <a:cs typeface="Courier New" panose="02070309020205020404" pitchFamily="49" charset="0"/>
              </a:rPr>
              <a:t>const</a:t>
            </a:r>
            <a:r>
              <a:rPr lang="en-US" altLang="en-US" dirty="0">
                <a:latin typeface="Courier New" panose="02070309020205020404" pitchFamily="49" charset="0"/>
                <a:cs typeface="Courier New" panose="02070309020205020404" pitchFamily="49" charset="0"/>
              </a:rPr>
              <a:t> </a:t>
            </a:r>
            <a:r>
              <a:rPr lang="en-US" altLang="en-US" dirty="0"/>
              <a:t>Correctness (2)</a:t>
            </a:r>
            <a:endParaRPr lang="en-US" dirty="0"/>
          </a:p>
        </p:txBody>
      </p:sp>
      <p:sp>
        <p:nvSpPr>
          <p:cNvPr id="3" name="Content Placeholder 2"/>
          <p:cNvSpPr>
            <a:spLocks noGrp="1"/>
          </p:cNvSpPr>
          <p:nvPr>
            <p:ph idx="1"/>
          </p:nvPr>
        </p:nvSpPr>
        <p:spPr>
          <a:xfrm>
            <a:off x="457200" y="904352"/>
            <a:ext cx="8610600" cy="5191648"/>
          </a:xfrm>
        </p:spPr>
        <p:txBody>
          <a:bodyPr/>
          <a:lstStyle/>
          <a:p>
            <a:pPr marL="0" indent="0">
              <a:buNone/>
            </a:pPr>
            <a:r>
              <a:rPr lang="en-US" dirty="0"/>
              <a:t>But suppose that another programmer uses your </a:t>
            </a:r>
            <a:r>
              <a:rPr lang="en-US" dirty="0" err="1">
                <a:latin typeface="Courier New" panose="02070309020205020404" pitchFamily="49" charset="0"/>
                <a:cs typeface="Courier New" panose="02070309020205020404" pitchFamily="49" charset="0"/>
              </a:rPr>
              <a:t>CashRegister</a:t>
            </a:r>
            <a:r>
              <a:rPr lang="en-US" dirty="0">
                <a:latin typeface="Courier New" panose="02070309020205020404" pitchFamily="49" charset="0"/>
                <a:cs typeface="Courier New" panose="02070309020205020404" pitchFamily="49" charset="0"/>
              </a:rPr>
              <a:t> </a:t>
            </a:r>
            <a:r>
              <a:rPr lang="en-US" dirty="0"/>
              <a:t>class in a function:</a:t>
            </a:r>
          </a:p>
          <a:p>
            <a:pPr marL="0" indent="0">
              <a:buNone/>
            </a:pPr>
            <a:r>
              <a:rPr lang="en-US" dirty="0">
                <a:latin typeface="Courier New" panose="02070309020205020404" pitchFamily="49" charset="0"/>
                <a:cs typeface="Courier New" panose="02070309020205020404" pitchFamily="49" charset="0"/>
              </a:rPr>
              <a:t>  void </a:t>
            </a:r>
            <a:r>
              <a:rPr lang="en-US" dirty="0" err="1">
                <a:latin typeface="Courier New" panose="02070309020205020404" pitchFamily="49" charset="0"/>
                <a:cs typeface="Courier New" panose="02070309020205020404" pitchFamily="49" charset="0"/>
              </a:rPr>
              <a:t>display_all</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CashRegister</a:t>
            </a:r>
            <a:r>
              <a:rPr lang="en-US" dirty="0">
                <a:latin typeface="Courier New" panose="02070309020205020404" pitchFamily="49" charset="0"/>
                <a:cs typeface="Courier New" panose="02070309020205020404" pitchFamily="49" charset="0"/>
              </a:rPr>
              <a:t> registers[])</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NREGISTERS;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 registers[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].display();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For efficiency, that programmer  declared the </a:t>
            </a:r>
            <a:r>
              <a:rPr lang="en-US" dirty="0">
                <a:latin typeface="Courier New" panose="02070309020205020404" pitchFamily="49" charset="0"/>
                <a:cs typeface="Courier New" panose="02070309020205020404" pitchFamily="49" charset="0"/>
              </a:rPr>
              <a:t>registers[]</a:t>
            </a:r>
            <a:r>
              <a:rPr lang="en-US" dirty="0"/>
              <a:t> parameter as </a:t>
            </a:r>
            <a:r>
              <a:rPr lang="en-US" dirty="0">
                <a:latin typeface="Courier New" panose="02070309020205020404" pitchFamily="49" charset="0"/>
                <a:cs typeface="Courier New" panose="02070309020205020404" pitchFamily="49" charset="0"/>
              </a:rPr>
              <a:t>const.</a:t>
            </a:r>
            <a:r>
              <a:rPr lang="en-US" dirty="0"/>
              <a:t> </a:t>
            </a:r>
          </a:p>
          <a:p>
            <a:pPr marL="0" indent="0">
              <a:buNone/>
            </a:pPr>
            <a:r>
              <a:rPr lang="en-US" dirty="0"/>
              <a:t>But the call </a:t>
            </a:r>
            <a:r>
              <a:rPr lang="en-US" dirty="0">
                <a:latin typeface="Courier New" panose="02070309020205020404" pitchFamily="49" charset="0"/>
                <a:cs typeface="Courier New" panose="02070309020205020404" pitchFamily="49" charset="0"/>
              </a:rPr>
              <a:t>registers[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].display() </a:t>
            </a:r>
            <a:r>
              <a:rPr lang="en-US" dirty="0"/>
              <a:t>will not compile. Because </a:t>
            </a:r>
            <a:r>
              <a:rPr lang="en-US" dirty="0" err="1">
                <a:latin typeface="Courier New" panose="02070309020205020404" pitchFamily="49" charset="0"/>
                <a:cs typeface="Courier New" panose="02070309020205020404" pitchFamily="49" charset="0"/>
              </a:rPr>
              <a:t>CashRegister</a:t>
            </a:r>
            <a:r>
              <a:rPr lang="en-US" dirty="0">
                <a:latin typeface="Courier New" panose="02070309020205020404" pitchFamily="49" charset="0"/>
                <a:cs typeface="Courier New" panose="02070309020205020404" pitchFamily="49" charset="0"/>
              </a:rPr>
              <a:t>::display </a:t>
            </a:r>
            <a:r>
              <a:rPr lang="en-US" dirty="0"/>
              <a:t>is not tagged as </a:t>
            </a:r>
            <a:r>
              <a:rPr lang="en-US" dirty="0" err="1">
                <a:latin typeface="Courier New" panose="02070309020205020404" pitchFamily="49" charset="0"/>
                <a:cs typeface="Courier New" panose="02070309020205020404" pitchFamily="49" charset="0"/>
              </a:rPr>
              <a:t>const</a:t>
            </a:r>
            <a:r>
              <a:rPr lang="en-US" dirty="0">
                <a:latin typeface="Courier New" panose="02070309020205020404" pitchFamily="49" charset="0"/>
                <a:cs typeface="Courier New" panose="02070309020205020404" pitchFamily="49" charset="0"/>
              </a:rPr>
              <a:t>, </a:t>
            </a:r>
            <a:r>
              <a:rPr lang="en-US" dirty="0"/>
              <a:t>the compiler suspects that the call may modify </a:t>
            </a:r>
            <a:r>
              <a:rPr lang="en-US" dirty="0">
                <a:latin typeface="Courier New" panose="02070309020205020404" pitchFamily="49" charset="0"/>
                <a:cs typeface="Courier New" panose="02070309020205020404" pitchFamily="49" charset="0"/>
              </a:rPr>
              <a:t>registers[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spTree>
    <p:extLst>
      <p:ext uri="{BB962C8B-B14F-4D97-AF65-F5344CB8AC3E}">
        <p14:creationId xmlns:p14="http://schemas.microsoft.com/office/powerpoint/2010/main" val="289935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6</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u="sng" dirty="0">
                <a:solidFill>
                  <a:srgbClr val="FF0000"/>
                </a:solidFill>
              </a:rPr>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075938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3824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38244" name="Rectangle 3"/>
          <p:cNvSpPr>
            <a:spLocks noGrp="1" noChangeArrowheads="1"/>
          </p:cNvSpPr>
          <p:nvPr>
            <p:ph type="title"/>
          </p:nvPr>
        </p:nvSpPr>
        <p:spPr>
          <a:xfrm>
            <a:off x="0" y="152400"/>
            <a:ext cx="9144000" cy="533400"/>
          </a:xfrm>
        </p:spPr>
        <p:txBody>
          <a:bodyPr/>
          <a:lstStyle/>
          <a:p>
            <a:pPr eaLnBrk="1" hangingPunct="1"/>
            <a:r>
              <a:rPr lang="en-US" altLang="en-US"/>
              <a:t>Constructors</a:t>
            </a:r>
          </a:p>
        </p:txBody>
      </p:sp>
      <p:sp>
        <p:nvSpPr>
          <p:cNvPr id="1146884" name="Rectangle 4"/>
          <p:cNvSpPr>
            <a:spLocks noChangeArrowheads="1"/>
          </p:cNvSpPr>
          <p:nvPr/>
        </p:nvSpPr>
        <p:spPr bwMode="auto">
          <a:xfrm>
            <a:off x="1279525" y="1112838"/>
            <a:ext cx="6530975"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   A </a:t>
            </a:r>
            <a:r>
              <a:rPr lang="en-US" altLang="en-US" sz="2400" dirty="0">
                <a:latin typeface="Arial" panose="020B0604020202020204" pitchFamily="34" charset="0"/>
              </a:rPr>
              <a:t>constructor</a:t>
            </a:r>
            <a:r>
              <a:rPr lang="en-US" altLang="en-US" sz="2400" i="0" dirty="0">
                <a:latin typeface="Arial" panose="020B0604020202020204" pitchFamily="34" charset="0"/>
              </a:rPr>
              <a:t> is a member function that </a:t>
            </a:r>
            <a:r>
              <a:rPr lang="en-US" altLang="en-US" sz="2400" dirty="0">
                <a:latin typeface="Arial" panose="020B0604020202020204" pitchFamily="34" charset="0"/>
              </a:rPr>
              <a:t>initializes</a:t>
            </a:r>
            <a:r>
              <a:rPr lang="en-US" altLang="en-US" sz="2400" i="0" dirty="0">
                <a:latin typeface="Arial" panose="020B0604020202020204" pitchFamily="34" charset="0"/>
              </a:rPr>
              <a:t> the data members of an object.</a:t>
            </a:r>
          </a:p>
          <a:p>
            <a:pPr algn="ctr" eaLnBrk="1" hangingPunct="1">
              <a:spcBef>
                <a:spcPct val="20000"/>
              </a:spcBef>
            </a:pPr>
            <a:r>
              <a:rPr lang="en-US" altLang="en-US" sz="2400" i="0" dirty="0">
                <a:latin typeface="Arial" panose="020B0604020202020204" pitchFamily="34" charset="0"/>
              </a:rPr>
              <a:t>The constructor is automatically</a:t>
            </a:r>
            <a:br>
              <a:rPr lang="en-US" altLang="en-US" sz="2400" i="0" dirty="0">
                <a:latin typeface="Arial" panose="020B0604020202020204" pitchFamily="34" charset="0"/>
              </a:rPr>
            </a:br>
            <a:r>
              <a:rPr lang="en-US" altLang="en-US" sz="2400" i="0" dirty="0">
                <a:latin typeface="Arial" panose="020B0604020202020204" pitchFamily="34" charset="0"/>
              </a:rPr>
              <a:t>called whenever an object is created.</a:t>
            </a:r>
          </a:p>
          <a:p>
            <a:pPr algn="ctr" eaLnBrk="1" hangingPunct="1">
              <a:spcBef>
                <a:spcPct val="20000"/>
              </a:spcBef>
            </a:pPr>
            <a:endParaRPr lang="en-US" altLang="en-US" sz="2400" i="0" dirty="0">
              <a:latin typeface="Arial" panose="020B0604020202020204" pitchFamily="34" charset="0"/>
            </a:endParaRPr>
          </a:p>
          <a:p>
            <a:pPr eaLnBrk="1" hangingPunct="1"/>
            <a:r>
              <a:rPr lang="en-US" altLang="en-US" sz="2400" b="1" i="0" dirty="0" err="1"/>
              <a:t>CashRegister</a:t>
            </a:r>
            <a:r>
              <a:rPr lang="en-US" altLang="en-US" sz="2400" b="1" i="0" dirty="0"/>
              <a:t> register1;</a:t>
            </a:r>
          </a:p>
          <a:p>
            <a:pPr eaLnBrk="1" hangingPunct="1"/>
            <a:endParaRPr lang="en-US" altLang="en-US" sz="2400" b="1" i="0" dirty="0"/>
          </a:p>
          <a:p>
            <a:pPr eaLnBrk="1" hangingPunct="1"/>
            <a:endParaRPr lang="en-US" altLang="en-US" sz="2400" b="1" i="0" dirty="0"/>
          </a:p>
          <a:p>
            <a:pPr eaLnBrk="1" hangingPunct="1"/>
            <a:endParaRPr lang="en-US" altLang="en-US" sz="2400" b="1" i="0" dirty="0"/>
          </a:p>
          <a:p>
            <a:pPr eaLnBrk="1" hangingPunct="1"/>
            <a:endParaRPr lang="en-US" altLang="en-US" sz="2400" b="1" i="0" dirty="0"/>
          </a:p>
          <a:p>
            <a:pPr algn="ctr" eaLnBrk="1" hangingPunct="1"/>
            <a:r>
              <a:rPr lang="en-US" altLang="en-US" sz="2400" i="0" dirty="0">
                <a:latin typeface="Arial" panose="020B0604020202020204" pitchFamily="34" charset="0"/>
              </a:rPr>
              <a:t>(You don’t see the function call nor the definition in the class, it but it’s there.)</a:t>
            </a:r>
            <a:endParaRPr lang="en-US" altLang="en-US" i="0"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4336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43364" name="Rectangle 3"/>
          <p:cNvSpPr>
            <a:spLocks noGrp="1" noChangeArrowheads="1"/>
          </p:cNvSpPr>
          <p:nvPr>
            <p:ph type="title"/>
          </p:nvPr>
        </p:nvSpPr>
        <p:spPr>
          <a:xfrm>
            <a:off x="0" y="152400"/>
            <a:ext cx="9144000" cy="533400"/>
          </a:xfrm>
        </p:spPr>
        <p:txBody>
          <a:bodyPr/>
          <a:lstStyle/>
          <a:p>
            <a:pPr eaLnBrk="1" hangingPunct="1"/>
            <a:r>
              <a:rPr lang="en-US" altLang="en-US" dirty="0"/>
              <a:t>Constructors: Motivation</a:t>
            </a:r>
          </a:p>
        </p:txBody>
      </p:sp>
      <p:sp>
        <p:nvSpPr>
          <p:cNvPr id="1149956"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  By supplying a constructor, you can ensure that all data members are properly set</a:t>
            </a:r>
            <a:br>
              <a:rPr lang="en-US" altLang="en-US" sz="2400" i="0" dirty="0">
                <a:latin typeface="Arial" panose="020B0604020202020204" pitchFamily="34" charset="0"/>
              </a:rPr>
            </a:br>
            <a:r>
              <a:rPr lang="en-US" altLang="en-US" sz="2400" dirty="0">
                <a:latin typeface="Arial" panose="020B0604020202020204" pitchFamily="34" charset="0"/>
              </a:rPr>
              <a:t>before</a:t>
            </a:r>
            <a:r>
              <a:rPr lang="en-US" altLang="en-US" sz="2400" i="0" dirty="0">
                <a:latin typeface="Arial" panose="020B0604020202020204" pitchFamily="34" charset="0"/>
              </a:rPr>
              <a:t> any member functions act on an object.</a:t>
            </a:r>
          </a:p>
          <a:p>
            <a:pPr eaLnBrk="1" hangingPunct="1">
              <a:spcBef>
                <a:spcPct val="20000"/>
              </a:spcBef>
            </a:pPr>
            <a:endParaRPr lang="en-US" altLang="en-US" sz="24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To understand the importance of constructors, consider:</a:t>
            </a:r>
          </a:p>
          <a:p>
            <a:pPr algn="ctr" eaLnBrk="1" hangingPunct="1">
              <a:spcBef>
                <a:spcPct val="20000"/>
              </a:spcBef>
            </a:pPr>
            <a:endParaRPr lang="en-US" altLang="en-US" sz="2400" i="0" dirty="0">
              <a:latin typeface="Arial" panose="020B0604020202020204" pitchFamily="34" charset="0"/>
            </a:endParaRPr>
          </a:p>
          <a:p>
            <a:pPr eaLnBrk="1" hangingPunct="1">
              <a:spcBef>
                <a:spcPct val="20000"/>
              </a:spcBef>
            </a:pPr>
            <a:r>
              <a:rPr lang="en-US" altLang="en-US" sz="2400" b="1" i="0" dirty="0" err="1"/>
              <a:t>CashRegister</a:t>
            </a:r>
            <a:r>
              <a:rPr lang="en-US" altLang="en-US" sz="2400" b="1" i="0" dirty="0"/>
              <a:t> register1;</a:t>
            </a:r>
          </a:p>
          <a:p>
            <a:pPr eaLnBrk="1" hangingPunct="1">
              <a:spcBef>
                <a:spcPct val="20000"/>
              </a:spcBef>
            </a:pPr>
            <a:r>
              <a:rPr lang="en-US" altLang="en-US" sz="2400" b="1" i="0" dirty="0"/>
              <a:t>register1.add_item(1.95);</a:t>
            </a:r>
          </a:p>
          <a:p>
            <a:pPr eaLnBrk="1" hangingPunct="1">
              <a:spcBef>
                <a:spcPct val="20000"/>
              </a:spcBef>
            </a:pPr>
            <a:r>
              <a:rPr lang="en-US" altLang="en-US" sz="2400" b="1" i="0" dirty="0" err="1"/>
              <a:t>int</a:t>
            </a:r>
            <a:r>
              <a:rPr lang="en-US" altLang="en-US" sz="2400" b="1" i="0" dirty="0"/>
              <a:t> count = </a:t>
            </a:r>
            <a:r>
              <a:rPr lang="en-US" altLang="en-US" sz="2400" b="1" i="0" dirty="0" err="1"/>
              <a:t>get_count</a:t>
            </a:r>
            <a:r>
              <a:rPr lang="en-US" altLang="en-US" sz="2400" b="1" i="0" dirty="0"/>
              <a:t>(); // May not be 1</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   Notice that the programmer forgot to</a:t>
            </a:r>
            <a:br>
              <a:rPr lang="en-US" altLang="en-US" sz="2400" i="0" dirty="0">
                <a:latin typeface="Arial" panose="020B0604020202020204" pitchFamily="34" charset="0"/>
              </a:rPr>
            </a:br>
            <a:r>
              <a:rPr lang="en-US" altLang="en-US" sz="2400" i="0" dirty="0">
                <a:latin typeface="Arial" panose="020B0604020202020204" pitchFamily="34" charset="0"/>
              </a:rPr>
              <a:t>call </a:t>
            </a:r>
            <a:r>
              <a:rPr lang="en-US" altLang="en-US" sz="2400" b="1" i="0" dirty="0"/>
              <a:t>clear</a:t>
            </a:r>
            <a:r>
              <a:rPr lang="en-US" altLang="en-US" sz="2400" i="0" dirty="0">
                <a:latin typeface="Arial" panose="020B0604020202020204" pitchFamily="34" charset="0"/>
              </a:rPr>
              <a:t> before adding items.</a:t>
            </a:r>
            <a:endParaRPr lang="en-US" altLang="en-US" i="0" dirty="0">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4745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47460" name="Rectangle 3"/>
          <p:cNvSpPr>
            <a:spLocks noGrp="1" noChangeArrowheads="1"/>
          </p:cNvSpPr>
          <p:nvPr>
            <p:ph type="title"/>
          </p:nvPr>
        </p:nvSpPr>
        <p:spPr>
          <a:xfrm>
            <a:off x="0" y="152400"/>
            <a:ext cx="9144000" cy="533400"/>
          </a:xfrm>
        </p:spPr>
        <p:txBody>
          <a:bodyPr/>
          <a:lstStyle/>
          <a:p>
            <a:pPr eaLnBrk="1" hangingPunct="1"/>
            <a:r>
              <a:rPr lang="en-US" altLang="en-US" dirty="0"/>
              <a:t>Constructor Code</a:t>
            </a:r>
          </a:p>
        </p:txBody>
      </p:sp>
      <p:sp>
        <p:nvSpPr>
          <p:cNvPr id="147461"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dirty="0">
              <a:latin typeface="Arial" panose="020B0604020202020204" pitchFamily="34" charset="0"/>
            </a:endParaRPr>
          </a:p>
        </p:txBody>
      </p:sp>
      <p:sp>
        <p:nvSpPr>
          <p:cNvPr id="1150982" name="Rectangle 6"/>
          <p:cNvSpPr>
            <a:spLocks noChangeArrowheads="1"/>
          </p:cNvSpPr>
          <p:nvPr/>
        </p:nvSpPr>
        <p:spPr bwMode="auto">
          <a:xfrm>
            <a:off x="393489" y="731838"/>
            <a:ext cx="8285584" cy="650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i="0" dirty="0">
                <a:latin typeface="Arial" panose="020B0604020202020204" pitchFamily="34" charset="0"/>
              </a:rPr>
              <a:t>You declare constructor functions in the class definition. There must be </a:t>
            </a:r>
            <a:r>
              <a:rPr lang="en-US" altLang="en-US" sz="2800" b="1" dirty="0">
                <a:latin typeface="Arial" panose="020B0604020202020204" pitchFamily="34" charset="0"/>
              </a:rPr>
              <a:t>no</a:t>
            </a:r>
            <a:r>
              <a:rPr lang="en-US" altLang="en-US" sz="2400" dirty="0">
                <a:latin typeface="Arial" panose="020B0604020202020204" pitchFamily="34" charset="0"/>
              </a:rPr>
              <a:t> return type</a:t>
            </a:r>
            <a:r>
              <a:rPr lang="en-US" altLang="en-US" sz="2400" i="0" dirty="0">
                <a:latin typeface="Arial" panose="020B0604020202020204" pitchFamily="34" charset="0"/>
              </a:rPr>
              <a:t>, not even </a:t>
            </a:r>
            <a:r>
              <a:rPr lang="en-US" altLang="en-US" sz="2400" b="1" i="0" dirty="0"/>
              <a:t>void</a:t>
            </a:r>
            <a:r>
              <a:rPr lang="en-US" altLang="en-US" sz="2400" i="0" dirty="0">
                <a:latin typeface="Arial" panose="020B0604020202020204" pitchFamily="34" charset="0"/>
              </a:rPr>
              <a:t>.</a:t>
            </a:r>
          </a:p>
          <a:p>
            <a:pPr algn="ctr" eaLnBrk="1" hangingPunct="1">
              <a:spcBef>
                <a:spcPct val="20000"/>
              </a:spcBef>
            </a:pPr>
            <a:r>
              <a:rPr lang="en-US" altLang="en-US" sz="2400" i="0" dirty="0">
                <a:latin typeface="Arial" panose="020B0604020202020204" pitchFamily="34" charset="0"/>
              </a:rPr>
              <a:t>The name of the constructor must be the same as the class:</a:t>
            </a:r>
          </a:p>
          <a:p>
            <a:pPr lvl="1" eaLnBrk="1" hangingPunct="1"/>
            <a:r>
              <a:rPr lang="en-US" altLang="en-US" sz="2400" b="1" i="0" dirty="0"/>
              <a:t>class </a:t>
            </a:r>
            <a:r>
              <a:rPr lang="en-US" altLang="en-US" sz="2400" b="1" i="0" dirty="0" err="1"/>
              <a:t>CashRegister</a:t>
            </a:r>
            <a:endParaRPr lang="en-US" altLang="en-US" sz="2400" b="1" i="0" dirty="0"/>
          </a:p>
          <a:p>
            <a:pPr lvl="1" eaLnBrk="1" hangingPunct="1"/>
            <a:r>
              <a:rPr lang="en-US" altLang="en-US" sz="2400" b="1" i="0" dirty="0"/>
              <a:t>{</a:t>
            </a:r>
          </a:p>
          <a:p>
            <a:pPr lvl="1" eaLnBrk="1" hangingPunct="1"/>
            <a:r>
              <a:rPr lang="en-US" altLang="en-US" sz="2400" b="1" i="0" dirty="0"/>
              <a:t>public:</a:t>
            </a:r>
          </a:p>
          <a:p>
            <a:pPr lvl="1" eaLnBrk="1" hangingPunct="1"/>
            <a:r>
              <a:rPr lang="en-US" altLang="en-US" sz="2400" b="1" i="0" dirty="0"/>
              <a:t>   </a:t>
            </a:r>
            <a:r>
              <a:rPr lang="en-US" altLang="en-US" sz="2400" b="1" i="0" dirty="0" err="1"/>
              <a:t>CashRegister</a:t>
            </a:r>
            <a:r>
              <a:rPr lang="en-US" altLang="en-US" sz="2400" b="1" i="0" dirty="0"/>
              <a:t>(); // A constructor</a:t>
            </a:r>
          </a:p>
          <a:p>
            <a:pPr lvl="1" eaLnBrk="1" hangingPunct="1"/>
            <a:r>
              <a:rPr lang="en-US" altLang="en-US" sz="2400" b="1" i="0" dirty="0"/>
              <a:t>...</a:t>
            </a:r>
          </a:p>
          <a:p>
            <a:pPr lvl="1" eaLnBrk="1" hangingPunct="1"/>
            <a:r>
              <a:rPr lang="en-US" altLang="en-US" sz="2400" b="1" i="0" dirty="0"/>
              <a:t>};</a:t>
            </a:r>
          </a:p>
          <a:p>
            <a:pPr eaLnBrk="1" hangingPunct="1"/>
            <a:r>
              <a:rPr lang="en-US" altLang="en-US" sz="2400" i="0" dirty="0">
                <a:latin typeface="+mn-lt"/>
              </a:rPr>
              <a:t>The constructor definition resembles other member functions:</a:t>
            </a:r>
          </a:p>
          <a:p>
            <a:pPr lvl="1" eaLnBrk="1" hangingPunct="1"/>
            <a:r>
              <a:rPr lang="en-US" altLang="en-US" sz="2400" b="1" i="0" dirty="0" err="1"/>
              <a:t>CashRegister</a:t>
            </a:r>
            <a:r>
              <a:rPr lang="en-US" altLang="en-US" sz="2400" b="1" i="0" dirty="0"/>
              <a:t>::</a:t>
            </a:r>
            <a:r>
              <a:rPr lang="en-US" altLang="en-US" sz="2400" b="1" i="0" dirty="0" err="1"/>
              <a:t>CashRegister</a:t>
            </a:r>
            <a:r>
              <a:rPr lang="en-US" altLang="en-US" sz="2400" b="1" i="0" dirty="0"/>
              <a:t>()</a:t>
            </a:r>
          </a:p>
          <a:p>
            <a:pPr lvl="1" eaLnBrk="1" hangingPunct="1"/>
            <a:r>
              <a:rPr lang="en-US" altLang="en-US" sz="2400" b="1" i="0" dirty="0"/>
              <a:t>{</a:t>
            </a:r>
          </a:p>
          <a:p>
            <a:pPr lvl="1" eaLnBrk="1" hangingPunct="1"/>
            <a:r>
              <a:rPr lang="en-US" altLang="en-US" sz="2400" b="1" i="0" dirty="0"/>
              <a:t>   </a:t>
            </a:r>
            <a:r>
              <a:rPr lang="en-US" altLang="en-US" sz="2400" b="1" i="0" dirty="0" err="1"/>
              <a:t>item_count</a:t>
            </a:r>
            <a:r>
              <a:rPr lang="en-US" altLang="en-US" sz="2400" b="1" i="0" dirty="0"/>
              <a:t> = 0;</a:t>
            </a:r>
          </a:p>
          <a:p>
            <a:pPr lvl="1" eaLnBrk="1" hangingPunct="1"/>
            <a:r>
              <a:rPr lang="en-US" altLang="en-US" sz="2400" b="1" i="0" dirty="0"/>
              <a:t>   </a:t>
            </a:r>
            <a:r>
              <a:rPr lang="en-US" altLang="en-US" sz="2400" b="1" i="0" dirty="0" err="1"/>
              <a:t>total_price</a:t>
            </a:r>
            <a:r>
              <a:rPr lang="en-US" altLang="en-US" sz="2400" b="1" i="0" dirty="0"/>
              <a:t> = 0;</a:t>
            </a:r>
          </a:p>
          <a:p>
            <a:pPr lvl="1" eaLnBrk="1" hangingPunct="1"/>
            <a:r>
              <a:rPr lang="en-US" altLang="en-US" sz="2400" b="1" i="0" dirty="0"/>
              <a:t>}</a:t>
            </a:r>
          </a:p>
          <a:p>
            <a:pPr eaLnBrk="1" hangingPunct="1"/>
            <a:endParaRPr lang="en-US" altLang="en-US" sz="2400" b="1" i="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5565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55652" name="Rectangle 3"/>
          <p:cNvSpPr>
            <a:spLocks noGrp="1" noChangeArrowheads="1"/>
          </p:cNvSpPr>
          <p:nvPr>
            <p:ph type="title"/>
          </p:nvPr>
        </p:nvSpPr>
        <p:spPr>
          <a:xfrm>
            <a:off x="0" y="152400"/>
            <a:ext cx="9144000" cy="533400"/>
          </a:xfrm>
        </p:spPr>
        <p:txBody>
          <a:bodyPr/>
          <a:lstStyle/>
          <a:p>
            <a:pPr eaLnBrk="1" hangingPunct="1"/>
            <a:r>
              <a:rPr lang="en-US" altLang="en-US" dirty="0"/>
              <a:t>Default Constructors</a:t>
            </a:r>
          </a:p>
        </p:txBody>
      </p:sp>
      <p:sp>
        <p:nvSpPr>
          <p:cNvPr id="1161220" name="Rectangle 4"/>
          <p:cNvSpPr>
            <a:spLocks noChangeArrowheads="1"/>
          </p:cNvSpPr>
          <p:nvPr/>
        </p:nvSpPr>
        <p:spPr bwMode="auto">
          <a:xfrm>
            <a:off x="0" y="892176"/>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If you do not write a constructor for your class, the compiler automatically generates one for you, which does nothing but allocate memory space for the data members.  </a:t>
            </a:r>
          </a:p>
          <a:p>
            <a:pPr algn="ctr" eaLnBrk="1" hangingPunct="1">
              <a:spcBef>
                <a:spcPct val="20000"/>
              </a:spcBef>
            </a:pPr>
            <a:r>
              <a:rPr lang="en-US" altLang="en-US" sz="2400" i="0" dirty="0">
                <a:latin typeface="Arial" panose="020B0604020202020204" pitchFamily="34" charset="0"/>
              </a:rPr>
              <a:t>The compiler does NOT provide safe initial data values, EXCEPT that </a:t>
            </a:r>
            <a:r>
              <a:rPr lang="en-US" altLang="en-US" sz="2400" i="0" dirty="0">
                <a:cs typeface="Courier New" panose="02070309020205020404" pitchFamily="49" charset="0"/>
              </a:rPr>
              <a:t>string</a:t>
            </a:r>
            <a:r>
              <a:rPr lang="en-US" altLang="en-US" sz="2400" i="0" dirty="0">
                <a:latin typeface="Arial" panose="020B0604020202020204" pitchFamily="34" charset="0"/>
              </a:rPr>
              <a:t> members are initialized to the empty string.</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b="1" i="0" u="sng" dirty="0">
                <a:latin typeface="Arial" panose="020B0604020202020204" pitchFamily="34" charset="0"/>
              </a:rPr>
              <a:t>Default constructors </a:t>
            </a:r>
            <a:r>
              <a:rPr lang="en-US" altLang="en-US" sz="2400" i="0" dirty="0">
                <a:latin typeface="Arial" panose="020B0604020202020204" pitchFamily="34" charset="0"/>
              </a:rPr>
              <a:t>are called when you define an object</a:t>
            </a:r>
          </a:p>
          <a:p>
            <a:pPr algn="ctr" eaLnBrk="1" hangingPunct="1">
              <a:spcBef>
                <a:spcPct val="20000"/>
              </a:spcBef>
            </a:pPr>
            <a:r>
              <a:rPr lang="en-US" altLang="en-US" sz="2400" i="0" dirty="0">
                <a:latin typeface="Arial" panose="020B0604020202020204" pitchFamily="34" charset="0"/>
              </a:rPr>
              <a:t>and do not specify any parameters for the construction.  </a:t>
            </a:r>
          </a:p>
          <a:p>
            <a:pPr algn="ctr" eaLnBrk="1" hangingPunct="1">
              <a:spcBef>
                <a:spcPct val="20000"/>
              </a:spcBef>
            </a:pPr>
            <a:r>
              <a:rPr lang="en-US" altLang="en-US" sz="2400" b="1" i="0" dirty="0" err="1"/>
              <a:t>CashRegister</a:t>
            </a:r>
            <a:r>
              <a:rPr lang="en-US" altLang="en-US" sz="2400" b="1" i="0" dirty="0"/>
              <a:t> register1;</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Notice that you do NOT use an empty set of parentheses when you call the constructor followed by a new identifier to create the object.</a:t>
            </a:r>
          </a:p>
          <a:p>
            <a:pPr algn="ct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6628" name="Text Box 3"/>
          <p:cNvSpPr>
            <a:spLocks noGrp="1" noChangeArrowheads="1"/>
          </p:cNvSpPr>
          <p:nvPr>
            <p:ph type="title"/>
          </p:nvPr>
        </p:nvSpPr>
        <p:spPr>
          <a:xfrm>
            <a:off x="0" y="152400"/>
            <a:ext cx="9144000" cy="533400"/>
          </a:xfrm>
          <a:noFill/>
        </p:spPr>
        <p:txBody>
          <a:bodyPr/>
          <a:lstStyle/>
          <a:p>
            <a:pPr eaLnBrk="1" hangingPunct="1">
              <a:spcBef>
                <a:spcPct val="50000"/>
              </a:spcBef>
            </a:pPr>
            <a:r>
              <a:rPr lang="en-US" altLang="en-US" dirty="0"/>
              <a:t>The Problem with Functional Programming</a:t>
            </a:r>
          </a:p>
        </p:txBody>
      </p:sp>
      <p:sp>
        <p:nvSpPr>
          <p:cNvPr id="26629" name="Rectangle 4"/>
          <p:cNvSpPr>
            <a:spLocks noChangeArrowheads="1"/>
          </p:cNvSpPr>
          <p:nvPr/>
        </p:nvSpPr>
        <p:spPr bwMode="auto">
          <a:xfrm>
            <a:off x="550863" y="8778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b="1" i="0"/>
          </a:p>
        </p:txBody>
      </p:sp>
      <p:sp>
        <p:nvSpPr>
          <p:cNvPr id="26630" name="Rectangle 5"/>
          <p:cNvSpPr>
            <a:spLocks noChangeArrowheads="1"/>
          </p:cNvSpPr>
          <p:nvPr/>
        </p:nvSpPr>
        <p:spPr bwMode="auto">
          <a:xfrm>
            <a:off x="703263" y="1030288"/>
            <a:ext cx="8042275" cy="54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a:p>
            <a:pPr eaLnBrk="1" hangingPunct="1">
              <a:spcBef>
                <a:spcPct val="20000"/>
              </a:spcBef>
            </a:pPr>
            <a:endParaRPr lang="en-US" altLang="en-US" sz="2400" i="0">
              <a:latin typeface="Arial" panose="020B0604020202020204" pitchFamily="34" charset="0"/>
            </a:endParaRPr>
          </a:p>
        </p:txBody>
      </p:sp>
      <p:sp>
        <p:nvSpPr>
          <p:cNvPr id="26631" name="Text Box 9"/>
          <p:cNvSpPr txBox="1">
            <a:spLocks noChangeArrowheads="1"/>
          </p:cNvSpPr>
          <p:nvPr/>
        </p:nvSpPr>
        <p:spPr bwMode="auto">
          <a:xfrm>
            <a:off x="30162" y="775533"/>
            <a:ext cx="5676900"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Functional programming is what you have done (mostly) so far, with a bunch of functions operating on a bunch of data, linked together only by your documentation and planning.</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When some part of the data</a:t>
            </a:r>
            <a:br>
              <a:rPr lang="en-US" altLang="en-US" sz="2400" i="0" dirty="0">
                <a:latin typeface="Arial" panose="020B0604020202020204" pitchFamily="34" charset="0"/>
              </a:rPr>
            </a:br>
            <a:r>
              <a:rPr lang="en-US" altLang="en-US" sz="2400" i="0" dirty="0">
                <a:latin typeface="Arial" panose="020B0604020202020204" pitchFamily="34" charset="0"/>
              </a:rPr>
              <a:t>needs to be changed:</a:t>
            </a:r>
            <a:br>
              <a:rPr lang="en-US" altLang="en-US" sz="2400" i="0" dirty="0">
                <a:latin typeface="Arial" panose="020B0604020202020204" pitchFamily="34" charset="0"/>
              </a:rPr>
            </a:br>
            <a:br>
              <a:rPr lang="en-US" altLang="en-US" sz="900" i="0" dirty="0">
                <a:latin typeface="Arial" panose="020B0604020202020204" pitchFamily="34" charset="0"/>
              </a:rPr>
            </a:br>
            <a:r>
              <a:rPr lang="en-US" altLang="en-US" sz="2400" i="0" dirty="0">
                <a:latin typeface="Arial" panose="020B0604020202020204" pitchFamily="34" charset="0"/>
              </a:rPr>
              <a:t>to improve performance</a:t>
            </a:r>
            <a:br>
              <a:rPr lang="en-US" altLang="en-US" sz="900" i="0" dirty="0">
                <a:latin typeface="Arial" panose="020B0604020202020204" pitchFamily="34" charset="0"/>
              </a:rPr>
            </a:br>
            <a:r>
              <a:rPr lang="en-US" altLang="en-US" sz="2400" i="0" dirty="0">
                <a:latin typeface="Arial" panose="020B0604020202020204" pitchFamily="34" charset="0"/>
              </a:rPr>
              <a:t>or to add new capabilities,</a:t>
            </a:r>
          </a:p>
          <a:p>
            <a:pPr algn="ctr" eaLnBrk="1" hangingPunct="1">
              <a:spcBef>
                <a:spcPct val="20000"/>
              </a:spcBef>
            </a:pPr>
            <a:r>
              <a:rPr lang="en-US" altLang="en-US" sz="2400" i="0" dirty="0">
                <a:latin typeface="Arial" panose="020B0604020202020204" pitchFamily="34" charset="0"/>
              </a:rPr>
              <a:t>a large number of functions</a:t>
            </a:r>
            <a:br>
              <a:rPr lang="en-US" altLang="en-US" sz="2400" i="0" dirty="0">
                <a:latin typeface="Arial" panose="020B0604020202020204" pitchFamily="34" charset="0"/>
              </a:rPr>
            </a:br>
            <a:r>
              <a:rPr lang="en-US" altLang="en-US" sz="2400" i="0" dirty="0">
                <a:latin typeface="Arial" panose="020B0604020202020204" pitchFamily="34" charset="0"/>
              </a:rPr>
              <a:t>will have to be modified, </a:t>
            </a:r>
            <a:r>
              <a:rPr lang="en-US" altLang="en-US" sz="2800" dirty="0">
                <a:latin typeface="Arial" panose="020B0604020202020204" pitchFamily="34" charset="0"/>
              </a:rPr>
              <a:t>and there is no mechanism to ensure correctness</a:t>
            </a:r>
          </a:p>
        </p:txBody>
      </p:sp>
      <p:pic>
        <p:nvPicPr>
          <p:cNvPr id="26634" name="Picture 16" descr="Diagram showing a large block labeled &quot;Global data&quot; and a bunch of arrow-boxes pointing into it, each labeled &quot;Function&quot;."/>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5940425" y="1328738"/>
            <a:ext cx="27432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5769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57700" name="Rectangle 3"/>
          <p:cNvSpPr>
            <a:spLocks noGrp="1" noChangeArrowheads="1"/>
          </p:cNvSpPr>
          <p:nvPr>
            <p:ph type="title"/>
          </p:nvPr>
        </p:nvSpPr>
        <p:spPr>
          <a:xfrm>
            <a:off x="0" y="152400"/>
            <a:ext cx="9144000" cy="533400"/>
          </a:xfrm>
        </p:spPr>
        <p:txBody>
          <a:bodyPr/>
          <a:lstStyle/>
          <a:p>
            <a:pPr eaLnBrk="1" hangingPunct="1"/>
            <a:r>
              <a:rPr lang="en-US" altLang="en-US" dirty="0"/>
              <a:t>Constructors with Parameters</a:t>
            </a:r>
          </a:p>
        </p:txBody>
      </p:sp>
      <p:sp>
        <p:nvSpPr>
          <p:cNvPr id="157701"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    </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p:txBody>
      </p:sp>
      <p:sp>
        <p:nvSpPr>
          <p:cNvPr id="1163269" name="Rectangle 5"/>
          <p:cNvSpPr>
            <a:spLocks noChangeArrowheads="1"/>
          </p:cNvSpPr>
          <p:nvPr/>
        </p:nvSpPr>
        <p:spPr bwMode="auto">
          <a:xfrm>
            <a:off x="431006" y="1087230"/>
            <a:ext cx="8281988" cy="538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800" i="0" dirty="0">
                <a:latin typeface="Arial" panose="020B0604020202020204" pitchFamily="34" charset="0"/>
              </a:rPr>
              <a:t>Constructors can have parameters, and can be overloaded </a:t>
            </a:r>
            <a:r>
              <a:rPr lang="en-US" altLang="en-US" sz="2400" i="0" dirty="0">
                <a:latin typeface="+mn-lt"/>
              </a:rPr>
              <a:t>:</a:t>
            </a:r>
          </a:p>
          <a:p>
            <a:pPr eaLnBrk="1" hangingPunct="1"/>
            <a:endParaRPr lang="en-US" altLang="en-US" sz="2400" i="0" dirty="0">
              <a:latin typeface="Arial" panose="020B0604020202020204" pitchFamily="34" charset="0"/>
            </a:endParaRPr>
          </a:p>
          <a:p>
            <a:pPr eaLnBrk="1" hangingPunct="1"/>
            <a:r>
              <a:rPr lang="en-US" altLang="en-US" sz="2400" b="1" i="0" dirty="0"/>
              <a:t>class </a:t>
            </a:r>
            <a:r>
              <a:rPr lang="en-US" altLang="en-US" sz="2400" b="1" i="0" dirty="0" err="1"/>
              <a:t>BankAccount</a:t>
            </a:r>
            <a:endParaRPr lang="en-US" altLang="en-US" sz="2400" b="1" i="0" dirty="0"/>
          </a:p>
          <a:p>
            <a:pPr eaLnBrk="1" hangingPunct="1"/>
            <a:r>
              <a:rPr lang="en-US" altLang="en-US" sz="2400" b="1" i="0" dirty="0"/>
              <a:t>{</a:t>
            </a:r>
          </a:p>
          <a:p>
            <a:pPr eaLnBrk="1" hangingPunct="1"/>
            <a:r>
              <a:rPr lang="en-US" altLang="en-US" sz="2400" b="1" i="0" dirty="0"/>
              <a:t>public:</a:t>
            </a:r>
          </a:p>
          <a:p>
            <a:pPr eaLnBrk="1" hangingPunct="1"/>
            <a:r>
              <a:rPr lang="en-US" altLang="en-US" sz="2400" dirty="0"/>
              <a:t>   </a:t>
            </a:r>
            <a:r>
              <a:rPr lang="en-US" altLang="en-US" sz="2400" b="1" i="0" dirty="0"/>
              <a:t>// “Default” constructor: Sets balance=0</a:t>
            </a:r>
          </a:p>
          <a:p>
            <a:pPr eaLnBrk="1" hangingPunct="1"/>
            <a:r>
              <a:rPr lang="en-US" altLang="en-US" sz="2400" b="1" i="0" dirty="0"/>
              <a:t>   </a:t>
            </a:r>
            <a:r>
              <a:rPr lang="en-US" altLang="en-US" sz="2400" b="1" i="0" dirty="0" err="1"/>
              <a:t>BankAccount</a:t>
            </a:r>
            <a:r>
              <a:rPr lang="en-US" altLang="en-US" sz="2400" b="1" i="0" dirty="0"/>
              <a:t>();</a:t>
            </a:r>
          </a:p>
          <a:p>
            <a:pPr eaLnBrk="1" hangingPunct="1"/>
            <a:r>
              <a:rPr lang="en-US" altLang="en-US" sz="2400" b="1" i="0" dirty="0"/>
              <a:t>   // Sets balance to </a:t>
            </a:r>
            <a:r>
              <a:rPr lang="en-US" altLang="en-US" sz="2400" b="1" i="0" dirty="0" err="1"/>
              <a:t>initial_balance</a:t>
            </a:r>
            <a:endParaRPr lang="en-US" altLang="en-US" sz="2400" b="1" i="0" dirty="0"/>
          </a:p>
          <a:p>
            <a:pPr eaLnBrk="1" hangingPunct="1"/>
            <a:r>
              <a:rPr lang="en-US" altLang="en-US" sz="2400" b="1" i="0" dirty="0"/>
              <a:t>   </a:t>
            </a:r>
            <a:r>
              <a:rPr lang="en-US" altLang="en-US" sz="2400" b="1" i="0" dirty="0" err="1"/>
              <a:t>BankAccount</a:t>
            </a:r>
            <a:r>
              <a:rPr lang="en-US" altLang="en-US" sz="2400" b="1" i="0" dirty="0"/>
              <a:t>(double </a:t>
            </a:r>
            <a:r>
              <a:rPr lang="en-US" altLang="en-US" sz="2400" b="1" i="0" dirty="0" err="1"/>
              <a:t>initial_balance</a:t>
            </a:r>
            <a:r>
              <a:rPr lang="en-US" altLang="en-US" sz="2400" b="1" i="0" dirty="0"/>
              <a:t>);</a:t>
            </a:r>
          </a:p>
          <a:p>
            <a:pPr eaLnBrk="1" hangingPunct="1"/>
            <a:r>
              <a:rPr lang="en-US" altLang="en-US" sz="2400" b="1" i="0" dirty="0"/>
              <a:t>   // . . . Member functions omitted</a:t>
            </a:r>
          </a:p>
          <a:p>
            <a:pPr eaLnBrk="1" hangingPunct="1"/>
            <a:r>
              <a:rPr lang="en-US" altLang="en-US" sz="2400" b="1" i="0" dirty="0"/>
              <a:t>private:</a:t>
            </a:r>
          </a:p>
          <a:p>
            <a:pPr eaLnBrk="1" hangingPunct="1"/>
            <a:r>
              <a:rPr lang="en-US" altLang="en-US" sz="2400" b="1" i="0" dirty="0"/>
              <a:t>   double balance;</a:t>
            </a:r>
          </a:p>
          <a:p>
            <a:pPr eaLnBrk="1" hangingPunct="1"/>
            <a:r>
              <a:rPr lang="en-US" altLang="en-US" sz="2400" b="1" i="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5872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58724" name="Rectangle 3"/>
          <p:cNvSpPr>
            <a:spLocks noGrp="1" noChangeArrowheads="1"/>
          </p:cNvSpPr>
          <p:nvPr>
            <p:ph type="title"/>
          </p:nvPr>
        </p:nvSpPr>
        <p:spPr>
          <a:xfrm>
            <a:off x="0" y="152400"/>
            <a:ext cx="9144000" cy="533400"/>
          </a:xfrm>
        </p:spPr>
        <p:txBody>
          <a:bodyPr/>
          <a:lstStyle/>
          <a:p>
            <a:pPr eaLnBrk="1" hangingPunct="1"/>
            <a:r>
              <a:rPr lang="en-US" altLang="en-US" dirty="0"/>
              <a:t>Overloaded Constructors</a:t>
            </a:r>
          </a:p>
        </p:txBody>
      </p:sp>
      <p:sp>
        <p:nvSpPr>
          <p:cNvPr id="158725"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   </a:t>
            </a:r>
            <a:r>
              <a:rPr lang="en-US" altLang="en-US" sz="1000" i="0" dirty="0">
                <a:latin typeface="Arial" panose="020B0604020202020204" pitchFamily="34" charset="0"/>
              </a:rPr>
              <a:t> </a:t>
            </a:r>
            <a:r>
              <a:rPr lang="en-US" sz="2400" i="0" dirty="0">
                <a:solidFill>
                  <a:srgbClr val="000000"/>
                </a:solidFill>
                <a:latin typeface="Arial"/>
              </a:rPr>
              <a:t>When the same name is used for more than one function, then the functions are called </a:t>
            </a:r>
            <a:r>
              <a:rPr lang="en-US" sz="2400" b="1" i="0" dirty="0">
                <a:solidFill>
                  <a:srgbClr val="000000"/>
                </a:solidFill>
                <a:latin typeface="Arial"/>
              </a:rPr>
              <a:t>overloaded</a:t>
            </a:r>
            <a:r>
              <a:rPr lang="en-US" sz="2400" i="0" dirty="0">
                <a:solidFill>
                  <a:srgbClr val="000000"/>
                </a:solidFill>
                <a:latin typeface="Arial"/>
              </a:rPr>
              <a:t>. The compiler determines which to use, based on the parameter list of the call.</a:t>
            </a:r>
          </a:p>
          <a:p>
            <a:pPr algn="ctr" eaLnBrk="1" hangingPunct="1">
              <a:spcBef>
                <a:spcPct val="20000"/>
              </a:spcBef>
            </a:pPr>
            <a:endParaRPr lang="en-US" sz="2400" i="0" dirty="0">
              <a:solidFill>
                <a:srgbClr val="000000"/>
              </a:solidFill>
              <a:latin typeface="Arial"/>
            </a:endParaRPr>
          </a:p>
          <a:p>
            <a:pPr algn="ctr" eaLnBrk="1" hangingPunct="1">
              <a:spcBef>
                <a:spcPct val="20000"/>
              </a:spcBef>
            </a:pPr>
            <a:r>
              <a:rPr lang="en-US" altLang="en-US" sz="2400" i="0" dirty="0">
                <a:latin typeface="Arial" panose="020B0604020202020204" pitchFamily="34" charset="0"/>
              </a:rPr>
              <a:t>When you construct an object, the compiler chooses the constructor that matches the parameters that you supply:</a:t>
            </a:r>
          </a:p>
          <a:p>
            <a:pPr algn="ctr" eaLnBrk="1" hangingPunct="1">
              <a:spcBef>
                <a:spcPct val="20000"/>
              </a:spcBef>
            </a:pPr>
            <a:endParaRPr lang="en-US" altLang="en-US" sz="2400" i="0" dirty="0">
              <a:latin typeface="Arial" panose="020B0604020202020204" pitchFamily="34" charset="0"/>
            </a:endParaRPr>
          </a:p>
          <a:p>
            <a:pPr eaLnBrk="1" hangingPunct="1"/>
            <a:r>
              <a:rPr lang="en-US" altLang="en-US" sz="2400" b="1" i="0" dirty="0" err="1"/>
              <a:t>BankAccount</a:t>
            </a:r>
            <a:r>
              <a:rPr lang="en-US" altLang="en-US" sz="2400" b="1" i="0" dirty="0"/>
              <a:t> </a:t>
            </a:r>
            <a:r>
              <a:rPr lang="en-US" altLang="en-US" sz="2400" b="1" i="0" dirty="0" err="1"/>
              <a:t>joes_account</a:t>
            </a:r>
            <a:r>
              <a:rPr lang="en-US" altLang="en-US" sz="2400" b="1" i="0" dirty="0"/>
              <a:t>;</a:t>
            </a:r>
          </a:p>
          <a:p>
            <a:pPr eaLnBrk="1" hangingPunct="1"/>
            <a:r>
              <a:rPr lang="en-US" altLang="en-US" sz="2400" b="1" i="0" dirty="0"/>
              <a:t>   // Uses default constructor</a:t>
            </a:r>
          </a:p>
          <a:p>
            <a:pPr eaLnBrk="1" hangingPunct="1"/>
            <a:r>
              <a:rPr lang="en-US" altLang="en-US" sz="2400" b="1" i="0" dirty="0" err="1"/>
              <a:t>BankAccount</a:t>
            </a:r>
            <a:r>
              <a:rPr lang="en-US" altLang="en-US" sz="2400" b="1" i="0" dirty="0"/>
              <a:t> </a:t>
            </a:r>
            <a:r>
              <a:rPr lang="en-US" altLang="en-US" sz="2400" b="1" i="0" dirty="0" err="1"/>
              <a:t>lisas_account</a:t>
            </a:r>
            <a:r>
              <a:rPr lang="en-US" altLang="en-US" sz="2400" b="1" i="0" dirty="0"/>
              <a:t>(499.95);</a:t>
            </a:r>
          </a:p>
          <a:p>
            <a:pPr eaLnBrk="1" hangingPunct="1"/>
            <a:r>
              <a:rPr lang="en-US" altLang="en-US" sz="2400" b="1" i="0" dirty="0"/>
              <a:t>   // Uses </a:t>
            </a:r>
            <a:r>
              <a:rPr lang="en-US" altLang="en-US" sz="2400" b="1" i="0" dirty="0" err="1"/>
              <a:t>BankAccount</a:t>
            </a:r>
            <a:r>
              <a:rPr lang="en-US" altLang="en-US" sz="2400" b="1" i="0" dirty="0"/>
              <a:t>(double) constructor</a:t>
            </a:r>
          </a:p>
          <a:p>
            <a:pPr algn="ct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6281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62820" name="Rectangle 3"/>
          <p:cNvSpPr>
            <a:spLocks noGrp="1" noChangeArrowheads="1"/>
          </p:cNvSpPr>
          <p:nvPr>
            <p:ph type="title"/>
          </p:nvPr>
        </p:nvSpPr>
        <p:spPr>
          <a:xfrm>
            <a:off x="0" y="152400"/>
            <a:ext cx="9144000" cy="533400"/>
          </a:xfrm>
        </p:spPr>
        <p:txBody>
          <a:bodyPr/>
          <a:lstStyle/>
          <a:p>
            <a:pPr eaLnBrk="1" hangingPunct="1"/>
            <a:r>
              <a:rPr lang="en-US" altLang="en-US" dirty="0"/>
              <a:t>Common Error: How (NOT) to Use the Constructor to Reset</a:t>
            </a:r>
          </a:p>
        </p:txBody>
      </p:sp>
      <p:sp>
        <p:nvSpPr>
          <p:cNvPr id="162821"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a:latin typeface="Arial" panose="020B0604020202020204" pitchFamily="34" charset="0"/>
            </a:endParaRPr>
          </a:p>
        </p:txBody>
      </p:sp>
      <p:sp>
        <p:nvSpPr>
          <p:cNvPr id="1169418" name="Rectangle 10"/>
          <p:cNvSpPr>
            <a:spLocks noChangeArrowheads="1"/>
          </p:cNvSpPr>
          <p:nvPr/>
        </p:nvSpPr>
        <p:spPr bwMode="auto">
          <a:xfrm>
            <a:off x="320675" y="12652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p:txBody>
      </p:sp>
      <p:sp>
        <p:nvSpPr>
          <p:cNvPr id="1169419" name="Rectangle 11"/>
          <p:cNvSpPr>
            <a:spLocks noChangeArrowheads="1"/>
          </p:cNvSpPr>
          <p:nvPr/>
        </p:nvSpPr>
        <p:spPr bwMode="auto">
          <a:xfrm>
            <a:off x="404812" y="1112838"/>
            <a:ext cx="8661401"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You cannot call a constructor with dot notation to “reset” an object.</a:t>
            </a:r>
          </a:p>
          <a:p>
            <a:pPr algn="ctr" eaLnBrk="1" hangingPunct="1">
              <a:spcBef>
                <a:spcPct val="20000"/>
              </a:spcBef>
            </a:pPr>
            <a:endParaRPr lang="en-US" altLang="en-US" sz="2400" i="0" dirty="0">
              <a:latin typeface="Arial" panose="020B0604020202020204" pitchFamily="34" charset="0"/>
            </a:endParaRPr>
          </a:p>
          <a:p>
            <a:pPr eaLnBrk="1" hangingPunct="1"/>
            <a:r>
              <a:rPr lang="en-US" altLang="en-US" sz="2400" b="1" i="0" dirty="0" err="1"/>
              <a:t>CashRegister</a:t>
            </a:r>
            <a:r>
              <a:rPr lang="en-US" altLang="en-US" sz="2400" b="1" i="0" dirty="0"/>
              <a:t> register1;</a:t>
            </a:r>
          </a:p>
          <a:p>
            <a:pPr eaLnBrk="1" hangingPunct="1"/>
            <a:r>
              <a:rPr lang="en-US" altLang="en-US" sz="2400" b="1" i="0" dirty="0"/>
              <a:t>...</a:t>
            </a:r>
          </a:p>
          <a:p>
            <a:pPr eaLnBrk="1" hangingPunct="1"/>
            <a:r>
              <a:rPr lang="en-US" altLang="en-US" sz="2400" b="1" i="0" dirty="0"/>
              <a:t>register1.CashRegister(); </a:t>
            </a:r>
            <a:r>
              <a:rPr lang="en-US" altLang="en-US" sz="2400" b="1" i="0" dirty="0">
                <a:solidFill>
                  <a:srgbClr val="FF0000"/>
                </a:solidFill>
              </a:rPr>
              <a:t>// Syntax Error</a:t>
            </a:r>
          </a:p>
          <a:p>
            <a:pPr eaLnBrk="1" hangingPunct="1"/>
            <a:endParaRPr lang="en-US" altLang="en-US" sz="2400" b="1" i="0" dirty="0">
              <a:solidFill>
                <a:srgbClr val="FF0000"/>
              </a:solidFill>
            </a:endParaRPr>
          </a:p>
          <a:p>
            <a:pPr eaLnBrk="1" hangingPunct="1"/>
            <a:r>
              <a:rPr lang="en-US" altLang="en-US" sz="2400" b="1" i="0" dirty="0">
                <a:latin typeface="+mn-lt"/>
              </a:rPr>
              <a:t>The correct way to reset an object is to construct a new one and assign it to the old:</a:t>
            </a:r>
          </a:p>
          <a:p>
            <a:pPr eaLnBrk="1" hangingPunct="1"/>
            <a:endParaRPr lang="en-US" altLang="en-US" sz="2400" b="1" i="0" dirty="0"/>
          </a:p>
          <a:p>
            <a:pPr eaLnBrk="1" hangingPunct="1"/>
            <a:r>
              <a:rPr lang="en-US" altLang="en-US" sz="2400" b="1" i="0" dirty="0"/>
              <a:t>register1 = </a:t>
            </a:r>
            <a:r>
              <a:rPr lang="en-US" altLang="en-US" sz="2400" b="1" i="0" dirty="0" err="1"/>
              <a:t>Cashregister</a:t>
            </a:r>
            <a:r>
              <a:rPr lang="en-US" altLang="en-US" sz="2400" b="1" i="0" dirty="0"/>
              <a:t>(); //creates an </a:t>
            </a:r>
          </a:p>
          <a:p>
            <a:pPr eaLnBrk="1" hangingPunct="1"/>
            <a:r>
              <a:rPr lang="en-US" altLang="en-US" sz="2400" b="1" i="0" dirty="0"/>
              <a:t>// unnamed object, then copies it to register1</a:t>
            </a:r>
          </a:p>
          <a:p>
            <a:pPr eaLnBrk="1" hangingPunct="1"/>
            <a:endParaRPr lang="en-US" altLang="en-US" sz="2400" b="1" i="0"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6486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64868" name="Rectangle 3"/>
          <p:cNvSpPr>
            <a:spLocks noGrp="1" noChangeArrowheads="1"/>
          </p:cNvSpPr>
          <p:nvPr>
            <p:ph type="title"/>
          </p:nvPr>
        </p:nvSpPr>
        <p:spPr>
          <a:xfrm>
            <a:off x="0" y="152400"/>
            <a:ext cx="9144000" cy="533400"/>
          </a:xfrm>
        </p:spPr>
        <p:txBody>
          <a:bodyPr/>
          <a:lstStyle/>
          <a:p>
            <a:pPr eaLnBrk="1" hangingPunct="1"/>
            <a:r>
              <a:rPr lang="en-US" altLang="en-US"/>
              <a:t>Initialization Lists</a:t>
            </a:r>
          </a:p>
        </p:txBody>
      </p:sp>
      <p:sp>
        <p:nvSpPr>
          <p:cNvPr id="164869"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a:latin typeface="Arial" panose="020B0604020202020204" pitchFamily="34" charset="0"/>
              </a:rPr>
              <a:t>    When you construct an object whose data members</a:t>
            </a:r>
            <a:br>
              <a:rPr lang="en-US" altLang="en-US" sz="2400" i="0">
                <a:latin typeface="Arial" panose="020B0604020202020204" pitchFamily="34" charset="0"/>
              </a:rPr>
            </a:br>
            <a:r>
              <a:rPr lang="en-US" altLang="en-US" sz="2400" i="0">
                <a:latin typeface="Arial" panose="020B0604020202020204" pitchFamily="34" charset="0"/>
              </a:rPr>
              <a:t>are themselves objects, those objects are</a:t>
            </a:r>
            <a:br>
              <a:rPr lang="en-US" altLang="en-US" sz="2400" i="0">
                <a:latin typeface="Arial" panose="020B0604020202020204" pitchFamily="34" charset="0"/>
              </a:rPr>
            </a:br>
            <a:r>
              <a:rPr lang="en-US" altLang="en-US" sz="2400" i="0">
                <a:latin typeface="Arial" panose="020B0604020202020204" pitchFamily="34" charset="0"/>
              </a:rPr>
              <a:t>constructed by their class’s default constructor.</a:t>
            </a:r>
          </a:p>
          <a:p>
            <a:pPr algn="ctr" eaLnBrk="1" hangingPunct="1">
              <a:spcBef>
                <a:spcPct val="20000"/>
              </a:spcBef>
            </a:pPr>
            <a:endParaRPr lang="en-US" altLang="en-US" sz="2400" i="0">
              <a:latin typeface="Arial" panose="020B0604020202020204" pitchFamily="34" charset="0"/>
            </a:endParaRPr>
          </a:p>
          <a:p>
            <a:pPr algn="ctr" eaLnBrk="1" hangingPunct="1">
              <a:spcBef>
                <a:spcPct val="20000"/>
              </a:spcBef>
            </a:pPr>
            <a:r>
              <a:rPr lang="en-US" altLang="en-US" sz="2400" i="0">
                <a:latin typeface="Arial" panose="020B0604020202020204" pitchFamily="34" charset="0"/>
              </a:rPr>
              <a:t>However, if a data member belongs to a class</a:t>
            </a:r>
            <a:br>
              <a:rPr lang="en-US" altLang="en-US" sz="2400" i="0">
                <a:latin typeface="Arial" panose="020B0604020202020204" pitchFamily="34" charset="0"/>
              </a:rPr>
            </a:br>
            <a:r>
              <a:rPr lang="en-US" altLang="en-US" sz="2400">
                <a:latin typeface="Arial" panose="020B0604020202020204" pitchFamily="34" charset="0"/>
              </a:rPr>
              <a:t>without</a:t>
            </a:r>
            <a:r>
              <a:rPr lang="en-US" altLang="en-US" sz="2400" i="0">
                <a:latin typeface="Arial" panose="020B0604020202020204" pitchFamily="34" charset="0"/>
              </a:rPr>
              <a:t> a default constructor,</a:t>
            </a:r>
            <a:br>
              <a:rPr lang="en-US" altLang="en-US" sz="2400" i="0">
                <a:latin typeface="Arial" panose="020B0604020202020204" pitchFamily="34" charset="0"/>
              </a:rPr>
            </a:br>
            <a:r>
              <a:rPr lang="en-US" altLang="en-US" sz="2400" i="0">
                <a:latin typeface="Arial" panose="020B0604020202020204" pitchFamily="34" charset="0"/>
              </a:rPr>
              <a:t>you need to invoke the data member’s constructor explicitly.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6589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65892" name="Rectangle 3"/>
          <p:cNvSpPr>
            <a:spLocks noGrp="1" noChangeArrowheads="1"/>
          </p:cNvSpPr>
          <p:nvPr>
            <p:ph type="title"/>
          </p:nvPr>
        </p:nvSpPr>
        <p:spPr>
          <a:xfrm>
            <a:off x="0" y="152400"/>
            <a:ext cx="9144000" cy="533400"/>
          </a:xfrm>
        </p:spPr>
        <p:txBody>
          <a:bodyPr/>
          <a:lstStyle/>
          <a:p>
            <a:pPr eaLnBrk="1" hangingPunct="1"/>
            <a:r>
              <a:rPr lang="en-US" altLang="en-US" dirty="0"/>
              <a:t>Initialization Lists: Example (1)</a:t>
            </a:r>
          </a:p>
        </p:txBody>
      </p:sp>
      <p:sp>
        <p:nvSpPr>
          <p:cNvPr id="165893" name="Rectangle 4"/>
          <p:cNvSpPr>
            <a:spLocks noChangeArrowheads="1"/>
          </p:cNvSpPr>
          <p:nvPr/>
        </p:nvSpPr>
        <p:spPr bwMode="auto">
          <a:xfrm>
            <a:off x="168275" y="823913"/>
            <a:ext cx="8975725"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lnSpc>
                <a:spcPct val="80000"/>
              </a:lnSpc>
              <a:spcBef>
                <a:spcPts val="0"/>
              </a:spcBef>
            </a:pPr>
            <a:r>
              <a:rPr lang="en-US" altLang="en-US" sz="2400" i="0" dirty="0">
                <a:latin typeface="Arial" panose="020B0604020202020204" pitchFamily="34" charset="0"/>
              </a:rPr>
              <a:t>A class to represent an item might not have a default constructor:</a:t>
            </a:r>
          </a:p>
          <a:p>
            <a:pPr eaLnBrk="1" hangingPunct="1">
              <a:lnSpc>
                <a:spcPct val="80000"/>
              </a:lnSpc>
              <a:spcBef>
                <a:spcPts val="0"/>
              </a:spcBef>
            </a:pPr>
            <a:endParaRPr lang="en-US" altLang="en-US" sz="2400" b="1" i="0" dirty="0"/>
          </a:p>
          <a:p>
            <a:pPr eaLnBrk="1" hangingPunct="1">
              <a:lnSpc>
                <a:spcPct val="80000"/>
              </a:lnSpc>
              <a:spcBef>
                <a:spcPts val="0"/>
              </a:spcBef>
            </a:pPr>
            <a:r>
              <a:rPr lang="en-US" altLang="en-US" sz="2400" b="1" i="0" dirty="0"/>
              <a:t>class Item:</a:t>
            </a:r>
          </a:p>
          <a:p>
            <a:pPr eaLnBrk="1" hangingPunct="1">
              <a:lnSpc>
                <a:spcPct val="80000"/>
              </a:lnSpc>
              <a:spcBef>
                <a:spcPts val="0"/>
              </a:spcBef>
            </a:pPr>
            <a:r>
              <a:rPr lang="en-US" altLang="en-US" sz="2400" b="1" i="0" dirty="0"/>
              <a:t>public:</a:t>
            </a:r>
          </a:p>
          <a:p>
            <a:pPr eaLnBrk="1" hangingPunct="1">
              <a:lnSpc>
                <a:spcPct val="80000"/>
              </a:lnSpc>
              <a:spcBef>
                <a:spcPts val="0"/>
              </a:spcBef>
            </a:pPr>
            <a:r>
              <a:rPr lang="en-US" altLang="en-US" sz="2400" b="1" i="0" dirty="0"/>
              <a:t>   Item(string</a:t>
            </a:r>
            <a:r>
              <a:rPr lang="en-US" altLang="en-US" sz="1600" b="1" i="0" dirty="0"/>
              <a:t> </a:t>
            </a:r>
            <a:r>
              <a:rPr lang="en-US" altLang="en-US" sz="2400" b="1" i="0" dirty="0" err="1"/>
              <a:t>item_descript</a:t>
            </a:r>
            <a:r>
              <a:rPr lang="en-US" altLang="en-US" sz="2400" b="1" i="0" dirty="0"/>
              <a:t>,</a:t>
            </a:r>
            <a:r>
              <a:rPr lang="en-US" altLang="en-US" sz="1600" b="1" i="0" dirty="0"/>
              <a:t> </a:t>
            </a:r>
            <a:r>
              <a:rPr lang="en-US" altLang="en-US" sz="2400" b="1" i="0" dirty="0"/>
              <a:t>double</a:t>
            </a:r>
            <a:r>
              <a:rPr lang="en-US" altLang="en-US" sz="1600" b="1" i="0" dirty="0"/>
              <a:t> </a:t>
            </a:r>
            <a:r>
              <a:rPr lang="en-US" altLang="en-US" sz="2400" b="1" i="0" dirty="0" err="1"/>
              <a:t>item_price</a:t>
            </a:r>
            <a:r>
              <a:rPr lang="en-US" altLang="en-US" sz="2400" b="1" i="0" dirty="0"/>
              <a:t>);</a:t>
            </a:r>
          </a:p>
          <a:p>
            <a:pPr eaLnBrk="1" hangingPunct="1">
              <a:lnSpc>
                <a:spcPct val="80000"/>
              </a:lnSpc>
              <a:spcBef>
                <a:spcPts val="0"/>
              </a:spcBef>
            </a:pPr>
            <a:r>
              <a:rPr lang="en-US" altLang="en-US" sz="2400" b="1" i="0" dirty="0"/>
              <a:t>   // No other constructors</a:t>
            </a:r>
          </a:p>
          <a:p>
            <a:pPr eaLnBrk="1" hangingPunct="1">
              <a:lnSpc>
                <a:spcPct val="80000"/>
              </a:lnSpc>
              <a:spcBef>
                <a:spcPts val="0"/>
              </a:spcBef>
            </a:pPr>
            <a:r>
              <a:rPr lang="en-US" altLang="en-US" sz="2400" b="1" i="0" dirty="0"/>
              <a:t>   ...</a:t>
            </a:r>
          </a:p>
          <a:p>
            <a:pPr eaLnBrk="1" hangingPunct="1">
              <a:lnSpc>
                <a:spcPct val="80000"/>
              </a:lnSpc>
              <a:spcBef>
                <a:spcPts val="0"/>
              </a:spcBef>
            </a:pPr>
            <a:r>
              <a:rPr lang="en-US" altLang="en-US" sz="2400" b="1" i="0" dirty="0"/>
              <a:t>};</a:t>
            </a:r>
          </a:p>
          <a:p>
            <a:pPr eaLnBrk="1" hangingPunct="1">
              <a:lnSpc>
                <a:spcPct val="80000"/>
              </a:lnSpc>
              <a:spcBef>
                <a:spcPts val="0"/>
              </a:spcBef>
            </a:pPr>
            <a:endParaRPr lang="en-US" altLang="en-US" sz="2400" b="1" i="0" dirty="0"/>
          </a:p>
          <a:p>
            <a:pPr eaLnBrk="1" hangingPunct="1">
              <a:lnSpc>
                <a:spcPct val="80000"/>
              </a:lnSpc>
              <a:spcBef>
                <a:spcPts val="0"/>
              </a:spcBef>
            </a:pPr>
            <a:r>
              <a:rPr lang="en-US" altLang="en-US" sz="2400" b="1" i="0" dirty="0">
                <a:latin typeface="+mn-lt"/>
              </a:rPr>
              <a:t>The Order class has an Item object as data:</a:t>
            </a:r>
          </a:p>
          <a:p>
            <a:pPr eaLnBrk="1" hangingPunct="1">
              <a:lnSpc>
                <a:spcPct val="80000"/>
              </a:lnSpc>
              <a:spcBef>
                <a:spcPts val="0"/>
              </a:spcBef>
            </a:pPr>
            <a:r>
              <a:rPr lang="en-US" altLang="en-US" sz="2400" b="1" i="0" dirty="0"/>
              <a:t>class Order</a:t>
            </a:r>
          </a:p>
          <a:p>
            <a:pPr eaLnBrk="1" hangingPunct="1">
              <a:lnSpc>
                <a:spcPct val="80000"/>
              </a:lnSpc>
              <a:spcBef>
                <a:spcPts val="0"/>
              </a:spcBef>
            </a:pPr>
            <a:r>
              <a:rPr lang="en-US" altLang="en-US" sz="2400" b="1" i="0" dirty="0"/>
              <a:t>{</a:t>
            </a:r>
          </a:p>
          <a:p>
            <a:pPr eaLnBrk="1" hangingPunct="1">
              <a:lnSpc>
                <a:spcPct val="80000"/>
              </a:lnSpc>
              <a:spcBef>
                <a:spcPts val="0"/>
              </a:spcBef>
            </a:pPr>
            <a:r>
              <a:rPr lang="en-US" altLang="en-US" sz="2400" b="1" i="0" dirty="0"/>
              <a:t>public:</a:t>
            </a:r>
          </a:p>
          <a:p>
            <a:pPr eaLnBrk="1" hangingPunct="1">
              <a:lnSpc>
                <a:spcPct val="80000"/>
              </a:lnSpc>
              <a:spcBef>
                <a:spcPts val="0"/>
              </a:spcBef>
            </a:pPr>
            <a:r>
              <a:rPr lang="en-US" altLang="en-US" sz="2400" b="1" i="0" dirty="0"/>
              <a:t>   Order(string </a:t>
            </a:r>
            <a:r>
              <a:rPr lang="en-US" altLang="en-US" sz="2400" b="1" i="0" dirty="0" err="1"/>
              <a:t>customer_name</a:t>
            </a:r>
            <a:r>
              <a:rPr lang="en-US" altLang="en-US" sz="2400" b="1" i="0" dirty="0"/>
              <a:t>, string </a:t>
            </a:r>
            <a:r>
              <a:rPr lang="en-US" altLang="en-US" sz="2400" b="1" i="0" dirty="0" err="1"/>
              <a:t>item_descript</a:t>
            </a:r>
            <a:r>
              <a:rPr lang="en-US" altLang="en-US" sz="2400" b="1" i="0" dirty="0"/>
              <a:t>, double </a:t>
            </a:r>
            <a:r>
              <a:rPr lang="en-US" altLang="en-US" sz="2400" b="1" i="0" dirty="0" err="1"/>
              <a:t>item_price</a:t>
            </a:r>
            <a:r>
              <a:rPr lang="en-US" altLang="en-US" sz="2400" b="1" i="0" dirty="0"/>
              <a:t>);</a:t>
            </a:r>
          </a:p>
          <a:p>
            <a:pPr eaLnBrk="1" hangingPunct="1">
              <a:lnSpc>
                <a:spcPct val="80000"/>
              </a:lnSpc>
              <a:spcBef>
                <a:spcPts val="0"/>
              </a:spcBef>
            </a:pPr>
            <a:r>
              <a:rPr lang="en-US" altLang="en-US" sz="2400" b="1" i="0" dirty="0"/>
              <a:t>...</a:t>
            </a:r>
          </a:p>
          <a:p>
            <a:pPr eaLnBrk="1" hangingPunct="1">
              <a:lnSpc>
                <a:spcPct val="80000"/>
              </a:lnSpc>
              <a:spcBef>
                <a:spcPts val="0"/>
              </a:spcBef>
            </a:pPr>
            <a:r>
              <a:rPr lang="en-US" altLang="en-US" sz="2400" b="1" i="0" dirty="0"/>
              <a:t>private:</a:t>
            </a:r>
          </a:p>
          <a:p>
            <a:pPr eaLnBrk="1" hangingPunct="1">
              <a:lnSpc>
                <a:spcPct val="80000"/>
              </a:lnSpc>
              <a:spcBef>
                <a:spcPts val="0"/>
              </a:spcBef>
            </a:pPr>
            <a:r>
              <a:rPr lang="en-US" altLang="en-US" sz="2400" b="1" i="0" dirty="0"/>
              <a:t>   Item article;</a:t>
            </a:r>
          </a:p>
          <a:p>
            <a:pPr eaLnBrk="1" hangingPunct="1">
              <a:lnSpc>
                <a:spcPct val="80000"/>
              </a:lnSpc>
              <a:spcBef>
                <a:spcPts val="0"/>
              </a:spcBef>
            </a:pPr>
            <a:r>
              <a:rPr lang="en-US" altLang="en-US" sz="2400" b="1" i="0" dirty="0"/>
              <a:t>   string customer;</a:t>
            </a:r>
          </a:p>
          <a:p>
            <a:pPr eaLnBrk="1" hangingPunct="1">
              <a:lnSpc>
                <a:spcPct val="80000"/>
              </a:lnSpc>
              <a:spcBef>
                <a:spcPts val="0"/>
              </a:spcBef>
            </a:pPr>
            <a:r>
              <a:rPr lang="en-US" altLang="en-US" sz="2400" b="1" i="0" dirty="0"/>
              <a:t>};</a:t>
            </a:r>
          </a:p>
          <a:p>
            <a:pPr eaLnBrk="1" hangingPunct="1">
              <a:lnSpc>
                <a:spcPct val="80000"/>
              </a:lnSpc>
              <a:spcBef>
                <a:spcPts val="0"/>
              </a:spcBef>
            </a:pPr>
            <a:endParaRPr lang="en-US" altLang="en-US" sz="2400" b="1" i="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6793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67940" name="Rectangle 3"/>
          <p:cNvSpPr>
            <a:spLocks noGrp="1" noChangeArrowheads="1"/>
          </p:cNvSpPr>
          <p:nvPr>
            <p:ph type="title"/>
          </p:nvPr>
        </p:nvSpPr>
        <p:spPr>
          <a:xfrm>
            <a:off x="0" y="152400"/>
            <a:ext cx="9144000" cy="533400"/>
          </a:xfrm>
        </p:spPr>
        <p:txBody>
          <a:bodyPr/>
          <a:lstStyle/>
          <a:p>
            <a:pPr eaLnBrk="1" hangingPunct="1"/>
            <a:r>
              <a:rPr lang="en-US" altLang="en-US" dirty="0"/>
              <a:t>Initialization Lists Example (2)</a:t>
            </a:r>
          </a:p>
        </p:txBody>
      </p:sp>
      <p:sp>
        <p:nvSpPr>
          <p:cNvPr id="167941"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Arial" panose="020B0604020202020204" pitchFamily="34" charset="0"/>
              </a:rPr>
              <a:t>    The Order constructor must call the Item constructor.</a:t>
            </a:r>
          </a:p>
          <a:p>
            <a:pPr eaLnBrk="1" hangingPunct="1">
              <a:spcBef>
                <a:spcPct val="20000"/>
              </a:spcBef>
            </a:pPr>
            <a:endParaRPr lang="en-US" altLang="en-US" sz="14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	This is done in the </a:t>
            </a:r>
            <a:r>
              <a:rPr lang="en-US" altLang="en-US" sz="2400" b="1" dirty="0">
                <a:latin typeface="Arial" panose="020B0604020202020204" pitchFamily="34" charset="0"/>
              </a:rPr>
              <a:t>initializer list</a:t>
            </a:r>
            <a:r>
              <a:rPr lang="en-US" altLang="en-US" sz="2400" i="0" dirty="0">
                <a:latin typeface="Arial" panose="020B0604020202020204" pitchFamily="34" charset="0"/>
              </a:rPr>
              <a:t>.</a:t>
            </a:r>
          </a:p>
          <a:p>
            <a:pPr eaLnBrk="1" hangingPunct="1">
              <a:spcBef>
                <a:spcPct val="20000"/>
              </a:spcBef>
            </a:pPr>
            <a:endParaRPr lang="en-US" altLang="en-US" sz="14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	The initializer list goes after a colon, and  before the opening brace of the constructor by putting the name of the data member followed by their construction arguments:</a:t>
            </a:r>
          </a:p>
          <a:p>
            <a:pPr eaLnBrk="1" hangingPunct="1">
              <a:spcBef>
                <a:spcPct val="20000"/>
              </a:spcBef>
            </a:pPr>
            <a:endParaRPr lang="en-US" altLang="en-US" sz="2400" i="0" dirty="0">
              <a:latin typeface="Arial" panose="020B0604020202020204" pitchFamily="34" charset="0"/>
            </a:endParaRPr>
          </a:p>
          <a:p>
            <a:pPr eaLnBrk="1" hangingPunct="1">
              <a:lnSpc>
                <a:spcPct val="75000"/>
              </a:lnSpc>
              <a:spcBef>
                <a:spcPct val="20000"/>
              </a:spcBef>
            </a:pPr>
            <a:r>
              <a:rPr lang="en-US" altLang="en-US" sz="2400" b="1" i="0" dirty="0"/>
              <a:t>Order::Order(string </a:t>
            </a:r>
            <a:r>
              <a:rPr lang="en-US" altLang="en-US" sz="2400" b="1" i="0" dirty="0" err="1"/>
              <a:t>customer_name</a:t>
            </a:r>
            <a:r>
              <a:rPr lang="en-US" altLang="en-US" sz="2400" b="1" i="0" dirty="0"/>
              <a:t>,              string </a:t>
            </a:r>
            <a:r>
              <a:rPr lang="en-US" altLang="en-US" sz="2400" b="1" i="0" dirty="0" err="1"/>
              <a:t>item_description</a:t>
            </a:r>
            <a:r>
              <a:rPr lang="en-US" altLang="en-US" sz="2400" b="1" i="0" dirty="0"/>
              <a:t>, double </a:t>
            </a:r>
            <a:r>
              <a:rPr lang="en-US" altLang="en-US" sz="2400" b="1" i="0" dirty="0" err="1"/>
              <a:t>item_price</a:t>
            </a:r>
            <a:r>
              <a:rPr lang="en-US" altLang="en-US" sz="2400" b="1" i="0" dirty="0"/>
              <a:t>)</a:t>
            </a:r>
          </a:p>
          <a:p>
            <a:pPr eaLnBrk="1" hangingPunct="1">
              <a:lnSpc>
                <a:spcPct val="75000"/>
              </a:lnSpc>
              <a:spcBef>
                <a:spcPct val="20000"/>
              </a:spcBef>
            </a:pPr>
            <a:r>
              <a:rPr lang="en-US" altLang="en-US" sz="2400" b="1" i="0" dirty="0"/>
              <a:t>       : article(</a:t>
            </a:r>
            <a:r>
              <a:rPr lang="en-US" altLang="en-US" sz="2400" b="1" i="0" dirty="0" err="1"/>
              <a:t>item_description</a:t>
            </a:r>
            <a:r>
              <a:rPr lang="en-US" altLang="en-US" sz="2400" b="1" i="0" dirty="0"/>
              <a:t>, </a:t>
            </a:r>
            <a:r>
              <a:rPr lang="en-US" altLang="en-US" sz="2400" b="1" i="0" dirty="0" err="1"/>
              <a:t>item_price</a:t>
            </a:r>
            <a:r>
              <a:rPr lang="en-US" altLang="en-US" sz="2400" b="1" i="0" dirty="0"/>
              <a:t>)</a:t>
            </a:r>
          </a:p>
          <a:p>
            <a:pPr eaLnBrk="1" hangingPunct="1">
              <a:lnSpc>
                <a:spcPct val="75000"/>
              </a:lnSpc>
              <a:spcBef>
                <a:spcPct val="20000"/>
              </a:spcBef>
            </a:pPr>
            <a:r>
              <a:rPr lang="en-US" altLang="en-US" sz="2400" b="1" i="0" dirty="0"/>
              <a:t> {</a:t>
            </a:r>
          </a:p>
          <a:p>
            <a:pPr eaLnBrk="1" hangingPunct="1">
              <a:lnSpc>
                <a:spcPct val="75000"/>
              </a:lnSpc>
              <a:spcBef>
                <a:spcPct val="20000"/>
              </a:spcBef>
            </a:pPr>
            <a:r>
              <a:rPr lang="en-US" altLang="en-US" sz="2400" b="1" i="0" dirty="0"/>
              <a:t>   customer = </a:t>
            </a:r>
            <a:r>
              <a:rPr lang="en-US" altLang="en-US" sz="2400" b="1" i="0" dirty="0" err="1"/>
              <a:t>customer_name</a:t>
            </a:r>
            <a:r>
              <a:rPr lang="en-US" altLang="en-US" sz="2400" b="1" i="0" dirty="0"/>
              <a:t>;</a:t>
            </a:r>
          </a:p>
          <a:p>
            <a:pPr eaLnBrk="1" hangingPunct="1">
              <a:lnSpc>
                <a:spcPct val="75000"/>
              </a:lnSpc>
              <a:spcBef>
                <a:spcPct val="20000"/>
              </a:spcBef>
            </a:pPr>
            <a:r>
              <a:rPr lang="en-US" altLang="en-US" sz="2400" b="1" i="0" dirty="0"/>
              <a:t>}</a:t>
            </a:r>
            <a:endParaRPr lang="en-US" altLang="en-US" b="1" i="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6896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68964" name="Rectangle 3"/>
          <p:cNvSpPr>
            <a:spLocks noGrp="1" noChangeArrowheads="1"/>
          </p:cNvSpPr>
          <p:nvPr>
            <p:ph type="title"/>
          </p:nvPr>
        </p:nvSpPr>
        <p:spPr>
          <a:xfrm>
            <a:off x="0" y="152400"/>
            <a:ext cx="9144000" cy="533400"/>
          </a:xfrm>
        </p:spPr>
        <p:txBody>
          <a:bodyPr/>
          <a:lstStyle/>
          <a:p>
            <a:pPr eaLnBrk="1" hangingPunct="1"/>
            <a:r>
              <a:rPr lang="en-US" altLang="en-US" dirty="0"/>
              <a:t>Initialization Lists Example (3)</a:t>
            </a:r>
          </a:p>
        </p:txBody>
      </p:sp>
      <p:sp>
        <p:nvSpPr>
          <p:cNvPr id="168965" name="Rectangle 4"/>
          <p:cNvSpPr>
            <a:spLocks noChangeArrowheads="1"/>
          </p:cNvSpPr>
          <p:nvPr/>
        </p:nvSpPr>
        <p:spPr bwMode="auto">
          <a:xfrm>
            <a:off x="168275" y="1112838"/>
            <a:ext cx="8975725"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a:latin typeface="Arial" panose="020B0604020202020204" pitchFamily="34" charset="0"/>
              </a:rPr>
              <a:t>    Any other data members can also be initialized in the initializer list by putting their initial values in parentheses after their name, just like the class type data members.</a:t>
            </a:r>
            <a:br>
              <a:rPr lang="en-US" altLang="en-US" sz="2400" i="0">
                <a:latin typeface="Arial" panose="020B0604020202020204" pitchFamily="34" charset="0"/>
              </a:rPr>
            </a:br>
            <a:r>
              <a:rPr lang="en-US" altLang="en-US" sz="2400" i="0">
                <a:latin typeface="Arial" panose="020B0604020202020204" pitchFamily="34" charset="0"/>
              </a:rPr>
              <a:t>These must be separated by commas:</a:t>
            </a:r>
          </a:p>
          <a:p>
            <a:pPr eaLnBrk="1" hangingPunct="1">
              <a:spcBef>
                <a:spcPct val="20000"/>
              </a:spcBef>
            </a:pPr>
            <a:endParaRPr lang="en-US" altLang="en-US" sz="2400" i="0">
              <a:latin typeface="Arial" panose="020B0604020202020204" pitchFamily="34" charset="0"/>
            </a:endParaRPr>
          </a:p>
          <a:p>
            <a:pPr eaLnBrk="1" hangingPunct="1">
              <a:lnSpc>
                <a:spcPct val="75000"/>
              </a:lnSpc>
              <a:spcBef>
                <a:spcPct val="20000"/>
              </a:spcBef>
            </a:pPr>
            <a:r>
              <a:rPr lang="en-US" altLang="en-US" sz="2400" b="1" i="0"/>
              <a:t>Order::Order(string customer_name,</a:t>
            </a:r>
          </a:p>
          <a:p>
            <a:pPr eaLnBrk="1" hangingPunct="1">
              <a:lnSpc>
                <a:spcPct val="75000"/>
              </a:lnSpc>
              <a:spcBef>
                <a:spcPct val="20000"/>
              </a:spcBef>
            </a:pPr>
            <a:r>
              <a:rPr lang="en-US" altLang="en-US" sz="2400" b="1" i="0"/>
              <a:t>             string item_description,</a:t>
            </a:r>
          </a:p>
          <a:p>
            <a:pPr eaLnBrk="1" hangingPunct="1">
              <a:lnSpc>
                <a:spcPct val="75000"/>
              </a:lnSpc>
              <a:spcBef>
                <a:spcPct val="20000"/>
              </a:spcBef>
            </a:pPr>
            <a:r>
              <a:rPr lang="en-US" altLang="en-US" sz="2400" b="1" i="0"/>
              <a:t>             double item_price)</a:t>
            </a:r>
          </a:p>
          <a:p>
            <a:pPr eaLnBrk="1" hangingPunct="1">
              <a:lnSpc>
                <a:spcPct val="75000"/>
              </a:lnSpc>
              <a:spcBef>
                <a:spcPct val="20000"/>
              </a:spcBef>
            </a:pPr>
            <a:r>
              <a:rPr lang="en-US" altLang="en-US" sz="2400" b="1" i="0"/>
              <a:t>       : article(item_description, item_price),</a:t>
            </a:r>
          </a:p>
          <a:p>
            <a:pPr eaLnBrk="1" hangingPunct="1">
              <a:lnSpc>
                <a:spcPct val="75000"/>
              </a:lnSpc>
              <a:spcBef>
                <a:spcPct val="20000"/>
              </a:spcBef>
            </a:pPr>
            <a:r>
              <a:rPr lang="en-US" altLang="en-US" sz="2400" b="1" i="0"/>
              <a:t>         customer(customer_name)</a:t>
            </a:r>
          </a:p>
          <a:p>
            <a:pPr eaLnBrk="1" hangingPunct="1">
              <a:lnSpc>
                <a:spcPct val="75000"/>
              </a:lnSpc>
              <a:spcBef>
                <a:spcPct val="20000"/>
              </a:spcBef>
            </a:pPr>
            <a:r>
              <a:rPr lang="en-US" altLang="en-US" sz="2400" b="1" i="0"/>
              <a:t>{</a:t>
            </a:r>
          </a:p>
          <a:p>
            <a:pPr eaLnBrk="1" hangingPunct="1">
              <a:lnSpc>
                <a:spcPct val="75000"/>
              </a:lnSpc>
              <a:spcBef>
                <a:spcPct val="20000"/>
              </a:spcBef>
            </a:pPr>
            <a:r>
              <a:rPr lang="en-US" altLang="en-US" sz="2400" b="1" i="0"/>
              <a:t>}</a:t>
            </a:r>
          </a:p>
          <a:p>
            <a:pPr eaLnBrk="1" hangingPunct="1">
              <a:lnSpc>
                <a:spcPct val="75000"/>
              </a:lnSpc>
              <a:spcBef>
                <a:spcPct val="20000"/>
              </a:spcBef>
            </a:pPr>
            <a:endParaRPr lang="en-US" altLang="en-US" sz="1000" i="0">
              <a:latin typeface="Arial" panose="020B0604020202020204" pitchFamily="34" charset="0"/>
            </a:endParaRPr>
          </a:p>
          <a:p>
            <a:pPr eaLnBrk="1" hangingPunct="1">
              <a:lnSpc>
                <a:spcPct val="75000"/>
              </a:lnSpc>
              <a:spcBef>
                <a:spcPct val="20000"/>
              </a:spcBef>
            </a:pPr>
            <a:r>
              <a:rPr lang="en-US" altLang="en-US" sz="2400" i="0">
                <a:latin typeface="Arial" panose="020B0604020202020204" pitchFamily="34" charset="0"/>
              </a:rPr>
              <a:t>  Notice there’s nothing to do in the body of the constructor now.</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C++ 11 Adds Uniform Initialization Syntax</a:t>
            </a:r>
          </a:p>
        </p:txBody>
      </p:sp>
      <p:sp>
        <p:nvSpPr>
          <p:cNvPr id="3" name="Content Placeholder 2"/>
          <p:cNvSpPr>
            <a:spLocks noGrp="1"/>
          </p:cNvSpPr>
          <p:nvPr>
            <p:ph idx="1"/>
          </p:nvPr>
        </p:nvSpPr>
        <p:spPr>
          <a:xfrm>
            <a:off x="457200" y="904352"/>
            <a:ext cx="8229600" cy="5801248"/>
          </a:xfrm>
        </p:spPr>
        <p:txBody>
          <a:bodyPr/>
          <a:lstStyle/>
          <a:p>
            <a:pPr marL="0" indent="0">
              <a:buNone/>
            </a:pPr>
            <a:r>
              <a:rPr lang="en-US" dirty="0"/>
              <a:t>There are several syntactic variations to initialize variables:</a:t>
            </a:r>
          </a:p>
          <a:p>
            <a:pPr marL="400050" lvl="1" indent="0">
              <a:buNone/>
            </a:pPr>
            <a:r>
              <a:rPr lang="en-US" dirty="0">
                <a:latin typeface="Courier New" panose="02070309020205020404" pitchFamily="49" charset="0"/>
                <a:cs typeface="Courier New" panose="02070309020205020404" pitchFamily="49" charset="0"/>
              </a:rPr>
              <a:t>double price = 19.25;</a:t>
            </a:r>
          </a:p>
          <a:p>
            <a:pPr marL="40005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squares[] = { 1, 4, 9, 16 };</a:t>
            </a:r>
          </a:p>
          <a:p>
            <a:pPr marL="400050" lvl="1" indent="0">
              <a:buNone/>
            </a:pPr>
            <a:r>
              <a:rPr lang="en-US" dirty="0" err="1">
                <a:latin typeface="Courier New" panose="02070309020205020404" pitchFamily="49" charset="0"/>
                <a:cs typeface="Courier New" panose="02070309020205020404" pitchFamily="49" charset="0"/>
              </a:rPr>
              <a:t>BankAccount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lisas_account</a:t>
            </a:r>
            <a:r>
              <a:rPr lang="en-US" dirty="0">
                <a:latin typeface="Courier New" panose="02070309020205020404" pitchFamily="49" charset="0"/>
                <a:cs typeface="Courier New" panose="02070309020205020404" pitchFamily="49" charset="0"/>
              </a:rPr>
              <a:t>(499.95);</a:t>
            </a:r>
          </a:p>
          <a:p>
            <a:pPr marL="0" indent="0">
              <a:buNone/>
            </a:pPr>
            <a:r>
              <a:rPr lang="en-US" b="1" dirty="0"/>
              <a:t>C++ 11 introduces a uniform syntax, using braces and no equal sign, like this:</a:t>
            </a:r>
          </a:p>
          <a:p>
            <a:pPr marL="400050" lvl="1" indent="0">
              <a:buNone/>
            </a:pPr>
            <a:r>
              <a:rPr lang="en-US" dirty="0">
                <a:latin typeface="Courier New" panose="02070309020205020404" pitchFamily="49" charset="0"/>
                <a:cs typeface="Courier New" panose="02070309020205020404" pitchFamily="49" charset="0"/>
              </a:rPr>
              <a:t>double price { 19.25 };</a:t>
            </a:r>
          </a:p>
          <a:p>
            <a:pPr marL="400050" lvl="1"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squares[] { 1, 4, 9, 16 };</a:t>
            </a:r>
          </a:p>
          <a:p>
            <a:pPr marL="400050" lvl="1" indent="0">
              <a:buNone/>
            </a:pPr>
            <a:r>
              <a:rPr lang="en-US" dirty="0" err="1">
                <a:latin typeface="Courier New" panose="02070309020205020404" pitchFamily="49" charset="0"/>
                <a:cs typeface="Courier New" panose="02070309020205020404" pitchFamily="49" charset="0"/>
              </a:rPr>
              <a:t>BankAccount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lisas_account</a:t>
            </a:r>
            <a:r>
              <a:rPr lang="en-US" dirty="0">
                <a:latin typeface="Courier New" panose="02070309020205020404" pitchFamily="49" charset="0"/>
                <a:cs typeface="Courier New" panose="02070309020205020404" pitchFamily="49" charset="0"/>
              </a:rPr>
              <a:t> { 499.95 };</a:t>
            </a:r>
          </a:p>
          <a:p>
            <a:pPr marL="0" indent="0">
              <a:buNone/>
            </a:pPr>
            <a:r>
              <a:rPr lang="en-US" dirty="0"/>
              <a:t>Use empty braces for default initialization:</a:t>
            </a:r>
          </a:p>
          <a:p>
            <a:pPr marL="400050" lvl="1" indent="0">
              <a:buNone/>
            </a:pPr>
            <a:r>
              <a:rPr lang="en-US" dirty="0">
                <a:latin typeface="Courier New" panose="02070309020205020404" pitchFamily="49" charset="0"/>
                <a:cs typeface="Courier New" panose="02070309020205020404" pitchFamily="49" charset="0"/>
              </a:rPr>
              <a:t>double balance {}; // Initialized with zero</a:t>
            </a:r>
          </a:p>
          <a:p>
            <a:pPr marL="400050" lvl="1" indent="0">
              <a:buNone/>
            </a:pPr>
            <a:r>
              <a:rPr lang="en-US" dirty="0" err="1">
                <a:latin typeface="Courier New" panose="02070309020205020404" pitchFamily="49" charset="0"/>
                <a:cs typeface="Courier New" panose="02070309020205020404" pitchFamily="49" charset="0"/>
              </a:rPr>
              <a:t>BankAccount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joes_account</a:t>
            </a:r>
            <a:r>
              <a:rPr lang="en-US" dirty="0">
                <a:latin typeface="Courier New" panose="02070309020205020404" pitchFamily="49" charset="0"/>
                <a:cs typeface="Courier New" panose="02070309020205020404" pitchFamily="49" charset="0"/>
              </a:rPr>
              <a:t> {}; </a:t>
            </a:r>
          </a:p>
          <a:p>
            <a:pPr marL="400050" lvl="1" indent="0">
              <a:buNone/>
            </a:pPr>
            <a:r>
              <a:rPr lang="en-US" dirty="0">
                <a:latin typeface="Courier New" panose="02070309020205020404" pitchFamily="49" charset="0"/>
                <a:cs typeface="Courier New" panose="02070309020205020404" pitchFamily="49" charset="0"/>
              </a:rPr>
              <a:t>// Uses default constructor</a:t>
            </a:r>
          </a:p>
          <a:p>
            <a:pPr marL="0" indent="0">
              <a:buNone/>
            </a:pPr>
            <a:r>
              <a:rPr lang="en-US" b="1" i="1" dirty="0">
                <a:cs typeface="Courier New" panose="02070309020205020404" pitchFamily="49" charset="0"/>
              </a:rPr>
              <a:t>Don’t expect to see this change adopted by most C++ programmers soon.</a:t>
            </a:r>
            <a:endParaRPr lang="en-US" i="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9908475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7</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u="sng" dirty="0">
                <a:solidFill>
                  <a:srgbClr val="FF0000"/>
                </a:solidFill>
              </a:rPr>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37904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6998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69988" name="Rectangle 3"/>
          <p:cNvSpPr>
            <a:spLocks noGrp="1" noChangeArrowheads="1"/>
          </p:cNvSpPr>
          <p:nvPr>
            <p:ph type="title"/>
          </p:nvPr>
        </p:nvSpPr>
        <p:spPr>
          <a:xfrm>
            <a:off x="0" y="152400"/>
            <a:ext cx="9144000" cy="533400"/>
          </a:xfrm>
        </p:spPr>
        <p:txBody>
          <a:bodyPr/>
          <a:lstStyle/>
          <a:p>
            <a:pPr eaLnBrk="1" hangingPunct="1"/>
            <a:r>
              <a:rPr lang="en-US" altLang="en-US" dirty="0"/>
              <a:t>Tracing Objects</a:t>
            </a:r>
          </a:p>
        </p:txBody>
      </p:sp>
      <p:sp>
        <p:nvSpPr>
          <p:cNvPr id="169989"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i="0">
              <a:latin typeface="Arial" panose="020B0604020202020204" pitchFamily="34" charset="0"/>
            </a:endParaRPr>
          </a:p>
        </p:txBody>
      </p:sp>
      <p:sp>
        <p:nvSpPr>
          <p:cNvPr id="1298437" name="Rectangle 5"/>
          <p:cNvSpPr>
            <a:spLocks noChangeArrowheads="1"/>
          </p:cNvSpPr>
          <p:nvPr/>
        </p:nvSpPr>
        <p:spPr bwMode="auto">
          <a:xfrm>
            <a:off x="388938" y="852488"/>
            <a:ext cx="8755062"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Recall how you hand traced code</a:t>
            </a:r>
          </a:p>
          <a:p>
            <a:pPr algn="ctr" eaLnBrk="1" hangingPunct="1">
              <a:spcBef>
                <a:spcPct val="20000"/>
              </a:spcBef>
            </a:pPr>
            <a:r>
              <a:rPr lang="en-US" altLang="en-US" sz="2400" i="0" dirty="0">
                <a:latin typeface="Arial" panose="020B0604020202020204" pitchFamily="34" charset="0"/>
              </a:rPr>
              <a:t>       to help you understand functions.	</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Adapting tracing for objects</a:t>
            </a:r>
          </a:p>
          <a:p>
            <a:pPr algn="ctr" eaLnBrk="1" hangingPunct="1">
              <a:spcBef>
                <a:spcPct val="20000"/>
              </a:spcBef>
            </a:pPr>
            <a:r>
              <a:rPr lang="en-US" altLang="en-US" sz="2400" i="0" dirty="0">
                <a:latin typeface="Arial" panose="020B0604020202020204" pitchFamily="34" charset="0"/>
              </a:rPr>
              <a:t>will help you understand objects.</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Grab some index cards, one for each object in the program.</a:t>
            </a:r>
          </a:p>
          <a:p>
            <a:pPr algn="ctr" eaLnBrk="1" hangingPunct="1">
              <a:spcBef>
                <a:spcPct val="20000"/>
              </a:spcBef>
            </a:pPr>
            <a:br>
              <a:rPr lang="en-US" altLang="en-US" sz="2400" i="0" dirty="0">
                <a:latin typeface="Arial" panose="020B0604020202020204" pitchFamily="34" charset="0"/>
              </a:rPr>
            </a:br>
            <a:endParaRPr lang="en-US" altLang="en-US" sz="2400" i="0"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05570" name="Rectangle 2"/>
          <p:cNvSpPr>
            <a:spLocks noGrp="1" noChangeArrowheads="1"/>
          </p:cNvSpPr>
          <p:nvPr>
            <p:ph type="body" idx="1"/>
          </p:nvPr>
        </p:nvSpPr>
        <p:spPr>
          <a:xfrm>
            <a:off x="194468" y="685800"/>
            <a:ext cx="8873332" cy="5500688"/>
          </a:xfrm>
        </p:spPr>
        <p:txBody>
          <a:bodyPr/>
          <a:lstStyle/>
          <a:p>
            <a:pPr algn="ctr" eaLnBrk="1" hangingPunct="1">
              <a:buFontTx/>
              <a:buNone/>
            </a:pPr>
            <a:r>
              <a:rPr lang="en-US" altLang="en-US" sz="2400" dirty="0"/>
              <a:t>Computer scientists noticed that functions</a:t>
            </a:r>
            <a:br>
              <a:rPr lang="en-US" altLang="en-US" sz="2400" dirty="0"/>
            </a:br>
            <a:r>
              <a:rPr lang="en-US" altLang="en-US" sz="2400" dirty="0"/>
              <a:t>work on related data so they invented:</a:t>
            </a:r>
          </a:p>
          <a:p>
            <a:pPr algn="ctr" eaLnBrk="1" hangingPunct="1">
              <a:buFontTx/>
              <a:buNone/>
            </a:pPr>
            <a:endParaRPr lang="en-US" altLang="en-US" sz="2400" dirty="0"/>
          </a:p>
          <a:p>
            <a:pPr algn="ctr" eaLnBrk="1" hangingPunct="1">
              <a:buFontTx/>
              <a:buNone/>
            </a:pPr>
            <a:r>
              <a:rPr lang="en-US" altLang="en-US" sz="2400" i="1" dirty="0"/>
              <a:t>Objects</a:t>
            </a:r>
          </a:p>
          <a:p>
            <a:pPr algn="ctr" eaLnBrk="1" hangingPunct="1">
              <a:buFontTx/>
              <a:buNone/>
            </a:pPr>
            <a:r>
              <a:rPr lang="en-US" altLang="en-US" sz="2400" dirty="0"/>
              <a:t>   where data and the functions that work with them are bundled together.</a:t>
            </a:r>
          </a:p>
          <a:p>
            <a:pPr algn="ctr" eaLnBrk="1" hangingPunct="1">
              <a:buFontTx/>
              <a:buNone/>
            </a:pPr>
            <a:endParaRPr lang="en-US" altLang="en-US" sz="2400" dirty="0"/>
          </a:p>
          <a:p>
            <a:pPr algn="ctr" eaLnBrk="1" hangingPunct="1">
              <a:buFontTx/>
              <a:buNone/>
            </a:pPr>
            <a:r>
              <a:rPr lang="en-US" altLang="en-US" sz="2400" dirty="0"/>
              <a:t>   The C++ language syntax rules guarantee that changes to the class (object) data structure will be matched by changes in the built-in functions.</a:t>
            </a:r>
          </a:p>
          <a:p>
            <a:pPr algn="ctr" eaLnBrk="1" hangingPunct="1">
              <a:buFontTx/>
              <a:buNone/>
            </a:pPr>
            <a:endParaRPr lang="en-US" altLang="en-US" sz="2400" dirty="0"/>
          </a:p>
          <a:p>
            <a:pPr algn="ctr" eaLnBrk="1" hangingPunct="1">
              <a:buFontTx/>
              <a:buNone/>
            </a:pPr>
            <a:r>
              <a:rPr lang="en-US" altLang="en-US" i="1" dirty="0"/>
              <a:t>And these changes are "under the hood", hidden from users of your code.  This hiding is known as "encapsulation".</a:t>
            </a:r>
            <a:endParaRPr lang="en-US" altLang="en-US" sz="2400" i="1" dirty="0"/>
          </a:p>
        </p:txBody>
      </p:sp>
      <p:sp>
        <p:nvSpPr>
          <p:cNvPr id="28676" name="Rectangle 3"/>
          <p:cNvSpPr>
            <a:spLocks noGrp="1" noChangeArrowheads="1"/>
          </p:cNvSpPr>
          <p:nvPr>
            <p:ph type="title"/>
          </p:nvPr>
        </p:nvSpPr>
        <p:spPr>
          <a:xfrm>
            <a:off x="0" y="152400"/>
            <a:ext cx="9144000" cy="533400"/>
          </a:xfrm>
        </p:spPr>
        <p:txBody>
          <a:bodyPr/>
          <a:lstStyle/>
          <a:p>
            <a:pPr eaLnBrk="1" hangingPunct="1"/>
            <a:r>
              <a:rPr lang="en-US" altLang="en-US"/>
              <a:t>Objects to the Rescue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7101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71012" name="Rectangle 3"/>
          <p:cNvSpPr>
            <a:spLocks noGrp="1" noChangeArrowheads="1"/>
          </p:cNvSpPr>
          <p:nvPr>
            <p:ph type="title"/>
          </p:nvPr>
        </p:nvSpPr>
        <p:spPr>
          <a:xfrm>
            <a:off x="0" y="152400"/>
            <a:ext cx="9144000" cy="533400"/>
          </a:xfrm>
        </p:spPr>
        <p:txBody>
          <a:bodyPr/>
          <a:lstStyle/>
          <a:p>
            <a:pPr eaLnBrk="1" hangingPunct="1"/>
            <a:r>
              <a:rPr lang="en-US" altLang="en-US" dirty="0"/>
              <a:t>Tracing Objects(2)</a:t>
            </a:r>
          </a:p>
        </p:txBody>
      </p:sp>
      <p:sp>
        <p:nvSpPr>
          <p:cNvPr id="171013" name="Rectangle 4"/>
          <p:cNvSpPr>
            <a:spLocks noChangeArrowheads="1"/>
          </p:cNvSpPr>
          <p:nvPr/>
        </p:nvSpPr>
        <p:spPr bwMode="auto">
          <a:xfrm>
            <a:off x="168275" y="1120775"/>
            <a:ext cx="8755063"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i="0">
              <a:latin typeface="Arial" panose="020B0604020202020204" pitchFamily="34" charset="0"/>
            </a:endParaRPr>
          </a:p>
        </p:txBody>
      </p:sp>
      <p:sp>
        <p:nvSpPr>
          <p:cNvPr id="1299461" name="Rectangle 5"/>
          <p:cNvSpPr>
            <a:spLocks noChangeArrowheads="1"/>
          </p:cNvSpPr>
          <p:nvPr/>
        </p:nvSpPr>
        <p:spPr bwMode="auto">
          <a:xfrm>
            <a:off x="388938" y="852488"/>
            <a:ext cx="8755062"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lnSpc>
                <a:spcPct val="75000"/>
              </a:lnSpc>
              <a:spcBef>
                <a:spcPct val="20000"/>
              </a:spcBef>
            </a:pPr>
            <a:r>
              <a:rPr lang="en-US" altLang="en-US" sz="2400" i="0" dirty="0">
                <a:latin typeface="Arial" panose="020B0604020202020204" pitchFamily="34" charset="0"/>
              </a:rPr>
              <a:t>You know that the </a:t>
            </a:r>
            <a:r>
              <a:rPr lang="en-US" altLang="en-US" sz="2400" b="1" i="0" dirty="0"/>
              <a:t>public:</a:t>
            </a:r>
            <a:r>
              <a:rPr lang="en-US" altLang="en-US" sz="2400" i="0" dirty="0">
                <a:latin typeface="Arial" panose="020B0604020202020204" pitchFamily="34" charset="0"/>
              </a:rPr>
              <a:t> section is for others.</a:t>
            </a:r>
          </a:p>
          <a:p>
            <a:pPr algn="ctr" eaLnBrk="1" hangingPunct="1">
              <a:lnSpc>
                <a:spcPct val="75000"/>
              </a:lnSpc>
              <a:spcBef>
                <a:spcPct val="20000"/>
              </a:spcBef>
            </a:pPr>
            <a:r>
              <a:rPr lang="en-US" altLang="en-US" sz="2400" i="0" dirty="0">
                <a:latin typeface="Arial" panose="020B0604020202020204" pitchFamily="34" charset="0"/>
              </a:rPr>
              <a:t>That’s where you’ll write methods for their use.</a:t>
            </a:r>
          </a:p>
          <a:p>
            <a:pPr algn="ctr" eaLnBrk="1" hangingPunct="1">
              <a:spcBef>
                <a:spcPct val="20000"/>
              </a:spcBef>
            </a:pPr>
            <a:r>
              <a:rPr lang="en-US" altLang="en-US" sz="2400" i="0" dirty="0">
                <a:latin typeface="Arial" panose="020B0604020202020204" pitchFamily="34" charset="0"/>
              </a:rPr>
              <a:t>That will be the front of the card.</a:t>
            </a:r>
          </a:p>
          <a:p>
            <a:pPr algn="ctr" eaLnBrk="1" hangingPunct="1">
              <a:spcBef>
                <a:spcPct val="20000"/>
              </a:spcBef>
            </a:pPr>
            <a:endParaRPr lang="en-US" altLang="en-US" sz="2400" i="0" dirty="0">
              <a:latin typeface="Arial" panose="020B0604020202020204" pitchFamily="34" charset="0"/>
            </a:endParaRPr>
          </a:p>
          <a:p>
            <a:pPr lvl="2" eaLnBrk="1" hangingPunct="1"/>
            <a:r>
              <a:rPr lang="en-US" altLang="en-US" sz="1800" b="1" i="0" dirty="0"/>
              <a:t>class </a:t>
            </a:r>
            <a:r>
              <a:rPr lang="en-US" altLang="en-US" sz="1800" b="1" i="0" dirty="0" err="1"/>
              <a:t>CashRegister</a:t>
            </a:r>
            <a:endParaRPr lang="en-US" altLang="en-US" sz="1800" b="1" i="0" dirty="0"/>
          </a:p>
          <a:p>
            <a:pPr lvl="2" eaLnBrk="1" hangingPunct="1"/>
            <a:r>
              <a:rPr lang="en-US" altLang="en-US" sz="1800" b="1" i="0" dirty="0"/>
              <a:t>{</a:t>
            </a:r>
          </a:p>
          <a:p>
            <a:pPr lvl="2" eaLnBrk="1" hangingPunct="1"/>
            <a:r>
              <a:rPr lang="en-US" altLang="en-US" sz="1800" b="1" i="0" dirty="0"/>
              <a:t>public:</a:t>
            </a:r>
          </a:p>
          <a:p>
            <a:pPr lvl="2" eaLnBrk="1" hangingPunct="1"/>
            <a:r>
              <a:rPr lang="en-US" altLang="en-US" sz="1800" b="1" i="0" dirty="0"/>
              <a:t>   void clear();</a:t>
            </a:r>
          </a:p>
          <a:p>
            <a:pPr lvl="2" eaLnBrk="1" hangingPunct="1"/>
            <a:r>
              <a:rPr lang="en-US" altLang="en-US" sz="1800" b="1" i="0" dirty="0"/>
              <a:t>   void </a:t>
            </a:r>
            <a:r>
              <a:rPr lang="en-US" altLang="en-US" sz="1800" b="1" i="0" dirty="0" err="1"/>
              <a:t>add_item</a:t>
            </a:r>
            <a:r>
              <a:rPr lang="en-US" altLang="en-US" sz="1800" b="1" i="0" dirty="0"/>
              <a:t>(double price);</a:t>
            </a:r>
          </a:p>
          <a:p>
            <a:pPr lvl="2" eaLnBrk="1" hangingPunct="1"/>
            <a:r>
              <a:rPr lang="en-US" altLang="en-US" sz="1800" b="1" i="0" dirty="0"/>
              <a:t>   double </a:t>
            </a:r>
            <a:r>
              <a:rPr lang="en-US" altLang="en-US" sz="1800" b="1" i="0" dirty="0" err="1"/>
              <a:t>get_total</a:t>
            </a:r>
            <a:r>
              <a:rPr lang="en-US" altLang="en-US" sz="1800" b="1" i="0" dirty="0"/>
              <a:t>() </a:t>
            </a:r>
            <a:r>
              <a:rPr lang="en-US" altLang="en-US" sz="1800" b="1" i="0" dirty="0" err="1"/>
              <a:t>const</a:t>
            </a:r>
            <a:r>
              <a:rPr lang="en-US" altLang="en-US" sz="1800" b="1" i="0" dirty="0"/>
              <a:t>;</a:t>
            </a:r>
          </a:p>
          <a:p>
            <a:pPr lvl="2" eaLnBrk="1" hangingPunct="1"/>
            <a:r>
              <a:rPr lang="en-US" altLang="en-US" sz="1800" b="1" i="0" dirty="0"/>
              <a:t>   </a:t>
            </a:r>
            <a:r>
              <a:rPr lang="en-US" altLang="en-US" sz="1800" b="1" i="0" dirty="0" err="1"/>
              <a:t>int</a:t>
            </a:r>
            <a:r>
              <a:rPr lang="en-US" altLang="en-US" sz="1800" b="1" i="0" dirty="0"/>
              <a:t> </a:t>
            </a:r>
            <a:r>
              <a:rPr lang="en-US" altLang="en-US" sz="1800" b="1" i="0" dirty="0" err="1"/>
              <a:t>get_count</a:t>
            </a:r>
            <a:r>
              <a:rPr lang="en-US" altLang="en-US" sz="1800" b="1" i="0" dirty="0"/>
              <a:t>() </a:t>
            </a:r>
            <a:r>
              <a:rPr lang="en-US" altLang="en-US" sz="1800" b="1" i="0" dirty="0" err="1"/>
              <a:t>const</a:t>
            </a:r>
            <a:r>
              <a:rPr lang="en-US" altLang="en-US" sz="1800" b="1" i="0" dirty="0"/>
              <a:t>;</a:t>
            </a:r>
          </a:p>
          <a:p>
            <a:pPr lvl="2" eaLnBrk="1" hangingPunct="1"/>
            <a:r>
              <a:rPr lang="en-US" altLang="en-US" sz="1800" b="1" i="0" dirty="0"/>
              <a:t>private:</a:t>
            </a:r>
          </a:p>
          <a:p>
            <a:pPr lvl="2" eaLnBrk="1" hangingPunct="1"/>
            <a:r>
              <a:rPr lang="en-US" altLang="en-US" sz="1800" b="1" i="0" dirty="0"/>
              <a:t>   </a:t>
            </a:r>
            <a:r>
              <a:rPr lang="en-US" altLang="en-US" sz="1800" b="1" i="0" dirty="0" err="1"/>
              <a:t>int</a:t>
            </a:r>
            <a:r>
              <a:rPr lang="en-US" altLang="en-US" sz="1800" b="1" i="0" dirty="0"/>
              <a:t> </a:t>
            </a:r>
            <a:r>
              <a:rPr lang="en-US" altLang="en-US" sz="1800" b="1" i="0" dirty="0" err="1"/>
              <a:t>item_count</a:t>
            </a:r>
            <a:r>
              <a:rPr lang="en-US" altLang="en-US" sz="1800" b="1" i="0" dirty="0"/>
              <a:t>;</a:t>
            </a:r>
          </a:p>
          <a:p>
            <a:pPr lvl="2" eaLnBrk="1" hangingPunct="1"/>
            <a:r>
              <a:rPr lang="en-US" altLang="en-US" sz="1800" b="1" i="0" dirty="0"/>
              <a:t>   double </a:t>
            </a:r>
            <a:r>
              <a:rPr lang="en-US" altLang="en-US" sz="1800" b="1" i="0" dirty="0" err="1"/>
              <a:t>total_price</a:t>
            </a:r>
            <a:r>
              <a:rPr lang="en-US" altLang="en-US" sz="1800" b="1" i="0" dirty="0"/>
              <a:t>;</a:t>
            </a:r>
          </a:p>
          <a:p>
            <a:pPr lvl="2" eaLnBrk="1" hangingPunct="1"/>
            <a:r>
              <a:rPr lang="en-US" altLang="en-US" sz="1800" b="1" i="0" dirty="0"/>
              <a:t>};</a:t>
            </a:r>
          </a:p>
          <a:p>
            <a:pPr lvl="2" eaLnBrk="1" hangingPunct="1"/>
            <a:endParaRPr lang="en-US" altLang="en-US" sz="1000" b="1" i="0" dirty="0"/>
          </a:p>
          <a:p>
            <a:pPr lvl="2" eaLnBrk="1" hangingPunct="1"/>
            <a:r>
              <a:rPr lang="en-US" altLang="en-US" sz="1800" b="1" i="0" dirty="0"/>
              <a:t>...</a:t>
            </a:r>
          </a:p>
          <a:p>
            <a:pPr lvl="2" eaLnBrk="1" hangingPunct="1"/>
            <a:endParaRPr lang="en-US" altLang="en-US" sz="900" b="1" i="0" dirty="0"/>
          </a:p>
          <a:p>
            <a:pPr lvl="2" eaLnBrk="1" hangingPunct="1"/>
            <a:r>
              <a:rPr lang="en-US" altLang="en-US" sz="2400" b="1" i="0" dirty="0" err="1"/>
              <a:t>CashRegister</a:t>
            </a:r>
            <a:r>
              <a:rPr lang="en-US" altLang="en-US" sz="2400" b="1" i="0" dirty="0"/>
              <a:t> reg1;</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72035"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72036" name="Rectangle 3"/>
          <p:cNvSpPr>
            <a:spLocks noGrp="1" noChangeArrowheads="1"/>
          </p:cNvSpPr>
          <p:nvPr>
            <p:ph type="title"/>
          </p:nvPr>
        </p:nvSpPr>
        <p:spPr>
          <a:xfrm>
            <a:off x="0" y="152400"/>
            <a:ext cx="9144000" cy="533400"/>
          </a:xfrm>
        </p:spPr>
        <p:txBody>
          <a:bodyPr/>
          <a:lstStyle/>
          <a:p>
            <a:pPr eaLnBrk="1" hangingPunct="1"/>
            <a:r>
              <a:rPr lang="en-US" altLang="en-US" dirty="0"/>
              <a:t>Tracing Objects(3)</a:t>
            </a:r>
          </a:p>
        </p:txBody>
      </p:sp>
      <p:sp>
        <p:nvSpPr>
          <p:cNvPr id="172037" name="Rectangle 4"/>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i="0">
              <a:latin typeface="Arial" panose="020B0604020202020204" pitchFamily="34" charset="0"/>
            </a:endParaRPr>
          </a:p>
        </p:txBody>
      </p:sp>
      <p:sp>
        <p:nvSpPr>
          <p:cNvPr id="1302533" name="Rectangle 5"/>
          <p:cNvSpPr>
            <a:spLocks noChangeArrowheads="1"/>
          </p:cNvSpPr>
          <p:nvPr/>
        </p:nvSpPr>
        <p:spPr bwMode="auto">
          <a:xfrm>
            <a:off x="388938" y="852488"/>
            <a:ext cx="8755062"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lnSpc>
                <a:spcPct val="75000"/>
              </a:lnSpc>
              <a:spcBef>
                <a:spcPct val="20000"/>
              </a:spcBef>
            </a:pPr>
            <a:r>
              <a:rPr lang="en-US" altLang="en-US" sz="2400" i="0" dirty="0">
                <a:latin typeface="Arial" panose="020B0604020202020204" pitchFamily="34" charset="0"/>
              </a:rPr>
              <a:t>   You know that the </a:t>
            </a:r>
            <a:r>
              <a:rPr lang="en-US" altLang="en-US" sz="2400" b="1" i="0" dirty="0"/>
              <a:t>private:</a:t>
            </a:r>
            <a:r>
              <a:rPr lang="en-US" altLang="en-US" sz="2400" i="0" dirty="0">
                <a:latin typeface="Arial" panose="020B0604020202020204" pitchFamily="34" charset="0"/>
              </a:rPr>
              <a:t> section is for </a:t>
            </a:r>
            <a:br>
              <a:rPr lang="en-US" altLang="en-US" sz="2400" i="0" dirty="0">
                <a:latin typeface="Arial" panose="020B0604020202020204" pitchFamily="34" charset="0"/>
              </a:rPr>
            </a:br>
            <a:r>
              <a:rPr lang="en-US" altLang="en-US" sz="2400" i="0" dirty="0">
                <a:latin typeface="Arial" panose="020B0604020202020204" pitchFamily="34" charset="0"/>
              </a:rPr>
              <a:t>your data – they are not allowed to mess with it</a:t>
            </a:r>
            <a:br>
              <a:rPr lang="en-US" altLang="en-US" sz="2400" i="0" dirty="0">
                <a:latin typeface="Arial" panose="020B0604020202020204" pitchFamily="34" charset="0"/>
              </a:rPr>
            </a:br>
            <a:r>
              <a:rPr lang="en-US" altLang="en-US" sz="2400" i="0" dirty="0">
                <a:latin typeface="Arial" panose="020B0604020202020204" pitchFamily="34" charset="0"/>
              </a:rPr>
              <a:t>except through the public methods you provide.</a:t>
            </a:r>
          </a:p>
          <a:p>
            <a:pPr algn="ctr" eaLnBrk="1" hangingPunct="1">
              <a:spcBef>
                <a:spcPct val="20000"/>
              </a:spcBef>
            </a:pPr>
            <a:r>
              <a:rPr lang="en-US" altLang="en-US" sz="2400" i="0" dirty="0">
                <a:latin typeface="Arial" panose="020B0604020202020204" pitchFamily="34" charset="0"/>
              </a:rPr>
              <a:t>That will be the back of the card.</a:t>
            </a:r>
          </a:p>
          <a:p>
            <a:pPr algn="ctr" eaLnBrk="1" hangingPunct="1">
              <a:spcBef>
                <a:spcPct val="20000"/>
              </a:spcBef>
            </a:pPr>
            <a:r>
              <a:rPr lang="en-US" altLang="en-US" sz="2400" i="0" dirty="0">
                <a:latin typeface="Arial" panose="020B0604020202020204" pitchFamily="34" charset="0"/>
              </a:rPr>
              <a:t>		</a:t>
            </a:r>
          </a:p>
        </p:txBody>
      </p:sp>
      <p:pic>
        <p:nvPicPr>
          <p:cNvPr id="2" name="Picture 1" descr="Drawings of front and back of index card for the CashRegister object reg1.  "/>
          <p:cNvPicPr>
            <a:picLocks noChangeAspect="1"/>
          </p:cNvPicPr>
          <p:nvPr/>
        </p:nvPicPr>
        <p:blipFill rotWithShape="1">
          <a:blip r:embed="rId2"/>
          <a:srcRect b="10285"/>
          <a:stretch/>
        </p:blipFill>
        <p:spPr>
          <a:xfrm>
            <a:off x="2205037" y="2695575"/>
            <a:ext cx="4733925" cy="1315986"/>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79206" name="Rectangle 5"/>
          <p:cNvSpPr>
            <a:spLocks noGrp="1" noChangeArrowheads="1"/>
          </p:cNvSpPr>
          <p:nvPr>
            <p:ph type="title"/>
          </p:nvPr>
        </p:nvSpPr>
        <p:spPr>
          <a:xfrm>
            <a:off x="0" y="152400"/>
            <a:ext cx="9144000" cy="533400"/>
          </a:xfrm>
        </p:spPr>
        <p:txBody>
          <a:bodyPr/>
          <a:lstStyle/>
          <a:p>
            <a:pPr eaLnBrk="1" hangingPunct="1"/>
            <a:r>
              <a:rPr lang="en-US" altLang="en-US" dirty="0"/>
              <a:t>Tracing Objects(4)</a:t>
            </a:r>
          </a:p>
        </p:txBody>
      </p:sp>
      <p:sp>
        <p:nvSpPr>
          <p:cNvPr id="179207" name="Rectangle 6"/>
          <p:cNvSpPr>
            <a:spLocks noChangeArrowheads="1"/>
          </p:cNvSpPr>
          <p:nvPr/>
        </p:nvSpPr>
        <p:spPr bwMode="auto">
          <a:xfrm>
            <a:off x="168275"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i="0">
              <a:latin typeface="Arial" panose="020B0604020202020204" pitchFamily="34" charset="0"/>
            </a:endParaRPr>
          </a:p>
        </p:txBody>
      </p:sp>
      <p:pic>
        <p:nvPicPr>
          <p:cNvPr id="2" name="Picture 1" descr="More drawings of front and back of index card for the CashRegister object reg1, showing how the obsolete data values have been crossed out and replaced with values from the most recent function calls."/>
          <p:cNvPicPr>
            <a:picLocks noChangeAspect="1"/>
          </p:cNvPicPr>
          <p:nvPr/>
        </p:nvPicPr>
        <p:blipFill>
          <a:blip r:embed="rId2"/>
          <a:stretch>
            <a:fillRect/>
          </a:stretch>
        </p:blipFill>
        <p:spPr>
          <a:xfrm>
            <a:off x="2081951" y="4153694"/>
            <a:ext cx="4724400" cy="1304925"/>
          </a:xfrm>
          <a:prstGeom prst="rect">
            <a:avLst/>
          </a:prstGeom>
        </p:spPr>
      </p:pic>
      <p:sp>
        <p:nvSpPr>
          <p:cNvPr id="3" name="Content Placeholder 2"/>
          <p:cNvSpPr>
            <a:spLocks noGrp="1"/>
          </p:cNvSpPr>
          <p:nvPr>
            <p:ph idx="1"/>
          </p:nvPr>
        </p:nvSpPr>
        <p:spPr>
          <a:xfrm>
            <a:off x="858416" y="1040877"/>
            <a:ext cx="6802016" cy="5191648"/>
          </a:xfrm>
        </p:spPr>
        <p:txBody>
          <a:bodyPr/>
          <a:lstStyle/>
          <a:p>
            <a:pPr marL="0" lvl="0" indent="0" eaLnBrk="1" hangingPunct="1">
              <a:spcBef>
                <a:spcPct val="0"/>
              </a:spcBef>
              <a:buNone/>
            </a:pPr>
            <a:r>
              <a:rPr lang="en-US" altLang="en-US" sz="1600" b="1" kern="1200" dirty="0" err="1">
                <a:solidFill>
                  <a:srgbClr val="000000"/>
                </a:solidFill>
                <a:latin typeface="Courier New" panose="02070309020205020404" pitchFamily="49" charset="0"/>
                <a:cs typeface="+mn-cs"/>
              </a:rPr>
              <a:t>CashRegister</a:t>
            </a:r>
            <a:r>
              <a:rPr lang="en-US" altLang="en-US" sz="1600" b="1" kern="1200" dirty="0">
                <a:solidFill>
                  <a:srgbClr val="000000"/>
                </a:solidFill>
                <a:latin typeface="Courier New" panose="02070309020205020404" pitchFamily="49" charset="0"/>
                <a:cs typeface="+mn-cs"/>
              </a:rPr>
              <a:t> reg1;</a:t>
            </a:r>
            <a:endParaRPr lang="en-US" altLang="en-US" sz="1600" i="1" kern="1200" dirty="0">
              <a:solidFill>
                <a:srgbClr val="000000"/>
              </a:solidFill>
              <a:latin typeface="Courier New" panose="02070309020205020404" pitchFamily="49" charset="0"/>
              <a:cs typeface="+mn-cs"/>
            </a:endParaRPr>
          </a:p>
          <a:p>
            <a:pPr marL="0" lvl="0" indent="0" eaLnBrk="1" hangingPunct="1">
              <a:spcBef>
                <a:spcPct val="0"/>
              </a:spcBef>
              <a:buNone/>
            </a:pPr>
            <a:r>
              <a:rPr lang="en-US" altLang="en-US" sz="1600" b="1" kern="1200" dirty="0" err="1">
                <a:solidFill>
                  <a:srgbClr val="000000"/>
                </a:solidFill>
                <a:latin typeface="Courier New" panose="02070309020205020404" pitchFamily="49" charset="0"/>
                <a:cs typeface="+mn-cs"/>
              </a:rPr>
              <a:t>CashRegister</a:t>
            </a:r>
            <a:r>
              <a:rPr lang="en-US" altLang="en-US" sz="1600" b="1" kern="1200" dirty="0">
                <a:solidFill>
                  <a:srgbClr val="000000"/>
                </a:solidFill>
                <a:latin typeface="Courier New" panose="02070309020205020404" pitchFamily="49" charset="0"/>
                <a:cs typeface="+mn-cs"/>
              </a:rPr>
              <a:t> reg2;</a:t>
            </a:r>
          </a:p>
          <a:p>
            <a:pPr marL="0" lvl="0" indent="0" eaLnBrk="1" hangingPunct="1">
              <a:spcBef>
                <a:spcPct val="0"/>
              </a:spcBef>
              <a:buNone/>
            </a:pPr>
            <a:r>
              <a:rPr lang="en-US" altLang="en-US" sz="1600" b="1" kern="1200" dirty="0">
                <a:solidFill>
                  <a:srgbClr val="000000"/>
                </a:solidFill>
                <a:latin typeface="Courier New" panose="02070309020205020404" pitchFamily="49" charset="0"/>
                <a:cs typeface="+mn-cs"/>
              </a:rPr>
              <a:t>reg1.addItem(19.95);</a:t>
            </a:r>
          </a:p>
          <a:p>
            <a:pPr marL="0" lvl="0" indent="0" eaLnBrk="1" hangingPunct="1">
              <a:spcBef>
                <a:spcPct val="0"/>
              </a:spcBef>
              <a:buNone/>
            </a:pPr>
            <a:endParaRPr lang="en-US" altLang="en-US" sz="1600" b="1" kern="1200" dirty="0">
              <a:solidFill>
                <a:srgbClr val="000000"/>
              </a:solidFill>
              <a:latin typeface="Courier New" panose="02070309020205020404" pitchFamily="49" charset="0"/>
              <a:cs typeface="+mn-cs"/>
            </a:endParaRPr>
          </a:p>
          <a:p>
            <a:pPr marL="0" lvl="0" indent="0" eaLnBrk="1" hangingPunct="1">
              <a:spcBef>
                <a:spcPct val="0"/>
              </a:spcBef>
              <a:buNone/>
            </a:pPr>
            <a:r>
              <a:rPr lang="en-US" altLang="en-US" sz="1600" kern="1200" dirty="0">
                <a:solidFill>
                  <a:srgbClr val="000000"/>
                </a:solidFill>
                <a:latin typeface="Arial" panose="020B0604020202020204" pitchFamily="34" charset="0"/>
                <a:cs typeface="+mn-cs"/>
              </a:rPr>
              <a:t>When each object is constructed, fill in the first line on the card table with the initial values.</a:t>
            </a:r>
          </a:p>
          <a:p>
            <a:pPr marL="0" lvl="0" indent="0" eaLnBrk="1" hangingPunct="1">
              <a:spcBef>
                <a:spcPct val="0"/>
              </a:spcBef>
              <a:buNone/>
            </a:pPr>
            <a:endParaRPr lang="en-US" altLang="en-US" sz="1600" kern="1200" dirty="0">
              <a:solidFill>
                <a:srgbClr val="000000"/>
              </a:solidFill>
              <a:latin typeface="Arial" panose="020B0604020202020204" pitchFamily="34" charset="0"/>
              <a:cs typeface="+mn-cs"/>
            </a:endParaRPr>
          </a:p>
          <a:p>
            <a:pPr marL="0" lvl="0" indent="0" eaLnBrk="1" hangingPunct="1">
              <a:spcBef>
                <a:spcPct val="0"/>
              </a:spcBef>
              <a:buNone/>
            </a:pPr>
            <a:r>
              <a:rPr lang="en-US" altLang="en-US" sz="1600" kern="1200" dirty="0">
                <a:solidFill>
                  <a:srgbClr val="000000"/>
                </a:solidFill>
                <a:latin typeface="Arial" panose="020B0604020202020204" pitchFamily="34" charset="0"/>
                <a:cs typeface="+mn-cs"/>
              </a:rPr>
              <a:t>Then, whenever a member function is called, cross out the old values and write in the new one values on that object's card... </a:t>
            </a:r>
          </a:p>
          <a:p>
            <a:pPr marL="0" lvl="0" indent="0" eaLnBrk="1" hangingPunct="1">
              <a:spcBef>
                <a:spcPct val="0"/>
              </a:spcBef>
              <a:buNone/>
            </a:pPr>
            <a:endParaRPr lang="en-US" altLang="en-US" sz="1600" b="1" kern="1200" dirty="0">
              <a:solidFill>
                <a:srgbClr val="000000"/>
              </a:solidFill>
              <a:latin typeface="Courier New" panose="02070309020205020404" pitchFamily="49" charset="0"/>
              <a:cs typeface="+mn-cs"/>
            </a:endParaRP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Tracing Objects</a:t>
            </a:r>
          </a:p>
        </p:txBody>
      </p:sp>
      <p:sp>
        <p:nvSpPr>
          <p:cNvPr id="3" name="Content Placeholder 2"/>
          <p:cNvSpPr>
            <a:spLocks noGrp="1"/>
          </p:cNvSpPr>
          <p:nvPr>
            <p:ph idx="1"/>
          </p:nvPr>
        </p:nvSpPr>
        <p:spPr/>
        <p:txBody>
          <a:bodyPr/>
          <a:lstStyle/>
          <a:p>
            <a:r>
              <a:rPr lang="en-US" sz="1800" dirty="0"/>
              <a:t>Grab some paper or index cards, and trace through the following program, using the </a:t>
            </a:r>
            <a:r>
              <a:rPr lang="en-US" sz="1800" dirty="0" err="1">
                <a:latin typeface="Courier New" panose="02070309020205020404" pitchFamily="49" charset="0"/>
                <a:cs typeface="Courier New" panose="02070309020205020404" pitchFamily="49" charset="0"/>
              </a:rPr>
              <a:t>CashRegister</a:t>
            </a:r>
            <a:r>
              <a:rPr lang="en-US" sz="1800" dirty="0">
                <a:latin typeface="Courier New" panose="02070309020205020404" pitchFamily="49" charset="0"/>
                <a:cs typeface="Courier New" panose="02070309020205020404" pitchFamily="49" charset="0"/>
              </a:rPr>
              <a:t> class </a:t>
            </a:r>
            <a:r>
              <a:rPr lang="en-US" sz="1800" dirty="0"/>
              <a:t>implementation we have seen so far. Also record the outputs from the </a:t>
            </a:r>
            <a:r>
              <a:rPr lang="en-US" sz="1800" dirty="0">
                <a:latin typeface="Courier New" panose="02070309020205020404" pitchFamily="49" charset="0"/>
                <a:cs typeface="Courier New" panose="02070309020205020404" pitchFamily="49" charset="0"/>
              </a:rPr>
              <a:t>display() </a:t>
            </a:r>
            <a:r>
              <a:rPr lang="en-US" sz="1800" dirty="0"/>
              <a:t>function:</a:t>
            </a:r>
          </a:p>
          <a:p>
            <a:endParaRPr lang="en-US" sz="1800" dirty="0"/>
          </a:p>
          <a:p>
            <a:pPr marL="0" indent="0">
              <a:buNone/>
            </a:pP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CashRegister</a:t>
            </a:r>
            <a:r>
              <a:rPr lang="en-US" sz="1600" b="1" dirty="0">
                <a:latin typeface="Courier New" panose="02070309020205020404" pitchFamily="49" charset="0"/>
                <a:cs typeface="Courier New" panose="02070309020205020404" pitchFamily="49" charset="0"/>
              </a:rPr>
              <a:t> register1; </a:t>
            </a:r>
          </a:p>
          <a:p>
            <a:pPr marL="0" indent="0">
              <a:buNone/>
            </a:pPr>
            <a:r>
              <a:rPr lang="en-US" sz="1600" b="1" dirty="0">
                <a:latin typeface="Courier New" panose="02070309020205020404" pitchFamily="49" charset="0"/>
                <a:cs typeface="Courier New" panose="02070309020205020404" pitchFamily="49" charset="0"/>
              </a:rPr>
              <a:t>  register1.clear();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CashRegister</a:t>
            </a:r>
            <a:r>
              <a:rPr lang="en-US" sz="1600" b="1" dirty="0">
                <a:latin typeface="Courier New" panose="02070309020205020404" pitchFamily="49" charset="0"/>
                <a:cs typeface="Courier New" panose="02070309020205020404" pitchFamily="49" charset="0"/>
              </a:rPr>
              <a:t> reg2; </a:t>
            </a:r>
          </a:p>
          <a:p>
            <a:pPr marL="0" indent="0">
              <a:buNone/>
            </a:pPr>
            <a:r>
              <a:rPr lang="en-US" sz="1600" b="1" dirty="0">
                <a:latin typeface="Courier New" panose="02070309020205020404" pitchFamily="49" charset="0"/>
                <a:cs typeface="Courier New" panose="02070309020205020404" pitchFamily="49" charset="0"/>
              </a:rPr>
              <a:t>  reg2.clear();   </a:t>
            </a:r>
          </a:p>
          <a:p>
            <a:pPr marL="0" indent="0">
              <a:buNone/>
            </a:pPr>
            <a:r>
              <a:rPr lang="en-US" sz="1600" b="1" dirty="0">
                <a:latin typeface="Courier New" panose="02070309020205020404" pitchFamily="49" charset="0"/>
                <a:cs typeface="Courier New" panose="02070309020205020404" pitchFamily="49" charset="0"/>
              </a:rPr>
              <a:t>  register1.add_item(1.95);   </a:t>
            </a:r>
          </a:p>
          <a:p>
            <a:pPr marL="0" indent="0">
              <a:buNone/>
            </a:pPr>
            <a:r>
              <a:rPr lang="en-US" sz="1600" b="1" dirty="0">
                <a:latin typeface="Courier New" panose="02070309020205020404" pitchFamily="49" charset="0"/>
                <a:cs typeface="Courier New" panose="02070309020205020404" pitchFamily="49" charset="0"/>
              </a:rPr>
              <a:t>  reg2.add_item(0.95);</a:t>
            </a:r>
          </a:p>
          <a:p>
            <a:pPr marL="0" indent="0">
              <a:buNone/>
            </a:pPr>
            <a:r>
              <a:rPr lang="en-US" sz="1600" b="1" dirty="0">
                <a:latin typeface="Courier New" panose="02070309020205020404" pitchFamily="49" charset="0"/>
                <a:cs typeface="Courier New" panose="02070309020205020404" pitchFamily="49" charset="0"/>
              </a:rPr>
              <a:t>  display(register1);</a:t>
            </a:r>
          </a:p>
          <a:p>
            <a:pPr marL="0" indent="0">
              <a:buNone/>
            </a:pPr>
            <a:r>
              <a:rPr lang="en-US" sz="1600" b="1" dirty="0">
                <a:latin typeface="Courier New" panose="02070309020205020404" pitchFamily="49" charset="0"/>
                <a:cs typeface="Courier New" panose="02070309020205020404" pitchFamily="49" charset="0"/>
              </a:rPr>
              <a:t>  register1.add_item(3.95);   </a:t>
            </a:r>
          </a:p>
          <a:p>
            <a:pPr marL="0" indent="0">
              <a:buNone/>
            </a:pPr>
            <a:r>
              <a:rPr lang="en-US" sz="1600" b="1" dirty="0">
                <a:latin typeface="Courier New" panose="02070309020205020404" pitchFamily="49" charset="0"/>
                <a:cs typeface="Courier New" panose="02070309020205020404" pitchFamily="49" charset="0"/>
              </a:rPr>
              <a:t>  reg2.add_item(0.55); </a:t>
            </a:r>
          </a:p>
          <a:p>
            <a:pPr marL="0" indent="0">
              <a:buNone/>
            </a:pPr>
            <a:r>
              <a:rPr lang="en-US" sz="1600" b="1" dirty="0">
                <a:latin typeface="Courier New" panose="02070309020205020404" pitchFamily="49" charset="0"/>
                <a:cs typeface="Courier New" panose="02070309020205020404" pitchFamily="49" charset="0"/>
              </a:rPr>
              <a:t>  register1.clear();</a:t>
            </a:r>
          </a:p>
          <a:p>
            <a:pPr marL="0" indent="0">
              <a:buNone/>
            </a:pPr>
            <a:r>
              <a:rPr lang="en-US" sz="1600" b="1" dirty="0">
                <a:latin typeface="Courier New" panose="02070309020205020404" pitchFamily="49" charset="0"/>
                <a:cs typeface="Courier New" panose="02070309020205020404" pitchFamily="49" charset="0"/>
              </a:rPr>
              <a:t>  display(reg2);</a:t>
            </a:r>
          </a:p>
          <a:p>
            <a:pPr marL="0" indent="0">
              <a:buNone/>
            </a:pPr>
            <a:r>
              <a:rPr lang="en-US" sz="1600" b="1" dirty="0">
                <a:latin typeface="Courier New" panose="02070309020205020404" pitchFamily="49" charset="0"/>
                <a:cs typeface="Courier New" panose="02070309020205020404" pitchFamily="49" charset="0"/>
              </a:rPr>
              <a:t>  return 0;</a:t>
            </a:r>
          </a:p>
          <a:p>
            <a:pPr marL="0" indent="0">
              <a:buNone/>
            </a:pPr>
            <a:r>
              <a:rPr lang="en-US" sz="1600" b="1" dirty="0">
                <a:latin typeface="Courier New" panose="02070309020205020404" pitchFamily="49" charset="0"/>
                <a:cs typeface="Courier New" panose="02070309020205020404" pitchFamily="49" charset="0"/>
              </a:rPr>
              <a:t>}</a:t>
            </a:r>
          </a:p>
          <a:p>
            <a:endParaRPr lang="en-US" sz="1600" b="1" dirty="0"/>
          </a:p>
          <a:p>
            <a:endParaRPr lang="en-US" sz="1600" b="1"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5" name="Picture 4" descr="Drawings of front and back of index card for the CashRegister object reg1.  "/>
          <p:cNvPicPr>
            <a:picLocks noChangeAspect="1"/>
          </p:cNvPicPr>
          <p:nvPr/>
        </p:nvPicPr>
        <p:blipFill rotWithShape="1">
          <a:blip r:embed="rId2"/>
          <a:srcRect b="10285"/>
          <a:stretch/>
        </p:blipFill>
        <p:spPr>
          <a:xfrm>
            <a:off x="3834858" y="1848082"/>
            <a:ext cx="4733925" cy="1315986"/>
          </a:xfrm>
          <a:prstGeom prst="rect">
            <a:avLst/>
          </a:prstGeom>
        </p:spPr>
      </p:pic>
    </p:spTree>
    <p:extLst>
      <p:ext uri="{BB962C8B-B14F-4D97-AF65-F5344CB8AC3E}">
        <p14:creationId xmlns:p14="http://schemas.microsoft.com/office/powerpoint/2010/main" val="36656932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9.1: Implementing a Class</a:t>
            </a:r>
          </a:p>
        </p:txBody>
      </p:sp>
      <p:sp>
        <p:nvSpPr>
          <p:cNvPr id="3" name="Content Placeholder 2"/>
          <p:cNvSpPr>
            <a:spLocks noGrp="1"/>
          </p:cNvSpPr>
          <p:nvPr>
            <p:ph idx="1"/>
          </p:nvPr>
        </p:nvSpPr>
        <p:spPr/>
        <p:txBody>
          <a:bodyPr/>
          <a:lstStyle/>
          <a:p>
            <a:r>
              <a:rPr lang="en-US" dirty="0"/>
              <a:t>Follow these steps to create a class, given a problem description:</a:t>
            </a:r>
          </a:p>
          <a:p>
            <a:pPr marL="457200" indent="-457200">
              <a:buFont typeface="+mj-lt"/>
              <a:buAutoNum type="arabicPeriod"/>
            </a:pPr>
            <a:r>
              <a:rPr lang="en-US" dirty="0"/>
              <a:t>Get an informal list of the responsibilities of your objects.</a:t>
            </a:r>
          </a:p>
          <a:p>
            <a:pPr marL="457200" indent="-457200">
              <a:buFont typeface="+mj-lt"/>
              <a:buAutoNum type="arabicPeriod"/>
            </a:pPr>
            <a:r>
              <a:rPr lang="en-US" dirty="0"/>
              <a:t>Specify the public interface.</a:t>
            </a:r>
          </a:p>
          <a:p>
            <a:pPr marL="857250" lvl="1" indent="-457200"/>
            <a:r>
              <a:rPr lang="en-US" dirty="0"/>
              <a:t>Write the </a:t>
            </a:r>
            <a:r>
              <a:rPr lang="en-US" dirty="0">
                <a:latin typeface="Courier New" panose="02070309020205020404" pitchFamily="49" charset="0"/>
                <a:cs typeface="Courier New" panose="02070309020205020404" pitchFamily="49" charset="0"/>
              </a:rPr>
              <a:t>public:</a:t>
            </a:r>
            <a:r>
              <a:rPr lang="en-US" dirty="0"/>
              <a:t> part of the </a:t>
            </a:r>
            <a:r>
              <a:rPr lang="en-US" dirty="0">
                <a:latin typeface="Courier New" panose="02070309020205020404" pitchFamily="49" charset="0"/>
                <a:cs typeface="Courier New" panose="02070309020205020404" pitchFamily="49" charset="0"/>
              </a:rPr>
              <a:t>class{} </a:t>
            </a:r>
            <a:r>
              <a:rPr lang="en-US" dirty="0" err="1"/>
              <a:t>defintion</a:t>
            </a:r>
            <a:endParaRPr lang="en-US" dirty="0"/>
          </a:p>
          <a:p>
            <a:pPr marL="457200" indent="-457200">
              <a:buFont typeface="+mj-lt"/>
              <a:buAutoNum type="arabicPeriod"/>
            </a:pPr>
            <a:r>
              <a:rPr lang="en-US" dirty="0"/>
              <a:t>Document the public interface.</a:t>
            </a:r>
          </a:p>
          <a:p>
            <a:pPr marL="857250" lvl="1" indent="-457200"/>
            <a:r>
              <a:rPr lang="en-US" dirty="0"/>
              <a:t>Add comments describing the class and each function: parameters, return value</a:t>
            </a:r>
          </a:p>
          <a:p>
            <a:pPr marL="457200" indent="-457200">
              <a:buFont typeface="+mj-lt"/>
              <a:buAutoNum type="arabicPeriod"/>
            </a:pPr>
            <a:r>
              <a:rPr lang="en-US" dirty="0"/>
              <a:t>Determine data members.</a:t>
            </a:r>
          </a:p>
          <a:p>
            <a:pPr marL="457200" indent="-457200">
              <a:buFont typeface="+mj-lt"/>
              <a:buAutoNum type="arabicPeriod"/>
            </a:pPr>
            <a:r>
              <a:rPr lang="en-US" dirty="0"/>
              <a:t>Implement constructors and member functions.</a:t>
            </a:r>
          </a:p>
          <a:p>
            <a:pPr marL="457200" indent="-457200">
              <a:buFont typeface="+mj-lt"/>
              <a:buAutoNum type="arabicPeriod"/>
            </a:pPr>
            <a:r>
              <a:rPr lang="en-US" dirty="0"/>
              <a:t>Test your class.</a:t>
            </a:r>
          </a:p>
          <a:p>
            <a:pPr marL="857250" lvl="1" indent="-457200"/>
            <a:r>
              <a:rPr lang="en-US" dirty="0"/>
              <a:t>Write a </a:t>
            </a:r>
            <a:r>
              <a:rPr lang="en-US" dirty="0">
                <a:latin typeface="Courier New" panose="02070309020205020404" pitchFamily="49" charset="0"/>
                <a:cs typeface="Courier New" panose="02070309020205020404" pitchFamily="49" charset="0"/>
              </a:rPr>
              <a:t>main() </a:t>
            </a:r>
            <a:r>
              <a:rPr lang="en-US" dirty="0"/>
              <a:t>that creates 2 objects and calls all class functions.</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860137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533400"/>
          </a:xfrm>
        </p:spPr>
        <p:txBody>
          <a:bodyPr/>
          <a:lstStyle/>
          <a:p>
            <a:r>
              <a:rPr lang="en-US" cap="all" dirty="0"/>
              <a:t>WORKED EXAMPLE 9.1:</a:t>
            </a:r>
            <a:r>
              <a:rPr lang="en-US" dirty="0"/>
              <a:t>  Bank Account Class</a:t>
            </a:r>
          </a:p>
        </p:txBody>
      </p:sp>
      <p:sp>
        <p:nvSpPr>
          <p:cNvPr id="3" name="Content Placeholder 2"/>
          <p:cNvSpPr>
            <a:spLocks noGrp="1"/>
          </p:cNvSpPr>
          <p:nvPr>
            <p:ph idx="1"/>
          </p:nvPr>
        </p:nvSpPr>
        <p:spPr>
          <a:xfrm>
            <a:off x="419100" y="685800"/>
            <a:ext cx="8229600" cy="5191648"/>
          </a:xfrm>
        </p:spPr>
        <p:txBody>
          <a:bodyPr/>
          <a:lstStyle/>
          <a:p>
            <a:r>
              <a:rPr lang="en-US" b="1" dirty="0"/>
              <a:t>Problem Statement: </a:t>
            </a:r>
            <a:r>
              <a:rPr lang="en-US" dirty="0"/>
              <a:t>Write a class for a bank account. Customers can deposit and withdraw, but if the balance falls &lt;0, a $10 overdraft penalty is charged. At the end of the month, interest is added to the account. The interest rate can vary every month.</a:t>
            </a:r>
          </a:p>
          <a:p>
            <a:r>
              <a:rPr lang="en-US" dirty="0"/>
              <a:t>We'll follow the 6-step method from the preceding slide</a:t>
            </a:r>
          </a:p>
          <a:p>
            <a:endParaRPr lang="en-US" dirty="0"/>
          </a:p>
          <a:p>
            <a:pPr marL="457200" indent="-457200">
              <a:buFont typeface="+mj-lt"/>
              <a:buAutoNum type="arabicPeriod"/>
            </a:pPr>
            <a:r>
              <a:rPr lang="en-US" dirty="0"/>
              <a:t>Get an informal list of the responsibilities of your objects.</a:t>
            </a:r>
          </a:p>
          <a:p>
            <a:pPr lvl="1"/>
            <a:r>
              <a:rPr lang="en-US" dirty="0"/>
              <a:t>Deposit funds.</a:t>
            </a:r>
          </a:p>
          <a:p>
            <a:pPr lvl="1"/>
            <a:r>
              <a:rPr lang="en-US" dirty="0"/>
              <a:t>Withdraw funds.</a:t>
            </a:r>
          </a:p>
          <a:p>
            <a:pPr lvl="1"/>
            <a:r>
              <a:rPr lang="en-US" dirty="0"/>
              <a:t>Add interest.</a:t>
            </a:r>
          </a:p>
          <a:p>
            <a:pPr lvl="1"/>
            <a:r>
              <a:rPr lang="en-US" dirty="0"/>
              <a:t>There is a hidden responsibility as well. We need to be able to find out how much money is in the account</a:t>
            </a:r>
          </a:p>
          <a:p>
            <a:pPr lvl="2"/>
            <a:r>
              <a:rPr lang="en-US" dirty="0"/>
              <a:t>Get balance.</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6295466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Account Class(2)</a:t>
            </a:r>
          </a:p>
        </p:txBody>
      </p:sp>
      <p:sp>
        <p:nvSpPr>
          <p:cNvPr id="3" name="Content Placeholder 2"/>
          <p:cNvSpPr>
            <a:spLocks noGrp="1"/>
          </p:cNvSpPr>
          <p:nvPr>
            <p:ph idx="1"/>
          </p:nvPr>
        </p:nvSpPr>
        <p:spPr/>
        <p:txBody>
          <a:bodyPr/>
          <a:lstStyle/>
          <a:p>
            <a:pPr marL="0" indent="0">
              <a:buNone/>
            </a:pPr>
            <a:r>
              <a:rPr lang="en-US" dirty="0"/>
              <a:t>2. Specify the public interface. (constructors and functions listed above)</a:t>
            </a:r>
          </a:p>
          <a:p>
            <a:pPr marL="0" indent="0">
              <a:buNone/>
            </a:pPr>
            <a:r>
              <a:rPr lang="en-US" sz="2000" b="1" dirty="0">
                <a:latin typeface="Courier New" panose="02070309020205020404" pitchFamily="49" charset="0"/>
                <a:cs typeface="Courier New" panose="02070309020205020404" pitchFamily="49" charset="0"/>
              </a:rPr>
              <a:t>class </a:t>
            </a:r>
            <a:r>
              <a:rPr lang="en-US" sz="2000" b="1" dirty="0" err="1">
                <a:latin typeface="Courier New" panose="02070309020205020404" pitchFamily="49" charset="0"/>
                <a:cs typeface="Courier New" panose="02070309020205020404" pitchFamily="49" charset="0"/>
              </a:rPr>
              <a:t>BankAccount</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public:</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BankAccount</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BankAccount</a:t>
            </a:r>
            <a:r>
              <a:rPr lang="en-US" sz="2000" b="1" dirty="0">
                <a:latin typeface="Courier New" panose="02070309020205020404" pitchFamily="49" charset="0"/>
                <a:cs typeface="Courier New" panose="02070309020205020404" pitchFamily="49" charset="0"/>
              </a:rPr>
              <a:t>(double </a:t>
            </a:r>
            <a:r>
              <a:rPr lang="en-US" sz="2000" b="1" dirty="0" err="1">
                <a:latin typeface="Courier New" panose="02070309020205020404" pitchFamily="49" charset="0"/>
                <a:cs typeface="Courier New" panose="02070309020205020404" pitchFamily="49" charset="0"/>
              </a:rPr>
              <a:t>initial_balance</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void deposit(double amount);</a:t>
            </a:r>
          </a:p>
          <a:p>
            <a:pPr marL="0" indent="0">
              <a:buNone/>
            </a:pPr>
            <a:r>
              <a:rPr lang="en-US" sz="2000" b="1" dirty="0">
                <a:latin typeface="Courier New" panose="02070309020205020404" pitchFamily="49" charset="0"/>
                <a:cs typeface="Courier New" panose="02070309020205020404" pitchFamily="49" charset="0"/>
              </a:rPr>
              <a:t>   void withdraw(double amount);</a:t>
            </a:r>
          </a:p>
          <a:p>
            <a:pPr marL="0" indent="0">
              <a:buNone/>
            </a:pPr>
            <a:r>
              <a:rPr lang="en-US" sz="2000" b="1" dirty="0">
                <a:latin typeface="Courier New" panose="02070309020205020404" pitchFamily="49" charset="0"/>
                <a:cs typeface="Courier New" panose="02070309020205020404" pitchFamily="49" charset="0"/>
              </a:rPr>
              <a:t>   void </a:t>
            </a:r>
            <a:r>
              <a:rPr lang="en-US" sz="2000" b="1" dirty="0" err="1">
                <a:latin typeface="Courier New" panose="02070309020205020404" pitchFamily="49" charset="0"/>
                <a:cs typeface="Courier New" panose="02070309020205020404" pitchFamily="49" charset="0"/>
              </a:rPr>
              <a:t>add_interest</a:t>
            </a:r>
            <a:r>
              <a:rPr lang="en-US" sz="2000" b="1" dirty="0">
                <a:latin typeface="Courier New" panose="02070309020205020404" pitchFamily="49" charset="0"/>
                <a:cs typeface="Courier New" panose="02070309020205020404" pitchFamily="49" charset="0"/>
              </a:rPr>
              <a:t>(double rate);</a:t>
            </a:r>
          </a:p>
          <a:p>
            <a:pPr marL="0" indent="0">
              <a:buNone/>
            </a:pPr>
            <a:r>
              <a:rPr lang="en-US" sz="2000" b="1" dirty="0">
                <a:latin typeface="Courier New" panose="02070309020205020404" pitchFamily="49" charset="0"/>
                <a:cs typeface="Courier New" panose="02070309020205020404" pitchFamily="49" charset="0"/>
              </a:rPr>
              <a:t>   double </a:t>
            </a:r>
            <a:r>
              <a:rPr lang="en-US" sz="2000" b="1" dirty="0" err="1">
                <a:latin typeface="Courier New" panose="02070309020205020404" pitchFamily="49" charset="0"/>
                <a:cs typeface="Courier New" panose="02070309020205020404" pitchFamily="49" charset="0"/>
              </a:rPr>
              <a:t>get_balance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const</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private:</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044504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Account Class(3)</a:t>
            </a:r>
          </a:p>
        </p:txBody>
      </p:sp>
      <p:sp>
        <p:nvSpPr>
          <p:cNvPr id="3" name="Content Placeholder 2"/>
          <p:cNvSpPr>
            <a:spLocks noGrp="1"/>
          </p:cNvSpPr>
          <p:nvPr>
            <p:ph idx="1"/>
          </p:nvPr>
        </p:nvSpPr>
        <p:spPr/>
        <p:txBody>
          <a:bodyPr/>
          <a:lstStyle/>
          <a:p>
            <a:pPr marL="0" indent="0">
              <a:buNone/>
            </a:pPr>
            <a:r>
              <a:rPr lang="en-US" dirty="0"/>
              <a:t>3. Document the public interface (partial list shown below):</a:t>
            </a:r>
          </a:p>
          <a:p>
            <a:pPr marL="0" indent="0">
              <a:spcBef>
                <a:spcPts val="0"/>
              </a:spcBef>
              <a:buNone/>
            </a:pP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   A bank account whose balance can be changed by deposits and withdrawals.</a:t>
            </a:r>
          </a:p>
          <a:p>
            <a:pPr marL="0" indent="0">
              <a:spcBef>
                <a:spcPts val="0"/>
              </a:spcBef>
              <a:buNone/>
            </a:pP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class </a:t>
            </a:r>
            <a:r>
              <a:rPr lang="en-US" sz="1800" b="1" dirty="0" err="1">
                <a:latin typeface="Courier New" panose="02070309020205020404" pitchFamily="49" charset="0"/>
                <a:cs typeface="Courier New" panose="02070309020205020404" pitchFamily="49" charset="0"/>
              </a:rPr>
              <a:t>BankAccount</a:t>
            </a:r>
            <a:endParaRPr lang="en-US" sz="1800" b="1" dirty="0">
              <a:latin typeface="Courier New" panose="02070309020205020404" pitchFamily="49" charset="0"/>
              <a:cs typeface="Courier New" panose="02070309020205020404" pitchFamily="49" charset="0"/>
            </a:endParaRPr>
          </a:p>
          <a:p>
            <a:pPr marL="0" indent="0">
              <a:spcBef>
                <a:spcPts val="0"/>
              </a:spcBef>
              <a:buNone/>
            </a:pP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public:</a:t>
            </a:r>
          </a:p>
          <a:p>
            <a:pPr marL="0" indent="0">
              <a:spcBef>
                <a:spcPts val="0"/>
              </a:spcBef>
              <a:buNone/>
            </a:pPr>
            <a:r>
              <a:rPr lang="en-US" sz="1800" b="1" dirty="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Constructs a bank account with zero balance.</a:t>
            </a:r>
          </a:p>
          <a:p>
            <a:pPr marL="0" indent="0">
              <a:spcBef>
                <a:spcPts val="0"/>
              </a:spcBef>
              <a:buNone/>
            </a:pPr>
            <a:r>
              <a:rPr lang="en-US" sz="1800" b="1" dirty="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a:t>
            </a:r>
          </a:p>
          <a:p>
            <a:pPr marL="0" indent="0">
              <a:spcBef>
                <a:spcPts val="0"/>
              </a:spcBef>
              <a:buNone/>
            </a:pPr>
            <a:r>
              <a:rPr lang="en-US" sz="1800" b="1" dirty="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Constructs a bank account with a given balance.</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param</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initial_balance</a:t>
            </a:r>
            <a:r>
              <a:rPr lang="en-US" sz="1800" b="1" dirty="0">
                <a:latin typeface="Courier New" panose="02070309020205020404" pitchFamily="49" charset="0"/>
                <a:cs typeface="Courier New" panose="02070309020205020404" pitchFamily="49" charset="0"/>
              </a:rPr>
              <a:t> the initial balance</a:t>
            </a:r>
          </a:p>
          <a:p>
            <a:pPr marL="0" indent="0">
              <a:spcBef>
                <a:spcPts val="0"/>
              </a:spcBef>
              <a:buNone/>
            </a:pPr>
            <a:r>
              <a:rPr lang="en-US" sz="1800" b="1" dirty="0">
                <a:latin typeface="Courier New" panose="02070309020205020404" pitchFamily="49" charset="0"/>
                <a:cs typeface="Courier New" panose="02070309020205020404" pitchFamily="49" charset="0"/>
              </a:rPr>
              <a:t>   */</a:t>
            </a:r>
          </a:p>
          <a:p>
            <a:pPr marL="0"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(double </a:t>
            </a:r>
            <a:r>
              <a:rPr lang="en-US" sz="1800" b="1" dirty="0" err="1">
                <a:latin typeface="Courier New" panose="02070309020205020404" pitchFamily="49" charset="0"/>
                <a:cs typeface="Courier New" panose="02070309020205020404" pitchFamily="49" charset="0"/>
              </a:rPr>
              <a:t>initial_balance</a:t>
            </a:r>
            <a:r>
              <a:rPr lang="en-US" sz="1800" b="1"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983085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Account Class(4)</a:t>
            </a:r>
          </a:p>
        </p:txBody>
      </p:sp>
      <p:sp>
        <p:nvSpPr>
          <p:cNvPr id="3" name="Content Placeholder 2"/>
          <p:cNvSpPr>
            <a:spLocks noGrp="1"/>
          </p:cNvSpPr>
          <p:nvPr>
            <p:ph idx="1"/>
          </p:nvPr>
        </p:nvSpPr>
        <p:spPr/>
        <p:txBody>
          <a:bodyPr/>
          <a:lstStyle/>
          <a:p>
            <a:pPr marL="0" indent="0">
              <a:buNone/>
            </a:pPr>
            <a:r>
              <a:rPr lang="en-US" dirty="0"/>
              <a:t>4. Determine data members.  Clearly we need to store the bank balance:</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class </a:t>
            </a:r>
            <a:r>
              <a:rPr lang="en-US" dirty="0" err="1">
                <a:latin typeface="Courier New" panose="02070309020205020404" pitchFamily="49" charset="0"/>
                <a:cs typeface="Courier New" panose="02070309020205020404" pitchFamily="49" charset="0"/>
              </a:rPr>
              <a:t>BankAccount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private:</a:t>
            </a:r>
          </a:p>
          <a:p>
            <a:pPr marL="0" indent="0">
              <a:buNone/>
            </a:pPr>
            <a:r>
              <a:rPr lang="en-US" dirty="0">
                <a:latin typeface="Courier New" panose="02070309020205020404" pitchFamily="49" charset="0"/>
                <a:cs typeface="Courier New" panose="02070309020205020404" pitchFamily="49" charset="0"/>
              </a:rPr>
              <a:t>   double balance;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Do we need to store the interest rate? No—it varies every month, and is supplied as an argument to </a:t>
            </a:r>
            <a:r>
              <a:rPr lang="en-US" dirty="0" err="1">
                <a:latin typeface="Courier New" panose="02070309020205020404" pitchFamily="49" charset="0"/>
                <a:cs typeface="Courier New" panose="02070309020205020404" pitchFamily="49" charset="0"/>
              </a:rPr>
              <a:t>add_interest</a:t>
            </a:r>
            <a:r>
              <a:rPr lang="en-US" dirty="0"/>
              <a:t>.</a:t>
            </a:r>
            <a:endParaRPr lang="en-US" sz="16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618990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Account Class(5)</a:t>
            </a:r>
          </a:p>
        </p:txBody>
      </p:sp>
      <p:sp>
        <p:nvSpPr>
          <p:cNvPr id="3" name="Content Placeholder 2"/>
          <p:cNvSpPr>
            <a:spLocks noGrp="1"/>
          </p:cNvSpPr>
          <p:nvPr>
            <p:ph idx="1"/>
          </p:nvPr>
        </p:nvSpPr>
        <p:spPr/>
        <p:txBody>
          <a:bodyPr/>
          <a:lstStyle/>
          <a:p>
            <a:pPr marL="0" indent="0">
              <a:buNone/>
            </a:pPr>
            <a:r>
              <a:rPr lang="en-US" dirty="0"/>
              <a:t>5. Implement constructors and member functions.</a:t>
            </a:r>
          </a:p>
          <a:p>
            <a:pPr marL="0" indent="0">
              <a:buNone/>
            </a:pPr>
            <a:endParaRPr lang="en-US" dirty="0"/>
          </a:p>
          <a:p>
            <a:pPr marL="400050" lvl="1" indent="0">
              <a:spcBef>
                <a:spcPts val="0"/>
              </a:spcBef>
              <a:buNone/>
            </a:pP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   balance = 0;</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(double </a:t>
            </a:r>
            <a:r>
              <a:rPr lang="en-US" sz="1800" b="1" dirty="0" err="1">
                <a:latin typeface="Courier New" panose="02070309020205020404" pitchFamily="49" charset="0"/>
                <a:cs typeface="Courier New" panose="02070309020205020404" pitchFamily="49" charset="0"/>
              </a:rPr>
              <a:t>initial_balance</a:t>
            </a: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   balance = </a:t>
            </a:r>
            <a:r>
              <a:rPr lang="en-US" sz="1800" b="1" dirty="0" err="1">
                <a:latin typeface="Courier New" panose="02070309020205020404" pitchFamily="49" charset="0"/>
                <a:cs typeface="Courier New" panose="02070309020205020404" pitchFamily="49" charset="0"/>
              </a:rPr>
              <a:t>initial_balance</a:t>
            </a: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double </a:t>
            </a: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get_balance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const</a:t>
            </a:r>
            <a:endParaRPr lang="en-US" sz="1800" b="1" dirty="0">
              <a:latin typeface="Courier New" panose="02070309020205020404" pitchFamily="49" charset="0"/>
              <a:cs typeface="Courier New" panose="02070309020205020404" pitchFamily="49" charset="0"/>
            </a:endParaRP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   return balance;</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void </a:t>
            </a:r>
            <a:r>
              <a:rPr lang="en-US" sz="1800" b="1" dirty="0" err="1">
                <a:latin typeface="Courier New" panose="02070309020205020404" pitchFamily="49" charset="0"/>
                <a:cs typeface="Courier New" panose="02070309020205020404" pitchFamily="49" charset="0"/>
              </a:rPr>
              <a:t>BankAccount</a:t>
            </a:r>
            <a:r>
              <a:rPr lang="en-US" sz="1800" b="1" dirty="0">
                <a:latin typeface="Courier New" panose="02070309020205020404" pitchFamily="49" charset="0"/>
                <a:cs typeface="Courier New" panose="02070309020205020404" pitchFamily="49" charset="0"/>
              </a:rPr>
              <a:t>::deposit(double amount)</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r>
              <a:rPr lang="en-US" sz="1800" b="1" dirty="0">
                <a:latin typeface="Courier New" panose="02070309020205020404" pitchFamily="49" charset="0"/>
                <a:cs typeface="Courier New" panose="02070309020205020404" pitchFamily="49" charset="0"/>
              </a:rPr>
              <a:t>   balance = balance + amount;</a:t>
            </a:r>
          </a:p>
          <a:p>
            <a:pPr marL="400050" lvl="1" indent="0">
              <a:spcBef>
                <a:spcPts val="0"/>
              </a:spcBef>
              <a:buNone/>
            </a:pPr>
            <a:r>
              <a:rPr lang="en-US" sz="1800" b="1" dirty="0">
                <a:latin typeface="Courier New" panose="02070309020205020404" pitchFamily="49" charset="0"/>
                <a:cs typeface="Courier New" panose="02070309020205020404" pitchFamily="49" charset="0"/>
              </a:rPr>
              <a:t>}</a:t>
            </a:r>
          </a:p>
          <a:p>
            <a:pPr marL="400050" lvl="1" indent="0">
              <a:spcBef>
                <a:spcPts val="0"/>
              </a:spcBef>
              <a:buNone/>
            </a:pPr>
            <a:endParaRPr lang="en-US" sz="1800" b="1" dirty="0">
              <a:latin typeface="Courier New" panose="02070309020205020404" pitchFamily="49" charset="0"/>
              <a:cs typeface="Courier New" panose="02070309020205020404" pitchFamily="49" charset="0"/>
            </a:endParaRPr>
          </a:p>
          <a:p>
            <a:pPr marL="400050" lvl="1" indent="0">
              <a:spcBef>
                <a:spcPts val="0"/>
              </a:spcBef>
              <a:buNone/>
            </a:pP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etc</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etc</a:t>
            </a:r>
            <a:r>
              <a:rPr lang="en-US" sz="1800" b="1"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89265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15810" name="Rectangle 2"/>
          <p:cNvSpPr>
            <a:spLocks noGrp="1" noChangeArrowheads="1"/>
          </p:cNvSpPr>
          <p:nvPr>
            <p:ph type="body" idx="1"/>
          </p:nvPr>
        </p:nvSpPr>
        <p:spPr>
          <a:xfrm>
            <a:off x="158751" y="984250"/>
            <a:ext cx="5778026" cy="5500688"/>
          </a:xfrm>
        </p:spPr>
        <p:txBody>
          <a:bodyPr/>
          <a:lstStyle/>
          <a:p>
            <a:pPr algn="ctr" eaLnBrk="1" hangingPunct="1">
              <a:buFontTx/>
              <a:buNone/>
            </a:pPr>
            <a:r>
              <a:rPr lang="en-US" altLang="en-US" sz="2400" dirty="0"/>
              <a:t>Some new terminology.</a:t>
            </a:r>
            <a:br>
              <a:rPr lang="en-US" altLang="en-US" sz="2400" dirty="0"/>
            </a:br>
            <a:endParaRPr lang="en-US" altLang="en-US" sz="2400" dirty="0"/>
          </a:p>
          <a:p>
            <a:pPr algn="ctr" eaLnBrk="1" hangingPunct="1">
              <a:buFontTx/>
              <a:buNone/>
            </a:pPr>
            <a:r>
              <a:rPr lang="en-US" altLang="en-US" sz="2400" dirty="0"/>
              <a:t>The data stored in an object are called:</a:t>
            </a:r>
          </a:p>
          <a:p>
            <a:pPr algn="ctr" eaLnBrk="1" hangingPunct="1">
              <a:buFontTx/>
              <a:buNone/>
            </a:pPr>
            <a:endParaRPr lang="en-US" altLang="en-US" sz="1200" dirty="0"/>
          </a:p>
          <a:p>
            <a:pPr algn="ctr" eaLnBrk="1" hangingPunct="1">
              <a:buFontTx/>
              <a:buNone/>
            </a:pPr>
            <a:r>
              <a:rPr lang="en-US" altLang="en-US" sz="2400" i="1" dirty="0"/>
              <a:t>data members</a:t>
            </a:r>
          </a:p>
          <a:p>
            <a:pPr algn="ctr" eaLnBrk="1" hangingPunct="1">
              <a:buFontTx/>
              <a:buNone/>
            </a:pPr>
            <a:endParaRPr lang="en-US" altLang="en-US" sz="2400" dirty="0"/>
          </a:p>
          <a:p>
            <a:pPr algn="ctr" eaLnBrk="1" hangingPunct="1">
              <a:buFontTx/>
              <a:buNone/>
            </a:pPr>
            <a:r>
              <a:rPr lang="en-US" altLang="en-US" sz="2400" dirty="0"/>
              <a:t>The functions that work on data members are:</a:t>
            </a:r>
          </a:p>
          <a:p>
            <a:pPr algn="ctr" eaLnBrk="1" hangingPunct="1">
              <a:buFontTx/>
              <a:buNone/>
            </a:pPr>
            <a:endParaRPr lang="en-US" altLang="en-US" sz="1200" dirty="0"/>
          </a:p>
          <a:p>
            <a:pPr algn="ctr" eaLnBrk="1" hangingPunct="1">
              <a:buFontTx/>
              <a:buNone/>
            </a:pPr>
            <a:r>
              <a:rPr lang="en-US" altLang="en-US" sz="2400" i="1" dirty="0"/>
              <a:t>member functions</a:t>
            </a:r>
          </a:p>
          <a:p>
            <a:pPr algn="ctr" eaLnBrk="1" hangingPunct="1">
              <a:buFontTx/>
              <a:buNone/>
            </a:pPr>
            <a:endParaRPr lang="en-US" altLang="en-US" sz="3600" dirty="0"/>
          </a:p>
          <a:p>
            <a:pPr algn="ctr" eaLnBrk="1" hangingPunct="1">
              <a:buFontTx/>
              <a:buNone/>
            </a:pPr>
            <a:r>
              <a:rPr lang="en-US" altLang="en-US" sz="2400" dirty="0"/>
              <a:t>The list of member functions is the </a:t>
            </a:r>
          </a:p>
          <a:p>
            <a:pPr algn="ctr" eaLnBrk="1" hangingPunct="1">
              <a:buFontTx/>
              <a:buNone/>
            </a:pPr>
            <a:r>
              <a:rPr lang="en-US" altLang="en-US" sz="2400" i="1" dirty="0"/>
              <a:t>public interface </a:t>
            </a:r>
            <a:r>
              <a:rPr lang="en-US" altLang="en-US" sz="2400" dirty="0"/>
              <a:t>of the class.</a:t>
            </a:r>
            <a:endParaRPr lang="en-US" altLang="en-US" sz="2400" b="1" i="1" dirty="0">
              <a:latin typeface="Courier New" panose="02070309020205020404" pitchFamily="49" charset="0"/>
            </a:endParaRPr>
          </a:p>
        </p:txBody>
      </p:sp>
      <p:sp>
        <p:nvSpPr>
          <p:cNvPr id="30724" name="Rectangle 3"/>
          <p:cNvSpPr>
            <a:spLocks noGrp="1" noChangeArrowheads="1"/>
          </p:cNvSpPr>
          <p:nvPr>
            <p:ph type="title"/>
          </p:nvPr>
        </p:nvSpPr>
        <p:spPr>
          <a:xfrm>
            <a:off x="0" y="152400"/>
            <a:ext cx="9144000" cy="533400"/>
          </a:xfrm>
        </p:spPr>
        <p:txBody>
          <a:bodyPr/>
          <a:lstStyle/>
          <a:p>
            <a:pPr eaLnBrk="1" hangingPunct="1"/>
            <a:r>
              <a:rPr lang="en-US" altLang="en-US" dirty="0"/>
              <a:t>Object Terminology</a:t>
            </a:r>
          </a:p>
        </p:txBody>
      </p:sp>
      <p:pic>
        <p:nvPicPr>
          <p:cNvPr id="5" name="Picture 20" descr="Diagram showing a rectangle labeled &quot;Object&quot; and containing the words &quot;Data Members&quot;.&#10;Two block arrows point to the object box, each labeled &quot;Member function&quot;."/>
          <p:cNvPicPr>
            <a:picLocks noChangeAspect="1" noChangeArrowheads="1"/>
          </p:cNvPicPr>
          <p:nvPr/>
        </p:nvPicPr>
        <p:blipFill rotWithShape="1">
          <a:blip r:embed="rId2">
            <a:lum bright="-10000" contrast="28000"/>
            <a:extLst>
              <a:ext uri="{28A0092B-C50C-407E-A947-70E740481C1C}">
                <a14:useLocalDpi xmlns:a14="http://schemas.microsoft.com/office/drawing/2010/main" val="0"/>
              </a:ext>
            </a:extLst>
          </a:blip>
          <a:srcRect r="23052" b="63969"/>
          <a:stretch/>
        </p:blipFill>
        <p:spPr bwMode="auto">
          <a:xfrm>
            <a:off x="5151446" y="2285668"/>
            <a:ext cx="3713505" cy="136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 Account Class(6)</a:t>
            </a:r>
          </a:p>
        </p:txBody>
      </p:sp>
      <p:sp>
        <p:nvSpPr>
          <p:cNvPr id="3" name="Content Placeholder 2"/>
          <p:cNvSpPr>
            <a:spLocks noGrp="1"/>
          </p:cNvSpPr>
          <p:nvPr>
            <p:ph idx="1"/>
          </p:nvPr>
        </p:nvSpPr>
        <p:spPr/>
        <p:txBody>
          <a:bodyPr/>
          <a:lstStyle/>
          <a:p>
            <a:pPr marL="0" indent="0">
              <a:spcBef>
                <a:spcPts val="0"/>
              </a:spcBef>
              <a:buNone/>
            </a:pPr>
            <a:r>
              <a:rPr lang="en-US" dirty="0"/>
              <a:t>6. Test your class with a main() that calls all functions:</a:t>
            </a:r>
          </a:p>
          <a:p>
            <a:pPr marL="0" indent="0">
              <a:spcBef>
                <a:spcPts val="0"/>
              </a:spcBef>
              <a:buNone/>
            </a:pPr>
            <a:endParaRPr lang="en-US" dirty="0"/>
          </a:p>
          <a:p>
            <a:pPr marL="0" indent="0">
              <a:spcBef>
                <a:spcPts val="0"/>
              </a:spcBef>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main()</a:t>
            </a:r>
          </a:p>
          <a:p>
            <a:pPr marL="0" indent="0">
              <a:spcBef>
                <a:spcPts val="0"/>
              </a:spcBef>
              <a:buNone/>
            </a:pP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BankAccount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harrys_account</a:t>
            </a:r>
            <a:r>
              <a:rPr lang="en-US" sz="2000" b="1" dirty="0">
                <a:latin typeface="Courier New" panose="02070309020205020404" pitchFamily="49" charset="0"/>
                <a:cs typeface="Courier New" panose="02070309020205020404" pitchFamily="49" charset="0"/>
              </a:rPr>
              <a:t>(1000);</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harrys_account.deposit</a:t>
            </a:r>
            <a:r>
              <a:rPr lang="en-US" sz="2000" b="1" dirty="0">
                <a:latin typeface="Courier New" panose="02070309020205020404" pitchFamily="49" charset="0"/>
                <a:cs typeface="Courier New" panose="02070309020205020404" pitchFamily="49" charset="0"/>
              </a:rPr>
              <a:t>(500); // Balance $1500</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harrys_account.withdraw</a:t>
            </a:r>
            <a:r>
              <a:rPr lang="en-US" sz="2000" b="1" dirty="0">
                <a:latin typeface="Courier New" panose="02070309020205020404" pitchFamily="49" charset="0"/>
                <a:cs typeface="Courier New" panose="02070309020205020404" pitchFamily="49" charset="0"/>
              </a:rPr>
              <a:t>(2000); // Balance $1490 </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harrys_account.add_interest</a:t>
            </a:r>
            <a:r>
              <a:rPr lang="en-US" sz="2000" b="1" dirty="0">
                <a:latin typeface="Courier New" panose="02070309020205020404" pitchFamily="49" charset="0"/>
                <a:cs typeface="Courier New" panose="02070309020205020404" pitchFamily="49" charset="0"/>
              </a:rPr>
              <a:t>(1); </a:t>
            </a:r>
          </a:p>
          <a:p>
            <a:pPr marL="0" indent="0">
              <a:spcBef>
                <a:spcPts val="0"/>
              </a:spcBef>
              <a:buNone/>
            </a:pPr>
            <a:r>
              <a:rPr lang="en-US" sz="2000" b="1" dirty="0">
                <a:latin typeface="Courier New" panose="02070309020205020404" pitchFamily="49" charset="0"/>
                <a:cs typeface="Courier New" panose="02070309020205020404" pitchFamily="49" charset="0"/>
              </a:rPr>
              <a:t>             // Balance $1490 + 14.90</a:t>
            </a:r>
          </a:p>
          <a:p>
            <a:pPr marL="0" indent="0">
              <a:spcBef>
                <a:spcPts val="0"/>
              </a:spcBef>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cout</a:t>
            </a:r>
            <a:r>
              <a:rPr lang="en-US" sz="2000" b="1" dirty="0">
                <a:latin typeface="Courier New" panose="02070309020205020404" pitchFamily="49" charset="0"/>
                <a:cs typeface="Courier New" panose="02070309020205020404" pitchFamily="49" charset="0"/>
              </a:rPr>
              <a:t> &lt;&lt; fixed &lt;&lt; </a:t>
            </a:r>
            <a:r>
              <a:rPr lang="en-US" sz="2000" b="1" dirty="0" err="1">
                <a:latin typeface="Courier New" panose="02070309020205020404" pitchFamily="49" charset="0"/>
                <a:cs typeface="Courier New" panose="02070309020205020404" pitchFamily="49" charset="0"/>
              </a:rPr>
              <a:t>setprecision</a:t>
            </a:r>
            <a:r>
              <a:rPr lang="en-US" sz="2000" b="1" dirty="0">
                <a:latin typeface="Courier New" panose="02070309020205020404" pitchFamily="49" charset="0"/>
                <a:cs typeface="Courier New" panose="02070309020205020404" pitchFamily="49" charset="0"/>
              </a:rPr>
              <a:t>(2) </a:t>
            </a:r>
          </a:p>
          <a:p>
            <a:pPr marL="0" indent="0">
              <a:spcBef>
                <a:spcPts val="0"/>
              </a:spcBef>
              <a:buNone/>
            </a:pPr>
            <a:r>
              <a:rPr lang="en-US" sz="2000" b="1" dirty="0">
                <a:latin typeface="Courier New" panose="02070309020205020404" pitchFamily="49" charset="0"/>
                <a:cs typeface="Courier New" panose="02070309020205020404" pitchFamily="49" charset="0"/>
              </a:rPr>
              <a:t>      &lt;&lt; </a:t>
            </a:r>
            <a:r>
              <a:rPr lang="en-US" sz="2000" b="1" dirty="0" err="1">
                <a:latin typeface="Courier New" panose="02070309020205020404" pitchFamily="49" charset="0"/>
                <a:cs typeface="Courier New" panose="02070309020205020404" pitchFamily="49" charset="0"/>
              </a:rPr>
              <a:t>harrys_account.get_balance</a:t>
            </a:r>
            <a:r>
              <a:rPr lang="en-US" sz="2000" b="1" dirty="0">
                <a:latin typeface="Courier New" panose="02070309020205020404" pitchFamily="49" charset="0"/>
                <a:cs typeface="Courier New" panose="02070309020205020404" pitchFamily="49" charset="0"/>
              </a:rPr>
              <a:t>() &lt;&lt; </a:t>
            </a:r>
            <a:r>
              <a:rPr lang="en-US" sz="2000" b="1" dirty="0" err="1">
                <a:latin typeface="Courier New" panose="02070309020205020404" pitchFamily="49" charset="0"/>
                <a:cs typeface="Courier New" panose="02070309020205020404" pitchFamily="49" charset="0"/>
              </a:rPr>
              <a:t>endl</a:t>
            </a:r>
            <a:r>
              <a:rPr lang="en-US" sz="2000" b="1" dirty="0">
                <a:latin typeface="Courier New" panose="02070309020205020404" pitchFamily="49" charset="0"/>
                <a:cs typeface="Courier New" panose="02070309020205020404" pitchFamily="49" charset="0"/>
              </a:rPr>
              <a:t>;</a:t>
            </a:r>
          </a:p>
          <a:p>
            <a:pPr marL="0" indent="0">
              <a:spcBef>
                <a:spcPts val="0"/>
              </a:spcBef>
              <a:buNone/>
            </a:pPr>
            <a:r>
              <a:rPr lang="en-US" sz="2000" b="1" dirty="0">
                <a:latin typeface="Courier New" panose="02070309020205020404" pitchFamily="49" charset="0"/>
                <a:cs typeface="Courier New" panose="02070309020205020404" pitchFamily="49" charset="0"/>
              </a:rPr>
              <a:t>   return 0;</a:t>
            </a:r>
          </a:p>
          <a:p>
            <a:pPr marL="0" indent="0">
              <a:spcBef>
                <a:spcPts val="0"/>
              </a:spcBef>
              <a:buNone/>
            </a:pPr>
            <a:r>
              <a:rPr lang="en-US" sz="2000" b="1" dirty="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0" indent="0">
              <a:spcBef>
                <a:spcPts val="0"/>
              </a:spcBef>
              <a:buNone/>
            </a:pPr>
            <a:endParaRPr lang="en-US" dirty="0"/>
          </a:p>
          <a:p>
            <a:pPr marL="0" indent="0">
              <a:spcBef>
                <a:spcPts val="0"/>
              </a:spcBef>
              <a:buNone/>
            </a:pPr>
            <a:r>
              <a:rPr lang="en-US" dirty="0">
                <a:solidFill>
                  <a:srgbClr val="0033CC"/>
                </a:solidFill>
              </a:rPr>
              <a:t>Program Run</a:t>
            </a:r>
          </a:p>
          <a:p>
            <a:pPr marL="0" indent="0">
              <a:spcBef>
                <a:spcPts val="0"/>
              </a:spcBef>
              <a:buNone/>
            </a:pPr>
            <a:r>
              <a:rPr lang="en-US" dirty="0"/>
              <a:t>1504.90</a:t>
            </a:r>
            <a:endParaRPr lang="en-US" sz="1800" b="1"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26146156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8</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u="sng" dirty="0">
                <a:solidFill>
                  <a:srgbClr val="FF0000"/>
                </a:solidFill>
              </a:rPr>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543787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8841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88420" name="Rectangle 3"/>
          <p:cNvSpPr>
            <a:spLocks noGrp="1" noChangeArrowheads="1"/>
          </p:cNvSpPr>
          <p:nvPr>
            <p:ph type="title"/>
          </p:nvPr>
        </p:nvSpPr>
        <p:spPr>
          <a:xfrm>
            <a:off x="0" y="152400"/>
            <a:ext cx="9144000" cy="533400"/>
          </a:xfrm>
        </p:spPr>
        <p:txBody>
          <a:bodyPr/>
          <a:lstStyle/>
          <a:p>
            <a:pPr eaLnBrk="1" hangingPunct="1"/>
            <a:r>
              <a:rPr lang="en-US" altLang="en-US"/>
              <a:t>Discovering Classes</a:t>
            </a:r>
          </a:p>
        </p:txBody>
      </p:sp>
      <p:sp>
        <p:nvSpPr>
          <p:cNvPr id="1172484" name="Rectangle 4"/>
          <p:cNvSpPr>
            <a:spLocks noChangeArrowheads="1"/>
          </p:cNvSpPr>
          <p:nvPr/>
        </p:nvSpPr>
        <p:spPr bwMode="auto">
          <a:xfrm>
            <a:off x="158749" y="892176"/>
            <a:ext cx="8755063" cy="5500687"/>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   When you solve a problem using classes, you need to determine the classes required based on the English (or other informal) problem description.</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 You may be able to reuse existing classes, or you may need to implement new ones. </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To discover classes and member functions, look for </a:t>
            </a:r>
            <a:r>
              <a:rPr lang="en-US" altLang="en-US" sz="2400" dirty="0">
                <a:latin typeface="Arial" panose="020B0604020202020204" pitchFamily="34" charset="0"/>
              </a:rPr>
              <a:t>the:</a:t>
            </a:r>
          </a:p>
          <a:p>
            <a:pPr marL="457200" indent="-457200" eaLnBrk="1" hangingPunct="1">
              <a:spcBef>
                <a:spcPct val="20000"/>
              </a:spcBef>
              <a:buAutoNum type="arabicPeriod"/>
            </a:pPr>
            <a:r>
              <a:rPr lang="en-US" altLang="en-US" sz="2400" b="1" u="sng" dirty="0">
                <a:latin typeface="Arial" panose="020B0604020202020204" pitchFamily="34" charset="0"/>
              </a:rPr>
              <a:t>Nouns</a:t>
            </a:r>
            <a:r>
              <a:rPr lang="en-US" altLang="en-US" sz="2400" dirty="0">
                <a:latin typeface="Arial" panose="020B0604020202020204" pitchFamily="34" charset="0"/>
              </a:rPr>
              <a:t> </a:t>
            </a:r>
            <a:r>
              <a:rPr lang="en-US" altLang="en-US" sz="2400" i="0" dirty="0">
                <a:latin typeface="Arial" panose="020B0604020202020204" pitchFamily="34" charset="0"/>
              </a:rPr>
              <a:t>in the problem description: at least one of them will be a class.  Classes almost always represent things (data), not actions.</a:t>
            </a:r>
          </a:p>
          <a:p>
            <a:pPr marL="457200" indent="-457200" eaLnBrk="1" hangingPunct="1">
              <a:spcBef>
                <a:spcPct val="20000"/>
              </a:spcBef>
              <a:buAutoNum type="arabicPeriod"/>
            </a:pPr>
            <a:r>
              <a:rPr lang="en-US" altLang="en-US" sz="2400" b="1" u="sng" dirty="0">
                <a:latin typeface="Arial" panose="020B0604020202020204" pitchFamily="34" charset="0"/>
              </a:rPr>
              <a:t>Verbs</a:t>
            </a:r>
            <a:r>
              <a:rPr lang="en-US" altLang="en-US" sz="2400" i="0" dirty="0">
                <a:latin typeface="Arial" panose="020B0604020202020204" pitchFamily="34" charset="0"/>
              </a:rPr>
              <a:t>: they will be the member functions. Functions do things to or with the data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9149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91492" name="Rectangle 3"/>
          <p:cNvSpPr>
            <a:spLocks noGrp="1" noChangeArrowheads="1"/>
          </p:cNvSpPr>
          <p:nvPr>
            <p:ph type="title"/>
          </p:nvPr>
        </p:nvSpPr>
        <p:spPr>
          <a:xfrm>
            <a:off x="0" y="152400"/>
            <a:ext cx="9144000" cy="533400"/>
          </a:xfrm>
        </p:spPr>
        <p:txBody>
          <a:bodyPr/>
          <a:lstStyle/>
          <a:p>
            <a:pPr eaLnBrk="1" hangingPunct="1"/>
            <a:r>
              <a:rPr lang="en-US" altLang="en-US" dirty="0"/>
              <a:t>Discovering Classes: Concepts</a:t>
            </a:r>
          </a:p>
        </p:txBody>
      </p:sp>
      <p:sp>
        <p:nvSpPr>
          <p:cNvPr id="1174532" name="Rectangle 4"/>
          <p:cNvSpPr>
            <a:spLocks noChangeArrowheads="1"/>
          </p:cNvSpPr>
          <p:nvPr/>
        </p:nvSpPr>
        <p:spPr bwMode="auto">
          <a:xfrm>
            <a:off x="168275" y="1112838"/>
            <a:ext cx="8755063" cy="5500687"/>
          </a:xfrm>
          <a:prstGeom prst="rect">
            <a:avLst/>
          </a:prstGeom>
          <a:noFill/>
          <a:ln w="9525">
            <a:noFill/>
            <a:miter lim="800000"/>
            <a:headEnd/>
            <a:tailEnd/>
          </a:ln>
          <a:effectLst/>
        </p:spPr>
        <p:txBody>
          <a:bodyPr/>
          <a:lstStyle/>
          <a:p>
            <a:pPr marL="342900" indent="-342900">
              <a:spcBef>
                <a:spcPct val="20000"/>
              </a:spcBef>
              <a:defRPr/>
            </a:pPr>
            <a:endParaRPr lang="en-US" sz="2400" i="0" dirty="0">
              <a:latin typeface="StempelGaramond-Roman" charset="0"/>
              <a:ea typeface="+mn-ea"/>
            </a:endParaRPr>
          </a:p>
          <a:p>
            <a:pPr marL="342900" indent="-342900">
              <a:spcBef>
                <a:spcPct val="20000"/>
              </a:spcBef>
              <a:defRPr/>
            </a:pPr>
            <a:endParaRPr lang="en-US" sz="2400" i="0" dirty="0">
              <a:latin typeface="StempelGaramond-Roman" charset="0"/>
              <a:ea typeface="+mn-ea"/>
            </a:endParaRPr>
          </a:p>
          <a:p>
            <a:pPr marL="342900" indent="-342900" algn="ctr">
              <a:spcBef>
                <a:spcPct val="20000"/>
              </a:spcBef>
              <a:defRPr/>
            </a:pPr>
            <a:r>
              <a:rPr lang="en-US" sz="2400" i="0" dirty="0">
                <a:latin typeface="+mn-lt"/>
                <a:ea typeface="+mn-ea"/>
              </a:rPr>
              <a:t>    Generally, concepts from the problem domain,</a:t>
            </a:r>
            <a:br>
              <a:rPr lang="en-US" sz="2400" i="0" dirty="0">
                <a:latin typeface="+mn-lt"/>
                <a:ea typeface="+mn-ea"/>
              </a:rPr>
            </a:br>
            <a:r>
              <a:rPr lang="en-US" sz="2400" i="0" dirty="0">
                <a:latin typeface="+mn-lt"/>
                <a:ea typeface="+mn-ea"/>
              </a:rPr>
              <a:t>be it science, business, or a game, make good classes.</a:t>
            </a:r>
          </a:p>
          <a:p>
            <a:pPr marL="342900" indent="-342900" algn="ctr">
              <a:spcBef>
                <a:spcPct val="20000"/>
              </a:spcBef>
              <a:defRPr/>
            </a:pPr>
            <a:endParaRPr lang="en-US" sz="2400" i="0" dirty="0">
              <a:latin typeface="+mn-lt"/>
              <a:ea typeface="+mn-ea"/>
            </a:endParaRPr>
          </a:p>
          <a:p>
            <a:pPr marL="342900" indent="-342900" algn="ctr">
              <a:spcBef>
                <a:spcPct val="20000"/>
              </a:spcBef>
              <a:defRPr/>
            </a:pPr>
            <a:r>
              <a:rPr lang="en-US" sz="2400" i="0" dirty="0">
                <a:latin typeface="+mn-lt"/>
                <a:ea typeface="+mn-ea"/>
              </a:rPr>
              <a:t> The name for such a class should be</a:t>
            </a:r>
            <a:br>
              <a:rPr lang="en-US" sz="2400" i="0" dirty="0">
                <a:latin typeface="+mn-lt"/>
                <a:ea typeface="+mn-ea"/>
              </a:rPr>
            </a:br>
            <a:r>
              <a:rPr lang="en-US" sz="2400" i="0" dirty="0">
                <a:latin typeface="+mn-lt"/>
                <a:ea typeface="+mn-ea"/>
              </a:rPr>
              <a:t>a noun that describes the concept.</a:t>
            </a:r>
          </a:p>
          <a:p>
            <a:pPr marL="342900" indent="-342900" algn="ctr">
              <a:spcBef>
                <a:spcPct val="20000"/>
              </a:spcBef>
              <a:defRPr/>
            </a:pPr>
            <a:endParaRPr lang="en-US" sz="2400" i="0" dirty="0">
              <a:latin typeface="+mn-lt"/>
              <a:ea typeface="+mn-ea"/>
            </a:endParaRPr>
          </a:p>
          <a:p>
            <a:pPr marL="342900" indent="-342900" algn="ctr">
              <a:spcBef>
                <a:spcPct val="20000"/>
              </a:spcBef>
              <a:defRPr/>
            </a:pPr>
            <a:r>
              <a:rPr lang="en-US" sz="2400" i="0" dirty="0">
                <a:latin typeface="+mn-lt"/>
                <a:ea typeface="+mn-ea"/>
              </a:rPr>
              <a:t>   Other frequently used classes represent</a:t>
            </a:r>
            <a:br>
              <a:rPr lang="en-US" sz="2400" i="0" dirty="0">
                <a:latin typeface="+mn-lt"/>
                <a:ea typeface="+mn-ea"/>
              </a:rPr>
            </a:br>
            <a:r>
              <a:rPr lang="en-US" sz="2400" i="0" dirty="0">
                <a:latin typeface="+mn-lt"/>
                <a:ea typeface="+mn-ea"/>
              </a:rPr>
              <a:t>system services such as files or menus.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92515"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192516" name="Rectangle 3"/>
          <p:cNvSpPr>
            <a:spLocks noGrp="1" noChangeArrowheads="1"/>
          </p:cNvSpPr>
          <p:nvPr>
            <p:ph type="title"/>
          </p:nvPr>
        </p:nvSpPr>
        <p:spPr>
          <a:xfrm>
            <a:off x="0" y="152400"/>
            <a:ext cx="9144000" cy="533400"/>
          </a:xfrm>
        </p:spPr>
        <p:txBody>
          <a:bodyPr/>
          <a:lstStyle/>
          <a:p>
            <a:pPr eaLnBrk="1" hangingPunct="1"/>
            <a:r>
              <a:rPr lang="en-US" altLang="en-US"/>
              <a:t>Not Discovering Classes</a:t>
            </a:r>
          </a:p>
        </p:txBody>
      </p:sp>
      <p:sp>
        <p:nvSpPr>
          <p:cNvPr id="1176580" name="Rectangle 4"/>
          <p:cNvSpPr>
            <a:spLocks noChangeArrowheads="1"/>
          </p:cNvSpPr>
          <p:nvPr/>
        </p:nvSpPr>
        <p:spPr bwMode="auto">
          <a:xfrm>
            <a:off x="168275" y="1112839"/>
            <a:ext cx="8755063" cy="1736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StempelGaramond-Roman" charset="0"/>
              </a:rPr>
              <a:t>   </a:t>
            </a:r>
            <a:r>
              <a:rPr lang="en-US" altLang="en-US" sz="2400" i="0" dirty="0">
                <a:latin typeface="Arial" panose="020B0604020202020204" pitchFamily="34" charset="0"/>
              </a:rPr>
              <a:t>What might </a:t>
            </a:r>
            <a:r>
              <a:rPr lang="en-US" altLang="en-US" sz="2400" dirty="0">
                <a:latin typeface="Arial" panose="020B0604020202020204" pitchFamily="34" charset="0"/>
              </a:rPr>
              <a:t>not</a:t>
            </a:r>
            <a:r>
              <a:rPr lang="en-US" altLang="en-US" sz="2400" i="0" dirty="0">
                <a:latin typeface="Arial" panose="020B0604020202020204" pitchFamily="34" charset="0"/>
              </a:rPr>
              <a:t> be a good class?</a:t>
            </a:r>
            <a:br>
              <a:rPr lang="en-US" altLang="en-US" sz="2400" i="0" dirty="0">
                <a:latin typeface="Arial" panose="020B0604020202020204" pitchFamily="34" charset="0"/>
              </a:rPr>
            </a:b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If you can’t tell from the class name what</a:t>
            </a:r>
          </a:p>
          <a:p>
            <a:pPr algn="ctr" eaLnBrk="1" hangingPunct="1">
              <a:spcBef>
                <a:spcPct val="20000"/>
              </a:spcBef>
            </a:pPr>
            <a:r>
              <a:rPr lang="en-US" altLang="en-US" sz="2400" i="0" dirty="0">
                <a:latin typeface="Arial" panose="020B0604020202020204" pitchFamily="34" charset="0"/>
              </a:rPr>
              <a:t> an object of the class is supposed to do,</a:t>
            </a:r>
          </a:p>
          <a:p>
            <a:pPr algn="ctr" eaLnBrk="1" hangingPunct="1">
              <a:spcBef>
                <a:spcPct val="20000"/>
              </a:spcBef>
            </a:pPr>
            <a:r>
              <a:rPr lang="en-US" altLang="en-US" sz="2400" i="0" dirty="0">
                <a:latin typeface="Arial" panose="020B0604020202020204" pitchFamily="34" charset="0"/>
              </a:rPr>
              <a:t> then you are probably not on the right track.</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93539" name="Rectangle 2"/>
          <p:cNvSpPr>
            <a:spLocks noGrp="1" noChangeArrowheads="1"/>
          </p:cNvSpPr>
          <p:nvPr>
            <p:ph type="body" idx="1"/>
          </p:nvPr>
        </p:nvSpPr>
        <p:spPr>
          <a:xfrm>
            <a:off x="158750" y="960438"/>
            <a:ext cx="8755063" cy="5014912"/>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193540" name="Rectangle 3"/>
          <p:cNvSpPr>
            <a:spLocks noGrp="1" noChangeArrowheads="1"/>
          </p:cNvSpPr>
          <p:nvPr>
            <p:ph type="title"/>
          </p:nvPr>
        </p:nvSpPr>
        <p:spPr>
          <a:xfrm>
            <a:off x="0" y="152400"/>
            <a:ext cx="9144000" cy="533400"/>
          </a:xfrm>
        </p:spPr>
        <p:txBody>
          <a:bodyPr/>
          <a:lstStyle/>
          <a:p>
            <a:pPr eaLnBrk="1" hangingPunct="1"/>
            <a:r>
              <a:rPr lang="en-US" altLang="en-US" dirty="0"/>
              <a:t>Classes: Bad/Good Example</a:t>
            </a:r>
          </a:p>
        </p:txBody>
      </p:sp>
      <p:sp>
        <p:nvSpPr>
          <p:cNvPr id="1177604" name="Rectangle 4"/>
          <p:cNvSpPr>
            <a:spLocks noChangeArrowheads="1"/>
          </p:cNvSpPr>
          <p:nvPr/>
        </p:nvSpPr>
        <p:spPr bwMode="auto">
          <a:xfrm>
            <a:off x="168275" y="1112838"/>
            <a:ext cx="8755063" cy="5500687"/>
          </a:xfrm>
          <a:prstGeom prst="rect">
            <a:avLst/>
          </a:prstGeom>
          <a:noFill/>
          <a:ln w="9525">
            <a:noFill/>
            <a:miter lim="800000"/>
            <a:headEnd/>
            <a:tailEnd/>
          </a:ln>
          <a:effectLst/>
        </p:spPr>
        <p:txBody>
          <a:bodyPr/>
          <a:lstStyle/>
          <a:p>
            <a:pPr marL="342900" indent="-342900">
              <a:spcBef>
                <a:spcPct val="20000"/>
              </a:spcBef>
              <a:defRPr/>
            </a:pPr>
            <a:endParaRPr lang="en-US" sz="2400" i="0" dirty="0">
              <a:latin typeface="StempelGaramond-Roman" charset="0"/>
              <a:ea typeface="+mn-ea"/>
            </a:endParaRPr>
          </a:p>
          <a:p>
            <a:pPr marL="342900" indent="-342900" algn="ctr">
              <a:spcBef>
                <a:spcPct val="20000"/>
              </a:spcBef>
              <a:defRPr/>
            </a:pPr>
            <a:r>
              <a:rPr lang="en-US" sz="2400" i="0" dirty="0">
                <a:latin typeface="StempelGaramond-Roman" charset="0"/>
                <a:ea typeface="+mn-ea"/>
              </a:rPr>
              <a:t>     </a:t>
            </a:r>
            <a:r>
              <a:rPr lang="en-US" sz="2400" i="0" dirty="0">
                <a:latin typeface="+mn-lt"/>
                <a:ea typeface="+mn-ea"/>
              </a:rPr>
              <a:t>For example, you might be asked to write</a:t>
            </a:r>
            <a:br>
              <a:rPr lang="en-US" sz="2400" i="0" dirty="0">
                <a:latin typeface="+mn-lt"/>
                <a:ea typeface="+mn-ea"/>
              </a:rPr>
            </a:br>
            <a:r>
              <a:rPr lang="en-US" sz="2400" i="0" dirty="0">
                <a:latin typeface="+mn-lt"/>
                <a:ea typeface="+mn-ea"/>
              </a:rPr>
              <a:t> a program that prints paychecks.</a:t>
            </a:r>
          </a:p>
          <a:p>
            <a:pPr marL="342900" indent="-342900" algn="ctr">
              <a:spcBef>
                <a:spcPct val="20000"/>
              </a:spcBef>
              <a:defRPr/>
            </a:pPr>
            <a:endParaRPr lang="en-US" sz="2400" i="0" dirty="0">
              <a:latin typeface="+mn-lt"/>
              <a:ea typeface="+mn-ea"/>
            </a:endParaRPr>
          </a:p>
          <a:p>
            <a:pPr marL="342900" indent="-342900" algn="ctr">
              <a:spcBef>
                <a:spcPct val="20000"/>
              </a:spcBef>
              <a:defRPr/>
            </a:pPr>
            <a:r>
              <a:rPr lang="en-US" sz="2400" i="0" dirty="0">
                <a:latin typeface="+mn-lt"/>
                <a:ea typeface="+mn-ea"/>
              </a:rPr>
              <a:t>     You start by trying to design a</a:t>
            </a:r>
            <a:br>
              <a:rPr lang="en-US" sz="2400" i="0" dirty="0">
                <a:latin typeface="StempelGaramond-Roman" charset="0"/>
                <a:ea typeface="+mn-ea"/>
              </a:rPr>
            </a:br>
            <a:r>
              <a:rPr lang="en-US" sz="2400" b="1" i="0" dirty="0">
                <a:latin typeface="Courier New" charset="0"/>
                <a:ea typeface="+mn-ea"/>
              </a:rPr>
              <a:t>class </a:t>
            </a:r>
            <a:r>
              <a:rPr lang="en-US" sz="2400" b="1" i="0" dirty="0" err="1">
                <a:latin typeface="Courier New" charset="0"/>
                <a:ea typeface="+mn-ea"/>
              </a:rPr>
              <a:t>PaycheckProgram</a:t>
            </a:r>
            <a:r>
              <a:rPr lang="en-US" sz="2400" i="0" dirty="0">
                <a:latin typeface="StempelGaramond-Roman" charset="0"/>
                <a:ea typeface="+mn-ea"/>
              </a:rPr>
              <a:t>.</a:t>
            </a:r>
          </a:p>
          <a:p>
            <a:pPr marL="342900" indent="-342900" algn="ctr">
              <a:spcBef>
                <a:spcPct val="20000"/>
              </a:spcBef>
              <a:defRPr/>
            </a:pPr>
            <a:endParaRPr lang="en-US" sz="2400" i="0" dirty="0">
              <a:latin typeface="StempelGaramond-Roman" charset="0"/>
              <a:ea typeface="+mn-ea"/>
            </a:endParaRPr>
          </a:p>
          <a:p>
            <a:pPr marL="342900" indent="-342900" algn="ctr">
              <a:spcBef>
                <a:spcPct val="20000"/>
              </a:spcBef>
              <a:defRPr/>
            </a:pPr>
            <a:r>
              <a:rPr lang="en-US" altLang="en-US" sz="2400" i="0" dirty="0">
                <a:latin typeface="Arial" panose="020B0604020202020204" pitchFamily="34" charset="0"/>
              </a:rPr>
              <a:t>What would an object of this class do?  Lots, too much.</a:t>
            </a:r>
          </a:p>
          <a:p>
            <a:pPr marL="342900" indent="-342900" algn="ctr">
              <a:spcBef>
                <a:spcPct val="20000"/>
              </a:spcBef>
              <a:defRPr/>
            </a:pPr>
            <a:r>
              <a:rPr lang="en-US" altLang="en-US" sz="2400" i="0" dirty="0">
                <a:latin typeface="Arial" panose="020B0604020202020204" pitchFamily="34" charset="0"/>
              </a:rPr>
              <a:t>A better class would</a:t>
            </a:r>
            <a:r>
              <a:rPr lang="en-US" altLang="en-US" sz="3200" i="0" dirty="0">
                <a:latin typeface="Arial" panose="020B0604020202020204" pitchFamily="34" charset="0"/>
              </a:rPr>
              <a:t> </a:t>
            </a:r>
            <a:r>
              <a:rPr lang="en-US" altLang="en-US" sz="2400" i="0" dirty="0">
                <a:latin typeface="Arial" panose="020B0604020202020204" pitchFamily="34" charset="0"/>
              </a:rPr>
              <a:t>be:</a:t>
            </a:r>
            <a:endParaRPr lang="en-US" altLang="en-US" sz="3200" i="0" dirty="0">
              <a:latin typeface="Arial" panose="020B0604020202020204" pitchFamily="34" charset="0"/>
            </a:endParaRPr>
          </a:p>
          <a:p>
            <a:pPr marL="342900" indent="-342900" algn="ctr">
              <a:spcBef>
                <a:spcPct val="20000"/>
              </a:spcBef>
              <a:defRPr/>
            </a:pPr>
            <a:r>
              <a:rPr lang="en-US" altLang="en-US" sz="2400" i="0" dirty="0">
                <a:latin typeface="Arial" panose="020B0604020202020204" pitchFamily="34" charset="0"/>
              </a:rPr>
              <a:t> </a:t>
            </a:r>
            <a:r>
              <a:rPr lang="en-US" sz="3200" b="1" i="0" dirty="0">
                <a:latin typeface="Courier New" charset="0"/>
              </a:rPr>
              <a:t>class Paycheck</a:t>
            </a:r>
            <a:endParaRPr lang="en-US" sz="2400" i="0" dirty="0">
              <a:latin typeface="StempelGaramond-Roman" charset="0"/>
              <a:ea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02755"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02756" name="Rectangle 3"/>
          <p:cNvSpPr>
            <a:spLocks noGrp="1" noChangeArrowheads="1"/>
          </p:cNvSpPr>
          <p:nvPr>
            <p:ph type="title"/>
          </p:nvPr>
        </p:nvSpPr>
        <p:spPr>
          <a:xfrm>
            <a:off x="0" y="152400"/>
            <a:ext cx="9144000" cy="533400"/>
          </a:xfrm>
        </p:spPr>
        <p:txBody>
          <a:bodyPr/>
          <a:lstStyle/>
          <a:p>
            <a:pPr eaLnBrk="1" hangingPunct="1"/>
            <a:r>
              <a:rPr lang="en-US" altLang="en-US" dirty="0"/>
              <a:t>Paycheck Class</a:t>
            </a:r>
          </a:p>
        </p:txBody>
      </p:sp>
      <p:sp>
        <p:nvSpPr>
          <p:cNvPr id="1186820"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p>
            <a:pPr marL="342900" indent="-342900">
              <a:spcBef>
                <a:spcPct val="20000"/>
              </a:spcBef>
              <a:defRPr/>
            </a:pPr>
            <a:endParaRPr lang="en-US" sz="2400" i="0" dirty="0">
              <a:latin typeface="StempelGaramond-Roman" charset="0"/>
              <a:ea typeface="+mn-ea"/>
            </a:endParaRPr>
          </a:p>
          <a:p>
            <a:pPr marL="342900" indent="-342900" algn="ctr">
              <a:spcBef>
                <a:spcPct val="20000"/>
              </a:spcBef>
              <a:defRPr/>
            </a:pPr>
            <a:r>
              <a:rPr lang="en-US" sz="2400" i="0" dirty="0">
                <a:latin typeface="+mn-lt"/>
                <a:ea typeface="+mn-ea"/>
              </a:rPr>
              <a:t>   You can </a:t>
            </a:r>
            <a:r>
              <a:rPr lang="en-US" sz="2400" dirty="0">
                <a:latin typeface="+mn-lt"/>
                <a:ea typeface="+mn-ea"/>
              </a:rPr>
              <a:t>visualize</a:t>
            </a:r>
            <a:r>
              <a:rPr lang="en-US" sz="2400" i="0" dirty="0">
                <a:latin typeface="+mn-lt"/>
                <a:ea typeface="+mn-ea"/>
              </a:rPr>
              <a:t> a paycheck object.</a:t>
            </a:r>
            <a:br>
              <a:rPr lang="en-US" sz="2400" i="0" dirty="0">
                <a:latin typeface="+mn-lt"/>
                <a:ea typeface="+mn-ea"/>
              </a:rPr>
            </a:br>
            <a:endParaRPr lang="en-US" sz="2400" i="0" dirty="0">
              <a:latin typeface="+mn-lt"/>
              <a:ea typeface="+mn-ea"/>
            </a:endParaRPr>
          </a:p>
          <a:p>
            <a:pPr marL="342900" indent="-342900" algn="ctr">
              <a:spcBef>
                <a:spcPct val="20000"/>
              </a:spcBef>
              <a:defRPr/>
            </a:pPr>
            <a:r>
              <a:rPr lang="en-US" sz="2400" i="0" dirty="0">
                <a:latin typeface="+mn-lt"/>
                <a:ea typeface="+mn-ea"/>
              </a:rPr>
              <a:t>   You can then think about useful member functions</a:t>
            </a:r>
            <a:br>
              <a:rPr lang="en-US" sz="2400" i="0" dirty="0">
                <a:latin typeface="+mn-lt"/>
                <a:ea typeface="+mn-ea"/>
              </a:rPr>
            </a:br>
            <a:r>
              <a:rPr lang="en-US" sz="2400" i="0" dirty="0">
                <a:latin typeface="+mn-lt"/>
                <a:ea typeface="+mn-ea"/>
              </a:rPr>
              <a:t>of the </a:t>
            </a:r>
            <a:r>
              <a:rPr lang="en-US" sz="2400" b="1" i="0" dirty="0">
                <a:latin typeface="Courier New" charset="0"/>
                <a:ea typeface="+mn-ea"/>
              </a:rPr>
              <a:t>Paycheck</a:t>
            </a:r>
            <a:r>
              <a:rPr lang="en-US" sz="2400" i="0" dirty="0">
                <a:latin typeface="StempelGaramond-Roman" charset="0"/>
                <a:ea typeface="+mn-ea"/>
              </a:rPr>
              <a:t> </a:t>
            </a:r>
            <a:r>
              <a:rPr lang="en-US" sz="2400" i="0" dirty="0">
                <a:latin typeface="+mn-lt"/>
                <a:ea typeface="+mn-ea"/>
              </a:rPr>
              <a:t>class, such as </a:t>
            </a:r>
            <a:r>
              <a:rPr lang="en-US" sz="2400" b="1" i="0" dirty="0" err="1">
                <a:latin typeface="Courier New" charset="0"/>
                <a:ea typeface="+mn-ea"/>
              </a:rPr>
              <a:t>compute_taxes</a:t>
            </a:r>
            <a:r>
              <a:rPr lang="en-US" sz="2400" i="0" dirty="0">
                <a:latin typeface="StempelGaramond-Roman" charset="0"/>
                <a:ea typeface="+mn-ea"/>
              </a:rPr>
              <a:t>,</a:t>
            </a:r>
            <a:br>
              <a:rPr lang="en-US" sz="2400" i="0" dirty="0">
                <a:latin typeface="StempelGaramond-Roman" charset="0"/>
                <a:ea typeface="+mn-ea"/>
              </a:rPr>
            </a:br>
            <a:r>
              <a:rPr lang="en-US" sz="2400" i="0" dirty="0">
                <a:latin typeface="+mn-lt"/>
                <a:ea typeface="+mn-ea"/>
              </a:rPr>
              <a:t>that help you solve the problem.</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0377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203780" name="Rectangle 3"/>
          <p:cNvSpPr>
            <a:spLocks noGrp="1" noChangeArrowheads="1"/>
          </p:cNvSpPr>
          <p:nvPr>
            <p:ph type="title"/>
          </p:nvPr>
        </p:nvSpPr>
        <p:spPr>
          <a:xfrm>
            <a:off x="0" y="152400"/>
            <a:ext cx="9144000" cy="533400"/>
          </a:xfrm>
        </p:spPr>
        <p:txBody>
          <a:bodyPr/>
          <a:lstStyle/>
          <a:p>
            <a:pPr eaLnBrk="1" hangingPunct="1"/>
            <a:r>
              <a:rPr lang="en-US" altLang="en-US"/>
              <a:t>“Has-a” relationship</a:t>
            </a:r>
          </a:p>
        </p:txBody>
      </p:sp>
      <p:sp>
        <p:nvSpPr>
          <p:cNvPr id="1187844"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r>
              <a:rPr lang="en-US" altLang="en-US" sz="2400" i="0" dirty="0">
                <a:latin typeface="Arial" panose="020B0604020202020204" pitchFamily="34" charset="0"/>
              </a:rPr>
              <a:t>   When you analyze a problem description,</a:t>
            </a:r>
            <a:br>
              <a:rPr lang="en-US" altLang="en-US" sz="2400" i="0" dirty="0">
                <a:latin typeface="Arial" panose="020B0604020202020204" pitchFamily="34" charset="0"/>
              </a:rPr>
            </a:br>
            <a:r>
              <a:rPr lang="en-US" altLang="en-US" sz="2400" i="0" dirty="0">
                <a:latin typeface="Arial" panose="020B0604020202020204" pitchFamily="34" charset="0"/>
              </a:rPr>
              <a:t>you often find that you need multiple classes.</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  One of the fundamental relationships between classes</a:t>
            </a:r>
            <a:br>
              <a:rPr lang="en-US" altLang="en-US" sz="2400" i="0" dirty="0">
                <a:latin typeface="Arial" panose="020B0604020202020204" pitchFamily="34" charset="0"/>
              </a:rPr>
            </a:br>
            <a:r>
              <a:rPr lang="en-US" altLang="en-US" sz="2400" i="0" dirty="0">
                <a:latin typeface="Arial" panose="020B0604020202020204" pitchFamily="34" charset="0"/>
              </a:rPr>
              <a:t>is the “</a:t>
            </a:r>
            <a:r>
              <a:rPr lang="en-US" altLang="en-US" sz="2400" dirty="0">
                <a:latin typeface="Arial" panose="020B0604020202020204" pitchFamily="34" charset="0"/>
              </a:rPr>
              <a:t>aggregation</a:t>
            </a:r>
            <a:r>
              <a:rPr lang="en-US" altLang="en-US" sz="2400" i="0" dirty="0">
                <a:latin typeface="Arial" panose="020B0604020202020204" pitchFamily="34" charset="0"/>
              </a:rPr>
              <a:t>” relationship </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(which is informally known as the “has-a” relationship).</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Consider a quiz that is made up of questions.</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Since each quiz has one or more questions,</a:t>
            </a:r>
            <a:br>
              <a:rPr lang="en-US" altLang="en-US" sz="2400" i="0" dirty="0">
                <a:latin typeface="Arial" panose="020B0604020202020204" pitchFamily="34" charset="0"/>
              </a:rPr>
            </a:br>
            <a:r>
              <a:rPr lang="en-US" altLang="en-US" sz="2400" i="0" dirty="0">
                <a:latin typeface="Arial" panose="020B0604020202020204" pitchFamily="34" charset="0"/>
              </a:rPr>
              <a:t>we say that the class </a:t>
            </a:r>
            <a:r>
              <a:rPr lang="en-US" altLang="en-US" sz="2400" b="1" i="0" dirty="0"/>
              <a:t>Quiz</a:t>
            </a:r>
            <a:r>
              <a:rPr lang="en-US" altLang="en-US" sz="2400" i="0" dirty="0">
                <a:latin typeface="StempelGaramond-Roman" charset="0"/>
              </a:rPr>
              <a:t> </a:t>
            </a:r>
            <a:r>
              <a:rPr lang="en-US" altLang="en-US" sz="2400" dirty="0">
                <a:latin typeface="Arial" panose="020B0604020202020204" pitchFamily="34" charset="0"/>
              </a:rPr>
              <a:t>aggregates</a:t>
            </a:r>
            <a:r>
              <a:rPr lang="en-US" altLang="en-US" sz="2400" i="0" dirty="0">
                <a:latin typeface="Arial" panose="020B0604020202020204" pitchFamily="34" charset="0"/>
              </a:rPr>
              <a:t> the class </a:t>
            </a:r>
            <a:r>
              <a:rPr lang="en-US" altLang="en-US" sz="2400" b="1" i="0" dirty="0"/>
              <a:t>Question</a:t>
            </a:r>
            <a:endParaRPr lang="en-US" altLang="en-US" sz="2400" i="0" dirty="0">
              <a:latin typeface="StempelGaramond-Roman" charset="0"/>
            </a:endParaRPr>
          </a:p>
          <a:p>
            <a:pPr algn="ct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07875"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07876" name="Rectangle 3"/>
          <p:cNvSpPr>
            <a:spLocks noGrp="1" noChangeArrowheads="1"/>
          </p:cNvSpPr>
          <p:nvPr>
            <p:ph type="title"/>
          </p:nvPr>
        </p:nvSpPr>
        <p:spPr>
          <a:xfrm>
            <a:off x="0" y="152400"/>
            <a:ext cx="9144000" cy="533400"/>
          </a:xfrm>
        </p:spPr>
        <p:txBody>
          <a:bodyPr/>
          <a:lstStyle/>
          <a:p>
            <a:pPr eaLnBrk="1" hangingPunct="1"/>
            <a:r>
              <a:rPr lang="en-US" altLang="en-US"/>
              <a:t>UML (Unified Modeling Language)</a:t>
            </a:r>
          </a:p>
        </p:txBody>
      </p:sp>
      <p:sp>
        <p:nvSpPr>
          <p:cNvPr id="1193988" name="Rectangle 4"/>
          <p:cNvSpPr>
            <a:spLocks noChangeArrowheads="1"/>
          </p:cNvSpPr>
          <p:nvPr/>
        </p:nvSpPr>
        <p:spPr bwMode="auto">
          <a:xfrm>
            <a:off x="0" y="579437"/>
            <a:ext cx="8755063" cy="5500688"/>
          </a:xfrm>
          <a:prstGeom prst="rect">
            <a:avLst/>
          </a:prstGeom>
          <a:noFill/>
          <a:ln w="9525">
            <a:noFill/>
            <a:miter lim="800000"/>
            <a:headEnd/>
            <a:tailEnd/>
          </a:ln>
          <a:effectLst/>
        </p:spPr>
        <p:txBody>
          <a:bodyPr/>
          <a:lstStyle/>
          <a:p>
            <a:pPr marL="342900" indent="-342900">
              <a:spcBef>
                <a:spcPct val="20000"/>
              </a:spcBef>
              <a:defRPr/>
            </a:pPr>
            <a:endParaRPr lang="en-US" sz="2400" i="0" dirty="0">
              <a:latin typeface="StempelGaramond-Roman" charset="0"/>
              <a:ea typeface="+mn-ea"/>
            </a:endParaRPr>
          </a:p>
          <a:p>
            <a:pPr marL="342900" indent="-342900" algn="ctr">
              <a:spcBef>
                <a:spcPct val="20000"/>
              </a:spcBef>
              <a:defRPr/>
            </a:pPr>
            <a:r>
              <a:rPr lang="en-US" sz="2400" i="0" dirty="0">
                <a:latin typeface="+mn-lt"/>
                <a:ea typeface="+mn-ea"/>
              </a:rPr>
              <a:t>     There is a standard notation to describe class relationships:</a:t>
            </a:r>
          </a:p>
          <a:p>
            <a:pPr marL="342900" indent="-342900" algn="ctr">
              <a:spcBef>
                <a:spcPct val="20000"/>
              </a:spcBef>
              <a:defRPr/>
            </a:pPr>
            <a:r>
              <a:rPr lang="en-US" sz="2400" i="0" dirty="0">
                <a:latin typeface="+mn-lt"/>
                <a:ea typeface="+mn-ea"/>
              </a:rPr>
              <a:t>(Unified Modeling Language)</a:t>
            </a:r>
          </a:p>
          <a:p>
            <a:pPr marL="342900" indent="-342900" algn="ctr">
              <a:spcBef>
                <a:spcPct val="20000"/>
              </a:spcBef>
              <a:defRPr/>
            </a:pPr>
            <a:r>
              <a:rPr lang="en-US" sz="2400" i="0" dirty="0">
                <a:latin typeface="+mn-lt"/>
                <a:ea typeface="+mn-ea"/>
              </a:rPr>
              <a:t> In the UML notation,</a:t>
            </a:r>
            <a:br>
              <a:rPr lang="en-US" sz="2400" i="0" dirty="0">
                <a:latin typeface="+mn-lt"/>
                <a:ea typeface="+mn-ea"/>
              </a:rPr>
            </a:br>
            <a:r>
              <a:rPr lang="en-US" sz="2400" i="0" dirty="0">
                <a:latin typeface="+mn-lt"/>
                <a:ea typeface="+mn-ea"/>
              </a:rPr>
              <a:t>aggregation is denoted by a line</a:t>
            </a:r>
            <a:br>
              <a:rPr lang="en-US" sz="2400" i="0" dirty="0">
                <a:latin typeface="+mn-lt"/>
                <a:ea typeface="+mn-ea"/>
              </a:rPr>
            </a:br>
            <a:r>
              <a:rPr lang="en-US" sz="2400" i="0" dirty="0">
                <a:latin typeface="+mn-lt"/>
                <a:ea typeface="+mn-ea"/>
              </a:rPr>
              <a:t>with a diamond-shaped symbol</a:t>
            </a:r>
          </a:p>
        </p:txBody>
      </p:sp>
      <p:pic>
        <p:nvPicPr>
          <p:cNvPr id="207878" name="Picture 5" descr="UML diagram of 2 squares, the left hand being the Quiz class, the right being Question class, and a line between with a diamond on the Quiz end."/>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1473199" y="3578336"/>
            <a:ext cx="5808663"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196036"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StempelGaramond-Roman" charset="0"/>
              </a:rPr>
              <a:t>	</a:t>
            </a:r>
            <a:r>
              <a:rPr lang="en-US" altLang="en-US" sz="2400" i="0" dirty="0">
                <a:latin typeface="Arial" panose="020B0604020202020204" pitchFamily="34" charset="0"/>
              </a:rPr>
              <a:t>The problem states that the </a:t>
            </a:r>
            <a:r>
              <a:rPr lang="en-US" altLang="en-US" sz="2400" b="1" i="0" dirty="0"/>
              <a:t>Quiz</a:t>
            </a:r>
            <a:r>
              <a:rPr lang="en-US" altLang="en-US" sz="2400" i="0" dirty="0">
                <a:latin typeface="StempelGaramond-Roman" charset="0"/>
              </a:rPr>
              <a:t> </a:t>
            </a:r>
            <a:r>
              <a:rPr lang="en-US" altLang="en-US" sz="2400" i="0" dirty="0">
                <a:latin typeface="Arial" panose="020B0604020202020204" pitchFamily="34" charset="0"/>
              </a:rPr>
              <a:t>object manages lots of </a:t>
            </a:r>
            <a:r>
              <a:rPr lang="en-US" altLang="en-US" sz="2400" b="1" i="0" dirty="0"/>
              <a:t>Question</a:t>
            </a:r>
            <a:r>
              <a:rPr lang="en-US" altLang="en-US" sz="2400" i="0" dirty="0">
                <a:latin typeface="StempelGaramond-Roman" charset="0"/>
              </a:rPr>
              <a:t> </a:t>
            </a:r>
            <a:r>
              <a:rPr lang="en-US" altLang="en-US" sz="2400" i="0" dirty="0">
                <a:latin typeface="Arial" panose="020B0604020202020204" pitchFamily="34" charset="0"/>
              </a:rPr>
              <a:t>objects.</a:t>
            </a:r>
          </a:p>
          <a:p>
            <a:pPr eaLnBrk="1" hangingPunct="1">
              <a:spcBef>
                <a:spcPct val="20000"/>
              </a:spcBef>
            </a:pPr>
            <a:r>
              <a:rPr lang="en-US" altLang="en-US" sz="2400" i="0" dirty="0">
                <a:latin typeface="StempelGaramond-Roman" charset="0"/>
              </a:rPr>
              <a:t>	</a:t>
            </a:r>
            <a:r>
              <a:rPr lang="en-US" altLang="en-US" sz="2400" i="0" dirty="0">
                <a:latin typeface="Arial" panose="020B0604020202020204" pitchFamily="34" charset="0"/>
              </a:rPr>
              <a:t>The code follows directly, using a vector to mange</a:t>
            </a:r>
            <a:br>
              <a:rPr lang="en-US" altLang="en-US" sz="2400" i="0" dirty="0">
                <a:latin typeface="Arial" panose="020B0604020202020204" pitchFamily="34" charset="0"/>
              </a:rPr>
            </a:br>
            <a:r>
              <a:rPr lang="en-US" altLang="en-US" sz="2400" i="0" dirty="0">
                <a:latin typeface="Arial" panose="020B0604020202020204" pitchFamily="34" charset="0"/>
              </a:rPr>
              <a:t>the </a:t>
            </a:r>
            <a:r>
              <a:rPr lang="en-US" altLang="en-US" sz="2400" b="1" i="0" dirty="0"/>
              <a:t>Question</a:t>
            </a:r>
            <a:r>
              <a:rPr lang="en-US" altLang="en-US" sz="2400" i="0" dirty="0">
                <a:latin typeface="Arial" panose="020B0604020202020204" pitchFamily="34" charset="0"/>
              </a:rPr>
              <a:t>s</a:t>
            </a:r>
            <a:r>
              <a:rPr lang="en-US" altLang="en-US" sz="2400" i="0" dirty="0">
                <a:latin typeface="StempelGaramond-Roman" charset="0"/>
              </a:rPr>
              <a:t>:</a:t>
            </a:r>
          </a:p>
          <a:p>
            <a:pPr eaLnBrk="1" hangingPunct="1">
              <a:spcBef>
                <a:spcPct val="20000"/>
              </a:spcBef>
            </a:pPr>
            <a:endParaRPr lang="fr-FR" altLang="en-US" sz="2400" b="1" i="0" dirty="0"/>
          </a:p>
          <a:p>
            <a:pPr eaLnBrk="1" hangingPunct="1">
              <a:spcBef>
                <a:spcPct val="20000"/>
              </a:spcBef>
            </a:pPr>
            <a:endParaRPr lang="fr-FR" altLang="en-US" sz="2400" b="1" i="0" dirty="0"/>
          </a:p>
          <a:p>
            <a:pPr eaLnBrk="1" hangingPunct="1">
              <a:spcBef>
                <a:spcPct val="20000"/>
              </a:spcBef>
            </a:pPr>
            <a:endParaRPr lang="fr-FR" altLang="en-US" sz="1800" b="1" i="0" dirty="0"/>
          </a:p>
          <a:p>
            <a:pPr eaLnBrk="1" hangingPunct="1">
              <a:spcBef>
                <a:spcPct val="20000"/>
              </a:spcBef>
            </a:pPr>
            <a:r>
              <a:rPr lang="fr-FR" altLang="en-US" sz="2400" b="1" i="0" dirty="0"/>
              <a:t>class Quiz</a:t>
            </a:r>
          </a:p>
          <a:p>
            <a:pPr eaLnBrk="1" hangingPunct="1">
              <a:spcBef>
                <a:spcPct val="20000"/>
              </a:spcBef>
            </a:pPr>
            <a:r>
              <a:rPr lang="fr-FR" altLang="en-US" sz="2400" b="1" i="0" dirty="0"/>
              <a:t>{</a:t>
            </a:r>
          </a:p>
          <a:p>
            <a:pPr eaLnBrk="1" hangingPunct="1"/>
            <a:r>
              <a:rPr lang="fr-FR" altLang="en-US" sz="2400" b="1" i="0" dirty="0"/>
              <a:t>...</a:t>
            </a:r>
          </a:p>
          <a:p>
            <a:pPr eaLnBrk="1" hangingPunct="1"/>
            <a:r>
              <a:rPr lang="fr-FR" altLang="en-US" sz="2400" b="1" i="0" dirty="0" err="1"/>
              <a:t>private</a:t>
            </a:r>
            <a:r>
              <a:rPr lang="fr-FR" altLang="en-US" sz="2400" b="1" i="0" dirty="0"/>
              <a:t>:</a:t>
            </a:r>
          </a:p>
          <a:p>
            <a:pPr eaLnBrk="1" hangingPunct="1"/>
            <a:r>
              <a:rPr lang="fr-FR" altLang="en-US" sz="2400" b="1" i="0" dirty="0" err="1"/>
              <a:t>vector</a:t>
            </a:r>
            <a:r>
              <a:rPr lang="fr-FR" altLang="en-US" sz="2400" b="1" i="0" dirty="0"/>
              <a:t>&lt;Question&gt; questions;  </a:t>
            </a:r>
          </a:p>
          <a:p>
            <a:pPr eaLnBrk="1" hangingPunct="1">
              <a:spcBef>
                <a:spcPct val="20000"/>
              </a:spcBef>
            </a:pPr>
            <a:r>
              <a:rPr lang="fr-FR" altLang="en-US" sz="2400" b="1" i="0" dirty="0"/>
              <a:t>};</a:t>
            </a:r>
            <a:endParaRPr lang="en-US" altLang="en-US" sz="2400" b="1" i="0" dirty="0"/>
          </a:p>
        </p:txBody>
      </p:sp>
      <p:sp>
        <p:nvSpPr>
          <p:cNvPr id="208900" name="Rectangle 3"/>
          <p:cNvSpPr>
            <a:spLocks noGrp="1" noChangeArrowheads="1"/>
          </p:cNvSpPr>
          <p:nvPr>
            <p:ph type="title"/>
          </p:nvPr>
        </p:nvSpPr>
        <p:spPr>
          <a:xfrm>
            <a:off x="0" y="152400"/>
            <a:ext cx="9144000" cy="533400"/>
          </a:xfrm>
        </p:spPr>
        <p:txBody>
          <a:bodyPr/>
          <a:lstStyle/>
          <a:p>
            <a:pPr eaLnBrk="1" hangingPunct="1"/>
            <a:r>
              <a:rPr lang="en-US" altLang="en-US" dirty="0"/>
              <a:t>UML Example: Quiz of Questions</a:t>
            </a:r>
          </a:p>
        </p:txBody>
      </p:sp>
      <p:pic>
        <p:nvPicPr>
          <p:cNvPr id="208901" name="Picture 5" descr="ch09_UML-aggr"/>
          <p:cNvPicPr>
            <a:picLocks noChangeAspect="1" noChangeArrowheads="1"/>
          </p:cNvPicPr>
          <p:nvPr/>
        </p:nvPicPr>
        <p:blipFill>
          <a:blip r:embed="rId2">
            <a:lum bright="-18000" contrast="28000"/>
            <a:extLst>
              <a:ext uri="{28A0092B-C50C-407E-A947-70E740481C1C}">
                <a14:useLocalDpi xmlns:a14="http://schemas.microsoft.com/office/drawing/2010/main" val="0"/>
              </a:ext>
            </a:extLst>
          </a:blip>
          <a:srcRect/>
          <a:stretch>
            <a:fillRect/>
          </a:stretch>
        </p:blipFill>
        <p:spPr bwMode="auto">
          <a:xfrm>
            <a:off x="2995613" y="2536825"/>
            <a:ext cx="5808662"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44035" name="Rectangle 2"/>
          <p:cNvSpPr>
            <a:spLocks noChangeArrowheads="1"/>
          </p:cNvSpPr>
          <p:nvPr/>
        </p:nvSpPr>
        <p:spPr bwMode="auto">
          <a:xfrm>
            <a:off x="311150" y="1112838"/>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lvl="0" algn="ctr" eaLnBrk="1" hangingPunct="1">
              <a:spcBef>
                <a:spcPct val="20000"/>
              </a:spcBef>
            </a:pPr>
            <a:r>
              <a:rPr lang="en-US" altLang="en-US" sz="2400" i="0" kern="0" dirty="0">
                <a:solidFill>
                  <a:srgbClr val="000000"/>
                </a:solidFill>
                <a:latin typeface="Arial"/>
              </a:rPr>
              <a:t>When you use </a:t>
            </a:r>
            <a:r>
              <a:rPr lang="en-US" altLang="en-US" sz="2400" b="1" i="0" kern="0" dirty="0">
                <a:solidFill>
                  <a:srgbClr val="000000"/>
                </a:solidFill>
              </a:rPr>
              <a:t>string</a:t>
            </a:r>
            <a:r>
              <a:rPr lang="en-US" altLang="en-US" sz="2400" i="0" kern="0" dirty="0">
                <a:solidFill>
                  <a:srgbClr val="000000"/>
                </a:solidFill>
                <a:latin typeface="Arial"/>
              </a:rPr>
              <a:t> or </a:t>
            </a:r>
            <a:r>
              <a:rPr lang="en-US" altLang="en-US" sz="2400" b="1" i="0" kern="0" dirty="0">
                <a:solidFill>
                  <a:srgbClr val="000000"/>
                </a:solidFill>
              </a:rPr>
              <a:t>stream</a:t>
            </a:r>
            <a:r>
              <a:rPr lang="en-US" altLang="en-US" sz="2400" i="0" kern="0" dirty="0">
                <a:solidFill>
                  <a:srgbClr val="000000"/>
                </a:solidFill>
                <a:latin typeface="Arial"/>
              </a:rPr>
              <a:t> objects, you did not know their data members.</a:t>
            </a:r>
          </a:p>
          <a:p>
            <a:pPr lvl="0" algn="ctr" eaLnBrk="1" hangingPunct="1">
              <a:spcBef>
                <a:spcPct val="20000"/>
              </a:spcBef>
            </a:pPr>
            <a:endParaRPr lang="en-US" altLang="en-US" sz="2400" i="0" kern="0" dirty="0">
              <a:solidFill>
                <a:srgbClr val="000000"/>
              </a:solidFill>
              <a:latin typeface="Arial"/>
            </a:endParaRPr>
          </a:p>
          <a:p>
            <a:pPr lvl="0" algn="ctr" eaLnBrk="1" hangingPunct="1">
              <a:spcBef>
                <a:spcPct val="20000"/>
              </a:spcBef>
            </a:pPr>
            <a:r>
              <a:rPr lang="en-US" altLang="en-US" sz="2400" i="0" kern="0" dirty="0">
                <a:solidFill>
                  <a:srgbClr val="000000"/>
                </a:solidFill>
                <a:latin typeface="Arial"/>
              </a:rPr>
              <a:t>Encapsulation means that they are hidden from you.</a:t>
            </a:r>
          </a:p>
          <a:p>
            <a:pPr algn="ctr" eaLnBrk="1" hangingPunct="1">
              <a:spcBef>
                <a:spcPct val="20000"/>
              </a:spcBef>
            </a:pPr>
            <a:r>
              <a:rPr lang="en-US" altLang="en-US" sz="2400" i="0" dirty="0">
                <a:latin typeface="Arial" panose="020B0604020202020204" pitchFamily="34" charset="0"/>
              </a:rPr>
              <a:t>But you were allowed to call member functions</a:t>
            </a:r>
          </a:p>
          <a:p>
            <a:pPr algn="ctr" eaLnBrk="1" hangingPunct="1">
              <a:spcBef>
                <a:spcPct val="20000"/>
              </a:spcBef>
            </a:pPr>
            <a:r>
              <a:rPr lang="en-US" altLang="en-US" sz="2400" i="0" dirty="0">
                <a:latin typeface="Arial" panose="020B0604020202020204" pitchFamily="34" charset="0"/>
              </a:rPr>
              <a:t>    such as </a:t>
            </a:r>
            <a:r>
              <a:rPr lang="en-US" altLang="en-US" sz="2400" b="1" i="0" dirty="0" err="1"/>
              <a:t>substr</a:t>
            </a:r>
            <a:r>
              <a:rPr lang="en-US" altLang="en-US" sz="2400" i="0" dirty="0">
                <a:latin typeface="Arial" panose="020B0604020202020204" pitchFamily="34" charset="0"/>
              </a:rPr>
              <a:t>, and you could use operators</a:t>
            </a:r>
            <a:br>
              <a:rPr lang="en-US" altLang="en-US" sz="2400" i="0" dirty="0">
                <a:latin typeface="Arial" panose="020B0604020202020204" pitchFamily="34" charset="0"/>
              </a:rPr>
            </a:br>
            <a:r>
              <a:rPr lang="en-US" altLang="en-US" sz="2400" i="0" dirty="0">
                <a:latin typeface="Arial" panose="020B0604020202020204" pitchFamily="34" charset="0"/>
              </a:rPr>
              <a:t>such as </a:t>
            </a:r>
            <a:r>
              <a:rPr lang="en-US" altLang="en-US" sz="2400" b="1" i="0" dirty="0"/>
              <a:t>[]</a:t>
            </a:r>
            <a:r>
              <a:rPr lang="en-US" altLang="en-US" sz="2400" i="0" dirty="0">
                <a:latin typeface="Arial" panose="020B0604020202020204" pitchFamily="34" charset="0"/>
              </a:rPr>
              <a:t> or </a:t>
            </a:r>
            <a:r>
              <a:rPr lang="en-US" altLang="en-US" sz="2400" b="1" i="0" dirty="0"/>
              <a:t>&gt;&gt;</a:t>
            </a:r>
            <a:br>
              <a:rPr lang="en-US" altLang="en-US" sz="2400" i="0" dirty="0">
                <a:latin typeface="Arial" panose="020B0604020202020204" pitchFamily="34" charset="0"/>
              </a:rPr>
            </a:br>
            <a:r>
              <a:rPr lang="en-US" altLang="en-US" sz="2400" i="0" dirty="0">
                <a:latin typeface="Arial" panose="020B0604020202020204" pitchFamily="34" charset="0"/>
              </a:rPr>
              <a:t>(which are actually functions).</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You were given an</a:t>
            </a:r>
          </a:p>
          <a:p>
            <a:pPr algn="ctr" eaLnBrk="1" hangingPunct="1">
              <a:spcBef>
                <a:spcPct val="20000"/>
              </a:spcBef>
            </a:pPr>
            <a:r>
              <a:rPr lang="en-US" altLang="en-US" sz="2400" dirty="0">
                <a:latin typeface="Arial" panose="020B0604020202020204" pitchFamily="34" charset="0"/>
              </a:rPr>
              <a:t>interface</a:t>
            </a:r>
          </a:p>
          <a:p>
            <a:pPr algn="ctr" eaLnBrk="1" hangingPunct="1">
              <a:spcBef>
                <a:spcPct val="20000"/>
              </a:spcBef>
            </a:pPr>
            <a:r>
              <a:rPr lang="en-US" altLang="en-US" sz="2400" i="0" dirty="0">
                <a:latin typeface="Arial" panose="020B0604020202020204" pitchFamily="34" charset="0"/>
              </a:rPr>
              <a:t>to the object.</a:t>
            </a:r>
          </a:p>
        </p:txBody>
      </p:sp>
      <p:sp>
        <p:nvSpPr>
          <p:cNvPr id="44036" name="Rectangle 3"/>
          <p:cNvSpPr>
            <a:spLocks noGrp="1" noChangeArrowheads="1"/>
          </p:cNvSpPr>
          <p:nvPr>
            <p:ph type="title"/>
          </p:nvPr>
        </p:nvSpPr>
        <p:spPr>
          <a:xfrm>
            <a:off x="0" y="152400"/>
            <a:ext cx="9144000" cy="533400"/>
          </a:xfrm>
        </p:spPr>
        <p:txBody>
          <a:bodyPr/>
          <a:lstStyle/>
          <a:p>
            <a:pPr eaLnBrk="1" hangingPunct="1"/>
            <a:r>
              <a:rPr lang="en-US" altLang="en-US"/>
              <a:t>Encapsulation and the Interface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0992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09924" name="Rectangle 3"/>
          <p:cNvSpPr>
            <a:spLocks noGrp="1" noChangeArrowheads="1"/>
          </p:cNvSpPr>
          <p:nvPr>
            <p:ph type="title"/>
          </p:nvPr>
        </p:nvSpPr>
        <p:spPr>
          <a:xfrm>
            <a:off x="0" y="152400"/>
            <a:ext cx="9144000" cy="533400"/>
          </a:xfrm>
        </p:spPr>
        <p:txBody>
          <a:bodyPr/>
          <a:lstStyle/>
          <a:p>
            <a:pPr eaLnBrk="1" hangingPunct="1"/>
            <a:r>
              <a:rPr lang="en-US" altLang="en-US" dirty="0"/>
              <a:t>Discovering Classes: Review</a:t>
            </a:r>
          </a:p>
        </p:txBody>
      </p:sp>
      <p:sp>
        <p:nvSpPr>
          <p:cNvPr id="1197060"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dirty="0">
              <a:latin typeface="StempelGaramond-Roman" charset="0"/>
            </a:endParaRPr>
          </a:p>
          <a:p>
            <a:pPr eaLnBrk="1" hangingPunct="1">
              <a:spcBef>
                <a:spcPct val="20000"/>
              </a:spcBef>
            </a:pPr>
            <a:r>
              <a:rPr lang="en-US" altLang="en-US" sz="2400" i="0" dirty="0">
                <a:latin typeface="StempelGaramond-Roman" charset="0"/>
              </a:rPr>
              <a:t> 	</a:t>
            </a:r>
            <a:r>
              <a:rPr lang="en-US" altLang="en-US" sz="2400" i="0" dirty="0">
                <a:latin typeface="Arial" panose="020B0604020202020204" pitchFamily="34" charset="0"/>
              </a:rPr>
              <a:t>In summary, when you analyze a problem description,</a:t>
            </a:r>
            <a:br>
              <a:rPr lang="en-US" altLang="en-US" sz="2400" i="0" dirty="0">
                <a:latin typeface="Arial" panose="020B0604020202020204" pitchFamily="34" charset="0"/>
              </a:rPr>
            </a:br>
            <a:r>
              <a:rPr lang="en-US" altLang="en-US" sz="2400" i="0" dirty="0">
                <a:latin typeface="Arial" panose="020B0604020202020204" pitchFamily="34" charset="0"/>
              </a:rPr>
              <a:t>you will want to carry out these tasks:</a:t>
            </a:r>
          </a:p>
          <a:p>
            <a:pPr eaLnBrk="1" hangingPunct="1">
              <a:spcBef>
                <a:spcPct val="20000"/>
              </a:spcBef>
            </a:pPr>
            <a:endParaRPr lang="en-US" altLang="en-US" sz="24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 	Find the concepts that you need to implement as classes.</a:t>
            </a:r>
            <a:br>
              <a:rPr lang="en-US" altLang="en-US" sz="2400" i="0" dirty="0">
                <a:latin typeface="Arial" panose="020B0604020202020204" pitchFamily="34" charset="0"/>
              </a:rPr>
            </a:br>
            <a:r>
              <a:rPr lang="en-US" altLang="en-US" sz="2400" i="0" dirty="0">
                <a:latin typeface="Arial" panose="020B0604020202020204" pitchFamily="34" charset="0"/>
              </a:rPr>
              <a:t>Often, these will be nouns in the problem description.</a:t>
            </a:r>
          </a:p>
          <a:p>
            <a:pPr eaLnBrk="1" hangingPunct="1">
              <a:spcBef>
                <a:spcPct val="20000"/>
              </a:spcBef>
            </a:pPr>
            <a:endParaRPr lang="en-US" altLang="en-US" sz="10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 	Find the responsibilities of the classes to encode as functions.</a:t>
            </a:r>
            <a:br>
              <a:rPr lang="en-US" altLang="en-US" sz="2400" i="0" dirty="0">
                <a:latin typeface="Arial" panose="020B0604020202020204" pitchFamily="34" charset="0"/>
              </a:rPr>
            </a:br>
            <a:r>
              <a:rPr lang="en-US" altLang="en-US" sz="2400" i="0" dirty="0">
                <a:latin typeface="Arial" panose="020B0604020202020204" pitchFamily="34" charset="0"/>
              </a:rPr>
              <a:t>Often, these will be verbs in the problem description.</a:t>
            </a:r>
          </a:p>
          <a:p>
            <a:pPr eaLnBrk="1" hangingPunct="1">
              <a:spcBef>
                <a:spcPct val="20000"/>
              </a:spcBef>
            </a:pPr>
            <a:endParaRPr lang="en-US" altLang="en-US" sz="10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 	Find relationships between the classes that you have discovered.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It: Discovering Classes </a:t>
            </a:r>
          </a:p>
        </p:txBody>
      </p:sp>
      <p:sp>
        <p:nvSpPr>
          <p:cNvPr id="3" name="Content Placeholder 2"/>
          <p:cNvSpPr>
            <a:spLocks noGrp="1"/>
          </p:cNvSpPr>
          <p:nvPr>
            <p:ph idx="1"/>
          </p:nvPr>
        </p:nvSpPr>
        <p:spPr/>
        <p:txBody>
          <a:bodyPr/>
          <a:lstStyle/>
          <a:p>
            <a:pPr marL="0" indent="0">
              <a:buNone/>
            </a:pPr>
            <a:r>
              <a:rPr lang="en-US" dirty="0"/>
              <a:t>1. Suppose you are to design a software system to maintain the circulation system of a library.  It has a list of library patrons and information on all items that can be borrowed by patrons, such as books, CDs, and DVDs.  What are some classes you might create?</a:t>
            </a:r>
          </a:p>
          <a:p>
            <a:pPr marL="0" indent="0">
              <a:buNone/>
            </a:pPr>
            <a:endParaRPr lang="en-US" dirty="0"/>
          </a:p>
          <a:p>
            <a:endParaRPr lang="en-US" dirty="0"/>
          </a:p>
          <a:p>
            <a:pPr marL="0" indent="0">
              <a:buNone/>
            </a:pPr>
            <a:r>
              <a:rPr lang="en-US" dirty="0"/>
              <a:t>2. Suppose you are to design a software to maintain a collection of recipes. Each recipe will contain a list of ingredients as well as step-by-step instructions.  Users should be able to find recipes that contain certain ingredients. What are some classes you might create?</a:t>
            </a:r>
          </a:p>
          <a:p>
            <a:pPr marL="0" indent="0">
              <a:buNone/>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5981812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0952"/>
            <a:ext cx="8439150" cy="533400"/>
          </a:xfrm>
        </p:spPr>
        <p:txBody>
          <a:bodyPr/>
          <a:lstStyle/>
          <a:p>
            <a:r>
              <a:rPr lang="en-US" sz="2800" dirty="0"/>
              <a:t>Programming Tip 9.3</a:t>
            </a:r>
            <a:br>
              <a:rPr lang="en-US" sz="2800" dirty="0"/>
            </a:br>
            <a:r>
              <a:rPr lang="en-US" sz="2800" dirty="0"/>
              <a:t>Make Parallel Vectors into Vectors of Objects</a:t>
            </a:r>
          </a:p>
        </p:txBody>
      </p:sp>
      <p:sp>
        <p:nvSpPr>
          <p:cNvPr id="3" name="Content Placeholder 2"/>
          <p:cNvSpPr>
            <a:spLocks noGrp="1"/>
          </p:cNvSpPr>
          <p:nvPr>
            <p:ph idx="1"/>
          </p:nvPr>
        </p:nvSpPr>
        <p:spPr>
          <a:xfrm>
            <a:off x="266700" y="1204651"/>
            <a:ext cx="8610600" cy="4819650"/>
          </a:xfrm>
        </p:spPr>
        <p:txBody>
          <a:bodyPr/>
          <a:lstStyle/>
          <a:p>
            <a:r>
              <a:rPr lang="en-US" dirty="0"/>
              <a:t>You might use vectors of the same length, each of which stores a part of what conceptually should be an object.</a:t>
            </a:r>
          </a:p>
          <a:p>
            <a:pPr lvl="1"/>
            <a:r>
              <a:rPr lang="en-US" dirty="0"/>
              <a:t>Instead, reorganize your program and use a single vector whose elements are objects.</a:t>
            </a:r>
          </a:p>
          <a:p>
            <a:endParaRPr lang="en-US" dirty="0"/>
          </a:p>
          <a:p>
            <a:r>
              <a:rPr lang="en-US" dirty="0"/>
              <a:t>For example, suppose an invoice contains a series of item descriptions and prices. You could keep two vectors:</a:t>
            </a:r>
          </a:p>
          <a:p>
            <a:pPr lvl="1"/>
            <a:r>
              <a:rPr lang="en-US" dirty="0">
                <a:latin typeface="Courier New" panose="02070309020205020404" pitchFamily="49" charset="0"/>
                <a:cs typeface="Courier New" panose="02070309020205020404" pitchFamily="49" charset="0"/>
              </a:rPr>
              <a:t>vector&lt;string&gt; descriptions;</a:t>
            </a:r>
          </a:p>
          <a:p>
            <a:pPr lvl="1"/>
            <a:r>
              <a:rPr lang="en-US" dirty="0">
                <a:latin typeface="Courier New" panose="02070309020205020404" pitchFamily="49" charset="0"/>
                <a:cs typeface="Courier New" panose="02070309020205020404" pitchFamily="49" charset="0"/>
              </a:rPr>
              <a:t>vector&lt;double&gt; prices;</a:t>
            </a:r>
          </a:p>
          <a:p>
            <a:pPr lvl="1"/>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Parallel vectors become a headache to ensure that the vectors always have the same length and that each slice is filled with values that actually belong together</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3289633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439150" cy="533400"/>
          </a:xfrm>
        </p:spPr>
        <p:txBody>
          <a:bodyPr/>
          <a:lstStyle/>
          <a:p>
            <a:r>
              <a:rPr lang="en-US" sz="2800" dirty="0"/>
              <a:t>Make Parallel Vectors into Vectors of Objects</a:t>
            </a:r>
          </a:p>
        </p:txBody>
      </p:sp>
      <p:sp>
        <p:nvSpPr>
          <p:cNvPr id="3" name="Content Placeholder 2"/>
          <p:cNvSpPr>
            <a:spLocks noGrp="1"/>
          </p:cNvSpPr>
          <p:nvPr>
            <p:ph idx="1"/>
          </p:nvPr>
        </p:nvSpPr>
        <p:spPr>
          <a:xfrm>
            <a:off x="266700" y="804601"/>
            <a:ext cx="8610600" cy="4819650"/>
          </a:xfrm>
        </p:spPr>
        <p:txBody>
          <a:bodyPr/>
          <a:lstStyle/>
          <a:p>
            <a:r>
              <a:rPr lang="en-US" dirty="0"/>
              <a:t>Instead of:</a:t>
            </a:r>
          </a:p>
          <a:p>
            <a:pPr lvl="1"/>
            <a:r>
              <a:rPr lang="en-US" dirty="0">
                <a:latin typeface="Courier New" panose="02070309020205020404" pitchFamily="49" charset="0"/>
                <a:cs typeface="Courier New" panose="02070309020205020404" pitchFamily="49" charset="0"/>
              </a:rPr>
              <a:t>vector&lt;string&gt; descriptions;</a:t>
            </a:r>
          </a:p>
          <a:p>
            <a:pPr lvl="1"/>
            <a:r>
              <a:rPr lang="en-US" dirty="0">
                <a:latin typeface="Courier New" panose="02070309020205020404" pitchFamily="49" charset="0"/>
                <a:cs typeface="Courier New" panose="02070309020205020404" pitchFamily="49" charset="0"/>
              </a:rPr>
              <a:t>vector&lt;double&gt; prices;</a:t>
            </a:r>
          </a:p>
          <a:p>
            <a:pPr lvl="1"/>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Make an Item class:</a:t>
            </a:r>
          </a:p>
          <a:p>
            <a:pPr marL="400050" lvl="1" indent="0">
              <a:buNone/>
            </a:pPr>
            <a:r>
              <a:rPr lang="en-US" sz="1800" b="1" dirty="0">
                <a:latin typeface="Courier New" panose="02070309020205020404" pitchFamily="49" charset="0"/>
                <a:cs typeface="Courier New" panose="02070309020205020404" pitchFamily="49" charset="0"/>
              </a:rPr>
              <a:t>class Item</a:t>
            </a:r>
          </a:p>
          <a:p>
            <a:pPr marL="400050" lvl="1" indent="0">
              <a:buNone/>
            </a:pPr>
            <a:r>
              <a:rPr lang="en-US" sz="1800" b="1" dirty="0">
                <a:latin typeface="Courier New" panose="02070309020205020404" pitchFamily="49" charset="0"/>
                <a:cs typeface="Courier New" panose="02070309020205020404" pitchFamily="49" charset="0"/>
              </a:rPr>
              <a:t>{</a:t>
            </a:r>
          </a:p>
          <a:p>
            <a:pPr marL="400050" lvl="1" indent="0">
              <a:buNone/>
            </a:pPr>
            <a:r>
              <a:rPr lang="en-US" sz="1800" b="1" dirty="0">
                <a:latin typeface="Courier New" panose="02070309020205020404" pitchFamily="49" charset="0"/>
                <a:cs typeface="Courier New" panose="02070309020205020404" pitchFamily="49" charset="0"/>
              </a:rPr>
              <a:t>public:</a:t>
            </a:r>
          </a:p>
          <a:p>
            <a:pPr marL="400050" lvl="1" indent="0">
              <a:buNone/>
            </a:pPr>
            <a:r>
              <a:rPr lang="en-US" sz="1800" b="1" dirty="0">
                <a:latin typeface="Courier New" panose="02070309020205020404" pitchFamily="49" charset="0"/>
                <a:cs typeface="Courier New" panose="02070309020205020404" pitchFamily="49" charset="0"/>
              </a:rPr>
              <a:t>   ...</a:t>
            </a:r>
          </a:p>
          <a:p>
            <a:pPr marL="400050" lvl="1" indent="0">
              <a:buNone/>
            </a:pPr>
            <a:r>
              <a:rPr lang="en-US" sz="1800" b="1" dirty="0">
                <a:latin typeface="Courier New" panose="02070309020205020404" pitchFamily="49" charset="0"/>
                <a:cs typeface="Courier New" panose="02070309020205020404" pitchFamily="49" charset="0"/>
              </a:rPr>
              <a:t>private:</a:t>
            </a:r>
          </a:p>
          <a:p>
            <a:pPr marL="400050" lvl="1" indent="0">
              <a:buNone/>
            </a:pPr>
            <a:r>
              <a:rPr lang="en-US" sz="1800" b="1" dirty="0">
                <a:latin typeface="Courier New" panose="02070309020205020404" pitchFamily="49" charset="0"/>
                <a:cs typeface="Courier New" panose="02070309020205020404" pitchFamily="49" charset="0"/>
              </a:rPr>
              <a:t>   string description;</a:t>
            </a:r>
          </a:p>
          <a:p>
            <a:pPr marL="400050" lvl="1" indent="0">
              <a:buNone/>
            </a:pPr>
            <a:r>
              <a:rPr lang="en-US" sz="1800" b="1" dirty="0">
                <a:latin typeface="Courier New" panose="02070309020205020404" pitchFamily="49" charset="0"/>
                <a:cs typeface="Courier New" panose="02070309020205020404" pitchFamily="49" charset="0"/>
              </a:rPr>
              <a:t>   double price;</a:t>
            </a:r>
          </a:p>
          <a:p>
            <a:pPr marL="400050" lvl="1" indent="0">
              <a:buNone/>
            </a:pPr>
            <a:r>
              <a:rPr lang="en-US" sz="1800" b="1"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Replace the parallel vectors with a single vector:</a:t>
            </a:r>
          </a:p>
          <a:p>
            <a:pPr marL="457200" lvl="1" indent="0">
              <a:buNone/>
            </a:pPr>
            <a:r>
              <a:rPr lang="en-US" dirty="0">
                <a:latin typeface="Courier New" panose="02070309020205020404" pitchFamily="49" charset="0"/>
                <a:cs typeface="Courier New" panose="02070309020205020404" pitchFamily="49" charset="0"/>
              </a:rPr>
              <a:t>vector&lt;Item&gt; items;</a:t>
            </a:r>
          </a:p>
        </p:txBody>
      </p:sp>
      <p:sp>
        <p:nvSpPr>
          <p:cNvPr id="4" name="Footer Placeholder 3"/>
          <p:cNvSpPr>
            <a:spLocks noGrp="1"/>
          </p:cNvSpPr>
          <p:nvPr>
            <p:ph type="ftr" sz="quarter" idx="10"/>
          </p:nvPr>
        </p:nvSpPr>
        <p:spPr/>
        <p:txBody>
          <a:bodyPr/>
          <a:lstStyle/>
          <a:p>
            <a:r>
              <a:rPr lang="en-US" altLang="en-US" dirty="0"/>
              <a:t>Big C++ by Cay </a:t>
            </a:r>
            <a:r>
              <a:rPr lang="en-US" altLang="en-US" dirty="0" err="1"/>
              <a:t>Horstmann</a:t>
            </a:r>
            <a:endParaRPr lang="en-US" altLang="en-US" dirty="0"/>
          </a:p>
          <a:p>
            <a:r>
              <a:rPr lang="en-US" altLang="en-US" dirty="0"/>
              <a:t>Copyright © 2018 by John Wiley &amp; Sons. All rights reserved</a:t>
            </a:r>
          </a:p>
        </p:txBody>
      </p:sp>
      <p:pic>
        <p:nvPicPr>
          <p:cNvPr id="7" name="Picture 6" descr="Diagram showing 2 vectors of data replaced by a single vector of objects."/>
          <p:cNvPicPr>
            <a:picLocks noChangeAspect="1"/>
          </p:cNvPicPr>
          <p:nvPr/>
        </p:nvPicPr>
        <p:blipFill>
          <a:blip r:embed="rId2"/>
          <a:stretch>
            <a:fillRect/>
          </a:stretch>
        </p:blipFill>
        <p:spPr>
          <a:xfrm>
            <a:off x="4991100" y="1666613"/>
            <a:ext cx="3886200" cy="3095625"/>
          </a:xfrm>
          <a:prstGeom prst="rect">
            <a:avLst/>
          </a:prstGeom>
        </p:spPr>
      </p:pic>
    </p:spTree>
    <p:extLst>
      <p:ext uri="{BB962C8B-B14F-4D97-AF65-F5344CB8AC3E}">
        <p14:creationId xmlns:p14="http://schemas.microsoft.com/office/powerpoint/2010/main" val="9526931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9</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u="sng" dirty="0">
                <a:solidFill>
                  <a:srgbClr val="FF0000"/>
                </a:solidFill>
              </a:rPr>
              <a:t>Separate compilation</a:t>
            </a:r>
          </a:p>
          <a:p>
            <a:pPr marL="457200" indent="-457200">
              <a:buFont typeface="+mj-lt"/>
              <a:buAutoNum type="arabicPeriod"/>
            </a:pPr>
            <a:r>
              <a:rPr lang="en-US" dirty="0"/>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3163874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1094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10948" name="Rectangle 3"/>
          <p:cNvSpPr>
            <a:spLocks noGrp="1" noChangeArrowheads="1"/>
          </p:cNvSpPr>
          <p:nvPr>
            <p:ph type="title"/>
          </p:nvPr>
        </p:nvSpPr>
        <p:spPr>
          <a:xfrm>
            <a:off x="0" y="152400"/>
            <a:ext cx="9144000" cy="533400"/>
          </a:xfrm>
        </p:spPr>
        <p:txBody>
          <a:bodyPr/>
          <a:lstStyle/>
          <a:p>
            <a:pPr eaLnBrk="1" hangingPunct="1"/>
            <a:r>
              <a:rPr lang="en-US" altLang="en-US"/>
              <a:t>Separate Compilation</a:t>
            </a:r>
          </a:p>
        </p:txBody>
      </p:sp>
      <p:sp>
        <p:nvSpPr>
          <p:cNvPr id="1199108" name="Rectangle 4"/>
          <p:cNvSpPr>
            <a:spLocks noChangeArrowheads="1"/>
          </p:cNvSpPr>
          <p:nvPr/>
        </p:nvSpPr>
        <p:spPr bwMode="auto">
          <a:xfrm>
            <a:off x="532399" y="754856"/>
            <a:ext cx="8079202" cy="5500688"/>
          </a:xfrm>
          <a:prstGeom prst="rect">
            <a:avLst/>
          </a:prstGeom>
          <a:noFill/>
          <a:ln w="9525">
            <a:noFill/>
            <a:miter lim="800000"/>
            <a:headEnd/>
            <a:tailEnd/>
          </a:ln>
          <a:effectLst/>
        </p:spPr>
        <p:txBody>
          <a:bodyPr/>
          <a:lstStyle/>
          <a:p>
            <a:pPr marL="342900" indent="-342900">
              <a:spcBef>
                <a:spcPct val="20000"/>
              </a:spcBef>
              <a:defRPr/>
            </a:pPr>
            <a:r>
              <a:rPr lang="en-US" sz="2400" i="0" dirty="0">
                <a:latin typeface="StempelGaramond-Roman" charset="0"/>
                <a:ea typeface="+mn-ea"/>
              </a:rPr>
              <a:t> 	</a:t>
            </a:r>
            <a:r>
              <a:rPr lang="en-US" sz="2400" i="0" dirty="0">
                <a:latin typeface="+mn-lt"/>
                <a:ea typeface="+mn-ea"/>
              </a:rPr>
              <a:t>For small programs, all your code fits in a single file.</a:t>
            </a:r>
          </a:p>
          <a:p>
            <a:pPr marL="342900" indent="-342900">
              <a:spcBef>
                <a:spcPct val="20000"/>
              </a:spcBef>
              <a:defRPr/>
            </a:pPr>
            <a:r>
              <a:rPr lang="en-US" sz="2400" i="0" dirty="0">
                <a:latin typeface="+mn-lt"/>
                <a:ea typeface="+mn-ea"/>
              </a:rPr>
              <a:t>	</a:t>
            </a:r>
          </a:p>
          <a:p>
            <a:pPr marL="342900" indent="-342900">
              <a:spcBef>
                <a:spcPct val="20000"/>
              </a:spcBef>
              <a:defRPr/>
            </a:pPr>
            <a:r>
              <a:rPr lang="en-US" sz="2400" i="0" dirty="0">
                <a:latin typeface="+mn-lt"/>
                <a:ea typeface="+mn-ea"/>
              </a:rPr>
              <a:t>   When your programs get larger or you work in a team, you will want to split your code into separate source files, because:</a:t>
            </a:r>
          </a:p>
          <a:p>
            <a:pPr marL="342900" indent="-342900">
              <a:spcBef>
                <a:spcPct val="20000"/>
              </a:spcBef>
              <a:defRPr/>
            </a:pPr>
            <a:endParaRPr lang="en-US" sz="2400" i="0" dirty="0">
              <a:latin typeface="+mn-lt"/>
              <a:ea typeface="+mn-ea"/>
            </a:endParaRPr>
          </a:p>
          <a:p>
            <a:pPr eaLnBrk="1" hangingPunct="1">
              <a:spcBef>
                <a:spcPct val="20000"/>
              </a:spcBef>
            </a:pPr>
            <a:r>
              <a:rPr lang="en-US" altLang="en-US" sz="2400" i="0" dirty="0">
                <a:latin typeface="Arial" panose="020B0604020202020204" pitchFamily="34" charset="0"/>
              </a:rPr>
              <a:t> 1. You don't want to wait for the compiler to keep translating code that  doesn’t change.  If your code is distributed over several source files, then only those files that you changed need to be recompiled.</a:t>
            </a:r>
          </a:p>
          <a:p>
            <a:pPr eaLnBrk="1" hangingPunct="1">
              <a:spcBef>
                <a:spcPct val="20000"/>
              </a:spcBef>
            </a:pPr>
            <a:endParaRPr lang="en-US" altLang="en-US" sz="2400" i="0" dirty="0">
              <a:latin typeface="Arial" panose="020B0604020202020204" pitchFamily="34" charset="0"/>
            </a:endParaRPr>
          </a:p>
          <a:p>
            <a:pPr eaLnBrk="1" hangingPunct="1">
              <a:spcBef>
                <a:spcPct val="20000"/>
              </a:spcBef>
            </a:pPr>
            <a:r>
              <a:rPr lang="en-US" altLang="en-US" sz="2400" i="0" dirty="0">
                <a:latin typeface="Arial" panose="020B0604020202020204" pitchFamily="34" charset="0"/>
              </a:rPr>
              <a:t>2. On a team project, code is broken up so that each programmer can work on his/her files without conflict.</a:t>
            </a:r>
          </a:p>
          <a:p>
            <a:pPr marL="342900" indent="-342900">
              <a:spcBef>
                <a:spcPct val="20000"/>
              </a:spcBef>
              <a:defRPr/>
            </a:pPr>
            <a:r>
              <a:rPr lang="en-US" sz="2400" i="0" dirty="0">
                <a:latin typeface="+mn-lt"/>
                <a:ea typeface="+mn-ea"/>
              </a:rPr>
              <a:t>.</a:t>
            </a:r>
          </a:p>
          <a:p>
            <a:pPr marL="342900" indent="-342900">
              <a:spcBef>
                <a:spcPct val="20000"/>
              </a:spcBef>
              <a:defRPr/>
            </a:pPr>
            <a:r>
              <a:rPr lang="en-US" sz="2400" i="0" dirty="0">
                <a:latin typeface="+mn-lt"/>
                <a:ea typeface="+mn-ea"/>
              </a:rPr>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1401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14020" name="Rectangle 3"/>
          <p:cNvSpPr>
            <a:spLocks noGrp="1" noChangeArrowheads="1"/>
          </p:cNvSpPr>
          <p:nvPr>
            <p:ph type="title"/>
          </p:nvPr>
        </p:nvSpPr>
        <p:spPr>
          <a:xfrm>
            <a:off x="0" y="152400"/>
            <a:ext cx="9144000" cy="533400"/>
          </a:xfrm>
        </p:spPr>
        <p:txBody>
          <a:bodyPr/>
          <a:lstStyle/>
          <a:p>
            <a:pPr eaLnBrk="1" hangingPunct="1"/>
            <a:r>
              <a:rPr lang="en-US" altLang="en-US" dirty="0"/>
              <a:t>Separate Compilation: Header Files</a:t>
            </a:r>
          </a:p>
        </p:txBody>
      </p:sp>
      <p:sp>
        <p:nvSpPr>
          <p:cNvPr id="1200132"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dirty="0">
              <a:latin typeface="StempelGaramond-Roman" charset="0"/>
            </a:endParaRPr>
          </a:p>
          <a:p>
            <a:pPr algn="ctr" eaLnBrk="1" hangingPunct="1">
              <a:spcBef>
                <a:spcPct val="20000"/>
              </a:spcBef>
            </a:pPr>
            <a:r>
              <a:rPr lang="en-US" altLang="en-US" sz="2400" i="0" dirty="0">
                <a:latin typeface="StempelGaramond-Roman" charset="0"/>
              </a:rPr>
              <a:t> 	</a:t>
            </a:r>
            <a:r>
              <a:rPr lang="en-US" altLang="en-US" sz="2400" i="0" dirty="0">
                <a:latin typeface="Arial" panose="020B0604020202020204" pitchFamily="34" charset="0"/>
              </a:rPr>
              <a:t>If your program is composed of multiple files, </a:t>
            </a:r>
            <a:br>
              <a:rPr lang="en-US" altLang="en-US" sz="2400" i="0" dirty="0">
                <a:latin typeface="Arial" panose="020B0604020202020204" pitchFamily="34" charset="0"/>
              </a:rPr>
            </a:br>
            <a:r>
              <a:rPr lang="en-US" altLang="en-US" sz="2400" i="0" dirty="0">
                <a:latin typeface="Arial" panose="020B0604020202020204" pitchFamily="34" charset="0"/>
              </a:rPr>
              <a:t>some of these files will define data types or</a:t>
            </a:r>
            <a:br>
              <a:rPr lang="en-US" altLang="en-US" sz="2400" i="0" dirty="0">
                <a:latin typeface="Arial" panose="020B0604020202020204" pitchFamily="34" charset="0"/>
              </a:rPr>
            </a:br>
            <a:r>
              <a:rPr lang="en-US" altLang="en-US" sz="2400" i="0" dirty="0">
                <a:latin typeface="Arial" panose="020B0604020202020204" pitchFamily="34" charset="0"/>
              </a:rPr>
              <a:t>functions that are needed in other files.</a:t>
            </a:r>
          </a:p>
          <a:p>
            <a:pPr algn="ctr" eaLnBrk="1" hangingPunct="1">
              <a:spcBef>
                <a:spcPct val="20000"/>
              </a:spcBef>
            </a:pPr>
            <a:r>
              <a:rPr lang="en-US" altLang="en-US" sz="2400" i="0" dirty="0">
                <a:latin typeface="Arial" panose="020B0604020202020204" pitchFamily="34" charset="0"/>
              </a:rPr>
              <a:t>	</a:t>
            </a:r>
          </a:p>
          <a:p>
            <a:pPr algn="ctr" eaLnBrk="1" hangingPunct="1">
              <a:spcBef>
                <a:spcPct val="20000"/>
              </a:spcBef>
            </a:pPr>
            <a:r>
              <a:rPr lang="en-US" altLang="en-US" sz="2400" i="0" dirty="0">
                <a:latin typeface="Arial" panose="020B0604020202020204" pitchFamily="34" charset="0"/>
              </a:rPr>
              <a:t>	There must be a path of communication between the files.</a:t>
            </a:r>
          </a:p>
          <a:p>
            <a:pPr algn="ctr" eaLnBrk="1" hangingPunct="1">
              <a:spcBef>
                <a:spcPct val="20000"/>
              </a:spcBef>
            </a:pPr>
            <a:endParaRPr lang="en-US" altLang="en-US" sz="2400" i="0" dirty="0">
              <a:latin typeface="Arial" panose="020B0604020202020204" pitchFamily="34" charset="0"/>
            </a:endParaRPr>
          </a:p>
          <a:p>
            <a:pPr algn="ctr" eaLnBrk="1" hangingPunct="1">
              <a:spcBef>
                <a:spcPct val="20000"/>
              </a:spcBef>
            </a:pPr>
            <a:r>
              <a:rPr lang="en-US" altLang="en-US" sz="2400" i="0" dirty="0">
                <a:latin typeface="Arial" panose="020B0604020202020204" pitchFamily="34" charset="0"/>
              </a:rPr>
              <a:t>	In C++, that communication happens through</a:t>
            </a:r>
            <a:br>
              <a:rPr lang="en-US" altLang="en-US" sz="2400" i="0" dirty="0">
                <a:latin typeface="Arial" panose="020B0604020202020204" pitchFamily="34" charset="0"/>
              </a:rPr>
            </a:br>
            <a:r>
              <a:rPr lang="en-US" altLang="en-US" sz="2400" i="0" dirty="0">
                <a:latin typeface="Arial" panose="020B0604020202020204" pitchFamily="34" charset="0"/>
              </a:rPr>
              <a:t>the inclusion of header files.</a:t>
            </a:r>
          </a:p>
          <a:p>
            <a:pPr algn="ctr" eaLnBrk="1" hangingPunct="1">
              <a:spcBef>
                <a:spcPct val="20000"/>
              </a:spcBef>
            </a:pPr>
            <a:endParaRPr lang="en-US" altLang="en-US" sz="2400" i="0" dirty="0">
              <a:latin typeface="StempelGaramond-Roman" charset="0"/>
            </a:endParaRPr>
          </a:p>
          <a:p>
            <a:pPr algn="ctr" eaLnBrk="1" hangingPunct="1">
              <a:spcBef>
                <a:spcPct val="20000"/>
              </a:spcBef>
            </a:pPr>
            <a:r>
              <a:rPr lang="en-US" altLang="en-US" sz="2400" i="0" dirty="0">
                <a:latin typeface="Arial" panose="020B0604020202020204" pitchFamily="34" charset="0"/>
              </a:rPr>
              <a:t>Yes</a:t>
            </a:r>
            <a:r>
              <a:rPr lang="en-US" altLang="en-US" sz="2400" i="0" dirty="0">
                <a:latin typeface="StempelGaramond-Roman" charset="0"/>
              </a:rPr>
              <a:t>, </a:t>
            </a:r>
            <a:r>
              <a:rPr lang="en-US" altLang="en-US" sz="2400" b="1" i="0" dirty="0"/>
              <a:t>#include</a:t>
            </a:r>
            <a:r>
              <a:rPr lang="en-US" altLang="en-US" sz="2400" i="0" dirty="0">
                <a:latin typeface="StempelGaramond-Roman" charset="0"/>
              </a:rPr>
              <a:t>.</a:t>
            </a:r>
          </a:p>
          <a:p>
            <a:pPr algn="ctr" eaLnBrk="1" hangingPunct="1">
              <a:spcBef>
                <a:spcPct val="20000"/>
              </a:spcBef>
            </a:pPr>
            <a:endParaRPr lang="en-US" altLang="en-US" sz="2400" b="1" i="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15043"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15044" name="Rectangle 3"/>
          <p:cNvSpPr>
            <a:spLocks noGrp="1" noChangeArrowheads="1"/>
          </p:cNvSpPr>
          <p:nvPr>
            <p:ph type="title"/>
          </p:nvPr>
        </p:nvSpPr>
        <p:spPr>
          <a:xfrm>
            <a:off x="0" y="152400"/>
            <a:ext cx="9144000" cy="533400"/>
          </a:xfrm>
        </p:spPr>
        <p:txBody>
          <a:bodyPr/>
          <a:lstStyle/>
          <a:p>
            <a:pPr eaLnBrk="1" hangingPunct="1"/>
            <a:r>
              <a:rPr lang="en-US" altLang="en-US" dirty="0"/>
              <a:t>Separate Compilation: What to include</a:t>
            </a:r>
          </a:p>
        </p:txBody>
      </p:sp>
      <p:sp>
        <p:nvSpPr>
          <p:cNvPr id="1204228"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p>
            <a:pPr marL="342900" indent="-342900">
              <a:spcBef>
                <a:spcPct val="20000"/>
              </a:spcBef>
              <a:defRPr/>
            </a:pPr>
            <a:endParaRPr lang="en-US" sz="2400" i="0" dirty="0">
              <a:latin typeface="StempelGaramond-Roman" charset="0"/>
              <a:ea typeface="+mn-ea"/>
            </a:endParaRPr>
          </a:p>
          <a:p>
            <a:pPr marL="342900" indent="-342900" algn="ctr">
              <a:spcBef>
                <a:spcPct val="20000"/>
              </a:spcBef>
              <a:defRPr/>
            </a:pPr>
            <a:r>
              <a:rPr lang="en-US" sz="2400" i="0" dirty="0">
                <a:latin typeface="StempelGaramond-Roman" charset="0"/>
                <a:ea typeface="+mn-ea"/>
              </a:rPr>
              <a:t> 	</a:t>
            </a:r>
            <a:r>
              <a:rPr lang="en-US" sz="2400" i="0" dirty="0">
                <a:latin typeface="+mn-lt"/>
                <a:ea typeface="+mn-ea"/>
              </a:rPr>
              <a:t>The code will be in two kinds of files:</a:t>
            </a:r>
          </a:p>
          <a:p>
            <a:pPr marL="342900" indent="-342900" algn="ctr">
              <a:spcBef>
                <a:spcPct val="20000"/>
              </a:spcBef>
              <a:defRPr/>
            </a:pPr>
            <a:endParaRPr lang="en-US" sz="2400" i="0" dirty="0">
              <a:latin typeface="+mn-lt"/>
              <a:ea typeface="+mn-ea"/>
            </a:endParaRPr>
          </a:p>
          <a:p>
            <a:pPr marL="342900" indent="-342900" algn="ctr">
              <a:spcBef>
                <a:spcPct val="20000"/>
              </a:spcBef>
              <a:defRPr/>
            </a:pPr>
            <a:r>
              <a:rPr lang="en-US" sz="2400" i="0" dirty="0">
                <a:latin typeface="+mn-lt"/>
                <a:ea typeface="+mn-ea"/>
              </a:rPr>
              <a:t>header files (</a:t>
            </a:r>
            <a:r>
              <a:rPr lang="en-US" sz="2400" i="0" dirty="0" err="1">
                <a:latin typeface="+mn-lt"/>
                <a:ea typeface="+mn-ea"/>
              </a:rPr>
              <a:t>filename.h</a:t>
            </a:r>
            <a:r>
              <a:rPr lang="en-US" sz="2400" i="0" dirty="0">
                <a:latin typeface="+mn-lt"/>
                <a:ea typeface="+mn-ea"/>
              </a:rPr>
              <a:t>)</a:t>
            </a:r>
          </a:p>
          <a:p>
            <a:pPr marL="342900" indent="-342900" algn="ctr">
              <a:spcBef>
                <a:spcPct val="20000"/>
              </a:spcBef>
              <a:defRPr/>
            </a:pPr>
            <a:r>
              <a:rPr lang="en-US" sz="2400" i="0" dirty="0">
                <a:latin typeface="+mn-lt"/>
                <a:ea typeface="+mn-ea"/>
              </a:rPr>
              <a:t>(which will be </a:t>
            </a:r>
            <a:r>
              <a:rPr lang="en-US" sz="2400" b="1" i="0" dirty="0">
                <a:latin typeface="Courier New" charset="0"/>
                <a:ea typeface="+mn-ea"/>
              </a:rPr>
              <a:t>#include</a:t>
            </a:r>
            <a:r>
              <a:rPr lang="en-US" sz="2400" i="0" dirty="0">
                <a:latin typeface="+mn-lt"/>
                <a:ea typeface="+mn-ea"/>
              </a:rPr>
              <a:t>-</a:t>
            </a:r>
            <a:r>
              <a:rPr lang="en-US" sz="2400" i="0" dirty="0" err="1">
                <a:latin typeface="+mn-lt"/>
                <a:ea typeface="+mn-ea"/>
              </a:rPr>
              <a:t>ed</a:t>
            </a:r>
            <a:r>
              <a:rPr lang="en-US" sz="2400" i="0" dirty="0">
                <a:latin typeface="+mn-lt"/>
                <a:ea typeface="+mn-ea"/>
              </a:rPr>
              <a:t>)</a:t>
            </a:r>
          </a:p>
          <a:p>
            <a:pPr marL="342900" indent="-342900" algn="ctr">
              <a:spcBef>
                <a:spcPct val="20000"/>
              </a:spcBef>
              <a:defRPr/>
            </a:pPr>
            <a:endParaRPr lang="en-US" sz="2400" i="0" dirty="0">
              <a:latin typeface="+mn-lt"/>
              <a:ea typeface="+mn-ea"/>
            </a:endParaRPr>
          </a:p>
          <a:p>
            <a:pPr marL="342900" indent="-342900" algn="ctr">
              <a:spcBef>
                <a:spcPct val="20000"/>
              </a:spcBef>
              <a:defRPr/>
            </a:pPr>
            <a:r>
              <a:rPr lang="en-US" sz="2400" i="0" dirty="0">
                <a:latin typeface="+mn-lt"/>
                <a:ea typeface="+mn-ea"/>
              </a:rPr>
              <a:t>source files (filename.cpp)</a:t>
            </a:r>
          </a:p>
          <a:p>
            <a:pPr marL="342900" indent="-342900" algn="ctr">
              <a:spcBef>
                <a:spcPct val="20000"/>
              </a:spcBef>
              <a:defRPr/>
            </a:pPr>
            <a:r>
              <a:rPr lang="en-US" sz="2400" i="0" dirty="0">
                <a:latin typeface="+mn-lt"/>
                <a:ea typeface="+mn-ea"/>
              </a:rPr>
              <a:t>(which we usually do not </a:t>
            </a:r>
            <a:r>
              <a:rPr lang="en-US" sz="2400" b="1" i="0" dirty="0">
                <a:latin typeface="Courier New" charset="0"/>
                <a:ea typeface="+mn-ea"/>
              </a:rPr>
              <a:t>#include</a:t>
            </a:r>
            <a:r>
              <a:rPr lang="en-US" sz="2400" i="0" dirty="0">
                <a:latin typeface="+mn-lt"/>
                <a:ea typeface="+mn-ea"/>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16067"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16068" name="Rectangle 3"/>
          <p:cNvSpPr>
            <a:spLocks noGrp="1" noChangeArrowheads="1"/>
          </p:cNvSpPr>
          <p:nvPr>
            <p:ph type="title"/>
          </p:nvPr>
        </p:nvSpPr>
        <p:spPr>
          <a:xfrm>
            <a:off x="0" y="152400"/>
            <a:ext cx="9144000" cy="533400"/>
          </a:xfrm>
        </p:spPr>
        <p:txBody>
          <a:bodyPr/>
          <a:lstStyle/>
          <a:p>
            <a:pPr eaLnBrk="1" hangingPunct="1"/>
            <a:r>
              <a:rPr lang="en-US" altLang="en-US" dirty="0"/>
              <a:t>Separate Compilation: Files</a:t>
            </a:r>
          </a:p>
        </p:txBody>
      </p:sp>
      <p:sp>
        <p:nvSpPr>
          <p:cNvPr id="1205252" name="Rectangle 4"/>
          <p:cNvSpPr>
            <a:spLocks noChangeArrowheads="1"/>
          </p:cNvSpPr>
          <p:nvPr/>
        </p:nvSpPr>
        <p:spPr bwMode="auto">
          <a:xfrm>
            <a:off x="545306" y="579437"/>
            <a:ext cx="6529388" cy="5500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742950" indent="-285750"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dirty="0">
              <a:latin typeface="StempelGaramond-Roman" charset="0"/>
            </a:endParaRPr>
          </a:p>
          <a:p>
            <a:pPr eaLnBrk="1" hangingPunct="1">
              <a:spcBef>
                <a:spcPct val="20000"/>
              </a:spcBef>
            </a:pPr>
            <a:r>
              <a:rPr lang="en-US" altLang="en-US" sz="2400" i="0" dirty="0">
                <a:latin typeface="Arial" panose="020B0604020202020204" pitchFamily="34" charset="0"/>
              </a:rPr>
              <a:t>A header file contains</a:t>
            </a:r>
          </a:p>
          <a:p>
            <a:pPr eaLnBrk="1" hangingPunct="1">
              <a:spcBef>
                <a:spcPct val="20000"/>
              </a:spcBef>
            </a:pPr>
            <a:endParaRPr lang="en-US" altLang="en-US" sz="1400" i="0" dirty="0">
              <a:latin typeface="Arial" panose="020B0604020202020204" pitchFamily="34" charset="0"/>
            </a:endParaRPr>
          </a:p>
          <a:p>
            <a:pPr eaLnBrk="1" hangingPunct="1">
              <a:spcBef>
                <a:spcPct val="20000"/>
              </a:spcBef>
              <a:buFontTx/>
              <a:buChar char="•"/>
            </a:pPr>
            <a:r>
              <a:rPr lang="en-US" altLang="en-US" sz="2400" i="0" dirty="0">
                <a:latin typeface="Arial" panose="020B0604020202020204" pitchFamily="34" charset="0"/>
              </a:rPr>
              <a:t>the interface: </a:t>
            </a:r>
          </a:p>
          <a:p>
            <a:pPr lvl="1" eaLnBrk="1" hangingPunct="1">
              <a:spcBef>
                <a:spcPct val="20000"/>
              </a:spcBef>
              <a:buFontTx/>
              <a:buChar char="–"/>
            </a:pPr>
            <a:r>
              <a:rPr lang="en-US" altLang="en-US" sz="2400" i="0" dirty="0">
                <a:latin typeface="Arial" panose="020B0604020202020204" pitchFamily="34" charset="0"/>
              </a:rPr>
              <a:t>Definitions of classes.</a:t>
            </a:r>
          </a:p>
          <a:p>
            <a:pPr lvl="1" eaLnBrk="1" hangingPunct="1">
              <a:spcBef>
                <a:spcPct val="20000"/>
              </a:spcBef>
              <a:buFontTx/>
              <a:buChar char="–"/>
            </a:pPr>
            <a:r>
              <a:rPr lang="en-US" altLang="en-US" sz="2400" i="0" dirty="0">
                <a:latin typeface="Arial" panose="020B0604020202020204" pitchFamily="34" charset="0"/>
              </a:rPr>
              <a:t>Definitions of constants.</a:t>
            </a:r>
          </a:p>
          <a:p>
            <a:pPr lvl="1" eaLnBrk="1" hangingPunct="1">
              <a:spcBef>
                <a:spcPct val="20000"/>
              </a:spcBef>
              <a:buFontTx/>
              <a:buChar char="–"/>
            </a:pPr>
            <a:r>
              <a:rPr lang="en-US" altLang="en-US" sz="2400" i="0" dirty="0">
                <a:latin typeface="Arial" panose="020B0604020202020204" pitchFamily="34" charset="0"/>
              </a:rPr>
              <a:t>Declarations of nonmember functions.</a:t>
            </a:r>
          </a:p>
          <a:p>
            <a:pPr lvl="1" eaLnBrk="1" hangingPunct="1">
              <a:spcBef>
                <a:spcPct val="20000"/>
              </a:spcBef>
              <a:buFontTx/>
              <a:buChar char="–"/>
            </a:pPr>
            <a:endParaRPr lang="en-US" altLang="en-US" sz="2400" i="0" dirty="0">
              <a:latin typeface="Arial" panose="020B0604020202020204" pitchFamily="34" charset="0"/>
            </a:endParaRPr>
          </a:p>
          <a:p>
            <a:pPr lvl="0" eaLnBrk="1" hangingPunct="1">
              <a:spcBef>
                <a:spcPct val="20000"/>
              </a:spcBef>
              <a:defRPr/>
            </a:pPr>
            <a:r>
              <a:rPr lang="en-US" sz="2400" i="0" dirty="0">
                <a:solidFill>
                  <a:srgbClr val="000000"/>
                </a:solidFill>
                <a:latin typeface="Arial"/>
              </a:rPr>
              <a:t>A source file contains</a:t>
            </a:r>
          </a:p>
          <a:p>
            <a:pPr lvl="0" eaLnBrk="1" hangingPunct="1">
              <a:spcBef>
                <a:spcPct val="20000"/>
              </a:spcBef>
              <a:defRPr/>
            </a:pPr>
            <a:endParaRPr lang="en-US" sz="1400" i="0" dirty="0">
              <a:solidFill>
                <a:srgbClr val="000000"/>
              </a:solidFill>
              <a:latin typeface="Arial"/>
            </a:endParaRPr>
          </a:p>
          <a:p>
            <a:pPr lvl="0" eaLnBrk="1" hangingPunct="1">
              <a:spcBef>
                <a:spcPct val="20000"/>
              </a:spcBef>
              <a:buFontTx/>
              <a:buChar char="•"/>
              <a:defRPr/>
            </a:pPr>
            <a:r>
              <a:rPr lang="en-US" sz="2400" i="0" dirty="0">
                <a:solidFill>
                  <a:srgbClr val="000000"/>
                </a:solidFill>
                <a:latin typeface="Arial"/>
              </a:rPr>
              <a:t>the implementation:</a:t>
            </a:r>
          </a:p>
          <a:p>
            <a:pPr lvl="1" eaLnBrk="1" hangingPunct="1">
              <a:spcBef>
                <a:spcPct val="20000"/>
              </a:spcBef>
              <a:buFontTx/>
              <a:buChar char="–"/>
              <a:defRPr/>
            </a:pPr>
            <a:r>
              <a:rPr lang="en-US" sz="2400" i="0" dirty="0">
                <a:solidFill>
                  <a:srgbClr val="000000"/>
                </a:solidFill>
                <a:latin typeface="Arial"/>
                <a:ea typeface="ＭＳ Ｐゴシック" charset="-128"/>
              </a:rPr>
              <a:t>Definitions of member functions.</a:t>
            </a:r>
          </a:p>
          <a:p>
            <a:pPr lvl="1" eaLnBrk="1" hangingPunct="1">
              <a:spcBef>
                <a:spcPct val="20000"/>
              </a:spcBef>
              <a:buFontTx/>
              <a:buChar char="–"/>
              <a:defRPr/>
            </a:pPr>
            <a:r>
              <a:rPr lang="en-US" sz="2400" i="0" dirty="0">
                <a:solidFill>
                  <a:srgbClr val="000000"/>
                </a:solidFill>
                <a:latin typeface="Arial"/>
                <a:ea typeface="ＭＳ Ｐゴシック" charset="-128"/>
              </a:rPr>
              <a:t>Definitions of nonmember functions.</a:t>
            </a:r>
          </a:p>
          <a:p>
            <a:pPr lvl="1" eaLnBrk="1" hangingPunct="1">
              <a:spcBef>
                <a:spcPct val="20000"/>
              </a:spcBef>
              <a:buFontTx/>
              <a:buChar char="–"/>
              <a:defRPr/>
            </a:pPr>
            <a:r>
              <a:rPr lang="en-US" sz="2400" i="0" dirty="0">
                <a:solidFill>
                  <a:srgbClr val="000000"/>
                </a:solidFill>
                <a:latin typeface="Arial"/>
                <a:ea typeface="ＭＳ Ｐゴシック" charset="-128"/>
              </a:rPr>
              <a:t>May or may not contain </a:t>
            </a:r>
            <a:r>
              <a:rPr lang="en-US" sz="2400" i="0" dirty="0">
                <a:solidFill>
                  <a:srgbClr val="000000"/>
                </a:solidFill>
                <a:ea typeface="ＭＳ Ｐゴシック" charset="-128"/>
                <a:cs typeface="Courier New" panose="02070309020205020404" pitchFamily="49" charset="0"/>
              </a:rPr>
              <a:t>main()</a:t>
            </a:r>
          </a:p>
          <a:p>
            <a:pPr lvl="1" eaLnBrk="1" hangingPunct="1">
              <a:spcBef>
                <a:spcPct val="20000"/>
              </a:spcBef>
              <a:buFontTx/>
              <a:buChar char="–"/>
            </a:pPr>
            <a:endParaRPr lang="en-US" altLang="en-US" sz="2400" i="0" dirty="0">
              <a:latin typeface="Arial" panose="020B0604020202020204" pitchFamily="34" charset="0"/>
            </a:endParaRPr>
          </a:p>
          <a:p>
            <a:pPr eaLnBrk="1" hangingPunct="1">
              <a:spcBef>
                <a:spcPct val="20000"/>
              </a:spcBef>
            </a:pPr>
            <a:endParaRPr lang="en-US" altLang="en-US" sz="2800" i="0" dirty="0">
              <a:latin typeface="Arial" panose="020B060402020202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1913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19140" name="Rectangle 3"/>
          <p:cNvSpPr>
            <a:spLocks noGrp="1" noChangeArrowheads="1"/>
          </p:cNvSpPr>
          <p:nvPr>
            <p:ph type="title"/>
          </p:nvPr>
        </p:nvSpPr>
        <p:spPr>
          <a:xfrm>
            <a:off x="0" y="152400"/>
            <a:ext cx="9144000" cy="533400"/>
          </a:xfrm>
        </p:spPr>
        <p:txBody>
          <a:bodyPr/>
          <a:lstStyle/>
          <a:p>
            <a:pPr eaLnBrk="1" hangingPunct="1"/>
            <a:r>
              <a:rPr lang="en-US" altLang="en-US" dirty="0"/>
              <a:t>Separate Compilation: Example</a:t>
            </a:r>
          </a:p>
        </p:txBody>
      </p:sp>
      <p:sp>
        <p:nvSpPr>
          <p:cNvPr id="1208324" name="Rectangle 4"/>
          <p:cNvSpPr>
            <a:spLocks noChangeArrowheads="1"/>
          </p:cNvSpPr>
          <p:nvPr/>
        </p:nvSpPr>
        <p:spPr bwMode="auto">
          <a:xfrm>
            <a:off x="168275" y="1104900"/>
            <a:ext cx="8755063" cy="5500688"/>
          </a:xfrm>
          <a:prstGeom prst="rect">
            <a:avLst/>
          </a:prstGeom>
          <a:noFill/>
          <a:ln w="9525">
            <a:noFill/>
            <a:miter lim="800000"/>
            <a:headEnd/>
            <a:tailEnd/>
          </a:ln>
          <a:effec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dirty="0">
              <a:latin typeface="StempelGaramond-Roman" charset="0"/>
            </a:endParaRPr>
          </a:p>
          <a:p>
            <a:pPr algn="ctr" eaLnBrk="1" hangingPunct="1">
              <a:spcBef>
                <a:spcPct val="20000"/>
              </a:spcBef>
            </a:pPr>
            <a:r>
              <a:rPr lang="en-US" altLang="en-US" sz="2400" i="0" dirty="0">
                <a:latin typeface="StempelGaramond-Roman" charset="0"/>
              </a:rPr>
              <a:t> 	</a:t>
            </a:r>
            <a:r>
              <a:rPr lang="en-US" altLang="en-US" sz="2400" b="1" i="0" dirty="0" err="1"/>
              <a:t>cashregister.h</a:t>
            </a:r>
            <a:endParaRPr lang="en-US" altLang="en-US" sz="2400" b="1" i="0" dirty="0"/>
          </a:p>
          <a:p>
            <a:pPr algn="ctr" eaLnBrk="1" hangingPunct="1">
              <a:spcBef>
                <a:spcPct val="20000"/>
              </a:spcBef>
            </a:pPr>
            <a:r>
              <a:rPr lang="en-US" altLang="en-US" sz="2400" i="0" dirty="0">
                <a:latin typeface="Arial" panose="020B0604020202020204" pitchFamily="34" charset="0"/>
              </a:rPr>
              <a:t>the interface – the class definition</a:t>
            </a:r>
          </a:p>
          <a:p>
            <a:pPr algn="ctr" eaLnBrk="1" hangingPunct="1">
              <a:spcBef>
                <a:spcPct val="20000"/>
              </a:spcBef>
            </a:pPr>
            <a:endParaRPr lang="en-US" altLang="en-US" sz="2400" i="0" dirty="0">
              <a:latin typeface="StempelGaramond-Roman" charset="0"/>
            </a:endParaRPr>
          </a:p>
          <a:p>
            <a:pPr algn="ctr" eaLnBrk="1" hangingPunct="1">
              <a:spcBef>
                <a:spcPct val="20000"/>
              </a:spcBef>
            </a:pPr>
            <a:r>
              <a:rPr lang="en-US" altLang="en-US" sz="2400" b="1" i="0" dirty="0"/>
              <a:t>cashregister.cpp</a:t>
            </a:r>
          </a:p>
          <a:p>
            <a:pPr algn="ctr" eaLnBrk="1" hangingPunct="1">
              <a:spcBef>
                <a:spcPct val="20000"/>
              </a:spcBef>
            </a:pPr>
            <a:r>
              <a:rPr lang="en-US" altLang="en-US" sz="2400" i="0" dirty="0">
                <a:latin typeface="Arial" panose="020B0604020202020204" pitchFamily="34" charset="0"/>
              </a:rPr>
              <a:t>the implementation – all the member function definitions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1040386" name="Rectangle 2"/>
          <p:cNvSpPr>
            <a:spLocks noGrp="1" noChangeArrowheads="1"/>
          </p:cNvSpPr>
          <p:nvPr>
            <p:ph type="body" idx="1"/>
          </p:nvPr>
        </p:nvSpPr>
        <p:spPr>
          <a:xfrm>
            <a:off x="158750" y="960438"/>
            <a:ext cx="5351401" cy="5500687"/>
          </a:xfrm>
        </p:spPr>
        <p:txBody>
          <a:bodyPr/>
          <a:lstStyle/>
          <a:p>
            <a:pPr algn="ctr" eaLnBrk="1" hangingPunct="1">
              <a:buFontTx/>
              <a:buNone/>
            </a:pPr>
            <a:endParaRPr lang="en-US" altLang="en-US" sz="2400" i="1" dirty="0"/>
          </a:p>
          <a:p>
            <a:pPr algn="ctr" eaLnBrk="1" hangingPunct="1">
              <a:buFontTx/>
              <a:buNone/>
            </a:pPr>
            <a:r>
              <a:rPr lang="en-US" altLang="en-US" sz="2400" dirty="0"/>
              <a:t>A </a:t>
            </a:r>
            <a:r>
              <a:rPr lang="en-US" altLang="en-US" sz="2400" dirty="0">
                <a:latin typeface="Courier New" panose="02070309020205020404" pitchFamily="49" charset="0"/>
                <a:cs typeface="Courier New" panose="02070309020205020404" pitchFamily="49" charset="0"/>
              </a:rPr>
              <a:t>class</a:t>
            </a:r>
            <a:r>
              <a:rPr lang="en-US" altLang="en-US" sz="2400" dirty="0"/>
              <a:t> describes a set of objects with the same behavior.</a:t>
            </a:r>
          </a:p>
          <a:p>
            <a:pPr algn="ctr" eaLnBrk="1" hangingPunct="1">
              <a:buFontTx/>
              <a:buNone/>
            </a:pPr>
            <a:r>
              <a:rPr lang="en-US" altLang="en-US" sz="2400" dirty="0"/>
              <a:t>You would create the </a:t>
            </a:r>
            <a:r>
              <a:rPr lang="en-US" altLang="en-US" sz="2800" b="1" dirty="0">
                <a:latin typeface="Courier New" panose="02070309020205020404" pitchFamily="49" charset="0"/>
              </a:rPr>
              <a:t>Car</a:t>
            </a:r>
            <a:r>
              <a:rPr lang="en-US" altLang="en-US" sz="2400" dirty="0"/>
              <a:t> </a:t>
            </a:r>
            <a:r>
              <a:rPr lang="en-US" altLang="en-US" sz="2400" dirty="0">
                <a:latin typeface="Courier New" panose="02070309020205020404" pitchFamily="49" charset="0"/>
                <a:cs typeface="Courier New" panose="02070309020205020404" pitchFamily="49" charset="0"/>
              </a:rPr>
              <a:t>class</a:t>
            </a:r>
            <a:r>
              <a:rPr lang="en-US" altLang="en-US" sz="2400" dirty="0"/>
              <a:t> to represent cars as objects.</a:t>
            </a:r>
          </a:p>
          <a:p>
            <a:pPr algn="ctr" eaLnBrk="1" hangingPunct="1">
              <a:buFontTx/>
              <a:buNone/>
            </a:pPr>
            <a:endParaRPr lang="en-US" altLang="en-US" sz="2400" dirty="0"/>
          </a:p>
          <a:p>
            <a:pPr marL="0" lvl="0" indent="0" algn="ctr" eaLnBrk="1" hangingPunct="1">
              <a:buNone/>
            </a:pPr>
            <a:r>
              <a:rPr lang="en-US" altLang="en-US" kern="1200" dirty="0">
                <a:solidFill>
                  <a:srgbClr val="000000"/>
                </a:solidFill>
                <a:latin typeface="Arial" panose="020B0604020202020204" pitchFamily="34" charset="0"/>
                <a:cs typeface="+mn-cs"/>
              </a:rPr>
              <a:t>To define a class,</a:t>
            </a:r>
          </a:p>
          <a:p>
            <a:pPr marL="0" lvl="0" indent="0" algn="ctr" eaLnBrk="1" hangingPunct="1">
              <a:buNone/>
            </a:pPr>
            <a:r>
              <a:rPr lang="en-US" altLang="en-US" kern="1200" dirty="0">
                <a:solidFill>
                  <a:srgbClr val="000000"/>
                </a:solidFill>
                <a:latin typeface="Arial" panose="020B0604020202020204" pitchFamily="34" charset="0"/>
                <a:cs typeface="+mn-cs"/>
              </a:rPr>
              <a:t>you must specify the </a:t>
            </a:r>
            <a:r>
              <a:rPr lang="en-US" altLang="en-US" i="1" kern="1200" dirty="0">
                <a:solidFill>
                  <a:srgbClr val="000000"/>
                </a:solidFill>
                <a:latin typeface="Arial" panose="020B0604020202020204" pitchFamily="34" charset="0"/>
                <a:cs typeface="+mn-cs"/>
              </a:rPr>
              <a:t>behavior</a:t>
            </a:r>
          </a:p>
          <a:p>
            <a:pPr marL="0" lvl="0" indent="0" algn="ctr" eaLnBrk="1" hangingPunct="1">
              <a:buNone/>
            </a:pPr>
            <a:r>
              <a:rPr lang="en-US" altLang="en-US" kern="1200" dirty="0">
                <a:solidFill>
                  <a:srgbClr val="000000"/>
                </a:solidFill>
                <a:latin typeface="Arial" panose="020B0604020202020204" pitchFamily="34" charset="0"/>
                <a:cs typeface="+mn-cs"/>
              </a:rPr>
              <a:t>by providing implementations for the </a:t>
            </a:r>
            <a:r>
              <a:rPr lang="en-US" altLang="en-US" i="1" kern="1200" dirty="0">
                <a:solidFill>
                  <a:srgbClr val="000000"/>
                </a:solidFill>
                <a:latin typeface="Arial" panose="020B0604020202020204" pitchFamily="34" charset="0"/>
                <a:cs typeface="+mn-cs"/>
              </a:rPr>
              <a:t>member functions</a:t>
            </a:r>
            <a:r>
              <a:rPr lang="en-US" altLang="en-US" kern="1200" dirty="0">
                <a:solidFill>
                  <a:srgbClr val="000000"/>
                </a:solidFill>
                <a:latin typeface="Arial" panose="020B0604020202020204" pitchFamily="34" charset="0"/>
                <a:cs typeface="+mn-cs"/>
              </a:rPr>
              <a:t>,</a:t>
            </a:r>
          </a:p>
          <a:p>
            <a:pPr marL="0" lvl="0" indent="0" algn="ctr" eaLnBrk="1" hangingPunct="1">
              <a:buNone/>
            </a:pPr>
            <a:r>
              <a:rPr lang="en-US" altLang="en-US" kern="1200" dirty="0">
                <a:solidFill>
                  <a:srgbClr val="000000"/>
                </a:solidFill>
                <a:latin typeface="Arial" panose="020B0604020202020204" pitchFamily="34" charset="0"/>
                <a:cs typeface="+mn-cs"/>
              </a:rPr>
              <a:t>and by defining the </a:t>
            </a:r>
            <a:r>
              <a:rPr lang="en-US" altLang="en-US" i="1" kern="1200" dirty="0">
                <a:solidFill>
                  <a:srgbClr val="000000"/>
                </a:solidFill>
                <a:latin typeface="Arial" panose="020B0604020202020204" pitchFamily="34" charset="0"/>
                <a:cs typeface="+mn-cs"/>
              </a:rPr>
              <a:t>data members</a:t>
            </a:r>
            <a:r>
              <a:rPr lang="en-US" altLang="en-US" kern="1200" dirty="0">
                <a:solidFill>
                  <a:srgbClr val="000000"/>
                </a:solidFill>
                <a:latin typeface="Arial" panose="020B0604020202020204" pitchFamily="34" charset="0"/>
                <a:cs typeface="+mn-cs"/>
              </a:rPr>
              <a:t> for the objects</a:t>
            </a:r>
            <a:endParaRPr lang="en-US" altLang="en-US" sz="2400" dirty="0"/>
          </a:p>
        </p:txBody>
      </p:sp>
      <p:sp>
        <p:nvSpPr>
          <p:cNvPr id="50180" name="Rectangle 3"/>
          <p:cNvSpPr>
            <a:spLocks noGrp="1" noChangeArrowheads="1"/>
          </p:cNvSpPr>
          <p:nvPr>
            <p:ph type="title"/>
          </p:nvPr>
        </p:nvSpPr>
        <p:spPr>
          <a:xfrm>
            <a:off x="0" y="152400"/>
            <a:ext cx="9144000" cy="533400"/>
          </a:xfrm>
        </p:spPr>
        <p:txBody>
          <a:bodyPr/>
          <a:lstStyle/>
          <a:p>
            <a:pPr eaLnBrk="1" hangingPunct="1"/>
            <a:r>
              <a:rPr lang="en-US" altLang="en-US"/>
              <a:t>Classes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20163" name="Rectangle 2"/>
          <p:cNvSpPr>
            <a:spLocks noGrp="1" noChangeArrowheads="1"/>
          </p:cNvSpPr>
          <p:nvPr>
            <p:ph type="title"/>
          </p:nvPr>
        </p:nvSpPr>
        <p:spPr>
          <a:xfrm>
            <a:off x="0" y="152400"/>
            <a:ext cx="9036050" cy="533400"/>
          </a:xfrm>
        </p:spPr>
        <p:txBody>
          <a:bodyPr/>
          <a:lstStyle/>
          <a:p>
            <a:pPr eaLnBrk="1" hangingPunct="1">
              <a:spcBef>
                <a:spcPct val="20000"/>
              </a:spcBef>
            </a:pPr>
            <a:r>
              <a:rPr lang="en-US" altLang="en-US" dirty="0"/>
              <a:t>Separate Compilation: </a:t>
            </a:r>
            <a:r>
              <a:rPr lang="en-US" altLang="en-US" dirty="0" err="1"/>
              <a:t>cashregister.h</a:t>
            </a:r>
            <a:endParaRPr lang="en-US" altLang="en-US" dirty="0"/>
          </a:p>
        </p:txBody>
      </p:sp>
      <p:sp>
        <p:nvSpPr>
          <p:cNvPr id="220165" name="Rectangle 5"/>
          <p:cNvSpPr>
            <a:spLocks noChangeArrowheads="1"/>
          </p:cNvSpPr>
          <p:nvPr/>
        </p:nvSpPr>
        <p:spPr bwMode="auto">
          <a:xfrm>
            <a:off x="168275" y="906463"/>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Arial" panose="020B0604020202020204" pitchFamily="34" charset="0"/>
              </a:rPr>
              <a:t>This is the header file, </a:t>
            </a:r>
            <a:r>
              <a:rPr lang="en-US" altLang="en-US" sz="2400" b="1" i="0" dirty="0" err="1"/>
              <a:t>cashregister.h</a:t>
            </a:r>
            <a:endParaRPr lang="en-US" altLang="en-US" sz="2400" b="1" i="0" dirty="0"/>
          </a:p>
          <a:p>
            <a:pPr eaLnBrk="1" hangingPunct="1">
              <a:spcBef>
                <a:spcPct val="20000"/>
              </a:spcBef>
            </a:pPr>
            <a:r>
              <a:rPr lang="en-US" altLang="en-US" sz="2400" i="0" dirty="0">
                <a:latin typeface="Arial" panose="020B0604020202020204" pitchFamily="34" charset="0"/>
              </a:rPr>
              <a:t>Notice the </a:t>
            </a:r>
            <a:r>
              <a:rPr lang="en-US" altLang="en-US" sz="2400" i="0" dirty="0">
                <a:cs typeface="Courier New" panose="02070309020205020404" pitchFamily="49" charset="0"/>
              </a:rPr>
              <a:t>#</a:t>
            </a:r>
            <a:r>
              <a:rPr lang="en-US" altLang="en-US" sz="2400" i="0" dirty="0" err="1">
                <a:cs typeface="Courier New" panose="02070309020205020404" pitchFamily="49" charset="0"/>
              </a:rPr>
              <a:t>ifndef</a:t>
            </a:r>
            <a:r>
              <a:rPr lang="en-US" altLang="en-US" sz="2400" i="0" dirty="0">
                <a:cs typeface="Courier New" panose="02070309020205020404" pitchFamily="49" charset="0"/>
              </a:rPr>
              <a:t> …  #define </a:t>
            </a:r>
            <a:r>
              <a:rPr lang="en-US" altLang="en-US" sz="2400" i="0" dirty="0">
                <a:latin typeface="Arial" panose="020B0604020202020204" pitchFamily="34" charset="0"/>
              </a:rPr>
              <a:t>at the top.</a:t>
            </a:r>
          </a:p>
          <a:p>
            <a:pPr eaLnBrk="1" hangingPunct="1">
              <a:spcBef>
                <a:spcPct val="20000"/>
              </a:spcBef>
            </a:pPr>
            <a:r>
              <a:rPr lang="en-US" altLang="en-US" sz="2400" i="0" dirty="0">
                <a:latin typeface="Arial" panose="020B0604020202020204" pitchFamily="34" charset="0"/>
              </a:rPr>
              <a:t>There is an ending </a:t>
            </a:r>
            <a:r>
              <a:rPr lang="en-US" altLang="en-US" sz="2400" b="1" i="0" dirty="0"/>
              <a:t>#</a:t>
            </a:r>
            <a:r>
              <a:rPr lang="en-US" altLang="en-US" sz="2400" b="1" i="0" dirty="0" err="1"/>
              <a:t>endif</a:t>
            </a:r>
            <a:r>
              <a:rPr lang="en-US" altLang="en-US" sz="2400" i="0" dirty="0">
                <a:latin typeface="Arial" panose="020B0604020202020204" pitchFamily="34" charset="0"/>
              </a:rPr>
              <a:t> at the end of the file.</a:t>
            </a:r>
          </a:p>
          <a:p>
            <a:pPr eaLnBrk="1" hangingPunct="1">
              <a:spcBef>
                <a:spcPct val="20000"/>
              </a:spcBef>
            </a:pPr>
            <a:r>
              <a:rPr lang="en-US" altLang="en-US" sz="2400" i="0" dirty="0">
                <a:latin typeface="Arial" panose="020B0604020202020204" pitchFamily="34" charset="0"/>
              </a:rPr>
              <a:t>This makes sure the header is only included once, to prevent compiler errors such as "redefined".</a:t>
            </a:r>
          </a:p>
          <a:p>
            <a:pPr eaLnBrk="1" hangingPunct="1">
              <a:spcBef>
                <a:spcPct val="20000"/>
              </a:spcBef>
            </a:pPr>
            <a:endParaRPr lang="en-US" altLang="en-US" sz="2400" i="0" dirty="0">
              <a:latin typeface="Arial" panose="020B0604020202020204" pitchFamily="34" charset="0"/>
            </a:endParaRPr>
          </a:p>
          <a:p>
            <a:pPr eaLnBrk="1" hangingPunct="1"/>
            <a:r>
              <a:rPr lang="en-US" altLang="en-US" sz="2400" b="1" i="0" dirty="0"/>
              <a:t>#</a:t>
            </a:r>
            <a:r>
              <a:rPr lang="en-US" altLang="en-US" sz="2400" b="1" i="0" dirty="0" err="1"/>
              <a:t>ifndef</a:t>
            </a:r>
            <a:r>
              <a:rPr lang="en-US" altLang="en-US" sz="2400" b="1" i="0" dirty="0"/>
              <a:t> CASHREGISTER_H</a:t>
            </a:r>
          </a:p>
          <a:p>
            <a:pPr eaLnBrk="1" hangingPunct="1"/>
            <a:r>
              <a:rPr lang="en-US" altLang="en-US" sz="2400" b="1" i="0" dirty="0"/>
              <a:t>#define CASHREGISTER_H</a:t>
            </a:r>
          </a:p>
          <a:p>
            <a:pPr eaLnBrk="1" hangingPunct="1"/>
            <a:endParaRPr lang="en-US" altLang="en-US" sz="2400" b="1" i="0" dirty="0"/>
          </a:p>
          <a:p>
            <a:pPr eaLnBrk="1" hangingPunct="1"/>
            <a:r>
              <a:rPr lang="en-US" altLang="en-US" sz="2400" b="1" i="0" dirty="0"/>
              <a:t>/**</a:t>
            </a:r>
          </a:p>
          <a:p>
            <a:pPr eaLnBrk="1" hangingPunct="1"/>
            <a:r>
              <a:rPr lang="en-US" altLang="en-US" sz="2400" b="1" i="0" dirty="0"/>
              <a:t>   A simulated cash register that tracks</a:t>
            </a:r>
          </a:p>
          <a:p>
            <a:pPr eaLnBrk="1" hangingPunct="1"/>
            <a:r>
              <a:rPr lang="en-US" altLang="en-US" sz="2400" b="1" i="0" dirty="0"/>
              <a:t>   the item count and the total amount due.</a:t>
            </a:r>
          </a:p>
          <a:p>
            <a:pPr eaLnBrk="1" hangingPunct="1"/>
            <a:r>
              <a:rPr lang="en-US" altLang="en-US" sz="2400" b="1" i="0" dirty="0"/>
              <a:t>*/</a:t>
            </a:r>
          </a:p>
          <a:p>
            <a:pPr eaLnBrk="1" hangingPunct="1"/>
            <a:r>
              <a:rPr lang="en-US" altLang="en-US" sz="2400" b="1" i="0" dirty="0"/>
              <a:t>class </a:t>
            </a:r>
            <a:r>
              <a:rPr lang="en-US" altLang="en-US" sz="2400" b="1" i="0" dirty="0" err="1"/>
              <a:t>CashRegister</a:t>
            </a:r>
            <a:r>
              <a:rPr lang="en-US" altLang="en-US" sz="2400" b="1" i="0" dirty="0"/>
              <a:t> …</a:t>
            </a:r>
          </a:p>
          <a:p>
            <a:pPr eaLnBrk="1" hangingPunct="1"/>
            <a:endParaRPr lang="en-US" altLang="en-US" sz="2400" b="1" i="0" dirty="0"/>
          </a:p>
          <a:p>
            <a:pPr eaLnBrk="1" hangingPunct="1"/>
            <a:endParaRPr lang="en-US" altLang="en-US" sz="2400" b="1" i="0" dirty="0"/>
          </a:p>
          <a:p>
            <a:pPr eaLnBrk="1" hangingPunct="1">
              <a:spcBef>
                <a:spcPct val="20000"/>
              </a:spcBef>
            </a:pPr>
            <a:endParaRPr lang="en-US" altLang="en-US" sz="2400" i="0" dirty="0">
              <a:latin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23235" name="Rectangle 2"/>
          <p:cNvSpPr>
            <a:spLocks noGrp="1" noChangeArrowheads="1"/>
          </p:cNvSpPr>
          <p:nvPr>
            <p:ph type="title"/>
          </p:nvPr>
        </p:nvSpPr>
        <p:spPr>
          <a:xfrm>
            <a:off x="0" y="152400"/>
            <a:ext cx="9036050" cy="533400"/>
          </a:xfrm>
        </p:spPr>
        <p:txBody>
          <a:bodyPr/>
          <a:lstStyle/>
          <a:p>
            <a:pPr eaLnBrk="1" hangingPunct="1"/>
            <a:r>
              <a:rPr lang="en-US" altLang="en-US" dirty="0"/>
              <a:t>Separate Compilation: .h file (</a:t>
            </a:r>
            <a:r>
              <a:rPr lang="en-US" altLang="en-US" dirty="0" err="1"/>
              <a:t>cont</a:t>
            </a:r>
            <a:r>
              <a:rPr lang="en-US" altLang="en-US" dirty="0"/>
              <a:t>)</a:t>
            </a:r>
          </a:p>
        </p:txBody>
      </p:sp>
      <p:sp>
        <p:nvSpPr>
          <p:cNvPr id="223237" name="Rectangle 4"/>
          <p:cNvSpPr>
            <a:spLocks noChangeArrowheads="1"/>
          </p:cNvSpPr>
          <p:nvPr/>
        </p:nvSpPr>
        <p:spPr bwMode="auto">
          <a:xfrm>
            <a:off x="226615" y="665163"/>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a:latin typeface="Arial" panose="020B0604020202020204" pitchFamily="34" charset="0"/>
            </a:endParaRPr>
          </a:p>
        </p:txBody>
      </p:sp>
      <p:sp>
        <p:nvSpPr>
          <p:cNvPr id="223238" name="Rectangle 7"/>
          <p:cNvSpPr>
            <a:spLocks noChangeArrowheads="1"/>
          </p:cNvSpPr>
          <p:nvPr/>
        </p:nvSpPr>
        <p:spPr bwMode="auto">
          <a:xfrm>
            <a:off x="226614" y="754856"/>
            <a:ext cx="8755063"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2400" i="0" dirty="0">
                <a:latin typeface="StempelGaramond-Roman" charset="0"/>
              </a:rPr>
              <a:t>	</a:t>
            </a:r>
            <a:r>
              <a:rPr lang="en-US" altLang="en-US" sz="2400" b="1" i="0" dirty="0"/>
              <a:t>… </a:t>
            </a:r>
          </a:p>
          <a:p>
            <a:pPr eaLnBrk="1" hangingPunct="1"/>
            <a:r>
              <a:rPr lang="en-US" altLang="en-US" sz="2400" b="1" i="0" dirty="0"/>
              <a:t>private:</a:t>
            </a:r>
          </a:p>
          <a:p>
            <a:pPr eaLnBrk="1" hangingPunct="1"/>
            <a:r>
              <a:rPr lang="en-US" altLang="en-US" sz="2400" b="1" i="0" dirty="0"/>
              <a:t>   </a:t>
            </a:r>
            <a:r>
              <a:rPr lang="en-US" altLang="en-US" sz="2400" b="1" i="0" dirty="0" err="1"/>
              <a:t>int</a:t>
            </a:r>
            <a:r>
              <a:rPr lang="en-US" altLang="en-US" sz="2400" b="1" i="0" dirty="0"/>
              <a:t> </a:t>
            </a:r>
            <a:r>
              <a:rPr lang="en-US" altLang="en-US" sz="2400" b="1" i="0" dirty="0" err="1"/>
              <a:t>item_count</a:t>
            </a:r>
            <a:r>
              <a:rPr lang="en-US" altLang="en-US" sz="2400" b="1" i="0" dirty="0"/>
              <a:t>;</a:t>
            </a:r>
          </a:p>
          <a:p>
            <a:pPr eaLnBrk="1" hangingPunct="1"/>
            <a:r>
              <a:rPr lang="en-US" altLang="en-US" sz="2400" b="1" i="0" dirty="0"/>
              <a:t>   double </a:t>
            </a:r>
            <a:r>
              <a:rPr lang="en-US" altLang="en-US" sz="2400" b="1" i="0" dirty="0" err="1"/>
              <a:t>total_price</a:t>
            </a:r>
            <a:r>
              <a:rPr lang="en-US" altLang="en-US" sz="2400" b="1" i="0" dirty="0"/>
              <a:t>;</a:t>
            </a:r>
          </a:p>
          <a:p>
            <a:pPr eaLnBrk="1" hangingPunct="1"/>
            <a:r>
              <a:rPr lang="en-US" altLang="en-US" sz="2400" b="1" i="0" dirty="0"/>
              <a:t>};</a:t>
            </a:r>
          </a:p>
          <a:p>
            <a:pPr eaLnBrk="1" hangingPunct="1"/>
            <a:endParaRPr lang="en-US" altLang="en-US" sz="2400" b="1" i="0" dirty="0"/>
          </a:p>
          <a:p>
            <a:pPr eaLnBrk="1" hangingPunct="1"/>
            <a:r>
              <a:rPr lang="en-US" altLang="en-US" sz="2400" b="1" i="0" dirty="0"/>
              <a:t>#</a:t>
            </a:r>
            <a:r>
              <a:rPr lang="en-US" altLang="en-US" sz="2400" b="1" i="0" dirty="0" err="1"/>
              <a:t>endif</a:t>
            </a:r>
            <a:endParaRPr lang="en-US" altLang="en-US" sz="2400" b="1" i="0" dirty="0"/>
          </a:p>
          <a:p>
            <a:pPr eaLnBrk="1" hangingPunct="1"/>
            <a:endParaRPr lang="en-US" altLang="en-US" sz="2400" b="1" i="0" dirty="0"/>
          </a:p>
          <a:p>
            <a:pPr eaLnBrk="1" hangingPunct="1">
              <a:spcBef>
                <a:spcPct val="20000"/>
              </a:spcBef>
            </a:pPr>
            <a:r>
              <a:rPr lang="en-US" altLang="en-US" sz="2400" i="0" dirty="0">
                <a:latin typeface="StempelGaramond-Roman" charset="0"/>
              </a:rPr>
              <a:t>You include this header file whenever the definition</a:t>
            </a:r>
            <a:br>
              <a:rPr lang="en-US" altLang="en-US" sz="2400" i="0" dirty="0">
                <a:latin typeface="StempelGaramond-Roman" charset="0"/>
              </a:rPr>
            </a:br>
            <a:r>
              <a:rPr lang="en-US" altLang="en-US" sz="2400" i="0" dirty="0">
                <a:latin typeface="StempelGaramond-Roman" charset="0"/>
              </a:rPr>
              <a:t>of the </a:t>
            </a:r>
            <a:r>
              <a:rPr lang="en-US" altLang="en-US" sz="2400" b="1" i="0" dirty="0" err="1"/>
              <a:t>CashRegister</a:t>
            </a:r>
            <a:r>
              <a:rPr lang="en-US" altLang="en-US" sz="2400" i="0" dirty="0">
                <a:latin typeface="StempelGaramond-Roman" charset="0"/>
              </a:rPr>
              <a:t> class is required.</a:t>
            </a:r>
          </a:p>
          <a:p>
            <a:pPr eaLnBrk="1" hangingPunct="1">
              <a:spcBef>
                <a:spcPct val="20000"/>
              </a:spcBef>
            </a:pPr>
            <a:r>
              <a:rPr lang="en-US" altLang="en-US" sz="2400" i="0" dirty="0">
                <a:latin typeface="StempelGaramond-Roman" charset="0"/>
              </a:rPr>
              <a:t>	Since this file is not a standard header file, you must enclose its name in quotes, not </a:t>
            </a:r>
            <a:r>
              <a:rPr lang="en-US" altLang="en-US" sz="2400" b="1" i="0" dirty="0"/>
              <a:t>&lt;...&gt;</a:t>
            </a:r>
            <a:r>
              <a:rPr lang="en-US" altLang="en-US" sz="2400" i="0" dirty="0">
                <a:latin typeface="StempelGaramond-Roman" charset="0"/>
              </a:rPr>
              <a:t>, when you include it, like this:</a:t>
            </a:r>
          </a:p>
          <a:p>
            <a:pPr eaLnBrk="1" hangingPunct="1">
              <a:spcBef>
                <a:spcPct val="20000"/>
              </a:spcBef>
            </a:pPr>
            <a:endParaRPr lang="en-US" altLang="en-US" sz="1000" i="0" dirty="0">
              <a:latin typeface="StempelGaramond-Roman" charset="0"/>
            </a:endParaRPr>
          </a:p>
          <a:p>
            <a:pPr eaLnBrk="1" hangingPunct="1">
              <a:spcBef>
                <a:spcPct val="20000"/>
              </a:spcBef>
            </a:pPr>
            <a:r>
              <a:rPr lang="en-US" altLang="en-US" sz="2400" b="1" i="0" dirty="0"/>
              <a:t>#include "</a:t>
            </a:r>
            <a:r>
              <a:rPr lang="en-US" altLang="en-US" sz="2400" b="1" i="0" dirty="0" err="1"/>
              <a:t>cashregister.h</a:t>
            </a:r>
            <a:r>
              <a:rPr lang="en-US" altLang="en-US" sz="2400" b="1" i="0" dirty="0"/>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24259" name="Rectangle 2"/>
          <p:cNvSpPr>
            <a:spLocks noGrp="1" noChangeArrowheads="1"/>
          </p:cNvSpPr>
          <p:nvPr>
            <p:ph type="title"/>
          </p:nvPr>
        </p:nvSpPr>
        <p:spPr>
          <a:xfrm>
            <a:off x="0" y="152400"/>
            <a:ext cx="9036050" cy="533400"/>
          </a:xfrm>
        </p:spPr>
        <p:txBody>
          <a:bodyPr/>
          <a:lstStyle/>
          <a:p>
            <a:pPr eaLnBrk="1" hangingPunct="1"/>
            <a:r>
              <a:rPr lang="en-US" altLang="en-US" dirty="0"/>
              <a:t>Separate Compilation: The Class .</a:t>
            </a:r>
            <a:r>
              <a:rPr lang="en-US" altLang="en-US" dirty="0" err="1"/>
              <a:t>cpp</a:t>
            </a:r>
            <a:r>
              <a:rPr lang="en-US" altLang="en-US" dirty="0"/>
              <a:t> file</a:t>
            </a:r>
          </a:p>
        </p:txBody>
      </p:sp>
      <p:sp>
        <p:nvSpPr>
          <p:cNvPr id="224260" name="Rectangle 3"/>
          <p:cNvSpPr>
            <a:spLocks noChangeArrowheads="1"/>
          </p:cNvSpPr>
          <p:nvPr/>
        </p:nvSpPr>
        <p:spPr bwMode="auto">
          <a:xfrm>
            <a:off x="241300" y="809625"/>
            <a:ext cx="8747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b="1" i="0"/>
              <a:t>   </a:t>
            </a:r>
          </a:p>
        </p:txBody>
      </p:sp>
      <p:sp>
        <p:nvSpPr>
          <p:cNvPr id="224261" name="Rectangle 4"/>
          <p:cNvSpPr>
            <a:spLocks noChangeArrowheads="1"/>
          </p:cNvSpPr>
          <p:nvPr/>
        </p:nvSpPr>
        <p:spPr bwMode="auto">
          <a:xfrm>
            <a:off x="168275" y="906463"/>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a:latin typeface="Arial" panose="020B0604020202020204" pitchFamily="34" charset="0"/>
            </a:endParaRPr>
          </a:p>
        </p:txBody>
      </p:sp>
      <p:sp>
        <p:nvSpPr>
          <p:cNvPr id="224263" name="Rectangle 9"/>
          <p:cNvSpPr>
            <a:spLocks noChangeArrowheads="1"/>
          </p:cNvSpPr>
          <p:nvPr/>
        </p:nvSpPr>
        <p:spPr bwMode="auto">
          <a:xfrm>
            <a:off x="168275" y="754856"/>
            <a:ext cx="8755063"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StempelGaramond-Roman" charset="0"/>
              </a:rPr>
              <a:t>	Notice that the implementation file </a:t>
            </a:r>
            <a:r>
              <a:rPr lang="en-US" altLang="en-US" sz="2400" b="1" i="0" dirty="0"/>
              <a:t>#include</a:t>
            </a:r>
            <a:r>
              <a:rPr lang="en-US" altLang="en-US" sz="2400" i="0" dirty="0">
                <a:latin typeface="StempelGaramond-Roman" charset="0"/>
              </a:rPr>
              <a:t>s its header file.</a:t>
            </a:r>
          </a:p>
          <a:p>
            <a:pPr eaLnBrk="1" hangingPunct="1">
              <a:spcBef>
                <a:spcPct val="20000"/>
              </a:spcBef>
            </a:pPr>
            <a:endParaRPr lang="en-US" altLang="en-US" sz="2400" i="0" dirty="0">
              <a:latin typeface="StempelGaramond-Roman" charset="0"/>
            </a:endParaRPr>
          </a:p>
          <a:p>
            <a:pPr eaLnBrk="1" hangingPunct="1"/>
            <a:r>
              <a:rPr lang="en-US" altLang="en-US" sz="2400" b="1" i="0" dirty="0"/>
              <a:t>#include "</a:t>
            </a:r>
            <a:r>
              <a:rPr lang="en-US" altLang="en-US" sz="2400" b="1" i="0" dirty="0" err="1"/>
              <a:t>cashregister.h</a:t>
            </a:r>
            <a:r>
              <a:rPr lang="en-US" altLang="en-US" sz="2400" b="1" i="0" dirty="0"/>
              <a:t>"</a:t>
            </a:r>
          </a:p>
          <a:p>
            <a:pPr eaLnBrk="1" hangingPunct="1"/>
            <a:r>
              <a:rPr lang="en-US" altLang="en-US" sz="2400" b="1" i="0" dirty="0" err="1"/>
              <a:t>CashRegister</a:t>
            </a:r>
            <a:r>
              <a:rPr lang="en-US" altLang="en-US" sz="2400" b="1" i="0" dirty="0"/>
              <a:t>::</a:t>
            </a:r>
            <a:r>
              <a:rPr lang="en-US" altLang="en-US" sz="2400" b="1" i="0" dirty="0" err="1"/>
              <a:t>CashRegister</a:t>
            </a:r>
            <a:r>
              <a:rPr lang="en-US" altLang="en-US" sz="2400" b="1" i="0" dirty="0"/>
              <a:t>()</a:t>
            </a:r>
          </a:p>
          <a:p>
            <a:pPr eaLnBrk="1" hangingPunct="1"/>
            <a:r>
              <a:rPr lang="en-US" altLang="en-US" sz="2400" b="1" i="0" dirty="0"/>
              <a:t>{</a:t>
            </a:r>
          </a:p>
          <a:p>
            <a:pPr eaLnBrk="1" hangingPunct="1"/>
            <a:r>
              <a:rPr lang="en-US" altLang="en-US" sz="2400" b="1" i="0" dirty="0"/>
              <a:t>   clear();</a:t>
            </a:r>
          </a:p>
          <a:p>
            <a:pPr eaLnBrk="1" hangingPunct="1"/>
            <a:r>
              <a:rPr lang="en-US" altLang="en-US" sz="2400" b="1" i="0" dirty="0"/>
              <a:t>}</a:t>
            </a:r>
          </a:p>
          <a:p>
            <a:pPr eaLnBrk="1" hangingPunct="1"/>
            <a:r>
              <a:rPr lang="en-US" altLang="en-US" sz="2400" b="1" i="0" dirty="0"/>
              <a:t>void </a:t>
            </a:r>
            <a:r>
              <a:rPr lang="en-US" altLang="en-US" sz="2400" b="1" i="0" dirty="0" err="1"/>
              <a:t>CashRegister</a:t>
            </a:r>
            <a:r>
              <a:rPr lang="en-US" altLang="en-US" sz="2400" b="1" i="0" dirty="0"/>
              <a:t>::clear()</a:t>
            </a:r>
          </a:p>
          <a:p>
            <a:pPr eaLnBrk="1" hangingPunct="1"/>
            <a:r>
              <a:rPr lang="en-US" altLang="en-US" sz="2400" b="1" i="0" dirty="0"/>
              <a:t>{</a:t>
            </a:r>
          </a:p>
          <a:p>
            <a:pPr eaLnBrk="1" hangingPunct="1"/>
            <a:r>
              <a:rPr lang="en-US" altLang="en-US" sz="2400" b="1" i="0" dirty="0"/>
              <a:t>   </a:t>
            </a:r>
            <a:r>
              <a:rPr lang="en-US" altLang="en-US" sz="2400" b="1" i="0" dirty="0" err="1"/>
              <a:t>item_count</a:t>
            </a:r>
            <a:r>
              <a:rPr lang="en-US" altLang="en-US" sz="2400" b="1" i="0" dirty="0"/>
              <a:t> = 0;</a:t>
            </a:r>
          </a:p>
          <a:p>
            <a:pPr eaLnBrk="1" hangingPunct="1"/>
            <a:r>
              <a:rPr lang="en-US" altLang="en-US" sz="2400" b="1" i="0" dirty="0"/>
              <a:t>   </a:t>
            </a:r>
            <a:r>
              <a:rPr lang="en-US" altLang="en-US" sz="2400" b="1" i="0" dirty="0" err="1"/>
              <a:t>total_price</a:t>
            </a:r>
            <a:r>
              <a:rPr lang="en-US" altLang="en-US" sz="2400" b="1" i="0" dirty="0"/>
              <a:t> = 0;</a:t>
            </a:r>
          </a:p>
          <a:p>
            <a:pPr eaLnBrk="1" hangingPunct="1"/>
            <a:r>
              <a:rPr lang="en-US" altLang="en-US" sz="2400" b="1" i="0" dirty="0"/>
              <a:t>}</a:t>
            </a:r>
          </a:p>
          <a:p>
            <a:pPr eaLnBrk="1" hangingPunct="1"/>
            <a:endParaRPr lang="en-US" altLang="en-US" sz="2400" b="1" i="0" dirty="0"/>
          </a:p>
          <a:p>
            <a:pPr eaLnBrk="1" hangingPunct="1"/>
            <a:r>
              <a:rPr lang="en-US" altLang="en-US" sz="2400" b="1" i="0" dirty="0" err="1"/>
              <a:t>Etc</a:t>
            </a:r>
            <a:r>
              <a:rPr lang="en-US" altLang="en-US" sz="2400" b="1" i="0" dirty="0"/>
              <a:t>…</a:t>
            </a:r>
          </a:p>
          <a:p>
            <a:pPr eaLnBrk="1" hangingPunct="1">
              <a:spcBef>
                <a:spcPct val="20000"/>
              </a:spcBef>
            </a:pPr>
            <a:endParaRPr lang="en-US" altLang="en-US" sz="2400" i="0" dirty="0">
              <a:latin typeface="StempelGaramond-Roman"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25283" name="Rectangle 2"/>
          <p:cNvSpPr>
            <a:spLocks noGrp="1" noChangeArrowheads="1"/>
          </p:cNvSpPr>
          <p:nvPr>
            <p:ph type="title"/>
          </p:nvPr>
        </p:nvSpPr>
        <p:spPr>
          <a:xfrm>
            <a:off x="0" y="152400"/>
            <a:ext cx="9036050" cy="533400"/>
          </a:xfrm>
        </p:spPr>
        <p:txBody>
          <a:bodyPr/>
          <a:lstStyle/>
          <a:p>
            <a:pPr eaLnBrk="1" hangingPunct="1"/>
            <a:r>
              <a:rPr lang="en-US" altLang="en-US" dirty="0"/>
              <a:t>Separate Compilation: The .</a:t>
            </a:r>
            <a:r>
              <a:rPr lang="en-US" altLang="en-US" dirty="0" err="1"/>
              <a:t>cpp</a:t>
            </a:r>
            <a:r>
              <a:rPr lang="en-US" altLang="en-US" dirty="0"/>
              <a:t> file (2)</a:t>
            </a:r>
          </a:p>
        </p:txBody>
      </p:sp>
      <p:sp>
        <p:nvSpPr>
          <p:cNvPr id="225285" name="Rectangle 4"/>
          <p:cNvSpPr>
            <a:spLocks noChangeArrowheads="1"/>
          </p:cNvSpPr>
          <p:nvPr/>
        </p:nvSpPr>
        <p:spPr bwMode="auto">
          <a:xfrm>
            <a:off x="168275" y="906463"/>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a:latin typeface="Arial" panose="020B0604020202020204" pitchFamily="34" charset="0"/>
            </a:endParaRPr>
          </a:p>
        </p:txBody>
      </p:sp>
      <p:sp>
        <p:nvSpPr>
          <p:cNvPr id="225286" name="Rectangle 5"/>
          <p:cNvSpPr>
            <a:spLocks noChangeArrowheads="1"/>
          </p:cNvSpPr>
          <p:nvPr/>
        </p:nvSpPr>
        <p:spPr bwMode="auto">
          <a:xfrm>
            <a:off x="153988" y="1531938"/>
            <a:ext cx="8747125"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b="1" i="0"/>
              <a:t>void CashRegister::add_item(double price)</a:t>
            </a:r>
          </a:p>
          <a:p>
            <a:pPr eaLnBrk="1" hangingPunct="1"/>
            <a:r>
              <a:rPr lang="en-US" altLang="en-US" b="1" i="0"/>
              <a:t>{</a:t>
            </a:r>
          </a:p>
          <a:p>
            <a:pPr eaLnBrk="1" hangingPunct="1"/>
            <a:r>
              <a:rPr lang="en-US" altLang="en-US" b="1" i="0"/>
              <a:t>   item_count++;</a:t>
            </a:r>
          </a:p>
          <a:p>
            <a:pPr eaLnBrk="1" hangingPunct="1"/>
            <a:r>
              <a:rPr lang="en-US" altLang="en-US" b="1" i="0"/>
              <a:t>   total_price = total_price + price;</a:t>
            </a:r>
          </a:p>
          <a:p>
            <a:pPr eaLnBrk="1" hangingPunct="1"/>
            <a:r>
              <a:rPr lang="en-US" altLang="en-US" b="1" i="0"/>
              <a:t>}</a:t>
            </a:r>
          </a:p>
          <a:p>
            <a:pPr eaLnBrk="1" hangingPunct="1"/>
            <a:endParaRPr lang="en-US" altLang="en-US" b="1" i="0"/>
          </a:p>
          <a:p>
            <a:pPr eaLnBrk="1" hangingPunct="1"/>
            <a:r>
              <a:rPr lang="en-US" altLang="en-US" b="1" i="0"/>
              <a:t>double CashRegister::get_total() const</a:t>
            </a:r>
          </a:p>
          <a:p>
            <a:pPr eaLnBrk="1" hangingPunct="1"/>
            <a:r>
              <a:rPr lang="en-US" altLang="en-US" b="1" i="0"/>
              <a:t>{</a:t>
            </a:r>
          </a:p>
          <a:p>
            <a:pPr eaLnBrk="1" hangingPunct="1"/>
            <a:r>
              <a:rPr lang="en-US" altLang="en-US" b="1" i="0"/>
              <a:t>   return total_price;</a:t>
            </a:r>
          </a:p>
          <a:p>
            <a:pPr eaLnBrk="1" hangingPunct="1"/>
            <a:r>
              <a:rPr lang="en-US" altLang="en-US" b="1" i="0"/>
              <a:t>}</a:t>
            </a:r>
          </a:p>
          <a:p>
            <a:pPr eaLnBrk="1" hangingPunct="1"/>
            <a:r>
              <a:rPr lang="en-US" altLang="en-US" b="1" i="0"/>
              <a:t>int CashRegister::get_count() const</a:t>
            </a:r>
          </a:p>
          <a:p>
            <a:pPr eaLnBrk="1" hangingPunct="1"/>
            <a:r>
              <a:rPr lang="en-US" altLang="en-US" b="1" i="0"/>
              <a:t>{</a:t>
            </a:r>
          </a:p>
          <a:p>
            <a:pPr eaLnBrk="1" hangingPunct="1"/>
            <a:r>
              <a:rPr lang="en-US" altLang="en-US" b="1" i="0"/>
              <a:t>   return item_count;</a:t>
            </a:r>
          </a:p>
          <a:p>
            <a:pPr eaLnBrk="1" hangingPunct="1"/>
            <a:r>
              <a:rPr lang="en-US" altLang="en-US" b="1" i="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28355" name="Rectangle 2"/>
          <p:cNvSpPr>
            <a:spLocks noGrp="1" noChangeArrowheads="1"/>
          </p:cNvSpPr>
          <p:nvPr>
            <p:ph type="title"/>
          </p:nvPr>
        </p:nvSpPr>
        <p:spPr>
          <a:xfrm>
            <a:off x="0" y="152400"/>
            <a:ext cx="9036050" cy="533400"/>
          </a:xfrm>
        </p:spPr>
        <p:txBody>
          <a:bodyPr/>
          <a:lstStyle/>
          <a:p>
            <a:pPr eaLnBrk="1" hangingPunct="1"/>
            <a:r>
              <a:rPr lang="en-US" altLang="en-US" dirty="0"/>
              <a:t>Separate Compilation: The </a:t>
            </a:r>
            <a:r>
              <a:rPr lang="en-US" altLang="en-US" dirty="0">
                <a:latin typeface="Courier New" panose="02070309020205020404" pitchFamily="49" charset="0"/>
                <a:cs typeface="Courier New" panose="02070309020205020404" pitchFamily="49" charset="0"/>
              </a:rPr>
              <a:t>main() </a:t>
            </a:r>
            <a:r>
              <a:rPr lang="en-US" altLang="en-US" dirty="0"/>
              <a:t>Program (1)</a:t>
            </a:r>
          </a:p>
        </p:txBody>
      </p:sp>
      <p:sp>
        <p:nvSpPr>
          <p:cNvPr id="228356" name="Rectangle 3"/>
          <p:cNvSpPr>
            <a:spLocks noChangeArrowheads="1"/>
          </p:cNvSpPr>
          <p:nvPr/>
        </p:nvSpPr>
        <p:spPr bwMode="auto">
          <a:xfrm>
            <a:off x="241300" y="809625"/>
            <a:ext cx="8747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b="1" i="0"/>
              <a:t>   </a:t>
            </a:r>
          </a:p>
        </p:txBody>
      </p:sp>
      <p:sp>
        <p:nvSpPr>
          <p:cNvPr id="228357" name="Rectangle 4"/>
          <p:cNvSpPr>
            <a:spLocks noChangeArrowheads="1"/>
          </p:cNvSpPr>
          <p:nvPr/>
        </p:nvSpPr>
        <p:spPr bwMode="auto">
          <a:xfrm>
            <a:off x="168275" y="906463"/>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a:latin typeface="Arial" panose="020B0604020202020204" pitchFamily="34" charset="0"/>
            </a:endParaRPr>
          </a:p>
        </p:txBody>
      </p:sp>
      <p:sp>
        <p:nvSpPr>
          <p:cNvPr id="228358" name="Rectangle 5"/>
          <p:cNvSpPr>
            <a:spLocks noChangeArrowheads="1"/>
          </p:cNvSpPr>
          <p:nvPr/>
        </p:nvSpPr>
        <p:spPr bwMode="auto">
          <a:xfrm>
            <a:off x="320675" y="1041400"/>
            <a:ext cx="8747125" cy="498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b="1" i="0" dirty="0"/>
              <a:t>#include &lt;</a:t>
            </a:r>
            <a:r>
              <a:rPr lang="en-US" altLang="en-US" b="1" i="0" dirty="0" err="1"/>
              <a:t>iostream</a:t>
            </a:r>
            <a:r>
              <a:rPr lang="en-US" altLang="en-US" b="1" i="0" dirty="0"/>
              <a:t>&gt;</a:t>
            </a:r>
          </a:p>
          <a:p>
            <a:pPr eaLnBrk="1" hangingPunct="1"/>
            <a:r>
              <a:rPr lang="en-US" altLang="en-US" b="1" i="0" dirty="0"/>
              <a:t>#include &lt;</a:t>
            </a:r>
            <a:r>
              <a:rPr lang="en-US" altLang="en-US" b="1" i="0" dirty="0" err="1"/>
              <a:t>iomanip</a:t>
            </a:r>
            <a:r>
              <a:rPr lang="en-US" altLang="en-US" b="1" i="0" dirty="0"/>
              <a:t>&gt;</a:t>
            </a:r>
          </a:p>
          <a:p>
            <a:pPr eaLnBrk="1" hangingPunct="1"/>
            <a:r>
              <a:rPr lang="en-US" altLang="en-US" sz="2100" b="1" i="0" dirty="0"/>
              <a:t>#include "</a:t>
            </a:r>
            <a:r>
              <a:rPr lang="en-US" altLang="en-US" sz="2100" b="1" i="0" dirty="0" err="1"/>
              <a:t>cashregister.h</a:t>
            </a:r>
            <a:r>
              <a:rPr lang="en-US" altLang="en-US" sz="2100" b="1" i="0" dirty="0"/>
              <a:t>"</a:t>
            </a:r>
          </a:p>
          <a:p>
            <a:pPr eaLnBrk="1" hangingPunct="1"/>
            <a:r>
              <a:rPr lang="en-US" altLang="en-US" b="1" i="0" dirty="0"/>
              <a:t>using namespace </a:t>
            </a:r>
            <a:r>
              <a:rPr lang="en-US" altLang="en-US" b="1" i="0" dirty="0" err="1"/>
              <a:t>std</a:t>
            </a:r>
            <a:r>
              <a:rPr lang="en-US" altLang="en-US" b="1" i="0" dirty="0"/>
              <a:t>;</a:t>
            </a:r>
          </a:p>
          <a:p>
            <a:pPr eaLnBrk="1" hangingPunct="1"/>
            <a:endParaRPr lang="en-US" altLang="en-US" b="1" i="0" dirty="0"/>
          </a:p>
          <a:p>
            <a:pPr eaLnBrk="1" hangingPunct="1"/>
            <a:r>
              <a:rPr lang="en-US" altLang="en-US" b="1" i="0" dirty="0"/>
              <a:t>/**</a:t>
            </a:r>
          </a:p>
          <a:p>
            <a:pPr eaLnBrk="1" hangingPunct="1"/>
            <a:r>
              <a:rPr lang="en-US" altLang="en-US" b="1" i="0" dirty="0"/>
              <a:t>   Displays the item count and total</a:t>
            </a:r>
          </a:p>
          <a:p>
            <a:pPr eaLnBrk="1" hangingPunct="1"/>
            <a:r>
              <a:rPr lang="en-US" altLang="en-US" b="1" i="0" dirty="0"/>
              <a:t>   price of a cash register.</a:t>
            </a:r>
          </a:p>
          <a:p>
            <a:pPr eaLnBrk="1" hangingPunct="1"/>
            <a:r>
              <a:rPr lang="en-US" altLang="en-US" b="1" i="0" dirty="0"/>
              <a:t>   @</a:t>
            </a:r>
            <a:r>
              <a:rPr lang="en-US" altLang="en-US" b="1" i="0" dirty="0" err="1"/>
              <a:t>param</a:t>
            </a:r>
            <a:r>
              <a:rPr lang="en-US" altLang="en-US" b="1" i="0" dirty="0"/>
              <a:t> </a:t>
            </a:r>
            <a:r>
              <a:rPr lang="en-US" altLang="en-US" b="1" i="0" dirty="0" err="1"/>
              <a:t>reg</a:t>
            </a:r>
            <a:r>
              <a:rPr lang="en-US" altLang="en-US" b="1" i="0" dirty="0"/>
              <a:t> the cash register to display</a:t>
            </a:r>
          </a:p>
          <a:p>
            <a:pPr eaLnBrk="1" hangingPunct="1"/>
            <a:r>
              <a:rPr lang="en-US" altLang="en-US" b="1" i="0" dirty="0"/>
              <a:t>*/</a:t>
            </a:r>
          </a:p>
          <a:p>
            <a:pPr eaLnBrk="1" hangingPunct="1"/>
            <a:r>
              <a:rPr lang="en-US" altLang="en-US" b="1" i="0" dirty="0"/>
              <a:t>void display(</a:t>
            </a:r>
            <a:r>
              <a:rPr lang="en-US" altLang="en-US" b="1" i="0" dirty="0" err="1"/>
              <a:t>CashRegister</a:t>
            </a:r>
            <a:r>
              <a:rPr lang="en-US" altLang="en-US" b="1" i="0" dirty="0"/>
              <a:t> </a:t>
            </a:r>
            <a:r>
              <a:rPr lang="en-US" altLang="en-US" b="1" i="0" dirty="0" err="1"/>
              <a:t>reg</a:t>
            </a:r>
            <a:r>
              <a:rPr lang="en-US" altLang="en-US" b="1" i="0" dirty="0"/>
              <a:t>)</a:t>
            </a:r>
          </a:p>
          <a:p>
            <a:pPr eaLnBrk="1" hangingPunct="1"/>
            <a:r>
              <a:rPr lang="en-US" altLang="en-US" b="1" i="0" dirty="0"/>
              <a:t>{</a:t>
            </a:r>
          </a:p>
          <a:p>
            <a:pPr eaLnBrk="1" hangingPunct="1"/>
            <a:r>
              <a:rPr lang="en-US" altLang="en-US" b="1" i="0" dirty="0"/>
              <a:t>   </a:t>
            </a:r>
            <a:r>
              <a:rPr lang="en-US" altLang="en-US" b="1" i="0" dirty="0" err="1"/>
              <a:t>cout</a:t>
            </a:r>
            <a:r>
              <a:rPr lang="en-US" altLang="en-US" b="1" i="0" dirty="0"/>
              <a:t> &lt;&lt; </a:t>
            </a:r>
            <a:r>
              <a:rPr lang="en-US" altLang="en-US" b="1" i="0" dirty="0" err="1"/>
              <a:t>reg.get_count</a:t>
            </a:r>
            <a:r>
              <a:rPr lang="en-US" altLang="en-US" b="1" i="0" dirty="0"/>
              <a:t>() &lt;&lt; " $“</a:t>
            </a:r>
          </a:p>
          <a:p>
            <a:pPr eaLnBrk="1" hangingPunct="1"/>
            <a:r>
              <a:rPr lang="en-US" altLang="en-US" b="1" i="0" dirty="0"/>
              <a:t>      &lt;&lt; fixed &lt;&lt; </a:t>
            </a:r>
            <a:r>
              <a:rPr lang="en-US" altLang="en-US" b="1" i="0" dirty="0" err="1"/>
              <a:t>setprecision</a:t>
            </a:r>
            <a:r>
              <a:rPr lang="en-US" altLang="en-US" b="1" i="0" dirty="0"/>
              <a:t>(2)</a:t>
            </a:r>
          </a:p>
          <a:p>
            <a:pPr eaLnBrk="1" hangingPunct="1"/>
            <a:r>
              <a:rPr lang="en-US" altLang="en-US" b="1" i="0" dirty="0"/>
              <a:t>      &lt;&lt; </a:t>
            </a:r>
            <a:r>
              <a:rPr lang="en-US" altLang="en-US" b="1" i="0" dirty="0" err="1"/>
              <a:t>reg.get_total</a:t>
            </a:r>
            <a:r>
              <a:rPr lang="en-US" altLang="en-US" b="1" i="0" dirty="0"/>
              <a:t>() &lt;&lt; </a:t>
            </a:r>
            <a:r>
              <a:rPr lang="en-US" altLang="en-US" b="1" i="0" dirty="0" err="1"/>
              <a:t>endl</a:t>
            </a:r>
            <a:r>
              <a:rPr lang="en-US" altLang="en-US" b="1" i="0" dirty="0"/>
              <a:t>;</a:t>
            </a:r>
          </a:p>
          <a:p>
            <a:pPr eaLnBrk="1" hangingPunct="1"/>
            <a:r>
              <a:rPr lang="en-US" altLang="en-US" b="1" i="0" dirty="0"/>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29379" name="Rectangle 2"/>
          <p:cNvSpPr>
            <a:spLocks noGrp="1" noChangeArrowheads="1"/>
          </p:cNvSpPr>
          <p:nvPr>
            <p:ph type="title"/>
          </p:nvPr>
        </p:nvSpPr>
        <p:spPr>
          <a:xfrm>
            <a:off x="0" y="152400"/>
            <a:ext cx="9036050" cy="533400"/>
          </a:xfrm>
        </p:spPr>
        <p:txBody>
          <a:bodyPr/>
          <a:lstStyle/>
          <a:p>
            <a:pPr eaLnBrk="1" hangingPunct="1"/>
            <a:r>
              <a:rPr lang="en-US" altLang="en-US" dirty="0"/>
              <a:t>Separate Compilation: The </a:t>
            </a:r>
            <a:r>
              <a:rPr lang="en-US" altLang="en-US" dirty="0">
                <a:latin typeface="Courier New" panose="02070309020205020404" pitchFamily="49" charset="0"/>
                <a:cs typeface="Courier New" panose="02070309020205020404" pitchFamily="49" charset="0"/>
              </a:rPr>
              <a:t>main() </a:t>
            </a:r>
            <a:r>
              <a:rPr lang="en-US" altLang="en-US" dirty="0"/>
              <a:t>Program (2)</a:t>
            </a:r>
          </a:p>
        </p:txBody>
      </p:sp>
      <p:sp>
        <p:nvSpPr>
          <p:cNvPr id="229380" name="Rectangle 3"/>
          <p:cNvSpPr>
            <a:spLocks noChangeArrowheads="1"/>
          </p:cNvSpPr>
          <p:nvPr/>
        </p:nvSpPr>
        <p:spPr bwMode="auto">
          <a:xfrm>
            <a:off x="241300" y="809625"/>
            <a:ext cx="8747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b="1" i="0"/>
              <a:t>   </a:t>
            </a:r>
          </a:p>
        </p:txBody>
      </p:sp>
      <p:sp>
        <p:nvSpPr>
          <p:cNvPr id="229381" name="Rectangle 4"/>
          <p:cNvSpPr>
            <a:spLocks noChangeArrowheads="1"/>
          </p:cNvSpPr>
          <p:nvPr/>
        </p:nvSpPr>
        <p:spPr bwMode="auto">
          <a:xfrm>
            <a:off x="168275" y="906463"/>
            <a:ext cx="8755063" cy="550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endParaRPr lang="en-US" altLang="en-US" sz="2400" i="0">
              <a:latin typeface="Arial" panose="020B0604020202020204" pitchFamily="34" charset="0"/>
            </a:endParaRPr>
          </a:p>
        </p:txBody>
      </p:sp>
      <p:sp>
        <p:nvSpPr>
          <p:cNvPr id="229382" name="Rectangle 5"/>
          <p:cNvSpPr>
            <a:spLocks noChangeArrowheads="1"/>
          </p:cNvSpPr>
          <p:nvPr/>
        </p:nvSpPr>
        <p:spPr bwMode="auto">
          <a:xfrm>
            <a:off x="396875" y="3003067"/>
            <a:ext cx="8747125"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b="1" i="0" dirty="0" err="1"/>
              <a:t>int</a:t>
            </a:r>
            <a:r>
              <a:rPr lang="en-US" altLang="en-US" b="1" i="0" dirty="0"/>
              <a:t> main()</a:t>
            </a:r>
          </a:p>
          <a:p>
            <a:pPr eaLnBrk="1" hangingPunct="1"/>
            <a:r>
              <a:rPr lang="en-US" altLang="en-US" b="1" i="0" dirty="0"/>
              <a:t>{</a:t>
            </a:r>
          </a:p>
          <a:p>
            <a:pPr eaLnBrk="1" hangingPunct="1"/>
            <a:r>
              <a:rPr lang="en-US" altLang="en-US" b="1" i="0" dirty="0"/>
              <a:t>   </a:t>
            </a:r>
            <a:r>
              <a:rPr lang="en-US" altLang="en-US" b="1" i="0" dirty="0" err="1"/>
              <a:t>CashRegister</a:t>
            </a:r>
            <a:r>
              <a:rPr lang="en-US" altLang="en-US" b="1" i="0" dirty="0"/>
              <a:t> register1;</a:t>
            </a:r>
          </a:p>
          <a:p>
            <a:pPr eaLnBrk="1" hangingPunct="1"/>
            <a:r>
              <a:rPr lang="en-US" altLang="en-US" b="1" i="0" dirty="0"/>
              <a:t>   register1.clear();</a:t>
            </a:r>
          </a:p>
          <a:p>
            <a:pPr eaLnBrk="1" hangingPunct="1"/>
            <a:r>
              <a:rPr lang="en-US" altLang="en-US" b="1" i="0" dirty="0"/>
              <a:t>   register1.add_item(1.95);</a:t>
            </a:r>
          </a:p>
          <a:p>
            <a:pPr eaLnBrk="1" hangingPunct="1"/>
            <a:r>
              <a:rPr lang="en-US" altLang="en-US" b="1" i="0" dirty="0"/>
              <a:t>   display(register1);</a:t>
            </a:r>
          </a:p>
          <a:p>
            <a:pPr eaLnBrk="1" hangingPunct="1"/>
            <a:r>
              <a:rPr lang="en-US" altLang="en-US" b="1" i="0" dirty="0"/>
              <a:t>   register1.add_item(0.95);</a:t>
            </a:r>
          </a:p>
          <a:p>
            <a:pPr eaLnBrk="1" hangingPunct="1"/>
            <a:r>
              <a:rPr lang="en-US" altLang="en-US" b="1" i="0" dirty="0"/>
              <a:t>   display(register1);</a:t>
            </a:r>
          </a:p>
          <a:p>
            <a:pPr eaLnBrk="1" hangingPunct="1"/>
            <a:r>
              <a:rPr lang="en-US" altLang="en-US" b="1" i="0" dirty="0"/>
              <a:t>   register1.add_item(2.50);</a:t>
            </a:r>
          </a:p>
          <a:p>
            <a:pPr eaLnBrk="1" hangingPunct="1"/>
            <a:r>
              <a:rPr lang="en-US" altLang="en-US" b="1" i="0" dirty="0"/>
              <a:t>   display(register1);</a:t>
            </a:r>
          </a:p>
          <a:p>
            <a:pPr eaLnBrk="1" hangingPunct="1"/>
            <a:r>
              <a:rPr lang="en-US" altLang="en-US" b="1" i="0" dirty="0"/>
              <a:t>   return 0;</a:t>
            </a:r>
          </a:p>
          <a:p>
            <a:pPr eaLnBrk="1" hangingPunct="1"/>
            <a:r>
              <a:rPr lang="en-US" altLang="en-US" b="1" i="0" dirty="0"/>
              <a:t>}</a:t>
            </a:r>
          </a:p>
        </p:txBody>
      </p:sp>
      <p:pic>
        <p:nvPicPr>
          <p:cNvPr id="3" name="Picture 2" descr="Diagram showing how the  compiler and linker combine the 2 cpp files and the .h file and the standard libraries like iostream, for the cashregister program to produce a single exe file.  A bunch of boxes and arrows."/>
          <p:cNvPicPr>
            <a:picLocks noChangeAspect="1"/>
          </p:cNvPicPr>
          <p:nvPr/>
        </p:nvPicPr>
        <p:blipFill>
          <a:blip r:embed="rId2"/>
          <a:stretch>
            <a:fillRect/>
          </a:stretch>
        </p:blipFill>
        <p:spPr>
          <a:xfrm>
            <a:off x="4281489" y="784150"/>
            <a:ext cx="4795837" cy="2761559"/>
          </a:xfrm>
          <a:prstGeom prst="rect">
            <a:avLst/>
          </a:prstGeom>
          <a:ln>
            <a:solidFill>
              <a:schemeClr val="tx1"/>
            </a:solid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7738533" cy="533400"/>
          </a:xfrm>
        </p:spPr>
        <p:txBody>
          <a:bodyPr/>
          <a:lstStyle/>
          <a:p>
            <a:r>
              <a:rPr lang="en-US" altLang="en-US" dirty="0"/>
              <a:t>Separate Compilation: The Mechanics of the IDE</a:t>
            </a:r>
            <a:endParaRPr lang="en-US" dirty="0"/>
          </a:p>
        </p:txBody>
      </p:sp>
      <p:sp>
        <p:nvSpPr>
          <p:cNvPr id="3" name="Content Placeholder 2"/>
          <p:cNvSpPr>
            <a:spLocks noGrp="1"/>
          </p:cNvSpPr>
          <p:nvPr>
            <p:ph idx="1"/>
          </p:nvPr>
        </p:nvSpPr>
        <p:spPr>
          <a:xfrm>
            <a:off x="-1" y="754449"/>
            <a:ext cx="8431967" cy="5191648"/>
          </a:xfrm>
        </p:spPr>
        <p:txBody>
          <a:bodyPr/>
          <a:lstStyle/>
          <a:p>
            <a:r>
              <a:rPr lang="en-US" dirty="0"/>
              <a:t>In an Integrated Development Environment, you must specify all the source files that need to be compiled/linked together</a:t>
            </a:r>
          </a:p>
          <a:p>
            <a:pPr lvl="1"/>
            <a:r>
              <a:rPr lang="en-US" dirty="0"/>
              <a:t>In Visual Studio, you should put the </a:t>
            </a:r>
          </a:p>
          <a:p>
            <a:pPr lvl="2"/>
            <a:r>
              <a:rPr lang="en-US" dirty="0"/>
              <a:t>.h file(s) into the Header Files </a:t>
            </a:r>
          </a:p>
          <a:p>
            <a:pPr marL="914400" lvl="2" indent="0">
              <a:buNone/>
            </a:pPr>
            <a:r>
              <a:rPr lang="en-US" dirty="0"/>
              <a:t>or Source Files folders of the Solution Explorer tree</a:t>
            </a:r>
          </a:p>
          <a:p>
            <a:pPr lvl="2"/>
            <a:r>
              <a:rPr lang="en-US" dirty="0"/>
              <a:t>.</a:t>
            </a:r>
            <a:r>
              <a:rPr lang="en-US" dirty="0" err="1"/>
              <a:t>cpp</a:t>
            </a:r>
            <a:r>
              <a:rPr lang="en-US" dirty="0"/>
              <a:t> files into the Source Files folder</a:t>
            </a:r>
          </a:p>
          <a:p>
            <a:pPr lvl="2"/>
            <a:endParaRPr lang="en-US" dirty="0"/>
          </a:p>
          <a:p>
            <a:pPr lvl="2"/>
            <a:endParaRPr lang="en-US" dirty="0"/>
          </a:p>
          <a:p>
            <a:pPr lvl="2"/>
            <a:endParaRPr lang="en-US" dirty="0"/>
          </a:p>
          <a:p>
            <a:pPr lvl="2"/>
            <a:endParaRPr lang="en-US" dirty="0"/>
          </a:p>
          <a:p>
            <a:pPr lvl="2"/>
            <a:endParaRPr lang="en-US" dirty="0"/>
          </a:p>
          <a:p>
            <a:r>
              <a:rPr lang="en-US" dirty="0"/>
              <a:t>In a command-line compiler, you can supply a “</a:t>
            </a:r>
            <a:r>
              <a:rPr lang="en-US" dirty="0" err="1"/>
              <a:t>makefile</a:t>
            </a:r>
            <a:r>
              <a:rPr lang="en-US" dirty="0"/>
              <a:t>” which lists the various files and their containing folders</a:t>
            </a:r>
          </a:p>
          <a:p>
            <a:pPr lvl="2"/>
            <a:r>
              <a:rPr lang="en-US" dirty="0"/>
              <a:t>Then you run the “make” utility to build the program .exe</a:t>
            </a:r>
          </a:p>
          <a:p>
            <a:pPr lvl="2"/>
            <a:r>
              <a:rPr lang="en-US" dirty="0"/>
              <a:t>See </a:t>
            </a:r>
            <a:r>
              <a:rPr lang="en-US" dirty="0">
                <a:hlinkClick r:id="rId2"/>
              </a:rPr>
              <a:t>https://www.gnu.org/software/make/manual/</a:t>
            </a:r>
            <a:r>
              <a:rPr lang="en-US" dirty="0"/>
              <a:t> for details</a:t>
            </a:r>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pic>
        <p:nvPicPr>
          <p:cNvPr id="6" name="Picture 5" descr="Screen shot of Microsoft Visual Studio Community 2015 Solution Explorer Tree window."/>
          <p:cNvPicPr>
            <a:picLocks noChangeAspect="1"/>
          </p:cNvPicPr>
          <p:nvPr/>
        </p:nvPicPr>
        <p:blipFill>
          <a:blip r:embed="rId3"/>
          <a:stretch>
            <a:fillRect/>
          </a:stretch>
        </p:blipFill>
        <p:spPr>
          <a:xfrm>
            <a:off x="6310859" y="1568408"/>
            <a:ext cx="2675448" cy="3339204"/>
          </a:xfrm>
          <a:prstGeom prst="rect">
            <a:avLst/>
          </a:prstGeom>
        </p:spPr>
      </p:pic>
    </p:spTree>
    <p:extLst>
      <p:ext uri="{BB962C8B-B14F-4D97-AF65-F5344CB8AC3E}">
        <p14:creationId xmlns:p14="http://schemas.microsoft.com/office/powerpoint/2010/main" val="11389375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10</a:t>
            </a:r>
          </a:p>
        </p:txBody>
      </p:sp>
      <p:sp>
        <p:nvSpPr>
          <p:cNvPr id="3" name="Content Placeholder 2"/>
          <p:cNvSpPr>
            <a:spLocks noGrp="1"/>
          </p:cNvSpPr>
          <p:nvPr>
            <p:ph idx="1"/>
          </p:nvPr>
        </p:nvSpPr>
        <p:spPr/>
        <p:txBody>
          <a:bodyPr/>
          <a:lstStyle/>
          <a:p>
            <a:pPr marL="457200" indent="-457200">
              <a:buFont typeface="+mj-lt"/>
              <a:buAutoNum type="arabicPeriod"/>
            </a:pPr>
            <a:r>
              <a:rPr lang="en-US" dirty="0"/>
              <a:t>Object oriented programming</a:t>
            </a:r>
          </a:p>
          <a:p>
            <a:pPr marL="457200" indent="-457200">
              <a:buFont typeface="+mj-lt"/>
              <a:buAutoNum type="arabicPeriod"/>
            </a:pPr>
            <a:r>
              <a:rPr lang="en-US" dirty="0"/>
              <a:t>Implementing a simple class</a:t>
            </a:r>
          </a:p>
          <a:p>
            <a:pPr marL="457200" indent="-457200">
              <a:buFont typeface="+mj-lt"/>
              <a:buAutoNum type="arabicPeriod"/>
            </a:pPr>
            <a:r>
              <a:rPr lang="en-US" dirty="0"/>
              <a:t>Specifying the public interface</a:t>
            </a:r>
          </a:p>
          <a:p>
            <a:pPr marL="457200" indent="-457200">
              <a:buFont typeface="+mj-lt"/>
              <a:buAutoNum type="arabicPeriod"/>
            </a:pPr>
            <a:r>
              <a:rPr lang="en-US" dirty="0"/>
              <a:t>Designing the data representation</a:t>
            </a:r>
          </a:p>
          <a:p>
            <a:pPr marL="457200" indent="-457200">
              <a:buFont typeface="+mj-lt"/>
              <a:buAutoNum type="arabicPeriod"/>
            </a:pPr>
            <a:r>
              <a:rPr lang="en-US" dirty="0"/>
              <a:t>Member functions</a:t>
            </a:r>
          </a:p>
          <a:p>
            <a:pPr marL="457200" indent="-457200">
              <a:buFont typeface="+mj-lt"/>
              <a:buAutoNum type="arabicPeriod"/>
            </a:pPr>
            <a:r>
              <a:rPr lang="en-US" dirty="0"/>
              <a:t>Constructors</a:t>
            </a:r>
          </a:p>
          <a:p>
            <a:pPr marL="457200" indent="-457200">
              <a:buFont typeface="+mj-lt"/>
              <a:buAutoNum type="arabicPeriod"/>
            </a:pPr>
            <a:r>
              <a:rPr lang="en-US" dirty="0"/>
              <a:t>Problem solving: tracing objects</a:t>
            </a:r>
          </a:p>
          <a:p>
            <a:pPr marL="457200" indent="-457200">
              <a:buFont typeface="+mj-lt"/>
              <a:buAutoNum type="arabicPeriod"/>
            </a:pPr>
            <a:r>
              <a:rPr lang="en-US" dirty="0"/>
              <a:t>Problem solving: discovering classes</a:t>
            </a:r>
          </a:p>
          <a:p>
            <a:pPr marL="457200" indent="-457200">
              <a:buFont typeface="+mj-lt"/>
              <a:buAutoNum type="arabicPeriod"/>
            </a:pPr>
            <a:r>
              <a:rPr lang="en-US" dirty="0"/>
              <a:t>Separate compilation</a:t>
            </a:r>
          </a:p>
          <a:p>
            <a:pPr marL="457200" indent="-457200">
              <a:buFont typeface="+mj-lt"/>
              <a:buAutoNum type="arabicPeriod"/>
            </a:pPr>
            <a:r>
              <a:rPr lang="en-US" u="sng" dirty="0">
                <a:solidFill>
                  <a:srgbClr val="FF0000"/>
                </a:solidFill>
              </a:rPr>
              <a:t>Pointers to objects</a:t>
            </a:r>
          </a:p>
          <a:p>
            <a:pPr marL="457200" indent="-457200">
              <a:buFont typeface="+mj-lt"/>
              <a:buAutoNum type="arabicPeriod"/>
            </a:pPr>
            <a:r>
              <a:rPr lang="en-US" dirty="0"/>
              <a:t>Problem solving: patterns for object data</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p:txBody>
      </p:sp>
      <p:sp>
        <p:nvSpPr>
          <p:cNvPr id="4" name="Footer Placeholder 3"/>
          <p:cNvSpPr>
            <a:spLocks noGrp="1"/>
          </p:cNvSpPr>
          <p:nvPr>
            <p:ph type="ftr" sz="quarter" idx="10"/>
          </p:nvPr>
        </p:nvSpPr>
        <p:spPr/>
        <p:txBody>
          <a:bodyPr/>
          <a:lstStyle/>
          <a:p>
            <a:r>
              <a:rPr lang="en-US" altLang="en-US"/>
              <a:t>Big C++ by Cay Horstmann</a:t>
            </a:r>
          </a:p>
          <a:p>
            <a:r>
              <a:rPr lang="en-US" altLang="en-US"/>
              <a:t>Copyright © 2018 by John Wiley &amp; Sons. All rights reserved</a:t>
            </a:r>
            <a:endParaRPr lang="en-US" altLang="en-US" dirty="0"/>
          </a:p>
        </p:txBody>
      </p:sp>
    </p:spTree>
    <p:extLst>
      <p:ext uri="{BB962C8B-B14F-4D97-AF65-F5344CB8AC3E}">
        <p14:creationId xmlns:p14="http://schemas.microsoft.com/office/powerpoint/2010/main" val="16184945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32451"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a:t>       </a:t>
            </a:r>
          </a:p>
          <a:p>
            <a:pPr algn="ctr" eaLnBrk="1" hangingPunct="1">
              <a:buFontTx/>
              <a:buNone/>
            </a:pPr>
            <a:endParaRPr lang="en-US" altLang="en-US" sz="2400"/>
          </a:p>
        </p:txBody>
      </p:sp>
      <p:sp>
        <p:nvSpPr>
          <p:cNvPr id="232452" name="Rectangle 3"/>
          <p:cNvSpPr>
            <a:spLocks noGrp="1" noChangeArrowheads="1"/>
          </p:cNvSpPr>
          <p:nvPr>
            <p:ph type="title"/>
          </p:nvPr>
        </p:nvSpPr>
        <p:spPr>
          <a:xfrm>
            <a:off x="0" y="152400"/>
            <a:ext cx="9144000" cy="533400"/>
          </a:xfrm>
        </p:spPr>
        <p:txBody>
          <a:bodyPr/>
          <a:lstStyle/>
          <a:p>
            <a:pPr eaLnBrk="1" hangingPunct="1"/>
            <a:r>
              <a:rPr lang="en-US" altLang="en-US">
                <a:latin typeface="StempelGaramond-Roman" charset="0"/>
              </a:rPr>
              <a:t>Pointers to Objects</a:t>
            </a:r>
          </a:p>
        </p:txBody>
      </p:sp>
      <p:sp>
        <p:nvSpPr>
          <p:cNvPr id="232453" name="Rectangle 4"/>
          <p:cNvSpPr>
            <a:spLocks noChangeArrowheads="1"/>
          </p:cNvSpPr>
          <p:nvPr/>
        </p:nvSpPr>
        <p:spPr bwMode="auto">
          <a:xfrm>
            <a:off x="555812" y="870137"/>
            <a:ext cx="825678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algn="ctr" eaLnBrk="1" hangingPunct="1">
              <a:spcBef>
                <a:spcPct val="20000"/>
              </a:spcBef>
            </a:pPr>
            <a:endParaRPr lang="en-US" altLang="en-US" i="0" dirty="0">
              <a:latin typeface="StempelGaramond-Roman" charset="0"/>
            </a:endParaRPr>
          </a:p>
          <a:p>
            <a:pPr algn="ctr" eaLnBrk="1" hangingPunct="1">
              <a:spcBef>
                <a:spcPct val="20000"/>
              </a:spcBef>
            </a:pPr>
            <a:endParaRPr lang="en-US" altLang="en-US" sz="1800" i="0" dirty="0">
              <a:latin typeface="StempelGaramond-Roman" charset="0"/>
            </a:endParaRPr>
          </a:p>
          <a:p>
            <a:pPr eaLnBrk="1" hangingPunct="1">
              <a:spcBef>
                <a:spcPct val="20000"/>
              </a:spcBef>
            </a:pPr>
            <a:r>
              <a:rPr lang="en-US" altLang="en-US" b="1" i="0" dirty="0">
                <a:latin typeface="+mn-lt"/>
              </a:rPr>
              <a:t>Pointers to objects permit us to dynamically allocate them and to share objects.</a:t>
            </a:r>
          </a:p>
          <a:p>
            <a:pPr eaLnBrk="1" hangingPunct="1">
              <a:spcBef>
                <a:spcPct val="20000"/>
              </a:spcBef>
            </a:pPr>
            <a:r>
              <a:rPr lang="en-US" altLang="en-US" b="1" i="0" dirty="0" err="1"/>
              <a:t>CashRegister</a:t>
            </a:r>
            <a:r>
              <a:rPr lang="en-US" altLang="en-US" b="1" i="0" dirty="0"/>
              <a:t>* </a:t>
            </a:r>
            <a:r>
              <a:rPr lang="en-US" altLang="en-US" b="1" i="0" dirty="0" err="1"/>
              <a:t>register_pointer</a:t>
            </a:r>
            <a:r>
              <a:rPr lang="en-US" altLang="en-US" b="1" i="0" dirty="0"/>
              <a:t> = new </a:t>
            </a:r>
            <a:r>
              <a:rPr lang="en-US" altLang="en-US" b="1" i="0" dirty="0" err="1"/>
              <a:t>CashRegister</a:t>
            </a:r>
            <a:r>
              <a:rPr lang="en-US" altLang="en-US" b="1" i="0" dirty="0"/>
              <a:t>;</a:t>
            </a:r>
          </a:p>
          <a:p>
            <a:pPr eaLnBrk="1" hangingPunct="1">
              <a:spcBef>
                <a:spcPct val="20000"/>
              </a:spcBef>
            </a:pPr>
            <a:r>
              <a:rPr lang="en-US" altLang="en-US" b="1" i="0" dirty="0" err="1"/>
              <a:t>BankAccount</a:t>
            </a:r>
            <a:r>
              <a:rPr lang="en-US" altLang="en-US" b="1" i="0" dirty="0"/>
              <a:t>* </a:t>
            </a:r>
            <a:r>
              <a:rPr lang="en-US" altLang="en-US" b="1" i="0" dirty="0" err="1"/>
              <a:t>lisas_account_pointer</a:t>
            </a:r>
            <a:r>
              <a:rPr lang="en-US" altLang="en-US" b="1" i="0" dirty="0"/>
              <a:t> = new </a:t>
            </a:r>
            <a:r>
              <a:rPr lang="en-US" altLang="en-US" b="1" i="0" dirty="0" err="1"/>
              <a:t>BankAccount</a:t>
            </a:r>
            <a:r>
              <a:rPr lang="en-US" altLang="en-US" b="1" i="0" dirty="0"/>
              <a:t>(1000);</a:t>
            </a:r>
          </a:p>
          <a:p>
            <a:pPr eaLnBrk="1" hangingPunct="1">
              <a:spcBef>
                <a:spcPct val="20000"/>
              </a:spcBef>
            </a:pPr>
            <a:r>
              <a:rPr lang="en-US" altLang="en-US" b="1" i="0" dirty="0">
                <a:latin typeface="+mn-lt"/>
                <a:cs typeface="Courier New" panose="02070309020205020404" pitchFamily="49" charset="0"/>
              </a:rPr>
              <a:t>The </a:t>
            </a:r>
            <a:r>
              <a:rPr lang="en-US" altLang="en-US" b="1" i="0" dirty="0">
                <a:cs typeface="Courier New" panose="02070309020205020404" pitchFamily="49" charset="0"/>
              </a:rPr>
              <a:t>new </a:t>
            </a:r>
            <a:r>
              <a:rPr lang="en-US" altLang="en-US" b="1" i="0" dirty="0">
                <a:latin typeface="+mn-lt"/>
                <a:cs typeface="Courier New" panose="02070309020205020404" pitchFamily="49" charset="0"/>
              </a:rPr>
              <a:t>operator returns a pointer to the allocated object.</a:t>
            </a:r>
          </a:p>
          <a:p>
            <a:pPr eaLnBrk="1" hangingPunct="1">
              <a:spcBef>
                <a:spcPct val="20000"/>
              </a:spcBef>
            </a:pPr>
            <a:r>
              <a:rPr lang="en-US" altLang="en-US" b="1" i="0" dirty="0">
                <a:latin typeface="+mn-lt"/>
              </a:rPr>
              <a:t>Now we can copy the pointer, without copying the object:</a:t>
            </a:r>
          </a:p>
          <a:p>
            <a:pPr eaLnBrk="1" hangingPunct="1">
              <a:spcBef>
                <a:spcPct val="20000"/>
              </a:spcBef>
            </a:pPr>
            <a:endParaRPr lang="en-US" altLang="en-US" b="1" i="0" dirty="0"/>
          </a:p>
          <a:p>
            <a:pPr marL="0" lvl="0" indent="0" eaLnBrk="1" hangingPunct="1">
              <a:spcBef>
                <a:spcPct val="20000"/>
              </a:spcBef>
            </a:pPr>
            <a:r>
              <a:rPr lang="en-US" altLang="en-US" b="1" i="0" dirty="0" err="1"/>
              <a:t>BankAccount</a:t>
            </a:r>
            <a:r>
              <a:rPr lang="en-US" altLang="en-US" b="1" i="0" dirty="0"/>
              <a:t>* </a:t>
            </a:r>
            <a:r>
              <a:rPr lang="en-US" altLang="en-US" b="1" i="0" dirty="0" err="1"/>
              <a:t>joes_account_pointer</a:t>
            </a:r>
            <a:r>
              <a:rPr lang="en-US" altLang="en-US" b="1" i="0" dirty="0"/>
              <a:t> = </a:t>
            </a:r>
            <a:r>
              <a:rPr lang="en-US" altLang="en-US" b="1" i="0" dirty="0" err="1"/>
              <a:t>lisas_account_pointer</a:t>
            </a:r>
            <a:r>
              <a:rPr lang="en-US" altLang="en-US" b="1" i="0" dirty="0"/>
              <a:t>;</a:t>
            </a:r>
            <a:r>
              <a:rPr lang="en-US" altLang="en-US" b="1" i="0" dirty="0">
                <a:solidFill>
                  <a:srgbClr val="000000"/>
                </a:solidFill>
                <a:latin typeface="Arial"/>
                <a:cs typeface="Courier New" panose="02070309020205020404" pitchFamily="49" charset="0"/>
              </a:rPr>
              <a:t> </a:t>
            </a:r>
          </a:p>
          <a:p>
            <a:pPr marL="0" lvl="0" indent="0" eaLnBrk="1" hangingPunct="1">
              <a:spcBef>
                <a:spcPct val="20000"/>
              </a:spcBef>
            </a:pPr>
            <a:endParaRPr lang="en-US" altLang="en-US" b="1" i="0" dirty="0">
              <a:solidFill>
                <a:srgbClr val="000000"/>
              </a:solidFill>
              <a:latin typeface="Arial"/>
              <a:cs typeface="Courier New" panose="02070309020205020404" pitchFamily="49" charset="0"/>
            </a:endParaRPr>
          </a:p>
          <a:p>
            <a:pPr marL="0" lvl="0" indent="0" eaLnBrk="1" hangingPunct="1">
              <a:spcBef>
                <a:spcPct val="20000"/>
              </a:spcBef>
            </a:pPr>
            <a:r>
              <a:rPr lang="en-US" altLang="en-US" b="1" dirty="0">
                <a:solidFill>
                  <a:srgbClr val="FF0000"/>
                </a:solidFill>
                <a:latin typeface="Arial"/>
                <a:cs typeface="Courier New" panose="02070309020205020404" pitchFamily="49" charset="0"/>
              </a:rPr>
              <a:t>Remember to call the </a:t>
            </a:r>
            <a:r>
              <a:rPr lang="en-US" altLang="en-US" b="1" dirty="0">
                <a:solidFill>
                  <a:srgbClr val="FF0000"/>
                </a:solidFill>
                <a:cs typeface="Courier New" panose="02070309020205020404" pitchFamily="49" charset="0"/>
              </a:rPr>
              <a:t>delete </a:t>
            </a:r>
            <a:r>
              <a:rPr lang="en-US" altLang="en-US" b="1" dirty="0">
                <a:solidFill>
                  <a:srgbClr val="FF0000"/>
                </a:solidFill>
                <a:latin typeface="Arial"/>
                <a:cs typeface="Courier New" panose="02070309020205020404" pitchFamily="49" charset="0"/>
              </a:rPr>
              <a:t>operator on the pointer before exiting the program, to reclaim the dynamic memory:</a:t>
            </a:r>
          </a:p>
          <a:p>
            <a:pPr marL="0" lvl="0" indent="0" eaLnBrk="1" hangingPunct="1">
              <a:spcBef>
                <a:spcPct val="20000"/>
              </a:spcBef>
            </a:pPr>
            <a:r>
              <a:rPr lang="en-US" altLang="en-US" b="1" i="0" dirty="0"/>
              <a:t>	delete </a:t>
            </a:r>
            <a:r>
              <a:rPr lang="en-US" altLang="en-US" b="1" i="0" dirty="0" err="1"/>
              <a:t>joes_account_pointer</a:t>
            </a:r>
            <a:r>
              <a:rPr lang="en-US" altLang="en-US" b="1" i="0" dirty="0"/>
              <a:t>;</a:t>
            </a:r>
            <a:endParaRPr lang="en-US" altLang="en-US" b="1" dirty="0">
              <a:solidFill>
                <a:srgbClr val="FF0000"/>
              </a:solidFill>
              <a:latin typeface="Arial"/>
              <a:cs typeface="Courier New" panose="02070309020205020404" pitchFamily="49" charset="0"/>
            </a:endParaRPr>
          </a:p>
          <a:p>
            <a:pPr eaLnBrk="1" hangingPunct="1">
              <a:spcBef>
                <a:spcPct val="20000"/>
              </a:spcBef>
            </a:pPr>
            <a:endParaRPr lang="en-US" altLang="en-US" b="1" dirty="0">
              <a:solidFill>
                <a:srgbClr val="FF0000"/>
              </a:solidFill>
            </a:endParaRPr>
          </a:p>
          <a:p>
            <a:pPr eaLnBrk="1" hangingPunct="1">
              <a:spcBef>
                <a:spcPct val="20000"/>
              </a:spcBef>
            </a:pPr>
            <a:endParaRPr lang="en-US" altLang="en-US" b="1" i="0" dirty="0"/>
          </a:p>
        </p:txBody>
      </p:sp>
      <p:pic>
        <p:nvPicPr>
          <p:cNvPr id="3" name="Picture 2" descr="Diagram showing a single BankAccount object as a box, pointed to with arrows from 2 object pointers, one named lisas_account_pointer, the other joes_account_pointer."/>
          <p:cNvPicPr>
            <a:picLocks noChangeAspect="1"/>
          </p:cNvPicPr>
          <p:nvPr/>
        </p:nvPicPr>
        <p:blipFill>
          <a:blip r:embed="rId2"/>
          <a:stretch>
            <a:fillRect/>
          </a:stretch>
        </p:blipFill>
        <p:spPr>
          <a:xfrm>
            <a:off x="3753541" y="196150"/>
            <a:ext cx="5109661" cy="143827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lvl1pPr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r>
              <a:rPr lang="en-US" altLang="en-US" sz="1200" dirty="0">
                <a:latin typeface="Arial" panose="020B0604020202020204" pitchFamily="34" charset="0"/>
              </a:rPr>
              <a:t>Big C++ </a:t>
            </a:r>
            <a:r>
              <a:rPr lang="en-US" altLang="en-US" sz="1200" i="0" dirty="0">
                <a:latin typeface="Arial" panose="020B0604020202020204" pitchFamily="34" charset="0"/>
              </a:rPr>
              <a:t>by Cay </a:t>
            </a:r>
            <a:r>
              <a:rPr lang="en-US" altLang="en-US" sz="1200" i="0" dirty="0" err="1">
                <a:latin typeface="Arial" panose="020B0604020202020204" pitchFamily="34" charset="0"/>
              </a:rPr>
              <a:t>Horstmann</a:t>
            </a:r>
            <a:endParaRPr lang="en-US" altLang="en-US" sz="1200" i="0" dirty="0">
              <a:latin typeface="Arial" panose="020B0604020202020204" pitchFamily="34" charset="0"/>
            </a:endParaRPr>
          </a:p>
          <a:p>
            <a:pPr eaLnBrk="1" hangingPunct="1"/>
            <a:r>
              <a:rPr lang="en-US" altLang="en-US" sz="1200" i="0" dirty="0">
                <a:latin typeface="Arial" panose="020B0604020202020204" pitchFamily="34" charset="0"/>
              </a:rPr>
              <a:t>Copyright © 2018 by John Wiley &amp; Sons. All rights reserved</a:t>
            </a:r>
          </a:p>
        </p:txBody>
      </p:sp>
      <p:sp>
        <p:nvSpPr>
          <p:cNvPr id="234499" name="Rectangle 2"/>
          <p:cNvSpPr>
            <a:spLocks noGrp="1" noChangeArrowheads="1"/>
          </p:cNvSpPr>
          <p:nvPr>
            <p:ph type="body" idx="1"/>
          </p:nvPr>
        </p:nvSpPr>
        <p:spPr>
          <a:xfrm>
            <a:off x="158750" y="960438"/>
            <a:ext cx="8755063" cy="5500687"/>
          </a:xfrm>
        </p:spPr>
        <p:txBody>
          <a:bodyPr/>
          <a:lstStyle/>
          <a:p>
            <a:pPr algn="ctr" eaLnBrk="1" hangingPunct="1">
              <a:buFontTx/>
              <a:buNone/>
            </a:pPr>
            <a:r>
              <a:rPr lang="en-US" altLang="en-US" sz="2400" dirty="0"/>
              <a:t>       </a:t>
            </a:r>
          </a:p>
          <a:p>
            <a:pPr algn="ctr" eaLnBrk="1" hangingPunct="1">
              <a:buFontTx/>
              <a:buNone/>
            </a:pPr>
            <a:endParaRPr lang="en-US" altLang="en-US" sz="2400" dirty="0"/>
          </a:p>
        </p:txBody>
      </p:sp>
      <p:sp>
        <p:nvSpPr>
          <p:cNvPr id="234500" name="Rectangle 3"/>
          <p:cNvSpPr>
            <a:spLocks noGrp="1" noChangeArrowheads="1"/>
          </p:cNvSpPr>
          <p:nvPr>
            <p:ph type="title"/>
          </p:nvPr>
        </p:nvSpPr>
        <p:spPr>
          <a:xfrm>
            <a:off x="0" y="152400"/>
            <a:ext cx="9144000" cy="533400"/>
          </a:xfrm>
        </p:spPr>
        <p:txBody>
          <a:bodyPr/>
          <a:lstStyle/>
          <a:p>
            <a:pPr eaLnBrk="1" hangingPunct="1"/>
            <a:r>
              <a:rPr lang="en-US" altLang="en-US" dirty="0">
                <a:latin typeface="StempelGaramond-Roman" charset="0"/>
              </a:rPr>
              <a:t>Pointers and t</a:t>
            </a:r>
            <a:r>
              <a:rPr lang="en-US" altLang="en-US" dirty="0"/>
              <a:t>he </a:t>
            </a:r>
            <a:r>
              <a:rPr lang="en-US" altLang="en-US" dirty="0">
                <a:latin typeface="Courier New" panose="02070309020205020404" pitchFamily="49" charset="0"/>
                <a:cs typeface="Courier New" panose="02070309020205020404" pitchFamily="49" charset="0"/>
              </a:rPr>
              <a:t>-&gt;</a:t>
            </a:r>
            <a:r>
              <a:rPr lang="en-US" altLang="en-US" dirty="0"/>
              <a:t> Operator</a:t>
            </a:r>
          </a:p>
        </p:txBody>
      </p:sp>
      <p:sp>
        <p:nvSpPr>
          <p:cNvPr id="234501" name="Rectangle 4"/>
          <p:cNvSpPr>
            <a:spLocks noChangeArrowheads="1"/>
          </p:cNvSpPr>
          <p:nvPr/>
        </p:nvSpPr>
        <p:spPr bwMode="auto">
          <a:xfrm>
            <a:off x="-35719" y="823912"/>
            <a:ext cx="9144000" cy="550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i="1">
                <a:solidFill>
                  <a:schemeClr val="tx1"/>
                </a:solidFill>
                <a:latin typeface="Courier New" panose="02070309020205020404" pitchFamily="49" charset="0"/>
                <a:ea typeface="ＭＳ Ｐゴシック" panose="020B0600070205080204" pitchFamily="34" charset="-128"/>
              </a:defRPr>
            </a:lvl1pPr>
            <a:lvl2pPr marL="37931725" indent="-37474525" eaLnBrk="0" hangingPunct="0">
              <a:defRPr sz="2000" i="1">
                <a:solidFill>
                  <a:schemeClr val="tx1"/>
                </a:solidFill>
                <a:latin typeface="Courier New" panose="02070309020205020404" pitchFamily="49" charset="0"/>
                <a:ea typeface="ＭＳ Ｐゴシック" panose="020B0600070205080204" pitchFamily="34" charset="-128"/>
              </a:defRPr>
            </a:lvl2pPr>
            <a:lvl3pPr eaLnBrk="0" hangingPunct="0">
              <a:defRPr sz="2000" i="1">
                <a:solidFill>
                  <a:schemeClr val="tx1"/>
                </a:solidFill>
                <a:latin typeface="Courier New" panose="02070309020205020404" pitchFamily="49" charset="0"/>
                <a:ea typeface="ＭＳ Ｐゴシック" panose="020B0600070205080204" pitchFamily="34" charset="-128"/>
              </a:defRPr>
            </a:lvl3pPr>
            <a:lvl4pPr eaLnBrk="0" hangingPunct="0">
              <a:defRPr sz="2000" i="1">
                <a:solidFill>
                  <a:schemeClr val="tx1"/>
                </a:solidFill>
                <a:latin typeface="Courier New" panose="02070309020205020404" pitchFamily="49" charset="0"/>
                <a:ea typeface="ＭＳ Ｐゴシック" panose="020B0600070205080204" pitchFamily="34" charset="-128"/>
              </a:defRPr>
            </a:lvl4pPr>
            <a:lvl5pPr eaLnBrk="0" hangingPunct="0">
              <a:defRPr sz="2000" i="1">
                <a:solidFill>
                  <a:schemeClr val="tx1"/>
                </a:solidFill>
                <a:latin typeface="Courier New" panose="02070309020205020404" pitchFamily="49" charset="0"/>
                <a:ea typeface="ＭＳ Ｐゴシック" panose="020B0600070205080204" pitchFamily="34" charset="-128"/>
              </a:defRPr>
            </a:lvl5pPr>
            <a:lvl6pPr marL="4572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6pPr>
            <a:lvl7pPr marL="9144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7pPr>
            <a:lvl8pPr marL="13716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8pPr>
            <a:lvl9pPr marL="1828800" eaLnBrk="0" fontAlgn="base" hangingPunct="0">
              <a:spcBef>
                <a:spcPct val="0"/>
              </a:spcBef>
              <a:spcAft>
                <a:spcPct val="0"/>
              </a:spcAft>
              <a:defRPr sz="2000" i="1">
                <a:solidFill>
                  <a:schemeClr val="tx1"/>
                </a:solidFill>
                <a:latin typeface="Courier New" panose="02070309020205020404" pitchFamily="49" charset="0"/>
                <a:ea typeface="ＭＳ Ｐゴシック" panose="020B0600070205080204" pitchFamily="34" charset="-128"/>
              </a:defRPr>
            </a:lvl9pPr>
          </a:lstStyle>
          <a:p>
            <a:pPr eaLnBrk="1" hangingPunct="1">
              <a:spcBef>
                <a:spcPct val="20000"/>
              </a:spcBef>
            </a:pPr>
            <a:r>
              <a:rPr lang="en-US" altLang="en-US" sz="2400" i="0" dirty="0">
                <a:latin typeface="+mj-lt"/>
              </a:rPr>
              <a:t>Given:</a:t>
            </a:r>
          </a:p>
          <a:p>
            <a:pPr eaLnBrk="1" hangingPunct="1">
              <a:spcBef>
                <a:spcPct val="20000"/>
              </a:spcBef>
            </a:pPr>
            <a:r>
              <a:rPr lang="en-US" altLang="en-US" sz="2400" b="1" i="0" dirty="0">
                <a:cs typeface="Courier New" panose="02070309020205020404" pitchFamily="49" charset="0"/>
              </a:rPr>
              <a:t>   </a:t>
            </a:r>
            <a:r>
              <a:rPr lang="en-US" altLang="en-US" b="1" i="0" dirty="0" err="1">
                <a:cs typeface="Courier New" panose="02070309020205020404" pitchFamily="49" charset="0"/>
              </a:rPr>
              <a:t>CashRegister</a:t>
            </a:r>
            <a:r>
              <a:rPr lang="en-US" altLang="en-US" b="1" i="0" dirty="0">
                <a:cs typeface="Courier New" panose="02070309020205020404" pitchFamily="49" charset="0"/>
              </a:rPr>
              <a:t>* </a:t>
            </a:r>
            <a:r>
              <a:rPr lang="en-US" altLang="en-US" b="1" i="0" dirty="0" err="1">
                <a:cs typeface="Courier New" panose="02070309020205020404" pitchFamily="49" charset="0"/>
              </a:rPr>
              <a:t>register_pointer</a:t>
            </a:r>
            <a:r>
              <a:rPr lang="en-US" altLang="en-US" b="1" i="0" dirty="0">
                <a:cs typeface="Courier New" panose="02070309020205020404" pitchFamily="49" charset="0"/>
              </a:rPr>
              <a:t> = new  </a:t>
            </a:r>
            <a:r>
              <a:rPr lang="en-US" altLang="en-US" b="1" i="0" dirty="0" err="1">
                <a:cs typeface="Courier New" panose="02070309020205020404" pitchFamily="49" charset="0"/>
              </a:rPr>
              <a:t>CashRegister</a:t>
            </a:r>
            <a:r>
              <a:rPr lang="en-US" altLang="en-US" b="1" i="0" dirty="0">
                <a:cs typeface="Courier New" panose="02070309020205020404" pitchFamily="49" charset="0"/>
              </a:rPr>
              <a:t>;</a:t>
            </a:r>
          </a:p>
          <a:p>
            <a:pPr eaLnBrk="1" hangingPunct="1">
              <a:spcBef>
                <a:spcPct val="20000"/>
              </a:spcBef>
            </a:pPr>
            <a:r>
              <a:rPr lang="en-US" altLang="en-US" sz="2400" i="0" dirty="0">
                <a:latin typeface="+mn-lt"/>
              </a:rPr>
              <a:t>To invoke a member function on that object, you could call</a:t>
            </a:r>
          </a:p>
          <a:p>
            <a:pPr eaLnBrk="1" hangingPunct="1">
              <a:spcBef>
                <a:spcPct val="20000"/>
              </a:spcBef>
            </a:pPr>
            <a:r>
              <a:rPr lang="en-US" altLang="en-US" b="1" i="0" dirty="0">
                <a:cs typeface="Courier New" panose="02070309020205020404" pitchFamily="49" charset="0"/>
              </a:rPr>
              <a:t>      (*</a:t>
            </a:r>
            <a:r>
              <a:rPr lang="en-US" altLang="en-US" b="1" i="0" dirty="0" err="1">
                <a:cs typeface="Courier New" panose="02070309020205020404" pitchFamily="49" charset="0"/>
              </a:rPr>
              <a:t>register_pointer</a:t>
            </a:r>
            <a:r>
              <a:rPr lang="en-US" altLang="en-US" b="1" i="0" dirty="0">
                <a:cs typeface="Courier New" panose="02070309020205020404" pitchFamily="49" charset="0"/>
              </a:rPr>
              <a:t>).</a:t>
            </a:r>
            <a:r>
              <a:rPr lang="en-US" altLang="en-US" b="1" i="0" dirty="0" err="1">
                <a:cs typeface="Courier New" panose="02070309020205020404" pitchFamily="49" charset="0"/>
              </a:rPr>
              <a:t>add_item</a:t>
            </a:r>
            <a:r>
              <a:rPr lang="en-US" altLang="en-US" b="1" i="0" dirty="0">
                <a:cs typeface="Courier New" panose="02070309020205020404" pitchFamily="49" charset="0"/>
              </a:rPr>
              <a:t>(1.95);</a:t>
            </a:r>
          </a:p>
          <a:p>
            <a:pPr eaLnBrk="1" hangingPunct="1">
              <a:spcBef>
                <a:spcPct val="20000"/>
              </a:spcBef>
            </a:pPr>
            <a:r>
              <a:rPr lang="en-US" altLang="en-US" sz="2400" i="0" dirty="0">
                <a:latin typeface="+mn-lt"/>
              </a:rPr>
              <a:t>The parentheses are necessary because in C++ the dot operator takes precedence over the </a:t>
            </a:r>
            <a:r>
              <a:rPr lang="en-US" altLang="en-US" sz="2400" b="1" i="0" dirty="0">
                <a:latin typeface="+mn-lt"/>
              </a:rPr>
              <a:t>*</a:t>
            </a:r>
            <a:r>
              <a:rPr lang="en-US" altLang="en-US" sz="2400" i="0" dirty="0">
                <a:latin typeface="+mn-lt"/>
              </a:rPr>
              <a:t> operator. The expression without the parentheses would be a syntax error:</a:t>
            </a:r>
          </a:p>
          <a:p>
            <a:pPr eaLnBrk="1" hangingPunct="1">
              <a:spcBef>
                <a:spcPct val="20000"/>
              </a:spcBef>
            </a:pPr>
            <a:endParaRPr lang="en-US" altLang="en-US" i="0" dirty="0">
              <a:latin typeface="StempelGaramond-Roman" charset="0"/>
            </a:endParaRPr>
          </a:p>
          <a:p>
            <a:pPr eaLnBrk="1" hangingPunct="1">
              <a:spcBef>
                <a:spcPct val="20000"/>
              </a:spcBef>
            </a:pPr>
            <a:r>
              <a:rPr lang="en-US" altLang="en-US" b="1" i="0" dirty="0"/>
              <a:t>	</a:t>
            </a:r>
            <a:r>
              <a:rPr lang="en-US" altLang="en-US" b="1" i="0" dirty="0">
                <a:solidFill>
                  <a:srgbClr val="FF0000"/>
                </a:solidFill>
              </a:rPr>
              <a:t>*</a:t>
            </a:r>
            <a:r>
              <a:rPr lang="en-US" altLang="en-US" b="1" i="0" dirty="0" err="1">
                <a:solidFill>
                  <a:srgbClr val="FF0000"/>
                </a:solidFill>
              </a:rPr>
              <a:t>register_pointer.add_item</a:t>
            </a:r>
            <a:r>
              <a:rPr lang="en-US" altLang="en-US" b="1" i="0" dirty="0">
                <a:solidFill>
                  <a:srgbClr val="FF0000"/>
                </a:solidFill>
              </a:rPr>
              <a:t>(1.95);	// Error</a:t>
            </a:r>
          </a:p>
          <a:p>
            <a:pPr eaLnBrk="1" hangingPunct="1">
              <a:spcBef>
                <a:spcPct val="20000"/>
              </a:spcBef>
            </a:pPr>
            <a:endParaRPr lang="en-US" altLang="en-US" sz="2400" b="1" i="0" dirty="0">
              <a:solidFill>
                <a:srgbClr val="FF0000"/>
              </a:solidFill>
            </a:endParaRPr>
          </a:p>
          <a:p>
            <a:pPr eaLnBrk="1" hangingPunct="1">
              <a:spcBef>
                <a:spcPct val="20000"/>
              </a:spcBef>
            </a:pPr>
            <a:r>
              <a:rPr lang="en-US" altLang="en-US" sz="2400" b="1" i="0" dirty="0">
                <a:solidFill>
                  <a:srgbClr val="FF0000"/>
                </a:solidFill>
                <a:latin typeface="+mn-lt"/>
              </a:rPr>
              <a:t>The preferred syntax is the arrow operator:</a:t>
            </a:r>
          </a:p>
          <a:p>
            <a:pPr lvl="1" eaLnBrk="1" hangingPunct="1">
              <a:spcBef>
                <a:spcPct val="20000"/>
              </a:spcBef>
            </a:pPr>
            <a:r>
              <a:rPr lang="en-US" altLang="en-US" sz="2400" b="1" i="0" dirty="0" err="1"/>
              <a:t>register_pointer</a:t>
            </a:r>
            <a:r>
              <a:rPr lang="en-US" altLang="en-US" sz="2400" b="1" i="0" dirty="0"/>
              <a:t>-&gt;</a:t>
            </a:r>
            <a:r>
              <a:rPr lang="en-US" altLang="en-US" sz="2400" b="1" i="0" dirty="0" err="1"/>
              <a:t>add_item</a:t>
            </a:r>
            <a:r>
              <a:rPr lang="en-US" altLang="en-US" sz="2400" b="1" i="0" dirty="0"/>
              <a:t>(1.95);</a:t>
            </a:r>
          </a:p>
          <a:p>
            <a:pPr eaLnBrk="1" hangingPunct="1">
              <a:spcBef>
                <a:spcPct val="20000"/>
              </a:spcBef>
            </a:pPr>
            <a:endParaRPr lang="en-US" altLang="en-US" sz="2400" b="1" i="0" dirty="0">
              <a:solidFill>
                <a:srgbClr val="FF0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1" u="none" strike="noStrike" cap="none" normalizeH="0" baseline="0">
            <a:ln>
              <a:noFill/>
            </a:ln>
            <a:solidFill>
              <a:schemeClr val="tx1"/>
            </a:solidFill>
            <a:effectLst/>
            <a:latin typeface="Courier Ne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1" u="none" strike="noStrike" cap="none" normalizeH="0" baseline="0">
            <a:ln>
              <a:noFill/>
            </a:ln>
            <a:solidFill>
              <a:schemeClr val="tx1"/>
            </a:solidFill>
            <a:effectLst/>
            <a:latin typeface="Courier New"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6903</TotalTime>
  <Words>9907</Words>
  <Application>Microsoft Office PowerPoint</Application>
  <PresentationFormat>On-screen Show (4:3)</PresentationFormat>
  <Paragraphs>1774</Paragraphs>
  <Slides>122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ＭＳ Ｐゴシック</vt:lpstr>
      <vt:lpstr>ＭＳ Ｐゴシック</vt:lpstr>
      <vt:lpstr>Arial</vt:lpstr>
      <vt:lpstr>Courier New</vt:lpstr>
      <vt:lpstr>DejaVuSans</vt:lpstr>
      <vt:lpstr>StempelGaramond-Roman</vt:lpstr>
      <vt:lpstr>Times</vt:lpstr>
      <vt:lpstr>Default Design</vt:lpstr>
      <vt:lpstr>Chapter Nine: Classes</vt:lpstr>
      <vt:lpstr>Chapter Goals</vt:lpstr>
      <vt:lpstr>Topic 1</vt:lpstr>
      <vt:lpstr>Object-Oriented Programming</vt:lpstr>
      <vt:lpstr>The Problem with Functional Programming</vt:lpstr>
      <vt:lpstr>Objects to the Rescue</vt:lpstr>
      <vt:lpstr>Object Terminology</vt:lpstr>
      <vt:lpstr>Encapsulation and the Interface</vt:lpstr>
      <vt:lpstr>Classes </vt:lpstr>
      <vt:lpstr>Topic 2</vt:lpstr>
      <vt:lpstr>Implementing a Simple Class</vt:lpstr>
      <vt:lpstr>Code for the Tally Counter Class: Interface</vt:lpstr>
      <vt:lpstr>Code for the Tally Counter Class: Functions</vt:lpstr>
      <vt:lpstr>Code for the Tally Counter Class: main</vt:lpstr>
      <vt:lpstr>Class Debrief</vt:lpstr>
      <vt:lpstr>Practice It: A Bug Class</vt:lpstr>
      <vt:lpstr>Topic 3</vt:lpstr>
      <vt:lpstr>Specifying the Public Interface of a Class</vt:lpstr>
      <vt:lpstr>Class Definition Syntax </vt:lpstr>
      <vt:lpstr>CashRegister class definition</vt:lpstr>
      <vt:lpstr>Member Functions: Accessors and Mutators</vt:lpstr>
      <vt:lpstr>Accessors</vt:lpstr>
      <vt:lpstr>Common Error: (Shown in small font, enlarge to see)</vt:lpstr>
      <vt:lpstr>Topic 4</vt:lpstr>
      <vt:lpstr>Data Representation </vt:lpstr>
      <vt:lpstr>The Complete Cash Register Interface, with Data</vt:lpstr>
      <vt:lpstr>Example of Two CashRegister Objects with Data Members</vt:lpstr>
      <vt:lpstr>Encapsulation Motivation</vt:lpstr>
      <vt:lpstr>Topic 5</vt:lpstr>
      <vt:lpstr>Implementing the Member Functions </vt:lpstr>
      <vt:lpstr>NOT a Member Function </vt:lpstr>
      <vt:lpstr>Member Functions </vt:lpstr>
      <vt:lpstr>Implicit Parameters </vt:lpstr>
      <vt:lpstr>Implicit Parameters vs. Explicit</vt:lpstr>
      <vt:lpstr>Calling a Member Function from a Member Function </vt:lpstr>
      <vt:lpstr>Calling a Member Function from Another: no Dot</vt:lpstr>
      <vt:lpstr>The Cash Register Program, Part 1 </vt:lpstr>
      <vt:lpstr>The Cash Register Program, Part 2</vt:lpstr>
      <vt:lpstr>The Cash Register Program , Part 3</vt:lpstr>
      <vt:lpstr>The Cash Register Program, Part 4 (NOT a member function)</vt:lpstr>
      <vt:lpstr>The Cash Register Program, main() and the output</vt:lpstr>
      <vt:lpstr>Practice It: The CashRegister</vt:lpstr>
      <vt:lpstr>Programming Tip: const Correctness (1)</vt:lpstr>
      <vt:lpstr>Programming Tip: const Correctness (2)</vt:lpstr>
      <vt:lpstr>Topic 6</vt:lpstr>
      <vt:lpstr>Constructors</vt:lpstr>
      <vt:lpstr>Constructors: Motivation</vt:lpstr>
      <vt:lpstr>Constructor Code</vt:lpstr>
      <vt:lpstr>Default Constructors</vt:lpstr>
      <vt:lpstr>Constructors with Parameters</vt:lpstr>
      <vt:lpstr>Overloaded Constructors</vt:lpstr>
      <vt:lpstr>Common Error: How (NOT) to Use the Constructor to Reset</vt:lpstr>
      <vt:lpstr>Initialization Lists</vt:lpstr>
      <vt:lpstr>Initialization Lists: Example (1)</vt:lpstr>
      <vt:lpstr>Initialization Lists Example (2)</vt:lpstr>
      <vt:lpstr>Initialization Lists Example (3)</vt:lpstr>
      <vt:lpstr>C++ 11 Adds Uniform Initialization Syntax</vt:lpstr>
      <vt:lpstr>Topic 7</vt:lpstr>
      <vt:lpstr>Tracing Objects</vt:lpstr>
      <vt:lpstr>Tracing Objects(2)</vt:lpstr>
      <vt:lpstr>Tracing Objects(3)</vt:lpstr>
      <vt:lpstr>Tracing Objects(4)</vt:lpstr>
      <vt:lpstr>Practice It: Tracing Objects</vt:lpstr>
      <vt:lpstr>How to 9.1: Implementing a Class</vt:lpstr>
      <vt:lpstr>WORKED EXAMPLE 9.1:  Bank Account Class</vt:lpstr>
      <vt:lpstr>Bank Account Class(2)</vt:lpstr>
      <vt:lpstr>Bank Account Class(3)</vt:lpstr>
      <vt:lpstr>Bank Account Class(4)</vt:lpstr>
      <vt:lpstr>Bank Account Class(5)</vt:lpstr>
      <vt:lpstr>Bank Account Class(6)</vt:lpstr>
      <vt:lpstr>Topic 8</vt:lpstr>
      <vt:lpstr>Discovering Classes</vt:lpstr>
      <vt:lpstr>Discovering Classes: Concepts</vt:lpstr>
      <vt:lpstr>Not Discovering Classes</vt:lpstr>
      <vt:lpstr>Classes: Bad/Good Example</vt:lpstr>
      <vt:lpstr>Paycheck Class</vt:lpstr>
      <vt:lpstr>“Has-a” relationship</vt:lpstr>
      <vt:lpstr>UML (Unified Modeling Language)</vt:lpstr>
      <vt:lpstr>UML Example: Quiz of Questions</vt:lpstr>
      <vt:lpstr>Discovering Classes: Review</vt:lpstr>
      <vt:lpstr>Practice It: Discovering Classes </vt:lpstr>
      <vt:lpstr>Programming Tip 9.3 Make Parallel Vectors into Vectors of Objects</vt:lpstr>
      <vt:lpstr>Make Parallel Vectors into Vectors of Objects</vt:lpstr>
      <vt:lpstr>Topic 9</vt:lpstr>
      <vt:lpstr>Separate Compilation</vt:lpstr>
      <vt:lpstr>Separate Compilation: Header Files</vt:lpstr>
      <vt:lpstr>Separate Compilation: What to include</vt:lpstr>
      <vt:lpstr>Separate Compilation: Files</vt:lpstr>
      <vt:lpstr>Separate Compilation: Example</vt:lpstr>
      <vt:lpstr>Separate Compilation: cashregister.h</vt:lpstr>
      <vt:lpstr>Separate Compilation: .h file (cont)</vt:lpstr>
      <vt:lpstr>Separate Compilation: The Class .cpp file</vt:lpstr>
      <vt:lpstr>Separate Compilation: The .cpp file (2)</vt:lpstr>
      <vt:lpstr>Separate Compilation: The main() Program (1)</vt:lpstr>
      <vt:lpstr>Separate Compilation: The main() Program (2)</vt:lpstr>
      <vt:lpstr>Separate Compilation: The Mechanics of the IDE</vt:lpstr>
      <vt:lpstr>Topic 10</vt:lpstr>
      <vt:lpstr>Pointers to Objects</vt:lpstr>
      <vt:lpstr>Pointers and the -&gt; Operator</vt:lpstr>
      <vt:lpstr>The this Pointer</vt:lpstr>
      <vt:lpstr>The this Pointer: Example</vt:lpstr>
      <vt:lpstr>The this Pointer: Motivation</vt:lpstr>
      <vt:lpstr>Practice It: Object Pointers</vt:lpstr>
      <vt:lpstr>Practice It: Object Pointers and this</vt:lpstr>
      <vt:lpstr>Topic 11</vt:lpstr>
      <vt:lpstr>Keeping a Total</vt:lpstr>
      <vt:lpstr>Counting Events</vt:lpstr>
      <vt:lpstr>Collecting Values</vt:lpstr>
      <vt:lpstr>Managing Properties of an Object</vt:lpstr>
      <vt:lpstr>Modeling Objects with Distinct States(1)</vt:lpstr>
      <vt:lpstr>Modeling Objects with Distinct States(2)</vt:lpstr>
      <vt:lpstr>Describing the Position of an Object</vt:lpstr>
      <vt:lpstr>Chapter Summary, Part 1</vt:lpstr>
      <vt:lpstr>Chapter Summary, Part 2</vt:lpstr>
      <vt:lpstr>Chapter Summary, Part 3</vt:lpstr>
      <vt:lpstr>Chapter Summary, Part 4</vt:lpstr>
      <vt:lpstr>Chapter Summary, Part 5</vt:lpstr>
      <vt:lpstr>Chapter Summary, Part 6</vt:lpstr>
      <vt:lpstr>Chapter Summary, Part 7</vt:lpstr>
      <vt:lpstr>Chapter Summary, Part 8</vt:lpstr>
      <vt:lpstr>Chapter Summary, Part 9</vt:lpstr>
      <vt:lpstr>Chapter Summary, Part 10</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 Looping</dc:title>
  <dc:creator>etg</dc:creator>
  <cp:lastModifiedBy>Graig Donini</cp:lastModifiedBy>
  <cp:revision>2191</cp:revision>
  <dcterms:created xsi:type="dcterms:W3CDTF">2010-12-17T16:39:05Z</dcterms:created>
  <dcterms:modified xsi:type="dcterms:W3CDTF">2017-11-17T05:05:30Z</dcterms:modified>
</cp:coreProperties>
</file>